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63"/>
  </p:notesMasterIdLst>
  <p:sldIdLst>
    <p:sldId id="279" r:id="rId4"/>
    <p:sldId id="257" r:id="rId5"/>
    <p:sldId id="282" r:id="rId6"/>
    <p:sldId id="325" r:id="rId7"/>
    <p:sldId id="258" r:id="rId8"/>
    <p:sldId id="277" r:id="rId9"/>
    <p:sldId id="259" r:id="rId10"/>
    <p:sldId id="302" r:id="rId11"/>
    <p:sldId id="341" r:id="rId12"/>
    <p:sldId id="326" r:id="rId13"/>
    <p:sldId id="262" r:id="rId14"/>
    <p:sldId id="263" r:id="rId15"/>
    <p:sldId id="342" r:id="rId16"/>
    <p:sldId id="350" r:id="rId17"/>
    <p:sldId id="307" r:id="rId18"/>
    <p:sldId id="306" r:id="rId19"/>
    <p:sldId id="304" r:id="rId20"/>
    <p:sldId id="308" r:id="rId21"/>
    <p:sldId id="344" r:id="rId22"/>
    <p:sldId id="264" r:id="rId23"/>
    <p:sldId id="265" r:id="rId24"/>
    <p:sldId id="345" r:id="rId25"/>
    <p:sldId id="266" r:id="rId26"/>
    <p:sldId id="327" r:id="rId27"/>
    <p:sldId id="267" r:id="rId28"/>
    <p:sldId id="274" r:id="rId29"/>
    <p:sldId id="295" r:id="rId30"/>
    <p:sldId id="284" r:id="rId31"/>
    <p:sldId id="285" r:id="rId32"/>
    <p:sldId id="286" r:id="rId33"/>
    <p:sldId id="287" r:id="rId34"/>
    <p:sldId id="288" r:id="rId35"/>
    <p:sldId id="310" r:id="rId36"/>
    <p:sldId id="289" r:id="rId37"/>
    <p:sldId id="292" r:id="rId38"/>
    <p:sldId id="298" r:id="rId39"/>
    <p:sldId id="328" r:id="rId40"/>
    <p:sldId id="329" r:id="rId41"/>
    <p:sldId id="330" r:id="rId42"/>
    <p:sldId id="331" r:id="rId43"/>
    <p:sldId id="332" r:id="rId44"/>
    <p:sldId id="333" r:id="rId45"/>
    <p:sldId id="351" r:id="rId46"/>
    <p:sldId id="334" r:id="rId47"/>
    <p:sldId id="339" r:id="rId48"/>
    <p:sldId id="349" r:id="rId49"/>
    <p:sldId id="272" r:id="rId50"/>
    <p:sldId id="336" r:id="rId51"/>
    <p:sldId id="269" r:id="rId52"/>
    <p:sldId id="335" r:id="rId53"/>
    <p:sldId id="337" r:id="rId54"/>
    <p:sldId id="273" r:id="rId55"/>
    <p:sldId id="314" r:id="rId56"/>
    <p:sldId id="316" r:id="rId57"/>
    <p:sldId id="340" r:id="rId58"/>
    <p:sldId id="294" r:id="rId59"/>
    <p:sldId id="275" r:id="rId60"/>
    <p:sldId id="276" r:id="rId61"/>
    <p:sldId id="281" r:id="rId6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4629" autoAdjust="0"/>
  </p:normalViewPr>
  <p:slideViewPr>
    <p:cSldViewPr>
      <p:cViewPr>
        <p:scale>
          <a:sx n="100" d="100"/>
          <a:sy n="100" d="100"/>
        </p:scale>
        <p:origin x="-133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2B97D-EF81-422F-B33C-154CE9510E7B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98FE9-B28A-4A4A-8B93-C9C1AD1800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29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5887" y="8688058"/>
            <a:ext cx="2972114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84" tIns="46392" rIns="92784" bIns="46392" anchor="b"/>
          <a:lstStyle/>
          <a:p>
            <a:pPr algn="r" defTabSz="927100" fontAlgn="base">
              <a:spcBef>
                <a:spcPct val="0"/>
              </a:spcBef>
              <a:spcAft>
                <a:spcPct val="0"/>
              </a:spcAft>
            </a:pPr>
            <a:fld id="{91BB7722-E6A5-46E6-BFCF-7C644DEE1253}" type="slidenum">
              <a:rPr lang="pt-BR" sz="1200">
                <a:solidFill>
                  <a:prstClr val="black"/>
                </a:solidFill>
                <a:latin typeface="Times New Roman" pitchFamily="18" charset="0"/>
              </a:rPr>
              <a:pPr algn="r" defTabSz="927100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pt-BR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CFFED5F-0D02-4B05-BA3C-B97631335337}" type="slidenum">
              <a:rPr lang="pt-BR" smtClean="0"/>
              <a:pPr/>
              <a:t>34</a:t>
            </a:fld>
            <a:endParaRPr lang="pt-BR" smtClean="0"/>
          </a:p>
        </p:txBody>
      </p:sp>
      <p:sp>
        <p:nvSpPr>
          <p:cNvPr id="163843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10C8E155-A6E3-47C1-B0EB-BE714FFA10D3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34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3844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5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485A48D-85AF-4860-84E6-DF543085C781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175107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C0680FE4-AADA-44F8-B52E-C33C14D2C49B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75108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5109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dirty="0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D6ACEE2-FE3D-445D-864E-46F5E714862D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181251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94B5CD39-BDBA-4A4E-BF7C-08E793A2ECAA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36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1252" name="Text Box 2"/>
          <p:cNvSpPr txBox="1">
            <a:spLocks noChangeArrowheads="1"/>
          </p:cNvSpPr>
          <p:nvPr/>
        </p:nvSpPr>
        <p:spPr bwMode="auto">
          <a:xfrm>
            <a:off x="949745" y="707773"/>
            <a:ext cx="4955313" cy="33911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1253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5888" y="8688058"/>
            <a:ext cx="2972114" cy="45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28" tIns="45914" rIns="91828" bIns="45914" anchor="b"/>
          <a:lstStyle/>
          <a:p>
            <a:pPr algn="r" defTabSz="917551"/>
            <a:fld id="{ABAD18C3-D807-4D93-BC0A-55B06F544473}" type="slidenum">
              <a:rPr lang="pt-BR" sz="1200">
                <a:solidFill>
                  <a:prstClr val="black"/>
                </a:solidFill>
                <a:latin typeface="Times New Roman" pitchFamily="18" charset="0"/>
              </a:rPr>
              <a:pPr algn="r" defTabSz="917551"/>
              <a:t>43</a:t>
            </a:fld>
            <a:endParaRPr lang="pt-BR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7237" cy="3427413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5602"/>
            <a:ext cx="5027316" cy="4112913"/>
          </a:xfrm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defTabSz="457200" eaLnBrk="0" hangingPunct="0"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36600" algn="l"/>
                <a:tab pos="1474788" algn="l"/>
                <a:tab pos="22113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eaLnBrk="1" hangingPunct="1"/>
            <a:fld id="{4B28437F-E8FF-4658-AF06-B2BBE698EB1F}" type="slidenum">
              <a:rPr lang="pt-BR" altLang="pt-BR" sz="1200" smtClean="0">
                <a:solidFill>
                  <a:srgbClr val="000000"/>
                </a:solidFill>
                <a:ea typeface="Arial Unicode MS" pitchFamily="34" charset="-128"/>
              </a:rPr>
              <a:pPr eaLnBrk="1" hangingPunct="1"/>
              <a:t>47</a:t>
            </a:fld>
            <a:endParaRPr lang="pt-BR" altLang="pt-BR" sz="1200" smtClean="0">
              <a:solidFill>
                <a:srgbClr val="000000"/>
              </a:solidFill>
              <a:ea typeface="Arial Unicode MS" pitchFamily="34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85453" y="8689213"/>
            <a:ext cx="2970946" cy="45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647" tIns="47656" rIns="91647" bIns="47656" anchor="b"/>
          <a:lstStyle>
            <a:lvl1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defTabSz="457200" eaLnBrk="0" hangingPunct="0"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D7C192F-35EB-4F11-A2D9-22D37CD8ACC6}" type="slidenum">
              <a:rPr lang="pt-BR" altLang="pt-BR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47</a:t>
            </a:fld>
            <a:endParaRPr lang="pt-BR" altLang="pt-BR" sz="120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925718" y="685837"/>
            <a:ext cx="5004963" cy="34306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7" y="4313898"/>
            <a:ext cx="4998556" cy="416912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alt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5887" y="8688058"/>
            <a:ext cx="2972114" cy="45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828" tIns="45914" rIns="91828" bIns="45914" anchor="b"/>
          <a:lstStyle/>
          <a:p>
            <a:pPr algn="r" defTabSz="917551"/>
            <a:fld id="{4EBBA973-3DA9-41A1-A410-8E55018D0C79}" type="slidenum">
              <a:rPr lang="pt-BR" sz="1200">
                <a:latin typeface="Times New Roman" pitchFamily="18" charset="0"/>
              </a:rPr>
              <a:pPr algn="r" defTabSz="917551"/>
              <a:t>49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5800"/>
            <a:ext cx="4567237" cy="3425825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43" y="4345601"/>
            <a:ext cx="5027316" cy="4112913"/>
          </a:xfrm>
          <a:noFill/>
          <a:ln/>
        </p:spPr>
        <p:txBody>
          <a:bodyPr lIns="93569" tIns="46785" rIns="93569" bIns="46785"/>
          <a:lstStyle/>
          <a:p>
            <a:pPr eaLnBrk="1" hangingPunct="1"/>
            <a:r>
              <a:rPr lang="pt-BR" smtClean="0"/>
              <a:t>As emendas individuais tendem a refletir os interesses municipais, da mesma forma que as emendas de bancada tendem a refletir interesses ligados aos estados.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56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/>
              <a:pPr/>
              <a:t>57</a:t>
            </a:fld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/>
              <a:pPr/>
              <a:t>58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59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046888DB-1107-48FF-B962-3BCDE0C2EF8F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307203" name="Text Box 1"/>
          <p:cNvSpPr txBox="1">
            <a:spLocks noChangeArrowheads="1"/>
          </p:cNvSpPr>
          <p:nvPr/>
        </p:nvSpPr>
        <p:spPr bwMode="auto">
          <a:xfrm>
            <a:off x="3885454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8F7D6A5B-6290-4E1A-87A4-C36D6EB7B7AA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15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07204" name="Text Box 2"/>
          <p:cNvSpPr txBox="1">
            <a:spLocks noChangeArrowheads="1"/>
          </p:cNvSpPr>
          <p:nvPr/>
        </p:nvSpPr>
        <p:spPr bwMode="auto">
          <a:xfrm>
            <a:off x="924117" y="685837"/>
            <a:ext cx="5008165" cy="34321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205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8" y="4313899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71CF505-4AFC-4CF8-B542-8C32B60AF0DB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308227" name="Text Box 1"/>
          <p:cNvSpPr txBox="1">
            <a:spLocks noChangeArrowheads="1"/>
          </p:cNvSpPr>
          <p:nvPr/>
        </p:nvSpPr>
        <p:spPr bwMode="auto">
          <a:xfrm>
            <a:off x="3885454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86DA267E-0424-4B53-8777-1ACDF6E1055B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18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08228" name="Text Box 2"/>
          <p:cNvSpPr txBox="1">
            <a:spLocks noChangeArrowheads="1"/>
          </p:cNvSpPr>
          <p:nvPr/>
        </p:nvSpPr>
        <p:spPr bwMode="auto">
          <a:xfrm>
            <a:off x="924117" y="685837"/>
            <a:ext cx="5008165" cy="34321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8229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8" y="4313899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C78FCA2-40FC-40C5-AAE6-0F808376E005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182275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3A86385B-EB8F-4AE6-97DD-A2BAFE39DD86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19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82276" name="Text Box 2"/>
          <p:cNvSpPr txBox="1">
            <a:spLocks noChangeArrowheads="1"/>
          </p:cNvSpPr>
          <p:nvPr/>
        </p:nvSpPr>
        <p:spPr bwMode="auto">
          <a:xfrm>
            <a:off x="924118" y="685837"/>
            <a:ext cx="5008165" cy="343210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82277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3CE31-7893-47BB-B545-05BE858D02F7}" type="slidenum">
              <a:rPr lang="pt-BR" smtClean="0">
                <a:solidFill>
                  <a:prstClr val="black"/>
                </a:solidFill>
              </a:rPr>
              <a:pPr/>
              <a:t>28</a:t>
            </a:fld>
            <a:endParaRPr lang="pt-B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CCBEB5-7209-4F1F-A614-03CE0D2630DA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CB3715D7-3C85-4BEA-B605-D60B4982D7E1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30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0772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CCBEB5-7209-4F1F-A614-03CE0D2630DA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CB3715D7-3C85-4BEA-B605-D60B4982D7E1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31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0772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0CCBEB5-7209-4F1F-A614-03CE0D2630DA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160771" name="Text Box 1"/>
          <p:cNvSpPr txBox="1">
            <a:spLocks noChangeArrowheads="1"/>
          </p:cNvSpPr>
          <p:nvPr/>
        </p:nvSpPr>
        <p:spPr bwMode="auto">
          <a:xfrm>
            <a:off x="3885455" y="8689213"/>
            <a:ext cx="2970946" cy="4562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1647" tIns="47656" rIns="91647" bIns="47656" anchor="b"/>
          <a:lstStyle/>
          <a:p>
            <a:pPr algn="r" defTabSz="457200">
              <a:buClrTx/>
              <a:buFontTx/>
              <a:buNone/>
              <a:tabLst>
                <a:tab pos="0" algn="l"/>
                <a:tab pos="931863" algn="l"/>
                <a:tab pos="1862138" algn="l"/>
                <a:tab pos="2794000" algn="l"/>
                <a:tab pos="3724275" algn="l"/>
                <a:tab pos="4656138" algn="l"/>
                <a:tab pos="5586413" algn="l"/>
                <a:tab pos="6518275" algn="l"/>
                <a:tab pos="7448550" algn="l"/>
                <a:tab pos="8380413" algn="l"/>
                <a:tab pos="9310688" algn="l"/>
                <a:tab pos="10242550" algn="l"/>
              </a:tabLst>
            </a:pPr>
            <a:fld id="{CB3715D7-3C85-4BEA-B605-D60B4982D7E1}" type="slidenum">
              <a:rPr lang="pt-BR" sz="1200">
                <a:solidFill>
                  <a:srgbClr val="000000"/>
                </a:solidFill>
              </a:rPr>
              <a:pPr algn="r" defTabSz="457200">
                <a:buClrTx/>
                <a:buFontTx/>
                <a:buNone/>
                <a:tabLst>
                  <a:tab pos="0" algn="l"/>
                  <a:tab pos="931863" algn="l"/>
                  <a:tab pos="1862138" algn="l"/>
                  <a:tab pos="2794000" algn="l"/>
                  <a:tab pos="3724275" algn="l"/>
                  <a:tab pos="4656138" algn="l"/>
                  <a:tab pos="5586413" algn="l"/>
                  <a:tab pos="6518275" algn="l"/>
                  <a:tab pos="7448550" algn="l"/>
                  <a:tab pos="8380413" algn="l"/>
                  <a:tab pos="9310688" algn="l"/>
                  <a:tab pos="10242550" algn="l"/>
                </a:tabLst>
              </a:pPr>
              <a:t>32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160772" name="Text Box 2"/>
          <p:cNvSpPr txBox="1">
            <a:spLocks noChangeArrowheads="1"/>
          </p:cNvSpPr>
          <p:nvPr/>
        </p:nvSpPr>
        <p:spPr bwMode="auto">
          <a:xfrm>
            <a:off x="949744" y="707774"/>
            <a:ext cx="4953712" cy="338969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0773" name="Rectangle 3"/>
          <p:cNvSpPr>
            <a:spLocks noGrp="1" noChangeArrowheads="1"/>
          </p:cNvSpPr>
          <p:nvPr>
            <p:ph type="body"/>
          </p:nvPr>
        </p:nvSpPr>
        <p:spPr>
          <a:xfrm>
            <a:off x="924119" y="4313901"/>
            <a:ext cx="4998556" cy="4169126"/>
          </a:xfrm>
          <a:noFill/>
        </p:spPr>
        <p:txBody>
          <a:bodyPr wrap="none" lIns="93113" tIns="46557" rIns="93113" bIns="46557" anchor="ctr"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903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29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67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90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90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23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7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88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9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351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6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1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01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BD4AD-E77C-426A-ACCE-A0C58D210BE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717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EF80-C359-4400-8AB2-B733A7BEFCE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65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338-BD2B-4218-A74E-DD77BCCD74B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78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BD7F-2743-46FE-A081-2698CBCF30C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139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28ED-D9E6-42CF-8875-91C711B4286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54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EDA10-22AB-4B81-B381-E37C4013EDB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73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1C04A-D3A6-411A-9A85-E77BEA68D9D7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2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554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51F9-CACE-4074-B065-2BDC4AA85DF3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126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F8166-7CC4-469E-A05C-53D728FCC82F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73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4BBE-4C35-4CE2-9BDF-51CE01AFC741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52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FF73B-C098-4084-905E-60D7AC1467D2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8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83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19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54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48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8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C827-B8A9-4C9F-9160-8B0C17AB20BC}" type="datetimeFigureOut">
              <a:rPr lang="pt-BR" smtClean="0"/>
              <a:t>11/07/2016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3AF5-C807-42C7-B9F7-4FB304A30A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54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464317-7330-45DD-BB0D-7DF9D96416E9}" type="datetimeFigureOut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11/07/2016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87AF7C-8FFF-4923-AC94-E1F485B08CEE}" type="slidenum">
              <a:rPr lang="pt-BR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pt-BR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2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100000">
              <a:srgbClr val="CBD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39FF64-DB1B-4433-B920-DB2CC2FE1B85}" type="slidenum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8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conoff@camara.leg.b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887488"/>
            <a:ext cx="9124950" cy="1901552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Conheça a Consultoria de Orçamento</a:t>
            </a:r>
            <a:endParaRPr lang="pt-BR" sz="60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8" y="4797152"/>
            <a:ext cx="9144000" cy="1152128"/>
          </a:xfrm>
        </p:spPr>
        <p:txBody>
          <a:bodyPr>
            <a:noAutofit/>
          </a:bodyPr>
          <a:lstStyle/>
          <a:p>
            <a:pPr algn="r"/>
            <a:r>
              <a:rPr lang="pt-BR" sz="2800" b="1" i="1" dirty="0" smtClean="0">
                <a:solidFill>
                  <a:schemeClr val="tx1"/>
                </a:solidFill>
              </a:rPr>
              <a:t>Ricardo Volpe - </a:t>
            </a:r>
            <a:r>
              <a:rPr lang="pt-BR" sz="2800" b="1" dirty="0" smtClean="0">
                <a:solidFill>
                  <a:schemeClr val="tx1"/>
                </a:solidFill>
              </a:rPr>
              <a:t>Diretor da CONOF/CD</a:t>
            </a:r>
          </a:p>
          <a:p>
            <a:pPr algn="r"/>
            <a:r>
              <a:rPr lang="pt-BR" sz="2800" b="1" i="1" dirty="0" smtClean="0">
                <a:solidFill>
                  <a:schemeClr val="tx1"/>
                </a:solidFill>
              </a:rPr>
              <a:t>Túlio Cambraia - </a:t>
            </a:r>
            <a:r>
              <a:rPr lang="pt-BR" sz="2800" b="1" dirty="0" smtClean="0">
                <a:solidFill>
                  <a:schemeClr val="tx1"/>
                </a:solidFill>
              </a:rPr>
              <a:t>Diretor-Adjunto </a:t>
            </a:r>
            <a:r>
              <a:rPr lang="pt-BR" sz="2800" b="1" dirty="0">
                <a:solidFill>
                  <a:schemeClr val="tx1"/>
                </a:solidFill>
              </a:rPr>
              <a:t>da CONOF/CD</a:t>
            </a:r>
          </a:p>
          <a:p>
            <a:pPr algn="r"/>
            <a:endParaRPr lang="pt-BR" sz="2800" b="1" dirty="0" smtClean="0">
              <a:solidFill>
                <a:schemeClr val="tx1"/>
              </a:solidFill>
            </a:endParaRPr>
          </a:p>
          <a:p>
            <a:pPr algn="r"/>
            <a:endParaRPr lang="pt-BR" sz="2800" dirty="0" smtClean="0">
              <a:solidFill>
                <a:schemeClr val="tx1"/>
              </a:solidFill>
            </a:endParaRPr>
          </a:p>
          <a:p>
            <a:pPr algn="r"/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48" y="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25524" y="620595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Março/2015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815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Proposições que apoiamos</a:t>
            </a:r>
          </a:p>
          <a:p>
            <a:pPr marL="0" indent="0">
              <a:buNone/>
            </a:pPr>
            <a:endParaRPr lang="pt-BR" sz="1500" b="1" dirty="0" smtClean="0"/>
          </a:p>
          <a:p>
            <a:r>
              <a:rPr lang="pt-BR" sz="2800" b="1" dirty="0" smtClean="0"/>
              <a:t>Projetos de lei, quanto ao aspecto da adequação orçamentária e financeira</a:t>
            </a:r>
          </a:p>
          <a:p>
            <a:r>
              <a:rPr lang="pt-BR" sz="2800" b="1" dirty="0" smtClean="0"/>
              <a:t>Projetos de lei do plano plurianual (PPA), da lei de diretrizes orçamentárias (LDO); da lei orçamentária anual (LOA) e de créditos adicionais</a:t>
            </a:r>
          </a:p>
          <a:p>
            <a:r>
              <a:rPr lang="pt-BR" sz="2800" b="1" dirty="0" smtClean="0"/>
              <a:t>Propostas de fiscalização financeira e controle</a:t>
            </a:r>
          </a:p>
          <a:p>
            <a:r>
              <a:rPr lang="pt-BR" sz="2800" b="1" dirty="0" smtClean="0"/>
              <a:t>Requerimento</a:t>
            </a:r>
          </a:p>
          <a:p>
            <a:r>
              <a:rPr lang="pt-BR" sz="2800" b="1" dirty="0" smtClean="0"/>
              <a:t>Indicação</a:t>
            </a:r>
          </a:p>
          <a:p>
            <a:r>
              <a:rPr lang="pt-BR" sz="2800" b="1" dirty="0" smtClean="0"/>
              <a:t>Emenda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52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953344"/>
            <a:ext cx="9036496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Outras matérias que apoiamos</a:t>
            </a:r>
          </a:p>
          <a:p>
            <a:pPr marL="0" indent="0">
              <a:buNone/>
            </a:pPr>
            <a:endParaRPr lang="pt-BR" sz="800" b="1" dirty="0" smtClean="0"/>
          </a:p>
          <a:p>
            <a:pPr>
              <a:spcBef>
                <a:spcPts val="472"/>
              </a:spcBef>
            </a:pPr>
            <a:r>
              <a:rPr lang="pt-BR" sz="2800" b="1" dirty="0" smtClean="0"/>
              <a:t>Apreciação das contas do Presidente da República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Avaliação do plano plurianual (PPA)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Análise das obras apontadas com indícios de irregularidades graves pelo TCU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Apreciação dos relatórios de gestão fiscal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Avaliação de receitas e despesas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Avaliação do cumprimento das metas fiscais/superávit primário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Operações de redesconto e empréstimo realizadas pelo Banco Central</a:t>
            </a:r>
          </a:p>
          <a:p>
            <a:pPr>
              <a:spcBef>
                <a:spcPts val="472"/>
              </a:spcBef>
            </a:pPr>
            <a:r>
              <a:rPr lang="pt-BR" sz="2800" b="1" dirty="0"/>
              <a:t>Desempenho do Fundo Soberano do </a:t>
            </a:r>
            <a:r>
              <a:rPr lang="pt-BR" sz="2800" b="1" dirty="0" smtClean="0"/>
              <a:t>Brasil</a:t>
            </a:r>
            <a:endParaRPr lang="pt-BR" sz="28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Outras matérias que apoiamos</a:t>
            </a:r>
          </a:p>
          <a:p>
            <a:pPr marL="0" indent="0">
              <a:buNone/>
            </a:pPr>
            <a:endParaRPr lang="pt-BR" sz="800" b="1" dirty="0" smtClean="0"/>
          </a:p>
          <a:p>
            <a:pPr>
              <a:spcBef>
                <a:spcPts val="472"/>
              </a:spcBef>
            </a:pPr>
            <a:r>
              <a:rPr lang="pt-BR" sz="2800" b="1" dirty="0" smtClean="0"/>
              <a:t>Relatório gerencial trimestral do BNDES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Demonstrações contábeis dos fundos constitucionais de financiamento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Operações de crédito incluídas na lei orçamentária anual pendentes de contratação</a:t>
            </a:r>
            <a:endParaRPr lang="pt-BR" sz="2800" b="1" dirty="0"/>
          </a:p>
          <a:p>
            <a:pPr>
              <a:spcBef>
                <a:spcPts val="472"/>
              </a:spcBef>
            </a:pPr>
            <a:r>
              <a:rPr lang="pt-BR" sz="2800" b="1" dirty="0" smtClean="0"/>
              <a:t>Operações de empréstimos de capital de giro contratadas pela Caixa Econômica Federal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Relatório de atividades do TCU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Relatório de atividades da Autoridade Pública Olímpica (APO)</a:t>
            </a:r>
          </a:p>
          <a:p>
            <a:pPr>
              <a:spcBef>
                <a:spcPts val="472"/>
              </a:spcBef>
            </a:pPr>
            <a:r>
              <a:rPr lang="pt-BR" sz="2800" b="1" dirty="0" smtClean="0"/>
              <a:t>Outras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Comissões </a:t>
            </a:r>
            <a:r>
              <a:rPr lang="pt-BR" sz="2800" b="1" dirty="0">
                <a:solidFill>
                  <a:srgbClr val="FFFF00"/>
                </a:solidFill>
              </a:rPr>
              <a:t>P</a:t>
            </a:r>
            <a:r>
              <a:rPr lang="pt-BR" sz="2800" b="1" dirty="0" smtClean="0">
                <a:solidFill>
                  <a:srgbClr val="FFFF00"/>
                </a:solidFill>
              </a:rPr>
              <a:t>ermanentes que nos relacionamos mais intensamente são: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sz="2700" b="1" dirty="0"/>
              <a:t>Comissão de Fiscalização Financeira e Controle – CFFC</a:t>
            </a:r>
          </a:p>
          <a:p>
            <a:r>
              <a:rPr lang="pt-BR" sz="2700" b="1" dirty="0" smtClean="0"/>
              <a:t>Comissão de Tributação e Finanças – CFT</a:t>
            </a:r>
          </a:p>
          <a:p>
            <a:r>
              <a:rPr lang="pt-BR" sz="2700" b="1" dirty="0" smtClean="0"/>
              <a:t>Comissão Mista de Planos, Orçamentos e Fiscalização – CMO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88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000" b="1" dirty="0" smtClean="0">
                <a:solidFill>
                  <a:srgbClr val="FFFF00"/>
                </a:solidFill>
              </a:rPr>
              <a:t>Competências da CFFC (RICD, art. 32, X):</a:t>
            </a:r>
          </a:p>
          <a:p>
            <a:pPr marL="0" indent="0">
              <a:buNone/>
            </a:pPr>
            <a:endParaRPr lang="pt-BR" sz="2000" b="1" dirty="0" smtClean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Tomada </a:t>
            </a:r>
            <a:r>
              <a:rPr lang="pt-BR" sz="2000" b="1" dirty="0"/>
              <a:t>de contas do Presidente da </a:t>
            </a:r>
            <a:r>
              <a:rPr lang="pt-BR" sz="2000" b="1" dirty="0" smtClean="0"/>
              <a:t>República.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Acompanhamento </a:t>
            </a:r>
            <a:r>
              <a:rPr lang="pt-BR" sz="2000" b="1" dirty="0"/>
              <a:t>e fiscalização contábil, financeira, orçamentária, operacional e patrimonial da União e das entidades da administração direta e indireta, incluídas as sociedades e fundações instituídas e mantidas pelo Poder Público federal, sem prejuízo do exame por parte das demais Comissões nas áreas das respectivas competências e em articulação com a </a:t>
            </a:r>
            <a:r>
              <a:rPr lang="pt-BR" sz="2000" b="1" dirty="0" smtClean="0"/>
              <a:t>CMO.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Planos </a:t>
            </a:r>
            <a:r>
              <a:rPr lang="pt-BR" sz="2000" b="1" dirty="0"/>
              <a:t>e programas de desenvolvimento nacional ou regional, após exame, pelas demais Comissões, dos programas que lhes disserem </a:t>
            </a:r>
            <a:r>
              <a:rPr lang="pt-BR" sz="2000" b="1" dirty="0" smtClean="0"/>
              <a:t>respeito.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Representações </a:t>
            </a:r>
            <a:r>
              <a:rPr lang="pt-BR" sz="2000" b="1" dirty="0"/>
              <a:t>do Tribunal de Contas solicitando sustação de contrato impugnado ou outras providências a cargo do Congresso Nacional, elaborando, em caso de parecer favorável, o respectivo projeto de decreto </a:t>
            </a:r>
            <a:r>
              <a:rPr lang="pt-BR" sz="2000" b="1" dirty="0" smtClean="0"/>
              <a:t>legislativo.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Exame </a:t>
            </a:r>
            <a:r>
              <a:rPr lang="pt-BR" sz="2000" b="1" dirty="0"/>
              <a:t>dos relatórios de atividades do Tribunal de Contas da </a:t>
            </a:r>
            <a:r>
              <a:rPr lang="pt-BR" sz="2000" b="1" dirty="0" smtClean="0"/>
              <a:t>União.</a:t>
            </a:r>
            <a:endParaRPr lang="pt-BR" sz="2000" b="1" dirty="0"/>
          </a:p>
          <a:p>
            <a:pPr algn="just">
              <a:buFont typeface="+mj-lt"/>
              <a:buAutoNum type="alphaLcParenR"/>
            </a:pPr>
            <a:r>
              <a:rPr lang="pt-BR" sz="2000" b="1" dirty="0" smtClean="0"/>
              <a:t>Requisição </a:t>
            </a:r>
            <a:r>
              <a:rPr lang="pt-BR" sz="2000" b="1" dirty="0"/>
              <a:t>de informações, relatórios, balanços e inspeções sobre as contas ou autorizações de despesas de órgãos e entidades da administração federal, diretamente ou por intermédio do Tribunal de Contas da </a:t>
            </a:r>
            <a:r>
              <a:rPr lang="pt-BR" sz="2000" b="1" dirty="0" smtClean="0"/>
              <a:t>União</a:t>
            </a:r>
            <a:r>
              <a:rPr lang="pt-BR" sz="2000" b="1" dirty="0"/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4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1"/>
          <p:cNvSpPr txBox="1">
            <a:spLocks noChangeArrowheads="1"/>
          </p:cNvSpPr>
          <p:nvPr/>
        </p:nvSpPr>
        <p:spPr bwMode="auto">
          <a:xfrm>
            <a:off x="0" y="1722991"/>
            <a:ext cx="9143999" cy="31138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/>
              <a:t>RICD - ART. 53.</a:t>
            </a:r>
          </a:p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/>
              <a:t> </a:t>
            </a:r>
            <a:r>
              <a:rPr lang="pt-BR" sz="2400" b="1" i="1" dirty="0"/>
              <a:t>“</a:t>
            </a:r>
            <a:r>
              <a:rPr lang="pt-BR" sz="2400" b="1" dirty="0"/>
              <a:t>Antes da deliberação em plenário, ou quando esta for dispensada, as proposições, exceto os requerimentos, serão apreciadas:</a:t>
            </a:r>
          </a:p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/>
              <a:t>II - Pela Comissão de Finanças e Tributação, para o </a:t>
            </a:r>
            <a:r>
              <a:rPr lang="pt-BR" sz="2400" b="1" u="sng" dirty="0"/>
              <a:t>exame dos aspectos financeiro e orçamentário públicos, quanto à sua compatibilidade ou adequação com o PPA, LDO e LOA...</a:t>
            </a:r>
          </a:p>
          <a:p>
            <a:pPr>
              <a:lnSpc>
                <a:spcPct val="90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/>
              <a:t>IV - Pela Comissão Especial”</a:t>
            </a: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-1" y="5025510"/>
            <a:ext cx="9143999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u="sng" dirty="0">
                <a:solidFill>
                  <a:srgbClr val="FFFF00"/>
                </a:solidFill>
              </a:rPr>
              <a:t>São sujeitos ao exame</a:t>
            </a:r>
            <a:r>
              <a:rPr lang="pt-BR" sz="2400" b="1" dirty="0"/>
              <a:t>:</a:t>
            </a:r>
          </a:p>
          <a:p>
            <a:pPr marL="736600" lvl="1" indent="-274638"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Renúncia </a:t>
            </a:r>
            <a:r>
              <a:rPr lang="pt-BR" sz="2400" b="1" dirty="0"/>
              <a:t>de Receitas</a:t>
            </a:r>
          </a:p>
          <a:p>
            <a:pPr marL="736600" lvl="1" indent="-274638"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Criação </a:t>
            </a:r>
            <a:r>
              <a:rPr lang="pt-BR" sz="2400" b="1" dirty="0"/>
              <a:t>e Expansão de Ação Governamental</a:t>
            </a:r>
          </a:p>
          <a:p>
            <a:pPr marL="736600" lvl="1" indent="-274638">
              <a:buClrTx/>
              <a:buFont typeface="Times New Roman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Despesa </a:t>
            </a:r>
            <a:r>
              <a:rPr lang="pt-BR" sz="2400" b="1" dirty="0"/>
              <a:t>Obrigatória Continuada</a:t>
            </a:r>
          </a:p>
        </p:txBody>
      </p:sp>
      <p:sp>
        <p:nvSpPr>
          <p:cNvPr id="152580" name="Text Box 3"/>
          <p:cNvSpPr txBox="1">
            <a:spLocks noChangeArrowheads="1"/>
          </p:cNvSpPr>
          <p:nvPr/>
        </p:nvSpPr>
        <p:spPr bwMode="auto">
          <a:xfrm>
            <a:off x="6259513" y="4075113"/>
            <a:ext cx="18097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000000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52581" name="Text Box 4"/>
          <p:cNvSpPr txBox="1">
            <a:spLocks noChangeArrowheads="1"/>
          </p:cNvSpPr>
          <p:nvPr/>
        </p:nvSpPr>
        <p:spPr bwMode="auto">
          <a:xfrm>
            <a:off x="0" y="1124744"/>
            <a:ext cx="9144000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ct val="50000"/>
              </a:spcBef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pt-BR" sz="2800" dirty="0">
                <a:solidFill>
                  <a:srgbClr val="FFFF00"/>
                </a:solidFill>
              </a:rPr>
              <a:t>EXAME DE ADEQUAÇÃO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114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5" name="Rectangle 3"/>
          <p:cNvSpPr>
            <a:spLocks noChangeArrowheads="1"/>
          </p:cNvSpPr>
          <p:nvPr/>
        </p:nvSpPr>
        <p:spPr bwMode="auto">
          <a:xfrm>
            <a:off x="11063" y="2943349"/>
            <a:ext cx="3505200" cy="7016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u="sng">
                <a:solidFill>
                  <a:schemeClr val="bg1"/>
                </a:solidFill>
              </a:rPr>
              <a:t>COMISSÃO DE FINANÇAS E TRIBUTAÇÃO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1329156" name="Line 4"/>
          <p:cNvSpPr>
            <a:spLocks noChangeShapeType="1"/>
          </p:cNvSpPr>
          <p:nvPr/>
        </p:nvSpPr>
        <p:spPr bwMode="auto">
          <a:xfrm>
            <a:off x="1143000" y="3716251"/>
            <a:ext cx="1588" cy="5493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57" name="Oval 5"/>
          <p:cNvSpPr>
            <a:spLocks noChangeArrowheads="1"/>
          </p:cNvSpPr>
          <p:nvPr/>
        </p:nvSpPr>
        <p:spPr bwMode="auto">
          <a:xfrm>
            <a:off x="45021" y="4293096"/>
            <a:ext cx="2197100" cy="12065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GABINETE </a:t>
            </a:r>
          </a:p>
          <a:p>
            <a:pPr algn="ctr"/>
            <a:r>
              <a:rPr lang="pt-BR" altLang="pt-BR" sz="2000" b="1">
                <a:solidFill>
                  <a:schemeClr val="bg1"/>
                </a:solidFill>
              </a:rPr>
              <a:t>RELATOR</a:t>
            </a:r>
            <a:endParaRPr lang="pt-BR" altLang="pt-BR" sz="2800" b="1">
              <a:solidFill>
                <a:schemeClr val="bg1"/>
              </a:solidFill>
            </a:endParaRPr>
          </a:p>
        </p:txBody>
      </p:sp>
      <p:sp>
        <p:nvSpPr>
          <p:cNvPr id="1329158" name="Line 6"/>
          <p:cNvSpPr>
            <a:spLocks noChangeShapeType="1"/>
          </p:cNvSpPr>
          <p:nvPr/>
        </p:nvSpPr>
        <p:spPr bwMode="auto">
          <a:xfrm flipV="1">
            <a:off x="2240495" y="3225543"/>
            <a:ext cx="2691545" cy="144776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59" name="Rectangle 7"/>
          <p:cNvSpPr>
            <a:spLocks noChangeArrowheads="1"/>
          </p:cNvSpPr>
          <p:nvPr/>
        </p:nvSpPr>
        <p:spPr bwMode="auto">
          <a:xfrm>
            <a:off x="4267200" y="2381337"/>
            <a:ext cx="4800600" cy="831639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 u="sng" dirty="0" smtClean="0">
                <a:solidFill>
                  <a:schemeClr val="bg1"/>
                </a:solidFill>
              </a:rPr>
              <a:t>CONOF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- </a:t>
            </a:r>
            <a:r>
              <a:rPr lang="pt-BR" altLang="pt-BR" sz="2400" b="1" dirty="0">
                <a:solidFill>
                  <a:schemeClr val="bg1"/>
                </a:solidFill>
              </a:rPr>
              <a:t>Exame da adequação orçamentária e financeira</a:t>
            </a:r>
            <a:endParaRPr lang="pt-BR" altLang="pt-BR" sz="3200" b="1" dirty="0">
              <a:solidFill>
                <a:schemeClr val="bg1"/>
              </a:solidFill>
            </a:endParaRPr>
          </a:p>
        </p:txBody>
      </p:sp>
      <p:sp>
        <p:nvSpPr>
          <p:cNvPr id="1329160" name="Line 8"/>
          <p:cNvSpPr>
            <a:spLocks noChangeShapeType="1"/>
          </p:cNvSpPr>
          <p:nvPr/>
        </p:nvSpPr>
        <p:spPr bwMode="auto">
          <a:xfrm>
            <a:off x="6705600" y="324725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62" name="Rectangle 10"/>
          <p:cNvSpPr>
            <a:spLocks noChangeArrowheads="1"/>
          </p:cNvSpPr>
          <p:nvPr/>
        </p:nvSpPr>
        <p:spPr bwMode="auto">
          <a:xfrm>
            <a:off x="0" y="5981737"/>
            <a:ext cx="3733800" cy="831639"/>
          </a:xfrm>
          <a:prstGeom prst="rect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200" b="1" u="sng" dirty="0" smtClean="0">
                <a:solidFill>
                  <a:schemeClr val="bg1"/>
                </a:solidFill>
              </a:rPr>
              <a:t>CONLE</a:t>
            </a:r>
            <a:r>
              <a:rPr lang="pt-BR" altLang="pt-BR" sz="2200" b="1" dirty="0" smtClean="0">
                <a:solidFill>
                  <a:schemeClr val="bg1"/>
                </a:solidFill>
              </a:rPr>
              <a:t>- </a:t>
            </a:r>
            <a:r>
              <a:rPr lang="pt-BR" altLang="pt-BR" sz="2400" b="1" dirty="0" smtClean="0">
                <a:solidFill>
                  <a:schemeClr val="bg1"/>
                </a:solidFill>
              </a:rPr>
              <a:t>Exame </a:t>
            </a:r>
            <a:r>
              <a:rPr lang="pt-BR" altLang="pt-BR" sz="2400" b="1" dirty="0">
                <a:solidFill>
                  <a:schemeClr val="bg1"/>
                </a:solidFill>
              </a:rPr>
              <a:t>de mérito e minuta do parecer</a:t>
            </a:r>
          </a:p>
        </p:txBody>
      </p:sp>
      <p:sp>
        <p:nvSpPr>
          <p:cNvPr id="1329163" name="Line 11"/>
          <p:cNvSpPr>
            <a:spLocks noChangeShapeType="1"/>
          </p:cNvSpPr>
          <p:nvPr/>
        </p:nvSpPr>
        <p:spPr bwMode="auto">
          <a:xfrm flipV="1">
            <a:off x="1447800" y="3673651"/>
            <a:ext cx="1588" cy="547437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65" name="AutoShape 13"/>
          <p:cNvSpPr>
            <a:spLocks noChangeArrowheads="1"/>
          </p:cNvSpPr>
          <p:nvPr/>
        </p:nvSpPr>
        <p:spPr bwMode="auto">
          <a:xfrm>
            <a:off x="5105400" y="3789040"/>
            <a:ext cx="3810000" cy="1143000"/>
          </a:xfrm>
          <a:prstGeom prst="flowChartPunchedTape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>
                <a:solidFill>
                  <a:schemeClr val="bg1"/>
                </a:solidFill>
              </a:rPr>
              <a:t>O PL é adequado? </a:t>
            </a:r>
          </a:p>
        </p:txBody>
      </p:sp>
      <p:sp>
        <p:nvSpPr>
          <p:cNvPr id="1329166" name="AutoShape 14"/>
          <p:cNvSpPr>
            <a:spLocks noChangeArrowheads="1"/>
          </p:cNvSpPr>
          <p:nvPr/>
        </p:nvSpPr>
        <p:spPr bwMode="auto">
          <a:xfrm>
            <a:off x="5105400" y="5598368"/>
            <a:ext cx="3810000" cy="1143000"/>
          </a:xfrm>
          <a:prstGeom prst="flowChartPunchedTape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2400">
                <a:solidFill>
                  <a:schemeClr val="bg1"/>
                </a:solidFill>
              </a:rPr>
              <a:t>A matéria contém mérito </a:t>
            </a:r>
          </a:p>
          <a:p>
            <a:pPr algn="ctr"/>
            <a:r>
              <a:rPr lang="pt-BR" altLang="pt-BR" sz="2400">
                <a:solidFill>
                  <a:schemeClr val="bg1"/>
                </a:solidFill>
              </a:rPr>
              <a:t>da competência da CFT? </a:t>
            </a:r>
          </a:p>
        </p:txBody>
      </p:sp>
      <p:grpSp>
        <p:nvGrpSpPr>
          <p:cNvPr id="1329167" name="Group 15"/>
          <p:cNvGrpSpPr>
            <a:grpSpLocks/>
          </p:cNvGrpSpPr>
          <p:nvPr/>
        </p:nvGrpSpPr>
        <p:grpSpPr bwMode="auto">
          <a:xfrm>
            <a:off x="2318581" y="4324176"/>
            <a:ext cx="2906207" cy="1048358"/>
            <a:chOff x="1459" y="2738"/>
            <a:chExt cx="1790" cy="617"/>
          </a:xfrm>
        </p:grpSpPr>
        <p:sp>
          <p:nvSpPr>
            <p:cNvPr id="1329168" name="Line 16"/>
            <p:cNvSpPr>
              <a:spLocks noChangeShapeType="1"/>
            </p:cNvSpPr>
            <p:nvPr/>
          </p:nvSpPr>
          <p:spPr bwMode="auto">
            <a:xfrm flipH="1">
              <a:off x="1459" y="2738"/>
              <a:ext cx="1680" cy="2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9169" name="Text Box 17"/>
            <p:cNvSpPr txBox="1">
              <a:spLocks noChangeArrowheads="1"/>
            </p:cNvSpPr>
            <p:nvPr/>
          </p:nvSpPr>
          <p:spPr bwMode="auto">
            <a:xfrm>
              <a:off x="2049" y="2830"/>
              <a:ext cx="1200" cy="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 dirty="0">
                  <a:solidFill>
                    <a:schemeClr val="bg1"/>
                  </a:solidFill>
                </a:rPr>
                <a:t>NÃO </a:t>
              </a:r>
            </a:p>
            <a:p>
              <a:pPr algn="ctr"/>
              <a:r>
                <a:rPr lang="pt-BR" altLang="pt-BR" sz="1600" b="1" dirty="0">
                  <a:solidFill>
                    <a:schemeClr val="bg1"/>
                  </a:solidFill>
                </a:rPr>
                <a:t>(</a:t>
              </a:r>
              <a:r>
                <a:rPr lang="pt-BR" altLang="pt-BR" sz="1600" b="1" i="1" dirty="0">
                  <a:solidFill>
                    <a:schemeClr val="bg1"/>
                  </a:solidFill>
                </a:rPr>
                <a:t>o mérito não será apreciado</a:t>
              </a:r>
              <a:r>
                <a:rPr lang="pt-BR" altLang="pt-BR" sz="1600" b="1" dirty="0">
                  <a:solidFill>
                    <a:schemeClr val="bg1"/>
                  </a:solidFill>
                </a:rPr>
                <a:t>)</a:t>
              </a:r>
              <a:endParaRPr lang="pt-BR" altLang="pt-BR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29170" name="Group 18"/>
          <p:cNvGrpSpPr>
            <a:grpSpLocks/>
          </p:cNvGrpSpPr>
          <p:nvPr/>
        </p:nvGrpSpPr>
        <p:grpSpPr bwMode="auto">
          <a:xfrm>
            <a:off x="6516689" y="5003006"/>
            <a:ext cx="1143000" cy="730250"/>
            <a:chOff x="4105" y="2728"/>
            <a:chExt cx="720" cy="460"/>
          </a:xfrm>
        </p:grpSpPr>
        <p:sp>
          <p:nvSpPr>
            <p:cNvPr id="1329171" name="Line 19"/>
            <p:cNvSpPr>
              <a:spLocks noChangeShapeType="1"/>
            </p:cNvSpPr>
            <p:nvPr/>
          </p:nvSpPr>
          <p:spPr bwMode="auto">
            <a:xfrm>
              <a:off x="4224" y="2728"/>
              <a:ext cx="0" cy="4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9172" name="Text Box 20"/>
            <p:cNvSpPr txBox="1">
              <a:spLocks noChangeArrowheads="1"/>
            </p:cNvSpPr>
            <p:nvPr/>
          </p:nvSpPr>
          <p:spPr bwMode="auto">
            <a:xfrm>
              <a:off x="4105" y="2728"/>
              <a:ext cx="7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altLang="pt-BR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</a:t>
              </a:r>
            </a:p>
          </p:txBody>
        </p:sp>
      </p:grpSp>
      <p:grpSp>
        <p:nvGrpSpPr>
          <p:cNvPr id="1329173" name="Group 21"/>
          <p:cNvGrpSpPr>
            <a:grpSpLocks/>
          </p:cNvGrpSpPr>
          <p:nvPr/>
        </p:nvGrpSpPr>
        <p:grpSpPr bwMode="auto">
          <a:xfrm>
            <a:off x="2270203" y="5081737"/>
            <a:ext cx="2758379" cy="867616"/>
            <a:chOff x="1431" y="3221"/>
            <a:chExt cx="1781" cy="576"/>
          </a:xfrm>
        </p:grpSpPr>
        <p:sp>
          <p:nvSpPr>
            <p:cNvPr id="1329174" name="Line 22"/>
            <p:cNvSpPr>
              <a:spLocks noChangeShapeType="1"/>
            </p:cNvSpPr>
            <p:nvPr/>
          </p:nvSpPr>
          <p:spPr bwMode="auto">
            <a:xfrm flipH="1" flipV="1">
              <a:off x="1431" y="3221"/>
              <a:ext cx="1781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9175" name="Text Box 23"/>
            <p:cNvSpPr txBox="1">
              <a:spLocks noChangeArrowheads="1"/>
            </p:cNvSpPr>
            <p:nvPr/>
          </p:nvSpPr>
          <p:spPr bwMode="auto">
            <a:xfrm>
              <a:off x="1708" y="3462"/>
              <a:ext cx="720" cy="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NÃO</a:t>
              </a:r>
            </a:p>
          </p:txBody>
        </p:sp>
      </p:grpSp>
      <p:grpSp>
        <p:nvGrpSpPr>
          <p:cNvPr id="1329176" name="Group 24"/>
          <p:cNvGrpSpPr>
            <a:grpSpLocks/>
          </p:cNvGrpSpPr>
          <p:nvPr/>
        </p:nvGrpSpPr>
        <p:grpSpPr bwMode="auto">
          <a:xfrm>
            <a:off x="3852864" y="6165856"/>
            <a:ext cx="1290638" cy="576263"/>
            <a:chOff x="2427" y="3884"/>
            <a:chExt cx="813" cy="363"/>
          </a:xfrm>
        </p:grpSpPr>
        <p:sp>
          <p:nvSpPr>
            <p:cNvPr id="1329177" name="Text Box 25"/>
            <p:cNvSpPr txBox="1">
              <a:spLocks noChangeArrowheads="1"/>
            </p:cNvSpPr>
            <p:nvPr/>
          </p:nvSpPr>
          <p:spPr bwMode="auto">
            <a:xfrm>
              <a:off x="2520" y="3995"/>
              <a:ext cx="7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altLang="pt-BR" sz="2000" b="1" dirty="0">
                  <a:solidFill>
                    <a:schemeClr val="bg1"/>
                  </a:solidFill>
                </a:rPr>
                <a:t>SIM</a:t>
              </a:r>
            </a:p>
          </p:txBody>
        </p:sp>
        <p:sp>
          <p:nvSpPr>
            <p:cNvPr id="1329178" name="Line 26"/>
            <p:cNvSpPr>
              <a:spLocks noChangeShapeType="1"/>
            </p:cNvSpPr>
            <p:nvPr/>
          </p:nvSpPr>
          <p:spPr bwMode="auto">
            <a:xfrm flipH="1">
              <a:off x="2427" y="3884"/>
              <a:ext cx="714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29179" name="Line 27"/>
          <p:cNvSpPr>
            <a:spLocks noChangeShapeType="1"/>
          </p:cNvSpPr>
          <p:nvPr/>
        </p:nvSpPr>
        <p:spPr bwMode="auto">
          <a:xfrm flipV="1">
            <a:off x="1143000" y="5522873"/>
            <a:ext cx="1588" cy="44126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80" name="Rectangle 28"/>
          <p:cNvSpPr>
            <a:spLocks noChangeArrowheads="1"/>
          </p:cNvSpPr>
          <p:nvPr/>
        </p:nvSpPr>
        <p:spPr bwMode="auto">
          <a:xfrm>
            <a:off x="12204" y="2096021"/>
            <a:ext cx="3657600" cy="3968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</a:rPr>
              <a:t>PL - COMISSÃO TEMÁTICA</a:t>
            </a:r>
            <a:endParaRPr lang="pt-BR" altLang="pt-BR" sz="2800" b="1" dirty="0">
              <a:solidFill>
                <a:schemeClr val="bg1"/>
              </a:solidFill>
            </a:endParaRPr>
          </a:p>
        </p:txBody>
      </p:sp>
      <p:sp>
        <p:nvSpPr>
          <p:cNvPr id="1329181" name="Line 29"/>
          <p:cNvSpPr>
            <a:spLocks noChangeShapeType="1"/>
          </p:cNvSpPr>
          <p:nvPr/>
        </p:nvSpPr>
        <p:spPr bwMode="auto">
          <a:xfrm>
            <a:off x="1143000" y="2547557"/>
            <a:ext cx="1588" cy="38163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29182" name="Text Box 30"/>
          <p:cNvSpPr txBox="1">
            <a:spLocks noChangeArrowheads="1"/>
          </p:cNvSpPr>
          <p:nvPr/>
        </p:nvSpPr>
        <p:spPr bwMode="auto">
          <a:xfrm>
            <a:off x="0" y="1295762"/>
            <a:ext cx="91440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spcAft>
                <a:spcPct val="48000"/>
              </a:spcAft>
            </a:pPr>
            <a:r>
              <a:rPr lang="pt-BR" altLang="pt-BR" sz="2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 DA ADEQUAÇÃO ORÇAMENTÁRIA E FINANCEIRA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32" name="Conector reto 31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46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55" grpId="0" animBg="1" autoUpdateAnimBg="0"/>
      <p:bldP spid="1329156" grpId="0" animBg="1"/>
      <p:bldP spid="1329157" grpId="0" animBg="1" autoUpdateAnimBg="0"/>
      <p:bldP spid="1329158" grpId="0" animBg="1"/>
      <p:bldP spid="1329159" grpId="0" animBg="1" autoUpdateAnimBg="0"/>
      <p:bldP spid="1329160" grpId="0" animBg="1"/>
      <p:bldP spid="1329162" grpId="0" animBg="1" autoUpdateAnimBg="0"/>
      <p:bldP spid="1329163" grpId="0" animBg="1"/>
      <p:bldP spid="1329165" grpId="0" animBg="1" autoUpdateAnimBg="0"/>
      <p:bldP spid="1329166" grpId="0" animBg="1" autoUpdateAnimBg="0"/>
      <p:bldP spid="1329179" grpId="0" animBg="1"/>
      <p:bldP spid="1329180" grpId="0" animBg="1" autoUpdateAnimBg="0"/>
      <p:bldP spid="1329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9" name="Text Box 5"/>
          <p:cNvSpPr txBox="1">
            <a:spLocks noChangeArrowheads="1"/>
          </p:cNvSpPr>
          <p:nvPr/>
        </p:nvSpPr>
        <p:spPr bwMode="auto">
          <a:xfrm>
            <a:off x="1588" y="1772816"/>
            <a:ext cx="9142412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dirty="0">
                <a:latin typeface="+mj-lt"/>
              </a:rPr>
              <a:t>Avaliação e exame da adequação </a:t>
            </a:r>
            <a:r>
              <a:rPr lang="pt-BR" altLang="pt-BR" dirty="0" smtClean="0">
                <a:latin typeface="+mj-lt"/>
              </a:rPr>
              <a:t>orçamentária e </a:t>
            </a:r>
            <a:r>
              <a:rPr lang="pt-BR" altLang="pt-BR" dirty="0">
                <a:latin typeface="+mj-lt"/>
              </a:rPr>
              <a:t>financeira dos </a:t>
            </a:r>
            <a:r>
              <a:rPr lang="pt-BR" altLang="pt-BR" i="1" dirty="0">
                <a:latin typeface="+mj-lt"/>
              </a:rPr>
              <a:t>projetos de lei</a:t>
            </a:r>
            <a:r>
              <a:rPr lang="pt-BR" altLang="pt-BR" dirty="0">
                <a:latin typeface="+mj-lt"/>
              </a:rPr>
              <a:t> que tramitam na Câmara dos Deputados e que podem reduzir a receita orçamentária prevista ou aumentar a despesa </a:t>
            </a:r>
            <a:r>
              <a:rPr lang="pt-BR" altLang="pt-BR" dirty="0" smtClean="0">
                <a:latin typeface="+mj-lt"/>
              </a:rPr>
              <a:t>fixada.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dirty="0" smtClean="0">
                <a:latin typeface="+mj-lt"/>
              </a:rPr>
              <a:t>O </a:t>
            </a:r>
            <a:r>
              <a:rPr lang="pt-BR" altLang="pt-BR" dirty="0">
                <a:latin typeface="+mj-lt"/>
              </a:rPr>
              <a:t>exame da admissibilidade orçamentária e financeira é realizado pela Comissão de Finanças e Tributação ou por Comissão </a:t>
            </a:r>
            <a:r>
              <a:rPr lang="pt-BR" altLang="pt-BR" dirty="0" smtClean="0">
                <a:latin typeface="+mj-lt"/>
              </a:rPr>
              <a:t>Especial.</a:t>
            </a:r>
            <a:endParaRPr lang="pt-BR" altLang="pt-BR" dirty="0">
              <a:latin typeface="+mj-lt"/>
            </a:endParaRP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dirty="0">
                <a:latin typeface="+mj-lt"/>
              </a:rPr>
              <a:t>Elaboração, após consulta ao relator, da </a:t>
            </a:r>
            <a:r>
              <a:rPr lang="pt-BR" altLang="pt-BR" i="1" dirty="0">
                <a:latin typeface="+mj-lt"/>
              </a:rPr>
              <a:t>minuta do parecer</a:t>
            </a:r>
            <a:r>
              <a:rPr lang="pt-BR" altLang="pt-BR" dirty="0">
                <a:latin typeface="+mj-lt"/>
              </a:rPr>
              <a:t> de adequação orçamentária e financeira do projeto de </a:t>
            </a:r>
            <a:r>
              <a:rPr lang="pt-BR" altLang="pt-BR" dirty="0" smtClean="0">
                <a:latin typeface="+mj-lt"/>
              </a:rPr>
              <a:t>lei.</a:t>
            </a:r>
            <a:endParaRPr lang="pt-BR" altLang="pt-BR" dirty="0">
              <a:latin typeface="+mj-lt"/>
            </a:endParaRP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dirty="0">
                <a:latin typeface="+mj-lt"/>
              </a:rPr>
              <a:t>Elaboração de </a:t>
            </a:r>
            <a:r>
              <a:rPr lang="pt-BR" altLang="pt-BR" i="1" dirty="0">
                <a:latin typeface="+mj-lt"/>
              </a:rPr>
              <a:t>nota técnica com subsídios</a:t>
            </a:r>
            <a:r>
              <a:rPr lang="pt-BR" altLang="pt-BR" dirty="0">
                <a:latin typeface="+mj-lt"/>
              </a:rPr>
              <a:t> à apreciação de medidas provisórias em tramitação nas Comissões (obs.: o exame de medida provisória abrindo crédito extraordinário é efetuado na Comissão Mista de Orçamento</a:t>
            </a:r>
            <a:r>
              <a:rPr lang="pt-BR" altLang="pt-BR" dirty="0" smtClean="0">
                <a:latin typeface="+mj-lt"/>
              </a:rPr>
              <a:t>).</a:t>
            </a:r>
            <a:endParaRPr lang="pt-BR" altLang="pt-BR" dirty="0">
              <a:latin typeface="+mj-lt"/>
            </a:endParaRPr>
          </a:p>
        </p:txBody>
      </p:sp>
      <p:sp>
        <p:nvSpPr>
          <p:cNvPr id="1321991" name="Text Box 7"/>
          <p:cNvSpPr txBox="1">
            <a:spLocks noChangeArrowheads="1"/>
          </p:cNvSpPr>
          <p:nvPr/>
        </p:nvSpPr>
        <p:spPr bwMode="auto">
          <a:xfrm>
            <a:off x="0" y="12031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pt-BR"/>
            </a:defPPr>
            <a:lvl1pPr>
              <a:spcBef>
                <a:spcPct val="50000"/>
              </a:spcBef>
              <a:defRPr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pPr algn="ctr"/>
            <a:r>
              <a:rPr lang="pt-BR" altLang="pt-BR" b="1" dirty="0" smtClean="0">
                <a:solidFill>
                  <a:srgbClr val="FFFF00"/>
                </a:solidFill>
                <a:latin typeface="+mn-lt"/>
              </a:rPr>
              <a:t>ADEQUAÇÃO </a:t>
            </a:r>
            <a:r>
              <a:rPr lang="pt-BR" altLang="pt-BR" b="1" dirty="0">
                <a:solidFill>
                  <a:srgbClr val="FFFF00"/>
                </a:solidFill>
                <a:latin typeface="+mn-lt"/>
              </a:rPr>
              <a:t>ORÇAMENTÁRIA E FINANCEIRA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95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2"/>
          <p:cNvSpPr txBox="1">
            <a:spLocks noChangeArrowheads="1"/>
          </p:cNvSpPr>
          <p:nvPr/>
        </p:nvSpPr>
        <p:spPr bwMode="auto">
          <a:xfrm>
            <a:off x="533400" y="3009528"/>
            <a:ext cx="2971800" cy="1196975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spcAft>
                <a:spcPts val="1438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AUMENTO DE DESPESA OBRIGATÓRIA</a:t>
            </a:r>
          </a:p>
        </p:txBody>
      </p:sp>
      <p:sp>
        <p:nvSpPr>
          <p:cNvPr id="153604" name="Text Box 3"/>
          <p:cNvSpPr txBox="1">
            <a:spLocks noChangeArrowheads="1"/>
          </p:cNvSpPr>
          <p:nvPr/>
        </p:nvSpPr>
        <p:spPr bwMode="auto">
          <a:xfrm>
            <a:off x="533400" y="4732238"/>
            <a:ext cx="2971800" cy="83185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spcAft>
                <a:spcPts val="1438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RENÚNCIA DE RECEITA</a:t>
            </a:r>
          </a:p>
        </p:txBody>
      </p:sp>
      <p:sp>
        <p:nvSpPr>
          <p:cNvPr id="153605" name="Text Box 4"/>
          <p:cNvSpPr txBox="1">
            <a:spLocks noChangeArrowheads="1"/>
          </p:cNvSpPr>
          <p:nvPr/>
        </p:nvSpPr>
        <p:spPr bwMode="auto">
          <a:xfrm>
            <a:off x="5486400" y="2780928"/>
            <a:ext cx="3048000" cy="156210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50000">
                <a:srgbClr val="1D721D"/>
              </a:gs>
              <a:gs pos="100000">
                <a:srgbClr val="33CC33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spcAft>
                <a:spcPts val="1438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REDUÇÃO DE OUTRAS DESPESAS OBRIGATÓRIAS</a:t>
            </a:r>
          </a:p>
        </p:txBody>
      </p:sp>
      <p:sp>
        <p:nvSpPr>
          <p:cNvPr id="153606" name="Text Box 5"/>
          <p:cNvSpPr txBox="1">
            <a:spLocks noChangeArrowheads="1"/>
          </p:cNvSpPr>
          <p:nvPr/>
        </p:nvSpPr>
        <p:spPr bwMode="auto">
          <a:xfrm>
            <a:off x="5562600" y="4824313"/>
            <a:ext cx="2971800" cy="1196975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50000">
                <a:srgbClr val="1D721D"/>
              </a:gs>
              <a:gs pos="100000">
                <a:srgbClr val="33CC33"/>
              </a:gs>
            </a:gsLst>
            <a:lin ang="5400000" scaled="1"/>
          </a:gra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spcAft>
                <a:spcPts val="1438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>
                <a:solidFill>
                  <a:srgbClr val="FFFFFF"/>
                </a:solidFill>
                <a:latin typeface="Arial" charset="0"/>
              </a:rPr>
              <a:t> AUMENTO DE RECEITA (NOVAS FONTES)</a:t>
            </a:r>
          </a:p>
        </p:txBody>
      </p:sp>
      <p:sp>
        <p:nvSpPr>
          <p:cNvPr id="153607" name="AutoShape 6"/>
          <p:cNvSpPr>
            <a:spLocks noChangeArrowheads="1"/>
          </p:cNvSpPr>
          <p:nvPr/>
        </p:nvSpPr>
        <p:spPr bwMode="auto">
          <a:xfrm>
            <a:off x="4121150" y="6218510"/>
            <a:ext cx="596900" cy="450850"/>
          </a:xfrm>
          <a:prstGeom prst="triangle">
            <a:avLst>
              <a:gd name="adj" fmla="val 49977"/>
            </a:avLst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08" name="Line 7"/>
          <p:cNvSpPr>
            <a:spLocks noChangeShapeType="1"/>
          </p:cNvSpPr>
          <p:nvPr/>
        </p:nvSpPr>
        <p:spPr bwMode="auto">
          <a:xfrm>
            <a:off x="304800" y="6212160"/>
            <a:ext cx="8455025" cy="1588"/>
          </a:xfrm>
          <a:prstGeom prst="line">
            <a:avLst/>
          </a:prstGeom>
          <a:noFill/>
          <a:ln w="10152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53609" name="Text Box 8"/>
          <p:cNvSpPr txBox="1">
            <a:spLocks noChangeArrowheads="1"/>
          </p:cNvSpPr>
          <p:nvPr/>
        </p:nvSpPr>
        <p:spPr bwMode="auto">
          <a:xfrm>
            <a:off x="1600200" y="4135338"/>
            <a:ext cx="83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spcAft>
                <a:spcPts val="24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53610" name="Text Box 9"/>
          <p:cNvSpPr txBox="1">
            <a:spLocks noChangeArrowheads="1"/>
          </p:cNvSpPr>
          <p:nvPr/>
        </p:nvSpPr>
        <p:spPr bwMode="auto">
          <a:xfrm>
            <a:off x="6705600" y="4214713"/>
            <a:ext cx="83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spcAft>
                <a:spcPts val="24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>
                <a:solidFill>
                  <a:srgbClr val="33CC33"/>
                </a:solidFill>
              </a:rPr>
              <a:t>+</a:t>
            </a:r>
          </a:p>
        </p:txBody>
      </p:sp>
      <p:sp>
        <p:nvSpPr>
          <p:cNvPr id="153611" name="Text Box 10"/>
          <p:cNvSpPr txBox="1">
            <a:spLocks noChangeArrowheads="1"/>
          </p:cNvSpPr>
          <p:nvPr/>
        </p:nvSpPr>
        <p:spPr bwMode="auto">
          <a:xfrm>
            <a:off x="4038600" y="4138513"/>
            <a:ext cx="838200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500"/>
              </a:spcBef>
              <a:spcAft>
                <a:spcPts val="2400"/>
              </a:spcAft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4000" b="1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153612" name="Text Box 11"/>
          <p:cNvSpPr txBox="1">
            <a:spLocks noChangeArrowheads="1"/>
          </p:cNvSpPr>
          <p:nvPr/>
        </p:nvSpPr>
        <p:spPr bwMode="auto">
          <a:xfrm>
            <a:off x="0" y="1465620"/>
            <a:ext cx="9144000" cy="523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spcBef>
                <a:spcPct val="50000"/>
              </a:spcBef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pt-BR" sz="2800" dirty="0">
                <a:solidFill>
                  <a:srgbClr val="FFFF00"/>
                </a:solidFill>
              </a:rPr>
              <a:t>COMPENSAÇÃO NA GERAÇÃO DE DESPESAS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34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486400" y="5410200"/>
            <a:ext cx="760412" cy="1295400"/>
            <a:chOff x="3178" y="2995"/>
            <a:chExt cx="472" cy="922"/>
          </a:xfrm>
        </p:grpSpPr>
        <p:sp>
          <p:nvSpPr>
            <p:cNvPr id="27659" name="AutoShape 2"/>
            <p:cNvSpPr>
              <a:spLocks noChangeArrowheads="1"/>
            </p:cNvSpPr>
            <p:nvPr/>
          </p:nvSpPr>
          <p:spPr bwMode="auto">
            <a:xfrm>
              <a:off x="3178" y="2995"/>
              <a:ext cx="217" cy="923"/>
            </a:xfrm>
            <a:prstGeom prst="cube">
              <a:avLst>
                <a:gd name="adj" fmla="val 24986"/>
              </a:avLst>
            </a:prstGeom>
            <a:gradFill rotWithShape="0">
              <a:gsLst>
                <a:gs pos="0">
                  <a:srgbClr val="FF0033"/>
                </a:gs>
                <a:gs pos="50000">
                  <a:srgbClr val="FEFEFE"/>
                </a:gs>
                <a:gs pos="100000">
                  <a:srgbClr val="FF0033"/>
                </a:gs>
              </a:gsLst>
              <a:lin ang="54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60" name="AutoShape 3"/>
            <p:cNvSpPr>
              <a:spLocks noChangeArrowheads="1"/>
            </p:cNvSpPr>
            <p:nvPr/>
          </p:nvSpPr>
          <p:spPr bwMode="auto">
            <a:xfrm>
              <a:off x="3436" y="2995"/>
              <a:ext cx="215" cy="923"/>
            </a:xfrm>
            <a:prstGeom prst="cube">
              <a:avLst>
                <a:gd name="adj" fmla="val 24986"/>
              </a:avLst>
            </a:prstGeom>
            <a:gradFill rotWithShape="0">
              <a:gsLst>
                <a:gs pos="0">
                  <a:srgbClr val="FF0033"/>
                </a:gs>
                <a:gs pos="50000">
                  <a:srgbClr val="FEFEFE"/>
                </a:gs>
                <a:gs pos="100000">
                  <a:srgbClr val="FF0033"/>
                </a:gs>
              </a:gsLst>
              <a:lin ang="54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5943600" y="5927725"/>
            <a:ext cx="2590800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1" dirty="0">
                <a:solidFill>
                  <a:srgbClr val="000000"/>
                </a:solidFill>
                <a:latin typeface="Arial" charset="0"/>
              </a:rPr>
              <a:t>PODER LEGISLATIVO</a:t>
            </a:r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 flipV="1">
            <a:off x="4721225" y="6145212"/>
            <a:ext cx="711200" cy="26988"/>
          </a:xfrm>
          <a:prstGeom prst="line">
            <a:avLst/>
          </a:prstGeom>
          <a:noFill/>
          <a:ln w="7632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pt-BR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09800" y="5715000"/>
            <a:ext cx="2571750" cy="900112"/>
            <a:chOff x="1009" y="3209"/>
            <a:chExt cx="1718" cy="651"/>
          </a:xfrm>
        </p:grpSpPr>
        <p:sp>
          <p:nvSpPr>
            <p:cNvPr id="27657" name="Oval 7"/>
            <p:cNvSpPr>
              <a:spLocks noChangeArrowheads="1"/>
            </p:cNvSpPr>
            <p:nvPr/>
          </p:nvSpPr>
          <p:spPr bwMode="auto">
            <a:xfrm>
              <a:off x="1009" y="3209"/>
              <a:ext cx="1719" cy="652"/>
            </a:xfrm>
            <a:prstGeom prst="ellipse">
              <a:avLst/>
            </a:prstGeom>
            <a:gradFill rotWithShape="0">
              <a:gsLst>
                <a:gs pos="0">
                  <a:srgbClr val="FF0033"/>
                </a:gs>
                <a:gs pos="50000">
                  <a:srgbClr val="FEFEFE"/>
                </a:gs>
                <a:gs pos="100000">
                  <a:srgbClr val="FF0033"/>
                </a:gs>
              </a:gsLst>
              <a:lin ang="5400000" scaled="1"/>
            </a:gradFill>
            <a:ln w="126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658" name="Rectangle 8"/>
            <p:cNvSpPr>
              <a:spLocks noChangeArrowheads="1"/>
            </p:cNvSpPr>
            <p:nvPr/>
          </p:nvSpPr>
          <p:spPr bwMode="auto">
            <a:xfrm>
              <a:off x="1297" y="3321"/>
              <a:ext cx="1143" cy="4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2160" tIns="46080" rIns="92160" bIns="46080" anchor="ctr"/>
            <a:lstStyle/>
            <a:p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pt-BR" sz="1800" b="1" dirty="0">
                  <a:solidFill>
                    <a:srgbClr val="000000"/>
                  </a:solidFill>
                  <a:latin typeface="Arial" charset="0"/>
                </a:rPr>
                <a:t>COMISSÃO ORÇAMENTO</a:t>
              </a:r>
            </a:p>
          </p:txBody>
        </p:sp>
      </p:grp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0" y="2204864"/>
            <a:ext cx="9144000" cy="36390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342900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u="sng" dirty="0" smtClean="0"/>
              <a:t>Examinar </a:t>
            </a:r>
            <a:r>
              <a:rPr lang="pt-BR" sz="2400" b="1" u="sng" dirty="0"/>
              <a:t>e emitir parecer </a:t>
            </a:r>
            <a:r>
              <a:rPr lang="pt-BR" sz="2400" b="1" u="sng" dirty="0" smtClean="0"/>
              <a:t>sobre: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PPA, LDO, LOA e créditos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Prestação </a:t>
            </a:r>
            <a:r>
              <a:rPr lang="pt-BR" sz="2400" b="1" dirty="0"/>
              <a:t>de Contas </a:t>
            </a:r>
            <a:r>
              <a:rPr lang="pt-BR" sz="2400" b="1" dirty="0" smtClean="0"/>
              <a:t>dos Pres. </a:t>
            </a:r>
            <a:r>
              <a:rPr lang="pt-BR" sz="2400" b="1" dirty="0"/>
              <a:t>da </a:t>
            </a:r>
            <a:r>
              <a:rPr lang="pt-BR" sz="2400" b="1" dirty="0" smtClean="0"/>
              <a:t>República e dos Poderes Legislativo e Judiciário, dos chefes MPU e TCU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Planos </a:t>
            </a:r>
            <a:r>
              <a:rPr lang="pt-BR" sz="2400" b="1" dirty="0"/>
              <a:t>e Programas, </a:t>
            </a:r>
            <a:r>
              <a:rPr lang="pt-BR" sz="2400" b="1" dirty="0" smtClean="0"/>
              <a:t>Nacionais, Regionais e Setoriais</a:t>
            </a:r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/>
              <a:t>Gestão Fiscal:  Metas e Contingenciamentos</a:t>
            </a:r>
          </a:p>
          <a:p>
            <a:pPr marL="3429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u="sng" dirty="0"/>
              <a:t>Fiscalizar indícios de despesas não </a:t>
            </a:r>
            <a:r>
              <a:rPr lang="pt-BR" sz="2400" b="1" u="sng" dirty="0" smtClean="0"/>
              <a:t>autorizadas e irregulares.</a:t>
            </a:r>
            <a:endParaRPr lang="pt-BR" sz="2400" b="1" u="sng" dirty="0"/>
          </a:p>
          <a:p>
            <a:pPr marL="800100" lvl="1" indent="-342900" algn="just">
              <a:spcBef>
                <a:spcPts val="400"/>
              </a:spcBef>
              <a:spcAft>
                <a:spcPts val="300"/>
              </a:spcAft>
              <a:buClr>
                <a:schemeClr val="tx1"/>
              </a:buClr>
              <a:buSzPct val="95000"/>
              <a:buFont typeface="Symbol" panose="05050102010706020507" pitchFamily="18" charset="2"/>
              <a:buChar char="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400" b="1" dirty="0" smtClean="0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50120" y="1052877"/>
            <a:ext cx="9144000" cy="8639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solidFill>
                  <a:srgbClr val="FFFF00"/>
                </a:solidFill>
                <a:latin typeface="Arial" charset="0"/>
              </a:rPr>
              <a:t>COMPETÊNCIAS DA CMO</a:t>
            </a:r>
          </a:p>
          <a:p>
            <a:pPr algn="ctr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pt-BR" b="1" dirty="0" err="1" smtClean="0">
                <a:solidFill>
                  <a:srgbClr val="FFFF00"/>
                </a:solidFill>
                <a:latin typeface="Arial" charset="0"/>
              </a:rPr>
              <a:t>arts</a:t>
            </a:r>
            <a:r>
              <a:rPr lang="pt-BR" b="1" dirty="0" smtClean="0">
                <a:solidFill>
                  <a:srgbClr val="FFFF00"/>
                </a:solidFill>
                <a:latin typeface="Arial" charset="0"/>
              </a:rPr>
              <a:t>. 72 e 166 da CF e art. 2º da Resolução n. 1/2006)</a:t>
            </a:r>
            <a:endParaRPr lang="pt-BR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4" name="Conector reto 13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52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23230"/>
            <a:ext cx="9036496" cy="5818137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A CONOF/CD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Breve histórico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Finalidade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Estrutura atual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Produtos decorrentes do assessoramento técnico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Sistemas oferecidos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Cursos regulares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Processo Legislativo Orçamentário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Leis Orçamentárias (PPA, LDO, LOA e créditos)</a:t>
            </a:r>
          </a:p>
          <a:p>
            <a:pPr lvl="1">
              <a:spcBef>
                <a:spcPts val="300"/>
              </a:spcBef>
              <a:spcAft>
                <a:spcPts val="100"/>
              </a:spcAft>
            </a:pPr>
            <a:r>
              <a:rPr lang="pt-BR" b="1" dirty="0" smtClean="0"/>
              <a:t>Emendas</a:t>
            </a:r>
          </a:p>
          <a:p>
            <a:pPr>
              <a:spcBef>
                <a:spcPts val="300"/>
              </a:spcBef>
              <a:spcAft>
                <a:spcPts val="100"/>
              </a:spcAft>
            </a:pPr>
            <a:r>
              <a:rPr lang="pt-BR" sz="2800" b="1" dirty="0" smtClean="0">
                <a:solidFill>
                  <a:srgbClr val="FFFF00"/>
                </a:solidFill>
              </a:rPr>
              <a:t>Orçamento Impositivo</a:t>
            </a:r>
            <a:endParaRPr lang="pt-BR" sz="2800" b="1" dirty="0">
              <a:solidFill>
                <a:srgbClr val="FFFF00"/>
              </a:solidFill>
            </a:endParaRPr>
          </a:p>
          <a:p>
            <a:pPr lvl="1"/>
            <a:r>
              <a:rPr lang="pt-BR" b="1" dirty="0" smtClean="0"/>
              <a:t>PEC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91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052736"/>
            <a:ext cx="8579296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Sistemas de interesse dos gabinetes parlamentares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dirty="0" smtClean="0"/>
              <a:t>1) Para facilitar o </a:t>
            </a:r>
            <a:r>
              <a:rPr lang="pt-BR" sz="2800" b="1" dirty="0" smtClean="0">
                <a:solidFill>
                  <a:srgbClr val="FFFF00"/>
                </a:solidFill>
              </a:rPr>
              <a:t>processo legislativo orçamentário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2800" b="1" dirty="0" smtClean="0"/>
              <a:t>SELOR (Emendas PPA, LDO e LOA)</a:t>
            </a:r>
          </a:p>
          <a:p>
            <a:r>
              <a:rPr lang="pt-BR" sz="2800" b="1" dirty="0" smtClean="0"/>
              <a:t>SISEL (Correção de emendas da LOA)</a:t>
            </a:r>
          </a:p>
          <a:p>
            <a:r>
              <a:rPr lang="pt-BR" sz="2800" b="1" dirty="0" smtClean="0"/>
              <a:t>SIDEST (Destaques Emendas)</a:t>
            </a:r>
          </a:p>
          <a:p>
            <a:r>
              <a:rPr lang="pt-BR" sz="2800" b="1" dirty="0" smtClean="0"/>
              <a:t>SILOR (Indicação de emendas impositivas impedidas)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5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Sistemas de interesse dos gabinetes parlamentares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dirty="0"/>
              <a:t>2</a:t>
            </a:r>
            <a:r>
              <a:rPr lang="pt-BR" sz="2800" b="1" dirty="0" smtClean="0"/>
              <a:t>) Para </a:t>
            </a:r>
            <a:r>
              <a:rPr lang="pt-BR" sz="2800" b="1" dirty="0" smtClean="0">
                <a:solidFill>
                  <a:srgbClr val="FFFF00"/>
                </a:solidFill>
              </a:rPr>
              <a:t>acompanhamento da execução orçamentária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2800" b="1" dirty="0" smtClean="0"/>
              <a:t>Relatórios da execução da LOA - Banco de dados ACCESS</a:t>
            </a:r>
          </a:p>
          <a:p>
            <a:r>
              <a:rPr lang="pt-BR" sz="2800" b="1" dirty="0" smtClean="0"/>
              <a:t>Fiscalize – transferências a estados, municípios e entidades privadas</a:t>
            </a:r>
          </a:p>
          <a:p>
            <a:r>
              <a:rPr lang="pt-BR" sz="2800" b="1" dirty="0" smtClean="0"/>
              <a:t>Convênios e Emendas – acompanhamento da execução via SICONV e SIAFI</a:t>
            </a:r>
          </a:p>
          <a:p>
            <a:endParaRPr lang="pt-BR" sz="2800" b="1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21823"/>
            <a:ext cx="9143999" cy="197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3624"/>
            <a:ext cx="9144000" cy="2201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" y="4365104"/>
            <a:ext cx="9143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Relatório 2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938" y="1844824"/>
            <a:ext cx="91439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Relatório 1</a:t>
            </a:r>
          </a:p>
        </p:txBody>
      </p:sp>
    </p:spTree>
    <p:extLst>
      <p:ext uri="{BB962C8B-B14F-4D97-AF65-F5344CB8AC3E}">
        <p14:creationId xmlns:p14="http://schemas.microsoft.com/office/powerpoint/2010/main" val="5365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/>
              <a:t>Sistemas de interesse dos gabinetes parlamentares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r>
              <a:rPr lang="pt-BR" sz="2400" b="1" dirty="0" smtClean="0"/>
              <a:t>3) Para solicitar a </a:t>
            </a:r>
            <a:r>
              <a:rPr lang="pt-BR" sz="2400" b="1" dirty="0" smtClean="0">
                <a:solidFill>
                  <a:srgbClr val="FFFF00"/>
                </a:solidFill>
              </a:rPr>
              <a:t>realização de trabalhos</a:t>
            </a:r>
          </a:p>
          <a:p>
            <a:pPr marL="0" indent="0">
              <a:buNone/>
            </a:pPr>
            <a:endParaRPr lang="pt-BR" sz="2400" b="1" dirty="0" smtClean="0">
              <a:solidFill>
                <a:srgbClr val="FFFF00"/>
              </a:solidFill>
            </a:endParaRPr>
          </a:p>
          <a:p>
            <a:r>
              <a:rPr lang="pt-BR" sz="2400" b="1" dirty="0" smtClean="0"/>
              <a:t>SISCONOF</a:t>
            </a:r>
          </a:p>
          <a:p>
            <a:endParaRPr lang="pt-BR" sz="2400" b="1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3" y="1268760"/>
            <a:ext cx="917275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 flipH="1">
            <a:off x="6277" y="991761"/>
            <a:ext cx="4189499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pt-BR" b="1" dirty="0">
                <a:solidFill>
                  <a:srgbClr val="FFFF00"/>
                </a:solidFill>
              </a:rPr>
              <a:t>http://prod1.camara.gov.br/conofwf/Login</a:t>
            </a:r>
            <a:endParaRPr lang="pt-BR" b="1" dirty="0" smtClean="0">
              <a:solidFill>
                <a:srgbClr val="FFFF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4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51917"/>
            <a:ext cx="91440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Outros produtos de interesse na página da CONOF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sz="2800" b="1" dirty="0" smtClean="0"/>
              <a:t>Estudos e notas técnicas</a:t>
            </a:r>
          </a:p>
          <a:p>
            <a:r>
              <a:rPr lang="pt-BR" sz="2800" b="1" dirty="0" smtClean="0"/>
              <a:t>Orçamento da União em Foco</a:t>
            </a:r>
          </a:p>
          <a:p>
            <a:r>
              <a:rPr lang="pt-BR" sz="2800" b="1" dirty="0" smtClean="0"/>
              <a:t>Boletim de Emendas Parlamentares</a:t>
            </a:r>
          </a:p>
          <a:p>
            <a:r>
              <a:rPr lang="pt-BR" sz="2800" b="1" dirty="0" smtClean="0"/>
              <a:t>Link para página da Comissão Mista de Planos, Orçamentos Públicos e Fiscalização</a:t>
            </a:r>
          </a:p>
          <a:p>
            <a:r>
              <a:rPr lang="pt-BR" sz="2800" b="1" dirty="0" smtClean="0"/>
              <a:t>Link Orçamentos estaduais</a:t>
            </a:r>
          </a:p>
          <a:p>
            <a:endParaRPr lang="pt-BR" sz="2800" b="1" dirty="0" smtClean="0"/>
          </a:p>
          <a:p>
            <a:pPr marL="0" indent="0">
              <a:buNone/>
            </a:pPr>
            <a:endParaRPr lang="pt-BR" sz="2800" b="1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topo_home_novembro_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24793"/>
            <a:ext cx="9143999" cy="573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14"/>
          <p:cNvSpPr>
            <a:spLocks noChangeArrowheads="1"/>
          </p:cNvSpPr>
          <p:nvPr/>
        </p:nvSpPr>
        <p:spPr bwMode="auto">
          <a:xfrm>
            <a:off x="-2" y="6442502"/>
            <a:ext cx="914400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http://www2.camara.leg.br/atividade-legislativa/orcamentobrasil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539750" y="783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539750" y="8296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Cursos oferecidos pelo CEFOR sobre orçamento:</a:t>
            </a:r>
          </a:p>
          <a:p>
            <a:pPr marL="0" indent="0">
              <a:buNone/>
            </a:pPr>
            <a:endParaRPr lang="pt-BR" sz="1000" b="1" dirty="0"/>
          </a:p>
          <a:p>
            <a:pPr algn="just"/>
            <a:r>
              <a:rPr lang="pt-BR" sz="2600" b="1" dirty="0" smtClean="0">
                <a:solidFill>
                  <a:srgbClr val="FFFF00"/>
                </a:solidFill>
              </a:rPr>
              <a:t>Noções sobre orçamento público para gabinetes</a:t>
            </a:r>
            <a:r>
              <a:rPr lang="pt-BR" sz="2600" b="1" dirty="0" smtClean="0"/>
              <a:t> (aplicar os conceitos de orçamento público nas atividades de assessoria em matérias pertinentes ao orçamento da União, desde sua elaboração à prestação de contas)</a:t>
            </a:r>
          </a:p>
          <a:p>
            <a:pPr algn="just"/>
            <a:r>
              <a:rPr lang="pt-BR" sz="2600" b="1" dirty="0" smtClean="0">
                <a:solidFill>
                  <a:srgbClr val="FFFF00"/>
                </a:solidFill>
              </a:rPr>
              <a:t>Orçamento público</a:t>
            </a:r>
            <a:r>
              <a:rPr lang="pt-BR" sz="2600" b="1" dirty="0" smtClean="0"/>
              <a:t> (compreender os conceitos gerais e as práticas comuns ao orçamento público)</a:t>
            </a:r>
          </a:p>
          <a:p>
            <a:pPr algn="just"/>
            <a:r>
              <a:rPr lang="pt-BR" sz="2600" b="1" dirty="0" smtClean="0">
                <a:solidFill>
                  <a:srgbClr val="FFFF00"/>
                </a:solidFill>
              </a:rPr>
              <a:t>Processo legislativo orçamentário </a:t>
            </a:r>
            <a:r>
              <a:rPr lang="pt-BR" sz="2600" b="1" dirty="0" smtClean="0"/>
              <a:t>(conhecer o processo de tramitação das matérias orçamentárias no Congresso Nacional)</a:t>
            </a:r>
          </a:p>
          <a:p>
            <a:pPr algn="just"/>
            <a:r>
              <a:rPr lang="pt-BR" sz="2600" b="1" dirty="0" smtClean="0">
                <a:solidFill>
                  <a:srgbClr val="FFFF00"/>
                </a:solidFill>
              </a:rPr>
              <a:t>SIAFI e introdução à execução orçamentária e financeira </a:t>
            </a:r>
            <a:r>
              <a:rPr lang="pt-BR" sz="2600" b="1" dirty="0" smtClean="0"/>
              <a:t>(consultar módulos e transações específicas, com base no conhecimento da estrutura e da função das contas públicas)</a:t>
            </a:r>
          </a:p>
          <a:p>
            <a:endParaRPr lang="pt-BR" sz="2600" b="1" dirty="0" smtClean="0"/>
          </a:p>
          <a:p>
            <a:pPr marL="0" indent="0">
              <a:buNone/>
            </a:pPr>
            <a:endParaRPr lang="pt-BR" sz="2600" b="1" dirty="0" smtClean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40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628800"/>
            <a:ext cx="8940230" cy="3888432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PARTE II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Processo Legislativo Orçamentário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 </a:t>
            </a:r>
            <a:endParaRPr lang="pt-BR" sz="5400" b="1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" y="0"/>
            <a:ext cx="9067800" cy="12192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BD0D9"/>
              </a:buClr>
            </a:pPr>
            <a:endParaRPr lang="pt-BR" sz="3400" dirty="0" smtClean="0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78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0" y="1484784"/>
            <a:ext cx="9144000" cy="483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r>
              <a:rPr lang="pt-BR" sz="2800" b="1" dirty="0" smtClean="0">
                <a:solidFill>
                  <a:srgbClr val="FFFF00"/>
                </a:solidFill>
              </a:rPr>
              <a:t>MODELO CONSTITUCIONAL (</a:t>
            </a:r>
            <a:r>
              <a:rPr lang="pt-BR" sz="2800" b="1" dirty="0" err="1" smtClean="0">
                <a:solidFill>
                  <a:srgbClr val="FFFF00"/>
                </a:solidFill>
              </a:rPr>
              <a:t>Arts</a:t>
            </a:r>
            <a:r>
              <a:rPr lang="pt-BR" sz="2800" b="1" dirty="0" smtClean="0">
                <a:solidFill>
                  <a:srgbClr val="FFFF00"/>
                </a:solidFill>
              </a:rPr>
              <a:t>. 165-169)</a:t>
            </a:r>
            <a:endParaRPr lang="pt-BR" sz="2800" dirty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100000"/>
              </a:lnSpc>
              <a:spcBef>
                <a:spcPct val="20000"/>
              </a:spcBef>
            </a:pPr>
            <a:endParaRPr lang="pt-BR" sz="3200" dirty="0">
              <a:solidFill>
                <a:srgbClr val="0B10F1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endParaRPr lang="pt-BR" sz="3200" dirty="0">
              <a:solidFill>
                <a:schemeClr val="bg2"/>
              </a:solidFill>
            </a:endParaRP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t-BR" sz="3200" dirty="0">
              <a:solidFill>
                <a:schemeClr val="bg2"/>
              </a:solidFill>
            </a:endParaRPr>
          </a:p>
        </p:txBody>
      </p:sp>
      <p:sp>
        <p:nvSpPr>
          <p:cNvPr id="391175" name="Text Box 7"/>
          <p:cNvSpPr txBox="1">
            <a:spLocks noChangeArrowheads="1"/>
          </p:cNvSpPr>
          <p:nvPr/>
        </p:nvSpPr>
        <p:spPr bwMode="auto">
          <a:xfrm>
            <a:off x="4240213" y="2324100"/>
            <a:ext cx="169862" cy="4572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endParaRPr lang="pt-BR" sz="1800">
              <a:solidFill>
                <a:schemeClr val="bg2"/>
              </a:solidFill>
            </a:endParaRPr>
          </a:p>
        </p:txBody>
      </p:sp>
      <p:sp>
        <p:nvSpPr>
          <p:cNvPr id="391176" name="Rectangle 8"/>
          <p:cNvSpPr>
            <a:spLocks noChangeArrowheads="1"/>
          </p:cNvSpPr>
          <p:nvPr/>
        </p:nvSpPr>
        <p:spPr bwMode="auto">
          <a:xfrm>
            <a:off x="914400" y="2585120"/>
            <a:ext cx="6934200" cy="762000"/>
          </a:xfrm>
          <a:prstGeom prst="rect">
            <a:avLst/>
          </a:prstGeom>
          <a:solidFill>
            <a:srgbClr val="002060"/>
          </a:solidFill>
          <a:ln w="508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PLANO PLURIANUAL - Estratégico</a:t>
            </a:r>
          </a:p>
        </p:txBody>
      </p:sp>
      <p:sp>
        <p:nvSpPr>
          <p:cNvPr id="391177" name="Rectangle 9"/>
          <p:cNvSpPr>
            <a:spLocks noChangeArrowheads="1"/>
          </p:cNvSpPr>
          <p:nvPr/>
        </p:nvSpPr>
        <p:spPr bwMode="auto">
          <a:xfrm>
            <a:off x="900385" y="3531096"/>
            <a:ext cx="6940550" cy="762000"/>
          </a:xfrm>
          <a:prstGeom prst="rect">
            <a:avLst/>
          </a:prstGeom>
          <a:solidFill>
            <a:srgbClr val="002060"/>
          </a:solidFill>
          <a:ln w="508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LEI DE DIRETRIZES ORÇAMENTÁRIAS - Tático </a:t>
            </a:r>
          </a:p>
        </p:txBody>
      </p:sp>
      <p:sp>
        <p:nvSpPr>
          <p:cNvPr id="391178" name="Rectangle 10"/>
          <p:cNvSpPr>
            <a:spLocks noChangeArrowheads="1"/>
          </p:cNvSpPr>
          <p:nvPr/>
        </p:nvSpPr>
        <p:spPr bwMode="auto">
          <a:xfrm>
            <a:off x="909117" y="4484712"/>
            <a:ext cx="6940550" cy="762000"/>
          </a:xfrm>
          <a:prstGeom prst="rect">
            <a:avLst/>
          </a:prstGeom>
          <a:solidFill>
            <a:srgbClr val="002060"/>
          </a:solidFill>
          <a:ln w="50800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pt-BR" sz="2400" b="1" dirty="0">
                <a:solidFill>
                  <a:schemeClr val="tx1"/>
                </a:solidFill>
              </a:rPr>
              <a:t>LEI ORÇAMENTÁRIA ANUAL - Operacional</a:t>
            </a:r>
          </a:p>
        </p:txBody>
      </p:sp>
      <p:cxnSp>
        <p:nvCxnSpPr>
          <p:cNvPr id="391179" name="AutoShape 11"/>
          <p:cNvCxnSpPr>
            <a:cxnSpLocks noChangeShapeType="1"/>
          </p:cNvCxnSpPr>
          <p:nvPr/>
        </p:nvCxnSpPr>
        <p:spPr bwMode="auto">
          <a:xfrm rot="10800000" flipV="1">
            <a:off x="493985" y="3933056"/>
            <a:ext cx="381000" cy="171750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lg" len="lg"/>
          </a:ln>
          <a:effectLst/>
        </p:spPr>
      </p:cxnSp>
      <p:sp>
        <p:nvSpPr>
          <p:cNvPr id="391182" name="Rectangle 9"/>
          <p:cNvSpPr>
            <a:spLocks noChangeArrowheads="1"/>
          </p:cNvSpPr>
          <p:nvPr/>
        </p:nvSpPr>
        <p:spPr bwMode="auto">
          <a:xfrm>
            <a:off x="251520" y="5703912"/>
            <a:ext cx="5897563" cy="533400"/>
          </a:xfrm>
          <a:prstGeom prst="rect">
            <a:avLst/>
          </a:prstGeom>
          <a:solidFill>
            <a:srgbClr val="002060"/>
          </a:solidFill>
          <a:ln w="508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GB" sz="1800" b="1" dirty="0">
                <a:solidFill>
                  <a:schemeClr val="tx1"/>
                </a:solidFill>
              </a:rPr>
              <a:t>Interface entre o Plano e o Orçamento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628800"/>
            <a:ext cx="8940230" cy="3888432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PARTE I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 Consultoria de Orçamento e Fiscalização Financeira – CONOF/CD</a:t>
            </a:r>
            <a:endParaRPr lang="pt-BR" sz="5400" b="1" dirty="0">
              <a:solidFill>
                <a:srgbClr val="FFFF00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1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1196752"/>
            <a:ext cx="9144000" cy="483591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CONTEÚDO PLANO </a:t>
            </a:r>
            <a:r>
              <a:rPr lang="pt-BR" sz="2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PLURIANUAL - PPA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1988840"/>
            <a:ext cx="9144000" cy="474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Diretrizes: </a:t>
            </a:r>
            <a:r>
              <a:rPr lang="pt-BR" sz="2800" dirty="0" smtClean="0"/>
              <a:t>norteadoras e conotação política</a:t>
            </a:r>
            <a:endParaRPr lang="pt-BR" sz="2800" b="1" dirty="0" smtClean="0"/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Objetivos:  </a:t>
            </a:r>
            <a:r>
              <a:rPr lang="pt-BR" sz="2800" dirty="0" smtClean="0"/>
              <a:t>resolver problemas e aproveitar oportunidades, expressar resultados esperados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M</a:t>
            </a:r>
            <a:r>
              <a:rPr lang="pt-BR" sz="2800" b="1" dirty="0" smtClean="0"/>
              <a:t>etas: </a:t>
            </a:r>
            <a:r>
              <a:rPr lang="pt-BR" sz="2800" dirty="0" smtClean="0"/>
              <a:t>globais (indicadores) e física (investimentos)</a:t>
            </a:r>
            <a:endParaRPr lang="pt-BR" sz="2800" b="1" dirty="0"/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Despesas de capital </a:t>
            </a:r>
            <a:r>
              <a:rPr lang="pt-BR" sz="2800" dirty="0" smtClean="0"/>
              <a:t>(investimentos plurianuais e inversões </a:t>
            </a:r>
            <a:r>
              <a:rPr lang="pt-BR" sz="2800" dirty="0" err="1" smtClean="0"/>
              <a:t>financ</a:t>
            </a:r>
            <a:r>
              <a:rPr lang="pt-BR" sz="2800" dirty="0" smtClean="0"/>
              <a:t>.)</a:t>
            </a:r>
            <a:r>
              <a:rPr lang="pt-BR" sz="2800" b="1" dirty="0" smtClean="0"/>
              <a:t> </a:t>
            </a:r>
            <a:r>
              <a:rPr lang="pt-BR" sz="2800" dirty="0" smtClean="0"/>
              <a:t>e </a:t>
            </a:r>
            <a:r>
              <a:rPr lang="pt-BR" sz="2800" b="1" dirty="0" smtClean="0"/>
              <a:t>outras delas decorrentes (</a:t>
            </a:r>
            <a:r>
              <a:rPr lang="pt-BR" sz="2800" dirty="0" smtClean="0"/>
              <a:t>da ampliação da oferta de bens e serviços)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Programas de duração continuada: </a:t>
            </a:r>
            <a:r>
              <a:rPr lang="pt-BR" sz="2800" dirty="0" smtClean="0"/>
              <a:t>atividades e manutenção dos bens e serviços públicos</a:t>
            </a:r>
            <a:endParaRPr lang="pt-BR" sz="2800" b="1" dirty="0" smtClean="0"/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Regionalizadas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929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1340768"/>
            <a:ext cx="9144000" cy="5139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CONTEÚDO DAS DIRETRIZES – LDO (CF)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2200767"/>
            <a:ext cx="9144000" cy="46126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 marL="342900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Orientação à elaboração do orçamento</a:t>
            </a:r>
          </a:p>
          <a:p>
            <a:pPr marL="800100" lvl="1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Calibri" panose="020F0502020204030204" pitchFamily="34" charset="0"/>
              <a:buChar char="―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Delinear </a:t>
            </a:r>
            <a:r>
              <a:rPr lang="pt-BR" sz="2800" dirty="0" smtClean="0"/>
              <a:t>o </a:t>
            </a:r>
            <a:r>
              <a:rPr lang="pt-BR" sz="2800" b="1" dirty="0" smtClean="0"/>
              <a:t>montante das despesas</a:t>
            </a:r>
            <a:r>
              <a:rPr lang="pt-BR" sz="2800" dirty="0" smtClean="0"/>
              <a:t> que cabe a cada um dos </a:t>
            </a:r>
            <a:r>
              <a:rPr lang="pt-BR" sz="2800" b="1" dirty="0" smtClean="0"/>
              <a:t>Poderes</a:t>
            </a:r>
          </a:p>
          <a:p>
            <a:pPr marL="800100" lvl="1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Calibri" panose="020F0502020204030204" pitchFamily="34" charset="0"/>
              <a:buChar char="―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Pessoal</a:t>
            </a:r>
            <a:r>
              <a:rPr lang="pt-BR" sz="2800" dirty="0"/>
              <a:t>: autorização p/ concessão ou aumento de remuneração,  criação de cargos, empregos e funções ou alteração de estrutura de carreira, a admissão ou contratação de pessoal </a:t>
            </a:r>
            <a:endParaRPr lang="pt-BR" sz="2800" b="1" dirty="0" smtClean="0"/>
          </a:p>
          <a:p>
            <a:pPr marL="342900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Política de aplicação das agências oficiais de fomento</a:t>
            </a:r>
            <a:endParaRPr lang="pt-BR" sz="2800" dirty="0" smtClean="0"/>
          </a:p>
          <a:p>
            <a:pPr marL="342900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Metas e Prioridades</a:t>
            </a:r>
          </a:p>
          <a:p>
            <a:pPr marL="342900" indent="-342900" algn="just">
              <a:spcBef>
                <a:spcPts val="4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Alteração na legislação tributária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692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0" y="1556792"/>
            <a:ext cx="9144000" cy="527743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CONTEÚDO DAS DIRETRIZES – LDO (LRF)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2581231"/>
            <a:ext cx="9144000" cy="3448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Metas Fiscais</a:t>
            </a:r>
            <a:r>
              <a:rPr lang="pt-BR" sz="2800" dirty="0" smtClean="0"/>
              <a:t>: resultado primário c/ força legal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Riscos Fiscais:</a:t>
            </a:r>
            <a:r>
              <a:rPr lang="pt-BR" sz="2800" dirty="0" smtClean="0"/>
              <a:t> contingentes - afetar a meta</a:t>
            </a:r>
            <a:endParaRPr lang="pt-BR" sz="2800" b="1" dirty="0" smtClean="0"/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E</a:t>
            </a:r>
            <a:r>
              <a:rPr lang="pt-BR" sz="2800" b="1" dirty="0" smtClean="0"/>
              <a:t>xigências</a:t>
            </a:r>
            <a:r>
              <a:rPr lang="pt-BR" sz="2800" dirty="0" smtClean="0"/>
              <a:t> para a realização de </a:t>
            </a:r>
            <a:r>
              <a:rPr lang="pt-BR" sz="2800" b="1" dirty="0" smtClean="0"/>
              <a:t>transferência voluntária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C</a:t>
            </a:r>
            <a:r>
              <a:rPr lang="pt-BR" sz="2800" b="1" dirty="0" smtClean="0"/>
              <a:t>ritérios para contingenciamento </a:t>
            </a:r>
            <a:r>
              <a:rPr lang="pt-BR" sz="2800" dirty="0" smtClean="0"/>
              <a:t>(limitação e empenho)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/>
              <a:t>C</a:t>
            </a:r>
            <a:r>
              <a:rPr lang="pt-BR" sz="2800" b="1" dirty="0" smtClean="0"/>
              <a:t>ontrole de custos e avaliação </a:t>
            </a:r>
            <a:r>
              <a:rPr lang="pt-BR" sz="2800" dirty="0" smtClean="0"/>
              <a:t>dos resultados dos programas </a:t>
            </a:r>
          </a:p>
          <a:p>
            <a:pPr marL="342900" indent="-342900" algn="just">
              <a:spcBef>
                <a:spcPts val="600"/>
              </a:spcBef>
              <a:buClr>
                <a:schemeClr val="tx1"/>
              </a:buClr>
              <a:buSzPct val="95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/>
              <a:t>Margem de expansão da despesa obrigatória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596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26"/>
          <p:cNvSpPr>
            <a:spLocks noChangeArrowheads="1"/>
          </p:cNvSpPr>
          <p:nvPr/>
        </p:nvSpPr>
        <p:spPr bwMode="auto">
          <a:xfrm>
            <a:off x="6804025" y="0"/>
            <a:ext cx="2339975" cy="6858000"/>
          </a:xfrm>
          <a:prstGeom prst="rect">
            <a:avLst/>
          </a:prstGeom>
          <a:gradFill rotWithShape="0">
            <a:gsLst>
              <a:gs pos="0">
                <a:srgbClr val="B3D1E1">
                  <a:alpha val="39998"/>
                </a:srgbClr>
              </a:gs>
              <a:gs pos="100000">
                <a:srgbClr val="006699">
                  <a:alpha val="42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2053" name="Rectangle 1032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rgbClr val="336699">
                  <a:alpha val="42000"/>
                </a:srgbClr>
              </a:gs>
              <a:gs pos="100000">
                <a:srgbClr val="91ADC8">
                  <a:alpha val="60001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pt-BR" sz="2400" b="1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536" y="1068660"/>
            <a:ext cx="8367464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4400" dirty="0">
                <a:solidFill>
                  <a:srgbClr val="FFFF00"/>
                </a:solidFill>
              </a:rPr>
              <a:t>CONTEÚDO BÁSICO DA LDO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81438" y="3235598"/>
            <a:ext cx="2276475" cy="10144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BBE0E3"/>
                </a:solidFill>
                <a:hlinkClick r:id="" action="ppaction://noaction"/>
              </a:rPr>
              <a:t>Anexo de Metas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BBE0E3"/>
                </a:solidFill>
                <a:hlinkClick r:id="" action="ppaction://noaction"/>
              </a:rPr>
              <a:t>Fiscais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24638" y="3235598"/>
            <a:ext cx="2311400" cy="1014412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  <a:hlinkClick r:id="" action="ppaction://noaction"/>
              </a:rPr>
              <a:t>Anexo de Riscos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>
                <a:solidFill>
                  <a:srgbClr val="FF0000"/>
                </a:solidFill>
                <a:hlinkClick r:id="" action="ppaction://noaction"/>
              </a:rPr>
              <a:t>Fiscais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>
            <a:off x="2895600" y="1868760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029200" y="186876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5029200" y="186876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228600" y="2935560"/>
            <a:ext cx="3429000" cy="304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>
                <a:solidFill>
                  <a:srgbClr val="000000"/>
                </a:solidFill>
                <a:hlinkClick r:id="" action="ppaction://hlinkshowjump?jump=nextslide"/>
              </a:rPr>
              <a:t> Metas e Prioridades para o Exercício seguinte;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>
                <a:solidFill>
                  <a:srgbClr val="000000"/>
                </a:solidFill>
                <a:hlinkClick r:id="" action="ppaction://hlinkshowjump?jump=nextslide"/>
              </a:rPr>
              <a:t> </a:t>
            </a:r>
            <a:r>
              <a:rPr lang="pt-BR" sz="1600">
                <a:solidFill>
                  <a:srgbClr val="000000"/>
                </a:solidFill>
              </a:rPr>
              <a:t>orientação da elaboração do orçamento;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>
                <a:solidFill>
                  <a:srgbClr val="000000"/>
                </a:solidFill>
              </a:rPr>
              <a:t> alterações na legislação tributária;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1600">
                <a:solidFill>
                  <a:srgbClr val="000000"/>
                </a:solidFill>
              </a:rPr>
              <a:t> autorização para a concessão ou aumento de remuneração, a criação de cargos, empregos e funções ou alteração de estrutura de carreira, bem como a admissão ou contratação de pessoal</a:t>
            </a: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733800" y="2783160"/>
            <a:ext cx="5410200" cy="194198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6896100" y="4633170"/>
            <a:ext cx="685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800">
              <a:solidFill>
                <a:srgbClr val="000000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580126" y="6021288"/>
            <a:ext cx="6559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>
                <a:solidFill>
                  <a:srgbClr val="FF0000"/>
                </a:solidFill>
              </a:rPr>
              <a:t>Introduzidos pela Lei de Responsabilidade Fiscal</a:t>
            </a:r>
          </a:p>
        </p:txBody>
      </p:sp>
    </p:spTree>
    <p:extLst>
      <p:ext uri="{BB962C8B-B14F-4D97-AF65-F5344CB8AC3E}">
        <p14:creationId xmlns:p14="http://schemas.microsoft.com/office/powerpoint/2010/main" val="473023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9" grpId="0" animBg="1" autoUpdateAnimBg="0"/>
      <p:bldP spid="13" grpId="0" animBg="1" autoUpdateAnimBg="0"/>
      <p:bldP spid="14" grpId="0" animBg="1"/>
      <p:bldP spid="15" grpId="0" animBg="1"/>
      <p:bldP spid="1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628800"/>
            <a:ext cx="9144000" cy="50486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b="1" u="sng" dirty="0" smtClean="0">
                <a:solidFill>
                  <a:srgbClr val="FFFF00"/>
                </a:solidFill>
              </a:rPr>
              <a:t>Orçamento da Seguridade Social (Saúde, Previdência e Assistência)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dirty="0" smtClean="0">
                <a:latin typeface="Arial" charset="0"/>
                <a:cs typeface="Times New Roman" pitchFamily="18" charset="0"/>
              </a:rPr>
              <a:t>Entidades e órgãos ele vinculados, da administração direta ou indireta, bem como os fundos e fundações instituídos e mantidos pelo Poder Público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500" dirty="0" smtClean="0">
              <a:latin typeface="Arial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b="1" u="sng" dirty="0" smtClean="0">
                <a:solidFill>
                  <a:srgbClr val="FFFF00"/>
                </a:solidFill>
              </a:rPr>
              <a:t>Orçamento </a:t>
            </a:r>
            <a:r>
              <a:rPr lang="pt-BR" sz="2500" b="1" u="sng" dirty="0">
                <a:solidFill>
                  <a:srgbClr val="FFFF00"/>
                </a:solidFill>
              </a:rPr>
              <a:t>Fiscal 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dirty="0">
                <a:latin typeface="Arial" charset="0"/>
                <a:cs typeface="Times New Roman" pitchFamily="18" charset="0"/>
              </a:rPr>
              <a:t>Poderes da União, seus fundos, órgãos e entidades da administração direta e indireta, inclusive fundações instituídas e mantidas pelo Poder </a:t>
            </a:r>
            <a:r>
              <a:rPr lang="pt-BR" sz="2500" dirty="0" smtClean="0">
                <a:latin typeface="Arial" charset="0"/>
                <a:cs typeface="Times New Roman" pitchFamily="18" charset="0"/>
              </a:rPr>
              <a:t>Público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500" dirty="0">
              <a:latin typeface="Arial" charset="0"/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b="1" u="sng" dirty="0" smtClean="0">
                <a:solidFill>
                  <a:srgbClr val="FFFF00"/>
                </a:solidFill>
              </a:rPr>
              <a:t>Orçamento </a:t>
            </a:r>
            <a:r>
              <a:rPr lang="pt-BR" sz="2500" b="1" u="sng" dirty="0">
                <a:solidFill>
                  <a:srgbClr val="FFFF00"/>
                </a:solidFill>
              </a:rPr>
              <a:t>de Investimento</a:t>
            </a:r>
          </a:p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500" dirty="0" smtClean="0">
                <a:latin typeface="Arial" charset="0"/>
                <a:cs typeface="Times New Roman" pitchFamily="18" charset="0"/>
              </a:rPr>
              <a:t>Empresas que, </a:t>
            </a:r>
            <a:r>
              <a:rPr lang="pt-BR" sz="2500" dirty="0">
                <a:latin typeface="Arial" charset="0"/>
                <a:cs typeface="Times New Roman" pitchFamily="18" charset="0"/>
              </a:rPr>
              <a:t>direta ou indiretamente, detenha a maioria do capital social com direito a </a:t>
            </a:r>
            <a:r>
              <a:rPr lang="pt-BR" sz="2500" dirty="0" smtClean="0">
                <a:latin typeface="Arial" charset="0"/>
                <a:cs typeface="Times New Roman" pitchFamily="18" charset="0"/>
              </a:rPr>
              <a:t>voto</a:t>
            </a:r>
            <a:endParaRPr lang="pt-BR" sz="25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1052736"/>
            <a:ext cx="9144000" cy="51392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algn="ctr">
              <a:spcBef>
                <a:spcPct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CONTEÚDO DA LEI ORÇAMENTÁRIA – LOA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03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0" y="1052736"/>
            <a:ext cx="91440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2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1" dirty="0">
                <a:solidFill>
                  <a:srgbClr val="FFFF00"/>
                </a:solidFill>
                <a:latin typeface="Arial" charset="0"/>
              </a:rPr>
              <a:t>PRAZOS E VIGÊNCIA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588" y="4180796"/>
            <a:ext cx="9144000" cy="26325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0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 smtClean="0">
                <a:cs typeface="Arial" charset="0"/>
              </a:rPr>
              <a:t>Só </a:t>
            </a:r>
            <a:r>
              <a:rPr lang="pt-BR" sz="2400" dirty="0">
                <a:cs typeface="Arial" charset="0"/>
              </a:rPr>
              <a:t>haverá interrupção da sessão legislativa depois de aprovada a LDO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dirty="0">
                <a:cs typeface="Arial" charset="0"/>
              </a:rPr>
              <a:t> 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VIGÊNCIA: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PPA:</a:t>
            </a:r>
            <a:r>
              <a:rPr lang="pt-BR" sz="2400" b="1" dirty="0" smtClean="0">
                <a:cs typeface="Arial" charset="0"/>
              </a:rPr>
              <a:t> </a:t>
            </a:r>
            <a:r>
              <a:rPr lang="pt-BR" sz="2400" dirty="0" smtClean="0">
                <a:cs typeface="Arial" charset="0"/>
              </a:rPr>
              <a:t> </a:t>
            </a:r>
            <a:r>
              <a:rPr lang="pt-BR" sz="2400" b="1" dirty="0" smtClean="0">
                <a:cs typeface="Arial" charset="0"/>
              </a:rPr>
              <a:t>4 anos </a:t>
            </a:r>
            <a:r>
              <a:rPr lang="pt-BR" sz="2400" dirty="0" smtClean="0">
                <a:cs typeface="Arial" charset="0"/>
              </a:rPr>
              <a:t>até </a:t>
            </a:r>
            <a:r>
              <a:rPr lang="pt-BR" sz="2400" dirty="0">
                <a:cs typeface="Arial" charset="0"/>
              </a:rPr>
              <a:t>o primeiro exercício financeiro do mandato do próximo presidente</a:t>
            </a:r>
            <a:r>
              <a:rPr lang="pt-BR" sz="2400" dirty="0" smtClean="0">
                <a:cs typeface="Arial" charset="0"/>
              </a:rPr>
              <a:t>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LDO:</a:t>
            </a:r>
            <a:r>
              <a:rPr lang="pt-BR" sz="2400" b="1" dirty="0" smtClean="0">
                <a:cs typeface="Arial" charset="0"/>
              </a:rPr>
              <a:t> ~ 18 meses, </a:t>
            </a:r>
            <a:r>
              <a:rPr lang="pt-BR" sz="2400" dirty="0" smtClean="0">
                <a:cs typeface="Arial" charset="0"/>
              </a:rPr>
              <a:t>elaboração e execução da LOA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400" b="1" dirty="0" smtClean="0">
                <a:solidFill>
                  <a:srgbClr val="FFFF00"/>
                </a:solidFill>
                <a:cs typeface="Arial" charset="0"/>
              </a:rPr>
              <a:t>LOA:</a:t>
            </a:r>
            <a:r>
              <a:rPr lang="pt-BR" sz="2400" b="1" dirty="0" smtClean="0">
                <a:cs typeface="Arial" charset="0"/>
              </a:rPr>
              <a:t> anual</a:t>
            </a:r>
            <a:r>
              <a:rPr lang="pt-BR" sz="2400" dirty="0" smtClean="0">
                <a:cs typeface="Arial" charset="0"/>
              </a:rPr>
              <a:t>, salvo créditos extraordinários e especiais reabertos</a:t>
            </a:r>
          </a:p>
        </p:txBody>
      </p:sp>
      <p:graphicFrame>
        <p:nvGraphicFramePr>
          <p:cNvPr id="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83372"/>
              </p:ext>
            </p:extLst>
          </p:nvPr>
        </p:nvGraphicFramePr>
        <p:xfrm>
          <a:off x="2" y="1628800"/>
          <a:ext cx="9143998" cy="230430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043606"/>
                <a:gridCol w="3268995"/>
                <a:gridCol w="4831397"/>
              </a:tblGrid>
              <a:tr h="48803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1596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Envio ao CN pelo Presidente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Devolução para Sanção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</a:tr>
              <a:tr h="67223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PPA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31 de agosto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até o final da sessão legislativa: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22 de dezembro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</a:tr>
              <a:tr h="64076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LDO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15 de abril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até o final do primeiro período da sessão legislativa: 17 julho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LOA</a:t>
                      </a: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31 de agosto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pt-BR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até o final da sessão legislativa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SimSun" pitchFamily="2" charset="-122"/>
                        <a:cs typeface="Arial" charset="0"/>
                      </a:endParaRPr>
                    </a:p>
                  </a:txBody>
                  <a:tcPr marT="66888" horzOverflow="overflow"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759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143794"/>
            <a:ext cx="9144000" cy="576734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30000"/>
              </a:lnSpc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solidFill>
                  <a:srgbClr val="FFFF00"/>
                </a:solidFill>
                <a:latin typeface="Arial" charset="0"/>
              </a:rPr>
              <a:t>APRECIAÇÃO LEGISLATIVA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b="1" dirty="0" smtClean="0">
              <a:latin typeface="Arial" charset="0"/>
            </a:endParaRP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latin typeface="Arial" charset="0"/>
              </a:rPr>
              <a:t>CONGRESSO NACIONAL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/>
              <a:t>pelas 2 Casas, na forma do Regimento Comum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/>
              <a:t>Sessão Conjunta</a:t>
            </a:r>
          </a:p>
          <a:p>
            <a:pPr algn="ctr">
              <a:lnSpc>
                <a:spcPct val="130000"/>
              </a:lnSpc>
              <a:spcBef>
                <a:spcPts val="3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 b="1" dirty="0" smtClean="0"/>
          </a:p>
          <a:p>
            <a:pPr algn="ctr">
              <a:lnSpc>
                <a:spcPct val="130000"/>
              </a:lnSpc>
              <a:spcBef>
                <a:spcPts val="2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 b="1" dirty="0" smtClean="0">
                <a:latin typeface="Arial" charset="0"/>
              </a:rPr>
              <a:t>COMISSÃO </a:t>
            </a:r>
            <a:r>
              <a:rPr lang="pt-BR" sz="3200" b="1" dirty="0">
                <a:latin typeface="Arial" charset="0"/>
              </a:rPr>
              <a:t>MISTA DE PLANOS, ORÇAMENTO PÚBLICO E FISCALIZAÇÃO </a:t>
            </a:r>
            <a:r>
              <a:rPr lang="pt-BR" sz="3200" b="1" dirty="0" smtClean="0">
                <a:latin typeface="Arial" charset="0"/>
              </a:rPr>
              <a:t>– CMO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4" name="Conector reto 3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31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Tramitação do Projeto do Plano Plurianual na CMO</a:t>
            </a:r>
            <a:endParaRPr lang="pt-BR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pt-BR" sz="1900" b="1" dirty="0" smtClean="0"/>
          </a:p>
          <a:p>
            <a:pPr marL="0" indent="0">
              <a:buNone/>
            </a:pPr>
            <a:r>
              <a:rPr lang="pt-BR" sz="1900" b="1" dirty="0" smtClean="0"/>
              <a:t>O projeto </a:t>
            </a:r>
            <a:r>
              <a:rPr lang="pt-BR" sz="1900" b="1" dirty="0"/>
              <a:t>do PPA deve ser encaminhado até 31/8 e devolvido para a sanção até 22/12</a:t>
            </a:r>
            <a:r>
              <a:rPr lang="pt-BR" sz="1900" b="1" dirty="0" smtClean="0"/>
              <a:t>.</a:t>
            </a:r>
            <a:endParaRPr lang="pt-BR" sz="19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598412"/>
              </p:ext>
            </p:extLst>
          </p:nvPr>
        </p:nvGraphicFramePr>
        <p:xfrm>
          <a:off x="3504" y="2400697"/>
          <a:ext cx="91440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176464"/>
                <a:gridCol w="6835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Item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Prazo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Data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Publicação e distribuição</a:t>
                      </a:r>
                      <a:r>
                        <a:rPr lang="pt-BR" sz="1400" baseline="0" dirty="0" smtClean="0"/>
                        <a:t> de avulsos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5 dias do recebimento do projeto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5/9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Realização de</a:t>
                      </a:r>
                      <a:r>
                        <a:rPr lang="pt-BR" sz="1400" baseline="0" dirty="0" smtClean="0"/>
                        <a:t> audiências públicas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Até 14 dias do recebimento do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19/9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Apresentação, publicação</a:t>
                      </a:r>
                      <a:r>
                        <a:rPr lang="pt-BR" sz="1400" baseline="0" dirty="0" smtClean="0"/>
                        <a:t> e distribuição do relatório preliminar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Até 10 dias do recebimento do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15/9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Apresentação</a:t>
                      </a:r>
                      <a:r>
                        <a:rPr lang="pt-BR" sz="1400" baseline="0" dirty="0" smtClean="0"/>
                        <a:t> de emendas ao relatório preliminar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3 dias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18/9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Votação do relatório preliminar com emendas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6 dias após </a:t>
                      </a:r>
                      <a:r>
                        <a:rPr lang="pt-BR" sz="1400" baseline="0" dirty="0" smtClean="0"/>
                        <a:t>o prazo de apresentação de emendas ao relatório preliminar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24/9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Apresentação de emendas ao projeto</a:t>
                      </a:r>
                      <a:r>
                        <a:rPr lang="pt-BR" sz="1400" baseline="0" dirty="0" smtClean="0"/>
                        <a:t> de lei do PPA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10 dias da</a:t>
                      </a:r>
                      <a:r>
                        <a:rPr lang="pt-BR" sz="1400" baseline="0" dirty="0" smtClean="0"/>
                        <a:t> aprovação do relatório preliminar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4/10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Publicação</a:t>
                      </a:r>
                      <a:r>
                        <a:rPr lang="pt-BR" sz="1400" baseline="0" dirty="0" smtClean="0"/>
                        <a:t> e distribuição de avulso das emendas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5 dias após</a:t>
                      </a:r>
                      <a:r>
                        <a:rPr lang="pt-BR" sz="1400" baseline="0" dirty="0" smtClean="0"/>
                        <a:t> o prazo de apresentação de emendas ao projeto de lei do PPA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9/10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Apresentação</a:t>
                      </a:r>
                      <a:r>
                        <a:rPr lang="pt-BR" sz="1400" baseline="0" dirty="0" smtClean="0"/>
                        <a:t>, publicação, distribuição e votação do relatório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21 dias após</a:t>
                      </a:r>
                      <a:r>
                        <a:rPr lang="pt-BR" sz="1400" baseline="0" dirty="0" smtClean="0"/>
                        <a:t> o prazo de apresentação de emendas ao projeto de lei do PPA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25/10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Encaminhamento do parecer da CMO à Mesa do Congresso Nacional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Até 7 dias após a votação do relatório</a:t>
                      </a:r>
                      <a:r>
                        <a:rPr lang="pt-BR" sz="1400" baseline="0" dirty="0" smtClean="0"/>
                        <a:t> final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dirty="0" smtClean="0"/>
                        <a:t>1/11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1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Emendas ao Projeto do Plano Plurianual na CMO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2800" b="1" dirty="0" smtClean="0"/>
              <a:t>Comissões permanentes da Câmara dos Deputados e do Senado Federal: até 5 emendas</a:t>
            </a:r>
          </a:p>
          <a:p>
            <a:r>
              <a:rPr lang="pt-BR" sz="2800" b="1" dirty="0" smtClean="0"/>
              <a:t>Bancadas estaduais: até 5 emendas</a:t>
            </a:r>
          </a:p>
          <a:p>
            <a:r>
              <a:rPr lang="pt-BR" sz="2800" b="1" dirty="0" smtClean="0"/>
              <a:t>Parlamentares: até 10 emendas</a:t>
            </a:r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r>
              <a:rPr lang="pt-BR" sz="2800" b="1" u="sng" dirty="0" smtClean="0">
                <a:solidFill>
                  <a:srgbClr val="FFFF00"/>
                </a:solidFill>
              </a:rPr>
              <a:t>Importante:</a:t>
            </a:r>
            <a:r>
              <a:rPr lang="pt-BR" sz="2800" b="1" dirty="0" smtClean="0"/>
              <a:t> </a:t>
            </a:r>
          </a:p>
          <a:p>
            <a:r>
              <a:rPr lang="pt-BR" sz="2800" b="1" dirty="0" smtClean="0"/>
              <a:t>Cabe ao parecer preliminar dispor sobre a apresentação e apreciação das emendas.</a:t>
            </a:r>
          </a:p>
          <a:p>
            <a:r>
              <a:rPr lang="pt-BR" sz="2800" b="1" dirty="0" smtClean="0"/>
              <a:t>As bancadas estaduais não podem apresentar emendas ao relatório preliminar.</a:t>
            </a: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2800" b="1" dirty="0"/>
          </a:p>
          <a:p>
            <a:pPr marL="0" indent="0">
              <a:buNone/>
            </a:pPr>
            <a:endParaRPr lang="pt-BR" sz="2800" b="1" dirty="0" smtClean="0"/>
          </a:p>
          <a:p>
            <a:pPr marL="0" indent="0">
              <a:buNone/>
            </a:pPr>
            <a:endParaRPr lang="pt-BR" sz="18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4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10610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500" b="1" dirty="0" smtClean="0">
                <a:solidFill>
                  <a:srgbClr val="FFFF00"/>
                </a:solidFill>
              </a:rPr>
              <a:t>Tramitação do Projeto da Lei de Diretrizes Orçamentárias na CMO</a:t>
            </a:r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1900" b="1" dirty="0" smtClean="0"/>
              <a:t>O </a:t>
            </a:r>
            <a:r>
              <a:rPr lang="pt-BR" sz="1900" b="1" dirty="0"/>
              <a:t>projeto da LDO deve ser encaminhado até 15/4 e devolvido para a sanção até 17/7.</a:t>
            </a:r>
          </a:p>
          <a:p>
            <a:pPr marL="0" indent="0">
              <a:buNone/>
            </a:pPr>
            <a:endParaRPr lang="pt-BR" sz="1900" b="1" dirty="0" smtClean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endParaRPr lang="pt-BR" sz="2400" b="1" dirty="0"/>
          </a:p>
          <a:p>
            <a:endParaRPr lang="pt-BR" sz="2400" b="1" dirty="0" smtClean="0"/>
          </a:p>
          <a:p>
            <a:pPr marL="0" indent="0">
              <a:buNone/>
            </a:pPr>
            <a:endParaRPr lang="pt-BR" sz="1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01762"/>
              </p:ext>
            </p:extLst>
          </p:nvPr>
        </p:nvGraphicFramePr>
        <p:xfrm>
          <a:off x="3504" y="2111201"/>
          <a:ext cx="9144000" cy="474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176464"/>
                <a:gridCol w="6835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Prazo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 e distribuição</a:t>
                      </a:r>
                      <a:r>
                        <a:rPr lang="pt-BR" sz="1600" baseline="0" dirty="0" smtClean="0"/>
                        <a:t> de avulsos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do recebimento do projeto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20/4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Realização de</a:t>
                      </a:r>
                      <a:r>
                        <a:rPr lang="pt-BR" sz="1600" baseline="0" dirty="0" smtClean="0"/>
                        <a:t> audiências públicas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7 dias do recebimento do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22/4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Apresentação, publicação</a:t>
                      </a:r>
                      <a:r>
                        <a:rPr lang="pt-BR" sz="1600" baseline="0" dirty="0" smtClean="0"/>
                        <a:t> e distribuição do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17 dias do recebimento do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</a:t>
                      </a:r>
                      <a:r>
                        <a:rPr lang="pt-BR" sz="1600" baseline="0" dirty="0" smtClean="0"/>
                        <a:t> de emendas ao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Votação do relatório preliminar com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6 dias após </a:t>
                      </a:r>
                      <a:r>
                        <a:rPr lang="pt-BR" sz="1600" baseline="0" dirty="0" smtClean="0"/>
                        <a:t>o prazo de apresentação de emendas ao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11/5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 de emendas ao projeto</a:t>
                      </a:r>
                      <a:r>
                        <a:rPr lang="pt-BR" sz="1600" baseline="0" dirty="0" smtClean="0"/>
                        <a:t> da LDO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10 dias da</a:t>
                      </a:r>
                      <a:r>
                        <a:rPr lang="pt-BR" sz="1600" baseline="0" dirty="0" smtClean="0"/>
                        <a:t> aprovação do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21/5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</a:t>
                      </a:r>
                      <a:r>
                        <a:rPr lang="pt-BR" sz="1600" baseline="0" dirty="0" smtClean="0"/>
                        <a:t> e distribuição de avulso das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após</a:t>
                      </a:r>
                      <a:r>
                        <a:rPr lang="pt-BR" sz="1600" baseline="0" dirty="0" smtClean="0"/>
                        <a:t> o prazo de apresentação de emendas ao projeto da LDO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26/5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</a:t>
                      </a:r>
                      <a:r>
                        <a:rPr lang="pt-BR" sz="1600" baseline="0" dirty="0" smtClean="0"/>
                        <a:t>, publicação, distribuição e votação do relatório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35 dias após</a:t>
                      </a:r>
                      <a:r>
                        <a:rPr lang="pt-BR" sz="1600" baseline="0" dirty="0" smtClean="0"/>
                        <a:t> o prazo de apresentação de emendas ao projeto da LDO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25/6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Encaminhamento do parecer da CMO à Mesa do Congresso Nacional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após a votação do relatório</a:t>
                      </a:r>
                      <a:r>
                        <a:rPr lang="pt-BR" sz="1600" baseline="0" dirty="0" smtClean="0"/>
                        <a:t> final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30/6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71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ganograma - Estrutura Administra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4"/>
            <a:ext cx="91440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baixo 4"/>
          <p:cNvSpPr/>
          <p:nvPr/>
        </p:nvSpPr>
        <p:spPr>
          <a:xfrm rot="2426367">
            <a:off x="6180417" y="5613433"/>
            <a:ext cx="216024" cy="4469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179512" y="1126485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ORGANOGRAMA DA CÂMARA DOS DEPUTADOS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3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80120"/>
            <a:ext cx="9144000" cy="5777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Emendas ao relatório preliminar: </a:t>
            </a:r>
            <a:r>
              <a:rPr lang="pt-BR" sz="2600" b="1" dirty="0" smtClean="0"/>
              <a:t>parlamentares e comissões permanentes das Casas do Congresso Nacional</a:t>
            </a:r>
          </a:p>
          <a:p>
            <a:pPr marL="0" indent="0">
              <a:buNone/>
            </a:pPr>
            <a:endParaRPr lang="pt-BR" sz="1400" b="1" dirty="0" smtClean="0"/>
          </a:p>
          <a:p>
            <a:pPr marL="0" indent="0">
              <a:buNone/>
            </a:pPr>
            <a:r>
              <a:rPr lang="pt-BR" sz="2600" b="1" dirty="0" smtClean="0">
                <a:solidFill>
                  <a:srgbClr val="FFFF00"/>
                </a:solidFill>
              </a:rPr>
              <a:t>Emendas ao anexo de metas e prioridades:</a:t>
            </a:r>
          </a:p>
          <a:p>
            <a:r>
              <a:rPr lang="pt-BR" sz="2600" b="1" dirty="0" smtClean="0"/>
              <a:t>Comissões permanentes da Câmara dos Deputados e do Senado Federal: até 5 emendas</a:t>
            </a:r>
          </a:p>
          <a:p>
            <a:r>
              <a:rPr lang="pt-BR" sz="2600" b="1" dirty="0" smtClean="0"/>
              <a:t>Bancadas estaduais: até 5 emendas</a:t>
            </a:r>
          </a:p>
          <a:p>
            <a:r>
              <a:rPr lang="pt-BR" sz="2600" b="1" dirty="0" smtClean="0"/>
              <a:t>Parlamentares: até 5 emendas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2600" b="1" u="sng" dirty="0" smtClean="0">
                <a:solidFill>
                  <a:srgbClr val="FFFF00"/>
                </a:solidFill>
              </a:rPr>
              <a:t>Importante:</a:t>
            </a:r>
            <a:r>
              <a:rPr lang="pt-BR" sz="2600" b="1" dirty="0" smtClean="0"/>
              <a:t> </a:t>
            </a:r>
          </a:p>
          <a:p>
            <a:r>
              <a:rPr lang="pt-BR" sz="2600" b="1" dirty="0" smtClean="0"/>
              <a:t>O parecer preliminar deve dispor, entre outras matérias, sobre os </a:t>
            </a:r>
            <a:r>
              <a:rPr lang="pt-BR" sz="2600" b="1" dirty="0" smtClean="0">
                <a:solidFill>
                  <a:srgbClr val="FFFF00"/>
                </a:solidFill>
              </a:rPr>
              <a:t>critérios do relator</a:t>
            </a:r>
            <a:r>
              <a:rPr lang="pt-BR" sz="2600" b="1" dirty="0" smtClean="0"/>
              <a:t> </a:t>
            </a:r>
            <a:r>
              <a:rPr lang="pt-BR" sz="2600" b="1" dirty="0" smtClean="0">
                <a:solidFill>
                  <a:srgbClr val="FFFF00"/>
                </a:solidFill>
              </a:rPr>
              <a:t>para acolhimento das emendas</a:t>
            </a:r>
            <a:r>
              <a:rPr lang="pt-BR" sz="2600" b="1" dirty="0" smtClean="0"/>
              <a:t> e acerca da </a:t>
            </a:r>
            <a:r>
              <a:rPr lang="pt-BR" sz="2600" b="1" dirty="0" smtClean="0">
                <a:solidFill>
                  <a:srgbClr val="FFFF00"/>
                </a:solidFill>
              </a:rPr>
              <a:t>apresentação e apreciação</a:t>
            </a:r>
            <a:r>
              <a:rPr lang="pt-BR" sz="2600" b="1" dirty="0" smtClean="0"/>
              <a:t> </a:t>
            </a:r>
            <a:r>
              <a:rPr lang="pt-BR" sz="2600" b="1" dirty="0" smtClean="0">
                <a:solidFill>
                  <a:srgbClr val="FFFF00"/>
                </a:solidFill>
              </a:rPr>
              <a:t>das emendas</a:t>
            </a:r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endParaRPr lang="pt-BR" sz="2600" b="1" dirty="0"/>
          </a:p>
          <a:p>
            <a:pPr marL="0" indent="0">
              <a:buNone/>
            </a:pPr>
            <a:endParaRPr lang="pt-BR" sz="2600" b="1" dirty="0" smtClean="0"/>
          </a:p>
          <a:p>
            <a:pPr marL="0" indent="0">
              <a:buNone/>
            </a:pPr>
            <a:endParaRPr lang="pt-BR" sz="26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2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Tramitação do Projeto da Lei Orçamentária Anual na CMO</a:t>
            </a:r>
          </a:p>
          <a:p>
            <a:pPr marL="0" indent="0">
              <a:buNone/>
            </a:pPr>
            <a:endParaRPr lang="pt-BR" sz="2000" b="1" dirty="0" smtClean="0"/>
          </a:p>
          <a:p>
            <a:pPr marL="0" indent="0">
              <a:buNone/>
            </a:pPr>
            <a:r>
              <a:rPr lang="pt-BR" sz="2200" b="1" dirty="0" smtClean="0"/>
              <a:t>O PLOA deve ser encaminhado até 31/8 e devolvido para sanção até 22/12.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2308"/>
              </p:ext>
            </p:extLst>
          </p:nvPr>
        </p:nvGraphicFramePr>
        <p:xfrm>
          <a:off x="-6020" y="2472516"/>
          <a:ext cx="9144000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176464"/>
                <a:gridCol w="6835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Prazo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 e distribuição</a:t>
                      </a:r>
                      <a:r>
                        <a:rPr lang="pt-BR" sz="1600" baseline="0" dirty="0" smtClean="0"/>
                        <a:t> de avulsos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do recebimento do projeto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5/9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Realização de</a:t>
                      </a:r>
                      <a:r>
                        <a:rPr lang="pt-BR" sz="1600" baseline="0" dirty="0" smtClean="0"/>
                        <a:t> audiências públicas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30 dias após dar publicidade ao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5/10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 de emendas</a:t>
                      </a:r>
                      <a:r>
                        <a:rPr lang="pt-BR" sz="1600" baseline="0" dirty="0" smtClean="0"/>
                        <a:t> à receita e de renúncia de receitas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15 dias após dar publicidade ao projeto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20/9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</a:t>
                      </a:r>
                      <a:r>
                        <a:rPr lang="pt-BR" sz="1600" baseline="0" dirty="0" smtClean="0"/>
                        <a:t> e distribuição de avulso das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23/9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</a:t>
                      </a:r>
                      <a:r>
                        <a:rPr lang="pt-BR" sz="1600" baseline="0" dirty="0" smtClean="0"/>
                        <a:t>, publicação e distribuição do relatório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20 dias após </a:t>
                      </a:r>
                      <a:r>
                        <a:rPr lang="pt-BR" sz="1600" baseline="0" dirty="0" smtClean="0"/>
                        <a:t>o prazo de apresentação de emendas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13/10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</a:t>
                      </a:r>
                      <a:r>
                        <a:rPr lang="pt-BR" sz="1600" baseline="0" dirty="0" smtClean="0"/>
                        <a:t>, publicação e distribuição do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da</a:t>
                      </a:r>
                      <a:r>
                        <a:rPr lang="pt-BR" sz="1600" baseline="0" dirty="0" smtClean="0"/>
                        <a:t> aprovação do relatório da receita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18/10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 de emendas</a:t>
                      </a:r>
                      <a:r>
                        <a:rPr lang="pt-BR" sz="1600" baseline="0" dirty="0" smtClean="0"/>
                        <a:t> ao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 após</a:t>
                      </a:r>
                      <a:r>
                        <a:rPr lang="pt-BR" sz="1600" baseline="0" dirty="0" smtClean="0"/>
                        <a:t> o prazo para publicidade ao relatório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21/10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V</a:t>
                      </a:r>
                      <a:r>
                        <a:rPr lang="pt-BR" sz="1600" baseline="0" dirty="0" smtClean="0"/>
                        <a:t>otação do relatório preliminar e suas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 após</a:t>
                      </a:r>
                      <a:r>
                        <a:rPr lang="pt-BR" sz="1600" baseline="0" dirty="0" smtClean="0"/>
                        <a:t> o prazo de apresentação de emendas ao relatório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24/10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45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700" b="1" dirty="0" smtClean="0">
                <a:solidFill>
                  <a:srgbClr val="FFFF00"/>
                </a:solidFill>
              </a:rPr>
              <a:t>Tramitação do Projeto da Lei da Orçamentária Anual na CMO</a:t>
            </a:r>
          </a:p>
          <a:p>
            <a:pPr marL="0" indent="0">
              <a:buNone/>
            </a:pPr>
            <a:endParaRPr lang="pt-BR" sz="2400" b="1" dirty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200" b="1" dirty="0"/>
              <a:t>O PLOA deve ser encaminhado até 31/8 e devolvido para sanção até 22/12.</a:t>
            </a:r>
          </a:p>
          <a:p>
            <a:pPr marL="0" indent="0">
              <a:buNone/>
            </a:pPr>
            <a:endParaRPr lang="pt-BR" sz="24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64425"/>
              </p:ext>
            </p:extLst>
          </p:nvPr>
        </p:nvGraphicFramePr>
        <p:xfrm>
          <a:off x="-6020" y="3210004"/>
          <a:ext cx="914400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968"/>
                <a:gridCol w="4176464"/>
                <a:gridCol w="6835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Item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Prazo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Data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 de emendas ao PLOA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10 dias da</a:t>
                      </a:r>
                      <a:r>
                        <a:rPr lang="pt-BR" sz="1600" baseline="0" dirty="0" smtClean="0"/>
                        <a:t> aprovação do relatório preliminar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3/11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Publicação e distribuição de</a:t>
                      </a:r>
                      <a:r>
                        <a:rPr lang="pt-BR" sz="1600" baseline="0" dirty="0" smtClean="0"/>
                        <a:t> avulso das emendas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5 dias após o prazo</a:t>
                      </a:r>
                      <a:r>
                        <a:rPr lang="pt-BR" sz="1600" baseline="0" dirty="0" smtClean="0"/>
                        <a:t> de apresentação</a:t>
                      </a:r>
                      <a:r>
                        <a:rPr lang="pt-BR" sz="1600" dirty="0" smtClean="0"/>
                        <a:t> de emendas</a:t>
                      </a:r>
                      <a:r>
                        <a:rPr lang="pt-BR" sz="1600" baseline="0" dirty="0" smtClean="0"/>
                        <a:t> ao projeto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8/11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Apresentação,</a:t>
                      </a:r>
                      <a:r>
                        <a:rPr lang="pt-BR" sz="1600" baseline="0" dirty="0" smtClean="0"/>
                        <a:t> p</a:t>
                      </a:r>
                      <a:r>
                        <a:rPr lang="pt-BR" sz="1600" dirty="0" smtClean="0"/>
                        <a:t>ublicação,  distribuição e votação dos relatórios setoriais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Até 24 dias após o prazo</a:t>
                      </a:r>
                      <a:r>
                        <a:rPr lang="pt-BR" sz="1600" baseline="0" dirty="0" smtClean="0"/>
                        <a:t> de apresentação</a:t>
                      </a:r>
                      <a:r>
                        <a:rPr lang="pt-BR" sz="1600" dirty="0" smtClean="0"/>
                        <a:t> de emendas</a:t>
                      </a:r>
                      <a:r>
                        <a:rPr lang="pt-BR" sz="1600" baseline="0" dirty="0" smtClean="0"/>
                        <a:t> ao projeto</a:t>
                      </a:r>
                      <a:endParaRPr lang="pt-B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27/11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Apresentação,</a:t>
                      </a:r>
                      <a:r>
                        <a:rPr lang="pt-BR" sz="1600" baseline="0" dirty="0" smtClean="0"/>
                        <a:t> p</a:t>
                      </a:r>
                      <a:r>
                        <a:rPr lang="pt-BR" sz="1600" dirty="0" smtClean="0"/>
                        <a:t>ublicação,  distribuição e votação do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relatório</a:t>
                      </a:r>
                      <a:r>
                        <a:rPr lang="pt-BR" sz="1600" baseline="0" dirty="0" smtClean="0"/>
                        <a:t> do relator-geral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17 dias da aprovação do último relatório setorial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14/12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Encaminhamento do parecer</a:t>
                      </a:r>
                      <a:r>
                        <a:rPr lang="pt-BR" sz="1600" baseline="0" dirty="0" smtClean="0"/>
                        <a:t> da CMO à Mesa do Congresso Nacional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5 dias após a aprovação do</a:t>
                      </a:r>
                      <a:r>
                        <a:rPr lang="pt-BR" sz="1600" baseline="0" dirty="0" smtClean="0"/>
                        <a:t> relatório do relator-geral 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19/12</a:t>
                      </a:r>
                      <a:endParaRPr lang="pt-B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Implantação das decisões do Congresso Nacional</a:t>
                      </a:r>
                      <a:r>
                        <a:rPr lang="pt-BR" sz="1600" baseline="0" dirty="0" smtClean="0"/>
                        <a:t> e geração dos autógrafos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Até 3 dias após</a:t>
                      </a:r>
                      <a:r>
                        <a:rPr lang="pt-BR" sz="1600" baseline="0" dirty="0" smtClean="0"/>
                        <a:t> a aprovação do parecer pelo Congresso Nacional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22/12</a:t>
                      </a:r>
                      <a:endParaRPr lang="pt-B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7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050"/>
          <p:cNvGrpSpPr>
            <a:grpSpLocks/>
          </p:cNvGrpSpPr>
          <p:nvPr/>
        </p:nvGrpSpPr>
        <p:grpSpPr bwMode="auto">
          <a:xfrm>
            <a:off x="3810000" y="990600"/>
            <a:ext cx="2209800" cy="533400"/>
            <a:chOff x="2209" y="672"/>
            <a:chExt cx="1391" cy="384"/>
          </a:xfrm>
        </p:grpSpPr>
        <p:sp>
          <p:nvSpPr>
            <p:cNvPr id="12354" name="Line 2051"/>
            <p:cNvSpPr>
              <a:spLocks noChangeShapeType="1"/>
            </p:cNvSpPr>
            <p:nvPr/>
          </p:nvSpPr>
          <p:spPr bwMode="auto">
            <a:xfrm>
              <a:off x="2209" y="1056"/>
              <a:ext cx="139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pt-BR" sz="2400">
                <a:solidFill>
                  <a:prstClr val="black"/>
                </a:solidFill>
              </a:endParaRPr>
            </a:p>
          </p:txBody>
        </p:sp>
        <p:sp>
          <p:nvSpPr>
            <p:cNvPr id="12355" name="Rectangle 2052"/>
            <p:cNvSpPr>
              <a:spLocks noChangeArrowheads="1"/>
            </p:cNvSpPr>
            <p:nvPr/>
          </p:nvSpPr>
          <p:spPr bwMode="auto">
            <a:xfrm>
              <a:off x="2544" y="672"/>
              <a:ext cx="864" cy="28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solidFill>
                  <a:prstClr val="black"/>
                </a:solidFill>
              </a:endParaRPr>
            </a:p>
          </p:txBody>
        </p:sp>
        <p:sp>
          <p:nvSpPr>
            <p:cNvPr id="12356" name="Rectangle 2053"/>
            <p:cNvSpPr>
              <a:spLocks noChangeArrowheads="1"/>
            </p:cNvSpPr>
            <p:nvPr/>
          </p:nvSpPr>
          <p:spPr bwMode="auto">
            <a:xfrm>
              <a:off x="2544" y="672"/>
              <a:ext cx="864" cy="333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>
                  <a:solidFill>
                    <a:prstClr val="black"/>
                  </a:solidFill>
                </a:rPr>
                <a:t>31/AGO</a:t>
              </a:r>
            </a:p>
          </p:txBody>
        </p:sp>
      </p:grpSp>
      <p:grpSp>
        <p:nvGrpSpPr>
          <p:cNvPr id="12291" name="Group 2054"/>
          <p:cNvGrpSpPr>
            <a:grpSpLocks/>
          </p:cNvGrpSpPr>
          <p:nvPr/>
        </p:nvGrpSpPr>
        <p:grpSpPr bwMode="auto">
          <a:xfrm>
            <a:off x="3810000" y="1752600"/>
            <a:ext cx="2132013" cy="533400"/>
            <a:chOff x="2257" y="1104"/>
            <a:chExt cx="1295" cy="336"/>
          </a:xfrm>
        </p:grpSpPr>
        <p:sp>
          <p:nvSpPr>
            <p:cNvPr id="12351" name="Line 2055"/>
            <p:cNvSpPr>
              <a:spLocks noChangeShapeType="1"/>
            </p:cNvSpPr>
            <p:nvPr/>
          </p:nvSpPr>
          <p:spPr bwMode="auto">
            <a:xfrm flipH="1">
              <a:off x="2257" y="1440"/>
              <a:ext cx="12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lg"/>
              <a:tailEnd type="none" w="sm" len="sm"/>
            </a:ln>
          </p:spPr>
          <p:txBody>
            <a:bodyPr wrap="none" anchor="ctr"/>
            <a:lstStyle/>
            <a:p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12352" name="Rectangle 2056"/>
            <p:cNvSpPr>
              <a:spLocks noChangeArrowheads="1"/>
            </p:cNvSpPr>
            <p:nvPr/>
          </p:nvSpPr>
          <p:spPr bwMode="auto">
            <a:xfrm>
              <a:off x="2544" y="1104"/>
              <a:ext cx="864" cy="288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2400">
                <a:solidFill>
                  <a:prstClr val="white"/>
                </a:solidFill>
              </a:endParaRPr>
            </a:p>
          </p:txBody>
        </p:sp>
        <p:sp>
          <p:nvSpPr>
            <p:cNvPr id="12353" name="Rectangle 2057"/>
            <p:cNvSpPr>
              <a:spLocks noChangeArrowheads="1"/>
            </p:cNvSpPr>
            <p:nvPr/>
          </p:nvSpPr>
          <p:spPr bwMode="auto">
            <a:xfrm>
              <a:off x="2544" y="1104"/>
              <a:ext cx="864" cy="291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400" b="1">
                  <a:solidFill>
                    <a:prstClr val="black"/>
                  </a:solidFill>
                </a:rPr>
                <a:t>22 / DEZ</a:t>
              </a:r>
              <a:endParaRPr lang="pt-BR" sz="2400" b="1">
                <a:solidFill>
                  <a:prstClr val="white"/>
                </a:solidFill>
              </a:endParaRPr>
            </a:p>
          </p:txBody>
        </p:sp>
      </p:grpSp>
      <p:sp>
        <p:nvSpPr>
          <p:cNvPr id="12292" name="Line 2058"/>
          <p:cNvSpPr>
            <a:spLocks noChangeShapeType="1"/>
          </p:cNvSpPr>
          <p:nvPr/>
        </p:nvSpPr>
        <p:spPr bwMode="auto">
          <a:xfrm flipV="1">
            <a:off x="1066800" y="2438400"/>
            <a:ext cx="0" cy="441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992267" name="AutoShape 2059" descr="Buquê"/>
          <p:cNvSpPr>
            <a:spLocks noChangeArrowheads="1"/>
          </p:cNvSpPr>
          <p:nvPr/>
        </p:nvSpPr>
        <p:spPr bwMode="auto">
          <a:xfrm>
            <a:off x="0" y="990600"/>
            <a:ext cx="3733800" cy="1295400"/>
          </a:xfrm>
          <a:prstGeom prst="horizontalScrol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210000"/>
              </a:lnSpc>
              <a:defRPr/>
            </a:pPr>
            <a:r>
              <a:rPr lang="pt-BR" sz="3200" b="1" dirty="0">
                <a:solidFill>
                  <a:prstClr val="black"/>
                </a:solidFill>
              </a:rPr>
              <a:t>LEGISLATIVO</a:t>
            </a:r>
          </a:p>
          <a:p>
            <a:pPr algn="ctr">
              <a:defRPr/>
            </a:pPr>
            <a:endParaRPr lang="pt-BR" sz="3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992268" name="AutoShape 2060" descr="Papel de seda rosa"/>
          <p:cNvSpPr>
            <a:spLocks noChangeArrowheads="1"/>
          </p:cNvSpPr>
          <p:nvPr/>
        </p:nvSpPr>
        <p:spPr bwMode="auto">
          <a:xfrm>
            <a:off x="6019800" y="914400"/>
            <a:ext cx="2895600" cy="1295400"/>
          </a:xfrm>
          <a:prstGeom prst="horizontalScroll">
            <a:avLst>
              <a:gd name="adj" fmla="val 125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200000"/>
              </a:lnSpc>
              <a:defRPr/>
            </a:pPr>
            <a:r>
              <a:rPr lang="pt-BR" sz="3200" b="1" dirty="0">
                <a:solidFill>
                  <a:prstClr val="black"/>
                </a:solidFill>
              </a:rPr>
              <a:t>EXECUTIVO</a:t>
            </a:r>
          </a:p>
          <a:p>
            <a:pPr algn="ctr">
              <a:defRPr/>
            </a:pPr>
            <a:endParaRPr lang="pt-BR" sz="3200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2295" name="Group 2061"/>
          <p:cNvGrpSpPr>
            <a:grpSpLocks/>
          </p:cNvGrpSpPr>
          <p:nvPr/>
        </p:nvGrpSpPr>
        <p:grpSpPr bwMode="auto">
          <a:xfrm>
            <a:off x="0" y="2438400"/>
            <a:ext cx="9144000" cy="457200"/>
            <a:chOff x="0" y="1680"/>
            <a:chExt cx="5760" cy="336"/>
          </a:xfrm>
        </p:grpSpPr>
        <p:sp>
          <p:nvSpPr>
            <p:cNvPr id="992270" name="Text Box 2062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31/08</a:t>
              </a:r>
              <a:endParaRPr lang="pt-BR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47" name="Group 2063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48" name="AutoShape 2064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49" name="Rectangle 2065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50" name="Rectangle 2066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 dirty="0">
                    <a:solidFill>
                      <a:prstClr val="black"/>
                    </a:solidFill>
                  </a:rPr>
                  <a:t>PROPOSTA CHEGA AO CONGRESSO</a:t>
                </a:r>
              </a:p>
            </p:txBody>
          </p:sp>
        </p:grpSp>
      </p:grpSp>
      <p:sp>
        <p:nvSpPr>
          <p:cNvPr id="992275" name="Text Box 2067"/>
          <p:cNvSpPr txBox="1">
            <a:spLocks noChangeArrowheads="1"/>
          </p:cNvSpPr>
          <p:nvPr/>
        </p:nvSpPr>
        <p:spPr bwMode="auto">
          <a:xfrm>
            <a:off x="0" y="1524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u="sng" dirty="0">
                <a:solidFill>
                  <a:srgbClr val="FFCC00"/>
                </a:solidFill>
              </a:rPr>
              <a:t>PROJETO DE LEI ORÇAMENTÁRIA - CRONOGRAMA NO CN</a:t>
            </a:r>
          </a:p>
        </p:txBody>
      </p:sp>
      <p:grpSp>
        <p:nvGrpSpPr>
          <p:cNvPr id="12297" name="Group 2068"/>
          <p:cNvGrpSpPr>
            <a:grpSpLocks/>
          </p:cNvGrpSpPr>
          <p:nvPr/>
        </p:nvGrpSpPr>
        <p:grpSpPr bwMode="auto">
          <a:xfrm>
            <a:off x="0" y="2867025"/>
            <a:ext cx="9144000" cy="457200"/>
            <a:chOff x="0" y="1680"/>
            <a:chExt cx="5760" cy="336"/>
          </a:xfrm>
        </p:grpSpPr>
        <p:sp>
          <p:nvSpPr>
            <p:cNvPr id="992277" name="Text Box 2069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pt-BR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42" name="Group 2070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43" name="AutoShape 2071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44" name="Rectangle 2072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45" name="Rectangle 2073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>
                    <a:solidFill>
                      <a:prstClr val="black"/>
                    </a:solidFill>
                  </a:rPr>
                  <a:t>AUDIÊNCIAS PÚBLICAS</a:t>
                </a:r>
              </a:p>
            </p:txBody>
          </p:sp>
        </p:grpSp>
      </p:grpSp>
      <p:grpSp>
        <p:nvGrpSpPr>
          <p:cNvPr id="12298" name="Group 2074"/>
          <p:cNvGrpSpPr>
            <a:grpSpLocks/>
          </p:cNvGrpSpPr>
          <p:nvPr/>
        </p:nvGrpSpPr>
        <p:grpSpPr bwMode="auto">
          <a:xfrm>
            <a:off x="0" y="3403848"/>
            <a:ext cx="9144000" cy="457200"/>
            <a:chOff x="0" y="1680"/>
            <a:chExt cx="5760" cy="336"/>
          </a:xfrm>
        </p:grpSpPr>
        <p:sp>
          <p:nvSpPr>
            <p:cNvPr id="992283" name="Text Box 2075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5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1º a 20 out</a:t>
              </a:r>
            </a:p>
          </p:txBody>
        </p:sp>
        <p:grpSp>
          <p:nvGrpSpPr>
            <p:cNvPr id="12337" name="Group 2076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38" name="AutoShape 2077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39" name="Rectangle 2078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40" name="Rectangle 2079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 dirty="0">
                    <a:solidFill>
                      <a:prstClr val="black"/>
                    </a:solidFill>
                  </a:rPr>
                  <a:t>APRESENTAÇÃO EMENDAS À RECEITA E À DESPESA</a:t>
                </a:r>
              </a:p>
            </p:txBody>
          </p:sp>
        </p:grpSp>
      </p:grpSp>
      <p:grpSp>
        <p:nvGrpSpPr>
          <p:cNvPr id="12299" name="Group 2080"/>
          <p:cNvGrpSpPr>
            <a:grpSpLocks/>
          </p:cNvGrpSpPr>
          <p:nvPr/>
        </p:nvGrpSpPr>
        <p:grpSpPr bwMode="auto">
          <a:xfrm>
            <a:off x="0" y="3907904"/>
            <a:ext cx="9144000" cy="457200"/>
            <a:chOff x="0" y="1680"/>
            <a:chExt cx="5760" cy="336"/>
          </a:xfrm>
        </p:grpSpPr>
        <p:sp>
          <p:nvSpPr>
            <p:cNvPr id="992289" name="Text Box 2081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pt-BR">
                <a:solidFill>
                  <a:prstClr val="white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32" name="Group 2082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33" name="AutoShape 2083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2334" name="Rectangle 2084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white"/>
                  </a:solidFill>
                </a:endParaRPr>
              </a:p>
            </p:txBody>
          </p:sp>
          <p:sp>
            <p:nvSpPr>
              <p:cNvPr id="12335" name="Rectangle 2085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 dirty="0">
                    <a:solidFill>
                      <a:prstClr val="black"/>
                    </a:solidFill>
                  </a:rPr>
                  <a:t>RELATÓRIO DA RECEITA</a:t>
                </a:r>
              </a:p>
            </p:txBody>
          </p:sp>
        </p:grpSp>
      </p:grpSp>
      <p:grpSp>
        <p:nvGrpSpPr>
          <p:cNvPr id="12300" name="Group 2086"/>
          <p:cNvGrpSpPr>
            <a:grpSpLocks/>
          </p:cNvGrpSpPr>
          <p:nvPr/>
        </p:nvGrpSpPr>
        <p:grpSpPr bwMode="auto">
          <a:xfrm>
            <a:off x="0" y="4437112"/>
            <a:ext cx="9144000" cy="457200"/>
            <a:chOff x="0" y="1680"/>
            <a:chExt cx="5760" cy="336"/>
          </a:xfrm>
        </p:grpSpPr>
        <p:sp>
          <p:nvSpPr>
            <p:cNvPr id="992295" name="Text Box 2087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</a:t>
              </a:r>
              <a:r>
                <a:rPr lang="pt-BR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10/11</a:t>
              </a:r>
              <a:endPara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27" name="Group 2088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28" name="AutoShape 2089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29" name="Rectangle 2090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30" name="Rectangle 2091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 dirty="0">
                    <a:solidFill>
                      <a:prstClr val="black"/>
                    </a:solidFill>
                  </a:rPr>
                  <a:t>PARECER PRELIMINAR PARA O ORÇAMENTO</a:t>
                </a:r>
              </a:p>
            </p:txBody>
          </p:sp>
        </p:grpSp>
      </p:grpSp>
      <p:grpSp>
        <p:nvGrpSpPr>
          <p:cNvPr id="12302" name="Group 2098"/>
          <p:cNvGrpSpPr>
            <a:grpSpLocks/>
          </p:cNvGrpSpPr>
          <p:nvPr/>
        </p:nvGrpSpPr>
        <p:grpSpPr bwMode="auto">
          <a:xfrm>
            <a:off x="0" y="5013176"/>
            <a:ext cx="9144000" cy="457200"/>
            <a:chOff x="0" y="1680"/>
            <a:chExt cx="5760" cy="336"/>
          </a:xfrm>
        </p:grpSpPr>
        <p:sp>
          <p:nvSpPr>
            <p:cNvPr id="992307" name="Text Box 2099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</a:t>
              </a:r>
              <a:r>
                <a:rPr lang="pt-BR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30/11</a:t>
              </a:r>
              <a:endPara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17" name="Group 2100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18" name="AutoShape 2101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19" name="Rectangle 2102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20" name="Rectangle 2103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 dirty="0">
                    <a:solidFill>
                      <a:prstClr val="black"/>
                    </a:solidFill>
                  </a:rPr>
                  <a:t>RELATÓRIOS SETORIAIS</a:t>
                </a:r>
              </a:p>
            </p:txBody>
          </p:sp>
        </p:grpSp>
      </p:grpSp>
      <p:grpSp>
        <p:nvGrpSpPr>
          <p:cNvPr id="12303" name="Group 2104"/>
          <p:cNvGrpSpPr>
            <a:grpSpLocks/>
          </p:cNvGrpSpPr>
          <p:nvPr/>
        </p:nvGrpSpPr>
        <p:grpSpPr bwMode="auto">
          <a:xfrm>
            <a:off x="0" y="5564088"/>
            <a:ext cx="9144000" cy="457200"/>
            <a:chOff x="0" y="1680"/>
            <a:chExt cx="5760" cy="336"/>
          </a:xfrm>
        </p:grpSpPr>
        <p:sp>
          <p:nvSpPr>
            <p:cNvPr id="992313" name="Text Box 2105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1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</a:t>
              </a:r>
              <a:r>
                <a:rPr lang="pt-BR" sz="14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13/12</a:t>
              </a:r>
              <a:endPara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12" name="Group 2106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13" name="AutoShape 2107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14" name="Rectangle 2108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15" name="Rectangle 2109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>
                    <a:solidFill>
                      <a:prstClr val="black"/>
                    </a:solidFill>
                  </a:rPr>
                  <a:t>RELATÓRIO GERAL NA COMISSÃO MISTA</a:t>
                </a:r>
              </a:p>
            </p:txBody>
          </p:sp>
        </p:grpSp>
      </p:grpSp>
      <p:grpSp>
        <p:nvGrpSpPr>
          <p:cNvPr id="12304" name="Group 2110"/>
          <p:cNvGrpSpPr>
            <a:grpSpLocks/>
          </p:cNvGrpSpPr>
          <p:nvPr/>
        </p:nvGrpSpPr>
        <p:grpSpPr bwMode="auto">
          <a:xfrm>
            <a:off x="0" y="6143625"/>
            <a:ext cx="9144000" cy="457200"/>
            <a:chOff x="0" y="1680"/>
            <a:chExt cx="5760" cy="336"/>
          </a:xfrm>
        </p:grpSpPr>
        <p:sp>
          <p:nvSpPr>
            <p:cNvPr id="992319" name="Text Box 2111"/>
            <p:cNvSpPr txBox="1">
              <a:spLocks noChangeArrowheads="1"/>
            </p:cNvSpPr>
            <p:nvPr/>
          </p:nvSpPr>
          <p:spPr bwMode="auto">
            <a:xfrm>
              <a:off x="0" y="1680"/>
              <a:ext cx="720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ATÉ </a:t>
              </a:r>
              <a:r>
                <a:rPr lang="pt-BR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19/12</a:t>
              </a:r>
              <a:endParaRPr lang="pt-BR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2307" name="Group 2112"/>
            <p:cNvGrpSpPr>
              <a:grpSpLocks/>
            </p:cNvGrpSpPr>
            <p:nvPr/>
          </p:nvGrpSpPr>
          <p:grpSpPr bwMode="auto">
            <a:xfrm>
              <a:off x="769" y="1720"/>
              <a:ext cx="4991" cy="296"/>
              <a:chOff x="772" y="1676"/>
              <a:chExt cx="4991" cy="296"/>
            </a:xfrm>
          </p:grpSpPr>
          <p:sp>
            <p:nvSpPr>
              <p:cNvPr id="12308" name="AutoShape 2113"/>
              <p:cNvSpPr>
                <a:spLocks noChangeArrowheads="1"/>
              </p:cNvSpPr>
              <p:nvPr/>
            </p:nvSpPr>
            <p:spPr bwMode="auto">
              <a:xfrm>
                <a:off x="772" y="1684"/>
                <a:ext cx="376" cy="232"/>
              </a:xfrm>
              <a:prstGeom prst="rightArrow">
                <a:avLst>
                  <a:gd name="adj1" fmla="val 50000"/>
                  <a:gd name="adj2" fmla="val 81072"/>
                </a:avLst>
              </a:prstGeom>
              <a:solidFill>
                <a:srgbClr val="FF00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09" name="Rectangle 2114"/>
              <p:cNvSpPr>
                <a:spLocks noChangeArrowheads="1"/>
              </p:cNvSpPr>
              <p:nvPr/>
            </p:nvSpPr>
            <p:spPr bwMode="auto">
              <a:xfrm>
                <a:off x="1340" y="1676"/>
                <a:ext cx="4423" cy="296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solidFill>
                    <a:prstClr val="black"/>
                  </a:solidFill>
                </a:endParaRPr>
              </a:p>
            </p:txBody>
          </p:sp>
          <p:sp>
            <p:nvSpPr>
              <p:cNvPr id="12310" name="Rectangle 2115"/>
              <p:cNvSpPr>
                <a:spLocks noChangeArrowheads="1"/>
              </p:cNvSpPr>
              <p:nvPr/>
            </p:nvSpPr>
            <p:spPr bwMode="auto">
              <a:xfrm>
                <a:off x="1344" y="1679"/>
                <a:ext cx="4415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t-BR" b="1">
                    <a:solidFill>
                      <a:prstClr val="black"/>
                    </a:solidFill>
                  </a:rPr>
                  <a:t>PARECER DA CMO NO CONGRESSO</a:t>
                </a:r>
              </a:p>
            </p:txBody>
          </p:sp>
        </p:grpSp>
      </p:grpSp>
      <p:sp>
        <p:nvSpPr>
          <p:cNvPr id="11281" name="Text Box 2116"/>
          <p:cNvSpPr txBox="1">
            <a:spLocks noChangeArrowheads="1"/>
          </p:cNvSpPr>
          <p:nvPr/>
        </p:nvSpPr>
        <p:spPr bwMode="auto">
          <a:xfrm>
            <a:off x="0" y="3886200"/>
            <a:ext cx="938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ATÉ </a:t>
            </a:r>
            <a:r>
              <a:rPr lang="pt-BR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02/11</a:t>
            </a:r>
            <a:endParaRPr lang="pt-BR" sz="14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265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Conteúdo do parecer preliminar (pontos importantes):</a:t>
            </a:r>
          </a:p>
          <a:p>
            <a:pPr marL="0" indent="0">
              <a:buNone/>
            </a:pPr>
            <a:endParaRPr lang="pt-BR" sz="2800" b="1" dirty="0"/>
          </a:p>
          <a:p>
            <a:r>
              <a:rPr lang="pt-BR" sz="2800" b="1" dirty="0" smtClean="0"/>
              <a:t>Competências dos relatores setoriais e do relator-geral</a:t>
            </a:r>
          </a:p>
          <a:p>
            <a:r>
              <a:rPr lang="pt-BR" sz="2800" b="1" dirty="0" smtClean="0"/>
              <a:t>Critérios para distribuição da reserva de recursos</a:t>
            </a:r>
          </a:p>
          <a:p>
            <a:r>
              <a:rPr lang="pt-BR" sz="2800" b="1" dirty="0" smtClean="0"/>
              <a:t>Orientações específicas sobre a apresentação e apreciação das emendas</a:t>
            </a:r>
          </a:p>
          <a:p>
            <a:r>
              <a:rPr lang="pt-BR" sz="2800" b="1" dirty="0" smtClean="0"/>
              <a:t>Limite global de valor para apresentação das emendas individuais e a origem dos recursos</a:t>
            </a:r>
          </a:p>
          <a:p>
            <a:r>
              <a:rPr lang="pt-BR" sz="2800" b="1" dirty="0" smtClean="0"/>
              <a:t>Valor mínimo de atendimento das bancadas estaduais e a respectiva quantidade de emendas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Número de Emendas de Apropriação por Bancada Estadual</a:t>
            </a:r>
          </a:p>
          <a:p>
            <a:pPr marL="0" indent="0">
              <a:buNone/>
            </a:pPr>
            <a:endParaRPr lang="pt-BR" sz="2800" b="1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295171"/>
              </p:ext>
            </p:extLst>
          </p:nvPr>
        </p:nvGraphicFramePr>
        <p:xfrm>
          <a:off x="755574" y="1916836"/>
          <a:ext cx="7704858" cy="47525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4143"/>
                <a:gridCol w="1284143"/>
                <a:gridCol w="1284143"/>
                <a:gridCol w="1284143"/>
                <a:gridCol w="1284143"/>
                <a:gridCol w="1284143"/>
              </a:tblGrid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AC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MA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16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RJ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18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AL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MG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19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RN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AM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MS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RO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AP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MT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RR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BA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18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PA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RS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17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CE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16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PB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SC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DF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PE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16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SE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ES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PI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SP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20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805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GO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PR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17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TO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15</a:t>
                      </a:r>
                      <a:endParaRPr lang="pt-BR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5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Tipos de Emendas ao PLOA</a:t>
            </a:r>
          </a:p>
          <a:p>
            <a:pPr marL="0" indent="0">
              <a:buNone/>
            </a:pPr>
            <a:endParaRPr lang="pt-BR" sz="2800" b="1" dirty="0" smtClean="0"/>
          </a:p>
          <a:p>
            <a:pPr marL="51435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</a:rPr>
              <a:t>Emendas ao texto</a:t>
            </a:r>
          </a:p>
          <a:p>
            <a:pPr marL="51435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</a:rPr>
              <a:t>Emendas à receita</a:t>
            </a:r>
          </a:p>
          <a:p>
            <a:pPr lvl="1"/>
            <a:r>
              <a:rPr lang="pt-BR" sz="2400" b="1" dirty="0" smtClean="0"/>
              <a:t>Reestimativa da receita</a:t>
            </a:r>
          </a:p>
          <a:p>
            <a:pPr lvl="1"/>
            <a:r>
              <a:rPr lang="pt-BR" sz="2400" b="1" dirty="0" smtClean="0"/>
              <a:t>Renúncia de receita</a:t>
            </a:r>
          </a:p>
          <a:p>
            <a:pPr marL="51435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</a:rPr>
              <a:t>Emendas à despesa</a:t>
            </a:r>
          </a:p>
          <a:p>
            <a:pPr lvl="1"/>
            <a:r>
              <a:rPr lang="pt-BR" sz="2400" b="1" dirty="0" smtClean="0"/>
              <a:t>Cancelamento</a:t>
            </a:r>
          </a:p>
          <a:p>
            <a:pPr lvl="1"/>
            <a:r>
              <a:rPr lang="pt-BR" sz="2400" b="1" dirty="0" smtClean="0"/>
              <a:t>Apropriação</a:t>
            </a:r>
          </a:p>
          <a:p>
            <a:pPr lvl="1"/>
            <a:r>
              <a:rPr lang="pt-BR" sz="2400" b="1" dirty="0" smtClean="0"/>
              <a:t>Remanejamento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44550" y="1603375"/>
            <a:ext cx="6851650" cy="898525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80000"/>
              </a:lnSpc>
              <a:spcBef>
                <a:spcPts val="175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TEXTO DA LEI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44550" y="2462213"/>
            <a:ext cx="3375025" cy="1752600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>
              <a:lnSpc>
                <a:spcPct val="190000"/>
              </a:lnSpc>
              <a:spcBef>
                <a:spcPts val="1750"/>
              </a:spcBef>
              <a:buClrTx/>
              <a:buFontTx/>
              <a:buNone/>
              <a:defRPr/>
            </a:pPr>
            <a:r>
              <a:rPr lang="pt-B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RECEITAS (PREVISÃO)</a:t>
            </a:r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4191000" y="2462213"/>
            <a:ext cx="3517900" cy="1752600"/>
          </a:xfrm>
          <a:prstGeom prst="rect">
            <a:avLst/>
          </a:prstGeom>
          <a:noFill/>
          <a:ln w="38160">
            <a:solidFill>
              <a:srgbClr val="000080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>
              <a:lnSpc>
                <a:spcPct val="190000"/>
              </a:lnSpc>
              <a:spcBef>
                <a:spcPts val="1750"/>
              </a:spcBef>
              <a:buClrTx/>
              <a:buFontTx/>
              <a:buNone/>
              <a:defRPr/>
            </a:pPr>
            <a:r>
              <a:rPr lang="pt-BR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DESPESAS (FIXAÇÃO)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28600" y="4868863"/>
            <a:ext cx="1970088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À RECEITA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3130550" y="5032375"/>
            <a:ext cx="2508250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DE CANCELAMENTO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6207125" y="5489575"/>
            <a:ext cx="2174875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DE APROPRIAÇÃO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6823075" y="765175"/>
            <a:ext cx="1968500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AO TEXTO</a:t>
            </a:r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5854700" y="1146175"/>
            <a:ext cx="1009650" cy="7620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 flipH="1" flipV="1">
            <a:off x="5245100" y="4105275"/>
            <a:ext cx="939800" cy="13970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 flipV="1">
            <a:off x="3810000" y="4181475"/>
            <a:ext cx="773113" cy="7874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 flipV="1">
            <a:off x="1331913" y="4181475"/>
            <a:ext cx="573087" cy="6223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6172200" y="4575175"/>
            <a:ext cx="2819400" cy="711200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DE REMANEJAMENTO</a:t>
            </a:r>
          </a:p>
        </p:txBody>
      </p:sp>
      <p:sp>
        <p:nvSpPr>
          <p:cNvPr id="16398" name="Line 13"/>
          <p:cNvSpPr>
            <a:spLocks noChangeShapeType="1"/>
          </p:cNvSpPr>
          <p:nvPr/>
        </p:nvSpPr>
        <p:spPr bwMode="auto">
          <a:xfrm flipH="1" flipV="1">
            <a:off x="7378700" y="3724275"/>
            <a:ext cx="730250" cy="863600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685800" y="2441575"/>
            <a:ext cx="7239000" cy="1905000"/>
          </a:xfrm>
          <a:prstGeom prst="rect">
            <a:avLst/>
          </a:prstGeom>
          <a:noFill/>
          <a:ln w="38160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6400" name="Text Box 15"/>
          <p:cNvSpPr txBox="1">
            <a:spLocks noChangeArrowheads="1"/>
          </p:cNvSpPr>
          <p:nvPr/>
        </p:nvSpPr>
        <p:spPr bwMode="auto">
          <a:xfrm rot="-5400000">
            <a:off x="-565944" y="3237707"/>
            <a:ext cx="204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t-BR" altLang="pt-BR" sz="1800" b="1">
                <a:solidFill>
                  <a:srgbClr val="000000"/>
                </a:solidFill>
                <a:latin typeface="Arial" charset="0"/>
              </a:rPr>
              <a:t>PROGRAMAÇÃO</a:t>
            </a:r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0" y="0"/>
            <a:ext cx="9144000" cy="6477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2000"/>
              </a:spcBef>
              <a:buClrTx/>
              <a:buFontTx/>
              <a:buNone/>
            </a:pPr>
            <a:r>
              <a:rPr lang="pt-BR" altLang="pt-BR" sz="2800" b="1">
                <a:solidFill>
                  <a:srgbClr val="0000CC"/>
                </a:solidFill>
                <a:latin typeface="Arial" charset="0"/>
              </a:rPr>
              <a:t>TIPOS DE EMENDA</a:t>
            </a:r>
          </a:p>
        </p:txBody>
      </p:sp>
      <p:sp>
        <p:nvSpPr>
          <p:cNvPr id="16402" name="Text Box 17"/>
          <p:cNvSpPr txBox="1">
            <a:spLocks noChangeArrowheads="1"/>
          </p:cNvSpPr>
          <p:nvPr/>
        </p:nvSpPr>
        <p:spPr bwMode="auto">
          <a:xfrm>
            <a:off x="6705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3DB653-E0D7-481B-BE25-211B3128ED2F}" type="slidenum">
              <a:rPr lang="pt-BR" altLang="pt-BR" sz="1400">
                <a:solidFill>
                  <a:srgbClr val="000000"/>
                </a:solidFill>
                <a:latin typeface="Arial" charset="0"/>
              </a:rPr>
              <a:pPr algn="r" eaLnBrk="1" hangingPunct="1">
                <a:buClrTx/>
                <a:buFontTx/>
                <a:buNone/>
              </a:pPr>
              <a:t>47</a:t>
            </a:fld>
            <a:endParaRPr lang="pt-BR" altLang="pt-BR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403" name="Text Box 12"/>
          <p:cNvSpPr txBox="1">
            <a:spLocks noChangeArrowheads="1"/>
          </p:cNvSpPr>
          <p:nvPr/>
        </p:nvSpPr>
        <p:spPr bwMode="auto">
          <a:xfrm>
            <a:off x="274638" y="5886450"/>
            <a:ext cx="3144837" cy="709613"/>
          </a:xfrm>
          <a:prstGeom prst="rect">
            <a:avLst/>
          </a:prstGeom>
          <a:solidFill>
            <a:srgbClr val="00CCFF"/>
          </a:solidFill>
          <a:ln w="9360">
            <a:solidFill>
              <a:srgbClr val="00CCFF"/>
            </a:solidFill>
            <a:miter lim="800000"/>
            <a:headEnd/>
            <a:tailEnd/>
          </a:ln>
          <a:effectLst>
            <a:outerShdw dist="17819" dir="2700000" algn="ctr" rotWithShape="0">
              <a:srgbClr val="000000"/>
            </a:outerShdw>
          </a:effec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pt-BR" altLang="pt-BR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EMENDAS DE RENÚNCIA DE RECEITA</a:t>
            </a:r>
          </a:p>
        </p:txBody>
      </p:sp>
      <p:sp>
        <p:nvSpPr>
          <p:cNvPr id="16404" name="Line 10"/>
          <p:cNvSpPr>
            <a:spLocks noChangeShapeType="1"/>
          </p:cNvSpPr>
          <p:nvPr/>
        </p:nvSpPr>
        <p:spPr bwMode="auto">
          <a:xfrm flipV="1">
            <a:off x="2339975" y="4183063"/>
            <a:ext cx="965200" cy="1703387"/>
          </a:xfrm>
          <a:prstGeom prst="line">
            <a:avLst/>
          </a:prstGeom>
          <a:noFill/>
          <a:ln w="76320">
            <a:solidFill>
              <a:srgbClr val="A50021"/>
            </a:solidFill>
            <a:miter lim="800000"/>
            <a:headEnd/>
            <a:tailEnd type="triangle" w="med" len="med"/>
          </a:ln>
          <a:effectLst>
            <a:outerShdw dist="17819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409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Autores das Emendas</a:t>
            </a:r>
          </a:p>
          <a:p>
            <a:pPr marL="0" indent="0">
              <a:buNone/>
            </a:pPr>
            <a:endParaRPr lang="pt-BR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800" b="1" dirty="0" smtClean="0">
                <a:solidFill>
                  <a:srgbClr val="FFFF00"/>
                </a:solidFill>
              </a:rPr>
              <a:t>Emendas ao relatório preliminar</a:t>
            </a:r>
          </a:p>
          <a:p>
            <a:pPr lvl="1"/>
            <a:r>
              <a:rPr lang="pt-BR" b="1" dirty="0" smtClean="0"/>
              <a:t>Parlamentares </a:t>
            </a:r>
          </a:p>
          <a:p>
            <a:pPr lvl="1"/>
            <a:r>
              <a:rPr lang="pt-BR" b="1" dirty="0"/>
              <a:t>C</a:t>
            </a:r>
            <a:r>
              <a:rPr lang="pt-BR" b="1" dirty="0" smtClean="0"/>
              <a:t>omissões permanentes das Casas do Congresso Nacional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pt-BR" sz="2800" b="1" dirty="0" smtClean="0">
                <a:solidFill>
                  <a:srgbClr val="FFFF00"/>
                </a:solidFill>
              </a:rPr>
              <a:t>Emendas </a:t>
            </a:r>
            <a:r>
              <a:rPr lang="pt-BR" sz="2800" b="1" dirty="0">
                <a:solidFill>
                  <a:srgbClr val="FFFF00"/>
                </a:solidFill>
              </a:rPr>
              <a:t>ao </a:t>
            </a:r>
            <a:r>
              <a:rPr lang="pt-BR" sz="2800" b="1" dirty="0" smtClean="0">
                <a:solidFill>
                  <a:srgbClr val="FFFF00"/>
                </a:solidFill>
              </a:rPr>
              <a:t>PLOA</a:t>
            </a:r>
            <a:endParaRPr lang="pt-BR" b="1" dirty="0">
              <a:solidFill>
                <a:srgbClr val="FFFF00"/>
              </a:solidFill>
            </a:endParaRPr>
          </a:p>
          <a:p>
            <a:pPr lvl="1"/>
            <a:r>
              <a:rPr lang="pt-BR" b="1" dirty="0"/>
              <a:t>Parlamentares</a:t>
            </a:r>
          </a:p>
          <a:p>
            <a:pPr lvl="1"/>
            <a:r>
              <a:rPr lang="pt-BR" b="1" dirty="0"/>
              <a:t>Comissões permanentes das Casas do Congresso Nacional</a:t>
            </a:r>
          </a:p>
          <a:p>
            <a:pPr lvl="1"/>
            <a:r>
              <a:rPr lang="pt-BR" b="1" dirty="0"/>
              <a:t>Bancadas estaduais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4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1026"/>
          <p:cNvSpPr>
            <a:spLocks noChangeArrowheads="1"/>
          </p:cNvSpPr>
          <p:nvPr/>
        </p:nvSpPr>
        <p:spPr bwMode="auto">
          <a:xfrm>
            <a:off x="0" y="1412776"/>
            <a:ext cx="914400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pt-BR" sz="2800" b="1" u="sng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EMENDAS DE APROPRIAÇÃO</a:t>
            </a:r>
          </a:p>
        </p:txBody>
      </p:sp>
      <p:grpSp>
        <p:nvGrpSpPr>
          <p:cNvPr id="10243" name="Group 1028"/>
          <p:cNvGrpSpPr>
            <a:grpSpLocks/>
          </p:cNvGrpSpPr>
          <p:nvPr/>
        </p:nvGrpSpPr>
        <p:grpSpPr bwMode="auto">
          <a:xfrm>
            <a:off x="76200" y="2783681"/>
            <a:ext cx="8763000" cy="822325"/>
            <a:chOff x="48" y="1056"/>
            <a:chExt cx="5520" cy="518"/>
          </a:xfrm>
        </p:grpSpPr>
        <p:sp>
          <p:nvSpPr>
            <p:cNvPr id="10252" name="Text Box 1029"/>
            <p:cNvSpPr txBox="1">
              <a:spLocks noChangeArrowheads="1"/>
            </p:cNvSpPr>
            <p:nvPr/>
          </p:nvSpPr>
          <p:spPr bwMode="auto">
            <a:xfrm>
              <a:off x="48" y="1056"/>
              <a:ext cx="2064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INDIVIDUAL (</a:t>
              </a:r>
              <a:r>
                <a:rPr lang="pt-BR" sz="2400" dirty="0" err="1">
                  <a:solidFill>
                    <a:schemeClr val="bg1"/>
                  </a:solidFill>
                </a:rPr>
                <a:t>dep</a:t>
              </a:r>
              <a:r>
                <a:rPr lang="pt-BR" sz="2400" dirty="0">
                  <a:solidFill>
                    <a:schemeClr val="bg1"/>
                  </a:solidFill>
                </a:rPr>
                <a:t>/</a:t>
              </a:r>
              <a:r>
                <a:rPr lang="pt-BR" sz="2400" dirty="0" err="1">
                  <a:solidFill>
                    <a:schemeClr val="bg1"/>
                  </a:solidFill>
                </a:rPr>
                <a:t>sen</a:t>
              </a:r>
              <a:r>
                <a:rPr lang="pt-BR" sz="2400" dirty="0"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pt-BR" sz="2400" dirty="0">
                  <a:solidFill>
                    <a:schemeClr val="bg1"/>
                  </a:solidFill>
                </a:rPr>
                <a:t>25</a:t>
              </a:r>
            </a:p>
          </p:txBody>
        </p:sp>
        <p:sp>
          <p:nvSpPr>
            <p:cNvPr id="10253" name="Text Box 1030"/>
            <p:cNvSpPr txBox="1">
              <a:spLocks noChangeArrowheads="1"/>
            </p:cNvSpPr>
            <p:nvPr/>
          </p:nvSpPr>
          <p:spPr bwMode="auto">
            <a:xfrm>
              <a:off x="2736" y="1100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MUNICIPAL/ESTADUAL/NACIONAL</a:t>
              </a:r>
            </a:p>
          </p:txBody>
        </p:sp>
        <p:sp>
          <p:nvSpPr>
            <p:cNvPr id="10254" name="AutoShape 1031"/>
            <p:cNvSpPr>
              <a:spLocks noChangeArrowheads="1"/>
            </p:cNvSpPr>
            <p:nvPr/>
          </p:nvSpPr>
          <p:spPr bwMode="auto">
            <a:xfrm>
              <a:off x="2208" y="115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44" name="Group 1032"/>
          <p:cNvGrpSpPr>
            <a:grpSpLocks/>
          </p:cNvGrpSpPr>
          <p:nvPr/>
        </p:nvGrpSpPr>
        <p:grpSpPr bwMode="auto">
          <a:xfrm>
            <a:off x="76200" y="3729062"/>
            <a:ext cx="8915400" cy="822325"/>
            <a:chOff x="48" y="1920"/>
            <a:chExt cx="5616" cy="518"/>
          </a:xfrm>
        </p:grpSpPr>
        <p:sp>
          <p:nvSpPr>
            <p:cNvPr id="10249" name="Text Box 1033"/>
            <p:cNvSpPr txBox="1">
              <a:spLocks noChangeArrowheads="1"/>
            </p:cNvSpPr>
            <p:nvPr/>
          </p:nvSpPr>
          <p:spPr bwMode="auto">
            <a:xfrm>
              <a:off x="48" y="1920"/>
              <a:ext cx="2064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>
                  <a:solidFill>
                    <a:schemeClr val="bg1"/>
                  </a:solidFill>
                </a:rPr>
                <a:t>BANCADA</a:t>
              </a:r>
            </a:p>
            <a:p>
              <a:pPr algn="ctr"/>
              <a:r>
                <a:rPr lang="pt-BR" sz="2400">
                  <a:solidFill>
                    <a:schemeClr val="bg1"/>
                  </a:solidFill>
                </a:rPr>
                <a:t>15-20</a:t>
              </a:r>
            </a:p>
          </p:txBody>
        </p:sp>
        <p:sp>
          <p:nvSpPr>
            <p:cNvPr id="10250" name="Text Box 1034"/>
            <p:cNvSpPr txBox="1">
              <a:spLocks noChangeArrowheads="1"/>
            </p:cNvSpPr>
            <p:nvPr/>
          </p:nvSpPr>
          <p:spPr bwMode="auto">
            <a:xfrm>
              <a:off x="2832" y="1964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ESTADUAL</a:t>
              </a:r>
            </a:p>
          </p:txBody>
        </p:sp>
        <p:sp>
          <p:nvSpPr>
            <p:cNvPr id="10251" name="AutoShape 1035"/>
            <p:cNvSpPr>
              <a:spLocks noChangeArrowheads="1"/>
            </p:cNvSpPr>
            <p:nvPr/>
          </p:nvSpPr>
          <p:spPr bwMode="auto">
            <a:xfrm>
              <a:off x="2208" y="2016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245" name="Group 1036"/>
          <p:cNvGrpSpPr>
            <a:grpSpLocks/>
          </p:cNvGrpSpPr>
          <p:nvPr/>
        </p:nvGrpSpPr>
        <p:grpSpPr bwMode="auto">
          <a:xfrm>
            <a:off x="76200" y="4650060"/>
            <a:ext cx="8915400" cy="822325"/>
            <a:chOff x="48" y="2636"/>
            <a:chExt cx="5616" cy="518"/>
          </a:xfrm>
        </p:grpSpPr>
        <p:sp>
          <p:nvSpPr>
            <p:cNvPr id="10246" name="Text Box 1037"/>
            <p:cNvSpPr txBox="1">
              <a:spLocks noChangeArrowheads="1"/>
            </p:cNvSpPr>
            <p:nvPr/>
          </p:nvSpPr>
          <p:spPr bwMode="auto">
            <a:xfrm>
              <a:off x="48" y="2636"/>
              <a:ext cx="2064" cy="51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pt-BR" sz="2400">
                  <a:solidFill>
                    <a:schemeClr val="bg1"/>
                  </a:solidFill>
                </a:rPr>
                <a:t>COMISSÕES</a:t>
              </a:r>
            </a:p>
            <a:p>
              <a:pPr algn="ctr"/>
              <a:r>
                <a:rPr lang="pt-BR" sz="2400">
                  <a:solidFill>
                    <a:schemeClr val="bg1"/>
                  </a:solidFill>
                </a:rPr>
                <a:t>3-4</a:t>
              </a:r>
            </a:p>
          </p:txBody>
        </p:sp>
        <p:sp>
          <p:nvSpPr>
            <p:cNvPr id="10247" name="Text Box 1038"/>
            <p:cNvSpPr txBox="1">
              <a:spLocks noChangeArrowheads="1"/>
            </p:cNvSpPr>
            <p:nvPr/>
          </p:nvSpPr>
          <p:spPr bwMode="auto">
            <a:xfrm>
              <a:off x="2832" y="2684"/>
              <a:ext cx="28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spcAft>
                  <a:spcPct val="48000"/>
                </a:spcAft>
              </a:pPr>
              <a:r>
                <a:rPr lang="pt-BR" sz="1800" b="1"/>
                <a:t>AÇÕES COM ABRANGÊNCIA NACIONAL/INSTITUCIONAL</a:t>
              </a:r>
            </a:p>
          </p:txBody>
        </p:sp>
        <p:sp>
          <p:nvSpPr>
            <p:cNvPr id="10248" name="AutoShape 1039"/>
            <p:cNvSpPr>
              <a:spLocks noChangeArrowheads="1"/>
            </p:cNvSpPr>
            <p:nvPr/>
          </p:nvSpPr>
          <p:spPr bwMode="auto">
            <a:xfrm>
              <a:off x="2208" y="2732"/>
              <a:ext cx="384" cy="336"/>
            </a:xfrm>
            <a:prstGeom prst="rightArrow">
              <a:avLst>
                <a:gd name="adj1" fmla="val 50000"/>
                <a:gd name="adj2" fmla="val 28571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6212160"/>
            <a:ext cx="9144000" cy="45720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ctr" eaLnBrk="1" hangingPunct="1">
              <a:spcBef>
                <a:spcPts val="1500"/>
              </a:spcBef>
              <a:spcAft>
                <a:spcPts val="1438"/>
              </a:spcAft>
              <a:buClrTx/>
              <a:buFontTx/>
              <a:buNone/>
            </a:pPr>
            <a:r>
              <a:rPr lang="pt-BR" altLang="pt-BR" b="1">
                <a:solidFill>
                  <a:srgbClr val="000000"/>
                </a:solidFill>
              </a:rPr>
              <a:t>LÓGICA DA MAXIMIZAÇÃO DO RETORNO ELEITORAL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3657600" y="5472385"/>
            <a:ext cx="16002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8" name="Conector reto 1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45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PRINCIPAIS REGULAMENTOS</a:t>
            </a:r>
          </a:p>
          <a:p>
            <a:pPr marL="0" indent="0">
              <a:buNone/>
            </a:pPr>
            <a:endParaRPr lang="pt-BR" b="1" dirty="0" smtClean="0"/>
          </a:p>
          <a:p>
            <a:r>
              <a:rPr lang="pt-BR" dirty="0" smtClean="0"/>
              <a:t>Resolução nº 20, de 1971</a:t>
            </a:r>
          </a:p>
          <a:p>
            <a:r>
              <a:rPr lang="pt-BR" dirty="0" smtClean="0"/>
              <a:t>Resolução nº 24, de 1979</a:t>
            </a:r>
          </a:p>
          <a:p>
            <a:r>
              <a:rPr lang="pt-BR" dirty="0" smtClean="0"/>
              <a:t>Resolução nº 28, de 1998</a:t>
            </a:r>
          </a:p>
          <a:p>
            <a:r>
              <a:rPr lang="pt-BR" dirty="0" smtClean="0"/>
              <a:t>Ato da Mesa nº 152, de 2014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0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300" b="1" dirty="0" smtClean="0">
                <a:solidFill>
                  <a:srgbClr val="FFFF00"/>
                </a:solidFill>
              </a:rPr>
              <a:t>Atores do processo legislativo:</a:t>
            </a:r>
          </a:p>
          <a:p>
            <a:r>
              <a:rPr lang="pt-BR" sz="2300" b="1" dirty="0" smtClean="0"/>
              <a:t>Relator da Receita</a:t>
            </a:r>
          </a:p>
          <a:p>
            <a:r>
              <a:rPr lang="pt-BR" sz="2300" b="1" dirty="0" smtClean="0"/>
              <a:t>Relatores Setoriais</a:t>
            </a:r>
          </a:p>
          <a:p>
            <a:pPr lvl="1"/>
            <a:r>
              <a:rPr lang="pt-BR" sz="2300" b="1" dirty="0" smtClean="0"/>
              <a:t>Infraestrutura</a:t>
            </a:r>
          </a:p>
          <a:p>
            <a:pPr lvl="1"/>
            <a:r>
              <a:rPr lang="pt-BR" sz="2300" b="1" dirty="0" smtClean="0"/>
              <a:t>Saúde</a:t>
            </a:r>
          </a:p>
          <a:p>
            <a:pPr lvl="1"/>
            <a:r>
              <a:rPr lang="pt-BR" sz="2300" b="1" dirty="0" smtClean="0"/>
              <a:t>Integração Nacional e Meio Ambiente</a:t>
            </a:r>
          </a:p>
          <a:p>
            <a:pPr lvl="1"/>
            <a:r>
              <a:rPr lang="pt-BR" sz="2300" b="1" dirty="0" smtClean="0"/>
              <a:t>Educação, Cultura, Ciência e Tecnologia e Esporte</a:t>
            </a:r>
          </a:p>
          <a:p>
            <a:pPr lvl="1"/>
            <a:r>
              <a:rPr lang="pt-BR" sz="2300" b="1" dirty="0" smtClean="0"/>
              <a:t>Planejamento e Desenvolvimento Urbano</a:t>
            </a:r>
          </a:p>
          <a:p>
            <a:pPr lvl="1"/>
            <a:r>
              <a:rPr lang="pt-BR" sz="2300" b="1" dirty="0" smtClean="0"/>
              <a:t>Fazenda, Desenvolvimento e Turismo</a:t>
            </a:r>
          </a:p>
          <a:p>
            <a:pPr lvl="1"/>
            <a:r>
              <a:rPr lang="pt-BR" sz="2300" b="1" dirty="0" smtClean="0"/>
              <a:t>Justiça e Defesa</a:t>
            </a:r>
          </a:p>
          <a:p>
            <a:pPr lvl="1"/>
            <a:r>
              <a:rPr lang="pt-BR" sz="2300" b="1" dirty="0" smtClean="0"/>
              <a:t>Poderes de Estado e Representação</a:t>
            </a:r>
          </a:p>
          <a:p>
            <a:pPr lvl="1"/>
            <a:r>
              <a:rPr lang="pt-BR" sz="2300" b="1" dirty="0" smtClean="0"/>
              <a:t>Agricultura e Desenvolvimento Agrário</a:t>
            </a:r>
          </a:p>
          <a:p>
            <a:pPr lvl="1"/>
            <a:r>
              <a:rPr lang="pt-BR" sz="2300" b="1" dirty="0" smtClean="0"/>
              <a:t>Trabalho, Previdência e Assistência Social</a:t>
            </a:r>
          </a:p>
          <a:p>
            <a:r>
              <a:rPr lang="pt-BR" sz="2300" b="1" dirty="0" smtClean="0"/>
              <a:t>Relator-Geral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Atores do processo legislativo:</a:t>
            </a:r>
          </a:p>
          <a:p>
            <a:r>
              <a:rPr lang="pt-BR" sz="2800" b="1" dirty="0"/>
              <a:t>Presidente da CMO</a:t>
            </a:r>
          </a:p>
          <a:p>
            <a:r>
              <a:rPr lang="pt-BR" sz="2800" b="1" dirty="0" smtClean="0"/>
              <a:t>Comitês </a:t>
            </a:r>
            <a:r>
              <a:rPr lang="pt-BR" sz="2800" b="1" dirty="0"/>
              <a:t>permanentes de:</a:t>
            </a:r>
          </a:p>
          <a:p>
            <a:pPr lvl="1"/>
            <a:r>
              <a:rPr lang="pt-BR" sz="2400" b="1" dirty="0"/>
              <a:t>Avaliação, Fiscalização e Controle da Execução Orçamentária</a:t>
            </a:r>
          </a:p>
          <a:p>
            <a:pPr lvl="1"/>
            <a:r>
              <a:rPr lang="pt-BR" sz="2400" b="1" dirty="0"/>
              <a:t>Avaliação da Receita</a:t>
            </a:r>
          </a:p>
          <a:p>
            <a:pPr lvl="1"/>
            <a:r>
              <a:rPr lang="pt-BR" sz="2400" b="1" dirty="0"/>
              <a:t>Avaliação das informações sobre Obras e Serviços com Indícios de Irregularidades Graves</a:t>
            </a:r>
          </a:p>
          <a:p>
            <a:pPr lvl="1"/>
            <a:r>
              <a:rPr lang="pt-BR" sz="2400" b="1" dirty="0"/>
              <a:t>Exame de Admissibilidade de Emendas</a:t>
            </a:r>
          </a:p>
          <a:p>
            <a:r>
              <a:rPr lang="pt-BR" sz="2800" b="1" dirty="0"/>
              <a:t>Parlamentares </a:t>
            </a:r>
          </a:p>
          <a:p>
            <a:r>
              <a:rPr lang="pt-BR" sz="2800" b="1" dirty="0"/>
              <a:t>Comissões permanentes das Casas do Congresso Nacional</a:t>
            </a:r>
          </a:p>
          <a:p>
            <a:r>
              <a:rPr lang="pt-BR" sz="2800" b="1" dirty="0"/>
              <a:t>Bancadas estaduais</a:t>
            </a:r>
            <a:endParaRPr lang="pt-BR" sz="24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5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272775"/>
            <a:ext cx="9144000" cy="1122808"/>
            <a:chOff x="0" y="0"/>
            <a:chExt cx="5760" cy="672"/>
          </a:xfrm>
        </p:grpSpPr>
        <p:sp>
          <p:nvSpPr>
            <p:cNvPr id="5238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800" b="1" u="sng" dirty="0">
                  <a:solidFill>
                    <a:schemeClr val="bg1"/>
                  </a:solidFill>
                </a:rPr>
                <a:t>DETALHAMENTO DA DESPESA</a:t>
              </a:r>
              <a:endParaRPr lang="pt-BR" altLang="pt-BR" sz="1800" b="1" dirty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800" b="1" dirty="0">
                  <a:solidFill>
                    <a:srgbClr val="000000"/>
                  </a:solidFill>
                </a:rPr>
                <a:t>ÓRGÃO: 39000 - MINISTÉRIO DOS TRANSPORTES </a:t>
              </a:r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800" b="1" dirty="0">
                  <a:solidFill>
                    <a:srgbClr val="000000"/>
                  </a:solidFill>
                </a:rPr>
                <a:t>UNIDADE: 39252 - DNIT		</a:t>
              </a:r>
              <a:r>
                <a:rPr lang="pt-BR" altLang="pt-BR" sz="1400" b="1" dirty="0">
                  <a:solidFill>
                    <a:srgbClr val="000000"/>
                  </a:solidFill>
                </a:rPr>
                <a:t>		</a:t>
              </a:r>
            </a:p>
          </p:txBody>
        </p:sp>
        <p:sp>
          <p:nvSpPr>
            <p:cNvPr id="5239" name="Text Box 4"/>
            <p:cNvSpPr txBox="1">
              <a:spLocks noChangeArrowheads="1"/>
            </p:cNvSpPr>
            <p:nvPr/>
          </p:nvSpPr>
          <p:spPr bwMode="auto">
            <a:xfrm>
              <a:off x="3500" y="489"/>
              <a:ext cx="2256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rgbClr val="000000"/>
                  </a:solidFill>
                </a:rPr>
                <a:t>R$ 1,00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3356993"/>
            <a:ext cx="9144000" cy="839712"/>
            <a:chOff x="0" y="864"/>
            <a:chExt cx="6240" cy="672"/>
          </a:xfrm>
        </p:grpSpPr>
        <p:sp>
          <p:nvSpPr>
            <p:cNvPr id="5228" name="Text Box 6"/>
            <p:cNvSpPr txBox="1">
              <a:spLocks noChangeArrowheads="1"/>
            </p:cNvSpPr>
            <p:nvPr/>
          </p:nvSpPr>
          <p:spPr bwMode="auto">
            <a:xfrm rot="-5400000">
              <a:off x="3600" y="864"/>
              <a:ext cx="672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FUNC</a:t>
              </a:r>
            </a:p>
          </p:txBody>
        </p:sp>
        <p:sp>
          <p:nvSpPr>
            <p:cNvPr id="5229" name="Text Box 7"/>
            <p:cNvSpPr txBox="1">
              <a:spLocks noChangeArrowheads="1"/>
            </p:cNvSpPr>
            <p:nvPr/>
          </p:nvSpPr>
          <p:spPr bwMode="auto">
            <a:xfrm>
              <a:off x="0" y="864"/>
              <a:ext cx="119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PROGRAMÁTICA</a:t>
              </a:r>
            </a:p>
          </p:txBody>
        </p:sp>
        <p:sp>
          <p:nvSpPr>
            <p:cNvPr id="5230" name="Text Box 8"/>
            <p:cNvSpPr txBox="1">
              <a:spLocks noChangeArrowheads="1"/>
            </p:cNvSpPr>
            <p:nvPr/>
          </p:nvSpPr>
          <p:spPr bwMode="auto">
            <a:xfrm>
              <a:off x="1200" y="864"/>
              <a:ext cx="2400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PROGRAMA /AÇÃO/ PRODUTO/LOCALIZAÇÃO</a:t>
              </a:r>
            </a:p>
          </p:txBody>
        </p:sp>
        <p:sp>
          <p:nvSpPr>
            <p:cNvPr id="5231" name="Text Box 9"/>
            <p:cNvSpPr txBox="1">
              <a:spLocks noChangeArrowheads="1"/>
            </p:cNvSpPr>
            <p:nvPr/>
          </p:nvSpPr>
          <p:spPr bwMode="auto">
            <a:xfrm>
              <a:off x="4368" y="864"/>
              <a:ext cx="37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G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N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5232" name="Text Box 10"/>
            <p:cNvSpPr txBox="1">
              <a:spLocks noChangeArrowheads="1"/>
            </p:cNvSpPr>
            <p:nvPr/>
          </p:nvSpPr>
          <p:spPr bwMode="auto">
            <a:xfrm>
              <a:off x="4940" y="864"/>
              <a:ext cx="208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M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233" name="Text Box 11"/>
            <p:cNvSpPr txBox="1">
              <a:spLocks noChangeArrowheads="1"/>
            </p:cNvSpPr>
            <p:nvPr/>
          </p:nvSpPr>
          <p:spPr bwMode="auto">
            <a:xfrm>
              <a:off x="5148" y="864"/>
              <a:ext cx="15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IU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rgbClr val="000000"/>
                </a:solidFill>
              </a:endParaRPr>
            </a:p>
          </p:txBody>
        </p:sp>
        <p:sp>
          <p:nvSpPr>
            <p:cNvPr id="5234" name="Text Box 12"/>
            <p:cNvSpPr txBox="1">
              <a:spLocks noChangeArrowheads="1"/>
            </p:cNvSpPr>
            <p:nvPr/>
          </p:nvSpPr>
          <p:spPr bwMode="auto">
            <a:xfrm>
              <a:off x="5304" y="864"/>
              <a:ext cx="15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F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T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5235" name="Text Box 13"/>
            <p:cNvSpPr txBox="1">
              <a:spLocks noChangeArrowheads="1"/>
            </p:cNvSpPr>
            <p:nvPr/>
          </p:nvSpPr>
          <p:spPr bwMode="auto">
            <a:xfrm>
              <a:off x="5460" y="864"/>
              <a:ext cx="780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VALOR</a:t>
              </a:r>
            </a:p>
          </p:txBody>
        </p:sp>
        <p:sp>
          <p:nvSpPr>
            <p:cNvPr id="5236" name="Text Box 14"/>
            <p:cNvSpPr txBox="1">
              <a:spLocks noChangeArrowheads="1"/>
            </p:cNvSpPr>
            <p:nvPr/>
          </p:nvSpPr>
          <p:spPr bwMode="auto">
            <a:xfrm>
              <a:off x="4752" y="864"/>
              <a:ext cx="204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R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P</a:t>
              </a:r>
            </a:p>
          </p:txBody>
        </p:sp>
        <p:sp>
          <p:nvSpPr>
            <p:cNvPr id="5237" name="Text Box 15"/>
            <p:cNvSpPr txBox="1">
              <a:spLocks noChangeArrowheads="1"/>
            </p:cNvSpPr>
            <p:nvPr/>
          </p:nvSpPr>
          <p:spPr bwMode="auto">
            <a:xfrm>
              <a:off x="4224" y="864"/>
              <a:ext cx="156" cy="672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E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S</a:t>
              </a:r>
            </a:p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>
                  <a:solidFill>
                    <a:srgbClr val="000000"/>
                  </a:solidFill>
                </a:rPr>
                <a:t>F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0" y="5276825"/>
            <a:ext cx="9144000" cy="523558"/>
            <a:chOff x="0" y="2352"/>
            <a:chExt cx="6240" cy="384"/>
          </a:xfrm>
        </p:grpSpPr>
        <p:sp>
          <p:nvSpPr>
            <p:cNvPr id="5214" name="Text Box 17"/>
            <p:cNvSpPr txBox="1">
              <a:spLocks noChangeArrowheads="1"/>
            </p:cNvSpPr>
            <p:nvPr/>
          </p:nvSpPr>
          <p:spPr bwMode="auto">
            <a:xfrm>
              <a:off x="1200" y="2352"/>
              <a:ext cx="240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400" b="1" dirty="0">
                  <a:solidFill>
                    <a:srgbClr val="333399"/>
                  </a:solidFill>
                </a:rPr>
                <a:t>No Estado do </a:t>
              </a:r>
              <a:r>
                <a:rPr lang="pt-BR" altLang="pt-BR" sz="1400" b="1" dirty="0" smtClean="0">
                  <a:solidFill>
                    <a:srgbClr val="333399"/>
                  </a:solidFill>
                </a:rPr>
                <a:t>Minas Gerais</a:t>
              </a:r>
              <a:endParaRPr lang="pt-BR" altLang="pt-BR" sz="1400" b="1" dirty="0">
                <a:solidFill>
                  <a:srgbClr val="333399"/>
                </a:solidFill>
              </a:endParaRPr>
            </a:p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400" b="1" dirty="0">
                  <a:solidFill>
                    <a:srgbClr val="333399"/>
                  </a:solidFill>
                </a:rPr>
                <a:t>Trecho restaurado (Km) 50</a:t>
              </a:r>
              <a:r>
                <a:rPr lang="pt-BR" altLang="pt-BR" sz="700" b="1" dirty="0">
                  <a:solidFill>
                    <a:srgbClr val="333399"/>
                  </a:solidFill>
                </a:rPr>
                <a:t>...</a:t>
              </a:r>
              <a:r>
                <a:rPr lang="pt-BR" altLang="pt-BR" sz="1000" b="1" dirty="0">
                  <a:solidFill>
                    <a:srgbClr val="333399"/>
                  </a:solidFill>
                </a:rPr>
                <a:t> </a:t>
              </a:r>
              <a:r>
                <a:rPr lang="pt-BR" altLang="pt-BR" sz="900" b="1" dirty="0">
                  <a:solidFill>
                    <a:srgbClr val="333399"/>
                  </a:solidFill>
                </a:rPr>
                <a:t>(Seq. 003242)</a:t>
              </a:r>
              <a:endParaRPr lang="pt-BR" altLang="pt-BR" sz="800" b="1" dirty="0">
                <a:solidFill>
                  <a:srgbClr val="333399"/>
                </a:solidFill>
              </a:endParaRPr>
            </a:p>
          </p:txBody>
        </p:sp>
        <p:grpSp>
          <p:nvGrpSpPr>
            <p:cNvPr id="5215" name="Group 18"/>
            <p:cNvGrpSpPr>
              <a:grpSpLocks/>
            </p:cNvGrpSpPr>
            <p:nvPr/>
          </p:nvGrpSpPr>
          <p:grpSpPr bwMode="auto">
            <a:xfrm>
              <a:off x="0" y="2352"/>
              <a:ext cx="1200" cy="384"/>
              <a:chOff x="0" y="1584"/>
              <a:chExt cx="1200" cy="384"/>
            </a:xfrm>
          </p:grpSpPr>
          <p:sp>
            <p:nvSpPr>
              <p:cNvPr id="5225" name="Text Box 19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pt-BR" altLang="pt-BR" sz="1000" b="1" dirty="0" smtClean="0">
                    <a:solidFill>
                      <a:srgbClr val="333399"/>
                    </a:solidFill>
                  </a:rPr>
                  <a:t>2075          </a:t>
                </a:r>
                <a:r>
                  <a:rPr lang="pt-BR" altLang="pt-BR" sz="1200" b="1" dirty="0" smtClean="0">
                    <a:solidFill>
                      <a:srgbClr val="333399"/>
                    </a:solidFill>
                  </a:rPr>
                  <a:t>20VL     0031</a:t>
                </a:r>
                <a:endParaRPr lang="pt-BR" altLang="pt-BR" sz="12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5226" name="Line 20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227" name="Line 21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216" name="Text Box 22"/>
            <p:cNvSpPr txBox="1">
              <a:spLocks noChangeArrowheads="1"/>
            </p:cNvSpPr>
            <p:nvPr/>
          </p:nvSpPr>
          <p:spPr bwMode="auto">
            <a:xfrm>
              <a:off x="3600" y="2352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rgbClr val="333399"/>
                  </a:solidFill>
                </a:rPr>
                <a:t>26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217" name="Text Box 23"/>
            <p:cNvSpPr txBox="1">
              <a:spLocks noChangeArrowheads="1"/>
            </p:cNvSpPr>
            <p:nvPr/>
          </p:nvSpPr>
          <p:spPr bwMode="auto">
            <a:xfrm>
              <a:off x="3888" y="2352"/>
              <a:ext cx="336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rgbClr val="333399"/>
                  </a:solidFill>
                </a:rPr>
                <a:t>782</a:t>
              </a:r>
            </a:p>
          </p:txBody>
        </p:sp>
        <p:sp>
          <p:nvSpPr>
            <p:cNvPr id="5218" name="Text Box 24"/>
            <p:cNvSpPr txBox="1">
              <a:spLocks noChangeArrowheads="1"/>
            </p:cNvSpPr>
            <p:nvPr/>
          </p:nvSpPr>
          <p:spPr bwMode="auto">
            <a:xfrm>
              <a:off x="4237" y="2352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F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219" name="Text Box 25"/>
            <p:cNvSpPr txBox="1">
              <a:spLocks noChangeArrowheads="1"/>
            </p:cNvSpPr>
            <p:nvPr/>
          </p:nvSpPr>
          <p:spPr bwMode="auto">
            <a:xfrm>
              <a:off x="4368" y="2352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rgbClr val="333399"/>
                  </a:solidFill>
                </a:rPr>
                <a:t>4 INV</a:t>
              </a: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220" name="Text Box 26"/>
            <p:cNvSpPr txBox="1">
              <a:spLocks noChangeArrowheads="1"/>
            </p:cNvSpPr>
            <p:nvPr/>
          </p:nvSpPr>
          <p:spPr bwMode="auto">
            <a:xfrm>
              <a:off x="4752" y="2352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3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5221" name="Text Box 27"/>
            <p:cNvSpPr txBox="1">
              <a:spLocks noChangeArrowheads="1"/>
            </p:cNvSpPr>
            <p:nvPr/>
          </p:nvSpPr>
          <p:spPr bwMode="auto">
            <a:xfrm>
              <a:off x="4944" y="2352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90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222" name="Text Box 28"/>
            <p:cNvSpPr txBox="1">
              <a:spLocks noChangeArrowheads="1"/>
            </p:cNvSpPr>
            <p:nvPr/>
          </p:nvSpPr>
          <p:spPr bwMode="auto">
            <a:xfrm>
              <a:off x="5136" y="2352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223" name="Text Box 29"/>
            <p:cNvSpPr txBox="1">
              <a:spLocks noChangeArrowheads="1"/>
            </p:cNvSpPr>
            <p:nvPr/>
          </p:nvSpPr>
          <p:spPr bwMode="auto">
            <a:xfrm>
              <a:off x="5328" y="2352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100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5224" name="Text Box 30"/>
            <p:cNvSpPr txBox="1">
              <a:spLocks noChangeArrowheads="1"/>
            </p:cNvSpPr>
            <p:nvPr/>
          </p:nvSpPr>
          <p:spPr bwMode="auto">
            <a:xfrm>
              <a:off x="5472" y="2352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500.000.000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0" y="4211564"/>
            <a:ext cx="9144000" cy="532630"/>
            <a:chOff x="0" y="1584"/>
            <a:chExt cx="6240" cy="384"/>
          </a:xfrm>
        </p:grpSpPr>
        <p:sp>
          <p:nvSpPr>
            <p:cNvPr id="5200" name="Text Box 32"/>
            <p:cNvSpPr txBox="1">
              <a:spLocks noChangeArrowheads="1"/>
            </p:cNvSpPr>
            <p:nvPr/>
          </p:nvSpPr>
          <p:spPr bwMode="auto">
            <a:xfrm>
              <a:off x="1200" y="1584"/>
              <a:ext cx="240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300" b="1" dirty="0" smtClean="0">
                  <a:solidFill>
                    <a:srgbClr val="333399"/>
                  </a:solidFill>
                </a:rPr>
                <a:t>TRANSPORTE RODOVIÁRIO</a:t>
              </a:r>
              <a:endParaRPr lang="pt-BR" altLang="pt-BR" sz="1300" b="1" dirty="0">
                <a:solidFill>
                  <a:schemeClr val="bg2"/>
                </a:solidFill>
              </a:endParaRPr>
            </a:p>
          </p:txBody>
        </p:sp>
        <p:grpSp>
          <p:nvGrpSpPr>
            <p:cNvPr id="5201" name="Group 33"/>
            <p:cNvGrpSpPr>
              <a:grpSpLocks/>
            </p:cNvGrpSpPr>
            <p:nvPr/>
          </p:nvGrpSpPr>
          <p:grpSpPr bwMode="auto">
            <a:xfrm>
              <a:off x="0" y="1584"/>
              <a:ext cx="1200" cy="384"/>
              <a:chOff x="0" y="1584"/>
              <a:chExt cx="1200" cy="384"/>
            </a:xfrm>
          </p:grpSpPr>
          <p:sp>
            <p:nvSpPr>
              <p:cNvPr id="5211" name="Text Box 34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pt-BR" altLang="pt-BR" sz="1300" b="1" dirty="0" smtClean="0">
                    <a:solidFill>
                      <a:srgbClr val="333399"/>
                    </a:solidFill>
                  </a:rPr>
                  <a:t>2075  </a:t>
                </a:r>
                <a:endParaRPr lang="pt-BR" altLang="pt-BR" sz="13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5212" name="Line 35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 sz="1300"/>
              </a:p>
            </p:txBody>
          </p:sp>
          <p:sp>
            <p:nvSpPr>
              <p:cNvPr id="5213" name="Line 36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 sz="1300"/>
              </a:p>
            </p:txBody>
          </p:sp>
        </p:grpSp>
        <p:sp>
          <p:nvSpPr>
            <p:cNvPr id="5202" name="Text Box 37"/>
            <p:cNvSpPr txBox="1">
              <a:spLocks noChangeArrowheads="1"/>
            </p:cNvSpPr>
            <p:nvPr/>
          </p:nvSpPr>
          <p:spPr bwMode="auto">
            <a:xfrm>
              <a:off x="3600" y="1584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3" name="Text Box 38"/>
            <p:cNvSpPr txBox="1">
              <a:spLocks noChangeArrowheads="1"/>
            </p:cNvSpPr>
            <p:nvPr/>
          </p:nvSpPr>
          <p:spPr bwMode="auto">
            <a:xfrm>
              <a:off x="3888" y="1584"/>
              <a:ext cx="323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4" name="Text Box 39"/>
            <p:cNvSpPr txBox="1">
              <a:spLocks noChangeArrowheads="1"/>
            </p:cNvSpPr>
            <p:nvPr/>
          </p:nvSpPr>
          <p:spPr bwMode="auto">
            <a:xfrm>
              <a:off x="4237" y="1584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5" name="Text Box 40"/>
            <p:cNvSpPr txBox="1">
              <a:spLocks noChangeArrowheads="1"/>
            </p:cNvSpPr>
            <p:nvPr/>
          </p:nvSpPr>
          <p:spPr bwMode="auto">
            <a:xfrm>
              <a:off x="4368" y="1584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rgbClr val="333399"/>
                </a:solidFill>
              </a:endParaRPr>
            </a:p>
          </p:txBody>
        </p:sp>
        <p:sp>
          <p:nvSpPr>
            <p:cNvPr id="5206" name="Text Box 41"/>
            <p:cNvSpPr txBox="1">
              <a:spLocks noChangeArrowheads="1"/>
            </p:cNvSpPr>
            <p:nvPr/>
          </p:nvSpPr>
          <p:spPr bwMode="auto">
            <a:xfrm>
              <a:off x="4752" y="1584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7" name="Text Box 42"/>
            <p:cNvSpPr txBox="1">
              <a:spLocks noChangeArrowheads="1"/>
            </p:cNvSpPr>
            <p:nvPr/>
          </p:nvSpPr>
          <p:spPr bwMode="auto">
            <a:xfrm>
              <a:off x="4944" y="1584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8" name="Text Box 43"/>
            <p:cNvSpPr txBox="1">
              <a:spLocks noChangeArrowheads="1"/>
            </p:cNvSpPr>
            <p:nvPr/>
          </p:nvSpPr>
          <p:spPr bwMode="auto">
            <a:xfrm>
              <a:off x="5136" y="1584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09" name="Text Box 44"/>
            <p:cNvSpPr txBox="1">
              <a:spLocks noChangeArrowheads="1"/>
            </p:cNvSpPr>
            <p:nvPr/>
          </p:nvSpPr>
          <p:spPr bwMode="auto">
            <a:xfrm>
              <a:off x="5328" y="1584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  <p:sp>
          <p:nvSpPr>
            <p:cNvPr id="5210" name="Text Box 45"/>
            <p:cNvSpPr txBox="1">
              <a:spLocks noChangeArrowheads="1"/>
            </p:cNvSpPr>
            <p:nvPr/>
          </p:nvSpPr>
          <p:spPr bwMode="auto">
            <a:xfrm>
              <a:off x="5472" y="1584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3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0" y="4763244"/>
            <a:ext cx="9144000" cy="504056"/>
            <a:chOff x="0" y="1968"/>
            <a:chExt cx="6240" cy="384"/>
          </a:xfrm>
        </p:grpSpPr>
        <p:sp>
          <p:nvSpPr>
            <p:cNvPr id="5186" name="Text Box 47"/>
            <p:cNvSpPr txBox="1">
              <a:spLocks noChangeArrowheads="1"/>
            </p:cNvSpPr>
            <p:nvPr/>
          </p:nvSpPr>
          <p:spPr bwMode="auto">
            <a:xfrm>
              <a:off x="1196" y="1968"/>
              <a:ext cx="244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Manutenção de Trechos Rodoviários na Região Sudeste</a:t>
              </a:r>
              <a:endParaRPr lang="pt-BR" altLang="pt-BR" sz="1000" b="1" dirty="0">
                <a:solidFill>
                  <a:srgbClr val="333399"/>
                </a:solidFill>
              </a:endParaRPr>
            </a:p>
          </p:txBody>
        </p:sp>
        <p:grpSp>
          <p:nvGrpSpPr>
            <p:cNvPr id="5187" name="Group 48"/>
            <p:cNvGrpSpPr>
              <a:grpSpLocks/>
            </p:cNvGrpSpPr>
            <p:nvPr/>
          </p:nvGrpSpPr>
          <p:grpSpPr bwMode="auto">
            <a:xfrm>
              <a:off x="0" y="1968"/>
              <a:ext cx="1200" cy="384"/>
              <a:chOff x="0" y="1584"/>
              <a:chExt cx="1200" cy="384"/>
            </a:xfrm>
          </p:grpSpPr>
          <p:sp>
            <p:nvSpPr>
              <p:cNvPr id="5197" name="Text Box 49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pt-BR" altLang="pt-BR" sz="1200" dirty="0" smtClean="0">
                    <a:solidFill>
                      <a:srgbClr val="333399"/>
                    </a:solidFill>
                  </a:rPr>
                  <a:t>2075</a:t>
                </a:r>
                <a:r>
                  <a:rPr lang="pt-BR" altLang="pt-BR" sz="1200" b="1" dirty="0" smtClean="0">
                    <a:solidFill>
                      <a:srgbClr val="333399"/>
                    </a:solidFill>
                  </a:rPr>
                  <a:t>    20VL</a:t>
                </a:r>
                <a:r>
                  <a:rPr lang="pt-BR" altLang="pt-BR" sz="1400" b="1" dirty="0" smtClean="0">
                    <a:solidFill>
                      <a:srgbClr val="333399"/>
                    </a:solidFill>
                  </a:rPr>
                  <a:t>       </a:t>
                </a:r>
                <a:endParaRPr lang="pt-BR" altLang="pt-BR" sz="1400" b="1" dirty="0">
                  <a:solidFill>
                    <a:srgbClr val="333399"/>
                  </a:solidFill>
                </a:endParaRPr>
              </a:p>
            </p:txBody>
          </p:sp>
          <p:sp>
            <p:nvSpPr>
              <p:cNvPr id="5198" name="Line 50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99" name="Line 51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188" name="Text Box 52"/>
            <p:cNvSpPr txBox="1">
              <a:spLocks noChangeArrowheads="1"/>
            </p:cNvSpPr>
            <p:nvPr/>
          </p:nvSpPr>
          <p:spPr bwMode="auto">
            <a:xfrm>
              <a:off x="3600" y="1968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89" name="Text Box 53"/>
            <p:cNvSpPr txBox="1">
              <a:spLocks noChangeArrowheads="1"/>
            </p:cNvSpPr>
            <p:nvPr/>
          </p:nvSpPr>
          <p:spPr bwMode="auto">
            <a:xfrm>
              <a:off x="3888" y="1968"/>
              <a:ext cx="323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0" name="Text Box 54"/>
            <p:cNvSpPr txBox="1">
              <a:spLocks noChangeArrowheads="1"/>
            </p:cNvSpPr>
            <p:nvPr/>
          </p:nvSpPr>
          <p:spPr bwMode="auto">
            <a:xfrm>
              <a:off x="4237" y="1968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1" name="Text Box 55"/>
            <p:cNvSpPr txBox="1">
              <a:spLocks noChangeArrowheads="1"/>
            </p:cNvSpPr>
            <p:nvPr/>
          </p:nvSpPr>
          <p:spPr bwMode="auto">
            <a:xfrm>
              <a:off x="4368" y="1968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92" name="Text Box 56"/>
            <p:cNvSpPr txBox="1">
              <a:spLocks noChangeArrowheads="1"/>
            </p:cNvSpPr>
            <p:nvPr/>
          </p:nvSpPr>
          <p:spPr bwMode="auto">
            <a:xfrm>
              <a:off x="4752" y="1968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3" name="Text Box 57"/>
            <p:cNvSpPr txBox="1">
              <a:spLocks noChangeArrowheads="1"/>
            </p:cNvSpPr>
            <p:nvPr/>
          </p:nvSpPr>
          <p:spPr bwMode="auto">
            <a:xfrm>
              <a:off x="4944" y="1968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4" name="Text Box 58"/>
            <p:cNvSpPr txBox="1">
              <a:spLocks noChangeArrowheads="1"/>
            </p:cNvSpPr>
            <p:nvPr/>
          </p:nvSpPr>
          <p:spPr bwMode="auto">
            <a:xfrm>
              <a:off x="5136" y="1968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5" name="Text Box 59"/>
            <p:cNvSpPr txBox="1">
              <a:spLocks noChangeArrowheads="1"/>
            </p:cNvSpPr>
            <p:nvPr/>
          </p:nvSpPr>
          <p:spPr bwMode="auto">
            <a:xfrm>
              <a:off x="5328" y="1968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96" name="Text Box 60"/>
            <p:cNvSpPr txBox="1">
              <a:spLocks noChangeArrowheads="1"/>
            </p:cNvSpPr>
            <p:nvPr/>
          </p:nvSpPr>
          <p:spPr bwMode="auto">
            <a:xfrm>
              <a:off x="5472" y="1968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0" y="5799931"/>
            <a:ext cx="9144000" cy="560676"/>
            <a:chOff x="0" y="2736"/>
            <a:chExt cx="6240" cy="384"/>
          </a:xfrm>
        </p:grpSpPr>
        <p:sp>
          <p:nvSpPr>
            <p:cNvPr id="5172" name="Text Box 62"/>
            <p:cNvSpPr txBox="1">
              <a:spLocks noChangeArrowheads="1"/>
            </p:cNvSpPr>
            <p:nvPr/>
          </p:nvSpPr>
          <p:spPr bwMode="auto">
            <a:xfrm>
              <a:off x="1200" y="2736"/>
              <a:ext cx="240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grpSp>
          <p:nvGrpSpPr>
            <p:cNvPr id="5173" name="Group 63"/>
            <p:cNvGrpSpPr>
              <a:grpSpLocks/>
            </p:cNvGrpSpPr>
            <p:nvPr/>
          </p:nvGrpSpPr>
          <p:grpSpPr bwMode="auto">
            <a:xfrm>
              <a:off x="0" y="2736"/>
              <a:ext cx="1200" cy="384"/>
              <a:chOff x="0" y="1584"/>
              <a:chExt cx="1200" cy="384"/>
            </a:xfrm>
          </p:grpSpPr>
          <p:sp>
            <p:nvSpPr>
              <p:cNvPr id="5183" name="Text Box 64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endParaRPr lang="pt-BR" altLang="pt-BR" sz="10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5184" name="Line 65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85" name="Line 66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174" name="Text Box 67"/>
            <p:cNvSpPr txBox="1">
              <a:spLocks noChangeArrowheads="1"/>
            </p:cNvSpPr>
            <p:nvPr/>
          </p:nvSpPr>
          <p:spPr bwMode="auto">
            <a:xfrm>
              <a:off x="3600" y="2736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75" name="Text Box 68"/>
            <p:cNvSpPr txBox="1">
              <a:spLocks noChangeArrowheads="1"/>
            </p:cNvSpPr>
            <p:nvPr/>
          </p:nvSpPr>
          <p:spPr bwMode="auto">
            <a:xfrm>
              <a:off x="3888" y="2736"/>
              <a:ext cx="336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76" name="Text Box 69"/>
            <p:cNvSpPr txBox="1">
              <a:spLocks noChangeArrowheads="1"/>
            </p:cNvSpPr>
            <p:nvPr/>
          </p:nvSpPr>
          <p:spPr bwMode="auto">
            <a:xfrm>
              <a:off x="4237" y="2736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77" name="Text Box 70"/>
            <p:cNvSpPr txBox="1">
              <a:spLocks noChangeArrowheads="1"/>
            </p:cNvSpPr>
            <p:nvPr/>
          </p:nvSpPr>
          <p:spPr bwMode="auto">
            <a:xfrm>
              <a:off x="4368" y="2736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rgbClr val="333399"/>
                  </a:solidFill>
                </a:rPr>
                <a:t>4 INV</a:t>
              </a: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78" name="Text Box 71"/>
            <p:cNvSpPr txBox="1">
              <a:spLocks noChangeArrowheads="1"/>
            </p:cNvSpPr>
            <p:nvPr/>
          </p:nvSpPr>
          <p:spPr bwMode="auto">
            <a:xfrm>
              <a:off x="4752" y="2736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3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  <p:sp>
          <p:nvSpPr>
            <p:cNvPr id="5179" name="Text Box 72"/>
            <p:cNvSpPr txBox="1">
              <a:spLocks noChangeArrowheads="1"/>
            </p:cNvSpPr>
            <p:nvPr/>
          </p:nvSpPr>
          <p:spPr bwMode="auto">
            <a:xfrm>
              <a:off x="4944" y="2736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90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80" name="Text Box 73"/>
            <p:cNvSpPr txBox="1">
              <a:spLocks noChangeArrowheads="1"/>
            </p:cNvSpPr>
            <p:nvPr/>
          </p:nvSpPr>
          <p:spPr bwMode="auto">
            <a:xfrm>
              <a:off x="5136" y="2736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81" name="Text Box 74"/>
            <p:cNvSpPr txBox="1">
              <a:spLocks noChangeArrowheads="1"/>
            </p:cNvSpPr>
            <p:nvPr/>
          </p:nvSpPr>
          <p:spPr bwMode="auto">
            <a:xfrm>
              <a:off x="5328" y="273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>
                  <a:solidFill>
                    <a:srgbClr val="333399"/>
                  </a:solidFill>
                </a:rPr>
                <a:t>250</a:t>
              </a: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82" name="Text Box 75"/>
            <p:cNvSpPr txBox="1">
              <a:spLocks noChangeArrowheads="1"/>
            </p:cNvSpPr>
            <p:nvPr/>
          </p:nvSpPr>
          <p:spPr bwMode="auto">
            <a:xfrm>
              <a:off x="5472" y="2736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000" b="1" dirty="0" smtClean="0">
                  <a:solidFill>
                    <a:srgbClr val="333399"/>
                  </a:solidFill>
                </a:rPr>
                <a:t>93.000.000</a:t>
              </a:r>
              <a:endParaRPr lang="pt-BR" altLang="pt-BR" sz="1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0" y="6361641"/>
            <a:ext cx="9144000" cy="480309"/>
            <a:chOff x="0" y="3120"/>
            <a:chExt cx="6240" cy="384"/>
          </a:xfrm>
        </p:grpSpPr>
        <p:sp>
          <p:nvSpPr>
            <p:cNvPr id="5158" name="Text Box 77"/>
            <p:cNvSpPr txBox="1">
              <a:spLocks noChangeArrowheads="1"/>
            </p:cNvSpPr>
            <p:nvPr/>
          </p:nvSpPr>
          <p:spPr bwMode="auto">
            <a:xfrm>
              <a:off x="1200" y="3120"/>
              <a:ext cx="2400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grpSp>
          <p:nvGrpSpPr>
            <p:cNvPr id="5159" name="Group 78"/>
            <p:cNvGrpSpPr>
              <a:grpSpLocks/>
            </p:cNvGrpSpPr>
            <p:nvPr/>
          </p:nvGrpSpPr>
          <p:grpSpPr bwMode="auto">
            <a:xfrm>
              <a:off x="0" y="3120"/>
              <a:ext cx="1200" cy="384"/>
              <a:chOff x="0" y="1584"/>
              <a:chExt cx="1200" cy="384"/>
            </a:xfrm>
          </p:grpSpPr>
          <p:sp>
            <p:nvSpPr>
              <p:cNvPr id="5169" name="Text Box 79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1200" cy="384"/>
              </a:xfrm>
              <a:prstGeom prst="rect">
                <a:avLst/>
              </a:prstGeom>
              <a:gradFill rotWithShape="0">
                <a:gsLst>
                  <a:gs pos="0">
                    <a:srgbClr val="C2C2C2"/>
                  </a:gs>
                  <a:gs pos="50000">
                    <a:srgbClr val="FFFFFF"/>
                  </a:gs>
                  <a:gs pos="100000">
                    <a:srgbClr val="C2C2C2"/>
                  </a:gs>
                </a:gsLst>
                <a:lin ang="5400000" scaled="1"/>
              </a:gradFill>
              <a:ln w="38100">
                <a:solidFill>
                  <a:srgbClr val="00FFFF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lnSpc>
                    <a:spcPct val="170000"/>
                  </a:lnSpc>
                  <a:spcBef>
                    <a:spcPct val="50000"/>
                  </a:spcBef>
                  <a:buFontTx/>
                  <a:buNone/>
                </a:pPr>
                <a:endParaRPr lang="pt-BR" altLang="pt-BR" sz="1000" b="1">
                  <a:solidFill>
                    <a:srgbClr val="333399"/>
                  </a:solidFill>
                </a:endParaRPr>
              </a:p>
            </p:txBody>
          </p:sp>
          <p:sp>
            <p:nvSpPr>
              <p:cNvPr id="5170" name="Line 80"/>
              <p:cNvSpPr>
                <a:spLocks noChangeShapeType="1"/>
              </p:cNvSpPr>
              <p:nvPr/>
            </p:nvSpPr>
            <p:spPr bwMode="auto">
              <a:xfrm>
                <a:off x="33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5171" name="Line 81"/>
              <p:cNvSpPr>
                <a:spLocks noChangeShapeType="1"/>
              </p:cNvSpPr>
              <p:nvPr/>
            </p:nvSpPr>
            <p:spPr bwMode="auto">
              <a:xfrm>
                <a:off x="816" y="1584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5160" name="Text Box 82"/>
            <p:cNvSpPr txBox="1">
              <a:spLocks noChangeArrowheads="1"/>
            </p:cNvSpPr>
            <p:nvPr/>
          </p:nvSpPr>
          <p:spPr bwMode="auto">
            <a:xfrm>
              <a:off x="3600" y="3120"/>
              <a:ext cx="28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1" name="Text Box 83"/>
            <p:cNvSpPr txBox="1">
              <a:spLocks noChangeArrowheads="1"/>
            </p:cNvSpPr>
            <p:nvPr/>
          </p:nvSpPr>
          <p:spPr bwMode="auto">
            <a:xfrm>
              <a:off x="3888" y="3120"/>
              <a:ext cx="336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6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62" name="Text Box 84"/>
            <p:cNvSpPr txBox="1">
              <a:spLocks noChangeArrowheads="1"/>
            </p:cNvSpPr>
            <p:nvPr/>
          </p:nvSpPr>
          <p:spPr bwMode="auto">
            <a:xfrm>
              <a:off x="4237" y="3120"/>
              <a:ext cx="131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3" name="Text Box 85"/>
            <p:cNvSpPr txBox="1">
              <a:spLocks noChangeArrowheads="1"/>
            </p:cNvSpPr>
            <p:nvPr/>
          </p:nvSpPr>
          <p:spPr bwMode="auto">
            <a:xfrm>
              <a:off x="4368" y="3120"/>
              <a:ext cx="38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rgbClr val="333399"/>
                </a:solidFill>
              </a:endParaRPr>
            </a:p>
          </p:txBody>
        </p:sp>
        <p:sp>
          <p:nvSpPr>
            <p:cNvPr id="5164" name="Text Box 86"/>
            <p:cNvSpPr txBox="1">
              <a:spLocks noChangeArrowheads="1"/>
            </p:cNvSpPr>
            <p:nvPr/>
          </p:nvSpPr>
          <p:spPr bwMode="auto">
            <a:xfrm>
              <a:off x="4752" y="3120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5" name="Text Box 87"/>
            <p:cNvSpPr txBox="1">
              <a:spLocks noChangeArrowheads="1"/>
            </p:cNvSpPr>
            <p:nvPr/>
          </p:nvSpPr>
          <p:spPr bwMode="auto">
            <a:xfrm>
              <a:off x="4944" y="3120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6" name="Text Box 88"/>
            <p:cNvSpPr txBox="1">
              <a:spLocks noChangeArrowheads="1"/>
            </p:cNvSpPr>
            <p:nvPr/>
          </p:nvSpPr>
          <p:spPr bwMode="auto">
            <a:xfrm>
              <a:off x="5136" y="3120"/>
              <a:ext cx="192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lnSpc>
                  <a:spcPct val="17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7" name="Text Box 89"/>
            <p:cNvSpPr txBox="1">
              <a:spLocks noChangeArrowheads="1"/>
            </p:cNvSpPr>
            <p:nvPr/>
          </p:nvSpPr>
          <p:spPr bwMode="auto">
            <a:xfrm>
              <a:off x="5328" y="3120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endParaRPr lang="pt-BR" altLang="pt-BR" sz="1000" b="1">
                <a:solidFill>
                  <a:schemeClr val="bg2"/>
                </a:solidFill>
              </a:endParaRPr>
            </a:p>
          </p:txBody>
        </p:sp>
        <p:sp>
          <p:nvSpPr>
            <p:cNvPr id="5168" name="Text Box 90"/>
            <p:cNvSpPr txBox="1">
              <a:spLocks noChangeArrowheads="1"/>
            </p:cNvSpPr>
            <p:nvPr/>
          </p:nvSpPr>
          <p:spPr bwMode="auto">
            <a:xfrm>
              <a:off x="5472" y="3120"/>
              <a:ext cx="768" cy="384"/>
            </a:xfrm>
            <a:prstGeom prst="rect">
              <a:avLst/>
            </a:prstGeom>
            <a:gradFill rotWithShape="0">
              <a:gsLst>
                <a:gs pos="0">
                  <a:srgbClr val="C2C2C2"/>
                </a:gs>
                <a:gs pos="50000">
                  <a:srgbClr val="FFFFFF"/>
                </a:gs>
                <a:gs pos="100000">
                  <a:srgbClr val="C2C2C2"/>
                </a:gs>
              </a:gsLst>
              <a:lin ang="5400000" scaled="1"/>
            </a:gradFill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 smtClean="0">
                  <a:solidFill>
                    <a:srgbClr val="333399"/>
                  </a:solidFill>
                </a:rPr>
                <a:t>593.000.000</a:t>
              </a:r>
              <a:endParaRPr lang="pt-BR" altLang="pt-BR" sz="12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99556" y="5588530"/>
            <a:ext cx="901698" cy="671513"/>
            <a:chOff x="146" y="3034"/>
            <a:chExt cx="615" cy="423"/>
          </a:xfrm>
        </p:grpSpPr>
        <p:sp>
          <p:nvSpPr>
            <p:cNvPr id="5156" name="Rectangle 92"/>
            <p:cNvSpPr>
              <a:spLocks noChangeArrowheads="1"/>
            </p:cNvSpPr>
            <p:nvPr/>
          </p:nvSpPr>
          <p:spPr bwMode="auto">
            <a:xfrm>
              <a:off x="146" y="3283"/>
              <a:ext cx="615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chemeClr val="bg1"/>
                  </a:solidFill>
                  <a:cs typeface="Times New Roman" pitchFamily="18" charset="0"/>
                </a:rPr>
                <a:t>Programa</a:t>
              </a:r>
            </a:p>
          </p:txBody>
        </p:sp>
        <p:sp>
          <p:nvSpPr>
            <p:cNvPr id="5157" name="Line 93"/>
            <p:cNvSpPr>
              <a:spLocks noChangeShapeType="1"/>
            </p:cNvSpPr>
            <p:nvPr/>
          </p:nvSpPr>
          <p:spPr bwMode="auto">
            <a:xfrm>
              <a:off x="308" y="3034"/>
              <a:ext cx="82" cy="2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5" name="Group 94"/>
          <p:cNvGrpSpPr>
            <a:grpSpLocks/>
          </p:cNvGrpSpPr>
          <p:nvPr/>
        </p:nvGrpSpPr>
        <p:grpSpPr bwMode="auto">
          <a:xfrm>
            <a:off x="1047425" y="5588840"/>
            <a:ext cx="583540" cy="1123690"/>
            <a:chOff x="216" y="2665"/>
            <a:chExt cx="350" cy="536"/>
          </a:xfrm>
        </p:grpSpPr>
        <p:sp>
          <p:nvSpPr>
            <p:cNvPr id="5154" name="Rectangle 95"/>
            <p:cNvSpPr>
              <a:spLocks noChangeArrowheads="1"/>
            </p:cNvSpPr>
            <p:nvPr/>
          </p:nvSpPr>
          <p:spPr bwMode="auto">
            <a:xfrm>
              <a:off x="230" y="3069"/>
              <a:ext cx="336" cy="1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chemeClr val="bg1"/>
                  </a:solidFill>
                  <a:cs typeface="Times New Roman" pitchFamily="18" charset="0"/>
                </a:rPr>
                <a:t>Ação</a:t>
              </a:r>
            </a:p>
          </p:txBody>
        </p:sp>
        <p:sp>
          <p:nvSpPr>
            <p:cNvPr id="5155" name="Line 96"/>
            <p:cNvSpPr>
              <a:spLocks noChangeShapeType="1"/>
            </p:cNvSpPr>
            <p:nvPr/>
          </p:nvSpPr>
          <p:spPr bwMode="auto">
            <a:xfrm>
              <a:off x="216" y="2665"/>
              <a:ext cx="192" cy="3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1571987" y="5581658"/>
            <a:ext cx="939219" cy="712953"/>
            <a:chOff x="186" y="2685"/>
            <a:chExt cx="492" cy="464"/>
          </a:xfrm>
        </p:grpSpPr>
        <p:sp>
          <p:nvSpPr>
            <p:cNvPr id="5152" name="Rectangle 98"/>
            <p:cNvSpPr>
              <a:spLocks noChangeArrowheads="1"/>
            </p:cNvSpPr>
            <p:nvPr/>
          </p:nvSpPr>
          <p:spPr bwMode="auto">
            <a:xfrm>
              <a:off x="230" y="2969"/>
              <a:ext cx="448" cy="18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 dirty="0">
                  <a:solidFill>
                    <a:schemeClr val="bg1"/>
                  </a:solidFill>
                  <a:cs typeface="Times New Roman" pitchFamily="18" charset="0"/>
                </a:rPr>
                <a:t>Subtítulo</a:t>
              </a:r>
            </a:p>
          </p:txBody>
        </p:sp>
        <p:sp>
          <p:nvSpPr>
            <p:cNvPr id="5153" name="Line 99"/>
            <p:cNvSpPr>
              <a:spLocks noChangeShapeType="1"/>
            </p:cNvSpPr>
            <p:nvPr/>
          </p:nvSpPr>
          <p:spPr bwMode="auto">
            <a:xfrm>
              <a:off x="186" y="2685"/>
              <a:ext cx="120" cy="2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3597628" y="5814255"/>
            <a:ext cx="997829" cy="566738"/>
            <a:chOff x="2407" y="2845"/>
            <a:chExt cx="681" cy="357"/>
          </a:xfrm>
        </p:grpSpPr>
        <p:sp>
          <p:nvSpPr>
            <p:cNvPr id="5150" name="Rectangle 101"/>
            <p:cNvSpPr>
              <a:spLocks noChangeArrowheads="1"/>
            </p:cNvSpPr>
            <p:nvPr/>
          </p:nvSpPr>
          <p:spPr bwMode="auto">
            <a:xfrm>
              <a:off x="2407" y="3028"/>
              <a:ext cx="681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Seqüencial</a:t>
              </a:r>
            </a:p>
          </p:txBody>
        </p:sp>
        <p:sp>
          <p:nvSpPr>
            <p:cNvPr id="5151" name="Line 102"/>
            <p:cNvSpPr>
              <a:spLocks noChangeShapeType="1"/>
            </p:cNvSpPr>
            <p:nvPr/>
          </p:nvSpPr>
          <p:spPr bwMode="auto">
            <a:xfrm flipH="1">
              <a:off x="2893" y="2845"/>
              <a:ext cx="84" cy="1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8" name="Group 103"/>
          <p:cNvGrpSpPr>
            <a:grpSpLocks/>
          </p:cNvGrpSpPr>
          <p:nvPr/>
        </p:nvGrpSpPr>
        <p:grpSpPr bwMode="auto">
          <a:xfrm>
            <a:off x="4724400" y="5595183"/>
            <a:ext cx="963613" cy="641351"/>
            <a:chOff x="3264" y="2707"/>
            <a:chExt cx="570" cy="404"/>
          </a:xfrm>
        </p:grpSpPr>
        <p:sp>
          <p:nvSpPr>
            <p:cNvPr id="5148" name="Rectangle 104"/>
            <p:cNvSpPr>
              <a:spLocks noChangeArrowheads="1"/>
            </p:cNvSpPr>
            <p:nvPr/>
          </p:nvSpPr>
          <p:spPr bwMode="auto">
            <a:xfrm>
              <a:off x="3264" y="2937"/>
              <a:ext cx="570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Função</a:t>
              </a:r>
            </a:p>
          </p:txBody>
        </p:sp>
        <p:sp>
          <p:nvSpPr>
            <p:cNvPr id="5149" name="Line 105"/>
            <p:cNvSpPr>
              <a:spLocks noChangeShapeType="1"/>
            </p:cNvSpPr>
            <p:nvPr/>
          </p:nvSpPr>
          <p:spPr bwMode="auto">
            <a:xfrm flipH="1">
              <a:off x="3579" y="2707"/>
              <a:ext cx="85" cy="2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19" name="Group 106"/>
          <p:cNvGrpSpPr>
            <a:grpSpLocks/>
          </p:cNvGrpSpPr>
          <p:nvPr/>
        </p:nvGrpSpPr>
        <p:grpSpPr bwMode="auto">
          <a:xfrm>
            <a:off x="5105400" y="5580845"/>
            <a:ext cx="1371600" cy="1143262"/>
            <a:chOff x="3504" y="2831"/>
            <a:chExt cx="858" cy="721"/>
          </a:xfrm>
        </p:grpSpPr>
        <p:sp>
          <p:nvSpPr>
            <p:cNvPr id="5146" name="Rectangle 107"/>
            <p:cNvSpPr>
              <a:spLocks noChangeArrowheads="1"/>
            </p:cNvSpPr>
            <p:nvPr/>
          </p:nvSpPr>
          <p:spPr bwMode="auto">
            <a:xfrm>
              <a:off x="3504" y="3379"/>
              <a:ext cx="858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SubFunção</a:t>
              </a:r>
            </a:p>
          </p:txBody>
        </p:sp>
        <p:sp>
          <p:nvSpPr>
            <p:cNvPr id="5147" name="Line 108"/>
            <p:cNvSpPr>
              <a:spLocks noChangeShapeType="1"/>
            </p:cNvSpPr>
            <p:nvPr/>
          </p:nvSpPr>
          <p:spPr bwMode="auto">
            <a:xfrm flipH="1">
              <a:off x="3936" y="2831"/>
              <a:ext cx="96" cy="5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20" name="Group 109"/>
          <p:cNvGrpSpPr>
            <a:grpSpLocks/>
          </p:cNvGrpSpPr>
          <p:nvPr/>
        </p:nvGrpSpPr>
        <p:grpSpPr bwMode="auto">
          <a:xfrm>
            <a:off x="6305555" y="4117902"/>
            <a:ext cx="2703514" cy="999753"/>
            <a:chOff x="4404" y="1806"/>
            <a:chExt cx="1703" cy="644"/>
          </a:xfrm>
        </p:grpSpPr>
        <p:sp>
          <p:nvSpPr>
            <p:cNvPr id="5140" name="Rectangle 110"/>
            <p:cNvSpPr>
              <a:spLocks noChangeArrowheads="1"/>
            </p:cNvSpPr>
            <p:nvPr/>
          </p:nvSpPr>
          <p:spPr bwMode="auto">
            <a:xfrm>
              <a:off x="4859" y="1806"/>
              <a:ext cx="1248" cy="29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Classificações Complementares</a:t>
              </a:r>
            </a:p>
          </p:txBody>
        </p:sp>
        <p:sp>
          <p:nvSpPr>
            <p:cNvPr id="5141" name="Line 111"/>
            <p:cNvSpPr>
              <a:spLocks noChangeShapeType="1"/>
            </p:cNvSpPr>
            <p:nvPr/>
          </p:nvSpPr>
          <p:spPr bwMode="auto">
            <a:xfrm flipH="1" flipV="1">
              <a:off x="5022" y="2138"/>
              <a:ext cx="204" cy="2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5142" name="Line 112"/>
            <p:cNvSpPr>
              <a:spLocks noChangeShapeType="1"/>
            </p:cNvSpPr>
            <p:nvPr/>
          </p:nvSpPr>
          <p:spPr bwMode="auto">
            <a:xfrm flipH="1" flipV="1">
              <a:off x="5035" y="2168"/>
              <a:ext cx="49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5143" name="Line 113"/>
            <p:cNvSpPr>
              <a:spLocks noChangeShapeType="1"/>
            </p:cNvSpPr>
            <p:nvPr/>
          </p:nvSpPr>
          <p:spPr bwMode="auto">
            <a:xfrm flipV="1">
              <a:off x="4913" y="2148"/>
              <a:ext cx="122" cy="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5144" name="Line 114"/>
            <p:cNvSpPr>
              <a:spLocks noChangeShapeType="1"/>
            </p:cNvSpPr>
            <p:nvPr/>
          </p:nvSpPr>
          <p:spPr bwMode="auto">
            <a:xfrm flipV="1">
              <a:off x="4705" y="2138"/>
              <a:ext cx="317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5145" name="Line 115"/>
            <p:cNvSpPr>
              <a:spLocks noChangeShapeType="1"/>
            </p:cNvSpPr>
            <p:nvPr/>
          </p:nvSpPr>
          <p:spPr bwMode="auto">
            <a:xfrm flipV="1">
              <a:off x="4404" y="2138"/>
              <a:ext cx="603" cy="3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</p:grpSp>
      <p:grpSp>
        <p:nvGrpSpPr>
          <p:cNvPr id="21" name="Group 116"/>
          <p:cNvGrpSpPr>
            <a:grpSpLocks/>
          </p:cNvGrpSpPr>
          <p:nvPr/>
        </p:nvGrpSpPr>
        <p:grpSpPr bwMode="auto">
          <a:xfrm>
            <a:off x="2387072" y="5852363"/>
            <a:ext cx="1296578" cy="889002"/>
            <a:chOff x="1581" y="2869"/>
            <a:chExt cx="885" cy="560"/>
          </a:xfrm>
        </p:grpSpPr>
        <p:sp>
          <p:nvSpPr>
            <p:cNvPr id="5138" name="Rectangle 117"/>
            <p:cNvSpPr>
              <a:spLocks noChangeArrowheads="1"/>
            </p:cNvSpPr>
            <p:nvPr/>
          </p:nvSpPr>
          <p:spPr bwMode="auto">
            <a:xfrm>
              <a:off x="1581" y="3255"/>
              <a:ext cx="885" cy="1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pt-BR" altLang="pt-BR" sz="1200" b="1">
                  <a:solidFill>
                    <a:schemeClr val="bg1"/>
                  </a:solidFill>
                  <a:cs typeface="Times New Roman" pitchFamily="18" charset="0"/>
                </a:rPr>
                <a:t>Produto e Meta</a:t>
              </a:r>
            </a:p>
          </p:txBody>
        </p:sp>
        <p:sp>
          <p:nvSpPr>
            <p:cNvPr id="5139" name="Line 118"/>
            <p:cNvSpPr>
              <a:spLocks noChangeShapeType="1"/>
            </p:cNvSpPr>
            <p:nvPr/>
          </p:nvSpPr>
          <p:spPr bwMode="auto">
            <a:xfrm flipH="1">
              <a:off x="2089" y="2869"/>
              <a:ext cx="87" cy="3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pt-BR"/>
            </a:p>
          </p:txBody>
        </p:sp>
      </p:grpSp>
      <p:sp>
        <p:nvSpPr>
          <p:cNvPr id="120" name="Line 111"/>
          <p:cNvSpPr>
            <a:spLocks noChangeShapeType="1"/>
          </p:cNvSpPr>
          <p:nvPr/>
        </p:nvSpPr>
        <p:spPr bwMode="auto">
          <a:xfrm flipH="1" flipV="1">
            <a:off x="7286631" y="4633302"/>
            <a:ext cx="600069" cy="4507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flipH="1">
            <a:off x="0" y="1413937"/>
            <a:ext cx="9137650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CLASSIFICADORES DA DESPESA ORÇAMENTÁRIA</a:t>
            </a:r>
          </a:p>
        </p:txBody>
      </p:sp>
      <p:sp>
        <p:nvSpPr>
          <p:cNvPr id="122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23" name="Conector reto 122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9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84784"/>
            <a:ext cx="9144000" cy="542584"/>
          </a:xfrm>
          <a:noFill/>
        </p:spPr>
        <p:txBody>
          <a:bodyPr anchor="t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pt-BR" altLang="pt-BR" sz="2800" b="1" dirty="0" smtClean="0">
                <a:solidFill>
                  <a:srgbClr val="FFFF00"/>
                </a:solidFill>
                <a:latin typeface="+mn-lt"/>
              </a:rPr>
              <a:t>GRUPO DE DESPESA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2132856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FFFF00"/>
                </a:solidFill>
                <a:latin typeface="+mn-lt"/>
              </a:rPr>
              <a:t>AGREGAÇÃO DE DESPESA QUANTO AO OBJETO DE GASTO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52400" y="3138264"/>
            <a:ext cx="8763000" cy="33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+mn-lt"/>
              </a:rPr>
              <a:t>GND 1 - PESSOAL E ENCARGOS SOCIAIS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2 - JUROS ENCARGOS DA DÍVIDA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3 - OUTRAS DESPESAS CORRENTES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4 - INVESTIMENTOS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5 - INVERSÕES FINANCEIRAS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GND 6 - AMORTIZAÇÃO DA DÍVIDA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94539"/>
            <a:ext cx="9143999" cy="566309"/>
          </a:xfrm>
          <a:noFill/>
          <a:ln>
            <a:rou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pt-BR" sz="2800" b="1" kern="1200" dirty="0">
                <a:solidFill>
                  <a:srgbClr val="FFFF00"/>
                </a:solidFill>
                <a:ea typeface="+mn-ea"/>
                <a:cs typeface="+mn-cs"/>
              </a:rPr>
              <a:t>MODALIDADE DE APLICAÇÃO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0" y="2276872"/>
            <a:ext cx="91440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pt-BR" altLang="pt-BR" sz="2700" b="1" dirty="0">
                <a:solidFill>
                  <a:srgbClr val="FFFF00"/>
                </a:solidFill>
                <a:latin typeface="+mn-lt"/>
              </a:rPr>
              <a:t>INDICA O RESPONSÁVEL PELA EXECUÇÃO DA PROGRAMAÇÃO</a:t>
            </a: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3212976"/>
            <a:ext cx="9144000" cy="3456384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2800" b="1" dirty="0">
                <a:latin typeface="+mn-lt"/>
              </a:rPr>
              <a:t>30 - GOVERNO ESTADUAL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40 - ADMINISTRAÇÃO MUNICIPAL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50 - ENTIDADES PRIVADAS SEM FINS LUCRATIVOS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90 - APLICAÇÃO DIRETA ( UNIÃO )</a:t>
            </a:r>
            <a:br>
              <a:rPr lang="pt-BR" altLang="pt-BR" sz="2800" b="1" dirty="0">
                <a:latin typeface="+mn-lt"/>
              </a:rPr>
            </a:br>
            <a:r>
              <a:rPr lang="pt-BR" altLang="pt-BR" sz="2800" b="1" dirty="0">
                <a:latin typeface="+mn-lt"/>
              </a:rPr>
              <a:t>99 - A DEFINIR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7" name="Conector reto 6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2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68152"/>
            <a:ext cx="9144000" cy="54898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ALTERAÇÕES DA LEI ORÇAMENTÁRIA ANUAL</a:t>
            </a:r>
          </a:p>
          <a:p>
            <a:pPr marL="0" indent="0">
              <a:buNone/>
            </a:pPr>
            <a:endParaRPr lang="pt-BR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Créditos Adicionais</a:t>
            </a:r>
          </a:p>
          <a:p>
            <a:pPr marL="0" indent="0">
              <a:buNone/>
            </a:pPr>
            <a:endParaRPr lang="pt-BR" sz="2800" b="1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Suplementares:</a:t>
            </a:r>
            <a:r>
              <a:rPr lang="pt-BR" sz="2800" b="1" dirty="0" smtClean="0"/>
              <a:t> visam ao reforço de dotações orçamentárias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Especiais:</a:t>
            </a:r>
            <a:r>
              <a:rPr lang="pt-BR" sz="2800" b="1" dirty="0" smtClean="0"/>
              <a:t> destinam-se a despesas desprovidas de dotação orçamentária específica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Extraordinários:</a:t>
            </a:r>
            <a:r>
              <a:rPr lang="pt-BR" sz="2800" b="1" dirty="0" smtClean="0"/>
              <a:t> objetivam ao atendimento de despesas imprevisíveis e urgentes </a:t>
            </a:r>
            <a:r>
              <a:rPr lang="pt-BR" sz="2800" b="1" dirty="0"/>
              <a:t>, </a:t>
            </a:r>
            <a:r>
              <a:rPr lang="pt-BR" sz="2800" b="1" dirty="0" smtClean="0"/>
              <a:t>em caso de guerra, comoção interna ou calamidade pública</a:t>
            </a:r>
            <a:endParaRPr lang="pt-BR" sz="2800" b="1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" y="1916832"/>
            <a:ext cx="8940230" cy="3888432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</a:rPr>
              <a:t>PARTE III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Orçamento Impositivo</a:t>
            </a:r>
            <a:br>
              <a:rPr lang="pt-BR" sz="5400" b="1" dirty="0" smtClean="0">
                <a:solidFill>
                  <a:srgbClr val="FFFF00"/>
                </a:solidFill>
              </a:rPr>
            </a:br>
            <a:r>
              <a:rPr lang="pt-BR" sz="5400" b="1" dirty="0" smtClean="0">
                <a:solidFill>
                  <a:srgbClr val="FFFF00"/>
                </a:solidFill>
              </a:rPr>
              <a:t> </a:t>
            </a:r>
            <a:endParaRPr lang="pt-BR" sz="5400" b="1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050" y="0"/>
            <a:ext cx="9067800" cy="12192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BD0D9"/>
              </a:buClr>
            </a:pPr>
            <a:endParaRPr lang="pt-BR" sz="3400" dirty="0" smtClean="0">
              <a:solidFill>
                <a:prstClr val="white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8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74371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FFFF00"/>
                </a:solidFill>
              </a:rPr>
              <a:t>Orçamento Impositivo</a:t>
            </a:r>
            <a:endParaRPr lang="pt-BR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408"/>
            <a:ext cx="9144000" cy="510959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Montante</a:t>
            </a:r>
            <a:r>
              <a:rPr lang="pt-BR" sz="2800" b="1" dirty="0">
                <a:solidFill>
                  <a:srgbClr val="FFFF00"/>
                </a:solidFill>
              </a:rPr>
              <a:t>:</a:t>
            </a:r>
            <a:r>
              <a:rPr lang="pt-BR" sz="2800" b="1" dirty="0"/>
              <a:t> </a:t>
            </a:r>
            <a:r>
              <a:rPr lang="pt-BR" sz="2800" dirty="0" smtClean="0"/>
              <a:t>1,2% </a:t>
            </a:r>
            <a:r>
              <a:rPr lang="pt-BR" sz="2800" dirty="0"/>
              <a:t>da RCL do PLOA apresentação emendas</a:t>
            </a:r>
            <a:endParaRPr lang="pt-BR" sz="2800" b="1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Montante de Execução Obrigatória:</a:t>
            </a:r>
            <a:r>
              <a:rPr lang="pt-BR" sz="2800" b="1" dirty="0" smtClean="0"/>
              <a:t> </a:t>
            </a:r>
            <a:r>
              <a:rPr lang="pt-BR" sz="2800" dirty="0" smtClean="0"/>
              <a:t>1,2% da RCL do ano anterior para empenho e pagamento</a:t>
            </a:r>
            <a:endParaRPr lang="pt-BR" sz="2800" b="1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RAP:</a:t>
            </a:r>
            <a:r>
              <a:rPr lang="pt-BR" sz="2800" dirty="0" smtClean="0"/>
              <a:t> utilização de até 0,6% da RCL a cada ano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Contingenciamento:</a:t>
            </a:r>
            <a:r>
              <a:rPr lang="pt-BR" sz="2800" dirty="0" smtClean="0"/>
              <a:t> redução até a mesma proporção da limitação geral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Indicação </a:t>
            </a:r>
            <a:r>
              <a:rPr lang="pt-BR" sz="2800" b="1" dirty="0">
                <a:solidFill>
                  <a:srgbClr val="FFFF00"/>
                </a:solidFill>
              </a:rPr>
              <a:t>Legislativa:</a:t>
            </a:r>
            <a:r>
              <a:rPr lang="pt-BR" sz="2800" dirty="0"/>
              <a:t> cria um procedimento</a:t>
            </a:r>
          </a:p>
          <a:p>
            <a:r>
              <a:rPr lang="pt-BR" sz="2800" b="1" dirty="0" smtClean="0">
                <a:solidFill>
                  <a:srgbClr val="FFFF00"/>
                </a:solidFill>
              </a:rPr>
              <a:t>Transferência</a:t>
            </a:r>
            <a:r>
              <a:rPr lang="pt-BR" sz="2800" b="1" dirty="0">
                <a:solidFill>
                  <a:srgbClr val="FFFF00"/>
                </a:solidFill>
              </a:rPr>
              <a:t>:</a:t>
            </a:r>
            <a:r>
              <a:rPr lang="pt-BR" sz="2800" b="1" dirty="0"/>
              <a:t> </a:t>
            </a:r>
            <a:r>
              <a:rPr lang="pt-BR" sz="2800" dirty="0"/>
              <a:t>dispensada apenas a exigência de adimplência do ente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solidFill>
                  <a:srgbClr val="FFFF00"/>
                </a:solidFill>
              </a:rPr>
              <a:t>Isonomia:</a:t>
            </a:r>
            <a:r>
              <a:rPr lang="pt-BR" sz="2800" b="1" dirty="0" smtClean="0"/>
              <a:t> </a:t>
            </a:r>
            <a:r>
              <a:rPr lang="pt-BR" sz="2800" dirty="0" smtClean="0"/>
              <a:t>igualdade na execução orçamentária e financeira</a:t>
            </a:r>
            <a:endParaRPr lang="pt-BR" sz="2800" dirty="0"/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0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43712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</a:rPr>
              <a:t>Exercício 2014</a:t>
            </a:r>
            <a:endParaRPr lang="pt-BR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</a:rPr>
              <a:t>No PLO:</a:t>
            </a:r>
            <a:r>
              <a:rPr lang="pt-BR" sz="2800" b="1" dirty="0" smtClean="0"/>
              <a:t> </a:t>
            </a:r>
            <a:r>
              <a:rPr lang="pt-BR" sz="2800" dirty="0" smtClean="0"/>
              <a:t>1,2% da RCL estimada para de 2014</a:t>
            </a:r>
          </a:p>
          <a:p>
            <a:pPr lvl="1"/>
            <a:r>
              <a:rPr lang="pt-BR" dirty="0" smtClean="0"/>
              <a:t>Montante = R$ 8,7 bilhões</a:t>
            </a:r>
          </a:p>
          <a:p>
            <a:pPr lvl="1"/>
            <a:r>
              <a:rPr lang="pt-BR" dirty="0"/>
              <a:t>Cota parlamentar = </a:t>
            </a:r>
            <a:r>
              <a:rPr lang="pt-BR" dirty="0" smtClean="0"/>
              <a:t>R$ 14,7 milhões</a:t>
            </a:r>
          </a:p>
          <a:p>
            <a:pPr marL="457200" lvl="1" indent="0">
              <a:buNone/>
            </a:pPr>
            <a:r>
              <a:rPr lang="pt-BR" sz="800" dirty="0" smtClean="0"/>
              <a:t> </a:t>
            </a:r>
            <a:endParaRPr lang="pt-BR" sz="800" dirty="0"/>
          </a:p>
          <a:p>
            <a:r>
              <a:rPr lang="pt-BR" sz="2800" b="1" dirty="0" smtClean="0">
                <a:solidFill>
                  <a:srgbClr val="FFFF00"/>
                </a:solidFill>
              </a:rPr>
              <a:t>Na execução:</a:t>
            </a:r>
            <a:r>
              <a:rPr lang="pt-BR" sz="2800" b="1" dirty="0" smtClean="0"/>
              <a:t> </a:t>
            </a:r>
            <a:r>
              <a:rPr lang="pt-BR" sz="2800" dirty="0"/>
              <a:t>1,2% da RCL </a:t>
            </a:r>
            <a:r>
              <a:rPr lang="pt-BR" sz="2800" dirty="0" smtClean="0"/>
              <a:t>realizada em 2013</a:t>
            </a:r>
          </a:p>
          <a:p>
            <a:pPr lvl="1"/>
            <a:r>
              <a:rPr lang="pt-BR" dirty="0"/>
              <a:t>Montante = </a:t>
            </a:r>
            <a:r>
              <a:rPr lang="pt-BR" dirty="0" smtClean="0"/>
              <a:t>R$ 7,8 bilhões</a:t>
            </a:r>
          </a:p>
          <a:p>
            <a:pPr lvl="1"/>
            <a:r>
              <a:rPr lang="pt-BR" dirty="0" smtClean="0"/>
              <a:t>Cota parlamentar = R$ 13,2 milhões</a:t>
            </a:r>
          </a:p>
          <a:p>
            <a:pPr marL="457200" lvl="1" indent="0">
              <a:buNone/>
            </a:pPr>
            <a:endParaRPr lang="pt-BR" sz="800" dirty="0" smtClean="0"/>
          </a:p>
          <a:p>
            <a:r>
              <a:rPr lang="pt-BR" sz="2800" b="1" dirty="0" smtClean="0">
                <a:solidFill>
                  <a:srgbClr val="FFFF00"/>
                </a:solidFill>
              </a:rPr>
              <a:t>Contingenciamento de 20/2/14</a:t>
            </a:r>
            <a:r>
              <a:rPr lang="pt-BR" sz="2800" dirty="0" smtClean="0">
                <a:solidFill>
                  <a:srgbClr val="FFFF00"/>
                </a:solidFill>
              </a:rPr>
              <a:t>:</a:t>
            </a:r>
          </a:p>
          <a:p>
            <a:pPr lvl="1"/>
            <a:r>
              <a:rPr lang="pt-BR" dirty="0"/>
              <a:t>Montante = </a:t>
            </a:r>
            <a:r>
              <a:rPr lang="pt-BR" dirty="0" smtClean="0"/>
              <a:t>R$ 6,5 bilhões</a:t>
            </a:r>
          </a:p>
          <a:p>
            <a:pPr lvl="1"/>
            <a:r>
              <a:rPr lang="pt-BR" dirty="0"/>
              <a:t>Cota parlamentar =</a:t>
            </a:r>
            <a:r>
              <a:rPr lang="pt-BR" dirty="0" smtClean="0"/>
              <a:t> R$ 10,9 milhões</a:t>
            </a:r>
            <a:endParaRPr lang="pt-BR" sz="2800" dirty="0" smtClean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8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8991600" cy="1066800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>
                <a:solidFill>
                  <a:srgbClr val="FFFF00"/>
                </a:solidFill>
              </a:rPr>
              <a:t>Obrigado !</a:t>
            </a:r>
            <a:endParaRPr lang="pt-BR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8915400" cy="1981200"/>
          </a:xfrm>
        </p:spPr>
        <p:txBody>
          <a:bodyPr>
            <a:noAutofit/>
          </a:bodyPr>
          <a:lstStyle/>
          <a:p>
            <a:pPr algn="l"/>
            <a:r>
              <a:rPr lang="pt-BR" sz="1800" b="1" dirty="0" smtClean="0"/>
              <a:t>Localização: Câmara </a:t>
            </a:r>
            <a:r>
              <a:rPr lang="pt-BR" sz="1800" b="1" dirty="0"/>
              <a:t>dos Deputados, Anexo II, sala 116, ala </a:t>
            </a:r>
            <a:r>
              <a:rPr lang="pt-BR" sz="1800" b="1" dirty="0" smtClean="0"/>
              <a:t>B (próximo à Biblioteca)</a:t>
            </a:r>
          </a:p>
          <a:p>
            <a:pPr algn="l"/>
            <a:r>
              <a:rPr lang="pt-BR" sz="1800" b="1" dirty="0" smtClean="0"/>
              <a:t>E-mail: </a:t>
            </a:r>
            <a:r>
              <a:rPr lang="pt-BR" sz="1800" b="1" dirty="0" smtClean="0">
                <a:hlinkClick r:id="rId3"/>
              </a:rPr>
              <a:t>conoff@camara.leg.br</a:t>
            </a:r>
            <a:endParaRPr lang="pt-BR" sz="1800" b="1" dirty="0" smtClean="0"/>
          </a:p>
          <a:p>
            <a:pPr algn="l"/>
            <a:r>
              <a:rPr lang="pt-BR" sz="1800" b="1" dirty="0" smtClean="0"/>
              <a:t>Fone: 3216-5109</a:t>
            </a:r>
          </a:p>
          <a:p>
            <a:pPr algn="l"/>
            <a:endParaRPr lang="pt-BR" sz="1800" b="1" dirty="0"/>
          </a:p>
          <a:p>
            <a:pPr algn="l"/>
            <a:endParaRPr lang="pt-BR" sz="1800" b="1" dirty="0"/>
          </a:p>
          <a:p>
            <a:endParaRPr lang="pt-BR" sz="1800" dirty="0" smtClean="0"/>
          </a:p>
          <a:p>
            <a:endParaRPr lang="pt-BR" sz="1800" dirty="0"/>
          </a:p>
          <a:p>
            <a:endParaRPr lang="pt-BR" sz="1800" dirty="0" smtClean="0"/>
          </a:p>
          <a:p>
            <a:endParaRPr lang="pt-BR" sz="1800" dirty="0"/>
          </a:p>
        </p:txBody>
      </p:sp>
      <p:sp>
        <p:nvSpPr>
          <p:cNvPr id="4" name="Retângulo 14"/>
          <p:cNvSpPr>
            <a:spLocks noChangeArrowheads="1"/>
          </p:cNvSpPr>
          <p:nvPr/>
        </p:nvSpPr>
        <p:spPr bwMode="auto">
          <a:xfrm>
            <a:off x="4546" y="5949280"/>
            <a:ext cx="9144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http://www2.camara.leg.br/atividade-legislativa/orcamentobrasil</a:t>
            </a:r>
            <a:endParaRPr kumimoji="0" lang="pt-BR" alt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9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Autofit/>
          </a:bodyPr>
          <a:lstStyle/>
          <a:p>
            <a:pPr marL="0" indent="0">
              <a:spcBef>
                <a:spcPts val="232"/>
              </a:spcBef>
              <a:buNone/>
            </a:pPr>
            <a:r>
              <a:rPr lang="pt-BR" sz="1800" b="1" dirty="0" smtClean="0"/>
              <a:t>REGIMENTO INTERNO DA CÂMARA DOS DEPUTADOS </a:t>
            </a:r>
            <a:r>
              <a:rPr lang="pt-BR" sz="1700" b="1" dirty="0" smtClean="0"/>
              <a:t>(Aprovado pela Resolução nº 17, de 1989)</a:t>
            </a:r>
          </a:p>
          <a:p>
            <a:pPr marL="0" indent="0">
              <a:buNone/>
            </a:pPr>
            <a:endParaRPr lang="pt-BR" sz="800" b="1" dirty="0" smtClean="0"/>
          </a:p>
          <a:p>
            <a:pPr marL="0" indent="0" algn="ctr">
              <a:buNone/>
            </a:pPr>
            <a:r>
              <a:rPr lang="pt-BR" sz="1800" b="1" dirty="0" smtClean="0"/>
              <a:t>TÍTULO IX - DA </a:t>
            </a:r>
            <a:r>
              <a:rPr lang="pt-BR" sz="1800" b="1" dirty="0"/>
              <a:t>ADMINISTRAÇÃO E DA ECONOMIA INTERNA</a:t>
            </a:r>
            <a:endParaRPr lang="pt-BR" sz="1800" dirty="0"/>
          </a:p>
          <a:p>
            <a:pPr marL="0" indent="0" algn="ctr">
              <a:buNone/>
            </a:pPr>
            <a:r>
              <a:rPr lang="pt-BR" sz="1800" b="1" dirty="0"/>
              <a:t>CAPÍTULO </a:t>
            </a:r>
            <a:r>
              <a:rPr lang="pt-BR" sz="1800" b="1" dirty="0" smtClean="0"/>
              <a:t>I - DOS </a:t>
            </a:r>
            <a:r>
              <a:rPr lang="pt-BR" sz="1800" b="1" dirty="0"/>
              <a:t>SERVIÇOS </a:t>
            </a:r>
            <a:r>
              <a:rPr lang="pt-BR" sz="1800" b="1" dirty="0" smtClean="0"/>
              <a:t>ADMINISTRATIVOS</a:t>
            </a:r>
          </a:p>
          <a:p>
            <a:pPr marL="0" indent="0" algn="ctr">
              <a:buNone/>
            </a:pPr>
            <a:endParaRPr lang="pt-BR" sz="800" dirty="0"/>
          </a:p>
          <a:p>
            <a:pPr marL="0" indent="0" algn="just">
              <a:spcBef>
                <a:spcPts val="404"/>
              </a:spcBef>
              <a:buNone/>
            </a:pPr>
            <a:r>
              <a:rPr lang="pt-BR" sz="2100" dirty="0"/>
              <a:t>Art. 262. Os serviços administrativos da Câmara reger-se-ão por regulamentos especiais, aprovados pelo Plenário, considerados partes integrantes deste Regimento, e serão dirigidos pela Mesa, que expedirá as normas ou instruções complementares necessárias.</a:t>
            </a:r>
          </a:p>
          <a:p>
            <a:pPr marL="0" indent="0" algn="just">
              <a:spcBef>
                <a:spcPts val="404"/>
              </a:spcBef>
              <a:buNone/>
            </a:pPr>
            <a:r>
              <a:rPr lang="pt-BR" sz="2100" dirty="0"/>
              <a:t>Parágrafo único. Os regulamentos mencionados no caput obedecerão ao disposto no art. 37 da Constituição Federal e aos seguintes princípios:</a:t>
            </a:r>
          </a:p>
          <a:p>
            <a:pPr marL="0" indent="0" algn="just">
              <a:spcBef>
                <a:spcPts val="404"/>
              </a:spcBef>
              <a:buNone/>
            </a:pPr>
            <a:r>
              <a:rPr lang="pt-BR" sz="2100" dirty="0" smtClean="0"/>
              <a:t>(...)</a:t>
            </a:r>
          </a:p>
          <a:p>
            <a:pPr marL="0" indent="0" algn="just">
              <a:spcBef>
                <a:spcPts val="404"/>
              </a:spcBef>
              <a:buNone/>
            </a:pPr>
            <a:r>
              <a:rPr lang="pt-BR" sz="2100" dirty="0" smtClean="0"/>
              <a:t>V </a:t>
            </a:r>
            <a:r>
              <a:rPr lang="pt-BR" sz="2100" dirty="0"/>
              <a:t>- existência de </a:t>
            </a:r>
            <a:r>
              <a:rPr lang="pt-BR" sz="2100" b="1" dirty="0">
                <a:solidFill>
                  <a:srgbClr val="FFFF00"/>
                </a:solidFill>
              </a:rPr>
              <a:t>assessoria de orçamento, controle e fiscalização financeira, acompanhamento de planos, programas e projetos</a:t>
            </a:r>
            <a:r>
              <a:rPr lang="pt-BR" sz="2100" dirty="0"/>
              <a:t>, a ser regulamentada por resolução própria, para atendimento à </a:t>
            </a:r>
            <a:r>
              <a:rPr lang="pt-BR" sz="2100" b="1" dirty="0">
                <a:solidFill>
                  <a:srgbClr val="FFFF00"/>
                </a:solidFill>
              </a:rPr>
              <a:t>Comissão Mista Permanente</a:t>
            </a:r>
            <a:r>
              <a:rPr lang="pt-BR" sz="2100" dirty="0"/>
              <a:t> a que se refere o art. 166, § 1º, da Constituição Federal, bem como às </a:t>
            </a:r>
            <a:r>
              <a:rPr lang="pt-BR" sz="2100" b="1" dirty="0">
                <a:solidFill>
                  <a:srgbClr val="FFFF00"/>
                </a:solidFill>
              </a:rPr>
              <a:t>Comissões Permanentes, Parlamentares de Inquérito ou Especiais da Casa</a:t>
            </a:r>
            <a:r>
              <a:rPr lang="pt-BR" sz="2100" dirty="0"/>
              <a:t>, relacionado ao âmbito de atuação destas</a:t>
            </a:r>
            <a:r>
              <a:rPr lang="pt-BR" sz="2100" dirty="0" smtClean="0"/>
              <a:t>.</a:t>
            </a:r>
            <a:endParaRPr lang="pt-BR" sz="2100" dirty="0"/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23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pt-BR" sz="2000" b="1" dirty="0" smtClean="0"/>
          </a:p>
          <a:p>
            <a:pPr marL="0" indent="0" algn="just">
              <a:buNone/>
            </a:pPr>
            <a:r>
              <a:rPr lang="pt-BR" b="1" dirty="0" smtClean="0">
                <a:solidFill>
                  <a:srgbClr val="FFFF00"/>
                </a:solidFill>
              </a:rPr>
              <a:t>O que podemos oferecer?</a:t>
            </a:r>
          </a:p>
          <a:p>
            <a:pPr marL="0" indent="0" algn="just">
              <a:buNone/>
            </a:pPr>
            <a:endParaRPr lang="pt-BR" sz="800" b="1" dirty="0" smtClean="0"/>
          </a:p>
          <a:p>
            <a:pPr marL="0" indent="0" algn="just">
              <a:buNone/>
            </a:pPr>
            <a:r>
              <a:rPr lang="pt-BR" dirty="0" smtClean="0"/>
              <a:t>Contribuições para </a:t>
            </a:r>
            <a:r>
              <a:rPr lang="pt-BR" dirty="0"/>
              <a:t>o cumprimento das </a:t>
            </a:r>
            <a:r>
              <a:rPr lang="pt-BR" dirty="0" smtClean="0"/>
              <a:t>prerrogativas constitucionais do Legislativo, </a:t>
            </a:r>
            <a:r>
              <a:rPr lang="pt-BR" dirty="0"/>
              <a:t>mediante a prestação de serviços de </a:t>
            </a:r>
            <a:r>
              <a:rPr lang="pt-BR" dirty="0" smtClean="0"/>
              <a:t>assessoria e consultoria às comissões e a parlamentares, </a:t>
            </a:r>
            <a:r>
              <a:rPr lang="pt-BR" dirty="0"/>
              <a:t>sobre </a:t>
            </a:r>
            <a:r>
              <a:rPr lang="pt-BR" dirty="0" smtClean="0"/>
              <a:t>matérias orçamentárias e </a:t>
            </a:r>
            <a:r>
              <a:rPr lang="pt-BR" dirty="0"/>
              <a:t>financeiras relacionadas com o planejamento público da União e ao exercício do controle externo.</a:t>
            </a:r>
          </a:p>
        </p:txBody>
      </p:sp>
      <p:sp>
        <p:nvSpPr>
          <p:cNvPr id="5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52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8" name="Text Box 4"/>
          <p:cNvSpPr txBox="1">
            <a:spLocks noChangeArrowheads="1"/>
          </p:cNvSpPr>
          <p:nvPr/>
        </p:nvSpPr>
        <p:spPr bwMode="auto">
          <a:xfrm>
            <a:off x="29369" y="980728"/>
            <a:ext cx="913695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 dirty="0">
                <a:solidFill>
                  <a:srgbClr val="FFFF00"/>
                </a:solidFill>
                <a:latin typeface="Arial" pitchFamily="34" charset="0"/>
              </a:rPr>
              <a:t>AS ATIVIDADES DE CONSULTORIA E ASSESSORAMENTO</a:t>
            </a:r>
          </a:p>
        </p:txBody>
      </p:sp>
      <p:sp>
        <p:nvSpPr>
          <p:cNvPr id="1332229" name="Text Box 5"/>
          <p:cNvSpPr txBox="1">
            <a:spLocks noChangeArrowheads="1"/>
          </p:cNvSpPr>
          <p:nvPr/>
        </p:nvSpPr>
        <p:spPr bwMode="auto">
          <a:xfrm>
            <a:off x="7936" y="1556792"/>
            <a:ext cx="9144001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 b="1" u="sng" dirty="0">
                <a:solidFill>
                  <a:srgbClr val="FFFF00"/>
                </a:solidFill>
                <a:latin typeface="Arial" pitchFamily="34" charset="0"/>
              </a:rPr>
              <a:t>CONSULTORIA</a:t>
            </a:r>
          </a:p>
          <a:p>
            <a:pPr algn="just"/>
            <a:r>
              <a:rPr lang="pt-BR" altLang="pt-BR" sz="2200" dirty="0">
                <a:latin typeface="Arial" pitchFamily="34" charset="0"/>
              </a:rPr>
              <a:t>As análises, estudos e notas técnicas, de autoria e </a:t>
            </a:r>
            <a:r>
              <a:rPr lang="pt-BR" altLang="pt-BR" sz="2200" i="1" dirty="0">
                <a:latin typeface="Arial" pitchFamily="34" charset="0"/>
              </a:rPr>
              <a:t>responsabilidade do consultor, ou da Consultoria</a:t>
            </a:r>
            <a:r>
              <a:rPr lang="pt-BR" altLang="pt-BR" sz="2200" dirty="0">
                <a:latin typeface="Arial" pitchFamily="34" charset="0"/>
              </a:rPr>
              <a:t>, são divulgadas (salvo quando pedidas pelo parlamentar), e tem como objetivo </a:t>
            </a:r>
            <a:r>
              <a:rPr lang="pt-BR" altLang="pt-BR" sz="2200" i="1" dirty="0">
                <a:latin typeface="Arial" pitchFamily="34" charset="0"/>
              </a:rPr>
              <a:t>subsidiar e apoiar</a:t>
            </a:r>
            <a:r>
              <a:rPr lang="pt-BR" altLang="pt-BR" sz="2200" dirty="0">
                <a:latin typeface="Arial" pitchFamily="34" charset="0"/>
              </a:rPr>
              <a:t> as decisões legislativas. Uma boa consultoria exige planejamento e esforço </a:t>
            </a:r>
            <a:r>
              <a:rPr lang="pt-BR" altLang="pt-BR" sz="2200" dirty="0" err="1">
                <a:latin typeface="Arial" pitchFamily="34" charset="0"/>
              </a:rPr>
              <a:t>pró-ativo</a:t>
            </a:r>
            <a:r>
              <a:rPr lang="pt-BR" altLang="pt-BR" sz="2200" dirty="0">
                <a:latin typeface="Arial" pitchFamily="34" charset="0"/>
              </a:rPr>
              <a:t>, e é reconhecida pela qualidade das análises e acerto das previsões, devendo ser capaz de responder e </a:t>
            </a:r>
            <a:r>
              <a:rPr lang="pt-BR" altLang="pt-BR" sz="2200" dirty="0" smtClean="0">
                <a:latin typeface="Arial" pitchFamily="34" charset="0"/>
              </a:rPr>
              <a:t>de se </a:t>
            </a:r>
            <a:r>
              <a:rPr lang="pt-BR" altLang="pt-BR" sz="2200" dirty="0">
                <a:latin typeface="Arial" pitchFamily="34" charset="0"/>
              </a:rPr>
              <a:t>antecipar à agenda legislativa.</a:t>
            </a:r>
          </a:p>
        </p:txBody>
      </p:sp>
      <p:sp>
        <p:nvSpPr>
          <p:cNvPr id="1332231" name="Text Box 7"/>
          <p:cNvSpPr txBox="1">
            <a:spLocks noChangeArrowheads="1"/>
          </p:cNvSpPr>
          <p:nvPr/>
        </p:nvSpPr>
        <p:spPr bwMode="auto">
          <a:xfrm>
            <a:off x="0" y="4309933"/>
            <a:ext cx="9144001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ASSESSORAMENTO</a:t>
            </a:r>
          </a:p>
          <a:p>
            <a:pPr algn="just"/>
            <a:r>
              <a:rPr lang="pt-BR" altLang="pt-BR" sz="2200" dirty="0">
                <a:latin typeface="Arial" pitchFamily="34" charset="0"/>
              </a:rPr>
              <a:t>As análises e estudos são voltados diretamente à elaboração de minutas de proposições mediante solicitação e orientação do parlamentar responsável (autores e relatores da matéria), tendo </a:t>
            </a:r>
            <a:r>
              <a:rPr lang="pt-BR" altLang="pt-BR" sz="2200" i="1" dirty="0">
                <a:latin typeface="Arial" pitchFamily="34" charset="0"/>
              </a:rPr>
              <a:t>caráter anônimo e reservado</a:t>
            </a:r>
            <a:r>
              <a:rPr lang="pt-BR" altLang="pt-BR" sz="2200" dirty="0">
                <a:latin typeface="Arial" pitchFamily="34" charset="0"/>
              </a:rPr>
              <a:t>. As informações confiadas no exercício dessa atividade revestem-se da proteção do sigilo profissional, dentro dos limites legais</a:t>
            </a:r>
            <a:r>
              <a:rPr lang="pt-BR" altLang="pt-BR" sz="2000" dirty="0">
                <a:latin typeface="Arial" pitchFamily="34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itchFamily="18" charset="0"/>
                <a:ea typeface="+mj-ea"/>
                <a:cs typeface="+mj-c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de Orçamento e Fiscalização Financeira - 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11" name="Conector reto 10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1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29" grpId="0"/>
      <p:bldP spid="13322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57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Câmara dos Deputados</a:t>
            </a:r>
          </a:p>
          <a:p>
            <a:pPr algn="l"/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Consultoria </a:t>
            </a:r>
            <a:r>
              <a:rPr lang="pt-BR" b="1" dirty="0">
                <a:latin typeface="Bodoni MT" panose="02070603080606020203" pitchFamily="18" charset="0"/>
                <a:cs typeface="Arabic Typesetting" panose="03020402040406030203" pitchFamily="66" charset="-78"/>
              </a:rPr>
              <a:t>de Orçamento e Fiscalização Financeira - </a:t>
            </a:r>
            <a:r>
              <a:rPr lang="pt-BR" b="1" dirty="0" smtClean="0">
                <a:latin typeface="Bodoni MT" panose="02070603080606020203" pitchFamily="18" charset="0"/>
                <a:cs typeface="Arabic Typesetting" panose="03020402040406030203" pitchFamily="66" charset="-78"/>
              </a:rPr>
              <a:t>CONOF</a:t>
            </a:r>
            <a:endParaRPr lang="pt-BR" b="1" dirty="0">
              <a:latin typeface="Bodoni MT" panose="02070603080606020203" pitchFamily="18" charset="0"/>
              <a:cs typeface="Arabic Typesetting" panose="03020402040406030203" pitchFamily="66" charset="-78"/>
            </a:endParaRPr>
          </a:p>
        </p:txBody>
      </p:sp>
      <p:cxnSp>
        <p:nvCxnSpPr>
          <p:cNvPr id="21" name="Conector reto 20"/>
          <p:cNvCxnSpPr/>
          <p:nvPr/>
        </p:nvCxnSpPr>
        <p:spPr>
          <a:xfrm flipH="1">
            <a:off x="0" y="908720"/>
            <a:ext cx="9144000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0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solidFill>
            <a:schemeClr val="tx1"/>
          </a:solidFill>
        </a:ln>
      </a:spPr>
      <a:bodyPr wrap="square" lIns="0" tIns="0" rIns="0" bIns="0" rtlCol="0" anchor="ctr" anchorCtr="1">
        <a:spAutoFit/>
      </a:bodyPr>
      <a:lstStyle>
        <a:defPPr algn="ctr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4125</Words>
  <Application>Microsoft Office PowerPoint</Application>
  <PresentationFormat>Apresentação na tela (4:3)</PresentationFormat>
  <Paragraphs>787</Paragraphs>
  <Slides>59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59</vt:i4>
      </vt:variant>
    </vt:vector>
  </HeadingPairs>
  <TitlesOfParts>
    <vt:vector size="62" baseType="lpstr">
      <vt:lpstr>Tema do Office</vt:lpstr>
      <vt:lpstr>1_Flow</vt:lpstr>
      <vt:lpstr>Design padrão</vt:lpstr>
      <vt:lpstr>Conheça a Consultoria de Orçamento</vt:lpstr>
      <vt:lpstr>Câmara dos Deputados Consultoria de Orçamento e Fiscalização Financeira - CONOF</vt:lpstr>
      <vt:lpstr>PARTE I  Consultoria de Orçamento e Fiscalização Financeira – CONOF/CD</vt:lpstr>
      <vt:lpstr>Câmara dos Deputados Consultoria de Orçamento e Fiscalização Financeira - CONOF</vt:lpstr>
      <vt:lpstr>Câmara dos Deputados Consultoria de Orçamento e Fiscalização Financeira - CONOF</vt:lpstr>
      <vt:lpstr>Câmara dos Deputados Consultoria de Orçamento e Fiscalização Financeira - CONOF</vt:lpstr>
      <vt:lpstr>Câmara dos Deputados Consultoria de Orçamento e Fiscalização Financeira - CONOF</vt:lpstr>
      <vt:lpstr>Apresentação do PowerPoint</vt:lpstr>
      <vt:lpstr>Câmara dos Deputados Consultoria de Orçamento e Fiscalização Financeira - CONOF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PARTE II Processo Legislativo Orçamentário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GRUPO DE DESPESA</vt:lpstr>
      <vt:lpstr>MODALIDADE DE APLICAÇÃO</vt:lpstr>
      <vt:lpstr>Apresentação do PowerPoint</vt:lpstr>
      <vt:lpstr>PARTE III Orçamento Impositivo  </vt:lpstr>
      <vt:lpstr>Orçamento Impositivo</vt:lpstr>
      <vt:lpstr>Exercício 2014</vt:lpstr>
      <vt:lpstr>Obrigado !</vt:lpstr>
    </vt:vector>
  </TitlesOfParts>
  <Company>Câmara dos Deputados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Ambientação para Secretários Parlamentares</dc:title>
  <dc:creator>Tulio Cambraia</dc:creator>
  <cp:lastModifiedBy>Câmara dos Deputados</cp:lastModifiedBy>
  <cp:revision>141</cp:revision>
  <dcterms:created xsi:type="dcterms:W3CDTF">2015-03-13T15:29:42Z</dcterms:created>
  <dcterms:modified xsi:type="dcterms:W3CDTF">2016-07-11T13:12:48Z</dcterms:modified>
</cp:coreProperties>
</file>