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32"/>
  </p:notesMasterIdLst>
  <p:sldIdLst>
    <p:sldId id="256" r:id="rId13"/>
    <p:sldId id="1513" r:id="rId14"/>
    <p:sldId id="1502" r:id="rId15"/>
    <p:sldId id="1519" r:id="rId16"/>
    <p:sldId id="1503" r:id="rId17"/>
    <p:sldId id="1515" r:id="rId18"/>
    <p:sldId id="1504" r:id="rId19"/>
    <p:sldId id="1505" r:id="rId20"/>
    <p:sldId id="1514" r:id="rId21"/>
    <p:sldId id="1506" r:id="rId22"/>
    <p:sldId id="1509" r:id="rId23"/>
    <p:sldId id="1510" r:id="rId24"/>
    <p:sldId id="1511" r:id="rId25"/>
    <p:sldId id="1512" r:id="rId26"/>
    <p:sldId id="1517" r:id="rId27"/>
    <p:sldId id="1518" r:id="rId28"/>
    <p:sldId id="1516" r:id="rId29"/>
    <p:sldId id="1507" r:id="rId30"/>
    <p:sldId id="307" r:id="rId31"/>
  </p:sldIdLst>
  <p:sldSz cx="12192000" cy="6858000"/>
  <p:notesSz cx="6819900" cy="99187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Lucida Sans Unicode" panose="020B06020305040202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02" userDrawn="1">
          <p15:clr>
            <a:srgbClr val="A4A3A4"/>
          </p15:clr>
        </p15:guide>
        <p15:guide id="2" pos="391" userDrawn="1">
          <p15:clr>
            <a:srgbClr val="A4A3A4"/>
          </p15:clr>
        </p15:guide>
        <p15:guide id="3" pos="393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C4"/>
    <a:srgbClr val="565655"/>
    <a:srgbClr val="8F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BD51B-7246-4537-B012-9C0952C4E467}">
  <a:tblStyle styleId="{B04BD51B-7246-4537-B012-9C0952C4E46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2" y="60"/>
      </p:cViewPr>
      <p:guideLst>
        <p:guide orient="horz" pos="4102"/>
        <p:guide pos="391"/>
        <p:guide pos="3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7.fntdata"/><Relationship Id="rId21" Type="http://schemas.openxmlformats.org/officeDocument/2006/relationships/slide" Target="slides/slide9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8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la.amaral\Downloads\(atualizado%2004-02-22)%20Mercado%20de%20trabalh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1">
                <a:solidFill>
                  <a:schemeClr val="bg1">
                    <a:lumMod val="50000"/>
                  </a:schemeClr>
                </a:solidFill>
              </a:rPr>
              <a:t>Saldo de admissões</a:t>
            </a:r>
            <a:r>
              <a:rPr lang="pt-BR" sz="1400" b="1" baseline="0">
                <a:solidFill>
                  <a:schemeClr val="bg1">
                    <a:lumMod val="50000"/>
                  </a:schemeClr>
                </a:solidFill>
              </a:rPr>
              <a:t> e desligamentos de empregos formais na saúde e em atividades de atendimento hospitalar (em milhares) | 2012 - 2021</a:t>
            </a:r>
            <a:endParaRPr lang="pt-BR" sz="14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885869579317413"/>
          <c:y val="2.0436517053405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9501657687525907E-2"/>
          <c:y val="0.16971699492470602"/>
          <c:w val="0.91178626191462886"/>
          <c:h val="0.6294996971532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COMPILADO!$C$2</c:f>
              <c:strCache>
                <c:ptCount val="1"/>
                <c:pt idx="0">
                  <c:v>Saldo de admissões e desligamentos | Saúde</c:v>
                </c:pt>
              </c:strCache>
            </c:strRef>
          </c:tx>
          <c:spPr>
            <a:solidFill>
              <a:srgbClr val="0F72C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COMPILADO!$A$3:$A$12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</c:numCache>
            </c:numRef>
          </c:cat>
          <c:val>
            <c:numRef>
              <c:f>COMPILADO!$C$3:$C$12</c:f>
              <c:numCache>
                <c:formatCode>#,##0</c:formatCode>
                <c:ptCount val="10"/>
                <c:pt idx="0">
                  <c:v>106978</c:v>
                </c:pt>
                <c:pt idx="1">
                  <c:v>93148</c:v>
                </c:pt>
                <c:pt idx="2">
                  <c:v>107235</c:v>
                </c:pt>
                <c:pt idx="3">
                  <c:v>51604</c:v>
                </c:pt>
                <c:pt idx="4">
                  <c:v>36315</c:v>
                </c:pt>
                <c:pt idx="5">
                  <c:v>53030</c:v>
                </c:pt>
                <c:pt idx="6">
                  <c:v>96833</c:v>
                </c:pt>
                <c:pt idx="7">
                  <c:v>92882</c:v>
                </c:pt>
                <c:pt idx="8">
                  <c:v>91611</c:v>
                </c:pt>
                <c:pt idx="9">
                  <c:v>176950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641-A3E0-E6248AD9F7D7}"/>
            </c:ext>
          </c:extLst>
        </c:ser>
        <c:ser>
          <c:idx val="1"/>
          <c:order val="1"/>
          <c:tx>
            <c:strRef>
              <c:f>COMPILADO!$D$2</c:f>
              <c:strCache>
                <c:ptCount val="1"/>
                <c:pt idx="0">
                  <c:v>Saldo de admissões e desligamento | Atividades de atendimento hospitalar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COMPILADO!$A$3:$A$12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</c:numCache>
            </c:numRef>
          </c:cat>
          <c:val>
            <c:numRef>
              <c:f>COMPILADO!$D$3:$D$12</c:f>
              <c:numCache>
                <c:formatCode>#,##0</c:formatCode>
                <c:ptCount val="10"/>
                <c:pt idx="0">
                  <c:v>57975</c:v>
                </c:pt>
                <c:pt idx="1">
                  <c:v>48756</c:v>
                </c:pt>
                <c:pt idx="2">
                  <c:v>56146</c:v>
                </c:pt>
                <c:pt idx="3">
                  <c:v>20936</c:v>
                </c:pt>
                <c:pt idx="4">
                  <c:v>17626</c:v>
                </c:pt>
                <c:pt idx="5">
                  <c:v>20051</c:v>
                </c:pt>
                <c:pt idx="6">
                  <c:v>37087</c:v>
                </c:pt>
                <c:pt idx="7">
                  <c:v>48082</c:v>
                </c:pt>
                <c:pt idx="8">
                  <c:v>67368</c:v>
                </c:pt>
                <c:pt idx="9">
                  <c:v>55027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5-4641-A3E0-E6248AD9F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67584000"/>
        <c:axId val="67585536"/>
      </c:barChart>
      <c:catAx>
        <c:axId val="675840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7585536"/>
        <c:crosses val="autoZero"/>
        <c:auto val="1"/>
        <c:lblAlgn val="ctr"/>
        <c:lblOffset val="100"/>
        <c:noMultiLvlLbl val="0"/>
      </c:catAx>
      <c:valAx>
        <c:axId val="6758553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758400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899797405960856"/>
          <c:w val="1"/>
          <c:h val="0.11676233839470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5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5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88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78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66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58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615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32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14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24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8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ff7ff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4f0ff7ff80_0_72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ff7ff80_0_72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01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53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3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19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57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42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17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36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71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15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0039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4360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54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2254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68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9066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68164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227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89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029335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98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10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2613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470578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52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49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7289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080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429497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7581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521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5530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75290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759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429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510770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875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461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9555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247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88706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553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2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00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42309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345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0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7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34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39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790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7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37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7869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20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50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8347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109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29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72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36339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7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390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200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1762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909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45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01911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991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56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103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462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002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013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2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123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5442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23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89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5674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215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13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94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07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711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2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165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78259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20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73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0105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456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075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49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03891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27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54650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84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602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238818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65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625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789722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8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812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87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98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451528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033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8779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731438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49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26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094072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19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452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4713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499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5570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299093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64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44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472421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24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304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78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75624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84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45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3538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467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565919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87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719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5822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201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12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3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3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2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8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54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6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emf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3.emf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em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8.emf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9.emf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3528678" y="1241127"/>
            <a:ext cx="7551379" cy="374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pt-BR" sz="5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Impactos do Piso Salarial de Enfermagem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58FAD0F1-3C7E-49C8-AAD3-3442D19A9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4" y="5491358"/>
            <a:ext cx="2540102" cy="768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143000" y="185981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POR QUE ESSE NÚMERO É DIFERENTE DOS OUTROS APRESENTADOS NO GT?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797784"/>
            <a:ext cx="9574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Primeiro, porque, curiosamente, entidades e governo valem-se de uma RAIS desatualizada, a de 2019. Anahp baseia-se na última RAIS, a de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 um ano para outro, primeiro, houve reajuste de salários e, portanto, é menor o valor a ser complementado em eventual piso a ser aprovado. A Anahp já utilizou o salário atualizado.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Segundo, porque a Anahp leva em consideração todos os profissionais existentes no país (1,4 milhão de profissionais de enfermagem). Outros estudos utilizam apenas parte desses profissionais.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4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977182" y="110213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POR QUE ESSE NÚMERO É DIFERENTE DOS OUTROS APRESENTADOS NO GT?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797784"/>
            <a:ext cx="9574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Terceiro, e muito importante, 2020 marcou a contratação (também pela pandemia) de mais de cem mil novos profissionais de enfermagem. Portanto, o número de profissionais hoje é bem maior do que em 2019.</a:t>
            </a:r>
          </a:p>
          <a:p>
            <a:r>
              <a:rPr lang="pt-BR" sz="2000" kern="1200" dirty="0">
                <a:solidFill>
                  <a:srgbClr val="7F7F7F"/>
                </a:solidFill>
                <a:highlight>
                  <a:srgbClr val="FFFF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667869B-237D-43ED-B1EB-6B41C52FC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23172"/>
              </p:ext>
            </p:extLst>
          </p:nvPr>
        </p:nvGraphicFramePr>
        <p:xfrm>
          <a:off x="2615481" y="2989701"/>
          <a:ext cx="6629402" cy="2513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946">
                  <a:extLst>
                    <a:ext uri="{9D8B030D-6E8A-4147-A177-3AD203B41FA5}">
                      <a16:colId xmlns:a16="http://schemas.microsoft.com/office/drawing/2014/main" val="2939006063"/>
                    </a:ext>
                  </a:extLst>
                </a:gridCol>
                <a:gridCol w="2513481">
                  <a:extLst>
                    <a:ext uri="{9D8B030D-6E8A-4147-A177-3AD203B41FA5}">
                      <a16:colId xmlns:a16="http://schemas.microsoft.com/office/drawing/2014/main" val="1282323319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12087719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289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 Profissional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profissionais - 2019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Número de profissionais - 2020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78903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Enfermeiros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321.323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353.864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027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Técnicos de enfermagem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685.195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767.388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82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Auxiliares e parteiras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243.697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230.568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20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1.250.215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1.351.820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1302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0CA072-0B3E-44CD-8953-DE58C2AD30A1}"/>
              </a:ext>
            </a:extLst>
          </p:cNvPr>
          <p:cNvSpPr txBox="1"/>
          <p:nvPr/>
        </p:nvSpPr>
        <p:spPr>
          <a:xfrm>
            <a:off x="2539281" y="5503542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RAIS 2020 | Ministério da Economia</a:t>
            </a:r>
          </a:p>
        </p:txBody>
      </p:sp>
    </p:spTree>
    <p:extLst>
      <p:ext uri="{BB962C8B-B14F-4D97-AF65-F5344CB8AC3E}">
        <p14:creationId xmlns:p14="http://schemas.microsoft.com/office/powerpoint/2010/main" val="383153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830075" y="174204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RISCO AO DESCONHECER A REALIDADE BRASILEIRA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311322-DC0C-4A4E-8AA6-9953BE81E1CC}"/>
              </a:ext>
            </a:extLst>
          </p:cNvPr>
          <p:cNvSpPr txBox="1"/>
          <p:nvPr/>
        </p:nvSpPr>
        <p:spPr>
          <a:xfrm>
            <a:off x="995892" y="1508238"/>
            <a:ext cx="9574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Abaixo elencamos a média salarial das profissões e comparados com o piso sugerido a cada uma delas: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highlight>
                <a:srgbClr val="FFFF00"/>
              </a:highlight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highlight>
                <a:srgbClr val="FFFF00"/>
              </a:highlight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3DFE23-EC57-40F6-8F33-11054E38116E}"/>
              </a:ext>
            </a:extLst>
          </p:cNvPr>
          <p:cNvSpPr txBox="1"/>
          <p:nvPr/>
        </p:nvSpPr>
        <p:spPr>
          <a:xfrm>
            <a:off x="2539281" y="5827511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RAIS 2020 | Ministério da Economia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D4DD3F-D5DB-468A-91EF-3C0CE6E68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81" y="2434975"/>
            <a:ext cx="6438749" cy="33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6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977182" y="170482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O EFEITO DESIGUAL DA PROPOSTA DO SENADO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797784"/>
            <a:ext cx="10062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 base na mesma RAIS de 2020, DEZENOVE ESTADOS BRASILEIROS têm média salarial superior ao proposto entre os enfermeiros; UM entre os técnicos e VINTE E DOIS entre os auxiliares.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Ou seja: da forma como foi apresentada, a proposta altera enormemente a relação interna entre as três categorias em benefício especialmente dos técnicos. E terá efeito desigual para enfermeiros e auxiliares, os que menos ganham, na maioria dos Estados.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Reproduz-se aqui a clássica forma da injustiça: tratar igualmente aos desiguais em vez de respeitar as diferenças regionais e entre as categorias de modo que todos saiam realmente valorizados.</a:t>
            </a:r>
          </a:p>
        </p:txBody>
      </p:sp>
    </p:spTree>
    <p:extLst>
      <p:ext uri="{BB962C8B-B14F-4D97-AF65-F5344CB8AC3E}">
        <p14:creationId xmlns:p14="http://schemas.microsoft.com/office/powerpoint/2010/main" val="68731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044841" y="131542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EFEITO DESIGUAL DA PROPOSTA DO SENADO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7BB0DC-AC20-45A7-B104-EFD72F26C02C}"/>
              </a:ext>
            </a:extLst>
          </p:cNvPr>
          <p:cNvSpPr txBox="1"/>
          <p:nvPr/>
        </p:nvSpPr>
        <p:spPr>
          <a:xfrm>
            <a:off x="1044841" y="1294821"/>
            <a:ext cx="957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Porém o que queremos sinalizar é que por razões óbvias os salários entre as regiões do Brasil têm diferenças importantes: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D9A5EE-AF63-4DF7-BEA3-74C4EB95F40C}"/>
              </a:ext>
            </a:extLst>
          </p:cNvPr>
          <p:cNvSpPr txBox="1"/>
          <p:nvPr/>
        </p:nvSpPr>
        <p:spPr>
          <a:xfrm>
            <a:off x="1572794" y="5948093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RAIS 2020 | Ministério da Economia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878F08-A53E-45E1-AA53-D944F3B12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794" y="2065961"/>
            <a:ext cx="7231266" cy="3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044841" y="131542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EFEITO DESIGUAL DA PROPOSTA DO SENADO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6334A-4D41-4DD6-99D7-E6C2E2C9921E}"/>
              </a:ext>
            </a:extLst>
          </p:cNvPr>
          <p:cNvSpPr txBox="1"/>
          <p:nvPr/>
        </p:nvSpPr>
        <p:spPr>
          <a:xfrm>
            <a:off x="1044841" y="1294821"/>
            <a:ext cx="957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Médias salariais de Técnicos, segundo dados da RAIS 2020: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834C6B-5E7E-4648-9355-AB4474541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07" y="1694931"/>
            <a:ext cx="6206130" cy="45229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8A5146-D6C7-44E7-AE49-38A84F3B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85717"/>
              </p:ext>
            </p:extLst>
          </p:nvPr>
        </p:nvGraphicFramePr>
        <p:xfrm>
          <a:off x="7849770" y="3005565"/>
          <a:ext cx="4342229" cy="1383556"/>
        </p:xfrm>
        <a:graphic>
          <a:graphicData uri="http://schemas.openxmlformats.org/drawingml/2006/table">
            <a:tbl>
              <a:tblPr firstRow="1" firstCol="1" bandRow="1">
                <a:tableStyleId>{B04BD51B-7246-4537-B012-9C0952C4E467}</a:tableStyleId>
              </a:tblPr>
              <a:tblGrid>
                <a:gridCol w="1393759">
                  <a:extLst>
                    <a:ext uri="{9D8B030D-6E8A-4147-A177-3AD203B41FA5}">
                      <a16:colId xmlns:a16="http://schemas.microsoft.com/office/drawing/2014/main" val="760735094"/>
                    </a:ext>
                  </a:extLst>
                </a:gridCol>
                <a:gridCol w="1249748">
                  <a:extLst>
                    <a:ext uri="{9D8B030D-6E8A-4147-A177-3AD203B41FA5}">
                      <a16:colId xmlns:a16="http://schemas.microsoft.com/office/drawing/2014/main" val="2061803047"/>
                    </a:ext>
                  </a:extLst>
                </a:gridCol>
                <a:gridCol w="1698722">
                  <a:extLst>
                    <a:ext uri="{9D8B030D-6E8A-4147-A177-3AD203B41FA5}">
                      <a16:colId xmlns:a16="http://schemas.microsoft.com/office/drawing/2014/main" val="912863241"/>
                    </a:ext>
                  </a:extLst>
                </a:gridCol>
              </a:tblGrid>
              <a:tr h="240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Região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Salário médio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Número de profissionais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92079"/>
                  </a:ext>
                </a:extLst>
              </a:tr>
              <a:tr h="228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Nordeste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R$ 2.007,97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153.405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3239706"/>
                  </a:ext>
                </a:extLst>
              </a:tr>
              <a:tr h="228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Norte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R$ 2.247,93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54.517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4649196"/>
                  </a:ext>
                </a:extLst>
              </a:tr>
              <a:tr h="228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Sudeste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R$ 2.686,41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354.193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6849466"/>
                  </a:ext>
                </a:extLst>
              </a:tr>
              <a:tr h="228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Sul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R$ 3.168,77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133.094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5167002"/>
                  </a:ext>
                </a:extLst>
              </a:tr>
              <a:tr h="228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Centro-Oeste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R$ 2.437,74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72.179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150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1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044841" y="131542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EFEITO DESIGUAL DA PROPOSTA DO SENADO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5FAD43-3463-4E9C-9A52-A80B5D475268}"/>
              </a:ext>
            </a:extLst>
          </p:cNvPr>
          <p:cNvSpPr txBox="1"/>
          <p:nvPr/>
        </p:nvSpPr>
        <p:spPr>
          <a:xfrm>
            <a:off x="1044841" y="1294821"/>
            <a:ext cx="957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Médias salariais de Auxiliares, segundo dados da RAIS 2020: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7D13D-B02D-4BD3-8B84-461D061DA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32" y="1694931"/>
            <a:ext cx="6135881" cy="4747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513360-7B96-466D-A251-CC4F0544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46542"/>
              </p:ext>
            </p:extLst>
          </p:nvPr>
        </p:nvGraphicFramePr>
        <p:xfrm>
          <a:off x="7596554" y="2884530"/>
          <a:ext cx="4595446" cy="1532725"/>
        </p:xfrm>
        <a:graphic>
          <a:graphicData uri="http://schemas.openxmlformats.org/drawingml/2006/table">
            <a:tbl>
              <a:tblPr firstRow="1" firstCol="1" bandRow="1">
                <a:tableStyleId>{B04BD51B-7246-4537-B012-9C0952C4E467}</a:tableStyleId>
              </a:tblPr>
              <a:tblGrid>
                <a:gridCol w="1475035">
                  <a:extLst>
                    <a:ext uri="{9D8B030D-6E8A-4147-A177-3AD203B41FA5}">
                      <a16:colId xmlns:a16="http://schemas.microsoft.com/office/drawing/2014/main" val="481922282"/>
                    </a:ext>
                  </a:extLst>
                </a:gridCol>
                <a:gridCol w="1322628">
                  <a:extLst>
                    <a:ext uri="{9D8B030D-6E8A-4147-A177-3AD203B41FA5}">
                      <a16:colId xmlns:a16="http://schemas.microsoft.com/office/drawing/2014/main" val="955692635"/>
                    </a:ext>
                  </a:extLst>
                </a:gridCol>
                <a:gridCol w="1797783">
                  <a:extLst>
                    <a:ext uri="{9D8B030D-6E8A-4147-A177-3AD203B41FA5}">
                      <a16:colId xmlns:a16="http://schemas.microsoft.com/office/drawing/2014/main" val="1164057560"/>
                    </a:ext>
                  </a:extLst>
                </a:gridCol>
              </a:tblGrid>
              <a:tr h="266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Região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Salário médio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Número de profissionais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2505558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Nordeste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R$ 2.389,89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40.991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1958271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Norte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R$ 3.311,45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9.660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6563753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Sudeste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R$ 2.998,02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145.685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25358334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Sul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R$ 3.735,96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20.375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930681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Centro-Oeste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R$ 4.036,41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13.857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463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90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044841" y="131542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EFEITO DESIGUAL DA PROPOSTA DO SENADO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1E1895-9BDA-4290-905E-53C7CC0C2712}"/>
              </a:ext>
            </a:extLst>
          </p:cNvPr>
          <p:cNvSpPr txBox="1"/>
          <p:nvPr/>
        </p:nvSpPr>
        <p:spPr>
          <a:xfrm>
            <a:off x="1044841" y="1294821"/>
            <a:ext cx="957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Médias salariais de Enfermeiros, segundo dados da RAIS 2020: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2F117D-D64E-4A93-9816-E5BB44335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683" y="1711959"/>
            <a:ext cx="6034630" cy="471351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5A5AB3-003C-4ECD-AF64-B8BCE5947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042"/>
              </p:ext>
            </p:extLst>
          </p:nvPr>
        </p:nvGraphicFramePr>
        <p:xfrm>
          <a:off x="7666892" y="2926080"/>
          <a:ext cx="4525108" cy="1406771"/>
        </p:xfrm>
        <a:graphic>
          <a:graphicData uri="http://schemas.openxmlformats.org/drawingml/2006/table">
            <a:tbl>
              <a:tblPr firstRow="1" firstCol="1" bandRow="1">
                <a:tableStyleId>{B04BD51B-7246-4537-B012-9C0952C4E467}</a:tableStyleId>
              </a:tblPr>
              <a:tblGrid>
                <a:gridCol w="1476757">
                  <a:extLst>
                    <a:ext uri="{9D8B030D-6E8A-4147-A177-3AD203B41FA5}">
                      <a16:colId xmlns:a16="http://schemas.microsoft.com/office/drawing/2014/main" val="1992114862"/>
                    </a:ext>
                  </a:extLst>
                </a:gridCol>
                <a:gridCol w="1323662">
                  <a:extLst>
                    <a:ext uri="{9D8B030D-6E8A-4147-A177-3AD203B41FA5}">
                      <a16:colId xmlns:a16="http://schemas.microsoft.com/office/drawing/2014/main" val="2754775989"/>
                    </a:ext>
                  </a:extLst>
                </a:gridCol>
                <a:gridCol w="1724689">
                  <a:extLst>
                    <a:ext uri="{9D8B030D-6E8A-4147-A177-3AD203B41FA5}">
                      <a16:colId xmlns:a16="http://schemas.microsoft.com/office/drawing/2014/main" val="3924571896"/>
                    </a:ext>
                  </a:extLst>
                </a:gridCol>
              </a:tblGrid>
              <a:tr h="206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Região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Salário médio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Número de profissionais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329116"/>
                  </a:ext>
                </a:extLst>
              </a:tr>
              <a:tr h="240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Nordeste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R$ 4.777,96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73.774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644850"/>
                  </a:ext>
                </a:extLst>
              </a:tr>
              <a:tr h="240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Norte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R$ 5.632,64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21.411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8588814"/>
                  </a:ext>
                </a:extLst>
              </a:tr>
              <a:tr h="240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Sudeste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R$ 5.383,53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175.140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6270052"/>
                  </a:ext>
                </a:extLst>
              </a:tr>
              <a:tr h="240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Sul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R$ 6.455,51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51.193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4179636"/>
                  </a:ext>
                </a:extLst>
              </a:tr>
              <a:tr h="240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Centro-Oeste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R$ 5.695,50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32.346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093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0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977182" y="216977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OTIMISMO DA ANAHP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725865"/>
            <a:ext cx="9574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 todos desejamos valorizar os profissionais da enfermagem; se todos queremos que esta valorização seja para valer e se todos prestarmos atenção às peculiaridades brasileiras, entre elas a desigualdade regional, chegaremos a um bom resultado nessas discussões.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 ANAHP manifesta seu agradecimento ao GT por permitir a discussão. E coloca-se à disposição. </a:t>
            </a:r>
          </a:p>
        </p:txBody>
      </p:sp>
    </p:spTree>
    <p:extLst>
      <p:ext uri="{BB962C8B-B14F-4D97-AF65-F5344CB8AC3E}">
        <p14:creationId xmlns:p14="http://schemas.microsoft.com/office/powerpoint/2010/main" val="157943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0;p27">
            <a:extLst>
              <a:ext uri="{FF2B5EF4-FFF2-40B4-BE49-F238E27FC236}">
                <a16:creationId xmlns:a16="http://schemas.microsoft.com/office/drawing/2014/main" id="{45DF8992-57D9-4C78-B76B-B6433345B62B}"/>
              </a:ext>
            </a:extLst>
          </p:cNvPr>
          <p:cNvSpPr txBox="1"/>
          <p:nvPr/>
        </p:nvSpPr>
        <p:spPr>
          <a:xfrm>
            <a:off x="3717652" y="2476410"/>
            <a:ext cx="694649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defPPr>
              <a:defRPr lang="en-US"/>
            </a:defPPr>
            <a:lvl1pPr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389626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79252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168878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558503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948129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337755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727381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117007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15B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15B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r>
              <a:rPr lang="en-US" sz="2400" b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Marco </a:t>
            </a:r>
            <a:r>
              <a:rPr lang="en-US" b="1" dirty="0" err="1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Aurélio</a:t>
            </a:r>
            <a:r>
              <a:rPr lang="en-US" b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 Ferreira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err="1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Diretor</a:t>
            </a:r>
            <a:r>
              <a:rPr lang="en-US" sz="1400" b="1" i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1" dirty="0" err="1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Relações</a:t>
            </a:r>
            <a:r>
              <a:rPr lang="en-US" sz="1400" b="1" i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dirty="0" err="1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Institucionais</a:t>
            </a:r>
            <a:r>
              <a:rPr lang="en-US" sz="1400" b="1" i="1" dirty="0">
                <a:solidFill>
                  <a:srgbClr val="015B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02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868694" y="123986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A ANAHP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98A7E52-9E15-43FD-9596-68393D31F673}"/>
              </a:ext>
            </a:extLst>
          </p:cNvPr>
          <p:cNvSpPr txBox="1"/>
          <p:nvPr/>
        </p:nvSpPr>
        <p:spPr>
          <a:xfrm>
            <a:off x="6096000" y="1479901"/>
            <a:ext cx="3967479" cy="42792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8595" marR="170180" algn="just">
              <a:lnSpc>
                <a:spcPts val="2520"/>
              </a:lnSpc>
            </a:pP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689200"/>
                </a:solidFill>
                <a:latin typeface="Lucida Sans Unicode"/>
                <a:cs typeface="Lucida Sans Unicode"/>
              </a:rPr>
              <a:t>Associação</a:t>
            </a:r>
            <a:r>
              <a:rPr sz="1400" spc="75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689200"/>
                </a:solidFill>
                <a:latin typeface="Lucida Sans Unicode"/>
                <a:cs typeface="Lucida Sans Unicode"/>
              </a:rPr>
              <a:t>Nacional</a:t>
            </a:r>
            <a:r>
              <a:rPr sz="1400" spc="60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689200"/>
                </a:solidFill>
                <a:latin typeface="Lucida Sans Unicode"/>
                <a:cs typeface="Lucida Sans Unicode"/>
              </a:rPr>
              <a:t>de</a:t>
            </a:r>
            <a:r>
              <a:rPr sz="1400" spc="80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689200"/>
                </a:solidFill>
                <a:latin typeface="Lucida Sans Unicode"/>
                <a:cs typeface="Lucida Sans Unicode"/>
              </a:rPr>
              <a:t>Hospitais </a:t>
            </a:r>
            <a:r>
              <a:rPr sz="1400" spc="30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689200"/>
                </a:solidFill>
                <a:latin typeface="Lucida Sans Unicode"/>
                <a:cs typeface="Lucida Sans Unicode"/>
              </a:rPr>
              <a:t>Privados</a:t>
            </a:r>
            <a:r>
              <a:rPr sz="1400" spc="50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290" dirty="0">
                <a:solidFill>
                  <a:srgbClr val="689200"/>
                </a:solidFill>
                <a:latin typeface="Lucida Sans Unicode"/>
                <a:cs typeface="Lucida Sans Unicode"/>
              </a:rPr>
              <a:t>– </a:t>
            </a:r>
            <a:r>
              <a:rPr sz="1400" spc="65" dirty="0">
                <a:solidFill>
                  <a:srgbClr val="689200"/>
                </a:solidFill>
                <a:latin typeface="Lucida Sans Unicode"/>
                <a:cs typeface="Lucida Sans Unicode"/>
              </a:rPr>
              <a:t>Anahp</a:t>
            </a:r>
            <a:r>
              <a:rPr sz="1400" spc="70" dirty="0">
                <a:solidFill>
                  <a:srgbClr val="68920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é</a:t>
            </a:r>
            <a:r>
              <a:rPr sz="1400" spc="85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uma</a:t>
            </a:r>
            <a:r>
              <a:rPr sz="1400" spc="12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entidade </a:t>
            </a:r>
            <a:r>
              <a:rPr sz="1400" spc="6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representativa </a:t>
            </a:r>
            <a:r>
              <a:rPr sz="1400" spc="45" dirty="0">
                <a:latin typeface="Lucida Sans Unicode"/>
                <a:cs typeface="Lucida Sans Unicode"/>
              </a:rPr>
              <a:t>dos </a:t>
            </a:r>
            <a:r>
              <a:rPr sz="1400" spc="35" dirty="0">
                <a:latin typeface="Lucida Sans Unicode"/>
                <a:cs typeface="Lucida Sans Unicode"/>
              </a:rPr>
              <a:t>principais </a:t>
            </a:r>
            <a:r>
              <a:rPr sz="1400" spc="30" dirty="0">
                <a:latin typeface="Lucida Sans Unicode"/>
                <a:cs typeface="Lucida Sans Unicode"/>
              </a:rPr>
              <a:t>hospitais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privados </a:t>
            </a:r>
            <a:r>
              <a:rPr sz="1400" spc="75" dirty="0">
                <a:latin typeface="Lucida Sans Unicode"/>
                <a:cs typeface="Lucida Sans Unicode"/>
              </a:rPr>
              <a:t>de </a:t>
            </a:r>
            <a:r>
              <a:rPr sz="1400" spc="45" dirty="0">
                <a:latin typeface="Lucida Sans Unicode"/>
                <a:cs typeface="Lucida Sans Unicode"/>
              </a:rPr>
              <a:t>excelência </a:t>
            </a:r>
            <a:r>
              <a:rPr sz="1400" spc="50" dirty="0">
                <a:latin typeface="Lucida Sans Unicode"/>
                <a:cs typeface="Lucida Sans Unicode"/>
              </a:rPr>
              <a:t>do </a:t>
            </a:r>
            <a:r>
              <a:rPr sz="1400" spc="25" dirty="0">
                <a:latin typeface="Lucida Sans Unicode"/>
                <a:cs typeface="Lucida Sans Unicode"/>
              </a:rPr>
              <a:t>país. </a:t>
            </a:r>
            <a:r>
              <a:rPr sz="1400" spc="75" dirty="0">
                <a:latin typeface="Lucida Sans Unicode"/>
                <a:cs typeface="Lucida Sans Unicode"/>
              </a:rPr>
              <a:t>Criada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114" dirty="0">
                <a:latin typeface="Lucida Sans Unicode"/>
                <a:cs typeface="Lucida Sans Unicode"/>
              </a:rPr>
              <a:t>em </a:t>
            </a:r>
            <a:r>
              <a:rPr sz="1400" spc="-400" dirty="0">
                <a:latin typeface="Lucida Sans Unicode"/>
                <a:cs typeface="Lucida Sans Unicode"/>
              </a:rPr>
              <a:t>11</a:t>
            </a:r>
            <a:r>
              <a:rPr sz="1400" spc="-395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de </a:t>
            </a:r>
            <a:r>
              <a:rPr sz="1400" spc="80" dirty="0">
                <a:latin typeface="Lucida Sans Unicode"/>
                <a:cs typeface="Lucida Sans Unicode"/>
              </a:rPr>
              <a:t>maio </a:t>
            </a:r>
            <a:r>
              <a:rPr sz="1400" spc="75" dirty="0">
                <a:latin typeface="Lucida Sans Unicode"/>
                <a:cs typeface="Lucida Sans Unicode"/>
              </a:rPr>
              <a:t>de </a:t>
            </a:r>
            <a:r>
              <a:rPr sz="1400" spc="-120" dirty="0">
                <a:latin typeface="Lucida Sans Unicode"/>
                <a:cs typeface="Lucida Sans Unicode"/>
              </a:rPr>
              <a:t>2001,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15" dirty="0">
                <a:latin typeface="Lucida Sans Unicode"/>
                <a:cs typeface="Lucida Sans Unicode"/>
              </a:rPr>
              <a:t>surgiu</a:t>
            </a:r>
            <a:r>
              <a:rPr sz="1400" spc="20" dirty="0">
                <a:latin typeface="Lucida Sans Unicode"/>
                <a:cs typeface="Lucida Sans Unicode"/>
              </a:rPr>
              <a:t> </a:t>
            </a:r>
            <a:r>
              <a:rPr sz="1400" spc="95" dirty="0">
                <a:latin typeface="Lucida Sans Unicode"/>
                <a:cs typeface="Lucida Sans Unicode"/>
              </a:rPr>
              <a:t>para </a:t>
            </a:r>
            <a:r>
              <a:rPr sz="1400" spc="100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defender </a:t>
            </a:r>
            <a:r>
              <a:rPr sz="1400" spc="30" dirty="0">
                <a:latin typeface="Lucida Sans Unicode"/>
                <a:cs typeface="Lucida Sans Unicode"/>
              </a:rPr>
              <a:t>os interesses </a:t>
            </a:r>
            <a:r>
              <a:rPr sz="1400" spc="80" dirty="0">
                <a:latin typeface="Lucida Sans Unicode"/>
                <a:cs typeface="Lucida Sans Unicode"/>
              </a:rPr>
              <a:t>e </a:t>
            </a:r>
            <a:r>
              <a:rPr sz="1400" spc="65" dirty="0">
                <a:latin typeface="Lucida Sans Unicode"/>
                <a:cs typeface="Lucida Sans Unicode"/>
              </a:rPr>
              <a:t>necessidades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do</a:t>
            </a:r>
            <a:r>
              <a:rPr sz="1400" spc="55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setor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e</a:t>
            </a:r>
            <a:r>
              <a:rPr sz="1400" spc="85" dirty="0">
                <a:latin typeface="Lucida Sans Unicode"/>
                <a:cs typeface="Lucida Sans Unicode"/>
              </a:rPr>
              <a:t> </a:t>
            </a:r>
            <a:r>
              <a:rPr sz="1400" spc="25" dirty="0">
                <a:latin typeface="Lucida Sans Unicode"/>
                <a:cs typeface="Lucida Sans Unicode"/>
              </a:rPr>
              <a:t>expandir</a:t>
            </a:r>
            <a:r>
              <a:rPr sz="1400" spc="30" dirty="0">
                <a:latin typeface="Lucida Sans Unicode"/>
                <a:cs typeface="Lucida Sans Unicode"/>
              </a:rPr>
              <a:t> </a:t>
            </a:r>
            <a:r>
              <a:rPr sz="1400" spc="105" dirty="0">
                <a:latin typeface="Lucida Sans Unicode"/>
                <a:cs typeface="Lucida Sans Unicode"/>
              </a:rPr>
              <a:t>as</a:t>
            </a:r>
            <a:r>
              <a:rPr sz="1400" spc="11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melhorias </a:t>
            </a:r>
            <a:r>
              <a:rPr sz="1400" spc="50" dirty="0">
                <a:latin typeface="Lucida Sans Unicode"/>
                <a:cs typeface="Lucida Sans Unicode"/>
              </a:rPr>
              <a:t> </a:t>
            </a:r>
            <a:r>
              <a:rPr sz="1400" spc="105" dirty="0">
                <a:latin typeface="Lucida Sans Unicode"/>
                <a:cs typeface="Lucida Sans Unicode"/>
              </a:rPr>
              <a:t>alcançadas </a:t>
            </a:r>
            <a:r>
              <a:rPr sz="1400" spc="65" dirty="0">
                <a:latin typeface="Lucida Sans Unicode"/>
                <a:cs typeface="Lucida Sans Unicode"/>
              </a:rPr>
              <a:t>pelas </a:t>
            </a:r>
            <a:r>
              <a:rPr sz="1400" spc="20" dirty="0">
                <a:latin typeface="Lucida Sans Unicode"/>
                <a:cs typeface="Lucida Sans Unicode"/>
              </a:rPr>
              <a:t>instituições </a:t>
            </a:r>
            <a:r>
              <a:rPr sz="1400" spc="65" dirty="0">
                <a:latin typeface="Lucida Sans Unicode"/>
                <a:cs typeface="Lucida Sans Unicode"/>
              </a:rPr>
              <a:t>privadas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95" dirty="0">
                <a:latin typeface="Lucida Sans Unicode"/>
                <a:cs typeface="Lucida Sans Unicode"/>
              </a:rPr>
              <a:t>para</a:t>
            </a:r>
            <a:r>
              <a:rPr sz="1400" spc="100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além</a:t>
            </a:r>
            <a:r>
              <a:rPr sz="1400" spc="95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das</a:t>
            </a:r>
            <a:r>
              <a:rPr sz="1400" spc="95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fronteiras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da</a:t>
            </a:r>
            <a:r>
              <a:rPr sz="1400" spc="12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saúde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suplementar, </a:t>
            </a:r>
            <a:r>
              <a:rPr sz="1400" spc="55" dirty="0">
                <a:latin typeface="Lucida Sans Unicode"/>
                <a:cs typeface="Lucida Sans Unicode"/>
              </a:rPr>
              <a:t>favorecendo </a:t>
            </a:r>
            <a:r>
              <a:rPr sz="1400" spc="175" dirty="0">
                <a:latin typeface="Lucida Sans Unicode"/>
                <a:cs typeface="Lucida Sans Unicode"/>
              </a:rPr>
              <a:t>a </a:t>
            </a:r>
            <a:r>
              <a:rPr sz="1400" spc="30" dirty="0">
                <a:latin typeface="Lucida Sans Unicode"/>
                <a:cs typeface="Lucida Sans Unicode"/>
              </a:rPr>
              <a:t>todos os </a:t>
            </a:r>
            <a:r>
              <a:rPr sz="1400" spc="35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brasileiros.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Atualmente,</a:t>
            </a:r>
            <a:r>
              <a:rPr sz="1400" spc="40" dirty="0">
                <a:latin typeface="Lucida Sans Unicode"/>
                <a:cs typeface="Lucida Sans Unicode"/>
              </a:rPr>
              <a:t> </a:t>
            </a:r>
            <a:r>
              <a:rPr sz="1400" spc="175" dirty="0">
                <a:latin typeface="Lucida Sans Unicode"/>
                <a:cs typeface="Lucida Sans Unicode"/>
              </a:rPr>
              <a:t>a </a:t>
            </a:r>
            <a:r>
              <a:rPr sz="1400" spc="85" dirty="0">
                <a:latin typeface="Lucida Sans Unicode"/>
                <a:cs typeface="Lucida Sans Unicode"/>
              </a:rPr>
              <a:t>associação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conta</a:t>
            </a:r>
            <a:r>
              <a:rPr sz="1400" spc="7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com</a:t>
            </a:r>
            <a:r>
              <a:rPr sz="1400" spc="105" dirty="0">
                <a:latin typeface="Lucida Sans Unicode"/>
                <a:cs typeface="Lucida Sans Unicode"/>
              </a:rPr>
              <a:t> </a:t>
            </a:r>
            <a:r>
              <a:rPr sz="1400" spc="-185" dirty="0">
                <a:latin typeface="Lucida Sans Unicode"/>
                <a:cs typeface="Lucida Sans Unicode"/>
              </a:rPr>
              <a:t>1</a:t>
            </a:r>
            <a:r>
              <a:rPr lang="pt-BR" sz="1400" spc="-185" dirty="0">
                <a:latin typeface="Lucida Sans Unicode"/>
                <a:cs typeface="Lucida Sans Unicode"/>
              </a:rPr>
              <a:t>31</a:t>
            </a:r>
            <a:r>
              <a:rPr sz="1400" spc="-18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hospitais-membros </a:t>
            </a:r>
            <a:r>
              <a:rPr sz="1400" spc="5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espalhados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por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30" dirty="0">
                <a:latin typeface="Lucida Sans Unicode"/>
                <a:cs typeface="Lucida Sans Unicode"/>
              </a:rPr>
              <a:t>todo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30" dirty="0">
                <a:latin typeface="Lucida Sans Unicode"/>
                <a:cs typeface="Lucida Sans Unicode"/>
              </a:rPr>
              <a:t>o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Brasil.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D1E2BD6B-101F-4B5D-905B-CFCEAFB8D99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611" y="1325844"/>
            <a:ext cx="5610202" cy="5410178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73FC58DD-9107-4F16-8E3B-7A9E6CA1FB30}"/>
              </a:ext>
            </a:extLst>
          </p:cNvPr>
          <p:cNvSpPr txBox="1"/>
          <p:nvPr/>
        </p:nvSpPr>
        <p:spPr>
          <a:xfrm>
            <a:off x="2546205" y="1157215"/>
            <a:ext cx="55816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300" spc="-30" dirty="0">
                <a:solidFill>
                  <a:srgbClr val="666666"/>
                </a:solidFill>
                <a:latin typeface="Lucida Sans Unicode"/>
                <a:cs typeface="Lucida Sans Unicode"/>
              </a:rPr>
              <a:t>NORTE</a:t>
            </a: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ts val="2860"/>
              </a:lnSpc>
            </a:pPr>
            <a:r>
              <a:rPr sz="2400" b="1" spc="105" dirty="0">
                <a:solidFill>
                  <a:srgbClr val="666666"/>
                </a:solidFill>
                <a:latin typeface="Century Gothic"/>
                <a:cs typeface="Century Gothic"/>
              </a:rPr>
              <a:t>3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7E02029-1E45-4D82-BF69-F013FAF06768}"/>
              </a:ext>
            </a:extLst>
          </p:cNvPr>
          <p:cNvSpPr txBox="1"/>
          <p:nvPr/>
        </p:nvSpPr>
        <p:spPr>
          <a:xfrm>
            <a:off x="4898014" y="5081516"/>
            <a:ext cx="721995" cy="55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300" spc="-5" dirty="0">
                <a:solidFill>
                  <a:srgbClr val="666666"/>
                </a:solidFill>
                <a:latin typeface="Lucida Sans Unicode"/>
                <a:cs typeface="Lucida Sans Unicode"/>
              </a:rPr>
              <a:t>SUDESTE</a:t>
            </a: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ts val="2860"/>
              </a:lnSpc>
            </a:pPr>
            <a:r>
              <a:rPr sz="2400" b="1" spc="-130" dirty="0">
                <a:solidFill>
                  <a:srgbClr val="666666"/>
                </a:solidFill>
                <a:latin typeface="Century Gothic"/>
                <a:cs typeface="Century Gothic"/>
              </a:rPr>
              <a:t>6</a:t>
            </a:r>
            <a:r>
              <a:rPr lang="pt-BR" sz="2400" b="1" spc="-130" dirty="0">
                <a:solidFill>
                  <a:srgbClr val="666666"/>
                </a:solidFill>
                <a:latin typeface="Century Gothic"/>
                <a:cs typeface="Century Gothic"/>
              </a:rPr>
              <a:t>9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DCFDC529-04C2-45E1-A779-22B4AD741B6A}"/>
              </a:ext>
            </a:extLst>
          </p:cNvPr>
          <p:cNvSpPr txBox="1"/>
          <p:nvPr/>
        </p:nvSpPr>
        <p:spPr>
          <a:xfrm>
            <a:off x="3791165" y="5945602"/>
            <a:ext cx="362585" cy="55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300" spc="-15" dirty="0">
                <a:solidFill>
                  <a:srgbClr val="666666"/>
                </a:solidFill>
                <a:latin typeface="Lucida Sans Unicode"/>
                <a:cs typeface="Lucida Sans Unicode"/>
              </a:rPr>
              <a:t>SUL</a:t>
            </a: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ts val="2860"/>
              </a:lnSpc>
            </a:pPr>
            <a:r>
              <a:rPr sz="2400" b="1" spc="-20" dirty="0">
                <a:solidFill>
                  <a:srgbClr val="666666"/>
                </a:solidFill>
                <a:latin typeface="Century Gothic"/>
                <a:cs typeface="Century Gothic"/>
              </a:rPr>
              <a:t>2</a:t>
            </a:r>
            <a:r>
              <a:rPr lang="pt-BR" sz="2400" b="1" spc="-20" dirty="0">
                <a:solidFill>
                  <a:srgbClr val="666666"/>
                </a:solidFill>
                <a:latin typeface="Century Gothic"/>
                <a:cs typeface="Century Gothic"/>
              </a:rPr>
              <a:t>8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CE33BDD-EEA8-4455-B3F8-CBB6F346838E}"/>
              </a:ext>
            </a:extLst>
          </p:cNvPr>
          <p:cNvSpPr txBox="1"/>
          <p:nvPr/>
        </p:nvSpPr>
        <p:spPr>
          <a:xfrm>
            <a:off x="1130278" y="4392225"/>
            <a:ext cx="127762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300" spc="-5" dirty="0">
                <a:solidFill>
                  <a:srgbClr val="666666"/>
                </a:solidFill>
                <a:latin typeface="Lucida Sans Unicode"/>
                <a:cs typeface="Lucida Sans Unicode"/>
              </a:rPr>
              <a:t>CENTRO-OESTE</a:t>
            </a:r>
            <a:endParaRPr sz="1300">
              <a:latin typeface="Lucida Sans Unicode"/>
              <a:cs typeface="Lucida Sans Unicode"/>
            </a:endParaRPr>
          </a:p>
          <a:p>
            <a:pPr marR="5080" algn="r">
              <a:lnSpc>
                <a:spcPts val="2860"/>
              </a:lnSpc>
            </a:pPr>
            <a:r>
              <a:rPr sz="2400" b="1" spc="-210" dirty="0">
                <a:solidFill>
                  <a:srgbClr val="666666"/>
                </a:solidFill>
                <a:latin typeface="Century Gothic"/>
                <a:cs typeface="Century Gothic"/>
              </a:rPr>
              <a:t>12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2C2000A-521E-462A-B8D4-D1BD152DFA4D}"/>
              </a:ext>
            </a:extLst>
          </p:cNvPr>
          <p:cNvSpPr txBox="1"/>
          <p:nvPr/>
        </p:nvSpPr>
        <p:spPr>
          <a:xfrm>
            <a:off x="4871161" y="1741415"/>
            <a:ext cx="898268" cy="55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lang="pt-BR" sz="1300" spc="-5" dirty="0">
                <a:solidFill>
                  <a:srgbClr val="666666"/>
                </a:solidFill>
                <a:latin typeface="Lucida Sans Unicode"/>
                <a:cs typeface="Lucida Sans Unicode"/>
              </a:rPr>
              <a:t>NORDESTE</a:t>
            </a: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ts val="2860"/>
              </a:lnSpc>
            </a:pPr>
            <a:r>
              <a:rPr lang="pt-BR" sz="2400" b="1" spc="-130" dirty="0">
                <a:solidFill>
                  <a:srgbClr val="666666"/>
                </a:solidFill>
                <a:latin typeface="Century Gothic"/>
                <a:cs typeface="Century Gothic"/>
              </a:rPr>
              <a:t>19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311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868694" y="123986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INVESTIMENTO EM SAUDE NO BRASIL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868694" y="1734239"/>
            <a:ext cx="957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EB36B1-2F58-42D7-AC64-98D137902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45" t="19536" r="14345" b="8446"/>
          <a:stretch/>
        </p:blipFill>
        <p:spPr>
          <a:xfrm>
            <a:off x="1034511" y="1104712"/>
            <a:ext cx="9298209" cy="52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868694" y="123986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NOSSAS PREMISSAS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868694" y="1734239"/>
            <a:ext cx="9574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Concordância objetiva com a necessidade de valorização da classe da enfermagem;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Para que seja objetiva, essa valorização precisa, ao mesmo tempo, melhorar a condição da classe e ser sustentável hoje e ao longo dos anos;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 fórmula a ser aprovada também precisa conhecer e respeitar o fato óbvio das diferenças regionais.</a:t>
            </a:r>
          </a:p>
        </p:txBody>
      </p:sp>
    </p:spTree>
    <p:extLst>
      <p:ext uri="{BB962C8B-B14F-4D97-AF65-F5344CB8AC3E}">
        <p14:creationId xmlns:p14="http://schemas.microsoft.com/office/powerpoint/2010/main" val="149126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-2359616" y="160359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NOSSO ESTUDO DE IMPACTO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755541" y="1642801"/>
            <a:ext cx="957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Contempla, integralmente, a categoria profissional “CBO 2002 família” de “Enfermeiros de nível superior e afins” e as categorias profissionais “CBO Ocupação 2002” de Técnicos de Enfermagem, Auxiliares de Enfermagem e Parteiras.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Leva em consideração encargos igual a 67,2% sobre o total. O cálculo é feito a partir de: 13º salário, férias, INSS, SAT (Seguro de Acidente de Trabalho), Salário Educação, FGTS e contribuições para o sistema SESC e SENAC.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Leva em consideração dados da RAIS de 2020 (Relação Anual de Informações Sociais - Ministério da Economia).</a:t>
            </a:r>
          </a:p>
        </p:txBody>
      </p:sp>
    </p:spTree>
    <p:extLst>
      <p:ext uri="{BB962C8B-B14F-4D97-AF65-F5344CB8AC3E}">
        <p14:creationId xmlns:p14="http://schemas.microsoft.com/office/powerpoint/2010/main" val="238297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-1640425" y="2134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NOSSO ESTUDO DE IMPACTO | ENCARGOS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2D7B9C-B94C-4F7D-946B-3D85802BF771}"/>
              </a:ext>
            </a:extLst>
          </p:cNvPr>
          <p:cNvSpPr txBox="1"/>
          <p:nvPr/>
        </p:nvSpPr>
        <p:spPr>
          <a:xfrm>
            <a:off x="1143000" y="6119432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CÁLCULOS DE ENCARGOS SOCIAIS E TRABALHISTAS (consulta em guiatrabalhista.com.br)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FADFE2-21FC-4CD0-A0CA-45240D6C4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466" y="1326966"/>
            <a:ext cx="5102183" cy="47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977182" y="174416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NOSSO ESTUDO DE IMPACTO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448462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Piso salarial de R$ 4.750,00 mensais para Enfermeiros, 70% para Técnicos de Enfermagem (R$ 3.325,00) e 50% para Auxiliares de Enfermagem (R$ 2.375,00).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 acordo com a RAIS (dados de 2020), existem cerca de 1,4 milhão de profissionais nestas categorias. Destes, 38,3% estão empregados no setor público e 61,7% no setor privado (34,6% no setor privado sem fins lucrativos e 27,1% em empresas privadas com fins lucrativos). Apenas o setor privado é responsável por empregar </a:t>
            </a:r>
            <a:r>
              <a:rPr lang="pt-BR" sz="2000" b="1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833.859 profissionais de enfermagem.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88EAE-CA80-4C8D-9A0F-F9749C97D913}"/>
              </a:ext>
            </a:extLst>
          </p:cNvPr>
          <p:cNvSpPr txBox="1"/>
          <p:nvPr/>
        </p:nvSpPr>
        <p:spPr>
          <a:xfrm>
            <a:off x="1143000" y="6119432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RAIS 2020 | Ministério da Economia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5192C8-726B-4178-835F-0A35FC9B3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37" y="4058292"/>
            <a:ext cx="8755723" cy="2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5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143000" y="121049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NOSSO ESTUDO DE IMPACTO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1143000" y="1616271"/>
            <a:ext cx="957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Considerando-se o nivelamento de piso salarial para as ocupações já existentes, a proposta demandaria recursos financeiros adicionais ao setor privado da ordem de R$ 12,1 bilhões por ano, sendo R$ 6,4 bilhões no setor privado sem fins lucrativos e R$ 5,8 bilhões no setor privado com fins lucrativos, considerando os encargos trabalhistas.</a:t>
            </a:r>
          </a:p>
          <a:p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/>
            <a:r>
              <a:rPr lang="pt-BR" sz="2000" b="1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Estimativa de gasto adicional com piso salarial para enfermeiros, técnicos e auxiliares de enfermagem (R$)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60590B-996D-475C-A7C5-88C527E24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575" y="4031228"/>
            <a:ext cx="6253393" cy="10955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EEBF928-B275-41B4-A4B4-AE45459BD6B9}"/>
              </a:ext>
            </a:extLst>
          </p:cNvPr>
          <p:cNvSpPr txBox="1"/>
          <p:nvPr/>
        </p:nvSpPr>
        <p:spPr>
          <a:xfrm>
            <a:off x="2592656" y="5241729"/>
            <a:ext cx="685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Estimativas Anahp</a:t>
            </a:r>
          </a:p>
        </p:txBody>
      </p:sp>
    </p:spTree>
    <p:extLst>
      <p:ext uri="{BB962C8B-B14F-4D97-AF65-F5344CB8AC3E}">
        <p14:creationId xmlns:p14="http://schemas.microsoft.com/office/powerpoint/2010/main" val="275063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977182" y="174416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EMPREGOS NO SETOR HOSPITALAR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977182" y="1276563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 setor saúde foi responsável por 177 mil novos empregos em 2021, sendo que apenas os hospitais foram responsáveis por 55 mil novas posições. </a:t>
            </a:r>
            <a:endParaRPr lang="pt-BR" sz="2000" b="1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88EAE-CA80-4C8D-9A0F-F9749C97D913}"/>
              </a:ext>
            </a:extLst>
          </p:cNvPr>
          <p:cNvSpPr txBox="1"/>
          <p:nvPr/>
        </p:nvSpPr>
        <p:spPr>
          <a:xfrm>
            <a:off x="1114203" y="6113685"/>
            <a:ext cx="95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Fonte: Novo </a:t>
            </a:r>
            <a:r>
              <a:rPr lang="pt-BR" sz="1800" kern="1200" dirty="0" err="1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Caged</a:t>
            </a:r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| Ministério do Trabalho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279A83B-D48F-4CBA-97EC-B459A5357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28562"/>
              </p:ext>
            </p:extLst>
          </p:nvPr>
        </p:nvGraphicFramePr>
        <p:xfrm>
          <a:off x="977182" y="2153727"/>
          <a:ext cx="8336028" cy="395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302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5903</TotalTime>
  <Words>1183</Words>
  <Application>Microsoft Office PowerPoint</Application>
  <PresentationFormat>Widescreen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19</vt:i4>
      </vt:variant>
    </vt:vector>
  </HeadingPairs>
  <TitlesOfParts>
    <vt:vector size="35" baseType="lpstr">
      <vt:lpstr>Arial</vt:lpstr>
      <vt:lpstr>Century Gothic</vt:lpstr>
      <vt:lpstr>Lucida Sans Unicode</vt:lpstr>
      <vt:lpstr>Calibri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Keila Amaral</dc:creator>
  <cp:lastModifiedBy>Flávia Lopes - Anahp</cp:lastModifiedBy>
  <cp:revision>173</cp:revision>
  <cp:lastPrinted>2019-07-02T20:37:44Z</cp:lastPrinted>
  <dcterms:modified xsi:type="dcterms:W3CDTF">2022-02-16T16:01:38Z</dcterms:modified>
</cp:coreProperties>
</file>