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" ContentType="application/vnd.ms-exce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62" r:id="rId2"/>
    <p:sldId id="267" r:id="rId3"/>
    <p:sldId id="304" r:id="rId4"/>
    <p:sldId id="291" r:id="rId5"/>
    <p:sldId id="297" r:id="rId6"/>
    <p:sldId id="305" r:id="rId7"/>
    <p:sldId id="306" r:id="rId8"/>
    <p:sldId id="30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2-07T15:12:44.95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1,'16'0,"0"2,-1 0,22 6,4 1,596 101,-411-68,-170-34,1-2,-1-3,82-6,-36 1,-77 2,19-2,-1 3,1 2,-1 1,44 11,-60-9,51 3,-52-7,0 1,29 8,-28-4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2-07T15:12:50.116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277 0,'-1'9,"0"-1,-1 0,0 0,0 0,-5 12,-7 26,8 0,1 0,3 0,6 79,-2-118,-1 0,1 0,0 0,0 0,0 0,1 0,1 0,-1-1,1 0,0 0,0 0,1 0,0 0,0-1,0 0,0 0,1 0,0-1,0 0,12 7,9 2,1-1,0-2,52 13,-64-18,22 3,2-1,62 2,-56-6,68 13,1 6,1-5,120 2,230-17,-313-4,-19 3,109-4,-234 2,1 1,-1-2,1 1,-1-2,0 1,0-1,0 0,0-1,0 0,-1-1,1 1,-1-2,11-9,-11 8,0-2,-1 1,0-1,-1 0,0 0,0-1,-1 0,0 0,-1 0,0 0,3-15,4-11,14-59,-24 89,0-1,0 0,-1 0,0 0,0 0,-1 1,1-1,-2 0,1 0,-1 1,-3-10,3 12,-1-1,0 1,0 0,0 0,-1 0,1 1,-1-1,0 1,0 0,0 0,0 0,-10-4,-61-22,52 22,-53-19,-1 4,-1 4,0 3,-1 3,-160-3,46 16,-215 5,375-2,1 1,0 1,-48 16,-2 0,24-13,1-2,-1-3,0-2,-58-7,-7 2,37 1,42 0,0 1,-1 2,1 2,0 3,-45 10,44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7T15:22:18.52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381 88 24575,'178'-2'0,"200"4"0,-166 28 0,-141-17 0,79 3 0,121 14 0,40 0 0,323-31 0,-617-1 0,0 0 0,0-1 0,0-1 0,0-1 0,-1 0 0,0-1 0,0-1 0,24-13 0,40-16 0,202-63 0,-261 94 0,1 0 0,0 2 0,0 1 0,0 1 0,0 0 0,0 2 0,35 5 0,-28-3 0,111 10 0,235 51 0,-367-62 0,0 1 0,0-1 0,0 1 0,0 0 0,-1 1 0,1 0 0,-1 0 0,0 1 0,0 0 0,-1 0 0,1 0 0,5 7 0,-10-9 0,1 1 0,-1-1 0,0 1 0,0-1 0,0 1 0,-1 0 0,1 0 0,-1-1 0,0 1 0,0 0 0,0 0 0,-1 0 0,1 0 0,-1 0 0,0 1 0,0-1 0,-1 0 0,1 0 0,-1 0 0,0 0 0,0 0 0,0 0 0,0-1 0,-1 1 0,0 0 0,-3 5 0,0 0 0,-1-1 0,-1 1 0,0-1 0,0 0 0,0 0 0,-1-1 0,0 0 0,-1 0 0,-12 7 0,-3 1 0,0-2 0,-40 17 0,-51 9 0,85-31 0,1 1 0,0 1 0,1 2 0,0 0 0,1 2 0,0 2 0,-33 25 0,49-34 0,0-1 0,0 0 0,-1 0 0,1-1 0,-1-1 0,0 0 0,-1 0 0,1-1 0,-16 1 0,-31 10 0,-3 3 0,-1-3 0,-1-2 0,0-3 0,-110 0 0,72-12 0,-1-4 0,-121-24 0,109 17 0,-2 4 0,-187 10 0,124 3 0,-1140-3 0,1286 0 0,-51-7 0,78 6 0,-1 0 0,0 0 0,0-1 0,1 0 0,-1-1 0,1 0 0,0 0 0,0 0 0,0-1 0,0 0 0,1-1 0,-12-8 0,12 4 0,1-1 0,-1 1 0,1-1 0,1 0 0,0 0 0,1-1 0,-1 1 0,2-1 0,-3-14 0,-4-17 0,-35-116 0,42 152 4,1 0 1,0-1-1,0 1 0,0-1 0,1 1 0,0-1 0,0 1 0,1-1 0,-1 1 1,2 0-1,-1-1 0,1 1 0,-1 0 0,2 0 0,-1 0 0,1 0 0,0 0 1,0 0-1,0 1 0,1-1 0,0 1 0,0 0 0,0 0 0,1 1 0,0-1 1,0 1-1,0 0 0,7-4 0,1 0-128,0 1 0,1 0 1,0 1-1,0 0 0,0 1 0,1 1 1,0 0-1,0 1 0,0 0 0,0 2 1,16-1-1,-5 2-6702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2-07T15:22:26.696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1,'80'4,"111"19,25 3,267 21,-444-42,92 6,65 10,-127-13,1-2,133-7,-77-2,853 3,-365-43,-571 38,14-1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C7435-9D9E-41A6-AC44-EAECF4FFEA6C}" type="datetimeFigureOut">
              <a:rPr lang="pt-BR" smtClean="0"/>
              <a:t>07/02/2022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05F6E67-9DD3-4B01-81E5-9F66B323AB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5982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C7435-9D9E-41A6-AC44-EAECF4FFEA6C}" type="datetimeFigureOut">
              <a:rPr lang="pt-BR" smtClean="0"/>
              <a:t>07/02/2022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05F6E67-9DD3-4B01-81E5-9F66B323AB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3698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C7435-9D9E-41A6-AC44-EAECF4FFEA6C}" type="datetimeFigureOut">
              <a:rPr lang="pt-BR" smtClean="0"/>
              <a:t>07/02/2022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05F6E67-9DD3-4B01-81E5-9F66B323ABAB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65053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C7435-9D9E-41A6-AC44-EAECF4FFEA6C}" type="datetimeFigureOut">
              <a:rPr lang="pt-BR" smtClean="0"/>
              <a:t>07/02/2022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05F6E67-9DD3-4B01-81E5-9F66B323AB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29931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C7435-9D9E-41A6-AC44-EAECF4FFEA6C}" type="datetimeFigureOut">
              <a:rPr lang="pt-BR" smtClean="0"/>
              <a:t>07/02/2022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05F6E67-9DD3-4B01-81E5-9F66B323ABAB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1342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C7435-9D9E-41A6-AC44-EAECF4FFEA6C}" type="datetimeFigureOut">
              <a:rPr lang="pt-BR" smtClean="0"/>
              <a:t>07/02/2022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05F6E67-9DD3-4B01-81E5-9F66B323AB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36969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C7435-9D9E-41A6-AC44-EAECF4FFEA6C}" type="datetimeFigureOut">
              <a:rPr lang="pt-BR" smtClean="0"/>
              <a:t>07/02/2022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F6E67-9DD3-4B01-81E5-9F66B323AB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1727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C7435-9D9E-41A6-AC44-EAECF4FFEA6C}" type="datetimeFigureOut">
              <a:rPr lang="pt-BR" smtClean="0"/>
              <a:t>07/02/2022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F6E67-9DD3-4B01-81E5-9F66B323AB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4818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C7435-9D9E-41A6-AC44-EAECF4FFEA6C}" type="datetimeFigureOut">
              <a:rPr lang="pt-BR" smtClean="0"/>
              <a:t>07/02/2022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F6E67-9DD3-4B01-81E5-9F66B323AB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1031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C7435-9D9E-41A6-AC44-EAECF4FFEA6C}" type="datetimeFigureOut">
              <a:rPr lang="pt-BR" smtClean="0"/>
              <a:t>07/02/2022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05F6E67-9DD3-4B01-81E5-9F66B323AB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4810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C7435-9D9E-41A6-AC44-EAECF4FFEA6C}" type="datetimeFigureOut">
              <a:rPr lang="pt-BR" smtClean="0"/>
              <a:t>07/02/2022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05F6E67-9DD3-4B01-81E5-9F66B323AB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9361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C7435-9D9E-41A6-AC44-EAECF4FFEA6C}" type="datetimeFigureOut">
              <a:rPr lang="pt-BR" smtClean="0"/>
              <a:t>07/02/2022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05F6E67-9DD3-4B01-81E5-9F66B323AB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8825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C7435-9D9E-41A6-AC44-EAECF4FFEA6C}" type="datetimeFigureOut">
              <a:rPr lang="pt-BR" smtClean="0"/>
              <a:t>07/02/2022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F6E67-9DD3-4B01-81E5-9F66B323AB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2256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C7435-9D9E-41A6-AC44-EAECF4FFEA6C}" type="datetimeFigureOut">
              <a:rPr lang="pt-BR" smtClean="0"/>
              <a:t>07/02/2022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F6E67-9DD3-4B01-81E5-9F66B323AB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6899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C7435-9D9E-41A6-AC44-EAECF4FFEA6C}" type="datetimeFigureOut">
              <a:rPr lang="pt-BR" smtClean="0"/>
              <a:t>07/02/2022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F6E67-9DD3-4B01-81E5-9F66B323AB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71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C7435-9D9E-41A6-AC44-EAECF4FFEA6C}" type="datetimeFigureOut">
              <a:rPr lang="pt-BR" smtClean="0"/>
              <a:t>07/02/2022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05F6E67-9DD3-4B01-81E5-9F66B323AB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3658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C7435-9D9E-41A6-AC44-EAECF4FFEA6C}" type="datetimeFigureOut">
              <a:rPr lang="pt-BR" smtClean="0"/>
              <a:t>07/02/2022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05F6E67-9DD3-4B01-81E5-9F66B323AB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2369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Excel_Chart.xls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customXml" Target="../ink/ink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customXml" Target="../ink/ink4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>
            <a:extLst>
              <a:ext uri="{FF2B5EF4-FFF2-40B4-BE49-F238E27FC236}">
                <a16:creationId xmlns:a16="http://schemas.microsoft.com/office/drawing/2014/main" id="{5C648C46-54A7-4C30-8C42-0787CA87D7F7}"/>
              </a:ext>
            </a:extLst>
          </p:cNvPr>
          <p:cNvSpPr txBox="1">
            <a:spLocks/>
          </p:cNvSpPr>
          <p:nvPr/>
        </p:nvSpPr>
        <p:spPr>
          <a:xfrm>
            <a:off x="2279650" y="2932576"/>
            <a:ext cx="7632700" cy="168116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  <a:defRPr/>
            </a:pPr>
            <a:r>
              <a:rPr lang="pt-BR" sz="2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Solange Aparecida Caetano</a:t>
            </a:r>
          </a:p>
          <a:p>
            <a:pPr>
              <a:buFont typeface="Arial" pitchFamily="34" charset="0"/>
              <a:buNone/>
              <a:defRPr/>
            </a:pPr>
            <a:r>
              <a:rPr lang="pt-BR" sz="2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Cel</a:t>
            </a:r>
            <a:r>
              <a:rPr lang="pt-BR" sz="2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 (011) 99137-3249</a:t>
            </a:r>
          </a:p>
          <a:p>
            <a:pPr>
              <a:buFont typeface="Arial" pitchFamily="34" charset="0"/>
              <a:buNone/>
              <a:defRPr/>
            </a:pPr>
            <a:r>
              <a:rPr lang="pt-BR" sz="2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E-mail: presidência@seesp.com.br</a:t>
            </a:r>
          </a:p>
          <a:p>
            <a:pPr>
              <a:buFont typeface="Arial" pitchFamily="34" charset="0"/>
              <a:buNone/>
              <a:defRPr/>
            </a:pPr>
            <a:endParaRPr lang="pt-BR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2C83AB4F-013A-46D8-A6D6-A12795A327B0}"/>
              </a:ext>
            </a:extLst>
          </p:cNvPr>
          <p:cNvSpPr/>
          <p:nvPr/>
        </p:nvSpPr>
        <p:spPr>
          <a:xfrm>
            <a:off x="3064041" y="595065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t-BR" b="1" dirty="0">
                <a:solidFill>
                  <a:schemeClr val="bg1"/>
                </a:solidFill>
                <a:cs typeface="Arial" pitchFamily="34" charset="0"/>
              </a:rPr>
              <a:t>São Paulo - SP</a:t>
            </a:r>
          </a:p>
          <a:p>
            <a:pPr algn="ctr" eaLnBrk="1" hangingPunct="1">
              <a:defRPr/>
            </a:pPr>
            <a:r>
              <a:rPr lang="pt-BR" b="1" dirty="0">
                <a:solidFill>
                  <a:schemeClr val="bg1"/>
                </a:solidFill>
                <a:cs typeface="Arial" pitchFamily="34" charset="0"/>
              </a:rPr>
              <a:t>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79E9786-4381-4E35-9558-0175259991E7}"/>
              </a:ext>
            </a:extLst>
          </p:cNvPr>
          <p:cNvSpPr txBox="1"/>
          <p:nvPr/>
        </p:nvSpPr>
        <p:spPr>
          <a:xfrm>
            <a:off x="1436872" y="892163"/>
            <a:ext cx="106943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Como o PL 2564/20 afeta a valorização profissional da Enfermagem?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8892AD7C-224E-4C8D-A2A8-3E8CB99431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8748" y="5950652"/>
            <a:ext cx="2402431" cy="879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194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8892AD7C-224E-4C8D-A2A8-3E8CB99431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292" y="6109251"/>
            <a:ext cx="2010707" cy="736145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E8CB0E91-9F4C-43C3-9B66-F5252C3A80CE}"/>
              </a:ext>
            </a:extLst>
          </p:cNvPr>
          <p:cNvSpPr txBox="1"/>
          <p:nvPr/>
        </p:nvSpPr>
        <p:spPr>
          <a:xfrm>
            <a:off x="1541446" y="733816"/>
            <a:ext cx="981147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s-ES" altLang="x-none" sz="3200" b="1" dirty="0">
                <a:solidFill>
                  <a:schemeClr val="bg1"/>
                </a:solidFill>
                <a:latin typeface="+mn-lt"/>
                <a:ea typeface="Arial" charset="0"/>
                <a:cs typeface="Arial" charset="0"/>
              </a:rPr>
              <a:t>2.617.856 -  </a:t>
            </a:r>
            <a:r>
              <a:rPr lang="pt-BR" altLang="x-none" sz="3200" b="1" dirty="0">
                <a:solidFill>
                  <a:schemeClr val="bg1"/>
                </a:solidFill>
                <a:latin typeface="+mn-lt"/>
                <a:ea typeface="Arial" charset="0"/>
                <a:cs typeface="Arial" charset="0"/>
              </a:rPr>
              <a:t>Profissionais de  Enfermagem - Brasil</a:t>
            </a:r>
          </a:p>
        </p:txBody>
      </p:sp>
      <p:graphicFrame>
        <p:nvGraphicFramePr>
          <p:cNvPr id="10" name="Chart 1">
            <a:extLst>
              <a:ext uri="{FF2B5EF4-FFF2-40B4-BE49-F238E27FC236}">
                <a16:creationId xmlns:a16="http://schemas.microsoft.com/office/drawing/2014/main" id="{BDCE9ADD-129D-49A5-A7BA-268C523662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5478594"/>
              </p:ext>
            </p:extLst>
          </p:nvPr>
        </p:nvGraphicFramePr>
        <p:xfrm>
          <a:off x="2120348" y="2107097"/>
          <a:ext cx="8653670" cy="343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Chart" r:id="rId4" imgW="7200900" imgH="2705100" progId="Excel.Chart.8">
                  <p:embed/>
                </p:oleObj>
              </mc:Choice>
              <mc:Fallback>
                <p:oleObj name="Chart" r:id="rId4" imgW="7200900" imgH="2705100" progId="Excel.Chart.8">
                  <p:embed/>
                  <p:pic>
                    <p:nvPicPr>
                      <p:cNvPr id="12291" name="Chart 1">
                        <a:extLst>
                          <a:ext uri="{FF2B5EF4-FFF2-40B4-BE49-F238E27FC236}">
                            <a16:creationId xmlns:a16="http://schemas.microsoft.com/office/drawing/2014/main" id="{0E46ADB2-4EFA-4CAA-9B1D-22A89801F340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0348" y="2107097"/>
                        <a:ext cx="8653670" cy="3432312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75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CaixaDeTexto 12">
            <a:extLst>
              <a:ext uri="{FF2B5EF4-FFF2-40B4-BE49-F238E27FC236}">
                <a16:creationId xmlns:a16="http://schemas.microsoft.com/office/drawing/2014/main" id="{F3C5E0FD-EA2C-4EB6-A7BD-5278597E4FE2}"/>
              </a:ext>
            </a:extLst>
          </p:cNvPr>
          <p:cNvSpPr txBox="1"/>
          <p:nvPr/>
        </p:nvSpPr>
        <p:spPr>
          <a:xfrm>
            <a:off x="1898581" y="6165850"/>
            <a:ext cx="3105150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1200" dirty="0">
                <a:solidFill>
                  <a:schemeClr val="accent2">
                    <a:lumMod val="40000"/>
                    <a:lumOff val="60000"/>
                  </a:schemeClr>
                </a:solidFill>
                <a:latin typeface="+mj-lt"/>
                <a:cs typeface="Arial" charset="0"/>
              </a:rPr>
              <a:t>Fonte: </a:t>
            </a:r>
            <a:r>
              <a:rPr lang="pt-BR" sz="1200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+mj-lt"/>
                <a:cs typeface="Arial" charset="0"/>
              </a:rPr>
              <a:t>Cofen</a:t>
            </a:r>
            <a:r>
              <a:rPr lang="pt-BR" sz="1200" dirty="0">
                <a:solidFill>
                  <a:schemeClr val="accent2">
                    <a:lumMod val="40000"/>
                    <a:lumOff val="60000"/>
                  </a:schemeClr>
                </a:solidFill>
                <a:latin typeface="+mj-lt"/>
                <a:cs typeface="Arial" charset="0"/>
              </a:rPr>
              <a:t>/2022</a:t>
            </a:r>
            <a:endParaRPr lang="en-US" sz="1200" dirty="0">
              <a:solidFill>
                <a:schemeClr val="accent2">
                  <a:lumMod val="40000"/>
                  <a:lumOff val="60000"/>
                </a:schemeClr>
              </a:solidFill>
              <a:latin typeface="+mj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784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8892AD7C-224E-4C8D-A2A8-3E8CB99431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292" y="6109251"/>
            <a:ext cx="2010707" cy="736145"/>
          </a:xfrm>
          <a:prstGeom prst="rect">
            <a:avLst/>
          </a:prstGeom>
        </p:spPr>
      </p:pic>
      <p:pic>
        <p:nvPicPr>
          <p:cNvPr id="1030" name="Picture 6" descr="Homem-interrogacao – Loja Energymaster">
            <a:extLst>
              <a:ext uri="{FF2B5EF4-FFF2-40B4-BE49-F238E27FC236}">
                <a16:creationId xmlns:a16="http://schemas.microsoft.com/office/drawing/2014/main" id="{B7E1AFC1-76D9-413B-9792-FC90BD7A8D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49" y="273693"/>
            <a:ext cx="1762125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0A4A1089-9D3A-48A6-AA26-4E23AFC37F95}"/>
              </a:ext>
            </a:extLst>
          </p:cNvPr>
          <p:cNvSpPr txBox="1"/>
          <p:nvPr/>
        </p:nvSpPr>
        <p:spPr>
          <a:xfrm>
            <a:off x="2664389" y="273693"/>
            <a:ext cx="83808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>
                <a:solidFill>
                  <a:srgbClr val="FFFF00"/>
                </a:solidFill>
              </a:rPr>
              <a:t>O debate do Piso Salarial </a:t>
            </a:r>
            <a:r>
              <a:rPr lang="pt-BR" sz="3600" b="0" i="0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pt-BR" sz="3600" dirty="0">
                <a:solidFill>
                  <a:srgbClr val="FFFF00"/>
                </a:solidFill>
              </a:rPr>
              <a:t> novo???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1BC9833E-880B-4760-8425-FA31CA79B691}"/>
              </a:ext>
            </a:extLst>
          </p:cNvPr>
          <p:cNvSpPr txBox="1"/>
          <p:nvPr/>
        </p:nvSpPr>
        <p:spPr>
          <a:xfrm>
            <a:off x="2515849" y="1067892"/>
            <a:ext cx="9210502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 4499/1989 – Deputada Benedita da Silva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t-BR" sz="2400" b="0" i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4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 4924/2009 -  Deputado Mauro </a:t>
            </a:r>
            <a:r>
              <a:rPr lang="pt-BR" sz="24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Nazif</a:t>
            </a:r>
            <a:r>
              <a:rPr lang="pt-BR" sz="24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 R$ 4.650,00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t-BR" sz="2400" b="0" i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 2573/2011 - Deputado Romero Rodrigues – R$ 5.450,00</a:t>
            </a:r>
          </a:p>
          <a:p>
            <a:pPr algn="l"/>
            <a:endParaRPr lang="pt-B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 459/2015 – Deputado André Moura – R$ 7.880,00</a:t>
            </a:r>
          </a:p>
          <a:p>
            <a:pPr algn="l"/>
            <a:endParaRPr lang="pt-BR" sz="2400" b="0" i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 1268/2019 – Deputado Arlindo Chinaglia  - R$ 9.980,00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400" b="0" i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PLS 2564/2020 – Senador </a:t>
            </a:r>
            <a:r>
              <a:rPr lang="pt-BR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Contarato</a:t>
            </a:r>
            <a:r>
              <a:rPr lang="pt-B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7.330,00  -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Emenda Senadora </a:t>
            </a:r>
            <a:r>
              <a:rPr lang="pt-BR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Eliziane</a:t>
            </a:r>
            <a:r>
              <a:rPr lang="pt-B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Gama – R$ 4.750,00 – (- </a:t>
            </a:r>
            <a:r>
              <a:rPr lang="pt-BR" sz="2400" dirty="0">
                <a:solidFill>
                  <a:schemeClr val="bg1"/>
                </a:solidFill>
              </a:rPr>
              <a:t>64,93%)</a:t>
            </a:r>
            <a:endParaRPr lang="pt-BR" sz="2400" b="0" i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t-BR" sz="2400" b="0" i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181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8B93347F-E0ED-4F7F-BB19-5B11161BA7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1860" y="358732"/>
            <a:ext cx="4367625" cy="19959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11509819-5DF5-4850-83B9-479AC96552F7}"/>
              </a:ext>
            </a:extLst>
          </p:cNvPr>
          <p:cNvSpPr txBox="1"/>
          <p:nvPr/>
        </p:nvSpPr>
        <p:spPr>
          <a:xfrm rot="20105992">
            <a:off x="404675" y="1252495"/>
            <a:ext cx="567655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>
                <a:solidFill>
                  <a:schemeClr val="bg1"/>
                </a:solidFill>
              </a:rPr>
              <a:t>Como a Enfermagem </a:t>
            </a:r>
          </a:p>
          <a:p>
            <a:r>
              <a:rPr lang="pt-BR" sz="4000" b="1" dirty="0">
                <a:solidFill>
                  <a:schemeClr val="bg1"/>
                </a:solidFill>
              </a:rPr>
              <a:t>esta hoje???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A89BB3F5-08DD-4807-946E-904F51B21F53}"/>
              </a:ext>
            </a:extLst>
          </p:cNvPr>
          <p:cNvSpPr txBox="1"/>
          <p:nvPr/>
        </p:nvSpPr>
        <p:spPr>
          <a:xfrm>
            <a:off x="4076403" y="2850644"/>
            <a:ext cx="6320961" cy="38883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chemeClr val="bg1"/>
                </a:solidFill>
              </a:rPr>
              <a:t>Sobrecarregada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chemeClr val="bg1"/>
                </a:solidFill>
              </a:rPr>
              <a:t>Adoecida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chemeClr val="bg1"/>
                </a:solidFill>
              </a:rPr>
              <a:t>Sem férias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chemeClr val="bg1"/>
                </a:solidFill>
              </a:rPr>
              <a:t>Sem folgas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chemeClr val="bg1"/>
                </a:solidFill>
              </a:rPr>
              <a:t> Sem EPIs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chemeClr val="bg1"/>
                </a:solidFill>
              </a:rPr>
              <a:t>Equipes subdimensionadas - APS</a:t>
            </a:r>
          </a:p>
        </p:txBody>
      </p:sp>
    </p:spTree>
    <p:extLst>
      <p:ext uri="{BB962C8B-B14F-4D97-AF65-F5344CB8AC3E}">
        <p14:creationId xmlns:p14="http://schemas.microsoft.com/office/powerpoint/2010/main" val="4134291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85759C07-868B-4C85-85F8-0DA5771269DC}"/>
              </a:ext>
            </a:extLst>
          </p:cNvPr>
          <p:cNvSpPr txBox="1"/>
          <p:nvPr/>
        </p:nvSpPr>
        <p:spPr>
          <a:xfrm>
            <a:off x="365070" y="238539"/>
            <a:ext cx="6048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Estudo do Dieese com base nos dados da RAIS 2019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3C22955F-C94D-4AB0-BD2A-52894B245832}"/>
              </a:ext>
            </a:extLst>
          </p:cNvPr>
          <p:cNvSpPr txBox="1"/>
          <p:nvPr/>
        </p:nvSpPr>
        <p:spPr>
          <a:xfrm>
            <a:off x="6640591" y="97442"/>
            <a:ext cx="7659757" cy="10208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400" dirty="0">
                <a:solidFill>
                  <a:schemeClr val="bg1"/>
                </a:solidFill>
              </a:rPr>
              <a:t>Classificação Brasileira de Ocupações (CBO): </a:t>
            </a:r>
          </a:p>
          <a:p>
            <a:pPr>
              <a:lnSpc>
                <a:spcPct val="150000"/>
              </a:lnSpc>
            </a:pPr>
            <a:r>
              <a:rPr lang="pt-BR" sz="1400" dirty="0">
                <a:solidFill>
                  <a:schemeClr val="bg1"/>
                </a:solidFill>
              </a:rPr>
              <a:t>•FAMÍLIA 2235 – ENFERMEIROS DE NÍVEL SUPERIOR E AFINS </a:t>
            </a:r>
          </a:p>
          <a:p>
            <a:pPr>
              <a:lnSpc>
                <a:spcPct val="150000"/>
              </a:lnSpc>
            </a:pPr>
            <a:r>
              <a:rPr lang="pt-BR" sz="1400" dirty="0">
                <a:solidFill>
                  <a:schemeClr val="bg1"/>
                </a:solidFill>
              </a:rPr>
              <a:t>• FAMÍLIA 3222 – TÉCNICOS E AUXILIARES DE ENFERMAGEM 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BCCDE215-6EFF-4849-BD74-90F0D756D2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1" y="1180991"/>
            <a:ext cx="10189028" cy="4899667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1" name="Tinta 10">
                <a:extLst>
                  <a:ext uri="{FF2B5EF4-FFF2-40B4-BE49-F238E27FC236}">
                    <a16:creationId xmlns:a16="http://schemas.microsoft.com/office/drawing/2014/main" id="{B1C9E694-CA2C-4E59-A75A-E0EB1845BE37}"/>
                  </a:ext>
                </a:extLst>
              </p14:cNvPr>
              <p14:cNvContentPartPr/>
              <p14:nvPr/>
            </p14:nvContentPartPr>
            <p14:xfrm>
              <a:off x="10621514" y="5224615"/>
              <a:ext cx="691920" cy="88560"/>
            </p14:xfrm>
          </p:contentPart>
        </mc:Choice>
        <mc:Fallback>
          <p:pic>
            <p:nvPicPr>
              <p:cNvPr id="11" name="Tinta 10">
                <a:extLst>
                  <a:ext uri="{FF2B5EF4-FFF2-40B4-BE49-F238E27FC236}">
                    <a16:creationId xmlns:a16="http://schemas.microsoft.com/office/drawing/2014/main" id="{B1C9E694-CA2C-4E59-A75A-E0EB1845BE3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567514" y="5116975"/>
                <a:ext cx="799560" cy="30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2" name="Tinta 11">
                <a:extLst>
                  <a:ext uri="{FF2B5EF4-FFF2-40B4-BE49-F238E27FC236}">
                    <a16:creationId xmlns:a16="http://schemas.microsoft.com/office/drawing/2014/main" id="{0EDB0A4F-5523-4375-A00A-088D25AF73BB}"/>
                  </a:ext>
                </a:extLst>
              </p14:cNvPr>
              <p14:cNvContentPartPr/>
              <p14:nvPr/>
            </p14:nvContentPartPr>
            <p14:xfrm>
              <a:off x="10211819" y="5160293"/>
              <a:ext cx="922680" cy="240480"/>
            </p14:xfrm>
          </p:contentPart>
        </mc:Choice>
        <mc:Fallback>
          <p:pic>
            <p:nvPicPr>
              <p:cNvPr id="12" name="Tinta 11">
                <a:extLst>
                  <a:ext uri="{FF2B5EF4-FFF2-40B4-BE49-F238E27FC236}">
                    <a16:creationId xmlns:a16="http://schemas.microsoft.com/office/drawing/2014/main" id="{0EDB0A4F-5523-4375-A00A-088D25AF73B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158179" y="5052293"/>
                <a:ext cx="1030320" cy="456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40100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85759C07-868B-4C85-85F8-0DA5771269DC}"/>
              </a:ext>
            </a:extLst>
          </p:cNvPr>
          <p:cNvSpPr txBox="1"/>
          <p:nvPr/>
        </p:nvSpPr>
        <p:spPr>
          <a:xfrm>
            <a:off x="365070" y="238539"/>
            <a:ext cx="6048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Estudo do Dieese com base nos dados da RAIS 2019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3C22955F-C94D-4AB0-BD2A-52894B245832}"/>
              </a:ext>
            </a:extLst>
          </p:cNvPr>
          <p:cNvSpPr txBox="1"/>
          <p:nvPr/>
        </p:nvSpPr>
        <p:spPr>
          <a:xfrm>
            <a:off x="6932237" y="192880"/>
            <a:ext cx="7659757" cy="10208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400" dirty="0">
                <a:solidFill>
                  <a:schemeClr val="bg1"/>
                </a:solidFill>
              </a:rPr>
              <a:t>Classificação Brasileira de Ocupações (CBO): </a:t>
            </a:r>
          </a:p>
          <a:p>
            <a:pPr>
              <a:lnSpc>
                <a:spcPct val="150000"/>
              </a:lnSpc>
            </a:pPr>
            <a:r>
              <a:rPr lang="pt-BR" sz="1400" dirty="0">
                <a:solidFill>
                  <a:schemeClr val="bg1"/>
                </a:solidFill>
              </a:rPr>
              <a:t>•FAMÍLIA 2235 – ENFERMEIROS DE NÍVEL SUPERIOR E AFINS </a:t>
            </a:r>
          </a:p>
          <a:p>
            <a:pPr>
              <a:lnSpc>
                <a:spcPct val="150000"/>
              </a:lnSpc>
            </a:pPr>
            <a:r>
              <a:rPr lang="pt-BR" sz="1400" dirty="0">
                <a:solidFill>
                  <a:schemeClr val="bg1"/>
                </a:solidFill>
              </a:rPr>
              <a:t>• FAMÍLIA 3222 – TÉCNICOS E AUXILIARES DE ENFERMAGEM 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DD6F6F05-BFE7-4C9A-BA55-1AF81CFCC0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700" y="1636208"/>
            <a:ext cx="10322417" cy="482441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0" name="Tinta 29">
                <a:extLst>
                  <a:ext uri="{FF2B5EF4-FFF2-40B4-BE49-F238E27FC236}">
                    <a16:creationId xmlns:a16="http://schemas.microsoft.com/office/drawing/2014/main" id="{CCB1CF20-34BE-45FD-B9FC-5977802BD5AE}"/>
                  </a:ext>
                </a:extLst>
              </p14:cNvPr>
              <p14:cNvContentPartPr/>
              <p14:nvPr/>
            </p14:nvContentPartPr>
            <p14:xfrm>
              <a:off x="9952836" y="5034161"/>
              <a:ext cx="1438920" cy="245520"/>
            </p14:xfrm>
          </p:contentPart>
        </mc:Choice>
        <mc:Fallback>
          <p:pic>
            <p:nvPicPr>
              <p:cNvPr id="30" name="Tinta 29">
                <a:extLst>
                  <a:ext uri="{FF2B5EF4-FFF2-40B4-BE49-F238E27FC236}">
                    <a16:creationId xmlns:a16="http://schemas.microsoft.com/office/drawing/2014/main" id="{CCB1CF20-34BE-45FD-B9FC-5977802BD5A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944196" y="5025161"/>
                <a:ext cx="1456560" cy="26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1" name="Tinta 30">
                <a:extLst>
                  <a:ext uri="{FF2B5EF4-FFF2-40B4-BE49-F238E27FC236}">
                    <a16:creationId xmlns:a16="http://schemas.microsoft.com/office/drawing/2014/main" id="{B3D2C146-4B88-45EF-8F0A-F7540737560F}"/>
                  </a:ext>
                </a:extLst>
              </p14:cNvPr>
              <p14:cNvContentPartPr/>
              <p14:nvPr/>
            </p14:nvContentPartPr>
            <p14:xfrm>
              <a:off x="10042656" y="5647432"/>
              <a:ext cx="1259280" cy="54720"/>
            </p14:xfrm>
          </p:contentPart>
        </mc:Choice>
        <mc:Fallback>
          <p:pic>
            <p:nvPicPr>
              <p:cNvPr id="31" name="Tinta 30">
                <a:extLst>
                  <a:ext uri="{FF2B5EF4-FFF2-40B4-BE49-F238E27FC236}">
                    <a16:creationId xmlns:a16="http://schemas.microsoft.com/office/drawing/2014/main" id="{B3D2C146-4B88-45EF-8F0A-F7540737560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989016" y="5539792"/>
                <a:ext cx="1366920" cy="270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01573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85759C07-868B-4C85-85F8-0DA5771269DC}"/>
              </a:ext>
            </a:extLst>
          </p:cNvPr>
          <p:cNvSpPr txBox="1"/>
          <p:nvPr/>
        </p:nvSpPr>
        <p:spPr>
          <a:xfrm>
            <a:off x="365070" y="238539"/>
            <a:ext cx="6048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Estudo do Dieese com base nos dados da RAIS 2019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3C22955F-C94D-4AB0-BD2A-52894B245832}"/>
              </a:ext>
            </a:extLst>
          </p:cNvPr>
          <p:cNvSpPr txBox="1"/>
          <p:nvPr/>
        </p:nvSpPr>
        <p:spPr>
          <a:xfrm>
            <a:off x="6932237" y="192880"/>
            <a:ext cx="7659757" cy="10208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400" dirty="0">
                <a:solidFill>
                  <a:schemeClr val="bg1"/>
                </a:solidFill>
              </a:rPr>
              <a:t>Classificação Brasileira de Ocupações (CBO): </a:t>
            </a:r>
          </a:p>
          <a:p>
            <a:pPr>
              <a:lnSpc>
                <a:spcPct val="150000"/>
              </a:lnSpc>
            </a:pPr>
            <a:r>
              <a:rPr lang="pt-BR" sz="1400" dirty="0">
                <a:solidFill>
                  <a:schemeClr val="bg1"/>
                </a:solidFill>
              </a:rPr>
              <a:t>•FAMÍLIA 2235 – ENFERMEIROS DE NÍVEL SUPERIOR E AFINS </a:t>
            </a:r>
          </a:p>
          <a:p>
            <a:pPr>
              <a:lnSpc>
                <a:spcPct val="150000"/>
              </a:lnSpc>
            </a:pPr>
            <a:r>
              <a:rPr lang="pt-BR" sz="1400" dirty="0">
                <a:solidFill>
                  <a:schemeClr val="bg1"/>
                </a:solidFill>
              </a:rPr>
              <a:t>• FAMÍLIA 3222 – TÉCNICOS E AUXILIARES DE ENFERMAGEM 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120A22E9-E442-438E-99C4-874C72F253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7754" y="1415144"/>
            <a:ext cx="9674047" cy="5249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648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621ADE3E-E9BC-4E3B-8155-F07AE630A3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276061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362</TotalTime>
  <Words>249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Wingdings 3</vt:lpstr>
      <vt:lpstr>Cacho</vt:lpstr>
      <vt:lpstr>Gráfico do Microsoft Excel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Presidência | SEESP</dc:creator>
  <cp:lastModifiedBy>Presidência | SEESP</cp:lastModifiedBy>
  <cp:revision>31</cp:revision>
  <dcterms:created xsi:type="dcterms:W3CDTF">2021-03-15T14:21:51Z</dcterms:created>
  <dcterms:modified xsi:type="dcterms:W3CDTF">2022-02-07T15:31:29Z</dcterms:modified>
</cp:coreProperties>
</file>