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2" r:id="rId5"/>
    <p:sldId id="264" r:id="rId6"/>
    <p:sldId id="260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rge.sette@abcvac.org.br" TargetMode="External"/><Relationship Id="rId2" Type="http://schemas.openxmlformats.org/officeDocument/2006/relationships/hyperlink" Target="mailto:geraldo.barbosa@abcvac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BC8E541E-F46D-4823-8DB2-872BC4A722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15DFA58F-DE6F-4232-907E-6B5DB371DC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Freeform 16">
            <a:extLst>
              <a:ext uri="{FF2B5EF4-FFF2-40B4-BE49-F238E27FC236}">
                <a16:creationId xmlns:a16="http://schemas.microsoft.com/office/drawing/2014/main" xmlns="" id="{8DB971D8-C6E3-4485-8895-8ABD7A9AB7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2835162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xmlns="" id="{4526474A-480D-4539-BBC4-C39D5B71B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370824"/>
            <a:ext cx="12191695" cy="14871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Freeform 5">
            <a:extLst>
              <a:ext uri="{FF2B5EF4-FFF2-40B4-BE49-F238E27FC236}">
                <a16:creationId xmlns:a16="http://schemas.microsoft.com/office/drawing/2014/main" xmlns="" id="{1BBBFF8E-A51B-4081-B134-B1E893A89F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3136999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EAD7FE-284F-4F74-A5EF-101A020B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916" y="3928983"/>
            <a:ext cx="9149350" cy="17933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300" b="1"/>
              <a:t>ABCVAC</a:t>
            </a:r>
            <a:r>
              <a:rPr lang="pt-BR" sz="2300"/>
              <a:t/>
            </a:r>
            <a:br>
              <a:rPr lang="pt-BR" sz="2300"/>
            </a:br>
            <a:r>
              <a:rPr lang="pt-BR" sz="2300"/>
              <a:t/>
            </a:r>
            <a:br>
              <a:rPr lang="pt-BR" sz="2300"/>
            </a:br>
            <a:r>
              <a:rPr lang="pt-BR" sz="2300"/>
              <a:t>ASSOCIAÇÃO BRASILEIRA DE CLÍNICAS DE VACINAS</a:t>
            </a:r>
            <a:br>
              <a:rPr lang="pt-BR" sz="2300"/>
            </a:br>
            <a:r>
              <a:rPr lang="pt-BR" sz="2300"/>
              <a:t/>
            </a:r>
            <a:br>
              <a:rPr lang="pt-BR" sz="2300"/>
            </a:br>
            <a:r>
              <a:rPr lang="pt-BR" sz="2300"/>
              <a:t>Presidente:  Geraldo Barbosa</a:t>
            </a:r>
          </a:p>
        </p:txBody>
      </p:sp>
      <p:pic>
        <p:nvPicPr>
          <p:cNvPr id="1026" name="Picture 2" descr="Ver a imagem de origem">
            <a:extLst>
              <a:ext uri="{FF2B5EF4-FFF2-40B4-BE49-F238E27FC236}">
                <a16:creationId xmlns:a16="http://schemas.microsoft.com/office/drawing/2014/main" xmlns="" id="{28FDB513-5B59-4B2E-A2AD-2A6615B65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458" y="1615594"/>
            <a:ext cx="9150807" cy="139803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31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EAD7FE-284F-4F74-A5EF-101A020B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764209"/>
            <a:ext cx="8825658" cy="3329581"/>
          </a:xfrm>
        </p:spPr>
        <p:txBody>
          <a:bodyPr/>
          <a:lstStyle/>
          <a:p>
            <a:r>
              <a:rPr lang="pt-BR" sz="4400" dirty="0"/>
              <a:t>				</a:t>
            </a:r>
            <a:br>
              <a:rPr lang="pt-BR" sz="4400" dirty="0"/>
            </a:br>
            <a:r>
              <a:rPr lang="pt-BR" sz="4400" dirty="0"/>
              <a:t/>
            </a:r>
            <a:br>
              <a:rPr lang="pt-BR" sz="4400" dirty="0"/>
            </a:br>
            <a:r>
              <a:rPr lang="pt-BR" sz="4400" b="1" dirty="0"/>
              <a:t>1. Apresentação ABCVAC</a:t>
            </a:r>
            <a:br>
              <a:rPr lang="pt-BR" sz="4400" b="1" dirty="0"/>
            </a:br>
            <a:r>
              <a:rPr lang="pt-BR" sz="4400" b="1" dirty="0"/>
              <a:t/>
            </a:r>
            <a:br>
              <a:rPr lang="pt-BR" sz="4400" b="1" dirty="0"/>
            </a:br>
            <a:r>
              <a:rPr lang="pt-BR" sz="4400" b="1" dirty="0"/>
              <a:t>	Geraldo Barbosa		 </a:t>
            </a:r>
            <a:br>
              <a:rPr lang="pt-BR" sz="4400" b="1" dirty="0"/>
            </a:b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53023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EAD7FE-284F-4F74-A5EF-101A020B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990600"/>
            <a:ext cx="8825658" cy="3329581"/>
          </a:xfrm>
        </p:spPr>
        <p:txBody>
          <a:bodyPr/>
          <a:lstStyle/>
          <a:p>
            <a:r>
              <a:rPr lang="pt-BR" sz="4000" dirty="0"/>
              <a:t>	</a:t>
            </a:r>
            <a:br>
              <a:rPr lang="pt-BR" sz="4000" dirty="0"/>
            </a:br>
            <a:r>
              <a:rPr lang="pt-BR" sz="4000" dirty="0"/>
              <a:t> </a:t>
            </a:r>
            <a:r>
              <a:rPr lang="pt-BR" sz="4000" b="1" dirty="0"/>
              <a:t>2. Valorização da Enfermagem</a:t>
            </a:r>
            <a:r>
              <a:rPr lang="pt-BR" sz="4000" dirty="0"/>
              <a:t/>
            </a:r>
            <a:br>
              <a:rPr lang="pt-BR" sz="4000" dirty="0"/>
            </a:b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2621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EAD7FE-284F-4F74-A5EF-101A020B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2550" y="2182091"/>
            <a:ext cx="9526900" cy="3329581"/>
          </a:xfrm>
        </p:spPr>
        <p:txBody>
          <a:bodyPr/>
          <a:lstStyle/>
          <a:p>
            <a:r>
              <a:rPr lang="pt-BR" sz="2400" dirty="0"/>
              <a:t>						</a:t>
            </a:r>
            <a:br>
              <a:rPr lang="pt-BR" sz="2400" dirty="0"/>
            </a:br>
            <a:r>
              <a:rPr lang="pt-BR" sz="3200" b="1" dirty="0"/>
              <a:t>3. Piso x Impacto (Raio x)</a:t>
            </a: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>	</a:t>
            </a:r>
            <a:br>
              <a:rPr lang="pt-BR" sz="2400" b="1" dirty="0"/>
            </a:br>
            <a:r>
              <a:rPr lang="pt-BR" sz="2400" b="1" dirty="0"/>
              <a:t>	R$ 4.750,00 (piso)</a:t>
            </a:r>
            <a:br>
              <a:rPr lang="pt-BR" sz="2400" b="1" dirty="0"/>
            </a:b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>	Encargos sociais</a:t>
            </a:r>
            <a:br>
              <a:rPr lang="pt-BR" sz="2400" b="1" dirty="0"/>
            </a:br>
            <a:r>
              <a:rPr lang="pt-BR" sz="2400" b="1" dirty="0"/>
              <a:t>	Insalubridade (sobre o salário mínimo / nominal)</a:t>
            </a:r>
            <a:br>
              <a:rPr lang="pt-BR" sz="2400" b="1" dirty="0"/>
            </a:br>
            <a:r>
              <a:rPr lang="pt-BR" sz="2400" b="1" dirty="0"/>
              <a:t>	Outros...</a:t>
            </a:r>
            <a:br>
              <a:rPr lang="pt-BR" sz="2400" b="1" dirty="0"/>
            </a:b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b="1" dirty="0"/>
              <a:t>	R$ 9.200,00 a R$ 10.100,00 (Impacto)</a:t>
            </a:r>
          </a:p>
        </p:txBody>
      </p:sp>
    </p:spTree>
    <p:extLst>
      <p:ext uri="{BB962C8B-B14F-4D97-AF65-F5344CB8AC3E}">
        <p14:creationId xmlns:p14="http://schemas.microsoft.com/office/powerpoint/2010/main" val="314036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EAD7FE-284F-4F74-A5EF-101A020B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0" y="3969320"/>
            <a:ext cx="11575630" cy="3329581"/>
          </a:xfrm>
        </p:spPr>
        <p:txBody>
          <a:bodyPr/>
          <a:lstStyle/>
          <a:p>
            <a:r>
              <a:rPr lang="pt-BR" sz="2800" b="1" dirty="0"/>
              <a:t>4. Consequências</a:t>
            </a: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>	Substituição da mão de obra</a:t>
            </a:r>
            <a:br>
              <a:rPr lang="pt-BR" sz="2000" b="1" dirty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>	Até 2014, 100% da aplicação das vacinas era</a:t>
            </a:r>
            <a:br>
              <a:rPr lang="pt-BR" sz="2000" b="1" dirty="0"/>
            </a:br>
            <a:r>
              <a:rPr lang="pt-BR" sz="2000" b="1" dirty="0"/>
              <a:t>       realizada por enfermeiros. </a:t>
            </a:r>
            <a:br>
              <a:rPr lang="pt-BR" sz="2000" b="1" dirty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>	Em 2022, aproximadamente 70%</a:t>
            </a:r>
            <a:br>
              <a:rPr lang="pt-BR" sz="2000" b="1" dirty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>			=&gt; </a:t>
            </a:r>
            <a:r>
              <a:rPr lang="pt-BR" sz="2000" b="1" dirty="0" err="1"/>
              <a:t>Farmaceuticos</a:t>
            </a:r>
            <a:r>
              <a:rPr lang="pt-BR" sz="2000" b="1" dirty="0"/>
              <a:t> / Biomédicos  /  Técnico em análises clínicas</a:t>
            </a:r>
            <a:br>
              <a:rPr lang="pt-BR" sz="2000" b="1" dirty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>	(*) Audiência pública de 2017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659500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EAD7FE-284F-4F74-A5EF-101A020B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09" y="2731079"/>
            <a:ext cx="11166763" cy="3329581"/>
          </a:xfrm>
        </p:spPr>
        <p:txBody>
          <a:bodyPr/>
          <a:lstStyle/>
          <a:p>
            <a:r>
              <a:rPr lang="pt-BR" sz="1600" b="1" dirty="0"/>
              <a:t> 				</a:t>
            </a:r>
            <a:r>
              <a:rPr lang="pt-BR" sz="2800" b="1" dirty="0"/>
              <a:t>5 - OPÇÕES DE ENCAMINHAMENTO</a:t>
            </a: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>	</a:t>
            </a:r>
            <a:br>
              <a:rPr lang="pt-BR" sz="1600" b="1" dirty="0"/>
            </a:br>
            <a:r>
              <a:rPr lang="pt-BR" sz="1600" b="1" dirty="0"/>
              <a:t>	=&gt; ESCALONAR </a:t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>	=&gt; APROFUNDAR A DISCUSSÃO EM BUSCA DE ALTERNATIVAS</a:t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>		EXEMPLO:</a:t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>			</a:t>
            </a:r>
            <a:r>
              <a:rPr lang="pt-BR" sz="1600" b="1" u="sng" dirty="0"/>
              <a:t>COMPOSIÇÃO DO PREÇO</a:t>
            </a: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>			Custo da vacina						60%                          16% = Imposto Aproximado</a:t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>			Custo Operacional					16%</a:t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1600" b="1" dirty="0"/>
              <a:t>			</a:t>
            </a:r>
            <a:r>
              <a:rPr lang="pt-BR" sz="1600" b="1" dirty="0">
                <a:solidFill>
                  <a:srgbClr val="FFFF00"/>
                </a:solidFill>
              </a:rPr>
              <a:t>Imposto								16%</a:t>
            </a:r>
            <a:br>
              <a:rPr lang="pt-BR" sz="1600" b="1" dirty="0">
                <a:solidFill>
                  <a:srgbClr val="FFFF00"/>
                </a:solidFill>
              </a:rPr>
            </a:br>
            <a:r>
              <a:rPr lang="pt-BR" sz="1600" b="1" dirty="0">
                <a:solidFill>
                  <a:srgbClr val="FFFF00"/>
                </a:solidFill>
              </a:rPr>
              <a:t/>
            </a:r>
            <a:br>
              <a:rPr lang="pt-BR" sz="1600" b="1" dirty="0">
                <a:solidFill>
                  <a:srgbClr val="FFFF00"/>
                </a:solidFill>
              </a:rPr>
            </a:br>
            <a:r>
              <a:rPr lang="pt-BR" sz="1600" b="1" dirty="0"/>
              <a:t>			Lucro								  8%</a:t>
            </a:r>
            <a:br>
              <a:rPr lang="pt-BR" sz="1600" b="1" dirty="0"/>
            </a:br>
            <a:r>
              <a:rPr lang="pt-BR" sz="1600" b="1" dirty="0"/>
              <a:t/>
            </a:r>
            <a:br>
              <a:rPr lang="pt-BR" sz="1600" b="1" dirty="0"/>
            </a:br>
            <a:endParaRPr lang="pt-BR" sz="1600" b="1" dirty="0"/>
          </a:p>
        </p:txBody>
      </p:sp>
      <p:sp>
        <p:nvSpPr>
          <p:cNvPr id="3" name="Seta: para a Esquerda 2">
            <a:extLst>
              <a:ext uri="{FF2B5EF4-FFF2-40B4-BE49-F238E27FC236}">
                <a16:creationId xmlns:a16="http://schemas.microsoft.com/office/drawing/2014/main" xmlns="" id="{6350C67B-17C4-4927-A68E-D352E9210494}"/>
              </a:ext>
            </a:extLst>
          </p:cNvPr>
          <p:cNvSpPr/>
          <p:nvPr/>
        </p:nvSpPr>
        <p:spPr>
          <a:xfrm>
            <a:off x="7009533" y="3636818"/>
            <a:ext cx="1039958" cy="61912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4318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EAD7FE-284F-4F74-A5EF-101A020B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3055" y="3267075"/>
            <a:ext cx="8825658" cy="3329581"/>
          </a:xfrm>
        </p:spPr>
        <p:txBody>
          <a:bodyPr/>
          <a:lstStyle/>
          <a:p>
            <a:pPr algn="ctr"/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b="1" dirty="0"/>
              <a:t>Geraldo Barbosa</a:t>
            </a:r>
            <a:br>
              <a:rPr lang="pt-BR" sz="2800" b="1" dirty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>
                <a:hlinkClick r:id="rId2"/>
              </a:rPr>
              <a:t>geraldo.barbosa@abcvac.org.br</a:t>
            </a: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/>
              <a:t>ABCVAC</a:t>
            </a:r>
            <a:br>
              <a:rPr lang="pt-BR" sz="2800" b="1" dirty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/>
              <a:t>Diretor Executivo</a:t>
            </a:r>
            <a:br>
              <a:rPr lang="pt-BR" sz="2800" b="1" dirty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/>
              <a:t>Jorge Sette </a:t>
            </a:r>
            <a:br>
              <a:rPr lang="pt-BR" sz="2800" b="1" dirty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>
                <a:hlinkClick r:id="rId3"/>
              </a:rPr>
              <a:t>jorge.sette@abcvac.org.br</a:t>
            </a: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/>
              <a:t/>
            </a:r>
            <a:br>
              <a:rPr lang="pt-BR" sz="2800" b="1" dirty="0"/>
            </a:b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158020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107</TotalTime>
  <Words>5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Íon</vt:lpstr>
      <vt:lpstr>ABCVAC  ASSOCIAÇÃO BRASILEIRA DE CLÍNICAS DE VACINAS  Presidente:  Geraldo Barbosa</vt:lpstr>
      <vt:lpstr>      1. Apresentação ABCVAC   Geraldo Barbosa    </vt:lpstr>
      <vt:lpstr>   2. Valorização da Enfermagem </vt:lpstr>
      <vt:lpstr>       3. Piso x Impacto (Raio x)     R$ 4.750,00 (piso)   Encargos sociais  Insalubridade (sobre o salário mínimo / nominal)  Outros...   R$ 9.200,00 a R$ 10.100,00 (Impacto)</vt:lpstr>
      <vt:lpstr>4. Consequências   Substituição da mão de obra   Até 2014, 100% da aplicação das vacinas era        realizada por enfermeiros.    Em 2022, aproximadamente 70%     =&gt; Farmaceuticos / Biomédicos  /  Técnico em análises clínicas    (*) Audiência pública de 2017      </vt:lpstr>
      <vt:lpstr>     5 - OPÇÕES DE ENCAMINHAMENTO     =&gt; ESCALONAR    =&gt; APROFUNDAR A DISCUSSÃO EM BUSCA DE ALTERNATIVAS     EXEMPLO:     COMPOSIÇÃO DO PREÇO     Custo da vacina      60%                          16% = Imposto Aproximado     Custo Operacional     16%     Imposto        16%     Lucro          8%  </vt:lpstr>
      <vt:lpstr>   Geraldo Barbosa  geraldo.barbosa@abcvac.org.br  ABCVAC  Diretor Executivo  Jorge Sette   jorge.sette@abcvac.org.br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ABCVAC  ASSOCIAÇÃO BRASILEIRA DE CLÍNICAS DE VACINAS  Presidente:  Geraldo Barbosa</dc:title>
  <dc:creator>Gutierrez Sette Gutierrez</dc:creator>
  <cp:lastModifiedBy>Ulisses Afranio Palhares Castelo Branco</cp:lastModifiedBy>
  <cp:revision>8</cp:revision>
  <dcterms:created xsi:type="dcterms:W3CDTF">2022-02-16T12:12:47Z</dcterms:created>
  <dcterms:modified xsi:type="dcterms:W3CDTF">2022-02-16T17:09:40Z</dcterms:modified>
</cp:coreProperties>
</file>