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5"/>
  </p:notesMasterIdLst>
  <p:sldIdLst>
    <p:sldId id="257" r:id="rId6"/>
    <p:sldId id="694" r:id="rId7"/>
    <p:sldId id="666" r:id="rId8"/>
    <p:sldId id="668" r:id="rId9"/>
    <p:sldId id="684" r:id="rId10"/>
    <p:sldId id="696" r:id="rId11"/>
    <p:sldId id="695" r:id="rId12"/>
    <p:sldId id="697" r:id="rId13"/>
    <p:sldId id="671" r:id="rId14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6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Quinaud Pedron Silva" initials="DQPS" lastIdx="1" clrIdx="0">
    <p:extLst>
      <p:ext uri="{19B8F6BF-5375-455C-9EA6-DF929625EA0E}">
        <p15:presenceInfo xmlns:p15="http://schemas.microsoft.com/office/powerpoint/2012/main" userId="S::daniel.silva@abramge.com.br::50d4f05f-aeb5-4c07-b1b5-350612e7413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8181"/>
    <a:srgbClr val="2F556D"/>
    <a:srgbClr val="F9A26C"/>
    <a:srgbClr val="E19601"/>
    <a:srgbClr val="FAB9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27" autoAdjust="0"/>
    <p:restoredTop sz="94660"/>
  </p:normalViewPr>
  <p:slideViewPr>
    <p:cSldViewPr showGuides="1">
      <p:cViewPr varScale="1">
        <p:scale>
          <a:sx n="89" d="100"/>
          <a:sy n="89" d="100"/>
        </p:scale>
        <p:origin x="836" y="56"/>
      </p:cViewPr>
      <p:guideLst>
        <p:guide orient="horz" pos="266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borah Cristina Couri" userId="0219ec46-c0f5-412b-9a34-6837f593e54c" providerId="ADAL" clId="{CE27111D-6262-4833-9646-C3611B7946F7}"/>
    <pc:docChg chg="modSld">
      <pc:chgData name="Deborah Cristina Couri" userId="0219ec46-c0f5-412b-9a34-6837f593e54c" providerId="ADAL" clId="{CE27111D-6262-4833-9646-C3611B7946F7}" dt="2022-02-15T17:44:48.916" v="53" actId="13926"/>
      <pc:docMkLst>
        <pc:docMk/>
      </pc:docMkLst>
      <pc:sldChg chg="modSp mod">
        <pc:chgData name="Deborah Cristina Couri" userId="0219ec46-c0f5-412b-9a34-6837f593e54c" providerId="ADAL" clId="{CE27111D-6262-4833-9646-C3611B7946F7}" dt="2022-02-15T17:36:58.952" v="7" actId="13926"/>
        <pc:sldMkLst>
          <pc:docMk/>
          <pc:sldMk cId="1505287917" sldId="668"/>
        </pc:sldMkLst>
        <pc:spChg chg="mod">
          <ac:chgData name="Deborah Cristina Couri" userId="0219ec46-c0f5-412b-9a34-6837f593e54c" providerId="ADAL" clId="{CE27111D-6262-4833-9646-C3611B7946F7}" dt="2022-02-15T17:36:58.952" v="7" actId="13926"/>
          <ac:spMkLst>
            <pc:docMk/>
            <pc:sldMk cId="1505287917" sldId="668"/>
            <ac:spMk id="4" creationId="{384F99E6-3D96-4EE0-B442-AB3AF3D67ACC}"/>
          </ac:spMkLst>
        </pc:spChg>
      </pc:sldChg>
      <pc:sldChg chg="modSp mod">
        <pc:chgData name="Deborah Cristina Couri" userId="0219ec46-c0f5-412b-9a34-6837f593e54c" providerId="ADAL" clId="{CE27111D-6262-4833-9646-C3611B7946F7}" dt="2022-02-15T17:44:48.916" v="53" actId="13926"/>
        <pc:sldMkLst>
          <pc:docMk/>
          <pc:sldMk cId="2707929173" sldId="671"/>
        </pc:sldMkLst>
        <pc:spChg chg="mod">
          <ac:chgData name="Deborah Cristina Couri" userId="0219ec46-c0f5-412b-9a34-6837f593e54c" providerId="ADAL" clId="{CE27111D-6262-4833-9646-C3611B7946F7}" dt="2022-02-15T17:44:48.916" v="53" actId="13926"/>
          <ac:spMkLst>
            <pc:docMk/>
            <pc:sldMk cId="2707929173" sldId="671"/>
            <ac:spMk id="4" creationId="{384F99E6-3D96-4EE0-B442-AB3AF3D67ACC}"/>
          </ac:spMkLst>
        </pc:spChg>
      </pc:sldChg>
      <pc:sldChg chg="modSp mod">
        <pc:chgData name="Deborah Cristina Couri" userId="0219ec46-c0f5-412b-9a34-6837f593e54c" providerId="ADAL" clId="{CE27111D-6262-4833-9646-C3611B7946F7}" dt="2022-02-15T17:40:12.162" v="18" actId="13926"/>
        <pc:sldMkLst>
          <pc:docMk/>
          <pc:sldMk cId="3938046556" sldId="684"/>
        </pc:sldMkLst>
        <pc:spChg chg="mod">
          <ac:chgData name="Deborah Cristina Couri" userId="0219ec46-c0f5-412b-9a34-6837f593e54c" providerId="ADAL" clId="{CE27111D-6262-4833-9646-C3611B7946F7}" dt="2022-02-15T17:40:12.162" v="18" actId="13926"/>
          <ac:spMkLst>
            <pc:docMk/>
            <pc:sldMk cId="3938046556" sldId="684"/>
            <ac:spMk id="8" creationId="{8169D1AE-CA96-4AAE-9AC7-A31C62302AB8}"/>
          </ac:spMkLst>
        </pc:spChg>
      </pc:sldChg>
      <pc:sldChg chg="modSp mod">
        <pc:chgData name="Deborah Cristina Couri" userId="0219ec46-c0f5-412b-9a34-6837f593e54c" providerId="ADAL" clId="{CE27111D-6262-4833-9646-C3611B7946F7}" dt="2022-02-15T17:31:56.083" v="3" actId="13926"/>
        <pc:sldMkLst>
          <pc:docMk/>
          <pc:sldMk cId="551743230" sldId="694"/>
        </pc:sldMkLst>
        <pc:spChg chg="mod">
          <ac:chgData name="Deborah Cristina Couri" userId="0219ec46-c0f5-412b-9a34-6837f593e54c" providerId="ADAL" clId="{CE27111D-6262-4833-9646-C3611B7946F7}" dt="2022-02-15T17:31:56.083" v="3" actId="13926"/>
          <ac:spMkLst>
            <pc:docMk/>
            <pc:sldMk cId="551743230" sldId="694"/>
            <ac:spMk id="4" creationId="{384F99E6-3D96-4EE0-B442-AB3AF3D67ACC}"/>
          </ac:spMkLst>
        </pc:spChg>
      </pc:sldChg>
      <pc:sldChg chg="modSp mod">
        <pc:chgData name="Deborah Cristina Couri" userId="0219ec46-c0f5-412b-9a34-6837f593e54c" providerId="ADAL" clId="{CE27111D-6262-4833-9646-C3611B7946F7}" dt="2022-02-15T17:41:52.725" v="38" actId="13926"/>
        <pc:sldMkLst>
          <pc:docMk/>
          <pc:sldMk cId="3869513400" sldId="695"/>
        </pc:sldMkLst>
        <pc:spChg chg="mod">
          <ac:chgData name="Deborah Cristina Couri" userId="0219ec46-c0f5-412b-9a34-6837f593e54c" providerId="ADAL" clId="{CE27111D-6262-4833-9646-C3611B7946F7}" dt="2022-02-15T17:41:52.725" v="38" actId="13926"/>
          <ac:spMkLst>
            <pc:docMk/>
            <pc:sldMk cId="3869513400" sldId="695"/>
            <ac:spMk id="8" creationId="{8169D1AE-CA96-4AAE-9AC7-A31C62302AB8}"/>
          </ac:spMkLst>
        </pc:spChg>
      </pc:sldChg>
      <pc:sldChg chg="modSp mod">
        <pc:chgData name="Deborah Cristina Couri" userId="0219ec46-c0f5-412b-9a34-6837f593e54c" providerId="ADAL" clId="{CE27111D-6262-4833-9646-C3611B7946F7}" dt="2022-02-15T17:40:53.453" v="22" actId="20577"/>
        <pc:sldMkLst>
          <pc:docMk/>
          <pc:sldMk cId="1565612377" sldId="696"/>
        </pc:sldMkLst>
        <pc:spChg chg="mod">
          <ac:chgData name="Deborah Cristina Couri" userId="0219ec46-c0f5-412b-9a34-6837f593e54c" providerId="ADAL" clId="{CE27111D-6262-4833-9646-C3611B7946F7}" dt="2022-02-15T17:40:53.453" v="22" actId="20577"/>
          <ac:spMkLst>
            <pc:docMk/>
            <pc:sldMk cId="1565612377" sldId="696"/>
            <ac:spMk id="8" creationId="{8169D1AE-CA96-4AAE-9AC7-A31C62302AB8}"/>
          </ac:spMkLst>
        </pc:spChg>
      </pc:sldChg>
      <pc:sldChg chg="modSp mod">
        <pc:chgData name="Deborah Cristina Couri" userId="0219ec46-c0f5-412b-9a34-6837f593e54c" providerId="ADAL" clId="{CE27111D-6262-4833-9646-C3611B7946F7}" dt="2022-02-15T17:42:37.026" v="41" actId="20577"/>
        <pc:sldMkLst>
          <pc:docMk/>
          <pc:sldMk cId="156085807" sldId="697"/>
        </pc:sldMkLst>
        <pc:spChg chg="mod">
          <ac:chgData name="Deborah Cristina Couri" userId="0219ec46-c0f5-412b-9a34-6837f593e54c" providerId="ADAL" clId="{CE27111D-6262-4833-9646-C3611B7946F7}" dt="2022-02-15T17:42:37.026" v="41" actId="20577"/>
          <ac:spMkLst>
            <pc:docMk/>
            <pc:sldMk cId="156085807" sldId="697"/>
            <ac:spMk id="8" creationId="{8169D1AE-CA96-4AAE-9AC7-A31C62302AB8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cos.novais\Downloads\impacto_natrais20%20(2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cos.novais\Downloads\impacto_natrais20%20(2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cos.novais\Downloads\impacto_natrais20%20(2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cos.novais\Desktop\Gr&#225;ficos%20Piso%20enfermagem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cos.novais\Downloads\impacto_natrais20%20(2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727621995488872"/>
          <c:y val="5.0130844755516671E-2"/>
          <c:w val="0.38556913142295129"/>
          <c:h val="0.69632818119957229"/>
        </c:manualLayout>
      </c:layout>
      <c:doughnutChart>
        <c:varyColors val="1"/>
        <c:ser>
          <c:idx val="0"/>
          <c:order val="0"/>
          <c:explosion val="2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265-4C1D-BA4F-4C81889E009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265-4C1D-BA4F-4C81889E009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265-4C1D-BA4F-4C81889E0098}"/>
              </c:ext>
            </c:extLst>
          </c:dPt>
          <c:dLbls>
            <c:dLbl>
              <c:idx val="0"/>
              <c:layout>
                <c:manualLayout>
                  <c:x val="0.13153456998313653"/>
                  <c:y val="-4.6296296296296294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265-4C1D-BA4F-4C81889E0098}"/>
                </c:ext>
              </c:extLst>
            </c:dLbl>
            <c:dLbl>
              <c:idx val="1"/>
              <c:layout>
                <c:manualLayout>
                  <c:x val="9.6121416526138273E-2"/>
                  <c:y val="0.111111111111111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265-4C1D-BA4F-4C81889E0098}"/>
                </c:ext>
              </c:extLst>
            </c:dLbl>
            <c:dLbl>
              <c:idx val="2"/>
              <c:layout>
                <c:manualLayout>
                  <c:x val="-0.10961214165261383"/>
                  <c:y val="-2.314814814814814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265-4C1D-BA4F-4C81889E00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Sheet1!$F$9:$F$11</c:f>
              <c:strCache>
                <c:ptCount val="3"/>
                <c:pt idx="0">
                  <c:v>Auxiliar de Enfermagem ou Parteira</c:v>
                </c:pt>
                <c:pt idx="1">
                  <c:v>Enfermeiro</c:v>
                </c:pt>
                <c:pt idx="2">
                  <c:v>Técnico de Enfermagem</c:v>
                </c:pt>
              </c:strCache>
            </c:strRef>
          </c:cat>
          <c:val>
            <c:numRef>
              <c:f>Sheet1!$G$9:$G$11</c:f>
              <c:numCache>
                <c:formatCode>_-* #,##0_-;\-* #,##0_-;_-* "-"??_-;_-@_-</c:formatCode>
                <c:ptCount val="3"/>
                <c:pt idx="0">
                  <c:v>229669</c:v>
                </c:pt>
                <c:pt idx="1">
                  <c:v>352131</c:v>
                </c:pt>
                <c:pt idx="2">
                  <c:v>762848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265-4C1D-BA4F-4C81889E00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7031787693205012"/>
          <c:w val="1"/>
          <c:h val="0.229682261947126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868521357708414"/>
          <c:y val="3.2913385826771654E-2"/>
          <c:w val="0.45370603282832184"/>
          <c:h val="0.70616287547389911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5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C09-4864-A5D7-2E139FCBEB96}"/>
              </c:ext>
            </c:extLst>
          </c:dPt>
          <c:dPt>
            <c:idx val="1"/>
            <c:bubble3D val="0"/>
            <c:explosion val="2"/>
            <c:spPr>
              <a:solidFill>
                <a:schemeClr val="accent3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C09-4864-A5D7-2E139FCBEB96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C09-4864-A5D7-2E139FCBEB96}"/>
              </c:ext>
            </c:extLst>
          </c:dPt>
          <c:dLbls>
            <c:dLbl>
              <c:idx val="0"/>
              <c:layout>
                <c:manualLayout>
                  <c:x val="0.13385310026264718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09-4864-A5D7-2E139FCBEB96}"/>
                </c:ext>
              </c:extLst>
            </c:dLbl>
            <c:dLbl>
              <c:idx val="1"/>
              <c:layout>
                <c:manualLayout>
                  <c:x val="-0.22011398709857541"/>
                  <c:y val="-1.851851851851860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C09-4864-A5D7-2E139FCBEB96}"/>
                </c:ext>
              </c:extLst>
            </c:dLbl>
            <c:dLbl>
              <c:idx val="2"/>
              <c:layout>
                <c:manualLayout>
                  <c:x val="-0.17252177367185637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C09-4864-A5D7-2E139FCBEB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Sheet1!$F$16:$F$18</c:f>
              <c:strCache>
                <c:ptCount val="3"/>
                <c:pt idx="0">
                  <c:v>Setor Público</c:v>
                </c:pt>
                <c:pt idx="1">
                  <c:v>Setor Privado sem fins lucrativos</c:v>
                </c:pt>
                <c:pt idx="2">
                  <c:v>Setor Privado com finas lucrativos</c:v>
                </c:pt>
              </c:strCache>
            </c:strRef>
          </c:cat>
          <c:val>
            <c:numRef>
              <c:f>Sheet1!$K$16:$K$18</c:f>
              <c:numCache>
                <c:formatCode>#,##0</c:formatCode>
                <c:ptCount val="3"/>
                <c:pt idx="0">
                  <c:v>512541</c:v>
                </c:pt>
                <c:pt idx="1">
                  <c:v>468091</c:v>
                </c:pt>
                <c:pt idx="2">
                  <c:v>364016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C09-4864-A5D7-2E139FCBEB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6383967629046368"/>
          <c:w val="1"/>
          <c:h val="0.231530694079906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25400" cap="rnd">
                <a:noFill/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Planilha3!$A$10:$A$15</c:f>
              <c:strCache>
                <c:ptCount val="6"/>
                <c:pt idx="0">
                  <c:v>Sul</c:v>
                </c:pt>
                <c:pt idx="1">
                  <c:v>Sudeste</c:v>
                </c:pt>
                <c:pt idx="2">
                  <c:v>Norte</c:v>
                </c:pt>
                <c:pt idx="3">
                  <c:v>Média da categoria</c:v>
                </c:pt>
                <c:pt idx="4">
                  <c:v>Centro-Oeste</c:v>
                </c:pt>
                <c:pt idx="5">
                  <c:v>Nordeste</c:v>
                </c:pt>
              </c:strCache>
            </c:strRef>
          </c:cat>
          <c:val>
            <c:numRef>
              <c:f>Planilha3!$B$10:$B$15</c:f>
              <c:numCache>
                <c:formatCode>0.0%</c:formatCode>
                <c:ptCount val="6"/>
                <c:pt idx="0">
                  <c:v>0.13801453137363429</c:v>
                </c:pt>
                <c:pt idx="1">
                  <c:v>3.1629045082105289E-2</c:v>
                </c:pt>
                <c:pt idx="2">
                  <c:v>1.9584675757315706E-2</c:v>
                </c:pt>
                <c:pt idx="3">
                  <c:v>0</c:v>
                </c:pt>
                <c:pt idx="4">
                  <c:v>-2.4937071076888806E-2</c:v>
                </c:pt>
                <c:pt idx="5">
                  <c:v>-0.16429118113616759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CE-49A4-85AC-A941942401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100"/>
        <c:axId val="900302527"/>
        <c:axId val="744532751"/>
      </c:barChart>
      <c:catAx>
        <c:axId val="900302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44532751"/>
        <c:crosses val="autoZero"/>
        <c:auto val="1"/>
        <c:lblAlgn val="ctr"/>
        <c:lblOffset val="100"/>
        <c:noMultiLvlLbl val="0"/>
      </c:catAx>
      <c:valAx>
        <c:axId val="74453275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9003025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300"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'Planilha3 (2)'!$A$10:$A$15</c:f>
              <c:strCache>
                <c:ptCount val="6"/>
                <c:pt idx="0">
                  <c:v>Sul</c:v>
                </c:pt>
                <c:pt idx="1">
                  <c:v>Sudeste</c:v>
                </c:pt>
                <c:pt idx="2">
                  <c:v>Norte</c:v>
                </c:pt>
                <c:pt idx="3">
                  <c:v>Média da categoria</c:v>
                </c:pt>
                <c:pt idx="4">
                  <c:v>Centro-Oeste</c:v>
                </c:pt>
                <c:pt idx="5">
                  <c:v>Nordeste</c:v>
                </c:pt>
              </c:strCache>
            </c:strRef>
          </c:cat>
          <c:val>
            <c:numRef>
              <c:f>'Planilha3 (2)'!$B$10:$B$15</c:f>
              <c:numCache>
                <c:formatCode>0.0%</c:formatCode>
                <c:ptCount val="6"/>
                <c:pt idx="0">
                  <c:v>0.3103965534705424</c:v>
                </c:pt>
                <c:pt idx="1">
                  <c:v>0.21745196374384679</c:v>
                </c:pt>
                <c:pt idx="2">
                  <c:v>6.7144630994887322E-2</c:v>
                </c:pt>
                <c:pt idx="3">
                  <c:v>0</c:v>
                </c:pt>
                <c:pt idx="4">
                  <c:v>-4.3118033168018099E-2</c:v>
                </c:pt>
                <c:pt idx="5">
                  <c:v>-0.14900732858387633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68-47A5-BB58-CFC79AE92A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900302527"/>
        <c:axId val="744532751"/>
      </c:barChart>
      <c:catAx>
        <c:axId val="900302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44532751"/>
        <c:crosses val="autoZero"/>
        <c:auto val="1"/>
        <c:lblAlgn val="ctr"/>
        <c:lblOffset val="100"/>
        <c:noMultiLvlLbl val="0"/>
      </c:catAx>
      <c:valAx>
        <c:axId val="74453275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9003025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2625562966763581E-2"/>
          <c:y val="0.11536181442668095"/>
          <c:w val="0.9547488740664728"/>
          <c:h val="0.6331685535072286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Sheet1!$A$16:$A$18</c:f>
              <c:strCache>
                <c:ptCount val="3"/>
                <c:pt idx="0">
                  <c:v>Setor Privado sem fins lucrativos</c:v>
                </c:pt>
                <c:pt idx="1">
                  <c:v>Setor Privado com finas lucrativos</c:v>
                </c:pt>
                <c:pt idx="2">
                  <c:v>Total</c:v>
                </c:pt>
              </c:strCache>
            </c:strRef>
          </c:cat>
          <c:val>
            <c:numRef>
              <c:f>Sheet1!$B$16:$B$18</c:f>
              <c:numCache>
                <c:formatCode>_(* #,##0.00_);_(* \(#,##0.00\);_(* "-"??_);_(@_)</c:formatCode>
                <c:ptCount val="3"/>
                <c:pt idx="0">
                  <c:v>6376935963.552</c:v>
                </c:pt>
                <c:pt idx="1">
                  <c:v>5765949483.3599997</c:v>
                </c:pt>
                <c:pt idx="2">
                  <c:v>12142885446.911999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10-468C-94E6-6D60EB77F1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00300671"/>
        <c:axId val="744493391"/>
      </c:barChart>
      <c:catAx>
        <c:axId val="900300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44493391"/>
        <c:crosses val="autoZero"/>
        <c:auto val="1"/>
        <c:lblAlgn val="ctr"/>
        <c:lblOffset val="100"/>
        <c:noMultiLvlLbl val="0"/>
      </c:catAx>
      <c:valAx>
        <c:axId val="74449339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crossAx val="9003006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10E4F-ADD6-4523-B744-E358DABD94DB}" type="datetimeFigureOut">
              <a:rPr lang="pt-BR" smtClean="0"/>
              <a:t>15/02/2022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84C732-488A-43E6-8E5D-3D97F2EBC9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9246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1767-1553-463D-A4D5-646ACF185F26}" type="datetimeFigureOut">
              <a:rPr lang="pt-BR" smtClean="0"/>
              <a:t>15/02/2022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E205-E37B-401D-A3B4-C95B4E6353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2012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1767-1553-463D-A4D5-646ACF185F26}" type="datetimeFigureOut">
              <a:rPr lang="pt-BR" smtClean="0"/>
              <a:t>15/02/2022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E205-E37B-401D-A3B4-C95B4E6353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0829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1767-1553-463D-A4D5-646ACF185F26}" type="datetimeFigureOut">
              <a:rPr lang="pt-BR" smtClean="0"/>
              <a:t>15/02/2022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E205-E37B-401D-A3B4-C95B4E6353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7555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147C4-A6AF-4F90-9075-5FB4FAFE7219}" type="datetimeFigureOut">
              <a:rPr lang="pt-BR" smtClean="0"/>
              <a:t>15/02/2022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9D45A-8D48-42E6-8B8B-CEE9EAAD75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1461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147C4-A6AF-4F90-9075-5FB4FAFE7219}" type="datetimeFigureOut">
              <a:rPr lang="pt-BR" smtClean="0"/>
              <a:t>15/02/2022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9D45A-8D48-42E6-8B8B-CEE9EAAD75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14692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147C4-A6AF-4F90-9075-5FB4FAFE7219}" type="datetimeFigureOut">
              <a:rPr lang="pt-BR" smtClean="0"/>
              <a:t>15/02/2022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9D45A-8D48-42E6-8B8B-CEE9EAAD75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1903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147C4-A6AF-4F90-9075-5FB4FAFE7219}" type="datetimeFigureOut">
              <a:rPr lang="pt-BR" smtClean="0"/>
              <a:t>15/02/2022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9D45A-8D48-42E6-8B8B-CEE9EAAD75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00295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147C4-A6AF-4F90-9075-5FB4FAFE7219}" type="datetimeFigureOut">
              <a:rPr lang="pt-BR" smtClean="0"/>
              <a:t>15/02/2022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9D45A-8D48-42E6-8B8B-CEE9EAAD75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8696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147C4-A6AF-4F90-9075-5FB4FAFE7219}" type="datetimeFigureOut">
              <a:rPr lang="pt-BR" smtClean="0"/>
              <a:t>15/02/2022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9D45A-8D48-42E6-8B8B-CEE9EAAD75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0149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147C4-A6AF-4F90-9075-5FB4FAFE7219}" type="datetimeFigureOut">
              <a:rPr lang="pt-BR" smtClean="0"/>
              <a:t>15/02/2022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9D45A-8D48-42E6-8B8B-CEE9EAAD75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80368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147C4-A6AF-4F90-9075-5FB4FAFE7219}" type="datetimeFigureOut">
              <a:rPr lang="pt-BR" smtClean="0"/>
              <a:t>15/02/2022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9D45A-8D48-42E6-8B8B-CEE9EAAD75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8217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1767-1553-463D-A4D5-646ACF185F26}" type="datetimeFigureOut">
              <a:rPr lang="pt-BR" smtClean="0"/>
              <a:t>15/02/2022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E205-E37B-401D-A3B4-C95B4E6353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5129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147C4-A6AF-4F90-9075-5FB4FAFE7219}" type="datetimeFigureOut">
              <a:rPr lang="pt-BR" smtClean="0"/>
              <a:t>15/02/2022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9D45A-8D48-42E6-8B8B-CEE9EAAD75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8468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147C4-A6AF-4F90-9075-5FB4FAFE7219}" type="datetimeFigureOut">
              <a:rPr lang="pt-BR" smtClean="0"/>
              <a:t>15/02/2022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9D45A-8D48-42E6-8B8B-CEE9EAAD75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03321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147C4-A6AF-4F90-9075-5FB4FAFE7219}" type="datetimeFigureOut">
              <a:rPr lang="pt-BR" smtClean="0"/>
              <a:t>15/02/2022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9D45A-8D48-42E6-8B8B-CEE9EAAD75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9190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1767-1553-463D-A4D5-646ACF185F26}" type="datetimeFigureOut">
              <a:rPr lang="pt-BR" smtClean="0"/>
              <a:t>15/02/2022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E205-E37B-401D-A3B4-C95B4E6353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1180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1767-1553-463D-A4D5-646ACF185F26}" type="datetimeFigureOut">
              <a:rPr lang="pt-BR" smtClean="0"/>
              <a:t>15/02/2022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E205-E37B-401D-A3B4-C95B4E6353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3262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1767-1553-463D-A4D5-646ACF185F26}" type="datetimeFigureOut">
              <a:rPr lang="pt-BR" smtClean="0"/>
              <a:t>15/02/2022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E205-E37B-401D-A3B4-C95B4E6353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1214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1767-1553-463D-A4D5-646ACF185F26}" type="datetimeFigureOut">
              <a:rPr lang="pt-BR" smtClean="0"/>
              <a:t>15/02/2022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E205-E37B-401D-A3B4-C95B4E6353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4567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1767-1553-463D-A4D5-646ACF185F26}" type="datetimeFigureOut">
              <a:rPr lang="pt-BR" smtClean="0"/>
              <a:t>15/02/2022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E205-E37B-401D-A3B4-C95B4E6353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9704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1767-1553-463D-A4D5-646ACF185F26}" type="datetimeFigureOut">
              <a:rPr lang="pt-BR" smtClean="0"/>
              <a:t>15/02/2022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E205-E37B-401D-A3B4-C95B4E6353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6704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1767-1553-463D-A4D5-646ACF185F26}" type="datetimeFigureOut">
              <a:rPr lang="pt-BR" smtClean="0"/>
              <a:t>15/02/2022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E205-E37B-401D-A3B4-C95B4E6353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1415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A1767-1553-463D-A4D5-646ACF185F26}" type="datetimeFigureOut">
              <a:rPr lang="pt-BR" smtClean="0"/>
              <a:t>15/02/2022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3E205-E37B-401D-A3B4-C95B4E6353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9660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147C4-A6AF-4F90-9075-5FB4FAFE7219}" type="datetimeFigureOut">
              <a:rPr lang="pt-BR" smtClean="0"/>
              <a:t>15/02/2022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9D45A-8D48-42E6-8B8B-CEE9EAAD759C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F3F6FB"/>
              </a:gs>
              <a:gs pos="100000">
                <a:srgbClr val="F3F6FB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9616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7A337C31-7664-4B5C-A9F4-3EA8D5D921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671"/>
            <a:ext cx="9144000" cy="5122158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6012160" y="3867894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Fevereiro de 2022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316384" y="2917502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Grupo de Trabalho – Câmara dos Deputados </a:t>
            </a:r>
          </a:p>
          <a:p>
            <a:pPr algn="r"/>
            <a:r>
              <a:rPr lang="pt-BR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Projeto de Lei 2.564/2020</a:t>
            </a:r>
          </a:p>
        </p:txBody>
      </p:sp>
    </p:spTree>
    <p:extLst>
      <p:ext uri="{BB962C8B-B14F-4D97-AF65-F5344CB8AC3E}">
        <p14:creationId xmlns:p14="http://schemas.microsoft.com/office/powerpoint/2010/main" val="1964233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384F99E6-3D96-4EE0-B442-AB3AF3D67ACC}"/>
              </a:ext>
            </a:extLst>
          </p:cNvPr>
          <p:cNvSpPr txBox="1"/>
          <p:nvPr/>
        </p:nvSpPr>
        <p:spPr>
          <a:xfrm>
            <a:off x="143508" y="483518"/>
            <a:ext cx="8856984" cy="2455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 projeto de lei em questão altera a </a:t>
            </a:r>
            <a:r>
              <a:rPr lang="pt-BR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 nº 7.498/86 </a:t>
            </a:r>
            <a:r>
              <a:rPr kumimoji="0" lang="pt-B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propondo a instituição de pisos salariais para enfermeiros, técnicos de enfermagem, auxiliares de enfermagem e parteiras.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acordo com base de dados da RAIS/2020 (Relação Anual de Informações Sociais) existem cerca de </a:t>
            </a:r>
            <a:r>
              <a:rPr lang="pt-BR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1,4 milhão </a:t>
            </a:r>
            <a:r>
              <a:rPr lang="pt-BR" sz="13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profissionais nestas categorias</a:t>
            </a:r>
            <a:r>
              <a:rPr lang="pt-BR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kumimoji="0" lang="pt-B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Em 2019 este número alcançava 1,2 milhão (crescimento de 8,2%).</a:t>
            </a: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 volume de novas contratações no setor de saúde é sempre crescente e deriva da necessidade cada vez maior por tratamentos e do envelhecimento da população.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 ano de 2020 foi marcante diante do início da pandemia de COVID-19 – fazendo com que o </a:t>
            </a:r>
            <a:r>
              <a:rPr lang="pt-BR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de novas contratações de profissionais de enfermagem alcançasse níveis de dois dígitos, conforme pode ser visto na tabela.</a:t>
            </a:r>
            <a:endParaRPr kumimoji="0" lang="pt-BR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D9B18B0B-DE05-4FA6-917E-397A36B2DA65}"/>
              </a:ext>
            </a:extLst>
          </p:cNvPr>
          <p:cNvSpPr/>
          <p:nvPr/>
        </p:nvSpPr>
        <p:spPr>
          <a:xfrm>
            <a:off x="0" y="174"/>
            <a:ext cx="5040000" cy="47684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B6E0412-45DA-4680-88AD-2EDF76A9FBA0}"/>
              </a:ext>
            </a:extLst>
          </p:cNvPr>
          <p:cNvSpPr txBox="1"/>
          <p:nvPr/>
        </p:nvSpPr>
        <p:spPr>
          <a:xfrm>
            <a:off x="251520" y="4861813"/>
            <a:ext cx="74888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/>
              <a:t>*Fonte: Dados da RAIS de 2019.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D20305FB-0BFB-45C1-BE51-AA8F2206C4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246577"/>
              </p:ext>
            </p:extLst>
          </p:nvPr>
        </p:nvGraphicFramePr>
        <p:xfrm>
          <a:off x="261218" y="3007258"/>
          <a:ext cx="5472608" cy="1761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64528">
                  <a:extLst>
                    <a:ext uri="{9D8B030D-6E8A-4147-A177-3AD203B41FA5}">
                      <a16:colId xmlns:a16="http://schemas.microsoft.com/office/drawing/2014/main" val="1908296987"/>
                    </a:ext>
                  </a:extLst>
                </a:gridCol>
                <a:gridCol w="1614524">
                  <a:extLst>
                    <a:ext uri="{9D8B030D-6E8A-4147-A177-3AD203B41FA5}">
                      <a16:colId xmlns:a16="http://schemas.microsoft.com/office/drawing/2014/main" val="3220559525"/>
                    </a:ext>
                  </a:extLst>
                </a:gridCol>
                <a:gridCol w="1593556">
                  <a:extLst>
                    <a:ext uri="{9D8B030D-6E8A-4147-A177-3AD203B41FA5}">
                      <a16:colId xmlns:a16="http://schemas.microsoft.com/office/drawing/2014/main" val="2237823562"/>
                    </a:ext>
                  </a:extLst>
                </a:gridCol>
              </a:tblGrid>
              <a:tr h="7366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u="none" strike="noStrike" dirty="0">
                          <a:effectLst/>
                        </a:rPr>
                        <a:t>Categoria Profissional</a:t>
                      </a:r>
                      <a:endParaRPr lang="pt-BR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u="none" strike="noStrike" dirty="0">
                          <a:effectLst/>
                        </a:rPr>
                        <a:t>Piso Proposto</a:t>
                      </a:r>
                      <a:endParaRPr lang="pt-BR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u="none" strike="noStrike" dirty="0">
                          <a:effectLst/>
                        </a:rPr>
                        <a:t>Número de profissionais (2020)</a:t>
                      </a:r>
                      <a:endParaRPr lang="pt-BR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9613654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u="none" strike="noStrike" dirty="0">
                          <a:effectLst/>
                        </a:rPr>
                        <a:t>Enfermeiros</a:t>
                      </a:r>
                      <a:endParaRPr lang="pt-BR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u="none" strike="noStrike" dirty="0">
                          <a:effectLst/>
                        </a:rPr>
                        <a:t>R$ 4.750,00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</a:rPr>
                        <a:t>                                       321.323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6758709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u="none" strike="noStrike">
                          <a:effectLst/>
                        </a:rPr>
                        <a:t>Técnicos em Enfermagem</a:t>
                      </a:r>
                      <a:endParaRPr lang="pt-B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u="none" strike="noStrike" dirty="0">
                          <a:effectLst/>
                        </a:rPr>
                        <a:t>R$ 3.325,00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</a:rPr>
                        <a:t>                                        685.195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065506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u="none" strike="noStrike">
                          <a:effectLst/>
                        </a:rPr>
                        <a:t>Auxiliares de Enfermagem e Parteiras</a:t>
                      </a:r>
                      <a:endParaRPr lang="pt-B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u="none" strike="noStrike" dirty="0">
                          <a:effectLst/>
                        </a:rPr>
                        <a:t>R$ 2.375,00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</a:rPr>
                        <a:t>                                        243.378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56793904"/>
                  </a:ext>
                </a:extLst>
              </a:tr>
            </a:tbl>
          </a:graphicData>
        </a:graphic>
      </p:graphicFrame>
      <p:sp>
        <p:nvSpPr>
          <p:cNvPr id="10" name="Seta: para a Direita 9">
            <a:extLst>
              <a:ext uri="{FF2B5EF4-FFF2-40B4-BE49-F238E27FC236}">
                <a16:creationId xmlns:a16="http://schemas.microsoft.com/office/drawing/2014/main" id="{5C9531FD-23DC-40E2-B6E3-68D4A8BE5E05}"/>
              </a:ext>
            </a:extLst>
          </p:cNvPr>
          <p:cNvSpPr/>
          <p:nvPr/>
        </p:nvSpPr>
        <p:spPr>
          <a:xfrm>
            <a:off x="5615832" y="3908544"/>
            <a:ext cx="432048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: para a Direita 10">
            <a:extLst>
              <a:ext uri="{FF2B5EF4-FFF2-40B4-BE49-F238E27FC236}">
                <a16:creationId xmlns:a16="http://schemas.microsoft.com/office/drawing/2014/main" id="{39C86D86-0C86-41F8-937D-F2A738F274EB}"/>
              </a:ext>
            </a:extLst>
          </p:cNvPr>
          <p:cNvSpPr/>
          <p:nvPr/>
        </p:nvSpPr>
        <p:spPr>
          <a:xfrm>
            <a:off x="5615832" y="4196576"/>
            <a:ext cx="432048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: para a Direita 11">
            <a:extLst>
              <a:ext uri="{FF2B5EF4-FFF2-40B4-BE49-F238E27FC236}">
                <a16:creationId xmlns:a16="http://schemas.microsoft.com/office/drawing/2014/main" id="{0D2EA44A-3AE6-445D-9F15-F44975783D79}"/>
              </a:ext>
            </a:extLst>
          </p:cNvPr>
          <p:cNvSpPr/>
          <p:nvPr/>
        </p:nvSpPr>
        <p:spPr>
          <a:xfrm>
            <a:off x="5615832" y="4516050"/>
            <a:ext cx="432048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64D780D4-2956-46C3-A16A-EB730BAF7BE6}"/>
              </a:ext>
            </a:extLst>
          </p:cNvPr>
          <p:cNvSpPr txBox="1"/>
          <p:nvPr/>
        </p:nvSpPr>
        <p:spPr>
          <a:xfrm>
            <a:off x="6096993" y="3773345"/>
            <a:ext cx="9952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352.131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4214244A-D38A-42D9-8C9C-BB3365C45CF1}"/>
              </a:ext>
            </a:extLst>
          </p:cNvPr>
          <p:cNvSpPr txBox="1"/>
          <p:nvPr/>
        </p:nvSpPr>
        <p:spPr>
          <a:xfrm>
            <a:off x="5733826" y="3063471"/>
            <a:ext cx="14767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/>
              <a:t>Número de profissionais</a:t>
            </a:r>
          </a:p>
          <a:p>
            <a:pPr algn="ctr"/>
            <a:r>
              <a:rPr lang="pt-BR" sz="1400" dirty="0"/>
              <a:t>2021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02DD82C-0DA8-4928-9D28-DA4A86C4A138}"/>
              </a:ext>
            </a:extLst>
          </p:cNvPr>
          <p:cNvSpPr txBox="1"/>
          <p:nvPr/>
        </p:nvSpPr>
        <p:spPr>
          <a:xfrm>
            <a:off x="6093247" y="4106535"/>
            <a:ext cx="9952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762.848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DCC5D4E0-303F-48F8-8CD1-C76CDDE8B6A8}"/>
              </a:ext>
            </a:extLst>
          </p:cNvPr>
          <p:cNvSpPr txBox="1"/>
          <p:nvPr/>
        </p:nvSpPr>
        <p:spPr>
          <a:xfrm>
            <a:off x="6093247" y="4398165"/>
            <a:ext cx="9952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229.669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DDE3AA9E-532F-45AE-B5A6-11C1A5B55582}"/>
              </a:ext>
            </a:extLst>
          </p:cNvPr>
          <p:cNvSpPr txBox="1"/>
          <p:nvPr/>
        </p:nvSpPr>
        <p:spPr>
          <a:xfrm>
            <a:off x="7015972" y="3773345"/>
            <a:ext cx="9952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9,6%%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D47741C6-6953-43F0-AC55-6419B725DCCA}"/>
              </a:ext>
            </a:extLst>
          </p:cNvPr>
          <p:cNvSpPr txBox="1"/>
          <p:nvPr/>
        </p:nvSpPr>
        <p:spPr>
          <a:xfrm>
            <a:off x="7012226" y="4106535"/>
            <a:ext cx="9952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11,3%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9E626B38-F5CD-4046-9364-B3A9887AD20F}"/>
              </a:ext>
            </a:extLst>
          </p:cNvPr>
          <p:cNvSpPr txBox="1"/>
          <p:nvPr/>
        </p:nvSpPr>
        <p:spPr>
          <a:xfrm>
            <a:off x="7012226" y="4398165"/>
            <a:ext cx="9952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-5,6%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0C827F42-D871-4EB6-A376-BBC6C5900D54}"/>
              </a:ext>
            </a:extLst>
          </p:cNvPr>
          <p:cNvSpPr txBox="1"/>
          <p:nvPr/>
        </p:nvSpPr>
        <p:spPr>
          <a:xfrm>
            <a:off x="6905371" y="3369920"/>
            <a:ext cx="9952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/>
              <a:t>Var. (%)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B7DDF564-5735-4C45-8B03-0FBF7B3E368C}"/>
              </a:ext>
            </a:extLst>
          </p:cNvPr>
          <p:cNvSpPr txBox="1"/>
          <p:nvPr/>
        </p:nvSpPr>
        <p:spPr>
          <a:xfrm>
            <a:off x="0" y="76819"/>
            <a:ext cx="35920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Grupo de Trabalho - PL 2.564/2020 </a:t>
            </a:r>
          </a:p>
        </p:txBody>
      </p:sp>
    </p:spTree>
    <p:extLst>
      <p:ext uri="{BB962C8B-B14F-4D97-AF65-F5344CB8AC3E}">
        <p14:creationId xmlns:p14="http://schemas.microsoft.com/office/powerpoint/2010/main" val="551743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384F99E6-3D96-4EE0-B442-AB3AF3D67ACC}"/>
              </a:ext>
            </a:extLst>
          </p:cNvPr>
          <p:cNvSpPr txBox="1"/>
          <p:nvPr/>
        </p:nvSpPr>
        <p:spPr>
          <a:xfrm>
            <a:off x="107504" y="627534"/>
            <a:ext cx="8856984" cy="3848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Para o desenvolvimento desta análise, </a:t>
            </a:r>
            <a:r>
              <a:rPr lang="pt-BR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foram</a:t>
            </a:r>
            <a:r>
              <a:rPr kumimoji="0" lang="pt-B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consideradas as seguintes categorias da Classificação Brasileira de Ocupações (CBO) de 2002:</a:t>
            </a: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kumimoji="0" lang="pt-B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Enfermeiro: Enfermeiros de nível superior e afins (CBO Família);</a:t>
            </a: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kumimoji="0" lang="pt-B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Técnico de Enfermagem: Técnico de enfermagem da estratégia de família, técnico de enfermagem de terapia intensiva, técnico de enfermagem do trabalho, técnico de enfermagem psiquiátrico e técnico de enfermagem (CBO Ocupação);</a:t>
            </a: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kumimoji="0" lang="pt-B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Auxiliar de enfermagem: Auxiliar de enfermagem da estratégia de saúde da família, auxiliar de enfermagem do trabalho, auxiliar de enfermagem (CBO Ocupação);</a:t>
            </a: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t-BR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Parteiras: Parteiras Leigas </a:t>
            </a:r>
            <a:r>
              <a:rPr kumimoji="0" lang="pt-B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(CBO Ocupação).</a:t>
            </a: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pt-BR" sz="13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kumimoji="0" lang="pt-B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Além disso, utilizamos o banco de dados da RAIS de 2020, com foco nos impactos no setor privado.</a:t>
            </a: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kumimoji="0" lang="pt-B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kumimoji="0" lang="pt-B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D9B18B0B-DE05-4FA6-917E-397A36B2DA65}"/>
              </a:ext>
            </a:extLst>
          </p:cNvPr>
          <p:cNvSpPr/>
          <p:nvPr/>
        </p:nvSpPr>
        <p:spPr>
          <a:xfrm>
            <a:off x="0" y="174"/>
            <a:ext cx="5040000" cy="47684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EDF6C5AD-6812-4DEA-AB90-4303A2E6645D}"/>
              </a:ext>
            </a:extLst>
          </p:cNvPr>
          <p:cNvSpPr txBox="1"/>
          <p:nvPr/>
        </p:nvSpPr>
        <p:spPr>
          <a:xfrm>
            <a:off x="0" y="76819"/>
            <a:ext cx="35920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Grupo de Trabalho - PL 2.564/2020 </a:t>
            </a:r>
          </a:p>
        </p:txBody>
      </p:sp>
    </p:spTree>
    <p:extLst>
      <p:ext uri="{BB962C8B-B14F-4D97-AF65-F5344CB8AC3E}">
        <p14:creationId xmlns:p14="http://schemas.microsoft.com/office/powerpoint/2010/main" val="737734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384F99E6-3D96-4EE0-B442-AB3AF3D67ACC}"/>
              </a:ext>
            </a:extLst>
          </p:cNvPr>
          <p:cNvSpPr txBox="1"/>
          <p:nvPr/>
        </p:nvSpPr>
        <p:spPr>
          <a:xfrm>
            <a:off x="143508" y="627534"/>
            <a:ext cx="8856984" cy="1255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maioria dos profissionais é técnicos de enfermagem (57%), seguidos pelos enfermeiros (26%) e técnicos de enfermagem e parteiras (17%); </a:t>
            </a: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divisão por empregador é bem equânime (razão de um terço), sendo que o setor público emprega 38% do total, o setor privado sem fins lucrativos 35% e o com fins lucrativos 27%.</a:t>
            </a:r>
            <a:endParaRPr kumimoji="0" lang="pt-BR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D9B18B0B-DE05-4FA6-917E-397A36B2DA65}"/>
              </a:ext>
            </a:extLst>
          </p:cNvPr>
          <p:cNvSpPr/>
          <p:nvPr/>
        </p:nvSpPr>
        <p:spPr>
          <a:xfrm>
            <a:off x="0" y="174"/>
            <a:ext cx="5040000" cy="47684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6E289200-A0D5-49F3-85DB-CD7D6B9C0BE7}"/>
              </a:ext>
            </a:extLst>
          </p:cNvPr>
          <p:cNvSpPr txBox="1"/>
          <p:nvPr/>
        </p:nvSpPr>
        <p:spPr>
          <a:xfrm>
            <a:off x="0" y="76819"/>
            <a:ext cx="35920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Grupo de Trabalho - PL 2.564/2020 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4AD5B9E8-A067-42D1-BDE0-984A20EB3F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4369214"/>
              </p:ext>
            </p:extLst>
          </p:nvPr>
        </p:nvGraphicFramePr>
        <p:xfrm>
          <a:off x="-252536" y="2571750"/>
          <a:ext cx="4644516" cy="2571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3F2318CC-2011-4239-9A60-15826BCE22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8380708"/>
              </p:ext>
            </p:extLst>
          </p:nvPr>
        </p:nvGraphicFramePr>
        <p:xfrm>
          <a:off x="4766890" y="2571750"/>
          <a:ext cx="4269606" cy="2588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CD7CF25E-DDB6-4C63-9B5B-AF4957D3D02F}"/>
              </a:ext>
            </a:extLst>
          </p:cNvPr>
          <p:cNvSpPr txBox="1"/>
          <p:nvPr/>
        </p:nvSpPr>
        <p:spPr>
          <a:xfrm>
            <a:off x="755804" y="2255624"/>
            <a:ext cx="273630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Profissionais por ocupação</a:t>
            </a:r>
            <a:endParaRPr lang="pt-BR" sz="1600" dirty="0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F4C39C08-06B8-48F0-8539-6326B460D265}"/>
              </a:ext>
            </a:extLst>
          </p:cNvPr>
          <p:cNvSpPr txBox="1"/>
          <p:nvPr/>
        </p:nvSpPr>
        <p:spPr>
          <a:xfrm>
            <a:off x="4463988" y="2233196"/>
            <a:ext cx="457250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Profissionais por natureza jurídica - empregador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505287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D9B18B0B-DE05-4FA6-917E-397A36B2DA65}"/>
              </a:ext>
            </a:extLst>
          </p:cNvPr>
          <p:cNvSpPr/>
          <p:nvPr/>
        </p:nvSpPr>
        <p:spPr>
          <a:xfrm>
            <a:off x="0" y="174"/>
            <a:ext cx="5040000" cy="47684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B6E0412-45DA-4680-88AD-2EDF76A9FBA0}"/>
              </a:ext>
            </a:extLst>
          </p:cNvPr>
          <p:cNvSpPr txBox="1"/>
          <p:nvPr/>
        </p:nvSpPr>
        <p:spPr>
          <a:xfrm>
            <a:off x="467544" y="4876620"/>
            <a:ext cx="74888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/>
              <a:t>*Fonte: Dados da RAIS de 2020.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DCC88F9-E64B-430C-8789-96E27AC73F3D}"/>
              </a:ext>
            </a:extLst>
          </p:cNvPr>
          <p:cNvSpPr txBox="1"/>
          <p:nvPr/>
        </p:nvSpPr>
        <p:spPr>
          <a:xfrm>
            <a:off x="3995936" y="699542"/>
            <a:ext cx="5256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rgbClr val="274669"/>
                </a:solidFill>
                <a:latin typeface="+mj-lt"/>
                <a:cs typeface="Arial"/>
              </a:rPr>
              <a:t>Proporção de profissionais empregados em cada grupo de atividades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169D1AE-CA96-4AAE-9AC7-A31C62302AB8}"/>
              </a:ext>
            </a:extLst>
          </p:cNvPr>
          <p:cNvSpPr txBox="1"/>
          <p:nvPr/>
        </p:nvSpPr>
        <p:spPr>
          <a:xfrm>
            <a:off x="162862" y="810522"/>
            <a:ext cx="3266284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Questões ligadas à atividade: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300" dirty="0">
                <a:latin typeface="Arial" panose="020B0604020202020204" pitchFamily="34" charset="0"/>
                <a:cs typeface="Arial" panose="020B0604020202020204" pitchFamily="34" charset="0"/>
              </a:rPr>
              <a:t>Os profissionais de enfermagem trabalham não só em hospitais, mas também em clínicas, laboratórios e em áreas administrativas;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sz="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300" dirty="0">
                <a:latin typeface="Arial" panose="020B0604020202020204" pitchFamily="34" charset="0"/>
                <a:cs typeface="Arial" panose="020B0604020202020204" pitchFamily="34" charset="0"/>
              </a:rPr>
              <a:t>Enquanto 50,9% dos técnicos de enfermagem trabalham em unidades hospitalares, 41,3% dos enfermeiros estão nessas unidades e 29,9% dos auxiliares/parteira.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300" b="1" dirty="0">
                <a:latin typeface="Arial" panose="020B0604020202020204" pitchFamily="34" charset="0"/>
                <a:cs typeface="Arial" panose="020B0604020202020204" pitchFamily="34" charset="0"/>
              </a:rPr>
              <a:t>A imposição de pisos nacionais desconsidera questões relacionadas à atividade, à função e ao empregador;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21D07B2-2456-43B8-AAC8-E63CECDD93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146" y="1282759"/>
            <a:ext cx="5735112" cy="3345651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8D822BCA-B68B-41F8-8315-5315711FCDC6}"/>
              </a:ext>
            </a:extLst>
          </p:cNvPr>
          <p:cNvSpPr txBox="1"/>
          <p:nvPr/>
        </p:nvSpPr>
        <p:spPr>
          <a:xfrm>
            <a:off x="0" y="76819"/>
            <a:ext cx="35920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Grupo de Trabalho - PL 2.564/2020 </a:t>
            </a:r>
          </a:p>
        </p:txBody>
      </p:sp>
    </p:spTree>
    <p:extLst>
      <p:ext uri="{BB962C8B-B14F-4D97-AF65-F5344CB8AC3E}">
        <p14:creationId xmlns:p14="http://schemas.microsoft.com/office/powerpoint/2010/main" val="3938046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D9B18B0B-DE05-4FA6-917E-397A36B2DA65}"/>
              </a:ext>
            </a:extLst>
          </p:cNvPr>
          <p:cNvSpPr/>
          <p:nvPr/>
        </p:nvSpPr>
        <p:spPr>
          <a:xfrm>
            <a:off x="0" y="174"/>
            <a:ext cx="5040000" cy="47684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B6E0412-45DA-4680-88AD-2EDF76A9FBA0}"/>
              </a:ext>
            </a:extLst>
          </p:cNvPr>
          <p:cNvSpPr txBox="1"/>
          <p:nvPr/>
        </p:nvSpPr>
        <p:spPr>
          <a:xfrm>
            <a:off x="467544" y="4876620"/>
            <a:ext cx="74888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/>
              <a:t>*Fonte: Dados da RAIS de 2020.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DCC88F9-E64B-430C-8789-96E27AC73F3D}"/>
              </a:ext>
            </a:extLst>
          </p:cNvPr>
          <p:cNvSpPr txBox="1"/>
          <p:nvPr/>
        </p:nvSpPr>
        <p:spPr>
          <a:xfrm>
            <a:off x="3995936" y="699542"/>
            <a:ext cx="5256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rgbClr val="274669"/>
                </a:solidFill>
                <a:latin typeface="+mj-lt"/>
                <a:cs typeface="Arial"/>
              </a:rPr>
              <a:t>Proporção de profissionais empregados em cada grupo de atividades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169D1AE-CA96-4AAE-9AC7-A31C62302AB8}"/>
              </a:ext>
            </a:extLst>
          </p:cNvPr>
          <p:cNvSpPr txBox="1"/>
          <p:nvPr/>
        </p:nvSpPr>
        <p:spPr>
          <a:xfrm>
            <a:off x="162862" y="810522"/>
            <a:ext cx="3266284" cy="38933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Questões ligadas à atividade: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300" dirty="0">
                <a:latin typeface="Arial" panose="020B0604020202020204" pitchFamily="34" charset="0"/>
                <a:cs typeface="Arial" panose="020B0604020202020204" pitchFamily="34" charset="0"/>
              </a:rPr>
              <a:t>Exemplos: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300" b="1" dirty="0">
                <a:latin typeface="Arial" panose="020B0604020202020204" pitchFamily="34" charset="0"/>
                <a:cs typeface="Arial" panose="020B0604020202020204" pitchFamily="34" charset="0"/>
              </a:rPr>
              <a:t>Enfermeiros que trabalham em unidades hospitalares tem remuneração em média 15,8% maior que aqueles que trabalham em clinicas e área administrativa.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300" b="1" dirty="0">
                <a:latin typeface="Arial" panose="020B0604020202020204" pitchFamily="34" charset="0"/>
                <a:cs typeface="Arial" panose="020B0604020202020204" pitchFamily="34" charset="0"/>
              </a:rPr>
              <a:t>Dentre os técnicos de enfermagem, essa diferença é ainda maior, já que aqueles que trabalham em hospitais tem remuneração em média 22,5% maior.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300" b="1" dirty="0">
                <a:latin typeface="Arial" panose="020B0604020202020204" pitchFamily="34" charset="0"/>
                <a:cs typeface="Arial" panose="020B0604020202020204" pitchFamily="34" charset="0"/>
              </a:rPr>
              <a:t>O mesmo acontece com os auxiliares de enfermagem e parteiras.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21D07B2-2456-43B8-AAC8-E63CECDD93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146" y="1282759"/>
            <a:ext cx="5735112" cy="3345651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8D822BCA-B68B-41F8-8315-5315711FCDC6}"/>
              </a:ext>
            </a:extLst>
          </p:cNvPr>
          <p:cNvSpPr txBox="1"/>
          <p:nvPr/>
        </p:nvSpPr>
        <p:spPr>
          <a:xfrm>
            <a:off x="0" y="76819"/>
            <a:ext cx="35920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Grupo de Trabalho - PL 2.564/2020 </a:t>
            </a:r>
          </a:p>
        </p:txBody>
      </p:sp>
    </p:spTree>
    <p:extLst>
      <p:ext uri="{BB962C8B-B14F-4D97-AF65-F5344CB8AC3E}">
        <p14:creationId xmlns:p14="http://schemas.microsoft.com/office/powerpoint/2010/main" val="1565612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D9B18B0B-DE05-4FA6-917E-397A36B2DA65}"/>
              </a:ext>
            </a:extLst>
          </p:cNvPr>
          <p:cNvSpPr/>
          <p:nvPr/>
        </p:nvSpPr>
        <p:spPr>
          <a:xfrm>
            <a:off x="0" y="174"/>
            <a:ext cx="5040000" cy="47684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B6E0412-45DA-4680-88AD-2EDF76A9FBA0}"/>
              </a:ext>
            </a:extLst>
          </p:cNvPr>
          <p:cNvSpPr txBox="1"/>
          <p:nvPr/>
        </p:nvSpPr>
        <p:spPr>
          <a:xfrm>
            <a:off x="467544" y="4876620"/>
            <a:ext cx="74888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/>
              <a:t>*Fonte: Dados da RAIS de 2020.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DCC88F9-E64B-430C-8789-96E27AC73F3D}"/>
              </a:ext>
            </a:extLst>
          </p:cNvPr>
          <p:cNvSpPr txBox="1"/>
          <p:nvPr/>
        </p:nvSpPr>
        <p:spPr>
          <a:xfrm>
            <a:off x="3995936" y="914646"/>
            <a:ext cx="5256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rgbClr val="274669"/>
                </a:solidFill>
                <a:latin typeface="+mj-lt"/>
                <a:cs typeface="Arial"/>
              </a:rPr>
              <a:t>Diferenças regionais para a remuneração de enfermeiros</a:t>
            </a:r>
          </a:p>
          <a:p>
            <a:r>
              <a:rPr lang="pt-BR" sz="1600" dirty="0">
                <a:solidFill>
                  <a:srgbClr val="274669"/>
                </a:solidFill>
                <a:latin typeface="+mj-lt"/>
                <a:cs typeface="Arial"/>
              </a:rPr>
              <a:t>(em % em relação a média nacional)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169D1AE-CA96-4AAE-9AC7-A31C62302AB8}"/>
              </a:ext>
            </a:extLst>
          </p:cNvPr>
          <p:cNvSpPr txBox="1"/>
          <p:nvPr/>
        </p:nvSpPr>
        <p:spPr>
          <a:xfrm>
            <a:off x="162862" y="810522"/>
            <a:ext cx="3266284" cy="38933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Questões regionais marcantes: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300" dirty="0">
                <a:latin typeface="Arial" panose="020B0604020202020204" pitchFamily="34" charset="0"/>
                <a:cs typeface="Arial" panose="020B0604020202020204" pitchFamily="34" charset="0"/>
              </a:rPr>
              <a:t>A imposição de um piso salarial nacional joga por terra as diferenças regionais já existentes, em especial aquelas ligadas à disponibilidade de profissionais e custo de vida.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300" b="1" dirty="0">
                <a:latin typeface="Arial" panose="020B0604020202020204" pitchFamily="34" charset="0"/>
                <a:cs typeface="Arial" panose="020B0604020202020204" pitchFamily="34" charset="0"/>
              </a:rPr>
              <a:t>A remuneração de enfermeiros, por exemplo, é 13,8% maior que a média nacional na região sul e -16,4% na região nordeste.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300" dirty="0">
                <a:latin typeface="Arial" panose="020B0604020202020204" pitchFamily="34" charset="0"/>
                <a:cs typeface="Arial" panose="020B0604020202020204" pitchFamily="34" charset="0"/>
              </a:rPr>
              <a:t>É importante observar que esse mesmo padrão regional é observado em todas as profissões, não só as relacionadas à área da saúde.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8D822BCA-B68B-41F8-8315-5315711FCDC6}"/>
              </a:ext>
            </a:extLst>
          </p:cNvPr>
          <p:cNvSpPr txBox="1"/>
          <p:nvPr/>
        </p:nvSpPr>
        <p:spPr>
          <a:xfrm>
            <a:off x="0" y="76819"/>
            <a:ext cx="35920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Grupo de Trabalho - PL 2.564/2020 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CD580A81-162B-43AC-957C-CD79E3A3DD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2795009"/>
              </p:ext>
            </p:extLst>
          </p:nvPr>
        </p:nvGraphicFramePr>
        <p:xfrm>
          <a:off x="3635896" y="1499420"/>
          <a:ext cx="5472608" cy="3204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9513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D9B18B0B-DE05-4FA6-917E-397A36B2DA65}"/>
              </a:ext>
            </a:extLst>
          </p:cNvPr>
          <p:cNvSpPr/>
          <p:nvPr/>
        </p:nvSpPr>
        <p:spPr>
          <a:xfrm>
            <a:off x="0" y="174"/>
            <a:ext cx="5040000" cy="47684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B6E0412-45DA-4680-88AD-2EDF76A9FBA0}"/>
              </a:ext>
            </a:extLst>
          </p:cNvPr>
          <p:cNvSpPr txBox="1"/>
          <p:nvPr/>
        </p:nvSpPr>
        <p:spPr>
          <a:xfrm>
            <a:off x="467544" y="4876620"/>
            <a:ext cx="74888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/>
              <a:t>*Fonte: Dados da RAIS de 2020.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DCC88F9-E64B-430C-8789-96E27AC73F3D}"/>
              </a:ext>
            </a:extLst>
          </p:cNvPr>
          <p:cNvSpPr txBox="1"/>
          <p:nvPr/>
        </p:nvSpPr>
        <p:spPr>
          <a:xfrm>
            <a:off x="3995936" y="914646"/>
            <a:ext cx="5256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rgbClr val="274669"/>
                </a:solidFill>
                <a:latin typeface="+mj-lt"/>
                <a:cs typeface="Arial"/>
              </a:rPr>
              <a:t>Diferenças regionais para a remuneração de técnicos de enfermagem (em % em relação a média nacional)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169D1AE-CA96-4AAE-9AC7-A31C62302AB8}"/>
              </a:ext>
            </a:extLst>
          </p:cNvPr>
          <p:cNvSpPr txBox="1"/>
          <p:nvPr/>
        </p:nvSpPr>
        <p:spPr>
          <a:xfrm>
            <a:off x="162862" y="810522"/>
            <a:ext cx="3266284" cy="3093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Questões regionais marcantes: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300" b="1" dirty="0">
                <a:latin typeface="Arial" panose="020B0604020202020204" pitchFamily="34" charset="0"/>
                <a:cs typeface="Arial" panose="020B0604020202020204" pitchFamily="34" charset="0"/>
              </a:rPr>
              <a:t>Para os técnicos de enfermagem, a diferença chega a ser maior, sendo 31,0% e 21,7% maior nas regiões sul e sudeste, por exemplo, e -14,9% na região nordeste quando comparada à media nacional.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300" dirty="0">
                <a:latin typeface="Arial" panose="020B0604020202020204" pitchFamily="34" charset="0"/>
                <a:cs typeface="Arial" panose="020B0604020202020204" pitchFamily="34" charset="0"/>
              </a:rPr>
              <a:t>É importante observar que esse mesmo padrão regional é observado em todas as profissões, não só as relacionadas à área da saúde.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8D822BCA-B68B-41F8-8315-5315711FCDC6}"/>
              </a:ext>
            </a:extLst>
          </p:cNvPr>
          <p:cNvSpPr txBox="1"/>
          <p:nvPr/>
        </p:nvSpPr>
        <p:spPr>
          <a:xfrm>
            <a:off x="0" y="76819"/>
            <a:ext cx="35920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Grupo de Trabalho - PL 2.564/2020 </a:t>
            </a: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B79222F4-3CAF-42C7-A533-C09AD80D06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2894966"/>
              </p:ext>
            </p:extLst>
          </p:nvPr>
        </p:nvGraphicFramePr>
        <p:xfrm>
          <a:off x="3707904" y="1635646"/>
          <a:ext cx="5400600" cy="3151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085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D8CB7ABB-DC77-40DD-97FF-AA3279CC1984}"/>
              </a:ext>
            </a:extLst>
          </p:cNvPr>
          <p:cNvSpPr txBox="1"/>
          <p:nvPr/>
        </p:nvSpPr>
        <p:spPr>
          <a:xfrm>
            <a:off x="102768" y="4787054"/>
            <a:ext cx="88569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Fonte: RAIS 2020 – Ministério do Trabalho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84F99E6-3D96-4EE0-B442-AB3AF3D67ACC}"/>
              </a:ext>
            </a:extLst>
          </p:cNvPr>
          <p:cNvSpPr txBox="1"/>
          <p:nvPr/>
        </p:nvSpPr>
        <p:spPr>
          <a:xfrm>
            <a:off x="89025" y="477795"/>
            <a:ext cx="8856984" cy="2546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Caso aprovado, o piso proposto no PL 2.564 exigiria rever a remuneração da maioria dos profissionais de enfermagem empregada no país, gerando um impacto de no mínimo </a:t>
            </a:r>
            <a:r>
              <a:rPr kumimoji="0" lang="pt-BR" sz="11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R$ 12,1 bilhões para o setor </a:t>
            </a:r>
            <a:r>
              <a:rPr lang="pt-BR" sz="11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privado com e sem fins lucrativos. </a:t>
            </a:r>
            <a:endParaRPr kumimoji="0" lang="pt-BR" sz="11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 cálculo </a:t>
            </a:r>
            <a:r>
              <a:rPr lang="pt-BR" sz="1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considera a necessidade de rever toda a estrutura de cargos e carreiras, já que cargos de coordenação, supervisão e gerência</a:t>
            </a:r>
            <a:r>
              <a:rPr lang="pt-BR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ainda que com remuneração superior ao piso, precisariam ser revistos;</a:t>
            </a: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Foram utilizadas informações da RAIS 2020 para cálculo do impacto.</a:t>
            </a: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 impacto então é calculado como a diferença entre o piso proposto para cada categoria e o salário médio por faixa de remuneração vezes o número de profissionais nesta categoria. Além deste valor, foi acrescentado 67,2% do valor total do impacto na forma de encargos trabalhistas.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D9B18B0B-DE05-4FA6-917E-397A36B2DA65}"/>
              </a:ext>
            </a:extLst>
          </p:cNvPr>
          <p:cNvSpPr/>
          <p:nvPr/>
        </p:nvSpPr>
        <p:spPr>
          <a:xfrm>
            <a:off x="-36514" y="-80577"/>
            <a:ext cx="6120682" cy="47684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FF8E327-874C-46AD-A6BD-FDEBD3211F3F}"/>
              </a:ext>
            </a:extLst>
          </p:cNvPr>
          <p:cNvSpPr txBox="1"/>
          <p:nvPr/>
        </p:nvSpPr>
        <p:spPr>
          <a:xfrm>
            <a:off x="0" y="12523"/>
            <a:ext cx="59323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Grupo de Trabalho - PL 2.564/2020 (impacto setor privado) 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917840AC-9351-4A58-8AE3-8057A4E06D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3810040"/>
              </p:ext>
            </p:extLst>
          </p:nvPr>
        </p:nvGraphicFramePr>
        <p:xfrm>
          <a:off x="1835696" y="2810790"/>
          <a:ext cx="6174432" cy="2091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CaixaDeTexto 9">
            <a:extLst>
              <a:ext uri="{FF2B5EF4-FFF2-40B4-BE49-F238E27FC236}">
                <a16:creationId xmlns:a16="http://schemas.microsoft.com/office/drawing/2014/main" id="{1FE8A941-689F-4C91-83FD-627D885E80D6}"/>
              </a:ext>
            </a:extLst>
          </p:cNvPr>
          <p:cNvSpPr txBox="1"/>
          <p:nvPr/>
        </p:nvSpPr>
        <p:spPr>
          <a:xfrm>
            <a:off x="2051720" y="2571750"/>
            <a:ext cx="55263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dirty="0"/>
              <a:t>Estimativa de Impacto no setor privado (bilhões de R$)</a:t>
            </a:r>
          </a:p>
        </p:txBody>
      </p:sp>
    </p:spTree>
    <p:extLst>
      <p:ext uri="{BB962C8B-B14F-4D97-AF65-F5344CB8AC3E}">
        <p14:creationId xmlns:p14="http://schemas.microsoft.com/office/powerpoint/2010/main" val="27079291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A8A9BBDAD762F4681300EFD63886DA5" ma:contentTypeVersion="13" ma:contentTypeDescription="Crie um novo documento." ma:contentTypeScope="" ma:versionID="2535f48b36be12cbcffa7bf4067b8179">
  <xsd:schema xmlns:xsd="http://www.w3.org/2001/XMLSchema" xmlns:xs="http://www.w3.org/2001/XMLSchema" xmlns:p="http://schemas.microsoft.com/office/2006/metadata/properties" xmlns:ns2="2a6dc779-69fe-4fcb-886a-9322dc083cea" xmlns:ns3="a7e19dfb-c42e-47e3-99da-ac6de4d89a78" targetNamespace="http://schemas.microsoft.com/office/2006/metadata/properties" ma:root="true" ma:fieldsID="b2aabb26b312229224039aaed975e075" ns2:_="" ns3:_="">
    <xsd:import namespace="2a6dc779-69fe-4fcb-886a-9322dc083cea"/>
    <xsd:import namespace="a7e19dfb-c42e-47e3-99da-ac6de4d89a7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6dc779-69fe-4fcb-886a-9322dc083ce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e19dfb-c42e-47e3-99da-ac6de4d89a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AB3F64-35B7-4A1A-8961-C1919CE61ED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4764559-833E-4CF3-A95C-AB21997C033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3b9725d5-3d29-4082-b00a-1800431916da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AA14AAA-980D-49EA-B0E9-B97655FBA9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6dc779-69fe-4fcb-886a-9322dc083cea"/>
    <ds:schemaRef ds:uri="a7e19dfb-c42e-47e3-99da-ac6de4d89a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14307</TotalTime>
  <Words>1022</Words>
  <Application>Microsoft Office PowerPoint</Application>
  <PresentationFormat>Apresentação na tela (16:9)</PresentationFormat>
  <Paragraphs>98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Tema do Office</vt:lpstr>
      <vt:lpstr>1_Tema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Roney Dionízio</dc:creator>
  <cp:lastModifiedBy>Marcos Paulo Novais Silva</cp:lastModifiedBy>
  <cp:revision>536</cp:revision>
  <dcterms:created xsi:type="dcterms:W3CDTF">2020-07-28T14:27:12Z</dcterms:created>
  <dcterms:modified xsi:type="dcterms:W3CDTF">2022-02-15T21:47:34Z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0x010100AA8A9BBDAD762F4681300EFD63886DA5</vt:lpwstr>
  </property>
</Properties>
</file>