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508" r:id="rId3"/>
    <p:sldId id="573" r:id="rId4"/>
    <p:sldId id="513" r:id="rId5"/>
    <p:sldId id="574" r:id="rId6"/>
    <p:sldId id="516" r:id="rId7"/>
    <p:sldId id="528" r:id="rId8"/>
    <p:sldId id="503" r:id="rId9"/>
    <p:sldId id="387" r:id="rId10"/>
    <p:sldId id="389" r:id="rId11"/>
    <p:sldId id="531" r:id="rId12"/>
    <p:sldId id="575" r:id="rId13"/>
    <p:sldId id="555" r:id="rId14"/>
    <p:sldId id="572" r:id="rId15"/>
    <p:sldId id="576" r:id="rId16"/>
    <p:sldId id="577" r:id="rId17"/>
    <p:sldId id="556" r:id="rId18"/>
    <p:sldId id="578" r:id="rId19"/>
    <p:sldId id="544" r:id="rId20"/>
    <p:sldId id="526" r:id="rId21"/>
    <p:sldId id="533" r:id="rId22"/>
    <p:sldId id="579" r:id="rId23"/>
    <p:sldId id="514" r:id="rId24"/>
    <p:sldId id="515" r:id="rId25"/>
    <p:sldId id="545" r:id="rId26"/>
    <p:sldId id="580" r:id="rId27"/>
    <p:sldId id="525" r:id="rId28"/>
    <p:sldId id="548" r:id="rId29"/>
    <p:sldId id="549" r:id="rId30"/>
    <p:sldId id="552" r:id="rId31"/>
    <p:sldId id="553" r:id="rId32"/>
    <p:sldId id="438" r:id="rId33"/>
    <p:sldId id="465" r:id="rId34"/>
    <p:sldId id="292" r:id="rId35"/>
  </p:sldIdLst>
  <p:sldSz cx="9144000" cy="6858000" type="screen4x3"/>
  <p:notesSz cx="6794500" cy="9906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auzilino araujo dos santos" initials="fads" lastIdx="0" clrIdx="0">
    <p:extLst>
      <p:ext uri="{19B8F6BF-5375-455C-9EA6-DF929625EA0E}">
        <p15:presenceInfo xmlns:p15="http://schemas.microsoft.com/office/powerpoint/2012/main" userId="a05a8676e9d1716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04" d="100"/>
          <a:sy n="104" d="100"/>
        </p:scale>
        <p:origin x="19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4441BA-BEAE-49D2-B256-04D713913AD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t-BR"/>
        </a:p>
      </dgm:t>
    </dgm:pt>
    <dgm:pt modelId="{7C072974-A26C-40E6-950F-C8FFA3445F13}">
      <dgm:prSet custT="1"/>
      <dgm:spPr>
        <a:ln w="28575"/>
      </dgm:spPr>
      <dgm:t>
        <a:bodyPr/>
        <a:lstStyle/>
        <a:p>
          <a:r>
            <a:rPr lang="pt-BR" sz="2400" b="1" dirty="0">
              <a:solidFill>
                <a:srgbClr val="FFC000"/>
              </a:solidFill>
              <a:effectLst>
                <a:outerShdw blurRad="38100" dist="38100" dir="2700000" algn="tl">
                  <a:srgbClr val="000000">
                    <a:alpha val="43137"/>
                  </a:srgbClr>
                </a:outerShdw>
              </a:effectLst>
            </a:rPr>
            <a:t>O </a:t>
          </a:r>
          <a:r>
            <a:rPr lang="pt-BR" sz="2400" b="1" u="sng" dirty="0">
              <a:solidFill>
                <a:srgbClr val="FFC000"/>
              </a:solidFill>
              <a:effectLst>
                <a:outerShdw blurRad="38100" dist="38100" dir="2700000" algn="tl">
                  <a:srgbClr val="000000">
                    <a:alpha val="43137"/>
                  </a:srgbClr>
                </a:outerShdw>
              </a:effectLst>
            </a:rPr>
            <a:t>Sistema de Registro de Imóveis Eletrônico (SREI)</a:t>
          </a:r>
          <a:r>
            <a:rPr lang="pt-BR" sz="2400" b="1" dirty="0">
              <a:solidFill>
                <a:srgbClr val="FFC000"/>
              </a:solidFill>
              <a:effectLst>
                <a:outerShdw blurRad="38100" dist="38100" dir="2700000" algn="tl">
                  <a:srgbClr val="000000">
                    <a:alpha val="43137"/>
                  </a:srgbClr>
                </a:outerShdw>
              </a:effectLst>
            </a:rPr>
            <a:t> pode ser entendido como um sistema distribuído, sendo estruturado em duas camadas principais:</a:t>
          </a:r>
          <a:br>
            <a:rPr lang="pt-BR" sz="2400" b="1" dirty="0">
              <a:solidFill>
                <a:srgbClr val="FFC000"/>
              </a:solidFill>
              <a:effectLst>
                <a:outerShdw blurRad="38100" dist="38100" dir="2700000" algn="tl">
                  <a:srgbClr val="000000">
                    <a:alpha val="43137"/>
                  </a:srgbClr>
                </a:outerShdw>
              </a:effectLst>
            </a:rPr>
          </a:br>
          <a:r>
            <a:rPr lang="pt-BR" sz="2400" b="1" dirty="0">
              <a:solidFill>
                <a:srgbClr val="FFC000"/>
              </a:solidFill>
              <a:effectLst>
                <a:outerShdw blurRad="38100" dist="38100" dir="2700000" algn="tl">
                  <a:srgbClr val="000000">
                    <a:alpha val="43137"/>
                  </a:srgbClr>
                </a:outerShdw>
              </a:effectLst>
            </a:rPr>
            <a:t/>
          </a:r>
          <a:br>
            <a:rPr lang="pt-BR" sz="2400" b="1" dirty="0">
              <a:solidFill>
                <a:srgbClr val="FFC000"/>
              </a:solidFill>
              <a:effectLst>
                <a:outerShdw blurRad="38100" dist="38100" dir="2700000" algn="tl">
                  <a:srgbClr val="000000">
                    <a:alpha val="43137"/>
                  </a:srgbClr>
                </a:outerShdw>
              </a:effectLst>
            </a:rPr>
          </a:br>
          <a:r>
            <a:rPr lang="pt-BR" sz="2400" b="1" dirty="0">
              <a:solidFill>
                <a:srgbClr val="FFFF00"/>
              </a:solidFill>
              <a:effectLst>
                <a:outerShdw blurRad="38100" dist="38100" dir="2700000" algn="tl">
                  <a:srgbClr val="000000">
                    <a:alpha val="43137"/>
                  </a:srgbClr>
                </a:outerShdw>
              </a:effectLst>
            </a:rPr>
            <a:t>1. Camada dos Sistemas dos Cartórios (SC);</a:t>
          </a:r>
          <a:br>
            <a:rPr lang="pt-BR" sz="2400" b="1" dirty="0">
              <a:solidFill>
                <a:srgbClr val="FFFF00"/>
              </a:solidFill>
              <a:effectLst>
                <a:outerShdw blurRad="38100" dist="38100" dir="2700000" algn="tl">
                  <a:srgbClr val="000000">
                    <a:alpha val="43137"/>
                  </a:srgbClr>
                </a:outerShdw>
              </a:effectLst>
            </a:rPr>
          </a:br>
          <a:r>
            <a:rPr lang="pt-BR" sz="2400" b="1" dirty="0">
              <a:solidFill>
                <a:srgbClr val="FFFF00"/>
              </a:solidFill>
              <a:effectLst>
                <a:outerShdw blurRad="38100" dist="38100" dir="2700000" algn="tl">
                  <a:srgbClr val="000000">
                    <a:alpha val="43137"/>
                  </a:srgbClr>
                </a:outerShdw>
              </a:effectLst>
            </a:rPr>
            <a:t/>
          </a:r>
          <a:br>
            <a:rPr lang="pt-BR" sz="2400" b="1" dirty="0">
              <a:solidFill>
                <a:srgbClr val="FFFF00"/>
              </a:solidFill>
              <a:effectLst>
                <a:outerShdw blurRad="38100" dist="38100" dir="2700000" algn="tl">
                  <a:srgbClr val="000000">
                    <a:alpha val="43137"/>
                  </a:srgbClr>
                </a:outerShdw>
              </a:effectLst>
            </a:rPr>
          </a:br>
          <a:r>
            <a:rPr lang="pt-BR" sz="2400" b="1" dirty="0">
              <a:solidFill>
                <a:srgbClr val="FFFF00"/>
              </a:solidFill>
              <a:effectLst>
                <a:outerShdw blurRad="38100" dist="38100" dir="2700000" algn="tl">
                  <a:srgbClr val="000000">
                    <a:alpha val="43137"/>
                  </a:srgbClr>
                </a:outerShdw>
              </a:effectLst>
            </a:rPr>
            <a:t>2. Camada do Sistema de Atendimento Eletrônico Compartilhado (SAEC)</a:t>
          </a:r>
          <a:r>
            <a:rPr lang="pt-BR" sz="2800" b="1" dirty="0">
              <a:solidFill>
                <a:srgbClr val="FFFF00"/>
              </a:solidFill>
              <a:effectLst>
                <a:outerShdw blurRad="38100" dist="38100" dir="2700000" algn="tl">
                  <a:srgbClr val="000000">
                    <a:alpha val="43137"/>
                  </a:srgbClr>
                </a:outerShdw>
              </a:effectLst>
            </a:rPr>
            <a:t>.</a:t>
          </a:r>
        </a:p>
        <a:p>
          <a:endParaRPr lang="pt-BR" sz="1600" b="1" dirty="0">
            <a:effectLst>
              <a:outerShdw blurRad="38100" dist="38100" dir="2700000" algn="tl">
                <a:srgbClr val="000000">
                  <a:alpha val="43137"/>
                </a:srgbClr>
              </a:outerShdw>
            </a:effectLst>
          </a:endParaRPr>
        </a:p>
        <a:p>
          <a:r>
            <a:rPr lang="pt-BR" sz="1600" b="1" dirty="0">
              <a:effectLst>
                <a:outerShdw blurRad="38100" dist="38100" dir="2700000" algn="tl">
                  <a:srgbClr val="000000">
                    <a:alpha val="43137"/>
                  </a:srgbClr>
                </a:outerShdw>
              </a:effectLst>
            </a:rPr>
            <a:t>Conforme Recomendação 14/2014 da Corregedoria Nacional de Justiça (SREI Parte 1 - Introdução ao Sistema de Registro Eletrônico Imobiliário v1.0.r.7 ,3.4., p.18.)</a:t>
          </a:r>
        </a:p>
      </dgm:t>
    </dgm:pt>
    <dgm:pt modelId="{6D4FFC67-A622-4032-AA42-88AF8E8BE004}" type="parTrans" cxnId="{7551F320-0C35-4A45-8AA4-7A324D93AC44}">
      <dgm:prSet/>
      <dgm:spPr/>
      <dgm:t>
        <a:bodyPr/>
        <a:lstStyle/>
        <a:p>
          <a:endParaRPr lang="pt-BR"/>
        </a:p>
      </dgm:t>
    </dgm:pt>
    <dgm:pt modelId="{FF1B7512-E90C-4CE9-B04B-EC5AD7FD9410}" type="sibTrans" cxnId="{7551F320-0C35-4A45-8AA4-7A324D93AC44}">
      <dgm:prSet/>
      <dgm:spPr/>
      <dgm:t>
        <a:bodyPr/>
        <a:lstStyle/>
        <a:p>
          <a:endParaRPr lang="pt-BR"/>
        </a:p>
      </dgm:t>
    </dgm:pt>
    <dgm:pt modelId="{65BD56A0-8999-4F92-9932-F35263F57C8C}" type="pres">
      <dgm:prSet presAssocID="{2E4441BA-BEAE-49D2-B256-04D713913ADC}" presName="linear" presStyleCnt="0">
        <dgm:presLayoutVars>
          <dgm:animLvl val="lvl"/>
          <dgm:resizeHandles val="exact"/>
        </dgm:presLayoutVars>
      </dgm:prSet>
      <dgm:spPr/>
      <dgm:t>
        <a:bodyPr/>
        <a:lstStyle/>
        <a:p>
          <a:endParaRPr lang="pt-BR"/>
        </a:p>
      </dgm:t>
    </dgm:pt>
    <dgm:pt modelId="{D1E7CB63-6D3E-4D71-8F5F-0C8FE463C505}" type="pres">
      <dgm:prSet presAssocID="{7C072974-A26C-40E6-950F-C8FFA3445F13}" presName="parentText" presStyleLbl="node1" presStyleIdx="0" presStyleCnt="1" custScaleY="122755" custLinFactNeighborX="1001" custLinFactNeighborY="-1189">
        <dgm:presLayoutVars>
          <dgm:chMax val="0"/>
          <dgm:bulletEnabled val="1"/>
        </dgm:presLayoutVars>
      </dgm:prSet>
      <dgm:spPr/>
      <dgm:t>
        <a:bodyPr/>
        <a:lstStyle/>
        <a:p>
          <a:endParaRPr lang="pt-BR"/>
        </a:p>
      </dgm:t>
    </dgm:pt>
  </dgm:ptLst>
  <dgm:cxnLst>
    <dgm:cxn modelId="{7551F320-0C35-4A45-8AA4-7A324D93AC44}" srcId="{2E4441BA-BEAE-49D2-B256-04D713913ADC}" destId="{7C072974-A26C-40E6-950F-C8FFA3445F13}" srcOrd="0" destOrd="0" parTransId="{6D4FFC67-A622-4032-AA42-88AF8E8BE004}" sibTransId="{FF1B7512-E90C-4CE9-B04B-EC5AD7FD9410}"/>
    <dgm:cxn modelId="{16F35C65-5239-4A81-AB1C-59772FA66498}" type="presOf" srcId="{2E4441BA-BEAE-49D2-B256-04D713913ADC}" destId="{65BD56A0-8999-4F92-9932-F35263F57C8C}" srcOrd="0" destOrd="0" presId="urn:microsoft.com/office/officeart/2005/8/layout/vList2"/>
    <dgm:cxn modelId="{B77234DC-651A-472A-8BFA-C0D074BEB38E}" type="presOf" srcId="{7C072974-A26C-40E6-950F-C8FFA3445F13}" destId="{D1E7CB63-6D3E-4D71-8F5F-0C8FE463C505}" srcOrd="0" destOrd="0" presId="urn:microsoft.com/office/officeart/2005/8/layout/vList2"/>
    <dgm:cxn modelId="{5157A8FE-ED1B-4620-8799-0F1056AC1BAC}" type="presParOf" srcId="{65BD56A0-8999-4F92-9932-F35263F57C8C}" destId="{D1E7CB63-6D3E-4D71-8F5F-0C8FE463C50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0F1845-00AE-4C97-90BD-F9CD9D832862}"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pt-BR"/>
        </a:p>
      </dgm:t>
    </dgm:pt>
    <dgm:pt modelId="{22673C5A-989D-489C-8869-423330F0E4B7}">
      <dgm:prSet custT="1"/>
      <dgm:spPr/>
      <dgm:t>
        <a:bodyPr/>
        <a:lstStyle/>
        <a:p>
          <a:pPr algn="l"/>
          <a:r>
            <a:rPr lang="pt-BR" sz="2400" b="1" dirty="0">
              <a:solidFill>
                <a:srgbClr val="FFC000"/>
              </a:solidFill>
              <a:effectLst>
                <a:outerShdw blurRad="38100" dist="38100" dir="2700000" algn="tl">
                  <a:srgbClr val="000000">
                    <a:alpha val="43137"/>
                  </a:srgbClr>
                </a:outerShdw>
              </a:effectLst>
            </a:rPr>
            <a:t>O </a:t>
          </a:r>
          <a:r>
            <a:rPr lang="pt-BR" sz="2400" b="1" u="sng" dirty="0">
              <a:solidFill>
                <a:srgbClr val="FFC000"/>
              </a:solidFill>
              <a:effectLst>
                <a:outerShdw blurRad="38100" dist="38100" dir="2700000" algn="tl">
                  <a:srgbClr val="000000">
                    <a:alpha val="43137"/>
                  </a:srgbClr>
                </a:outerShdw>
              </a:effectLst>
            </a:rPr>
            <a:t>Sistema do Cartório (SC)</a:t>
          </a:r>
          <a:r>
            <a:rPr lang="pt-BR" sz="2400" b="1" dirty="0">
              <a:solidFill>
                <a:srgbClr val="FFC000"/>
              </a:solidFill>
              <a:effectLst>
                <a:outerShdw blurRad="38100" dist="38100" dir="2700000" algn="tl">
                  <a:srgbClr val="000000">
                    <a:alpha val="43137"/>
                  </a:srgbClr>
                </a:outerShdw>
              </a:effectLst>
            </a:rPr>
            <a:t> pode ser implantado utilizando uma das seguintes alternativas, em função da escolha do Oficial:</a:t>
          </a:r>
          <a:br>
            <a:rPr lang="pt-BR" sz="2400" b="1" dirty="0">
              <a:solidFill>
                <a:srgbClr val="FFC000"/>
              </a:solidFill>
              <a:effectLst>
                <a:outerShdw blurRad="38100" dist="38100" dir="2700000" algn="tl">
                  <a:srgbClr val="000000">
                    <a:alpha val="43137"/>
                  </a:srgbClr>
                </a:outerShdw>
              </a:effectLst>
            </a:rPr>
          </a:br>
          <a:r>
            <a:rPr lang="pt-BR" sz="2400" dirty="0"/>
            <a:t/>
          </a:r>
          <a:br>
            <a:rPr lang="pt-BR" sz="2400" dirty="0"/>
          </a:br>
          <a:r>
            <a:rPr lang="pt-BR" sz="2400" b="1" u="sng" dirty="0">
              <a:solidFill>
                <a:srgbClr val="FFFF00"/>
              </a:solidFill>
              <a:effectLst>
                <a:outerShdw blurRad="38100" dist="38100" dir="2700000" algn="tl">
                  <a:srgbClr val="000000">
                    <a:alpha val="43137"/>
                  </a:srgbClr>
                </a:outerShdw>
              </a:effectLst>
            </a:rPr>
            <a:t>1. Sistema totalmente local:</a:t>
          </a:r>
          <a:r>
            <a:rPr lang="pt-BR" sz="2400" b="1" dirty="0">
              <a:solidFill>
                <a:srgbClr val="FFFF00"/>
              </a:solidFill>
              <a:effectLst>
                <a:outerShdw blurRad="38100" dist="38100" dir="2700000" algn="tl">
                  <a:srgbClr val="000000">
                    <a:alpha val="43137"/>
                  </a:srgbClr>
                </a:outerShdw>
              </a:effectLst>
            </a:rPr>
            <a:t> </a:t>
          </a:r>
          <a:r>
            <a:rPr lang="pt-BR" sz="2400" dirty="0">
              <a:solidFill>
                <a:srgbClr val="FFFF00"/>
              </a:solidFill>
            </a:rPr>
            <a:t>solução para cartórios com condições de implantar e manter uma infraestrutura adequada.</a:t>
          </a:r>
        </a:p>
        <a:p>
          <a:pPr algn="l"/>
          <a:r>
            <a:rPr lang="pt-BR" sz="2400" dirty="0">
              <a:solidFill>
                <a:srgbClr val="FFFF00"/>
              </a:solidFill>
            </a:rPr>
            <a:t/>
          </a:r>
          <a:br>
            <a:rPr lang="pt-BR" sz="2400" dirty="0">
              <a:solidFill>
                <a:srgbClr val="FFFF00"/>
              </a:solidFill>
            </a:rPr>
          </a:br>
          <a:r>
            <a:rPr lang="pt-BR" sz="2400" b="1" u="sng" dirty="0">
              <a:solidFill>
                <a:srgbClr val="FFFF00"/>
              </a:solidFill>
              <a:effectLst>
                <a:outerShdw blurRad="38100" dist="38100" dir="2700000" algn="tl">
                  <a:srgbClr val="000000">
                    <a:alpha val="43137"/>
                  </a:srgbClr>
                </a:outerShdw>
              </a:effectLst>
            </a:rPr>
            <a:t>2. Sistema hospedado em um provedor (Nuvem de Internet):</a:t>
          </a:r>
          <a:r>
            <a:rPr lang="pt-BR" sz="2400" dirty="0">
              <a:solidFill>
                <a:srgbClr val="FFFF00"/>
              </a:solidFill>
              <a:effectLst>
                <a:outerShdw blurRad="38100" dist="38100" dir="2700000" algn="tl">
                  <a:srgbClr val="000000">
                    <a:alpha val="43137"/>
                  </a:srgbClr>
                </a:outerShdw>
              </a:effectLst>
            </a:rPr>
            <a:t> Solução para os cartórios de pequeno porte financeiro que será fornecida gratuitamente pelo ONR (Inclusão Digital).</a:t>
          </a:r>
        </a:p>
        <a:p>
          <a:pPr algn="l"/>
          <a:r>
            <a:rPr lang="pt-BR" sz="1800" dirty="0">
              <a:solidFill>
                <a:srgbClr val="FFFF00"/>
              </a:solidFill>
            </a:rPr>
            <a:t/>
          </a:r>
          <a:br>
            <a:rPr lang="pt-BR" sz="1800" dirty="0">
              <a:solidFill>
                <a:srgbClr val="FFFF00"/>
              </a:solidFill>
            </a:rPr>
          </a:br>
          <a:r>
            <a:rPr lang="pt-BR" sz="1800" b="1" dirty="0">
              <a:effectLst>
                <a:outerShdw blurRad="38100" dist="38100" dir="2700000" algn="tl">
                  <a:srgbClr val="000000">
                    <a:alpha val="43137"/>
                  </a:srgbClr>
                </a:outerShdw>
              </a:effectLst>
            </a:rPr>
            <a:t/>
          </a:r>
          <a:br>
            <a:rPr lang="pt-BR" sz="1800" b="1" dirty="0">
              <a:effectLst>
                <a:outerShdw blurRad="38100" dist="38100" dir="2700000" algn="tl">
                  <a:srgbClr val="000000">
                    <a:alpha val="43137"/>
                  </a:srgbClr>
                </a:outerShdw>
              </a:effectLst>
            </a:rPr>
          </a:br>
          <a:r>
            <a:rPr lang="pt-BR" sz="1600" b="0" dirty="0">
              <a:effectLst/>
            </a:rPr>
            <a:t>(Conforme Recomendação 14/2014 da Corregedoria Nacional de Justiça (SREI Parte 1 - Introdução ao Sistema de Registro Eletrônico Imobiliário v1.0.r.7 ,3.4.2, p.18/19.)</a:t>
          </a:r>
          <a:endParaRPr lang="pt-BR" sz="1800" b="0" dirty="0">
            <a:effectLst/>
          </a:endParaRPr>
        </a:p>
      </dgm:t>
    </dgm:pt>
    <dgm:pt modelId="{48B09C78-B337-4CB1-A0B2-95623E409673}" type="parTrans" cxnId="{B8203121-F13F-43EA-A952-C387D65B64BA}">
      <dgm:prSet/>
      <dgm:spPr/>
      <dgm:t>
        <a:bodyPr/>
        <a:lstStyle/>
        <a:p>
          <a:endParaRPr lang="pt-BR"/>
        </a:p>
      </dgm:t>
    </dgm:pt>
    <dgm:pt modelId="{4A2F1055-3425-46EC-80DA-CE8A9A2B628F}" type="sibTrans" cxnId="{B8203121-F13F-43EA-A952-C387D65B64BA}">
      <dgm:prSet/>
      <dgm:spPr/>
      <dgm:t>
        <a:bodyPr/>
        <a:lstStyle/>
        <a:p>
          <a:endParaRPr lang="pt-BR"/>
        </a:p>
      </dgm:t>
    </dgm:pt>
    <dgm:pt modelId="{6092D72C-843F-462C-B88D-EBBEE45A5B11}" type="pres">
      <dgm:prSet presAssocID="{E50F1845-00AE-4C97-90BD-F9CD9D832862}" presName="Name0" presStyleCnt="0">
        <dgm:presLayoutVars>
          <dgm:dir/>
          <dgm:resizeHandles val="exact"/>
        </dgm:presLayoutVars>
      </dgm:prSet>
      <dgm:spPr/>
      <dgm:t>
        <a:bodyPr/>
        <a:lstStyle/>
        <a:p>
          <a:endParaRPr lang="pt-BR"/>
        </a:p>
      </dgm:t>
    </dgm:pt>
    <dgm:pt modelId="{E58B9041-8831-4FA4-BCB1-CFA254BC439B}" type="pres">
      <dgm:prSet presAssocID="{22673C5A-989D-489C-8869-423330F0E4B7}" presName="node" presStyleLbl="node1" presStyleIdx="0" presStyleCnt="1" custScaleY="133327" custLinFactNeighborX="0" custLinFactNeighborY="65">
        <dgm:presLayoutVars>
          <dgm:bulletEnabled val="1"/>
        </dgm:presLayoutVars>
      </dgm:prSet>
      <dgm:spPr/>
      <dgm:t>
        <a:bodyPr/>
        <a:lstStyle/>
        <a:p>
          <a:endParaRPr lang="pt-BR"/>
        </a:p>
      </dgm:t>
    </dgm:pt>
  </dgm:ptLst>
  <dgm:cxnLst>
    <dgm:cxn modelId="{E76122B5-E8CD-4C45-BA7D-7FA8BFEC16B1}" type="presOf" srcId="{E50F1845-00AE-4C97-90BD-F9CD9D832862}" destId="{6092D72C-843F-462C-B88D-EBBEE45A5B11}" srcOrd="0" destOrd="0" presId="urn:microsoft.com/office/officeart/2005/8/layout/process1"/>
    <dgm:cxn modelId="{B8203121-F13F-43EA-A952-C387D65B64BA}" srcId="{E50F1845-00AE-4C97-90BD-F9CD9D832862}" destId="{22673C5A-989D-489C-8869-423330F0E4B7}" srcOrd="0" destOrd="0" parTransId="{48B09C78-B337-4CB1-A0B2-95623E409673}" sibTransId="{4A2F1055-3425-46EC-80DA-CE8A9A2B628F}"/>
    <dgm:cxn modelId="{C3A36339-69F2-474D-BE57-8571F9FBA58A}" type="presOf" srcId="{22673C5A-989D-489C-8869-423330F0E4B7}" destId="{E58B9041-8831-4FA4-BCB1-CFA254BC439B}" srcOrd="0" destOrd="0" presId="urn:microsoft.com/office/officeart/2005/8/layout/process1"/>
    <dgm:cxn modelId="{B65AB371-053D-491A-AA72-98E27FAE4CB5}" type="presParOf" srcId="{6092D72C-843F-462C-B88D-EBBEE45A5B11}" destId="{E58B9041-8831-4FA4-BCB1-CFA254BC439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925406-8052-4DE3-B5AC-CF53AC3E05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t-BR"/>
        </a:p>
      </dgm:t>
    </dgm:pt>
    <dgm:pt modelId="{0384C90A-A364-487C-88F8-0E4EBD30B018}">
      <dgm:prSet custT="1"/>
      <dgm:spPr/>
      <dgm:t>
        <a:bodyPr/>
        <a:lstStyle/>
        <a:p>
          <a:r>
            <a:rPr lang="pt-BR" sz="2600" b="1" dirty="0">
              <a:solidFill>
                <a:srgbClr val="FFC000"/>
              </a:solidFill>
              <a:effectLst>
                <a:outerShdw blurRad="38100" dist="38100" dir="2700000" algn="tl">
                  <a:srgbClr val="000000">
                    <a:alpha val="43137"/>
                  </a:srgbClr>
                </a:outerShdw>
              </a:effectLst>
            </a:rPr>
            <a:t>Visão Geral do SAEC:</a:t>
          </a:r>
        </a:p>
        <a:p>
          <a:r>
            <a:rPr lang="pt-BR" sz="2600" dirty="0"/>
            <a:t/>
          </a:r>
          <a:br>
            <a:rPr lang="pt-BR" sz="2600" dirty="0"/>
          </a:br>
          <a:r>
            <a:rPr lang="pt-BR" sz="2400" b="1" dirty="0">
              <a:solidFill>
                <a:srgbClr val="FFFF00"/>
              </a:solidFill>
              <a:effectLst>
                <a:outerShdw blurRad="38100" dist="38100" dir="2700000" algn="tl">
                  <a:srgbClr val="000000">
                    <a:alpha val="43137"/>
                  </a:srgbClr>
                </a:outerShdw>
              </a:effectLst>
            </a:rPr>
            <a:t>“O Sistema de Atendimento Eletrônico Compartilhado (SAEC) disponibiliza </a:t>
          </a:r>
          <a:r>
            <a:rPr lang="pt-BR" sz="2400" b="1" u="sng" dirty="0">
              <a:solidFill>
                <a:srgbClr val="FFFF00"/>
              </a:solidFill>
              <a:effectLst>
                <a:outerShdw blurRad="38100" dist="38100" dir="2700000" algn="tl">
                  <a:srgbClr val="000000">
                    <a:alpha val="43137"/>
                  </a:srgbClr>
                </a:outerShdw>
              </a:effectLst>
            </a:rPr>
            <a:t>um ponto único de contato para solicitação de serviços na forma eletrônica para qualquer cartório do Brasil</a:t>
          </a:r>
          <a:r>
            <a:rPr lang="pt-BR" sz="2400" b="1" dirty="0">
              <a:solidFill>
                <a:srgbClr val="FFFF00"/>
              </a:solidFill>
              <a:effectLst>
                <a:outerShdw blurRad="38100" dist="38100" dir="2700000" algn="tl">
                  <a:srgbClr val="000000">
                    <a:alpha val="43137"/>
                  </a:srgbClr>
                </a:outerShdw>
              </a:effectLst>
            </a:rPr>
            <a:t>. Atende a solicitantes via Internet, realiza troca de informações com entidades externas e consolida dados estatísticos sobre dados e operação dos cartórios”. </a:t>
          </a:r>
          <a:br>
            <a:rPr lang="pt-BR" sz="2400" b="1" dirty="0">
              <a:solidFill>
                <a:srgbClr val="FFFF00"/>
              </a:solidFill>
              <a:effectLst>
                <a:outerShdw blurRad="38100" dist="38100" dir="2700000" algn="tl">
                  <a:srgbClr val="000000">
                    <a:alpha val="43137"/>
                  </a:srgbClr>
                </a:outerShdw>
              </a:effectLst>
            </a:rPr>
          </a:br>
          <a:r>
            <a:rPr lang="pt-BR" sz="2600" dirty="0">
              <a:effectLst>
                <a:outerShdw blurRad="38100" dist="38100" dir="2700000" algn="tl">
                  <a:srgbClr val="000000">
                    <a:alpha val="43137"/>
                  </a:srgbClr>
                </a:outerShdw>
              </a:effectLst>
            </a:rPr>
            <a:t/>
          </a:r>
          <a:br>
            <a:rPr lang="pt-BR" sz="2600" dirty="0">
              <a:effectLst>
                <a:outerShdw blurRad="38100" dist="38100" dir="2700000" algn="tl">
                  <a:srgbClr val="000000">
                    <a:alpha val="43137"/>
                  </a:srgbClr>
                </a:outerShdw>
              </a:effectLst>
            </a:rPr>
          </a:br>
          <a:r>
            <a:rPr lang="pt-BR" sz="2000" dirty="0"/>
            <a:t>(SREI Parte 1 - Introdução ao Sistema de Registro Eletrônico Imobiliário v1.0.r.7, 3.4.1, p.18)</a:t>
          </a:r>
          <a:endParaRPr lang="pt-BR" sz="2600" dirty="0"/>
        </a:p>
      </dgm:t>
    </dgm:pt>
    <dgm:pt modelId="{686BEE8C-0F0C-47C1-AB2B-347E85FFA2A3}" type="parTrans" cxnId="{0DB2E790-6248-4C7B-9B53-C089F7C6E4D1}">
      <dgm:prSet/>
      <dgm:spPr/>
      <dgm:t>
        <a:bodyPr/>
        <a:lstStyle/>
        <a:p>
          <a:endParaRPr lang="pt-BR"/>
        </a:p>
      </dgm:t>
    </dgm:pt>
    <dgm:pt modelId="{1606246F-9404-4F45-960B-4E5A934CC334}" type="sibTrans" cxnId="{0DB2E790-6248-4C7B-9B53-C089F7C6E4D1}">
      <dgm:prSet/>
      <dgm:spPr/>
      <dgm:t>
        <a:bodyPr/>
        <a:lstStyle/>
        <a:p>
          <a:endParaRPr lang="pt-BR"/>
        </a:p>
      </dgm:t>
    </dgm:pt>
    <dgm:pt modelId="{669E1989-B1A5-4779-BBFF-0438D270A9F7}" type="pres">
      <dgm:prSet presAssocID="{E4925406-8052-4DE3-B5AC-CF53AC3E0505}" presName="linear" presStyleCnt="0">
        <dgm:presLayoutVars>
          <dgm:animLvl val="lvl"/>
          <dgm:resizeHandles val="exact"/>
        </dgm:presLayoutVars>
      </dgm:prSet>
      <dgm:spPr/>
      <dgm:t>
        <a:bodyPr/>
        <a:lstStyle/>
        <a:p>
          <a:endParaRPr lang="pt-BR"/>
        </a:p>
      </dgm:t>
    </dgm:pt>
    <dgm:pt modelId="{2E81A2B0-0D4E-4255-B3C6-D67904ABD133}" type="pres">
      <dgm:prSet presAssocID="{0384C90A-A364-487C-88F8-0E4EBD30B018}" presName="parentText" presStyleLbl="node1" presStyleIdx="0" presStyleCnt="1">
        <dgm:presLayoutVars>
          <dgm:chMax val="0"/>
          <dgm:bulletEnabled val="1"/>
        </dgm:presLayoutVars>
      </dgm:prSet>
      <dgm:spPr/>
      <dgm:t>
        <a:bodyPr/>
        <a:lstStyle/>
        <a:p>
          <a:endParaRPr lang="pt-BR"/>
        </a:p>
      </dgm:t>
    </dgm:pt>
  </dgm:ptLst>
  <dgm:cxnLst>
    <dgm:cxn modelId="{C4A17310-8C85-4471-84B4-58D1A1DE1AAF}" type="presOf" srcId="{0384C90A-A364-487C-88F8-0E4EBD30B018}" destId="{2E81A2B0-0D4E-4255-B3C6-D67904ABD133}" srcOrd="0" destOrd="0" presId="urn:microsoft.com/office/officeart/2005/8/layout/vList2"/>
    <dgm:cxn modelId="{0DB2E790-6248-4C7B-9B53-C089F7C6E4D1}" srcId="{E4925406-8052-4DE3-B5AC-CF53AC3E0505}" destId="{0384C90A-A364-487C-88F8-0E4EBD30B018}" srcOrd="0" destOrd="0" parTransId="{686BEE8C-0F0C-47C1-AB2B-347E85FFA2A3}" sibTransId="{1606246F-9404-4F45-960B-4E5A934CC334}"/>
    <dgm:cxn modelId="{42CC263A-14BB-45B6-885F-4BCAFEFF0636}" type="presOf" srcId="{E4925406-8052-4DE3-B5AC-CF53AC3E0505}" destId="{669E1989-B1A5-4779-BBFF-0438D270A9F7}" srcOrd="0" destOrd="0" presId="urn:microsoft.com/office/officeart/2005/8/layout/vList2"/>
    <dgm:cxn modelId="{D3BCC0E8-97D4-4CB8-89CB-969D87331981}" type="presParOf" srcId="{669E1989-B1A5-4779-BBFF-0438D270A9F7}" destId="{2E81A2B0-0D4E-4255-B3C6-D67904ABD13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97ABC8-78F9-41D6-A75F-0BC8BD63FFD2}"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pt-BR"/>
        </a:p>
      </dgm:t>
    </dgm:pt>
    <dgm:pt modelId="{175A0CCA-9471-45AC-A5D3-297A513F5292}">
      <dgm:prSet custT="1"/>
      <dgm:spPr/>
      <dgm:t>
        <a:bodyPr/>
        <a:lstStyle/>
        <a:p>
          <a:pPr algn="l"/>
          <a:r>
            <a:rPr lang="pt-BR" sz="3200" b="1" u="sng" dirty="0">
              <a:effectLst>
                <a:outerShdw blurRad="38100" dist="38100" dir="2700000" algn="tl">
                  <a:srgbClr val="000000">
                    <a:alpha val="43137"/>
                  </a:srgbClr>
                </a:outerShdw>
              </a:effectLst>
            </a:rPr>
            <a:t>O desafio da inclusão digital:</a:t>
          </a:r>
          <a:br>
            <a:rPr lang="pt-BR" sz="3200" b="1" u="sng" dirty="0">
              <a:effectLst>
                <a:outerShdw blurRad="38100" dist="38100" dir="2700000" algn="tl">
                  <a:srgbClr val="000000">
                    <a:alpha val="43137"/>
                  </a:srgbClr>
                </a:outerShdw>
              </a:effectLst>
            </a:rPr>
          </a:br>
          <a:r>
            <a:rPr lang="pt-BR" sz="1900" dirty="0"/>
            <a:t/>
          </a:r>
          <a:br>
            <a:rPr lang="pt-BR" sz="1900" dirty="0"/>
          </a:br>
          <a:r>
            <a:rPr lang="pt-BR" sz="2200" dirty="0"/>
            <a:t>Incluir os Registros de Imóveis que por razões de ordem econômica (pequenas serventias) ou de infraestrutura, não possuem instalações físicas, equipamentos, facilidade de comunicação de dados (internet), fornecimento contínuo de energia elétrica e segurança necessários ao suporte das operações do SREI.</a:t>
          </a:r>
          <a:br>
            <a:rPr lang="pt-BR" sz="2200" dirty="0"/>
          </a:br>
          <a:endParaRPr lang="pt-BR" sz="2200" dirty="0"/>
        </a:p>
      </dgm:t>
    </dgm:pt>
    <dgm:pt modelId="{6939FB9B-FCB4-4A27-A657-43C28FB903AC}" type="parTrans" cxnId="{ABFEC884-B9D2-472A-A1CA-91322C96DFCB}">
      <dgm:prSet/>
      <dgm:spPr/>
      <dgm:t>
        <a:bodyPr/>
        <a:lstStyle/>
        <a:p>
          <a:endParaRPr lang="pt-BR"/>
        </a:p>
      </dgm:t>
    </dgm:pt>
    <dgm:pt modelId="{355FF30A-F1A4-4194-B9A0-AE6CA494AABE}" type="sibTrans" cxnId="{ABFEC884-B9D2-472A-A1CA-91322C96DFCB}">
      <dgm:prSet/>
      <dgm:spPr/>
      <dgm:t>
        <a:bodyPr/>
        <a:lstStyle/>
        <a:p>
          <a:endParaRPr lang="pt-BR"/>
        </a:p>
      </dgm:t>
    </dgm:pt>
    <dgm:pt modelId="{A2611731-7709-4F2E-BBC9-84A8A3C4A6BA}" type="pres">
      <dgm:prSet presAssocID="{6997ABC8-78F9-41D6-A75F-0BC8BD63FFD2}" presName="compositeShape" presStyleCnt="0">
        <dgm:presLayoutVars>
          <dgm:dir/>
          <dgm:resizeHandles/>
        </dgm:presLayoutVars>
      </dgm:prSet>
      <dgm:spPr/>
      <dgm:t>
        <a:bodyPr/>
        <a:lstStyle/>
        <a:p>
          <a:endParaRPr lang="pt-BR"/>
        </a:p>
      </dgm:t>
    </dgm:pt>
    <dgm:pt modelId="{05A0BEF0-0E43-45DD-AB97-3A96C5A3BF2C}" type="pres">
      <dgm:prSet presAssocID="{6997ABC8-78F9-41D6-A75F-0BC8BD63FFD2}" presName="pyramid" presStyleLbl="node1" presStyleIdx="0" presStyleCnt="1"/>
      <dgm:spPr/>
    </dgm:pt>
    <dgm:pt modelId="{E25A085B-83CD-4105-B717-474CAC15A399}" type="pres">
      <dgm:prSet presAssocID="{6997ABC8-78F9-41D6-A75F-0BC8BD63FFD2}" presName="theList" presStyleCnt="0"/>
      <dgm:spPr/>
    </dgm:pt>
    <dgm:pt modelId="{879C1934-1B52-4E29-A1FA-B03EBA1E1AE2}" type="pres">
      <dgm:prSet presAssocID="{175A0CCA-9471-45AC-A5D3-297A513F5292}" presName="aNode" presStyleLbl="fgAcc1" presStyleIdx="0" presStyleCnt="1" custScaleX="134673">
        <dgm:presLayoutVars>
          <dgm:bulletEnabled val="1"/>
        </dgm:presLayoutVars>
      </dgm:prSet>
      <dgm:spPr/>
      <dgm:t>
        <a:bodyPr/>
        <a:lstStyle/>
        <a:p>
          <a:endParaRPr lang="pt-BR"/>
        </a:p>
      </dgm:t>
    </dgm:pt>
    <dgm:pt modelId="{6F09F1AF-3F3D-497A-A9D3-2A609D151B95}" type="pres">
      <dgm:prSet presAssocID="{175A0CCA-9471-45AC-A5D3-297A513F5292}" presName="aSpace" presStyleCnt="0"/>
      <dgm:spPr/>
    </dgm:pt>
  </dgm:ptLst>
  <dgm:cxnLst>
    <dgm:cxn modelId="{ABFEC884-B9D2-472A-A1CA-91322C96DFCB}" srcId="{6997ABC8-78F9-41D6-A75F-0BC8BD63FFD2}" destId="{175A0CCA-9471-45AC-A5D3-297A513F5292}" srcOrd="0" destOrd="0" parTransId="{6939FB9B-FCB4-4A27-A657-43C28FB903AC}" sibTransId="{355FF30A-F1A4-4194-B9A0-AE6CA494AABE}"/>
    <dgm:cxn modelId="{F5480089-A3F7-42F6-BA21-AC7967CE01E4}" type="presOf" srcId="{175A0CCA-9471-45AC-A5D3-297A513F5292}" destId="{879C1934-1B52-4E29-A1FA-B03EBA1E1AE2}" srcOrd="0" destOrd="0" presId="urn:microsoft.com/office/officeart/2005/8/layout/pyramid2"/>
    <dgm:cxn modelId="{6E0167BB-E021-43F8-A4EC-DCB38515E9CE}" type="presOf" srcId="{6997ABC8-78F9-41D6-A75F-0BC8BD63FFD2}" destId="{A2611731-7709-4F2E-BBC9-84A8A3C4A6BA}" srcOrd="0" destOrd="0" presId="urn:microsoft.com/office/officeart/2005/8/layout/pyramid2"/>
    <dgm:cxn modelId="{FBBB29C1-6060-4F94-8DD8-BBCB07265780}" type="presParOf" srcId="{A2611731-7709-4F2E-BBC9-84A8A3C4A6BA}" destId="{05A0BEF0-0E43-45DD-AB97-3A96C5A3BF2C}" srcOrd="0" destOrd="0" presId="urn:microsoft.com/office/officeart/2005/8/layout/pyramid2"/>
    <dgm:cxn modelId="{B8C86C92-5D7C-4D88-B6A5-B0596CC46B76}" type="presParOf" srcId="{A2611731-7709-4F2E-BBC9-84A8A3C4A6BA}" destId="{E25A085B-83CD-4105-B717-474CAC15A399}" srcOrd="1" destOrd="0" presId="urn:microsoft.com/office/officeart/2005/8/layout/pyramid2"/>
    <dgm:cxn modelId="{0FA872C9-2A0B-4736-A809-0C7AF6CB030A}" type="presParOf" srcId="{E25A085B-83CD-4105-B717-474CAC15A399}" destId="{879C1934-1B52-4E29-A1FA-B03EBA1E1AE2}" srcOrd="0" destOrd="0" presId="urn:microsoft.com/office/officeart/2005/8/layout/pyramid2"/>
    <dgm:cxn modelId="{1E195ACB-83F9-4052-87D9-28341A1145D9}" type="presParOf" srcId="{E25A085B-83CD-4105-B717-474CAC15A399}" destId="{6F09F1AF-3F3D-497A-A9D3-2A609D151B95}"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FA12FB-DA5A-42E2-88C3-EE5CD939EF78}"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pt-BR"/>
        </a:p>
      </dgm:t>
    </dgm:pt>
    <dgm:pt modelId="{C28A7CB9-A657-4DA6-9CAF-3CA761457A29}">
      <dgm:prSet/>
      <dgm:spPr/>
      <dgm:t>
        <a:bodyPr/>
        <a:lstStyle/>
        <a:p>
          <a:r>
            <a:rPr lang="pt-BR" dirty="0"/>
            <a:t>Conjunto legislativo sólido e escoimado no tempo de imperfeições, ilegalidades e inconstitucionalidades;</a:t>
          </a:r>
        </a:p>
      </dgm:t>
    </dgm:pt>
    <dgm:pt modelId="{39D0CC33-6290-45ED-9F11-D3240C5F1688}" type="parTrans" cxnId="{27FD1636-D697-40FE-89F1-74A98FC8B833}">
      <dgm:prSet/>
      <dgm:spPr/>
      <dgm:t>
        <a:bodyPr/>
        <a:lstStyle/>
        <a:p>
          <a:endParaRPr lang="pt-BR"/>
        </a:p>
      </dgm:t>
    </dgm:pt>
    <dgm:pt modelId="{8DC678F8-8CBE-4EBA-9408-EE729CBDC4D5}" type="sibTrans" cxnId="{27FD1636-D697-40FE-89F1-74A98FC8B833}">
      <dgm:prSet/>
      <dgm:spPr/>
      <dgm:t>
        <a:bodyPr/>
        <a:lstStyle/>
        <a:p>
          <a:endParaRPr lang="pt-BR"/>
        </a:p>
      </dgm:t>
    </dgm:pt>
    <dgm:pt modelId="{CCE7FA4B-C85F-41A3-A634-E61779429A58}">
      <dgm:prSet/>
      <dgm:spPr/>
      <dgm:t>
        <a:bodyPr/>
        <a:lstStyle/>
        <a:p>
          <a:r>
            <a:rPr lang="pt-BR" dirty="0"/>
            <a:t>Pacífica jurisprudência e sólida doutrina a respeito dos principais direitos imobiliários registráveis;</a:t>
          </a:r>
        </a:p>
      </dgm:t>
    </dgm:pt>
    <dgm:pt modelId="{E4B0C21C-F04F-4E6D-8AEC-1BF21EF4408C}" type="parTrans" cxnId="{6F5D9C12-92B5-4FDB-B5D2-C4CF3F3EF520}">
      <dgm:prSet/>
      <dgm:spPr/>
      <dgm:t>
        <a:bodyPr/>
        <a:lstStyle/>
        <a:p>
          <a:endParaRPr lang="pt-BR"/>
        </a:p>
      </dgm:t>
    </dgm:pt>
    <dgm:pt modelId="{00285B84-5CE3-464E-B844-DB521E07D982}" type="sibTrans" cxnId="{6F5D9C12-92B5-4FDB-B5D2-C4CF3F3EF520}">
      <dgm:prSet/>
      <dgm:spPr/>
      <dgm:t>
        <a:bodyPr/>
        <a:lstStyle/>
        <a:p>
          <a:endParaRPr lang="pt-BR"/>
        </a:p>
      </dgm:t>
    </dgm:pt>
    <dgm:pt modelId="{17804E69-80AA-40EC-82FD-F8A80B9826E2}">
      <dgm:prSet/>
      <dgm:spPr/>
      <dgm:t>
        <a:bodyPr/>
        <a:lstStyle/>
        <a:p>
          <a:r>
            <a:rPr lang="pt-BR" dirty="0"/>
            <a:t>Corpo de profissionais especializados em Direito Imobiliário, selecionados por concurso público;</a:t>
          </a:r>
        </a:p>
      </dgm:t>
    </dgm:pt>
    <dgm:pt modelId="{79C8C992-6F4E-4A8C-8938-E82D26A9FF23}" type="parTrans" cxnId="{478188A2-DC33-4DAC-A730-7BB8FB4B4F91}">
      <dgm:prSet/>
      <dgm:spPr/>
      <dgm:t>
        <a:bodyPr/>
        <a:lstStyle/>
        <a:p>
          <a:endParaRPr lang="pt-BR"/>
        </a:p>
      </dgm:t>
    </dgm:pt>
    <dgm:pt modelId="{F9C4E3EA-0EC8-454E-B580-291048374EF8}" type="sibTrans" cxnId="{478188A2-DC33-4DAC-A730-7BB8FB4B4F91}">
      <dgm:prSet/>
      <dgm:spPr/>
      <dgm:t>
        <a:bodyPr/>
        <a:lstStyle/>
        <a:p>
          <a:endParaRPr lang="pt-BR"/>
        </a:p>
      </dgm:t>
    </dgm:pt>
    <dgm:pt modelId="{EB8E011D-4A75-4A5C-88B9-96948E5C6ECF}">
      <dgm:prSet/>
      <dgm:spPr/>
      <dgm:t>
        <a:bodyPr/>
        <a:lstStyle/>
        <a:p>
          <a:r>
            <a:rPr lang="pt-BR" dirty="0"/>
            <a:t>Os cartórios constituem a maior rede jurídica do país de atendimento aos cidadãos e empresas.</a:t>
          </a:r>
        </a:p>
      </dgm:t>
    </dgm:pt>
    <dgm:pt modelId="{66EEFBAE-29DD-482C-8C91-C5E1AC4A5F34}" type="parTrans" cxnId="{8B991ECF-F508-4DDF-A701-0E6D2D335004}">
      <dgm:prSet/>
      <dgm:spPr/>
      <dgm:t>
        <a:bodyPr/>
        <a:lstStyle/>
        <a:p>
          <a:endParaRPr lang="pt-BR"/>
        </a:p>
      </dgm:t>
    </dgm:pt>
    <dgm:pt modelId="{50FCF0F9-9CCD-4ABE-9C86-657B8F381BCB}" type="sibTrans" cxnId="{8B991ECF-F508-4DDF-A701-0E6D2D335004}">
      <dgm:prSet/>
      <dgm:spPr/>
      <dgm:t>
        <a:bodyPr/>
        <a:lstStyle/>
        <a:p>
          <a:endParaRPr lang="pt-BR"/>
        </a:p>
      </dgm:t>
    </dgm:pt>
    <dgm:pt modelId="{65BDCAFD-FF3B-4507-B71D-2F7084F9F70D}" type="pres">
      <dgm:prSet presAssocID="{94FA12FB-DA5A-42E2-88C3-EE5CD939EF78}" presName="Name0" presStyleCnt="0">
        <dgm:presLayoutVars>
          <dgm:dir/>
          <dgm:resizeHandles val="exact"/>
        </dgm:presLayoutVars>
      </dgm:prSet>
      <dgm:spPr/>
      <dgm:t>
        <a:bodyPr/>
        <a:lstStyle/>
        <a:p>
          <a:endParaRPr lang="pt-BR"/>
        </a:p>
      </dgm:t>
    </dgm:pt>
    <dgm:pt modelId="{465318B5-13A3-4F9F-AEE1-7D2D85F6937D}" type="pres">
      <dgm:prSet presAssocID="{C28A7CB9-A657-4DA6-9CAF-3CA761457A29}" presName="composite" presStyleCnt="0"/>
      <dgm:spPr/>
    </dgm:pt>
    <dgm:pt modelId="{035CE6D9-26A0-4D6F-AB7B-0372549C43FC}" type="pres">
      <dgm:prSet presAssocID="{C28A7CB9-A657-4DA6-9CAF-3CA761457A29}" presName="rect1" presStyleLbl="trAlignAcc1" presStyleIdx="0" presStyleCnt="4" custScaleY="201354">
        <dgm:presLayoutVars>
          <dgm:bulletEnabled val="1"/>
        </dgm:presLayoutVars>
      </dgm:prSet>
      <dgm:spPr/>
      <dgm:t>
        <a:bodyPr/>
        <a:lstStyle/>
        <a:p>
          <a:endParaRPr lang="pt-BR"/>
        </a:p>
      </dgm:t>
    </dgm:pt>
    <dgm:pt modelId="{C8666FFD-2255-4C5B-8035-8504E4154702}" type="pres">
      <dgm:prSet presAssocID="{C28A7CB9-A657-4DA6-9CAF-3CA761457A29}" presName="rect2" presStyleLbl="fgImgPlace1" presStyleIdx="0" presStyleCnt="4"/>
      <dgm:spPr>
        <a:solidFill>
          <a:srgbClr val="00B050"/>
        </a:solidFill>
      </dgm:spPr>
    </dgm:pt>
    <dgm:pt modelId="{4CBCD39B-0025-42AB-8D92-07A576095398}" type="pres">
      <dgm:prSet presAssocID="{8DC678F8-8CBE-4EBA-9408-EE729CBDC4D5}" presName="sibTrans" presStyleCnt="0"/>
      <dgm:spPr/>
    </dgm:pt>
    <dgm:pt modelId="{D6C78B12-5111-4BD8-AB49-989A418311E4}" type="pres">
      <dgm:prSet presAssocID="{CCE7FA4B-C85F-41A3-A634-E61779429A58}" presName="composite" presStyleCnt="0"/>
      <dgm:spPr/>
    </dgm:pt>
    <dgm:pt modelId="{72B9015A-A65C-4094-B384-EFAFEDCB73C0}" type="pres">
      <dgm:prSet presAssocID="{CCE7FA4B-C85F-41A3-A634-E61779429A58}" presName="rect1" presStyleLbl="trAlignAcc1" presStyleIdx="1" presStyleCnt="4" custScaleY="213385">
        <dgm:presLayoutVars>
          <dgm:bulletEnabled val="1"/>
        </dgm:presLayoutVars>
      </dgm:prSet>
      <dgm:spPr/>
      <dgm:t>
        <a:bodyPr/>
        <a:lstStyle/>
        <a:p>
          <a:endParaRPr lang="pt-BR"/>
        </a:p>
      </dgm:t>
    </dgm:pt>
    <dgm:pt modelId="{14366167-17C4-478A-88B8-CCD52B21CB1D}" type="pres">
      <dgm:prSet presAssocID="{CCE7FA4B-C85F-41A3-A634-E61779429A58}" presName="rect2" presStyleLbl="fgImgPlace1" presStyleIdx="1" presStyleCnt="4"/>
      <dgm:spPr>
        <a:solidFill>
          <a:srgbClr val="FFC000"/>
        </a:solidFill>
      </dgm:spPr>
    </dgm:pt>
    <dgm:pt modelId="{C90BC4DE-538C-4790-867D-40E35A0BE759}" type="pres">
      <dgm:prSet presAssocID="{00285B84-5CE3-464E-B844-DB521E07D982}" presName="sibTrans" presStyleCnt="0"/>
      <dgm:spPr/>
    </dgm:pt>
    <dgm:pt modelId="{56FF9DDB-0978-43DA-A3B6-E63F532EC30F}" type="pres">
      <dgm:prSet presAssocID="{17804E69-80AA-40EC-82FD-F8A80B9826E2}" presName="composite" presStyleCnt="0"/>
      <dgm:spPr/>
    </dgm:pt>
    <dgm:pt modelId="{507E6D4F-BA9B-43C0-804F-67C2E26FFEED}" type="pres">
      <dgm:prSet presAssocID="{17804E69-80AA-40EC-82FD-F8A80B9826E2}" presName="rect1" presStyleLbl="trAlignAcc1" presStyleIdx="2" presStyleCnt="4" custScaleY="169771">
        <dgm:presLayoutVars>
          <dgm:bulletEnabled val="1"/>
        </dgm:presLayoutVars>
      </dgm:prSet>
      <dgm:spPr/>
      <dgm:t>
        <a:bodyPr/>
        <a:lstStyle/>
        <a:p>
          <a:endParaRPr lang="pt-BR"/>
        </a:p>
      </dgm:t>
    </dgm:pt>
    <dgm:pt modelId="{AAAE74E8-36C0-48A0-8CC0-56015465ECB1}" type="pres">
      <dgm:prSet presAssocID="{17804E69-80AA-40EC-82FD-F8A80B9826E2}" presName="rect2" presStyleLbl="fgImgPlace1" presStyleIdx="2" presStyleCnt="4"/>
      <dgm:spPr>
        <a:solidFill>
          <a:schemeClr val="accent1"/>
        </a:solidFill>
      </dgm:spPr>
    </dgm:pt>
    <dgm:pt modelId="{0E3E17DA-95ED-43A1-A1F3-5E92AFB4D469}" type="pres">
      <dgm:prSet presAssocID="{F9C4E3EA-0EC8-454E-B580-291048374EF8}" presName="sibTrans" presStyleCnt="0"/>
      <dgm:spPr/>
    </dgm:pt>
    <dgm:pt modelId="{643DA5D7-9CAA-42A2-B687-E3EA005D0978}" type="pres">
      <dgm:prSet presAssocID="{EB8E011D-4A75-4A5C-88B9-96948E5C6ECF}" presName="composite" presStyleCnt="0"/>
      <dgm:spPr/>
    </dgm:pt>
    <dgm:pt modelId="{0D0A7180-0132-4299-B44D-1FFD9A35B145}" type="pres">
      <dgm:prSet presAssocID="{EB8E011D-4A75-4A5C-88B9-96948E5C6ECF}" presName="rect1" presStyleLbl="trAlignAcc1" presStyleIdx="3" presStyleCnt="4" custScaleY="169771">
        <dgm:presLayoutVars>
          <dgm:bulletEnabled val="1"/>
        </dgm:presLayoutVars>
      </dgm:prSet>
      <dgm:spPr/>
      <dgm:t>
        <a:bodyPr/>
        <a:lstStyle/>
        <a:p>
          <a:endParaRPr lang="pt-BR"/>
        </a:p>
      </dgm:t>
    </dgm:pt>
    <dgm:pt modelId="{970AFA89-5C92-432F-A166-87F1DC78D2A5}" type="pres">
      <dgm:prSet presAssocID="{EB8E011D-4A75-4A5C-88B9-96948E5C6ECF}" presName="rect2" presStyleLbl="fgImgPlace1" presStyleIdx="3" presStyleCnt="4"/>
      <dgm:spPr>
        <a:solidFill>
          <a:schemeClr val="bg1"/>
        </a:solidFill>
        <a:ln w="19050"/>
      </dgm:spPr>
    </dgm:pt>
  </dgm:ptLst>
  <dgm:cxnLst>
    <dgm:cxn modelId="{6F5D9C12-92B5-4FDB-B5D2-C4CF3F3EF520}" srcId="{94FA12FB-DA5A-42E2-88C3-EE5CD939EF78}" destId="{CCE7FA4B-C85F-41A3-A634-E61779429A58}" srcOrd="1" destOrd="0" parTransId="{E4B0C21C-F04F-4E6D-8AEC-1BF21EF4408C}" sibTransId="{00285B84-5CE3-464E-B844-DB521E07D982}"/>
    <dgm:cxn modelId="{FFB89175-14D7-47FD-B8CC-3B63C3897F9D}" type="presOf" srcId="{94FA12FB-DA5A-42E2-88C3-EE5CD939EF78}" destId="{65BDCAFD-FF3B-4507-B71D-2F7084F9F70D}" srcOrd="0" destOrd="0" presId="urn:microsoft.com/office/officeart/2008/layout/PictureStrips"/>
    <dgm:cxn modelId="{A71A2EB7-42C0-4EFA-8BF7-14C53E8C0379}" type="presOf" srcId="{CCE7FA4B-C85F-41A3-A634-E61779429A58}" destId="{72B9015A-A65C-4094-B384-EFAFEDCB73C0}" srcOrd="0" destOrd="0" presId="urn:microsoft.com/office/officeart/2008/layout/PictureStrips"/>
    <dgm:cxn modelId="{17031EDF-3B55-47D8-B5C7-2D1224A66ED4}" type="presOf" srcId="{EB8E011D-4A75-4A5C-88B9-96948E5C6ECF}" destId="{0D0A7180-0132-4299-B44D-1FFD9A35B145}" srcOrd="0" destOrd="0" presId="urn:microsoft.com/office/officeart/2008/layout/PictureStrips"/>
    <dgm:cxn modelId="{27FD1636-D697-40FE-89F1-74A98FC8B833}" srcId="{94FA12FB-DA5A-42E2-88C3-EE5CD939EF78}" destId="{C28A7CB9-A657-4DA6-9CAF-3CA761457A29}" srcOrd="0" destOrd="0" parTransId="{39D0CC33-6290-45ED-9F11-D3240C5F1688}" sibTransId="{8DC678F8-8CBE-4EBA-9408-EE729CBDC4D5}"/>
    <dgm:cxn modelId="{478188A2-DC33-4DAC-A730-7BB8FB4B4F91}" srcId="{94FA12FB-DA5A-42E2-88C3-EE5CD939EF78}" destId="{17804E69-80AA-40EC-82FD-F8A80B9826E2}" srcOrd="2" destOrd="0" parTransId="{79C8C992-6F4E-4A8C-8938-E82D26A9FF23}" sibTransId="{F9C4E3EA-0EC8-454E-B580-291048374EF8}"/>
    <dgm:cxn modelId="{7901DAB8-955A-4969-B012-E043E836E3FC}" type="presOf" srcId="{C28A7CB9-A657-4DA6-9CAF-3CA761457A29}" destId="{035CE6D9-26A0-4D6F-AB7B-0372549C43FC}" srcOrd="0" destOrd="0" presId="urn:microsoft.com/office/officeart/2008/layout/PictureStrips"/>
    <dgm:cxn modelId="{8B991ECF-F508-4DDF-A701-0E6D2D335004}" srcId="{94FA12FB-DA5A-42E2-88C3-EE5CD939EF78}" destId="{EB8E011D-4A75-4A5C-88B9-96948E5C6ECF}" srcOrd="3" destOrd="0" parTransId="{66EEFBAE-29DD-482C-8C91-C5E1AC4A5F34}" sibTransId="{50FCF0F9-9CCD-4ABE-9C86-657B8F381BCB}"/>
    <dgm:cxn modelId="{9373EC37-319B-425A-AAD5-C323575EAF67}" type="presOf" srcId="{17804E69-80AA-40EC-82FD-F8A80B9826E2}" destId="{507E6D4F-BA9B-43C0-804F-67C2E26FFEED}" srcOrd="0" destOrd="0" presId="urn:microsoft.com/office/officeart/2008/layout/PictureStrips"/>
    <dgm:cxn modelId="{971A68AA-812E-4B55-8881-8B57A1F5A72A}" type="presParOf" srcId="{65BDCAFD-FF3B-4507-B71D-2F7084F9F70D}" destId="{465318B5-13A3-4F9F-AEE1-7D2D85F6937D}" srcOrd="0" destOrd="0" presId="urn:microsoft.com/office/officeart/2008/layout/PictureStrips"/>
    <dgm:cxn modelId="{D3122112-86C0-4F12-BDC4-A01B945A7571}" type="presParOf" srcId="{465318B5-13A3-4F9F-AEE1-7D2D85F6937D}" destId="{035CE6D9-26A0-4D6F-AB7B-0372549C43FC}" srcOrd="0" destOrd="0" presId="urn:microsoft.com/office/officeart/2008/layout/PictureStrips"/>
    <dgm:cxn modelId="{662E3AD2-1790-446C-AAC1-1887C491F380}" type="presParOf" srcId="{465318B5-13A3-4F9F-AEE1-7D2D85F6937D}" destId="{C8666FFD-2255-4C5B-8035-8504E4154702}" srcOrd="1" destOrd="0" presId="urn:microsoft.com/office/officeart/2008/layout/PictureStrips"/>
    <dgm:cxn modelId="{3E1041D8-C61E-4684-BAAC-EC1D6239D23E}" type="presParOf" srcId="{65BDCAFD-FF3B-4507-B71D-2F7084F9F70D}" destId="{4CBCD39B-0025-42AB-8D92-07A576095398}" srcOrd="1" destOrd="0" presId="urn:microsoft.com/office/officeart/2008/layout/PictureStrips"/>
    <dgm:cxn modelId="{EA66F20D-9213-4EE3-A2C1-D7E80CAD7976}" type="presParOf" srcId="{65BDCAFD-FF3B-4507-B71D-2F7084F9F70D}" destId="{D6C78B12-5111-4BD8-AB49-989A418311E4}" srcOrd="2" destOrd="0" presId="urn:microsoft.com/office/officeart/2008/layout/PictureStrips"/>
    <dgm:cxn modelId="{127F7998-5033-405B-B217-EC31EF670282}" type="presParOf" srcId="{D6C78B12-5111-4BD8-AB49-989A418311E4}" destId="{72B9015A-A65C-4094-B384-EFAFEDCB73C0}" srcOrd="0" destOrd="0" presId="urn:microsoft.com/office/officeart/2008/layout/PictureStrips"/>
    <dgm:cxn modelId="{689D06F2-D0C4-4A10-8057-E8702FB78401}" type="presParOf" srcId="{D6C78B12-5111-4BD8-AB49-989A418311E4}" destId="{14366167-17C4-478A-88B8-CCD52B21CB1D}" srcOrd="1" destOrd="0" presId="urn:microsoft.com/office/officeart/2008/layout/PictureStrips"/>
    <dgm:cxn modelId="{A1F848CA-6769-4DAF-BD4D-8B17359F52F6}" type="presParOf" srcId="{65BDCAFD-FF3B-4507-B71D-2F7084F9F70D}" destId="{C90BC4DE-538C-4790-867D-40E35A0BE759}" srcOrd="3" destOrd="0" presId="urn:microsoft.com/office/officeart/2008/layout/PictureStrips"/>
    <dgm:cxn modelId="{E761DA4E-54FB-41D3-BFFC-07D1A2DBAFCE}" type="presParOf" srcId="{65BDCAFD-FF3B-4507-B71D-2F7084F9F70D}" destId="{56FF9DDB-0978-43DA-A3B6-E63F532EC30F}" srcOrd="4" destOrd="0" presId="urn:microsoft.com/office/officeart/2008/layout/PictureStrips"/>
    <dgm:cxn modelId="{D3388D76-45C1-40AC-99F7-576D2A9A694C}" type="presParOf" srcId="{56FF9DDB-0978-43DA-A3B6-E63F532EC30F}" destId="{507E6D4F-BA9B-43C0-804F-67C2E26FFEED}" srcOrd="0" destOrd="0" presId="urn:microsoft.com/office/officeart/2008/layout/PictureStrips"/>
    <dgm:cxn modelId="{DA330E5E-EDA8-47D6-8527-0E096AE4FC55}" type="presParOf" srcId="{56FF9DDB-0978-43DA-A3B6-E63F532EC30F}" destId="{AAAE74E8-36C0-48A0-8CC0-56015465ECB1}" srcOrd="1" destOrd="0" presId="urn:microsoft.com/office/officeart/2008/layout/PictureStrips"/>
    <dgm:cxn modelId="{18771320-2FA7-496B-9F66-ABD48B2B0597}" type="presParOf" srcId="{65BDCAFD-FF3B-4507-B71D-2F7084F9F70D}" destId="{0E3E17DA-95ED-43A1-A1F3-5E92AFB4D469}" srcOrd="5" destOrd="0" presId="urn:microsoft.com/office/officeart/2008/layout/PictureStrips"/>
    <dgm:cxn modelId="{E6BFA78F-0E5F-493D-829A-631C1C2279E8}" type="presParOf" srcId="{65BDCAFD-FF3B-4507-B71D-2F7084F9F70D}" destId="{643DA5D7-9CAA-42A2-B687-E3EA005D0978}" srcOrd="6" destOrd="0" presId="urn:microsoft.com/office/officeart/2008/layout/PictureStrips"/>
    <dgm:cxn modelId="{73A637A7-FBC1-402C-A072-EADA566101C4}" type="presParOf" srcId="{643DA5D7-9CAA-42A2-B687-E3EA005D0978}" destId="{0D0A7180-0132-4299-B44D-1FFD9A35B145}" srcOrd="0" destOrd="0" presId="urn:microsoft.com/office/officeart/2008/layout/PictureStrips"/>
    <dgm:cxn modelId="{AF811F2B-4B7F-4C9B-985B-C2EBFF82420C}" type="presParOf" srcId="{643DA5D7-9CAA-42A2-B687-E3EA005D0978}" destId="{970AFA89-5C92-432F-A166-87F1DC78D2A5}"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7350E368-6B60-440F-BCB8-7630131B9336}" type="datetimeFigureOut">
              <a:rPr lang="pt-BR" smtClean="0"/>
              <a:pPr/>
              <a:t>21/10/2021</a:t>
            </a:fld>
            <a:endParaRPr lang="pt-BR"/>
          </a:p>
        </p:txBody>
      </p:sp>
      <p:sp>
        <p:nvSpPr>
          <p:cNvPr id="4" name="Espaço Reservado para Imagem de Slide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1B7A6541-2E54-4051-8B84-41C0977DC4C8}" type="slidenum">
              <a:rPr lang="pt-BR" smtClean="0"/>
              <a:pPr/>
              <a:t>‹nº›</a:t>
            </a:fld>
            <a:endParaRPr lang="pt-BR"/>
          </a:p>
        </p:txBody>
      </p:sp>
    </p:spTree>
    <p:extLst>
      <p:ext uri="{BB962C8B-B14F-4D97-AF65-F5344CB8AC3E}">
        <p14:creationId xmlns:p14="http://schemas.microsoft.com/office/powerpoint/2010/main" val="267025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CA19917-3C17-478C-9F1E-BEDEC22740CE}"/>
              </a:ext>
            </a:extLst>
          </p:cNvPr>
          <p:cNvSpPr>
            <a:spLocks noGrp="1"/>
          </p:cNvSpPr>
          <p:nvPr>
            <p:ph type="ctrTitle"/>
          </p:nvPr>
        </p:nvSpPr>
        <p:spPr>
          <a:xfrm>
            <a:off x="1143000" y="1122363"/>
            <a:ext cx="6858000" cy="2387600"/>
          </a:xfrm>
        </p:spPr>
        <p:txBody>
          <a:bodyPr anchor="b"/>
          <a:lstStyle>
            <a:lvl1pPr algn="ctr">
              <a:defRPr sz="4500"/>
            </a:lvl1pPr>
          </a:lstStyle>
          <a:p>
            <a:r>
              <a:rPr lang="pt-BR"/>
              <a:t>Clique para editar o título mestre</a:t>
            </a:r>
          </a:p>
        </p:txBody>
      </p:sp>
      <p:sp>
        <p:nvSpPr>
          <p:cNvPr id="3" name="Subtítulo 2">
            <a:extLst>
              <a:ext uri="{FF2B5EF4-FFF2-40B4-BE49-F238E27FC236}">
                <a16:creationId xmlns:a16="http://schemas.microsoft.com/office/drawing/2014/main" xmlns="" id="{080E06C3-B953-4985-9CDF-513731EB5CC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xmlns="" id="{3551FFCC-463F-4F95-9B89-2D7B9DCB8634}"/>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1523729E-0C88-4A3D-A445-E3ECAC7BA01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30CBCAE2-7EA5-4BD0-B4F6-601A338F55FC}"/>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2320384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3B75A41-1778-4608-AF18-73E3BB533C51}"/>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1F92A184-5B5B-4055-930F-80C965BC0816}"/>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E3D0F15C-AF08-48A8-81CC-E99F6DB45ABD}"/>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6D485BD7-D850-4627-87DB-1DB1A7A05A8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45A90B5A-A3E4-4EA0-9042-826ED587F7E9}"/>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3498559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586D5AB-E736-4EBC-9413-E2AD1E7EB6D3}"/>
              </a:ext>
            </a:extLst>
          </p:cNvPr>
          <p:cNvSpPr>
            <a:spLocks noGrp="1"/>
          </p:cNvSpPr>
          <p:nvPr>
            <p:ph type="title"/>
          </p:nvPr>
        </p:nvSpPr>
        <p:spPr>
          <a:xfrm>
            <a:off x="623888" y="1709739"/>
            <a:ext cx="7886700" cy="2852737"/>
          </a:xfrm>
        </p:spPr>
        <p:txBody>
          <a:bodyPr anchor="b"/>
          <a:lstStyle>
            <a:lvl1pPr>
              <a:defRPr sz="4500"/>
            </a:lvl1pPr>
          </a:lstStyle>
          <a:p>
            <a:r>
              <a:rPr lang="pt-BR"/>
              <a:t>Clique para editar o título mestre</a:t>
            </a:r>
          </a:p>
        </p:txBody>
      </p:sp>
      <p:sp>
        <p:nvSpPr>
          <p:cNvPr id="3" name="Espaço Reservado para Texto 2">
            <a:extLst>
              <a:ext uri="{FF2B5EF4-FFF2-40B4-BE49-F238E27FC236}">
                <a16:creationId xmlns:a16="http://schemas.microsoft.com/office/drawing/2014/main" xmlns="" id="{74D45EFD-C803-4E7F-A658-B4DBEB6CF37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xmlns="" id="{764B49FD-5A96-4672-A498-7F8A580CC775}"/>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6BC03299-4B8D-49FE-841E-A3AB635D212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9F083E3A-CF37-46AC-B0FA-895C1CECABB0}"/>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98896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29EDFE-F607-43E9-9D9D-C235F58A8A8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xmlns="" id="{A9D4CF63-F42A-4C61-A963-5E153F364480}"/>
              </a:ext>
            </a:extLst>
          </p:cNvPr>
          <p:cNvSpPr>
            <a:spLocks noGrp="1"/>
          </p:cNvSpPr>
          <p:nvPr>
            <p:ph sz="half" idx="1"/>
          </p:nvPr>
        </p:nvSpPr>
        <p:spPr>
          <a:xfrm>
            <a:off x="6286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xmlns="" id="{6EC21536-17A8-4AEE-8564-F89774BC70EF}"/>
              </a:ext>
            </a:extLst>
          </p:cNvPr>
          <p:cNvSpPr>
            <a:spLocks noGrp="1"/>
          </p:cNvSpPr>
          <p:nvPr>
            <p:ph sz="half" idx="2"/>
          </p:nvPr>
        </p:nvSpPr>
        <p:spPr>
          <a:xfrm>
            <a:off x="4629150" y="1825625"/>
            <a:ext cx="38862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xmlns="" id="{BA2001C9-3267-4E9D-9F40-63CDDC9F2C1B}"/>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6" name="Espaço Reservado para Rodapé 5">
            <a:extLst>
              <a:ext uri="{FF2B5EF4-FFF2-40B4-BE49-F238E27FC236}">
                <a16:creationId xmlns:a16="http://schemas.microsoft.com/office/drawing/2014/main" xmlns="" id="{A9A11150-0813-4161-A2B9-0B529E44C4C1}"/>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8E30ED7D-364F-4C4F-A6CB-BF6199AD10AE}"/>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489715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992236-7169-4A99-A046-594054017F22}"/>
              </a:ext>
            </a:extLst>
          </p:cNvPr>
          <p:cNvSpPr>
            <a:spLocks noGrp="1"/>
          </p:cNvSpPr>
          <p:nvPr>
            <p:ph type="title"/>
          </p:nvPr>
        </p:nvSpPr>
        <p:spPr>
          <a:xfrm>
            <a:off x="629841" y="365126"/>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xmlns="" id="{17AC67CC-67BE-47CE-AB07-4F6F0E54661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xmlns="" id="{17A01134-52AD-4B0B-B843-DFEDD5414ABC}"/>
              </a:ext>
            </a:extLst>
          </p:cNvPr>
          <p:cNvSpPr>
            <a:spLocks noGrp="1"/>
          </p:cNvSpPr>
          <p:nvPr>
            <p:ph sz="half" idx="2"/>
          </p:nvPr>
        </p:nvSpPr>
        <p:spPr>
          <a:xfrm>
            <a:off x="629842" y="2505075"/>
            <a:ext cx="3868340"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xmlns="" id="{04518B14-7499-4C97-A80B-ADBAB851EAB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xmlns="" id="{B9597F86-76BF-44E8-84DC-8A5763DA84C0}"/>
              </a:ext>
            </a:extLst>
          </p:cNvPr>
          <p:cNvSpPr>
            <a:spLocks noGrp="1"/>
          </p:cNvSpPr>
          <p:nvPr>
            <p:ph sz="quarter" idx="4"/>
          </p:nvPr>
        </p:nvSpPr>
        <p:spPr>
          <a:xfrm>
            <a:off x="4629150" y="2505075"/>
            <a:ext cx="3887391"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xmlns="" id="{164BF763-F7FF-4C95-B01F-1B3921421BA6}"/>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8" name="Espaço Reservado para Rodapé 7">
            <a:extLst>
              <a:ext uri="{FF2B5EF4-FFF2-40B4-BE49-F238E27FC236}">
                <a16:creationId xmlns:a16="http://schemas.microsoft.com/office/drawing/2014/main" xmlns="" id="{DA01652B-057D-4F1C-8D3C-56A52149E81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xmlns="" id="{D38C29C5-6E65-4779-A595-357DBEB6705F}"/>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1349217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127FF93-6FDD-4B5D-BE24-C48FF9C1B85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xmlns="" id="{DF1BD933-6B5E-49A4-BB87-28CCCA7A068E}"/>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4" name="Espaço Reservado para Rodapé 3">
            <a:extLst>
              <a:ext uri="{FF2B5EF4-FFF2-40B4-BE49-F238E27FC236}">
                <a16:creationId xmlns:a16="http://schemas.microsoft.com/office/drawing/2014/main" xmlns="" id="{0CCB6921-9C3E-4EEA-AF4D-F954055FE98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xmlns="" id="{6BEAE468-0FEF-422A-B4F2-AFBD3AB1688E}"/>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13175902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xmlns="" id="{D38027C0-9E7E-4CD0-A90D-83E426BD8498}"/>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3" name="Espaço Reservado para Rodapé 2">
            <a:extLst>
              <a:ext uri="{FF2B5EF4-FFF2-40B4-BE49-F238E27FC236}">
                <a16:creationId xmlns:a16="http://schemas.microsoft.com/office/drawing/2014/main" xmlns="" id="{24625D6A-BE97-404F-AC83-4B9ABA41E7C7}"/>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xmlns="" id="{8A7594EA-A028-4FC9-B984-AF3C517B12FC}"/>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2701664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D22EACA-7D27-4CD8-B661-33EDB460E4D3}"/>
              </a:ext>
            </a:extLst>
          </p:cNvPr>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Conteúdo 2">
            <a:extLst>
              <a:ext uri="{FF2B5EF4-FFF2-40B4-BE49-F238E27FC236}">
                <a16:creationId xmlns:a16="http://schemas.microsoft.com/office/drawing/2014/main" xmlns="" id="{0C0900C3-F8A4-4E78-9B1B-0979C662CA3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xmlns="" id="{F11AF9C9-3920-42C2-A335-F9334B53D8F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B86D84C9-484A-41E2-A148-7519B0D9DC1B}"/>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6" name="Espaço Reservado para Rodapé 5">
            <a:extLst>
              <a:ext uri="{FF2B5EF4-FFF2-40B4-BE49-F238E27FC236}">
                <a16:creationId xmlns:a16="http://schemas.microsoft.com/office/drawing/2014/main" xmlns="" id="{4A3FE787-F3F0-4C71-B3E4-BD0E90A4FB3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3B5FC5B9-528B-4FD6-A042-A67F5A8D2EAB}"/>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422889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D2BA9EE-8BBF-48EB-A1DF-59800F23AF56}"/>
              </a:ext>
            </a:extLst>
          </p:cNvPr>
          <p:cNvSpPr>
            <a:spLocks noGrp="1"/>
          </p:cNvSpPr>
          <p:nvPr>
            <p:ph type="title"/>
          </p:nvPr>
        </p:nvSpPr>
        <p:spPr>
          <a:xfrm>
            <a:off x="629841" y="457200"/>
            <a:ext cx="2949178" cy="1600200"/>
          </a:xfrm>
        </p:spPr>
        <p:txBody>
          <a:bodyPr anchor="b"/>
          <a:lstStyle>
            <a:lvl1pPr>
              <a:defRPr sz="2400"/>
            </a:lvl1pPr>
          </a:lstStyle>
          <a:p>
            <a:r>
              <a:rPr lang="pt-BR"/>
              <a:t>Clique para editar o título mestre</a:t>
            </a:r>
          </a:p>
        </p:txBody>
      </p:sp>
      <p:sp>
        <p:nvSpPr>
          <p:cNvPr id="3" name="Espaço Reservado para Imagem 2">
            <a:extLst>
              <a:ext uri="{FF2B5EF4-FFF2-40B4-BE49-F238E27FC236}">
                <a16:creationId xmlns:a16="http://schemas.microsoft.com/office/drawing/2014/main" xmlns="" id="{98D013D0-73DC-450D-9559-706EA58175DA}"/>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a:extLst>
              <a:ext uri="{FF2B5EF4-FFF2-40B4-BE49-F238E27FC236}">
                <a16:creationId xmlns:a16="http://schemas.microsoft.com/office/drawing/2014/main" xmlns="" id="{47FA9F4F-2799-49E5-98F3-E7667F35164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Editar estilos de texto Mestre</a:t>
            </a:r>
          </a:p>
        </p:txBody>
      </p:sp>
      <p:sp>
        <p:nvSpPr>
          <p:cNvPr id="5" name="Espaço Reservado para Data 4">
            <a:extLst>
              <a:ext uri="{FF2B5EF4-FFF2-40B4-BE49-F238E27FC236}">
                <a16:creationId xmlns:a16="http://schemas.microsoft.com/office/drawing/2014/main" xmlns="" id="{3EAC165E-9D97-4C28-86D8-ABE258DF8AAB}"/>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6" name="Espaço Reservado para Rodapé 5">
            <a:extLst>
              <a:ext uri="{FF2B5EF4-FFF2-40B4-BE49-F238E27FC236}">
                <a16:creationId xmlns:a16="http://schemas.microsoft.com/office/drawing/2014/main" xmlns="" id="{C5CAB9BE-F030-4509-B087-C0BC6978F61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xmlns="" id="{4EF00FE2-679B-4BA8-ABE5-EB17BC31623E}"/>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2743899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F0D0E17-C010-4ED0-BFE0-D2F5B98B937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143BC879-BE63-4165-900F-32F0BD7FB3FC}"/>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A3457153-8F6F-4CD8-92C5-8D248B99BBAA}"/>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D5E65176-ACF6-4E30-B1CE-CBAD007CBCDD}"/>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BCD3ADCF-3FA5-4074-A3F7-DCBB8C6C0DFA}"/>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4112611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2628E34C-F72F-48CE-A5C2-E4B20EFA4305}"/>
              </a:ext>
            </a:extLst>
          </p:cNvPr>
          <p:cNvSpPr>
            <a:spLocks noGrp="1"/>
          </p:cNvSpPr>
          <p:nvPr>
            <p:ph type="title" orient="vert"/>
          </p:nvPr>
        </p:nvSpPr>
        <p:spPr>
          <a:xfrm>
            <a:off x="6543675" y="365125"/>
            <a:ext cx="1971675"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xmlns="" id="{DC377FE1-3154-4607-90D5-755E177E400A}"/>
              </a:ext>
            </a:extLst>
          </p:cNvPr>
          <p:cNvSpPr>
            <a:spLocks noGrp="1"/>
          </p:cNvSpPr>
          <p:nvPr>
            <p:ph type="body" orient="vert" idx="1"/>
          </p:nvPr>
        </p:nvSpPr>
        <p:spPr>
          <a:xfrm>
            <a:off x="628650" y="365125"/>
            <a:ext cx="5800725"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92E3B76B-4834-497A-865A-97CE8EE10747}"/>
              </a:ext>
            </a:extLst>
          </p:cNvPr>
          <p:cNvSpPr>
            <a:spLocks noGrp="1"/>
          </p:cNvSpPr>
          <p:nvPr>
            <p:ph type="dt" sz="half" idx="10"/>
          </p:nvPr>
        </p:nvSpPr>
        <p:spPr/>
        <p:txBody>
          <a:body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AC38C91E-311E-4210-9635-913FC24B5E8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xmlns="" id="{D51A309E-AEF2-4EE0-B50D-B7D8A47ABE3A}"/>
              </a:ext>
            </a:extLst>
          </p:cNvPr>
          <p:cNvSpPr>
            <a:spLocks noGrp="1"/>
          </p:cNvSpPr>
          <p:nvPr>
            <p:ph type="sldNum" sz="quarter" idx="12"/>
          </p:nvPr>
        </p:nvSpPr>
        <p:spPr/>
        <p:txBody>
          <a:bodyPr/>
          <a:lstStyle/>
          <a:p>
            <a:fld id="{817684E7-F70A-455A-B274-BF73D1258331}" type="slidenum">
              <a:rPr lang="pt-BR" smtClean="0"/>
              <a:t>‹nº›</a:t>
            </a:fld>
            <a:endParaRPr lang="pt-BR"/>
          </a:p>
        </p:txBody>
      </p:sp>
    </p:spTree>
    <p:extLst>
      <p:ext uri="{BB962C8B-B14F-4D97-AF65-F5344CB8AC3E}">
        <p14:creationId xmlns:p14="http://schemas.microsoft.com/office/powerpoint/2010/main" val="104232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3069D360-DBAA-421E-A2A1-C0D06D4CDA17}" type="datetimeFigureOut">
              <a:rPr lang="pt-BR" smtClean="0"/>
              <a:pPr/>
              <a:t>21/10/2021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E1B1BCD-BF28-4336-BCF5-B4910B764BB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9D360-DBAA-421E-A2A1-C0D06D4CDA17}" type="datetimeFigureOut">
              <a:rPr lang="pt-BR" smtClean="0"/>
              <a:pPr/>
              <a:t>21/10/2021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B1BCD-BF28-4336-BCF5-B4910B764BB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xmlns="" id="{A7BBD113-BE8D-4C6E-9A74-17892A7DBD9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xmlns="" id="{B2E1B702-896F-409A-BEF7-8D8D79FBBF6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xmlns="" id="{3F28BACD-0BEF-471E-9E19-4D96010A54E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43E4202-08BD-44FF-BD17-C16699905923}" type="datetimeFigureOut">
              <a:rPr lang="pt-BR" smtClean="0"/>
              <a:t>21/10/2021</a:t>
            </a:fld>
            <a:endParaRPr lang="pt-BR"/>
          </a:p>
        </p:txBody>
      </p:sp>
      <p:sp>
        <p:nvSpPr>
          <p:cNvPr id="5" name="Espaço Reservado para Rodapé 4">
            <a:extLst>
              <a:ext uri="{FF2B5EF4-FFF2-40B4-BE49-F238E27FC236}">
                <a16:creationId xmlns:a16="http://schemas.microsoft.com/office/drawing/2014/main" xmlns="" id="{A1B5D940-F892-4B32-89E3-86AD0433885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xmlns="" id="{CB4C7BD9-C7C2-4D72-826C-DE74DCD9042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7684E7-F70A-455A-B274-BF73D1258331}" type="slidenum">
              <a:rPr lang="pt-BR" smtClean="0"/>
              <a:t>‹nº›</a:t>
            </a:fld>
            <a:endParaRPr lang="pt-BR"/>
          </a:p>
        </p:txBody>
      </p:sp>
    </p:spTree>
    <p:extLst>
      <p:ext uri="{BB962C8B-B14F-4D97-AF65-F5344CB8AC3E}">
        <p14:creationId xmlns:p14="http://schemas.microsoft.com/office/powerpoint/2010/main" val="8706829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indisponibilidade.org.br/"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www.penhoraonline.org.br/"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oficioeletronico.org.br/"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registradores.onr.org.br/"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www.fic.srei.onr.org.br/"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www.cnm.onr.org.b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bityli.com/bgNFu" TargetMode="Externa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hyperlink" Target="http://www.onr.org.br/"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planalto.gov.br/ccivil_03/_Ato2007-2010/2009/Lei/L11977.htm#art41" TargetMode="External"/><Relationship Id="rId2" Type="http://schemas.openxmlformats.org/officeDocument/2006/relationships/hyperlink" Target="http://www.planalto.gov.br/ccivil_03/_Ato2007-2010/2009/Lei/L11977.htm#art37" TargetMode="Externa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3" Type="http://schemas.openxmlformats.org/officeDocument/2006/relationships/hyperlink" Target="mailto:presidente@onr.org.br" TargetMode="External"/><Relationship Id="rId2" Type="http://schemas.openxmlformats.org/officeDocument/2006/relationships/hyperlink" Target="mailto:flauzilino@gmail.com"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9144000" cy="6858000"/>
          </a:xfrm>
          <a:ln w="76200">
            <a:solidFill>
              <a:schemeClr val="tx1"/>
            </a:solidFill>
          </a:ln>
          <a:effectLst>
            <a:outerShdw blurRad="50800" dist="38100" dir="5400000" algn="t" rotWithShape="0">
              <a:prstClr val="black">
                <a:alpha val="40000"/>
              </a:prstClr>
            </a:outerShdw>
          </a:effectLst>
        </p:spPr>
        <p:txBody>
          <a:bodyPr>
            <a:normAutofit/>
          </a:bodyPr>
          <a:lstStyle/>
          <a:p>
            <a:pPr>
              <a:spcBef>
                <a:spcPts val="0"/>
              </a:spcBef>
            </a:pPr>
            <a:r>
              <a:rPr lang="pt-BR" dirty="0">
                <a:effectLst>
                  <a:outerShdw blurRad="38100" dist="38100" dir="2700000" algn="tl">
                    <a:srgbClr val="000000">
                      <a:alpha val="43137"/>
                    </a:srgbClr>
                  </a:outerShdw>
                </a:effectLst>
              </a:rPr>
              <a:t>Operador Nacional de Registro Eletrônico de Imóveis (ONR) </a:t>
            </a:r>
            <a:br>
              <a:rPr lang="pt-BR" dirty="0">
                <a:effectLst>
                  <a:outerShdw blurRad="38100" dist="38100" dir="2700000" algn="tl">
                    <a:srgbClr val="000000">
                      <a:alpha val="43137"/>
                    </a:srgbClr>
                  </a:outerShdw>
                </a:effectLst>
              </a:rPr>
            </a:br>
            <a:r>
              <a:rPr lang="pt-BR" sz="2800" dirty="0"/>
              <a:t/>
            </a:r>
            <a:br>
              <a:rPr lang="pt-BR" sz="2800" dirty="0"/>
            </a:br>
            <a:r>
              <a:rPr lang="pt-BR" sz="2800" dirty="0"/>
              <a:t/>
            </a:r>
            <a:br>
              <a:rPr lang="pt-BR" sz="2800" dirty="0"/>
            </a:br>
            <a:r>
              <a:rPr lang="pt-BR" sz="2800" i="1" dirty="0"/>
              <a:t>Flauzilino Araújo dos Santos</a:t>
            </a:r>
            <a:br>
              <a:rPr lang="pt-BR" sz="2800" i="1" dirty="0"/>
            </a:br>
            <a:r>
              <a:rPr lang="pt-BR" sz="2800" i="1" dirty="0"/>
              <a:t>Presidente do ONR</a:t>
            </a:r>
            <a:r>
              <a:rPr lang="pt-BR" sz="1800" i="1" dirty="0"/>
              <a:t/>
            </a:r>
            <a:br>
              <a:rPr lang="pt-BR" sz="1800" i="1" dirty="0"/>
            </a:br>
            <a:r>
              <a:rPr lang="pt-BR" sz="1600" i="1" dirty="0"/>
              <a:t/>
            </a:r>
            <a:br>
              <a:rPr lang="pt-BR" sz="1600" i="1" dirty="0"/>
            </a:br>
            <a:r>
              <a:rPr lang="pt-BR" sz="1600" i="1" dirty="0"/>
              <a:t/>
            </a:r>
            <a:br>
              <a:rPr lang="pt-BR" sz="1600" i="1" dirty="0"/>
            </a:br>
            <a:r>
              <a:rPr lang="pt-BR" sz="2200" i="1" dirty="0"/>
              <a:t/>
            </a:r>
            <a:br>
              <a:rPr lang="pt-BR" sz="2200" i="1" dirty="0"/>
            </a:br>
            <a:r>
              <a:rPr lang="pt-BR" sz="2000" i="1" dirty="0"/>
              <a:t>Reunião Técnica do Grupo de Trabalho Cartório da Câmara dos Deputados</a:t>
            </a:r>
            <a:br>
              <a:rPr lang="pt-BR" sz="2000" i="1" dirty="0"/>
            </a:br>
            <a:r>
              <a:rPr lang="pt-BR" sz="2000" i="1" dirty="0"/>
              <a:t>Brasília-DF, 21/10/2021</a:t>
            </a:r>
            <a:endParaRPr lang="pt-BR" sz="1400" dirty="0"/>
          </a:p>
        </p:txBody>
      </p:sp>
    </p:spTree>
    <p:extLst>
      <p:ext uri="{BB962C8B-B14F-4D97-AF65-F5344CB8AC3E}">
        <p14:creationId xmlns:p14="http://schemas.microsoft.com/office/powerpoint/2010/main" val="380603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BD37EE-C8C8-49FA-B431-3DC85B7EB30B}"/>
              </a:ext>
            </a:extLst>
          </p:cNvPr>
          <p:cNvSpPr>
            <a:spLocks noGrp="1"/>
          </p:cNvSpPr>
          <p:nvPr>
            <p:ph type="title"/>
          </p:nvPr>
        </p:nvSpPr>
        <p:spPr>
          <a:xfrm>
            <a:off x="457200" y="274638"/>
            <a:ext cx="8229600" cy="6322714"/>
          </a:xfrm>
          <a:ln>
            <a:solidFill>
              <a:schemeClr val="tx1"/>
            </a:solidFill>
            <a:prstDash val="solid"/>
          </a:ln>
          <a:effectLst>
            <a:outerShdw blurRad="50800" dist="38100" dir="18900000" algn="bl" rotWithShape="0">
              <a:prstClr val="black">
                <a:alpha val="40000"/>
              </a:prstClr>
            </a:outerShdw>
          </a:effectLst>
        </p:spPr>
        <p:txBody>
          <a:bodyPr>
            <a:normAutofit/>
          </a:bodyPr>
          <a:lstStyle/>
          <a:p>
            <a:pPr algn="l"/>
            <a:r>
              <a:rPr lang="pt-BR" u="sng" dirty="0"/>
              <a:t>Em 21/09/2021</a:t>
            </a:r>
            <a:r>
              <a:rPr lang="pt-BR" dirty="0"/>
              <a:t/>
            </a:r>
            <a:br>
              <a:rPr lang="pt-BR" dirty="0"/>
            </a:br>
            <a:r>
              <a:rPr lang="pt-BR" sz="4000" dirty="0"/>
              <a:t>A Corregedoria Nacional de Justiça e o Operador Nacional do Sistema de Registro Eletrônico de Imóveis (ONR) lançam o SAEC - uma ferramenta que possibilita o atendimento remoto por todos os Registros de Imóveis país na Internet.</a:t>
            </a:r>
          </a:p>
        </p:txBody>
      </p:sp>
    </p:spTree>
    <p:extLst>
      <p:ext uri="{BB962C8B-B14F-4D97-AF65-F5344CB8AC3E}">
        <p14:creationId xmlns:p14="http://schemas.microsoft.com/office/powerpoint/2010/main" val="3042120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BD37EE-C8C8-49FA-B431-3DC85B7EB30B}"/>
              </a:ext>
            </a:extLst>
          </p:cNvPr>
          <p:cNvSpPr>
            <a:spLocks noGrp="1"/>
          </p:cNvSpPr>
          <p:nvPr>
            <p:ph type="title"/>
          </p:nvPr>
        </p:nvSpPr>
        <p:spPr>
          <a:xfrm>
            <a:off x="457200" y="274638"/>
            <a:ext cx="8229600" cy="6322714"/>
          </a:xfrm>
          <a:ln>
            <a:solidFill>
              <a:schemeClr val="tx1"/>
            </a:solidFill>
            <a:prstDash val="solid"/>
          </a:ln>
          <a:effectLst>
            <a:outerShdw blurRad="50800" dist="38100" dir="18900000" algn="bl" rotWithShape="0">
              <a:prstClr val="black">
                <a:alpha val="40000"/>
              </a:prstClr>
            </a:outerShdw>
          </a:effectLst>
        </p:spPr>
        <p:txBody>
          <a:bodyPr>
            <a:normAutofit/>
          </a:bodyPr>
          <a:lstStyle/>
          <a:p>
            <a:r>
              <a:rPr lang="pt-BR" sz="9600" dirty="0">
                <a:effectLst>
                  <a:outerShdw blurRad="38100" dist="38100" dir="2700000" algn="tl">
                    <a:srgbClr val="000000">
                      <a:alpha val="43137"/>
                    </a:srgbClr>
                  </a:outerShdw>
                </a:effectLst>
              </a:rPr>
              <a:t>Sistemas</a:t>
            </a:r>
            <a:br>
              <a:rPr lang="pt-BR" sz="9600" dirty="0">
                <a:effectLst>
                  <a:outerShdw blurRad="38100" dist="38100" dir="2700000" algn="tl">
                    <a:srgbClr val="000000">
                      <a:alpha val="43137"/>
                    </a:srgbClr>
                  </a:outerShdw>
                </a:effectLst>
              </a:rPr>
            </a:br>
            <a:r>
              <a:rPr lang="pt-BR" sz="8800" dirty="0">
                <a:effectLst>
                  <a:outerShdw blurRad="38100" dist="38100" dir="2700000" algn="tl">
                    <a:srgbClr val="000000">
                      <a:alpha val="43137"/>
                    </a:srgbClr>
                  </a:outerShdw>
                </a:effectLst>
              </a:rPr>
              <a:t>em Operação </a:t>
            </a:r>
            <a:endParaRPr lang="pt-BR" dirty="0"/>
          </a:p>
        </p:txBody>
      </p:sp>
    </p:spTree>
    <p:extLst>
      <p:ext uri="{BB962C8B-B14F-4D97-AF65-F5344CB8AC3E}">
        <p14:creationId xmlns:p14="http://schemas.microsoft.com/office/powerpoint/2010/main" val="3265528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p:spPr>
        <p:txBody>
          <a:bodyPr/>
          <a:lstStyle/>
          <a:p>
            <a:r>
              <a:rPr lang="pt-BR" dirty="0"/>
              <a:t/>
            </a:r>
            <a:br>
              <a:rPr lang="pt-BR" dirty="0"/>
            </a:br>
            <a:r>
              <a:rPr lang="pt-BR" dirty="0"/>
              <a:t/>
            </a:r>
            <a:br>
              <a:rPr lang="pt-BR" dirty="0"/>
            </a:br>
            <a:r>
              <a:rPr lang="pt-BR" dirty="0"/>
              <a:t/>
            </a:r>
            <a:br>
              <a:rPr lang="pt-BR" dirty="0"/>
            </a:br>
            <a:r>
              <a:rPr lang="pt-BR" sz="4000" dirty="0"/>
              <a:t>CENTRAL NACIONAL DE INDISPONIBILIDADE DE BENS</a:t>
            </a:r>
            <a:br>
              <a:rPr lang="pt-BR" sz="4000" dirty="0"/>
            </a:br>
            <a:r>
              <a:rPr lang="pt-BR" sz="4000" dirty="0"/>
              <a:t/>
            </a:r>
            <a:br>
              <a:rPr lang="pt-BR" sz="4000" dirty="0"/>
            </a:br>
            <a:r>
              <a:rPr lang="pt-BR" sz="4000" i="1" dirty="0">
                <a:solidFill>
                  <a:srgbClr val="0070C0"/>
                </a:solidFill>
                <a:effectLst>
                  <a:outerShdw blurRad="38100" dist="38100" dir="2700000" algn="tl">
                    <a:srgbClr val="000000">
                      <a:alpha val="43137"/>
                    </a:srgbClr>
                  </a:outerShdw>
                </a:effectLst>
                <a:hlinkClick r:id="rId2"/>
              </a:rPr>
              <a:t>www.indisponibilidade.org.br</a:t>
            </a:r>
            <a:r>
              <a:rPr lang="pt-BR" sz="4000" i="1" dirty="0">
                <a:solidFill>
                  <a:srgbClr val="0070C0"/>
                </a:solidFill>
                <a:effectLst>
                  <a:outerShdw blurRad="38100" dist="38100" dir="2700000" algn="tl">
                    <a:srgbClr val="000000">
                      <a:alpha val="43137"/>
                    </a:srgbClr>
                  </a:outerShdw>
                </a:effectLst>
              </a:rPr>
              <a:t> </a:t>
            </a:r>
            <a:br>
              <a:rPr lang="pt-BR" sz="4000" i="1" dirty="0">
                <a:solidFill>
                  <a:srgbClr val="0070C0"/>
                </a:solidFill>
                <a:effectLst>
                  <a:outerShdw blurRad="38100" dist="38100" dir="2700000" algn="tl">
                    <a:srgbClr val="000000">
                      <a:alpha val="43137"/>
                    </a:srgbClr>
                  </a:outerShdw>
                </a:effectLst>
              </a:rPr>
            </a:br>
            <a:r>
              <a:rPr lang="pt-BR" i="1" dirty="0"/>
              <a:t/>
            </a:r>
            <a:br>
              <a:rPr lang="pt-BR" i="1" dirty="0"/>
            </a:br>
            <a:r>
              <a:rPr lang="pt-BR" sz="2800" i="1" dirty="0"/>
              <a:t>*Sob gestão do ONR desde 13/12/2020</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rPr>
              <a:t>1</a:t>
            </a:r>
          </a:p>
        </p:txBody>
      </p:sp>
    </p:spTree>
    <p:extLst>
      <p:ext uri="{BB962C8B-B14F-4D97-AF65-F5344CB8AC3E}">
        <p14:creationId xmlns:p14="http://schemas.microsoft.com/office/powerpoint/2010/main" val="377976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p:spPr>
        <p:txBody>
          <a:bodyPr>
            <a:normAutofit/>
          </a:bodyPr>
          <a:lstStyle/>
          <a:p>
            <a:r>
              <a:rPr lang="pt-BR" sz="6000" dirty="0"/>
              <a:t/>
            </a:r>
            <a:br>
              <a:rPr lang="pt-BR" sz="6000" dirty="0"/>
            </a:br>
            <a:r>
              <a:rPr lang="pt-BR" sz="4800" dirty="0"/>
              <a:t>Penhora Eletrônica de Imóveis </a:t>
            </a:r>
            <a:br>
              <a:rPr lang="pt-BR" sz="4800" dirty="0"/>
            </a:br>
            <a:r>
              <a:rPr lang="pt-BR" sz="4800" dirty="0"/>
              <a:t/>
            </a:r>
            <a:br>
              <a:rPr lang="pt-BR" sz="4800" dirty="0"/>
            </a:br>
            <a:r>
              <a:rPr lang="pt-BR" sz="4800" i="1" dirty="0">
                <a:solidFill>
                  <a:srgbClr val="0070C0"/>
                </a:solidFill>
                <a:effectLst>
                  <a:outerShdw blurRad="38100" dist="38100" dir="2700000" algn="tl">
                    <a:srgbClr val="000000">
                      <a:alpha val="43137"/>
                    </a:srgbClr>
                  </a:outerShdw>
                </a:effectLst>
                <a:hlinkClick r:id="rId2"/>
              </a:rPr>
              <a:t>www.penhoraonline.org.br</a:t>
            </a:r>
            <a:r>
              <a:rPr lang="pt-BR" sz="4800" i="1" dirty="0">
                <a:solidFill>
                  <a:srgbClr val="0070C0"/>
                </a:solidFill>
                <a:effectLst>
                  <a:outerShdw blurRad="38100" dist="38100" dir="2700000" algn="tl">
                    <a:srgbClr val="000000">
                      <a:alpha val="43137"/>
                    </a:srgbClr>
                  </a:outerShdw>
                </a:effectLst>
              </a:rPr>
              <a:t> </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800" b="1" dirty="0">
                <a:solidFill>
                  <a:srgbClr val="FFFF00"/>
                </a:solidFill>
                <a:effectLst>
                  <a:outerShdw blurRad="38100" dist="38100" dir="2700000" algn="tl">
                    <a:srgbClr val="000000">
                      <a:alpha val="43137"/>
                    </a:srgbClr>
                  </a:outerShdw>
                </a:effectLst>
              </a:rPr>
              <a:t>2</a:t>
            </a:r>
          </a:p>
        </p:txBody>
      </p:sp>
    </p:spTree>
    <p:extLst>
      <p:ext uri="{BB962C8B-B14F-4D97-AF65-F5344CB8AC3E}">
        <p14:creationId xmlns:p14="http://schemas.microsoft.com/office/powerpoint/2010/main" val="315984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p:spPr>
        <p:txBody>
          <a:bodyPr>
            <a:normAutofit/>
          </a:bodyPr>
          <a:lstStyle/>
          <a:p>
            <a:r>
              <a:rPr lang="pt-BR" sz="6000" dirty="0"/>
              <a:t/>
            </a:r>
            <a:br>
              <a:rPr lang="pt-BR" sz="6000" dirty="0"/>
            </a:br>
            <a:r>
              <a:rPr lang="pt-BR" sz="4800" dirty="0">
                <a:effectLst>
                  <a:outerShdw blurRad="38100" dist="38100" dir="2700000" algn="tl">
                    <a:srgbClr val="000000">
                      <a:alpha val="43137"/>
                    </a:srgbClr>
                  </a:outerShdw>
                </a:effectLst>
              </a:rPr>
              <a:t>Ofício Eletrônico</a:t>
            </a:r>
            <a:br>
              <a:rPr lang="pt-BR" sz="4800" dirty="0">
                <a:effectLst>
                  <a:outerShdw blurRad="38100" dist="38100" dir="2700000" algn="tl">
                    <a:srgbClr val="000000">
                      <a:alpha val="43137"/>
                    </a:srgbClr>
                  </a:outerShdw>
                </a:effectLst>
              </a:rPr>
            </a:br>
            <a:r>
              <a:rPr lang="pt-BR" sz="4800" dirty="0"/>
              <a:t/>
            </a:r>
            <a:br>
              <a:rPr lang="pt-BR" sz="4800" dirty="0"/>
            </a:br>
            <a:r>
              <a:rPr lang="pt-BR" sz="4800" i="1" dirty="0">
                <a:solidFill>
                  <a:srgbClr val="0070C0"/>
                </a:solidFill>
                <a:effectLst>
                  <a:outerShdw blurRad="38100" dist="38100" dir="2700000" algn="tl">
                    <a:srgbClr val="000000">
                      <a:alpha val="43137"/>
                    </a:srgbClr>
                  </a:outerShdw>
                </a:effectLst>
                <a:hlinkClick r:id="rId2"/>
              </a:rPr>
              <a:t>www.oficioeletronico.org.br</a:t>
            </a:r>
            <a:r>
              <a:rPr lang="pt-BR" sz="4800" i="1" dirty="0">
                <a:solidFill>
                  <a:srgbClr val="0070C0"/>
                </a:solidFill>
                <a:effectLst>
                  <a:outerShdw blurRad="38100" dist="38100" dir="2700000" algn="tl">
                    <a:srgbClr val="000000">
                      <a:alpha val="43137"/>
                    </a:srgbClr>
                  </a:outerShdw>
                </a:effectLst>
              </a:rPr>
              <a:t> </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800" b="1" dirty="0">
                <a:solidFill>
                  <a:srgbClr val="FFFF00"/>
                </a:solidFill>
                <a:effectLst>
                  <a:outerShdw blurRad="38100" dist="38100" dir="2700000" algn="tl">
                    <a:srgbClr val="000000">
                      <a:alpha val="43137"/>
                    </a:srgbClr>
                  </a:outerShdw>
                </a:effectLst>
              </a:rPr>
              <a:t>3</a:t>
            </a:r>
          </a:p>
        </p:txBody>
      </p:sp>
    </p:spTree>
    <p:extLst>
      <p:ext uri="{BB962C8B-B14F-4D97-AF65-F5344CB8AC3E}">
        <p14:creationId xmlns:p14="http://schemas.microsoft.com/office/powerpoint/2010/main" val="2580083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p:spPr>
        <p:txBody>
          <a:bodyPr>
            <a:normAutofit/>
          </a:bodyPr>
          <a:lstStyle/>
          <a:p>
            <a:r>
              <a:rPr lang="pt-BR" sz="6000" dirty="0"/>
              <a:t/>
            </a:r>
            <a:br>
              <a:rPr lang="pt-BR" sz="6000" dirty="0"/>
            </a:br>
            <a:r>
              <a:rPr lang="pt-BR" sz="4800" dirty="0">
                <a:effectLst>
                  <a:outerShdw blurRad="38100" dist="38100" dir="2700000" algn="tl">
                    <a:srgbClr val="000000">
                      <a:alpha val="43137"/>
                    </a:srgbClr>
                  </a:outerShdw>
                </a:effectLst>
              </a:rPr>
              <a:t>SAEC – Serviço de Atendimento Eletrônico Compartilhado</a:t>
            </a:r>
            <a:br>
              <a:rPr lang="pt-BR" sz="4800" dirty="0">
                <a:effectLst>
                  <a:outerShdw blurRad="38100" dist="38100" dir="2700000" algn="tl">
                    <a:srgbClr val="000000">
                      <a:alpha val="43137"/>
                    </a:srgbClr>
                  </a:outerShdw>
                </a:effectLst>
              </a:rPr>
            </a:br>
            <a:r>
              <a:rPr lang="pt-BR" dirty="0">
                <a:effectLst>
                  <a:outerShdw blurRad="38100" dist="38100" dir="2700000" algn="tl">
                    <a:srgbClr val="000000">
                      <a:alpha val="43137"/>
                    </a:srgbClr>
                  </a:outerShdw>
                </a:effectLst>
              </a:rPr>
              <a:t/>
            </a:r>
            <a:br>
              <a:rPr lang="pt-BR" dirty="0">
                <a:effectLst>
                  <a:outerShdw blurRad="38100" dist="38100" dir="2700000" algn="tl">
                    <a:srgbClr val="000000">
                      <a:alpha val="43137"/>
                    </a:srgbClr>
                  </a:outerShdw>
                </a:effectLst>
              </a:rPr>
            </a:br>
            <a:r>
              <a:rPr lang="pt-BR" sz="4800" i="1" dirty="0">
                <a:solidFill>
                  <a:srgbClr val="0070C0"/>
                </a:solidFill>
                <a:effectLst>
                  <a:outerShdw blurRad="38100" dist="38100" dir="2700000" algn="tl">
                    <a:srgbClr val="000000">
                      <a:alpha val="43137"/>
                    </a:srgbClr>
                  </a:outerShdw>
                </a:effectLst>
                <a:hlinkClick r:id="rId2"/>
              </a:rPr>
              <a:t>www.registradores.onr.org.br</a:t>
            </a:r>
            <a:r>
              <a:rPr lang="pt-BR" sz="4800" i="1" dirty="0">
                <a:solidFill>
                  <a:srgbClr val="0070C0"/>
                </a:solidFill>
                <a:effectLst>
                  <a:outerShdw blurRad="38100" dist="38100" dir="2700000" algn="tl">
                    <a:srgbClr val="000000">
                      <a:alpha val="43137"/>
                    </a:srgbClr>
                  </a:outerShdw>
                </a:effectLst>
              </a:rPr>
              <a:t> </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4800" b="1" dirty="0">
                <a:solidFill>
                  <a:srgbClr val="FFFF00"/>
                </a:solidFill>
                <a:effectLst>
                  <a:outerShdw blurRad="38100" dist="38100" dir="2700000" algn="tl">
                    <a:srgbClr val="000000">
                      <a:alpha val="43137"/>
                    </a:srgbClr>
                  </a:outerShdw>
                </a:effectLst>
              </a:rPr>
              <a:t>4</a:t>
            </a:r>
          </a:p>
        </p:txBody>
      </p:sp>
    </p:spTree>
    <p:extLst>
      <p:ext uri="{BB962C8B-B14F-4D97-AF65-F5344CB8AC3E}">
        <p14:creationId xmlns:p14="http://schemas.microsoft.com/office/powerpoint/2010/main" val="1655065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p:spPr>
        <p:txBody>
          <a:bodyPr>
            <a:normAutofit/>
          </a:bodyPr>
          <a:lstStyle/>
          <a:p>
            <a:pPr algn="l"/>
            <a:r>
              <a:rPr lang="pt-BR" dirty="0"/>
              <a:t/>
            </a:r>
            <a:br>
              <a:rPr lang="pt-BR" dirty="0"/>
            </a:br>
            <a:r>
              <a:rPr lang="pt-BR" dirty="0"/>
              <a:t/>
            </a:r>
            <a:br>
              <a:rPr lang="pt-BR" dirty="0"/>
            </a:br>
            <a:r>
              <a:rPr lang="pt-BR" sz="3200" dirty="0"/>
              <a:t>SGR - Sistema de Gerenciamento do Recolhimento das Cotas de Participações no Fundo para Implementação e Custeio do Serviço de Registro Eletrônico de Imóveis – FIC/SREI.</a:t>
            </a:r>
            <a:br>
              <a:rPr lang="pt-BR" sz="3200" dirty="0"/>
            </a:br>
            <a:r>
              <a:rPr lang="pt-BR" sz="3600" dirty="0"/>
              <a:t/>
            </a:r>
            <a:br>
              <a:rPr lang="pt-BR" sz="3600" dirty="0"/>
            </a:br>
            <a:r>
              <a:rPr lang="pt-BR" sz="3600" dirty="0"/>
              <a:t>                </a:t>
            </a:r>
            <a:r>
              <a:rPr lang="pt-BR" sz="3600" dirty="0">
                <a:hlinkClick r:id="rId2"/>
              </a:rPr>
              <a:t>www.fic.srei.onr.org.br</a:t>
            </a:r>
            <a:r>
              <a:rPr lang="pt-BR" sz="3600" dirty="0"/>
              <a:t>  </a:t>
            </a:r>
            <a:endParaRPr lang="pt-BR" sz="2400" i="1" dirty="0"/>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rPr>
              <a:t>5</a:t>
            </a:r>
          </a:p>
        </p:txBody>
      </p:sp>
    </p:spTree>
    <p:extLst>
      <p:ext uri="{BB962C8B-B14F-4D97-AF65-F5344CB8AC3E}">
        <p14:creationId xmlns:p14="http://schemas.microsoft.com/office/powerpoint/2010/main" val="1348027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BBD37EE-C8C8-49FA-B431-3DC85B7EB30B}"/>
              </a:ext>
            </a:extLst>
          </p:cNvPr>
          <p:cNvSpPr>
            <a:spLocks noGrp="1"/>
          </p:cNvSpPr>
          <p:nvPr>
            <p:ph type="title"/>
          </p:nvPr>
        </p:nvSpPr>
        <p:spPr>
          <a:xfrm>
            <a:off x="457200" y="274638"/>
            <a:ext cx="8229600" cy="6322714"/>
          </a:xfrm>
          <a:ln>
            <a:solidFill>
              <a:schemeClr val="tx1"/>
            </a:solidFill>
            <a:prstDash val="solid"/>
          </a:ln>
          <a:effectLst>
            <a:outerShdw blurRad="50800" dist="38100" dir="18900000" algn="bl" rotWithShape="0">
              <a:prstClr val="black">
                <a:alpha val="40000"/>
              </a:prstClr>
            </a:outerShdw>
          </a:effectLst>
        </p:spPr>
        <p:txBody>
          <a:bodyPr>
            <a:normAutofit/>
          </a:bodyPr>
          <a:lstStyle/>
          <a:p>
            <a:r>
              <a:rPr lang="pt-BR" sz="11500" dirty="0">
                <a:effectLst>
                  <a:outerShdw blurRad="38100" dist="38100" dir="2700000" algn="tl">
                    <a:srgbClr val="000000">
                      <a:alpha val="43137"/>
                    </a:srgbClr>
                  </a:outerShdw>
                </a:effectLst>
              </a:rPr>
              <a:t>Sistemas </a:t>
            </a:r>
            <a:br>
              <a:rPr lang="pt-BR" sz="11500" dirty="0">
                <a:effectLst>
                  <a:outerShdw blurRad="38100" dist="38100" dir="2700000" algn="tl">
                    <a:srgbClr val="000000">
                      <a:alpha val="43137"/>
                    </a:srgbClr>
                  </a:outerShdw>
                </a:effectLst>
              </a:rPr>
            </a:br>
            <a:r>
              <a:rPr lang="pt-BR" sz="7200" dirty="0">
                <a:effectLst>
                  <a:outerShdw blurRad="38100" dist="38100" dir="2700000" algn="tl">
                    <a:srgbClr val="000000">
                      <a:alpha val="43137"/>
                    </a:srgbClr>
                  </a:outerShdw>
                </a:effectLst>
              </a:rPr>
              <a:t>em desenvolvimento</a:t>
            </a:r>
            <a:endParaRPr lang="pt-BR" sz="3200" dirty="0"/>
          </a:p>
        </p:txBody>
      </p:sp>
    </p:spTree>
    <p:extLst>
      <p:ext uri="{BB962C8B-B14F-4D97-AF65-F5344CB8AC3E}">
        <p14:creationId xmlns:p14="http://schemas.microsoft.com/office/powerpoint/2010/main" val="1356625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a:ln w="28575">
            <a:solidFill>
              <a:schemeClr val="tx1"/>
            </a:solidFill>
          </a:ln>
        </p:spPr>
        <p:txBody>
          <a:bodyPr>
            <a:normAutofit fontScale="90000"/>
          </a:bodyPr>
          <a:lstStyle/>
          <a:p>
            <a:r>
              <a:rPr lang="pt-BR" sz="4400" dirty="0"/>
              <a:t/>
            </a:r>
            <a:br>
              <a:rPr lang="pt-BR" sz="4400" dirty="0"/>
            </a:br>
            <a:r>
              <a:rPr lang="pt-BR" sz="4400" dirty="0"/>
              <a:t/>
            </a:r>
            <a:br>
              <a:rPr lang="pt-BR" sz="4400" dirty="0"/>
            </a:br>
            <a:r>
              <a:rPr lang="pt-BR" sz="4400" dirty="0"/>
              <a:t/>
            </a:r>
            <a:br>
              <a:rPr lang="pt-BR" sz="4400" dirty="0"/>
            </a:br>
            <a:r>
              <a:rPr lang="pt-BR" sz="4400" dirty="0"/>
              <a:t/>
            </a:r>
            <a:br>
              <a:rPr lang="pt-BR" sz="4400" dirty="0"/>
            </a:br>
            <a:r>
              <a:rPr lang="pt-BR" sz="4400" dirty="0"/>
              <a:t>Implementação da </a:t>
            </a:r>
            <a:br>
              <a:rPr lang="pt-BR" sz="4400" dirty="0"/>
            </a:br>
            <a:r>
              <a:rPr lang="pt-BR" sz="4400" dirty="0"/>
              <a:t>Instrução Técnica de Normalização </a:t>
            </a:r>
            <a:br>
              <a:rPr lang="pt-BR" sz="4400" dirty="0"/>
            </a:br>
            <a:r>
              <a:rPr lang="pt-BR" sz="4400" dirty="0">
                <a:effectLst>
                  <a:outerShdw blurRad="38100" dist="38100" dir="2700000" algn="tl">
                    <a:srgbClr val="000000">
                      <a:alpha val="43137"/>
                    </a:srgbClr>
                  </a:outerShdw>
                </a:effectLst>
              </a:rPr>
              <a:t>ITN Nº 001/2021</a:t>
            </a:r>
            <a:br>
              <a:rPr lang="pt-BR" sz="4400" dirty="0">
                <a:effectLst>
                  <a:outerShdw blurRad="38100" dist="38100" dir="2700000" algn="tl">
                    <a:srgbClr val="000000">
                      <a:alpha val="43137"/>
                    </a:srgbClr>
                  </a:outerShdw>
                </a:effectLst>
              </a:rPr>
            </a:br>
            <a:r>
              <a:rPr lang="pt-BR" sz="4400" dirty="0">
                <a:effectLst>
                  <a:outerShdw blurRad="38100" dist="38100" dir="2700000" algn="tl">
                    <a:srgbClr val="000000">
                      <a:alpha val="43137"/>
                    </a:srgbClr>
                  </a:outerShdw>
                </a:effectLst>
              </a:rPr>
              <a:t/>
            </a:r>
            <a:br>
              <a:rPr lang="pt-BR" sz="4400" dirty="0">
                <a:effectLst>
                  <a:outerShdw blurRad="38100" dist="38100" dir="2700000" algn="tl">
                    <a:srgbClr val="000000">
                      <a:alpha val="43137"/>
                    </a:srgbClr>
                  </a:outerShdw>
                </a:effectLst>
              </a:rPr>
            </a:br>
            <a:r>
              <a:rPr lang="pt-BR" sz="2700" dirty="0">
                <a:effectLst>
                  <a:outerShdw blurRad="38100" dist="38100" dir="2700000" algn="tl">
                    <a:srgbClr val="000000">
                      <a:alpha val="43137"/>
                    </a:srgbClr>
                  </a:outerShdw>
                </a:effectLst>
              </a:rPr>
              <a:t>Padroniza o encaminhamento de contratos digitais imobiliários, inclusive dos títulos do agronegócio. Em análise pela Corregedoria Nacional de Justiça.</a:t>
            </a:r>
            <a:br>
              <a:rPr lang="pt-BR" sz="2700" dirty="0">
                <a:effectLst>
                  <a:outerShdw blurRad="38100" dist="38100" dir="2700000" algn="tl">
                    <a:srgbClr val="000000">
                      <a:alpha val="43137"/>
                    </a:srgbClr>
                  </a:outerShdw>
                </a:effectLst>
              </a:rPr>
            </a:br>
            <a:r>
              <a:rPr lang="pt-BR" sz="2800" dirty="0"/>
              <a:t/>
            </a:r>
            <a:br>
              <a:rPr lang="pt-BR" sz="2800" dirty="0"/>
            </a:br>
            <a:endParaRPr lang="pt-BR" sz="2800" dirty="0">
              <a:effectLst>
                <a:outerShdw blurRad="38100" dist="38100" dir="2700000" algn="tl">
                  <a:srgbClr val="000000">
                    <a:alpha val="43137"/>
                  </a:srgbClr>
                </a:outerShdw>
              </a:effectLst>
            </a:endParaRP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rPr>
              <a:t>6</a:t>
            </a:r>
          </a:p>
        </p:txBody>
      </p:sp>
    </p:spTree>
    <p:extLst>
      <p:ext uri="{BB962C8B-B14F-4D97-AF65-F5344CB8AC3E}">
        <p14:creationId xmlns:p14="http://schemas.microsoft.com/office/powerpoint/2010/main" val="637702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6291DE-B966-4388-B5AA-12FA6698EAE0}"/>
              </a:ext>
            </a:extLst>
          </p:cNvPr>
          <p:cNvSpPr>
            <a:spLocks noGrp="1"/>
          </p:cNvSpPr>
          <p:nvPr>
            <p:ph type="title"/>
          </p:nvPr>
        </p:nvSpPr>
        <p:spPr>
          <a:xfrm>
            <a:off x="457200" y="274638"/>
            <a:ext cx="8229600" cy="6322714"/>
          </a:xfrm>
          <a:ln>
            <a:solidFill>
              <a:schemeClr val="tx1"/>
            </a:solidFill>
            <a:prstDash val="solid"/>
          </a:ln>
        </p:spPr>
        <p:txBody>
          <a:bodyPr>
            <a:normAutofit fontScale="90000"/>
          </a:bodyPr>
          <a:lstStyle/>
          <a:p>
            <a:r>
              <a:rPr lang="pt-BR" sz="4000" dirty="0">
                <a:effectLst>
                  <a:outerShdw blurRad="38100" dist="38100" dir="2700000" algn="tl">
                    <a:srgbClr val="000000">
                      <a:alpha val="43137"/>
                    </a:srgbClr>
                  </a:outerShdw>
                </a:effectLst>
              </a:rPr>
              <a:t/>
            </a:r>
            <a:br>
              <a:rPr lang="pt-BR" sz="4000" dirty="0">
                <a:effectLst>
                  <a:outerShdw blurRad="38100" dist="38100" dir="2700000" algn="tl">
                    <a:srgbClr val="000000">
                      <a:alpha val="43137"/>
                    </a:srgbClr>
                  </a:outerShdw>
                </a:effectLst>
              </a:rPr>
            </a:br>
            <a:r>
              <a:rPr lang="pt-BR" sz="4000" dirty="0">
                <a:effectLst>
                  <a:outerShdw blurRad="38100" dist="38100" dir="2700000" algn="tl">
                    <a:srgbClr val="000000">
                      <a:alpha val="43137"/>
                    </a:srgbClr>
                  </a:outerShdw>
                </a:effectLst>
              </a:rPr>
              <a:t/>
            </a:r>
            <a:br>
              <a:rPr lang="pt-BR" sz="4000" dirty="0">
                <a:effectLst>
                  <a:outerShdw blurRad="38100" dist="38100" dir="2700000" algn="tl">
                    <a:srgbClr val="000000">
                      <a:alpha val="43137"/>
                    </a:srgbClr>
                  </a:outerShdw>
                </a:effectLst>
              </a:rPr>
            </a:br>
            <a:r>
              <a:rPr lang="pt-BR" sz="4000" dirty="0">
                <a:effectLst>
                  <a:outerShdw blurRad="38100" dist="38100" dir="2700000" algn="tl">
                    <a:srgbClr val="000000">
                      <a:alpha val="43137"/>
                    </a:srgbClr>
                  </a:outerShdw>
                </a:effectLst>
              </a:rPr>
              <a:t/>
            </a:r>
            <a:br>
              <a:rPr lang="pt-BR" sz="4000" dirty="0">
                <a:effectLst>
                  <a:outerShdw blurRad="38100" dist="38100" dir="2700000" algn="tl">
                    <a:srgbClr val="000000">
                      <a:alpha val="43137"/>
                    </a:srgbClr>
                  </a:outerShdw>
                </a:effectLst>
              </a:rPr>
            </a:br>
            <a:r>
              <a:rPr lang="pt-BR" sz="4900" dirty="0">
                <a:effectLst>
                  <a:outerShdw blurRad="38100" dist="38100" dir="2700000" algn="tl">
                    <a:srgbClr val="000000">
                      <a:alpha val="43137"/>
                    </a:srgbClr>
                  </a:outerShdw>
                </a:effectLst>
              </a:rPr>
              <a:t>CÓDIGO NACIONAL </a:t>
            </a:r>
            <a:br>
              <a:rPr lang="pt-BR" sz="4900" dirty="0">
                <a:effectLst>
                  <a:outerShdw blurRad="38100" dist="38100" dir="2700000" algn="tl">
                    <a:srgbClr val="000000">
                      <a:alpha val="43137"/>
                    </a:srgbClr>
                  </a:outerShdw>
                </a:effectLst>
              </a:rPr>
            </a:br>
            <a:r>
              <a:rPr lang="pt-BR" sz="4900" dirty="0">
                <a:effectLst>
                  <a:outerShdw blurRad="38100" dist="38100" dir="2700000" algn="tl">
                    <a:srgbClr val="000000">
                      <a:alpha val="43137"/>
                    </a:srgbClr>
                  </a:outerShdw>
                </a:effectLst>
              </a:rPr>
              <a:t>DE MATRÍCULA (CNM)</a:t>
            </a:r>
            <a:r>
              <a:rPr lang="pt-BR" dirty="0">
                <a:effectLst>
                  <a:outerShdw blurRad="38100" dist="38100" dir="2700000" algn="tl">
                    <a:srgbClr val="000000">
                      <a:alpha val="43137"/>
                    </a:srgbClr>
                  </a:outerShdw>
                </a:effectLst>
              </a:rPr>
              <a:t> </a:t>
            </a:r>
            <a:br>
              <a:rPr lang="pt-BR" dirty="0">
                <a:effectLst>
                  <a:outerShdw blurRad="38100" dist="38100" dir="2700000" algn="tl">
                    <a:srgbClr val="000000">
                      <a:alpha val="43137"/>
                    </a:srgbClr>
                  </a:outerShdw>
                </a:effectLst>
              </a:rPr>
            </a:br>
            <a:r>
              <a:rPr lang="pt-BR" sz="2400" dirty="0"/>
              <a:t/>
            </a:r>
            <a:br>
              <a:rPr lang="pt-BR" sz="2400" dirty="0"/>
            </a:br>
            <a:r>
              <a:rPr lang="pt-BR" i="1" dirty="0">
                <a:solidFill>
                  <a:srgbClr val="0070C0"/>
                </a:solidFill>
                <a:effectLst>
                  <a:outerShdw blurRad="38100" dist="38100" dir="2700000" algn="tl">
                    <a:srgbClr val="000000">
                      <a:alpha val="43137"/>
                    </a:srgbClr>
                  </a:outerShdw>
                </a:effectLst>
                <a:hlinkClick r:id="rId2"/>
              </a:rPr>
              <a:t>www.cnm.onr.org.br</a:t>
            </a:r>
            <a:r>
              <a:rPr lang="pt-BR" i="1" dirty="0">
                <a:solidFill>
                  <a:srgbClr val="0070C0"/>
                </a:solidFill>
                <a:effectLst>
                  <a:outerShdw blurRad="38100" dist="38100" dir="2700000" algn="tl">
                    <a:srgbClr val="000000">
                      <a:alpha val="43137"/>
                    </a:srgbClr>
                  </a:outerShdw>
                </a:effectLst>
              </a:rPr>
              <a:t/>
            </a:r>
            <a:br>
              <a:rPr lang="pt-BR" i="1" dirty="0">
                <a:solidFill>
                  <a:srgbClr val="0070C0"/>
                </a:solidFill>
                <a:effectLst>
                  <a:outerShdw blurRad="38100" dist="38100" dir="2700000" algn="tl">
                    <a:srgbClr val="000000">
                      <a:alpha val="43137"/>
                    </a:srgbClr>
                  </a:outerShdw>
                </a:effectLst>
              </a:rPr>
            </a:br>
            <a:r>
              <a:rPr lang="pt-BR" i="1" dirty="0">
                <a:solidFill>
                  <a:srgbClr val="0070C0"/>
                </a:solidFill>
                <a:effectLst>
                  <a:outerShdw blurRad="38100" dist="38100" dir="2700000" algn="tl">
                    <a:srgbClr val="000000">
                      <a:alpha val="43137"/>
                    </a:srgbClr>
                  </a:outerShdw>
                </a:effectLst>
              </a:rPr>
              <a:t/>
            </a:r>
            <a:br>
              <a:rPr lang="pt-BR" i="1" dirty="0">
                <a:solidFill>
                  <a:srgbClr val="0070C0"/>
                </a:solidFill>
                <a:effectLst>
                  <a:outerShdw blurRad="38100" dist="38100" dir="2700000" algn="tl">
                    <a:srgbClr val="000000">
                      <a:alpha val="43137"/>
                    </a:srgbClr>
                  </a:outerShdw>
                </a:effectLst>
              </a:rPr>
            </a:br>
            <a:r>
              <a:rPr lang="pt-BR" sz="1800" i="1" dirty="0">
                <a:effectLst>
                  <a:outerShdw blurRad="38100" dist="38100" dir="2700000" algn="tl">
                    <a:srgbClr val="000000">
                      <a:alpha val="43137"/>
                    </a:srgbClr>
                  </a:outerShdw>
                </a:effectLst>
              </a:rPr>
              <a:t>Previsto no art. 101, da Lei nº 13.465/2017, que acresceu o art. 235-A, na Lei nº 6.015/1973: </a:t>
            </a:r>
            <a:br>
              <a:rPr lang="pt-BR" sz="1800" i="1" dirty="0">
                <a:effectLst>
                  <a:outerShdw blurRad="38100" dist="38100" dir="2700000" algn="tl">
                    <a:srgbClr val="000000">
                      <a:alpha val="43137"/>
                    </a:srgbClr>
                  </a:outerShdw>
                </a:effectLst>
              </a:rPr>
            </a:br>
            <a:r>
              <a:rPr lang="pt-BR" sz="1800" i="1" dirty="0">
                <a:effectLst>
                  <a:outerShdw blurRad="38100" dist="38100" dir="2700000" algn="tl">
                    <a:srgbClr val="000000">
                      <a:alpha val="43137"/>
                    </a:srgbClr>
                  </a:outerShdw>
                </a:effectLst>
              </a:rPr>
              <a:t/>
            </a:r>
            <a:br>
              <a:rPr lang="pt-BR" sz="1800" i="1" dirty="0">
                <a:effectLst>
                  <a:outerShdw blurRad="38100" dist="38100" dir="2700000" algn="tl">
                    <a:srgbClr val="000000">
                      <a:alpha val="43137"/>
                    </a:srgbClr>
                  </a:outerShdw>
                </a:effectLst>
              </a:rPr>
            </a:br>
            <a:r>
              <a:rPr lang="pt-BR" sz="1800" dirty="0"/>
              <a:t>Art. 235-A Fica instituído o Código Nacional de Matrícula (CNM) que corresponde à numeração única de matrículas imobiliárias em âmbito nacional. </a:t>
            </a:r>
            <a:br>
              <a:rPr lang="pt-BR" sz="1800" dirty="0"/>
            </a:br>
            <a:r>
              <a:rPr lang="pt-BR" sz="1800" dirty="0"/>
              <a:t/>
            </a:r>
            <a:br>
              <a:rPr lang="pt-BR" sz="1800" dirty="0"/>
            </a:br>
            <a:r>
              <a:rPr lang="pt-BR" sz="1800" dirty="0">
                <a:solidFill>
                  <a:srgbClr val="FF0000"/>
                </a:solidFill>
              </a:rPr>
              <a:t>Previsão de Operação: 16/11/2021.</a:t>
            </a:r>
            <a:r>
              <a:rPr lang="pt-BR" sz="1800" dirty="0"/>
              <a:t/>
            </a:r>
            <a:br>
              <a:rPr lang="pt-BR" sz="1800" dirty="0"/>
            </a:br>
            <a:endParaRPr lang="pt-BR" sz="1800" dirty="0"/>
          </a:p>
        </p:txBody>
      </p:sp>
      <p:sp>
        <p:nvSpPr>
          <p:cNvPr id="5" name="Elipse 4">
            <a:extLst>
              <a:ext uri="{FF2B5EF4-FFF2-40B4-BE49-F238E27FC236}">
                <a16:creationId xmlns:a16="http://schemas.microsoft.com/office/drawing/2014/main" xmlns="" id="{A4327BBD-5D21-4DB2-9540-206A3EEAC78E}"/>
              </a:ext>
            </a:extLst>
          </p:cNvPr>
          <p:cNvSpPr/>
          <p:nvPr/>
        </p:nvSpPr>
        <p:spPr>
          <a:xfrm>
            <a:off x="3851920" y="620688"/>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solidFill>
                  <a:srgbClr val="FFFF00"/>
                </a:solidFill>
                <a:effectLst>
                  <a:outerShdw blurRad="38100" dist="38100" dir="2700000" algn="tl">
                    <a:srgbClr val="000000">
                      <a:alpha val="43137"/>
                    </a:srgbClr>
                  </a:outerShdw>
                </a:effectLst>
              </a:rPr>
              <a:t>7</a:t>
            </a:r>
          </a:p>
        </p:txBody>
      </p:sp>
    </p:spTree>
    <p:extLst>
      <p:ext uri="{BB962C8B-B14F-4D97-AF65-F5344CB8AC3E}">
        <p14:creationId xmlns:p14="http://schemas.microsoft.com/office/powerpoint/2010/main" val="223555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568952" cy="6178698"/>
          </a:xfrm>
        </p:spPr>
        <p:style>
          <a:lnRef idx="2">
            <a:schemeClr val="accent1"/>
          </a:lnRef>
          <a:fillRef idx="1">
            <a:schemeClr val="lt1"/>
          </a:fillRef>
          <a:effectRef idx="0">
            <a:schemeClr val="accent1"/>
          </a:effectRef>
          <a:fontRef idx="minor">
            <a:schemeClr val="dk1"/>
          </a:fontRef>
        </p:style>
        <p:txBody>
          <a:bodyPr>
            <a:noAutofit/>
          </a:bodyPr>
          <a:lstStyle/>
          <a:p>
            <a:pPr lvl="0" algn="l"/>
            <a:r>
              <a:rPr lang="pt-BR" sz="1900" dirty="0"/>
              <a:t>O ONR tem o seu DNA no </a:t>
            </a:r>
            <a:r>
              <a:rPr lang="pt-BR" sz="1900" dirty="0">
                <a:effectLst>
                  <a:outerShdw blurRad="38100" dist="38100" dir="2700000" algn="tl">
                    <a:srgbClr val="000000">
                      <a:alpha val="43137"/>
                    </a:srgbClr>
                  </a:outerShdw>
                </a:effectLst>
              </a:rPr>
              <a:t>Projeto SREI – Serviço de Registro Eletrônico de Imóveis </a:t>
            </a:r>
            <a:r>
              <a:rPr lang="pt-BR" sz="1900" dirty="0"/>
              <a:t>desenvolvido no âmbito da Presidência do CNJ entre 2010 e 2012, no bojo do “Fórum Fundiário”.* Entendeu-se necessária a </a:t>
            </a:r>
            <a:r>
              <a:rPr lang="pt-BR" sz="1900" u="sng" dirty="0"/>
              <a:t>modernização dos cartórios de Registro de Imóveis dos estados que compõem a </a:t>
            </a:r>
            <a:r>
              <a:rPr lang="pt-BR" sz="1900" u="sng" dirty="0">
                <a:effectLst>
                  <a:outerShdw blurRad="38100" dist="38100" dir="2700000" algn="tl">
                    <a:srgbClr val="000000">
                      <a:alpha val="43137"/>
                    </a:srgbClr>
                  </a:outerShdw>
                </a:effectLst>
              </a:rPr>
              <a:t>Amazônia Legal</a:t>
            </a:r>
            <a:r>
              <a:rPr lang="pt-BR" sz="1900" dirty="0"/>
              <a:t>, como estratégia para:</a:t>
            </a:r>
            <a:br>
              <a:rPr lang="pt-BR" sz="1900" dirty="0"/>
            </a:br>
            <a:r>
              <a:rPr lang="pt-BR" sz="1900" dirty="0"/>
              <a:t/>
            </a:r>
            <a:br>
              <a:rPr lang="pt-BR" sz="1900" dirty="0"/>
            </a:br>
            <a:r>
              <a:rPr lang="pt-BR" sz="1900" dirty="0"/>
              <a:t>a) o combate a grilagem de terras;</a:t>
            </a:r>
            <a:r>
              <a:rPr lang="pt-BR" sz="1900" dirty="0">
                <a:effectLst>
                  <a:outerShdw blurRad="38100" dist="38100" dir="2700000" algn="tl">
                    <a:srgbClr val="000000">
                      <a:alpha val="43137"/>
                    </a:srgbClr>
                  </a:outerShdw>
                </a:effectLst>
              </a:rPr>
              <a:t>**</a:t>
            </a:r>
            <a:r>
              <a:rPr lang="pt-BR" sz="1900" dirty="0"/>
              <a:t/>
            </a:r>
            <a:br>
              <a:rPr lang="pt-BR" sz="1900" dirty="0"/>
            </a:br>
            <a:r>
              <a:rPr lang="pt-BR" sz="1900" dirty="0"/>
              <a:t/>
            </a:r>
            <a:br>
              <a:rPr lang="pt-BR" sz="1900" dirty="0"/>
            </a:br>
            <a:r>
              <a:rPr lang="pt-BR" sz="1900" dirty="0"/>
              <a:t>b) o combate à violência pela posse de terras rurais e urbanas;</a:t>
            </a:r>
            <a:br>
              <a:rPr lang="pt-BR" sz="1900" dirty="0"/>
            </a:br>
            <a:r>
              <a:rPr lang="pt-BR" sz="1900" dirty="0"/>
              <a:t/>
            </a:r>
            <a:br>
              <a:rPr lang="pt-BR" sz="1900" dirty="0"/>
            </a:br>
            <a:r>
              <a:rPr lang="pt-BR" sz="1900" dirty="0"/>
              <a:t>c) a preservação do acervo dos cartórios (microfilmagem e digitalização), tendo em vista que a alta temperatura e a alta umidade relativa do ar diminuem o ciclo de vida do papel de celulose; e,</a:t>
            </a:r>
            <a:br>
              <a:rPr lang="pt-BR" sz="1900" dirty="0"/>
            </a:br>
            <a:r>
              <a:rPr lang="pt-BR" sz="1900" dirty="0"/>
              <a:t/>
            </a:r>
            <a:br>
              <a:rPr lang="pt-BR" sz="1900" dirty="0"/>
            </a:br>
            <a:r>
              <a:rPr lang="pt-BR" sz="1900" dirty="0"/>
              <a:t>d) a universalização de acesso aos Registros de Imóveis (Registro Eletrônico)</a:t>
            </a:r>
            <a:br>
              <a:rPr lang="pt-BR" sz="1900" dirty="0"/>
            </a:br>
            <a:r>
              <a:rPr lang="pt-BR" sz="2000" dirty="0"/>
              <a:t/>
            </a:r>
            <a:br>
              <a:rPr lang="pt-BR" sz="2000" dirty="0"/>
            </a:br>
            <a:r>
              <a:rPr lang="pt-BR" sz="1800" dirty="0">
                <a:latin typeface="Aparajita" panose="02020603050405020304" pitchFamily="18" charset="0"/>
                <a:cs typeface="Aparajita" panose="02020603050405020304" pitchFamily="18" charset="0"/>
              </a:rPr>
              <a:t>*O </a:t>
            </a:r>
            <a:r>
              <a:rPr lang="pt-BR" sz="1800" dirty="0">
                <a:effectLst>
                  <a:outerShdw blurRad="38100" dist="38100" dir="2700000" algn="tl">
                    <a:srgbClr val="000000">
                      <a:alpha val="43137"/>
                    </a:srgbClr>
                  </a:outerShdw>
                </a:effectLst>
                <a:latin typeface="Aparajita" panose="02020603050405020304" pitchFamily="18" charset="0"/>
                <a:cs typeface="Aparajita" panose="02020603050405020304" pitchFamily="18" charset="0"/>
              </a:rPr>
              <a:t>Fórum Nacional para Monitoramento e Resolução dos Conflitos Fundiários Rurais e Urbanos</a:t>
            </a:r>
            <a:r>
              <a:rPr lang="pt-BR" sz="1800" dirty="0">
                <a:latin typeface="Aparajita" panose="02020603050405020304" pitchFamily="18" charset="0"/>
                <a:cs typeface="Aparajita" panose="02020603050405020304" pitchFamily="18" charset="0"/>
              </a:rPr>
              <a:t> foi criado pelo CNJ em maio/2009, tendo como principal objetivo a elaboração de estudos e medidas concretas e normativas para reforçar a efetividade dos processos judiciais relacionados ao tema e prevenir novos conflitos rurais e urbanos no país.</a:t>
            </a:r>
            <a:br>
              <a:rPr lang="pt-BR" sz="1800" dirty="0">
                <a:latin typeface="Aparajita" panose="02020603050405020304" pitchFamily="18" charset="0"/>
                <a:cs typeface="Aparajita" panose="02020603050405020304" pitchFamily="18" charset="0"/>
              </a:rPr>
            </a:br>
            <a:r>
              <a:rPr lang="pt-BR" sz="1800" dirty="0">
                <a:latin typeface="Aparajita" panose="02020603050405020304" pitchFamily="18" charset="0"/>
                <a:cs typeface="Aparajita" panose="02020603050405020304" pitchFamily="18" charset="0"/>
              </a:rPr>
              <a:t/>
            </a:r>
            <a:br>
              <a:rPr lang="pt-BR" sz="1800" dirty="0">
                <a:latin typeface="Aparajita" panose="02020603050405020304" pitchFamily="18" charset="0"/>
                <a:cs typeface="Aparajita" panose="02020603050405020304" pitchFamily="18" charset="0"/>
              </a:rPr>
            </a:br>
            <a:r>
              <a:rPr lang="pt-BR" sz="1800" dirty="0">
                <a:latin typeface="Aparajita" panose="02020603050405020304" pitchFamily="18" charset="0"/>
                <a:cs typeface="Aparajita" panose="02020603050405020304" pitchFamily="18" charset="0"/>
              </a:rPr>
              <a:t>* Vide Relatório da </a:t>
            </a:r>
            <a:r>
              <a:rPr lang="pt-BR" sz="1800" dirty="0">
                <a:effectLst>
                  <a:outerShdw blurRad="38100" dist="38100" dir="2700000" algn="tl">
                    <a:srgbClr val="000000">
                      <a:alpha val="43137"/>
                    </a:srgbClr>
                  </a:outerShdw>
                </a:effectLst>
                <a:latin typeface="Aparajita" panose="02020603050405020304" pitchFamily="18" charset="0"/>
                <a:cs typeface="Aparajita" panose="02020603050405020304" pitchFamily="18" charset="0"/>
              </a:rPr>
              <a:t>CPI da Amazônia</a:t>
            </a:r>
            <a:r>
              <a:rPr lang="pt-BR" sz="1800" dirty="0">
                <a:latin typeface="Aparajita" panose="02020603050405020304" pitchFamily="18" charset="0"/>
                <a:cs typeface="Aparajita" panose="02020603050405020304" pitchFamily="18" charset="0"/>
              </a:rPr>
              <a:t> destinada a investigar a ocupação de terras públicas na Região Amazônica, no seguinte link: </a:t>
            </a:r>
            <a:r>
              <a:rPr lang="pt-BR" sz="1800" dirty="0">
                <a:latin typeface="Aparajita" panose="02020603050405020304" pitchFamily="18" charset="0"/>
                <a:cs typeface="Aparajita" panose="02020603050405020304" pitchFamily="18" charset="0"/>
                <a:hlinkClick r:id="rId2"/>
              </a:rPr>
              <a:t>https://bityli.com/</a:t>
            </a:r>
            <a:r>
              <a:rPr lang="pt-BR" sz="1800" dirty="0" err="1">
                <a:latin typeface="Aparajita" panose="02020603050405020304" pitchFamily="18" charset="0"/>
                <a:cs typeface="Aparajita" panose="02020603050405020304" pitchFamily="18" charset="0"/>
                <a:hlinkClick r:id="rId2"/>
              </a:rPr>
              <a:t>bgNFu</a:t>
            </a:r>
            <a:r>
              <a:rPr lang="pt-BR" sz="1800" dirty="0">
                <a:latin typeface="Aparajita" panose="02020603050405020304" pitchFamily="18" charset="0"/>
                <a:cs typeface="Aparajita" panose="02020603050405020304" pitchFamily="18" charset="0"/>
              </a:rPr>
              <a:t>. </a:t>
            </a:r>
            <a:br>
              <a:rPr lang="pt-BR" sz="1800" dirty="0">
                <a:latin typeface="Aparajita" panose="02020603050405020304" pitchFamily="18" charset="0"/>
                <a:cs typeface="Aparajita" panose="02020603050405020304" pitchFamily="18" charset="0"/>
              </a:rPr>
            </a:br>
            <a:endParaRPr lang="pt-BR" sz="2000" dirty="0">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2113287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a:ln w="19050">
            <a:solidFill>
              <a:schemeClr val="tx1"/>
            </a:solidFill>
          </a:ln>
        </p:spPr>
        <p:txBody>
          <a:bodyPr>
            <a:normAutofit/>
          </a:bodyPr>
          <a:lstStyle/>
          <a:p>
            <a:r>
              <a:rPr lang="pt-BR" sz="5400" dirty="0"/>
              <a:t/>
            </a:r>
            <a:br>
              <a:rPr lang="pt-BR" sz="5400" dirty="0"/>
            </a:br>
            <a:r>
              <a:rPr lang="pt-BR" sz="5400" dirty="0"/>
              <a:t/>
            </a:r>
            <a:br>
              <a:rPr lang="pt-BR" sz="5400" dirty="0"/>
            </a:br>
            <a:r>
              <a:rPr lang="pt-BR" sz="4800" dirty="0">
                <a:effectLst>
                  <a:outerShdw blurRad="38100" dist="38100" dir="2700000" algn="tl">
                    <a:srgbClr val="000000">
                      <a:alpha val="43137"/>
                    </a:srgbClr>
                  </a:outerShdw>
                </a:effectLst>
              </a:rPr>
              <a:t>SITE INSTITUCIONAL DO ONR </a:t>
            </a:r>
            <a:r>
              <a:rPr lang="pt-BR" sz="3200" dirty="0"/>
              <a:t>*COM PORTAL DE TRANSPARÊNCIA</a:t>
            </a:r>
            <a:br>
              <a:rPr lang="pt-BR" sz="3200" dirty="0"/>
            </a:br>
            <a:r>
              <a:rPr lang="pt-BR" sz="3200" dirty="0">
                <a:hlinkClick r:id="rId2"/>
              </a:rPr>
              <a:t>www.onr.org.br</a:t>
            </a:r>
            <a:r>
              <a:rPr lang="pt-BR" sz="3200" dirty="0"/>
              <a:t> </a:t>
            </a:r>
            <a:br>
              <a:rPr lang="pt-BR" sz="3200" dirty="0"/>
            </a:br>
            <a:r>
              <a:rPr lang="pt-BR" sz="5400" dirty="0"/>
              <a:t/>
            </a:r>
            <a:br>
              <a:rPr lang="pt-BR" sz="5400" dirty="0"/>
            </a:br>
            <a:r>
              <a:rPr lang="pt-BR" sz="2400" dirty="0">
                <a:solidFill>
                  <a:srgbClr val="FF0000"/>
                </a:solidFill>
              </a:rPr>
              <a:t>Previsão de lançamento: 29/10/2021</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4800" b="1" dirty="0">
                <a:solidFill>
                  <a:srgbClr val="FFFF00"/>
                </a:solidFill>
                <a:effectLst>
                  <a:outerShdw blurRad="38100" dist="38100" dir="2700000" algn="tl">
                    <a:srgbClr val="000000">
                      <a:alpha val="43137"/>
                    </a:srgbClr>
                  </a:outerShdw>
                </a:effectLst>
                <a:latin typeface="Calibri"/>
              </a:rPr>
              <a:t>8</a:t>
            </a:r>
            <a:endParaRPr kumimoji="0" lang="pt-BR"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321465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a:ln w="38100">
            <a:solidFill>
              <a:schemeClr val="tx1"/>
            </a:solidFill>
          </a:ln>
        </p:spPr>
        <p:txBody>
          <a:bodyPr>
            <a:normAutofit/>
          </a:bodyPr>
          <a:lstStyle/>
          <a:p>
            <a:r>
              <a:rPr lang="pt-BR" sz="6000" dirty="0">
                <a:effectLst>
                  <a:outerShdw blurRad="38100" dist="38100" dir="2700000" algn="tl">
                    <a:srgbClr val="000000">
                      <a:alpha val="43137"/>
                    </a:srgbClr>
                  </a:outerShdw>
                </a:effectLst>
              </a:rPr>
              <a:t>Atualização do </a:t>
            </a:r>
            <a:br>
              <a:rPr lang="pt-BR" sz="6000" dirty="0">
                <a:effectLst>
                  <a:outerShdw blurRad="38100" dist="38100" dir="2700000" algn="tl">
                    <a:srgbClr val="000000">
                      <a:alpha val="43137"/>
                    </a:srgbClr>
                  </a:outerShdw>
                </a:effectLst>
              </a:rPr>
            </a:br>
            <a:r>
              <a:rPr lang="pt-BR" sz="6000" dirty="0">
                <a:effectLst>
                  <a:outerShdw blurRad="38100" dist="38100" dir="2700000" algn="tl">
                    <a:srgbClr val="000000">
                      <a:alpha val="43137"/>
                    </a:srgbClr>
                  </a:outerShdw>
                </a:effectLst>
              </a:rPr>
              <a:t>Projeto SREI/CNJ</a:t>
            </a:r>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4800" b="1" dirty="0">
                <a:solidFill>
                  <a:srgbClr val="FFFF00"/>
                </a:solidFill>
                <a:effectLst>
                  <a:outerShdw blurRad="38100" dist="38100" dir="2700000" algn="tl">
                    <a:srgbClr val="000000">
                      <a:alpha val="43137"/>
                    </a:srgbClr>
                  </a:outerShdw>
                </a:effectLst>
                <a:latin typeface="Calibri"/>
              </a:rPr>
              <a:t>9</a:t>
            </a:r>
            <a:endParaRPr kumimoji="0" lang="pt-BR" sz="48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81768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568952" cy="6178698"/>
          </a:xfrm>
        </p:spPr>
        <p:style>
          <a:lnRef idx="2">
            <a:schemeClr val="accent1"/>
          </a:lnRef>
          <a:fillRef idx="1">
            <a:schemeClr val="lt1"/>
          </a:fillRef>
          <a:effectRef idx="0">
            <a:schemeClr val="accent1"/>
          </a:effectRef>
          <a:fontRef idx="minor">
            <a:schemeClr val="dk1"/>
          </a:fontRef>
        </p:style>
        <p:txBody>
          <a:bodyPr>
            <a:noAutofit/>
          </a:bodyPr>
          <a:lstStyle/>
          <a:p>
            <a:pPr lvl="0" algn="l"/>
            <a:r>
              <a:rPr lang="pt-BR" sz="2800" dirty="0">
                <a:effectLst>
                  <a:outerShdw blurRad="38100" dist="38100" dir="2700000" algn="tl">
                    <a:srgbClr val="000000">
                      <a:alpha val="43137"/>
                    </a:srgbClr>
                  </a:outerShdw>
                </a:effectLst>
              </a:rPr>
              <a:t>Os estudos do Projeto SREI preveem soluções para:</a:t>
            </a:r>
            <a:br>
              <a:rPr lang="pt-BR" sz="2800" dirty="0">
                <a:effectLst>
                  <a:outerShdw blurRad="38100" dist="38100" dir="2700000" algn="tl">
                    <a:srgbClr val="000000">
                      <a:alpha val="43137"/>
                    </a:srgbClr>
                  </a:outerShdw>
                </a:effectLst>
              </a:rPr>
            </a:br>
            <a:r>
              <a:rPr lang="pt-BR" sz="2400" dirty="0"/>
              <a:t/>
            </a:r>
            <a:br>
              <a:rPr lang="pt-BR" sz="2400" dirty="0"/>
            </a:br>
            <a:r>
              <a:rPr lang="pt-BR" sz="2000" dirty="0">
                <a:effectLst>
                  <a:outerShdw blurRad="38100" dist="38100" dir="2700000" algn="tl">
                    <a:srgbClr val="000000">
                      <a:alpha val="43137"/>
                    </a:srgbClr>
                  </a:outerShdw>
                </a:effectLst>
              </a:rPr>
              <a:t>1º - a operação segura do Registro de Imóveis Eletrônico em todas as unidades de Registro de Imóveis do território nacional;</a:t>
            </a:r>
            <a:br>
              <a:rPr lang="pt-BR" sz="2000" dirty="0">
                <a:effectLst>
                  <a:outerShdw blurRad="38100" dist="38100" dir="2700000" algn="tl">
                    <a:srgbClr val="000000">
                      <a:alpha val="43137"/>
                    </a:srgbClr>
                  </a:outerShdw>
                </a:effectLst>
              </a:rPr>
            </a:br>
            <a:r>
              <a:rPr lang="pt-BR" sz="2000" dirty="0">
                <a:effectLst>
                  <a:outerShdw blurRad="38100" dist="38100" dir="2700000" algn="tl">
                    <a:srgbClr val="000000">
                      <a:alpha val="43137"/>
                    </a:srgbClr>
                  </a:outerShdw>
                </a:effectLst>
              </a:rPr>
              <a:t/>
            </a:r>
            <a:br>
              <a:rPr lang="pt-BR" sz="2000" dirty="0">
                <a:effectLst>
                  <a:outerShdw blurRad="38100" dist="38100" dir="2700000" algn="tl">
                    <a:srgbClr val="000000">
                      <a:alpha val="43137"/>
                    </a:srgbClr>
                  </a:outerShdw>
                </a:effectLst>
              </a:rPr>
            </a:br>
            <a:r>
              <a:rPr lang="pt-BR" sz="2000" dirty="0">
                <a:effectLst>
                  <a:outerShdw blurRad="38100" dist="38100" dir="2700000" algn="tl">
                    <a:srgbClr val="000000">
                      <a:alpha val="43137"/>
                    </a:srgbClr>
                  </a:outerShdw>
                </a:effectLst>
              </a:rPr>
              <a:t>2º - inclusão digital de unidades de pequeno porte (deficitárias) ou localizadas em áreas com infraestrutura deficiente;</a:t>
            </a:r>
            <a:br>
              <a:rPr lang="pt-BR" sz="2000" dirty="0">
                <a:effectLst>
                  <a:outerShdw blurRad="38100" dist="38100" dir="2700000" algn="tl">
                    <a:srgbClr val="000000">
                      <a:alpha val="43137"/>
                    </a:srgbClr>
                  </a:outerShdw>
                </a:effectLst>
              </a:rPr>
            </a:br>
            <a:r>
              <a:rPr lang="pt-BR" sz="2000" dirty="0">
                <a:effectLst>
                  <a:outerShdw blurRad="38100" dist="38100" dir="2700000" algn="tl">
                    <a:srgbClr val="000000">
                      <a:alpha val="43137"/>
                    </a:srgbClr>
                  </a:outerShdw>
                </a:effectLst>
              </a:rPr>
              <a:t> </a:t>
            </a:r>
            <a:br>
              <a:rPr lang="pt-BR" sz="2000" dirty="0">
                <a:effectLst>
                  <a:outerShdw blurRad="38100" dist="38100" dir="2700000" algn="tl">
                    <a:srgbClr val="000000">
                      <a:alpha val="43137"/>
                    </a:srgbClr>
                  </a:outerShdw>
                </a:effectLst>
              </a:rPr>
            </a:br>
            <a:r>
              <a:rPr lang="pt-BR" sz="2000" dirty="0">
                <a:effectLst>
                  <a:outerShdw blurRad="38100" dist="38100" dir="2700000" algn="tl">
                    <a:srgbClr val="000000">
                      <a:alpha val="43137"/>
                    </a:srgbClr>
                  </a:outerShdw>
                </a:effectLst>
              </a:rPr>
              <a:t>3º - a longevidade do documento eletrônico, </a:t>
            </a:r>
            <a:r>
              <a:rPr lang="pt-BR" sz="2000" dirty="0"/>
              <a:t>tendo em vista problemas com: </a:t>
            </a:r>
            <a:br>
              <a:rPr lang="pt-BR" sz="2000" dirty="0"/>
            </a:br>
            <a:r>
              <a:rPr lang="pt-BR" sz="2000" dirty="0"/>
              <a:t>I - a obsolescência de softwares e de hardwares; e </a:t>
            </a:r>
            <a:br>
              <a:rPr lang="pt-BR" sz="2000" dirty="0"/>
            </a:br>
            <a:r>
              <a:rPr lang="pt-BR" sz="2000" dirty="0"/>
              <a:t>II - o aumento do poder computacional que gera a consequente vulnerabilidade da segurança dos algoritmos dos arquivos eletrônicos, até então virtualmente inquebráveis.</a:t>
            </a:r>
          </a:p>
        </p:txBody>
      </p:sp>
    </p:spTree>
    <p:extLst>
      <p:ext uri="{BB962C8B-B14F-4D97-AF65-F5344CB8AC3E}">
        <p14:creationId xmlns:p14="http://schemas.microsoft.com/office/powerpoint/2010/main" val="3056078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6178698"/>
          </a:xfrm>
        </p:spPr>
        <p:style>
          <a:lnRef idx="2">
            <a:schemeClr val="accent1"/>
          </a:lnRef>
          <a:fillRef idx="1">
            <a:schemeClr val="lt1"/>
          </a:fillRef>
          <a:effectRef idx="0">
            <a:schemeClr val="accent1"/>
          </a:effectRef>
          <a:fontRef idx="minor">
            <a:schemeClr val="dk1"/>
          </a:fontRef>
        </p:style>
        <p:txBody>
          <a:bodyPr>
            <a:noAutofit/>
          </a:bodyPr>
          <a:lstStyle/>
          <a:p>
            <a:pPr lvl="0" algn="l"/>
            <a:r>
              <a:rPr lang="pt-BR" sz="2300" dirty="0">
                <a:effectLst>
                  <a:outerShdw blurRad="38100" dist="38100" dir="2700000" algn="tl">
                    <a:srgbClr val="000000">
                      <a:alpha val="43137"/>
                    </a:srgbClr>
                  </a:outerShdw>
                </a:effectLst>
              </a:rPr>
              <a:t>Explicando...</a:t>
            </a:r>
            <a:br>
              <a:rPr lang="pt-BR" sz="2300" dirty="0">
                <a:effectLst>
                  <a:outerShdw blurRad="38100" dist="38100" dir="2700000" algn="tl">
                    <a:srgbClr val="000000">
                      <a:alpha val="43137"/>
                    </a:srgbClr>
                  </a:outerShdw>
                </a:effectLst>
              </a:rPr>
            </a:br>
            <a:r>
              <a:rPr lang="pt-BR" sz="2000" dirty="0"/>
              <a:t/>
            </a:r>
            <a:br>
              <a:rPr lang="pt-BR" sz="2000" dirty="0"/>
            </a:br>
            <a:r>
              <a:rPr lang="pt-BR" sz="1800" i="1" dirty="0"/>
              <a:t>1 – A longevidade da informação em meio digital está seriamente ameaçada pela rápida obsolescência tecnológica de hardware, software, formatos de arquivo e suportes. Desta forma, os ciclos de obsolescência cada vez menores e a fragilidade dos suportes estão causando a inacessibilidade a documentos digitais, o que se configura como uma grande vulnerabilidade desses registros eletrônicos.</a:t>
            </a:r>
            <a:br>
              <a:rPr lang="pt-BR" sz="1800" i="1" dirty="0"/>
            </a:br>
            <a:r>
              <a:rPr lang="pt-BR" sz="1800" i="1" dirty="0"/>
              <a:t/>
            </a:r>
            <a:br>
              <a:rPr lang="pt-BR" sz="1800" i="1" dirty="0"/>
            </a:br>
            <a:r>
              <a:rPr lang="pt-BR" sz="1800" i="1" dirty="0"/>
              <a:t>2 - O aumento da capacidade computacional possibilita que gigantesco volume de dados seja processado eficientemente por algoritmos de Inteligência Artificial. </a:t>
            </a:r>
            <a:br>
              <a:rPr lang="pt-BR" sz="1800" i="1" dirty="0"/>
            </a:br>
            <a:r>
              <a:rPr lang="pt-BR" sz="1800" i="1" dirty="0"/>
              <a:t/>
            </a:r>
            <a:br>
              <a:rPr lang="pt-BR" sz="1800" i="1" dirty="0"/>
            </a:br>
            <a:r>
              <a:rPr lang="pt-BR" sz="1800" i="1" dirty="0"/>
              <a:t>A capacidade de processamento dos computadores segue a chamada Lei de Moore, segundo a qual essa capacidade dobra a cada 18 ou 24 meses. Apesar de não se tratar de uma lei física, e sim de uma observação da realidade, essa relação de crescimento da capacidade computacional tem se aplicado na prática desde os anos 1970.</a:t>
            </a:r>
            <a:br>
              <a:rPr lang="pt-BR" sz="1800" i="1" dirty="0"/>
            </a:br>
            <a:r>
              <a:rPr lang="pt-BR" sz="1800" i="1" dirty="0"/>
              <a:t/>
            </a:r>
            <a:br>
              <a:rPr lang="pt-BR" sz="1800" i="1" dirty="0"/>
            </a:br>
            <a:r>
              <a:rPr lang="pt-BR" sz="1800" i="1" dirty="0"/>
              <a:t>3 - A computação quântica e os supercomputadores revolucionarão a tecnologia processando informações computacionais complexas, impossíveis para as máquinas binárias, quebrando a maioria dos atuais segredos de criptografia digital.</a:t>
            </a:r>
          </a:p>
        </p:txBody>
      </p:sp>
    </p:spTree>
    <p:extLst>
      <p:ext uri="{BB962C8B-B14F-4D97-AF65-F5344CB8AC3E}">
        <p14:creationId xmlns:p14="http://schemas.microsoft.com/office/powerpoint/2010/main" val="2384239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74638"/>
            <a:ext cx="8229600" cy="6034682"/>
          </a:xfrm>
          <a:ln w="28575">
            <a:solidFill>
              <a:schemeClr val="tx1"/>
            </a:solidFill>
          </a:ln>
        </p:spPr>
        <p:txBody>
          <a:bodyPr>
            <a:normAutofit fontScale="90000"/>
          </a:bodyPr>
          <a:lstStyle/>
          <a:p>
            <a:r>
              <a:rPr lang="pt-BR" sz="4400" dirty="0"/>
              <a:t/>
            </a:r>
            <a:br>
              <a:rPr lang="pt-BR" sz="4400" dirty="0"/>
            </a:br>
            <a:r>
              <a:rPr lang="pt-BR" sz="4400" dirty="0"/>
              <a:t/>
            </a:r>
            <a:br>
              <a:rPr lang="pt-BR" sz="4400" dirty="0"/>
            </a:br>
            <a:r>
              <a:rPr lang="pt-BR" sz="4400" dirty="0"/>
              <a:t/>
            </a:r>
            <a:br>
              <a:rPr lang="pt-BR" sz="4400" dirty="0"/>
            </a:br>
            <a:r>
              <a:rPr lang="pt-BR" sz="4400" dirty="0"/>
              <a:t/>
            </a:r>
            <a:br>
              <a:rPr lang="pt-BR" sz="4400" dirty="0"/>
            </a:br>
            <a:r>
              <a:rPr lang="pt-BR" sz="4400" dirty="0">
                <a:effectLst>
                  <a:outerShdw blurRad="38100" dist="38100" dir="2700000" algn="tl">
                    <a:srgbClr val="000000">
                      <a:alpha val="43137"/>
                    </a:srgbClr>
                  </a:outerShdw>
                </a:effectLst>
              </a:rPr>
              <a:t>Implantação do e-PAN</a:t>
            </a:r>
            <a:br>
              <a:rPr lang="pt-BR" sz="4400" dirty="0">
                <a:effectLst>
                  <a:outerShdw blurRad="38100" dist="38100" dir="2700000" algn="tl">
                    <a:srgbClr val="000000">
                      <a:alpha val="43137"/>
                    </a:srgbClr>
                  </a:outerShdw>
                </a:effectLst>
              </a:rPr>
            </a:br>
            <a:r>
              <a:rPr lang="pt-BR" sz="4200" dirty="0">
                <a:effectLst>
                  <a:outerShdw blurRad="38100" dist="38100" dir="2700000" algn="tl">
                    <a:srgbClr val="000000">
                      <a:alpha val="43137"/>
                    </a:srgbClr>
                  </a:outerShdw>
                </a:effectLst>
              </a:rPr>
              <a:t>Processo Administrativo Nacional</a:t>
            </a:r>
            <a:br>
              <a:rPr lang="pt-BR" sz="4200" dirty="0">
                <a:effectLst>
                  <a:outerShdw blurRad="38100" dist="38100" dir="2700000" algn="tl">
                    <a:srgbClr val="000000">
                      <a:alpha val="43137"/>
                    </a:srgbClr>
                  </a:outerShdw>
                </a:effectLst>
              </a:rPr>
            </a:br>
            <a:r>
              <a:rPr lang="pt-BR" sz="4200" dirty="0"/>
              <a:t/>
            </a:r>
            <a:br>
              <a:rPr lang="pt-BR" sz="4200" dirty="0"/>
            </a:br>
            <a:r>
              <a:rPr lang="pt-BR" sz="2700" dirty="0"/>
              <a:t>* Decorre da customização do Processo Judicial Eletrônico (</a:t>
            </a:r>
            <a:r>
              <a:rPr lang="pt-BR" sz="2700" dirty="0" err="1"/>
              <a:t>PJe</a:t>
            </a:r>
            <a:r>
              <a:rPr lang="pt-BR" sz="2700" dirty="0"/>
              <a:t>) do CNJ, que será utilizado para procedimentos administrativos em todos os cartórios de registros de imóveis do Brasil (regularização fundiária, usucapião, retificação </a:t>
            </a:r>
            <a:r>
              <a:rPr lang="pt-BR" sz="2700" dirty="0" err="1"/>
              <a:t>etc</a:t>
            </a:r>
            <a:r>
              <a:rPr lang="pt-BR" sz="2700" dirty="0"/>
              <a:t>).</a:t>
            </a:r>
            <a:br>
              <a:rPr lang="pt-BR" sz="2700" dirty="0"/>
            </a:br>
            <a:r>
              <a:rPr lang="pt-BR" sz="4400" dirty="0"/>
              <a:t/>
            </a:r>
            <a:br>
              <a:rPr lang="pt-BR" sz="4400" dirty="0"/>
            </a:br>
            <a:endParaRPr lang="pt-BR" dirty="0"/>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rPr>
              <a:t>10</a:t>
            </a:r>
            <a:endParaRPr kumimoji="0" lang="pt-BR" sz="4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3875460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DD870-7622-42EB-B430-F27BE0DEA09E}"/>
              </a:ext>
            </a:extLst>
          </p:cNvPr>
          <p:cNvSpPr>
            <a:spLocks noGrp="1"/>
          </p:cNvSpPr>
          <p:nvPr>
            <p:ph type="title"/>
          </p:nvPr>
        </p:nvSpPr>
        <p:spPr>
          <a:xfrm>
            <a:off x="457200" y="260648"/>
            <a:ext cx="8229600" cy="6034682"/>
          </a:xfrm>
          <a:ln w="28575">
            <a:solidFill>
              <a:schemeClr val="tx1"/>
            </a:solidFill>
          </a:ln>
        </p:spPr>
        <p:txBody>
          <a:bodyPr>
            <a:normAutofit/>
          </a:bodyPr>
          <a:lstStyle/>
          <a:p>
            <a:r>
              <a:rPr lang="pt-BR" sz="4400" dirty="0"/>
              <a:t/>
            </a:r>
            <a:br>
              <a:rPr lang="pt-BR" sz="4400" dirty="0"/>
            </a:br>
            <a:r>
              <a:rPr lang="pt-BR" dirty="0">
                <a:effectLst>
                  <a:outerShdw blurRad="38100" dist="38100" dir="2700000" algn="tl">
                    <a:srgbClr val="000000">
                      <a:alpha val="43137"/>
                    </a:srgbClr>
                  </a:outerShdw>
                </a:effectLst>
              </a:rPr>
              <a:t>Controle da Aquisição de Imóveis Rurais por Estrangeiros</a:t>
            </a:r>
            <a:br>
              <a:rPr lang="pt-BR" dirty="0">
                <a:effectLst>
                  <a:outerShdw blurRad="38100" dist="38100" dir="2700000" algn="tl">
                    <a:srgbClr val="000000">
                      <a:alpha val="43137"/>
                    </a:srgbClr>
                  </a:outerShdw>
                </a:effectLst>
              </a:rPr>
            </a:br>
            <a:r>
              <a:rPr lang="pt-BR" dirty="0">
                <a:effectLst>
                  <a:outerShdw blurRad="38100" dist="38100" dir="2700000" algn="tl">
                    <a:srgbClr val="000000">
                      <a:alpha val="43137"/>
                    </a:srgbClr>
                  </a:outerShdw>
                </a:effectLst>
              </a:rPr>
              <a:t/>
            </a:r>
            <a:br>
              <a:rPr lang="pt-BR" dirty="0">
                <a:effectLst>
                  <a:outerShdw blurRad="38100" dist="38100" dir="2700000" algn="tl">
                    <a:srgbClr val="000000">
                      <a:alpha val="43137"/>
                    </a:srgbClr>
                  </a:outerShdw>
                </a:effectLst>
              </a:rPr>
            </a:br>
            <a:r>
              <a:rPr lang="pt-BR" sz="4200" dirty="0"/>
              <a:t/>
            </a:r>
            <a:br>
              <a:rPr lang="pt-BR" sz="4200" dirty="0"/>
            </a:br>
            <a:r>
              <a:rPr lang="pt-BR" sz="2400" dirty="0"/>
              <a:t>* Decorre de solicitação Corregedoria Nacional de Justiça/INCRA.</a:t>
            </a:r>
            <a:endParaRPr lang="pt-BR" sz="4000" dirty="0"/>
          </a:p>
        </p:txBody>
      </p:sp>
      <p:sp>
        <p:nvSpPr>
          <p:cNvPr id="3" name="Elipse 2">
            <a:extLst>
              <a:ext uri="{FF2B5EF4-FFF2-40B4-BE49-F238E27FC236}">
                <a16:creationId xmlns:a16="http://schemas.microsoft.com/office/drawing/2014/main" xmlns="" id="{251360A6-5870-42F2-BA7D-8888DEECEB68}"/>
              </a:ext>
            </a:extLst>
          </p:cNvPr>
          <p:cNvSpPr/>
          <p:nvPr/>
        </p:nvSpPr>
        <p:spPr>
          <a:xfrm>
            <a:off x="4067944" y="1196752"/>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rPr>
              <a:t>11</a:t>
            </a:r>
            <a:endParaRPr kumimoji="0" lang="pt-BR" sz="4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a typeface="+mn-ea"/>
              <a:cs typeface="+mn-cs"/>
            </a:endParaRPr>
          </a:p>
        </p:txBody>
      </p:sp>
    </p:spTree>
    <p:extLst>
      <p:ext uri="{BB962C8B-B14F-4D97-AF65-F5344CB8AC3E}">
        <p14:creationId xmlns:p14="http://schemas.microsoft.com/office/powerpoint/2010/main" val="156378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6291DE-B966-4388-B5AA-12FA6698EAE0}"/>
              </a:ext>
            </a:extLst>
          </p:cNvPr>
          <p:cNvSpPr>
            <a:spLocks noGrp="1"/>
          </p:cNvSpPr>
          <p:nvPr>
            <p:ph type="title"/>
          </p:nvPr>
        </p:nvSpPr>
        <p:spPr>
          <a:xfrm>
            <a:off x="457200" y="274638"/>
            <a:ext cx="8229600" cy="6322714"/>
          </a:xfrm>
          <a:ln w="19050">
            <a:solidFill>
              <a:schemeClr val="tx1"/>
            </a:solidFill>
          </a:ln>
        </p:spPr>
        <p:txBody>
          <a:bodyPr>
            <a:normAutofit fontScale="90000"/>
          </a:bodyPr>
          <a:lstStyle/>
          <a:p>
            <a:r>
              <a:rPr lang="pt-BR" sz="4000" dirty="0"/>
              <a:t/>
            </a:r>
            <a:br>
              <a:rPr lang="pt-BR" sz="4000" dirty="0"/>
            </a:br>
            <a:r>
              <a:rPr lang="pt-BR" sz="4000" dirty="0"/>
              <a:t/>
            </a:r>
            <a:br>
              <a:rPr lang="pt-BR" sz="4000" dirty="0"/>
            </a:br>
            <a:r>
              <a:rPr lang="pt-BR" sz="4000" dirty="0"/>
              <a:t/>
            </a:r>
            <a:br>
              <a:rPr lang="pt-BR" sz="4000" dirty="0"/>
            </a:br>
            <a:r>
              <a:rPr lang="pt-BR" sz="4000" dirty="0"/>
              <a:t/>
            </a:r>
            <a:br>
              <a:rPr lang="pt-BR" sz="4000" dirty="0"/>
            </a:br>
            <a:r>
              <a:rPr lang="pt-BR" sz="4000" dirty="0"/>
              <a:t>DESENVOLVIMENTO DO RI-JUD </a:t>
            </a:r>
            <a:br>
              <a:rPr lang="pt-BR" sz="4000" dirty="0"/>
            </a:br>
            <a:r>
              <a:rPr lang="pt-BR" sz="4000" dirty="0"/>
              <a:t>(CNIB 2.0)</a:t>
            </a:r>
            <a:br>
              <a:rPr lang="pt-BR" sz="4000" dirty="0"/>
            </a:br>
            <a:r>
              <a:rPr lang="pt-BR" sz="4000" dirty="0"/>
              <a:t/>
            </a:r>
            <a:br>
              <a:rPr lang="pt-BR" sz="4000" dirty="0"/>
            </a:br>
            <a:r>
              <a:rPr lang="pt-BR" sz="4000" dirty="0"/>
              <a:t/>
            </a:r>
            <a:br>
              <a:rPr lang="pt-BR" sz="4000" dirty="0"/>
            </a:br>
            <a:r>
              <a:rPr lang="pt-BR" sz="2000" dirty="0"/>
              <a:t>Trata-se de nova versão da CNIB 1.0 que será ampliada para compreender todos os serviços judiciais solicitados/ordenados aos Oficiais de Registro de Imóveis. A proposta resultou na Deliberação nº 8, da Carta de São Paulo, datada de 17/5/2019.</a:t>
            </a:r>
            <a:br>
              <a:rPr lang="pt-BR" sz="2000" dirty="0"/>
            </a:br>
            <a:r>
              <a:rPr lang="pt-BR" sz="4000" dirty="0"/>
              <a:t/>
            </a:r>
            <a:br>
              <a:rPr lang="pt-BR" sz="4000" dirty="0"/>
            </a:br>
            <a:r>
              <a:rPr lang="pt-BR" sz="3600" dirty="0"/>
              <a:t/>
            </a:r>
            <a:br>
              <a:rPr lang="pt-BR" sz="3600" dirty="0"/>
            </a:br>
            <a:r>
              <a:rPr lang="pt-BR" sz="2400" dirty="0"/>
              <a:t/>
            </a:r>
            <a:br>
              <a:rPr lang="pt-BR" sz="2400" dirty="0"/>
            </a:br>
            <a:endParaRPr lang="pt-BR" sz="2400" dirty="0"/>
          </a:p>
        </p:txBody>
      </p:sp>
      <p:sp>
        <p:nvSpPr>
          <p:cNvPr id="3" name="Elipse 2">
            <a:extLst>
              <a:ext uri="{FF2B5EF4-FFF2-40B4-BE49-F238E27FC236}">
                <a16:creationId xmlns:a16="http://schemas.microsoft.com/office/drawing/2014/main" xmlns="" id="{4FA905C0-A0E3-4C93-BCF7-2A38446D1107}"/>
              </a:ext>
            </a:extLst>
          </p:cNvPr>
          <p:cNvSpPr/>
          <p:nvPr/>
        </p:nvSpPr>
        <p:spPr>
          <a:xfrm>
            <a:off x="3851920" y="1052736"/>
            <a:ext cx="91440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600" b="1" dirty="0">
                <a:solidFill>
                  <a:srgbClr val="FFFF00"/>
                </a:solidFill>
                <a:effectLst>
                  <a:outerShdw blurRad="38100" dist="38100" dir="2700000" algn="tl">
                    <a:srgbClr val="000000">
                      <a:alpha val="43137"/>
                    </a:srgbClr>
                  </a:outerShdw>
                </a:effectLst>
              </a:rPr>
              <a:t>12</a:t>
            </a:r>
            <a:endParaRPr lang="pt-BR" sz="40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3995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6291DE-B966-4388-B5AA-12FA6698EAE0}"/>
              </a:ext>
            </a:extLst>
          </p:cNvPr>
          <p:cNvSpPr>
            <a:spLocks noGrp="1"/>
          </p:cNvSpPr>
          <p:nvPr>
            <p:ph type="title"/>
          </p:nvPr>
        </p:nvSpPr>
        <p:spPr>
          <a:xfrm>
            <a:off x="457200" y="274638"/>
            <a:ext cx="8229600" cy="6322714"/>
          </a:xfrm>
          <a:ln w="19050">
            <a:solidFill>
              <a:schemeClr val="tx1"/>
            </a:solidFill>
          </a:ln>
        </p:spPr>
        <p:txBody>
          <a:bodyPr>
            <a:normAutofit/>
          </a:bodyPr>
          <a:lstStyle/>
          <a:p>
            <a:pPr algn="l"/>
            <a:r>
              <a:rPr lang="pt-BR" sz="3600" dirty="0"/>
              <a:t>Desenvolvimento do RI-JUD (CNIB 2.0)</a:t>
            </a:r>
            <a:br>
              <a:rPr lang="pt-BR" sz="3600" dirty="0"/>
            </a:br>
            <a:r>
              <a:rPr lang="pt-BR" sz="3600" dirty="0"/>
              <a:t/>
            </a:r>
            <a:br>
              <a:rPr lang="pt-BR" sz="3600" dirty="0"/>
            </a:br>
            <a:r>
              <a:rPr lang="pt-BR" sz="2400" dirty="0"/>
              <a:t>Trata-se de nova versão da CNIB 1.0 que será ampliada para compreender todos os serviços judiciais solicitados/ordenados aos Oficiais de Registro de Imóveis. </a:t>
            </a:r>
            <a:br>
              <a:rPr lang="pt-BR" sz="2400" dirty="0"/>
            </a:br>
            <a:r>
              <a:rPr lang="pt-BR" sz="2400" dirty="0"/>
              <a:t/>
            </a:r>
            <a:br>
              <a:rPr lang="pt-BR" sz="2400" dirty="0"/>
            </a:br>
            <a:r>
              <a:rPr lang="pt-BR" sz="2400" dirty="0"/>
              <a:t>Esse projeto foi apresentado pelo Presidente da ARISP/CORI-BR Dr. FLAVIANO GALHARDO no 81º Encontro do Colégio Permanente de Corregedores-Gerais dos Tribunais de Justiça do Brasil (ENCOGE) realizado em São Paulo entre os dias 16 e 18 de maio de 2019. </a:t>
            </a:r>
            <a:br>
              <a:rPr lang="pt-BR" sz="2400" dirty="0"/>
            </a:br>
            <a:r>
              <a:rPr lang="pt-BR" sz="2400" dirty="0"/>
              <a:t/>
            </a:r>
            <a:br>
              <a:rPr lang="pt-BR" sz="2400" dirty="0"/>
            </a:br>
            <a:r>
              <a:rPr lang="pt-BR" sz="2400" dirty="0"/>
              <a:t>A proposta resultou na Deliberação nº 8, da Carta de São Paulo, datada de 17/5/2019.</a:t>
            </a:r>
          </a:p>
        </p:txBody>
      </p:sp>
    </p:spTree>
    <p:extLst>
      <p:ext uri="{BB962C8B-B14F-4D97-AF65-F5344CB8AC3E}">
        <p14:creationId xmlns:p14="http://schemas.microsoft.com/office/powerpoint/2010/main" val="4138812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6291DE-B966-4388-B5AA-12FA6698EAE0}"/>
              </a:ext>
            </a:extLst>
          </p:cNvPr>
          <p:cNvSpPr>
            <a:spLocks noGrp="1"/>
          </p:cNvSpPr>
          <p:nvPr>
            <p:ph type="title"/>
          </p:nvPr>
        </p:nvSpPr>
        <p:spPr>
          <a:xfrm>
            <a:off x="457200" y="274638"/>
            <a:ext cx="8229600" cy="6322714"/>
          </a:xfrm>
          <a:ln w="28575">
            <a:solidFill>
              <a:schemeClr val="tx1"/>
            </a:solidFill>
          </a:ln>
        </p:spPr>
        <p:txBody>
          <a:bodyPr>
            <a:normAutofit/>
          </a:bodyPr>
          <a:lstStyle/>
          <a:p>
            <a:pPr algn="l"/>
            <a:r>
              <a:rPr lang="pt-BR" sz="2800" dirty="0"/>
              <a:t>MÓDULOS DO RI-JUD:</a:t>
            </a:r>
            <a:br>
              <a:rPr lang="pt-BR" sz="2800" dirty="0"/>
            </a:br>
            <a:r>
              <a:rPr lang="pt-BR" sz="2000" dirty="0"/>
              <a:t>✓- Pesquisa nacional de bens;</a:t>
            </a:r>
            <a:br>
              <a:rPr lang="pt-BR" sz="2000" dirty="0"/>
            </a:br>
            <a:r>
              <a:rPr lang="pt-BR" sz="2000" dirty="0"/>
              <a:t>✓- Visualização de matrículas;</a:t>
            </a:r>
            <a:br>
              <a:rPr lang="pt-BR" sz="2000" dirty="0"/>
            </a:br>
            <a:r>
              <a:rPr lang="pt-BR" sz="2000" dirty="0"/>
              <a:t>✓- Pedidos de certidões;</a:t>
            </a:r>
            <a:r>
              <a:rPr lang="pt-BR" sz="2000" i="1" dirty="0"/>
              <a:t/>
            </a:r>
            <a:br>
              <a:rPr lang="pt-BR" sz="2000" i="1" dirty="0"/>
            </a:br>
            <a:r>
              <a:rPr lang="pt-BR" sz="2000" i="1" dirty="0"/>
              <a:t>✓- </a:t>
            </a:r>
            <a:r>
              <a:rPr lang="pt-BR" sz="2000" dirty="0"/>
              <a:t>Indisponibilidade genérica;</a:t>
            </a:r>
            <a:br>
              <a:rPr lang="pt-BR" sz="2000" dirty="0"/>
            </a:br>
            <a:r>
              <a:rPr lang="pt-BR" sz="2000" dirty="0"/>
              <a:t>✓- Indisponibilidade de imóvel específico;</a:t>
            </a:r>
            <a:br>
              <a:rPr lang="pt-BR" sz="2000" dirty="0"/>
            </a:br>
            <a:r>
              <a:rPr lang="pt-BR" sz="2000" dirty="0"/>
              <a:t>✓- Penhora, arresto e sequestro;</a:t>
            </a:r>
            <a:br>
              <a:rPr lang="pt-BR" sz="2000" dirty="0"/>
            </a:br>
            <a:r>
              <a:rPr lang="pt-BR" sz="2000" dirty="0"/>
              <a:t>✓- Hipoteca judicial;</a:t>
            </a:r>
            <a:br>
              <a:rPr lang="pt-BR" sz="2000" dirty="0"/>
            </a:br>
            <a:r>
              <a:rPr lang="pt-BR" sz="2000" dirty="0"/>
              <a:t>✓- Arrolamento judicial de bens;</a:t>
            </a:r>
            <a:br>
              <a:rPr lang="pt-BR" sz="2000" dirty="0"/>
            </a:br>
            <a:r>
              <a:rPr lang="pt-BR" sz="2000" dirty="0"/>
              <a:t>✓- Averbação premonitória de execução (CPC, art. 828);</a:t>
            </a:r>
            <a:br>
              <a:rPr lang="pt-BR" sz="2000" dirty="0"/>
            </a:br>
            <a:r>
              <a:rPr lang="pt-BR" sz="2000" dirty="0"/>
              <a:t>✓- Averbação de outras ações na matrícula (Lei 13.105/2015);</a:t>
            </a:r>
            <a:br>
              <a:rPr lang="pt-BR" sz="2000" dirty="0"/>
            </a:br>
            <a:r>
              <a:rPr lang="pt-BR" sz="2000" dirty="0"/>
              <a:t>✓- Arrolamento Administrativo da Receita Federal;</a:t>
            </a:r>
            <a:br>
              <a:rPr lang="pt-BR" sz="2000" dirty="0"/>
            </a:br>
            <a:r>
              <a:rPr lang="pt-BR" sz="2000" dirty="0"/>
              <a:t>✓- Averbação de Certidão da Dívida Ativa da União por instância da PGFN – Procuradoria Geral da Fazenda Nacional;</a:t>
            </a:r>
            <a:br>
              <a:rPr lang="pt-BR" sz="2000" dirty="0"/>
            </a:br>
            <a:r>
              <a:rPr lang="pt-BR" sz="2000" dirty="0"/>
              <a:t>✓- Cancelamentos. </a:t>
            </a:r>
            <a:br>
              <a:rPr lang="pt-BR" sz="2000" dirty="0"/>
            </a:br>
            <a:r>
              <a:rPr lang="pt-BR" sz="2000" dirty="0"/>
              <a:t/>
            </a:r>
            <a:br>
              <a:rPr lang="pt-BR" sz="2000" dirty="0"/>
            </a:br>
            <a:r>
              <a:rPr lang="pt-BR" sz="2000" i="1" dirty="0"/>
              <a:t>* O sistema contará com [1] APIs para integração com Cartórios e Tribunais e [2] meio de pagamento para satisfação dos emolumentos, quando for a hipótese. </a:t>
            </a:r>
          </a:p>
        </p:txBody>
      </p:sp>
    </p:spTree>
    <p:extLst>
      <p:ext uri="{BB962C8B-B14F-4D97-AF65-F5344CB8AC3E}">
        <p14:creationId xmlns:p14="http://schemas.microsoft.com/office/powerpoint/2010/main" val="1121101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6291DE-B966-4388-B5AA-12FA6698EAE0}"/>
              </a:ext>
            </a:extLst>
          </p:cNvPr>
          <p:cNvSpPr>
            <a:spLocks noGrp="1"/>
          </p:cNvSpPr>
          <p:nvPr>
            <p:ph type="title"/>
          </p:nvPr>
        </p:nvSpPr>
        <p:spPr>
          <a:xfrm>
            <a:off x="457200" y="274638"/>
            <a:ext cx="8229600" cy="6322714"/>
          </a:xfrm>
          <a:ln w="19050">
            <a:solidFill>
              <a:schemeClr val="tx1"/>
            </a:solidFill>
          </a:ln>
        </p:spPr>
        <p:txBody>
          <a:bodyPr>
            <a:normAutofit fontScale="90000"/>
          </a:bodyPr>
          <a:lstStyle/>
          <a:p>
            <a:r>
              <a:rPr lang="pt-BR" sz="4000" dirty="0"/>
              <a:t/>
            </a:r>
            <a:br>
              <a:rPr lang="pt-BR" sz="4000" dirty="0"/>
            </a:br>
            <a:r>
              <a:rPr lang="pt-BR" sz="4000" dirty="0"/>
              <a:t/>
            </a:r>
            <a:br>
              <a:rPr lang="pt-BR" sz="4000" dirty="0"/>
            </a:br>
            <a:r>
              <a:rPr lang="pt-BR" sz="4000" dirty="0"/>
              <a:t/>
            </a:r>
            <a:br>
              <a:rPr lang="pt-BR" sz="4000" dirty="0"/>
            </a:br>
            <a:r>
              <a:rPr lang="pt-BR" sz="4000" dirty="0"/>
              <a:t/>
            </a:r>
            <a:br>
              <a:rPr lang="pt-BR" sz="4000" dirty="0"/>
            </a:br>
            <a:r>
              <a:rPr lang="pt-BR" sz="4000" dirty="0"/>
              <a:t>INCLUSÃO DIGITAL</a:t>
            </a:r>
            <a:br>
              <a:rPr lang="pt-BR" sz="4000" dirty="0"/>
            </a:br>
            <a:r>
              <a:rPr lang="pt-BR" sz="4000" dirty="0"/>
              <a:t> DAS SERVENTIAS DE PEQUENO PORTE</a:t>
            </a:r>
            <a:br>
              <a:rPr lang="pt-BR" sz="4000" dirty="0"/>
            </a:br>
            <a:r>
              <a:rPr lang="pt-BR" sz="4000" dirty="0"/>
              <a:t/>
            </a:r>
            <a:br>
              <a:rPr lang="pt-BR" sz="4000" dirty="0"/>
            </a:br>
            <a:r>
              <a:rPr lang="pt-BR" sz="4000" dirty="0"/>
              <a:t/>
            </a:r>
            <a:br>
              <a:rPr lang="pt-BR" sz="4000" dirty="0"/>
            </a:br>
            <a:r>
              <a:rPr lang="pt-BR" sz="2000" dirty="0"/>
              <a:t>Doação de equipamentos, de softwares, e compartilhamento do conhecimento, para que todos os oficiais de Registro de Imóveis do Brasil, de modo igualitário, tenha acesso a todas as tecnologias aplicadas à atividade registral. </a:t>
            </a:r>
            <a:r>
              <a:rPr lang="pt-BR" sz="1600" dirty="0"/>
              <a:t/>
            </a:r>
            <a:br>
              <a:rPr lang="pt-BR" sz="1600" dirty="0"/>
            </a:br>
            <a:endParaRPr lang="pt-BR" sz="2800" dirty="0"/>
          </a:p>
        </p:txBody>
      </p:sp>
      <p:sp>
        <p:nvSpPr>
          <p:cNvPr id="3" name="Elipse 2">
            <a:extLst>
              <a:ext uri="{FF2B5EF4-FFF2-40B4-BE49-F238E27FC236}">
                <a16:creationId xmlns:a16="http://schemas.microsoft.com/office/drawing/2014/main" xmlns="" id="{4FA905C0-A0E3-4C93-BCF7-2A38446D1107}"/>
              </a:ext>
            </a:extLst>
          </p:cNvPr>
          <p:cNvSpPr/>
          <p:nvPr/>
        </p:nvSpPr>
        <p:spPr>
          <a:xfrm>
            <a:off x="3851920" y="1052736"/>
            <a:ext cx="914400"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3600" b="1" dirty="0">
                <a:solidFill>
                  <a:srgbClr val="FFFF00"/>
                </a:solidFill>
                <a:effectLst>
                  <a:outerShdw blurRad="38100" dist="38100" dir="2700000" algn="tl">
                    <a:srgbClr val="000000">
                      <a:alpha val="43137"/>
                    </a:srgbClr>
                  </a:outerShdw>
                </a:effectLst>
                <a:latin typeface="Calibri"/>
              </a:rPr>
              <a:t>10</a:t>
            </a:r>
            <a:endParaRPr kumimoji="0" lang="pt-BR" sz="3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Calibri"/>
            </a:endParaRPr>
          </a:p>
        </p:txBody>
      </p:sp>
    </p:spTree>
    <p:extLst>
      <p:ext uri="{BB962C8B-B14F-4D97-AF65-F5344CB8AC3E}">
        <p14:creationId xmlns:p14="http://schemas.microsoft.com/office/powerpoint/2010/main" val="323044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74638"/>
            <a:ext cx="8784976" cy="6466730"/>
          </a:xfrm>
        </p:spPr>
        <p:style>
          <a:lnRef idx="2">
            <a:schemeClr val="accent1"/>
          </a:lnRef>
          <a:fillRef idx="1">
            <a:schemeClr val="lt1"/>
          </a:fillRef>
          <a:effectRef idx="0">
            <a:schemeClr val="accent1"/>
          </a:effectRef>
          <a:fontRef idx="minor">
            <a:schemeClr val="dk1"/>
          </a:fontRef>
        </p:style>
        <p:txBody>
          <a:bodyPr>
            <a:noAutofit/>
          </a:bodyPr>
          <a:lstStyle/>
          <a:p>
            <a:r>
              <a:rPr lang="pt-BR" sz="2400" b="1" i="0" dirty="0">
                <a:solidFill>
                  <a:srgbClr val="000000"/>
                </a:solidFill>
                <a:effectLst/>
              </a:rPr>
              <a:t/>
            </a:r>
            <a:br>
              <a:rPr lang="pt-BR" sz="2400" b="1" i="0" dirty="0">
                <a:solidFill>
                  <a:srgbClr val="000000"/>
                </a:solidFill>
                <a:effectLst/>
              </a:rPr>
            </a:br>
            <a:r>
              <a:rPr lang="pt-BR" sz="2400" b="1" i="0" dirty="0">
                <a:solidFill>
                  <a:srgbClr val="000000"/>
                </a:solidFill>
                <a:effectLst/>
              </a:rPr>
              <a:t>Medida Provisória Nº 759/2016 convertida na:</a:t>
            </a:r>
            <a:br>
              <a:rPr lang="pt-BR" sz="2400" b="1" i="0" dirty="0">
                <a:solidFill>
                  <a:srgbClr val="000000"/>
                </a:solidFill>
                <a:effectLst/>
              </a:rPr>
            </a:br>
            <a:r>
              <a:rPr lang="pt-BR" sz="2400" b="1" i="0" dirty="0">
                <a:solidFill>
                  <a:srgbClr val="000000"/>
                </a:solidFill>
                <a:effectLst/>
              </a:rPr>
              <a:t/>
            </a:r>
            <a:br>
              <a:rPr lang="pt-BR" sz="2400" b="1" i="0" dirty="0">
                <a:solidFill>
                  <a:srgbClr val="000000"/>
                </a:solidFill>
                <a:effectLst/>
              </a:rPr>
            </a:br>
            <a:r>
              <a:rPr lang="pt-BR" sz="2400" b="1" i="0" dirty="0">
                <a:solidFill>
                  <a:srgbClr val="000000"/>
                </a:solidFill>
                <a:effectLst/>
              </a:rPr>
              <a:t>LEI Nº 13.465, DE 11 DE JULHO DE 2017 </a:t>
            </a:r>
            <a:br>
              <a:rPr lang="pt-BR" sz="2400" b="1" i="0" dirty="0">
                <a:solidFill>
                  <a:srgbClr val="000000"/>
                </a:solidFill>
                <a:effectLst/>
              </a:rPr>
            </a:br>
            <a:r>
              <a:rPr lang="pt-BR" sz="1600" b="0" i="0" dirty="0">
                <a:solidFill>
                  <a:srgbClr val="000000"/>
                </a:solidFill>
                <a:effectLst/>
              </a:rPr>
              <a:t/>
            </a:r>
            <a:br>
              <a:rPr lang="pt-BR" sz="1600" b="0" i="0" dirty="0">
                <a:solidFill>
                  <a:srgbClr val="000000"/>
                </a:solidFill>
                <a:effectLst/>
              </a:rPr>
            </a:br>
            <a:r>
              <a:rPr lang="pt-BR" sz="1600" b="0" i="0" dirty="0">
                <a:solidFill>
                  <a:srgbClr val="000000"/>
                </a:solidFill>
                <a:effectLst/>
              </a:rPr>
              <a:t/>
            </a:r>
            <a:br>
              <a:rPr lang="pt-BR" sz="1600" b="0" i="0" dirty="0">
                <a:solidFill>
                  <a:srgbClr val="000000"/>
                </a:solidFill>
                <a:effectLst/>
              </a:rPr>
            </a:br>
            <a:r>
              <a:rPr lang="pt-BR" sz="1900" b="0" i="0" dirty="0">
                <a:solidFill>
                  <a:srgbClr val="000000"/>
                </a:solidFill>
                <a:effectLst/>
              </a:rPr>
              <a:t>Art. 76. O Sistema de Registro Eletrônico de Imóveis (SREI) será implementado e operado, em âmbito nacional, pelo Operador Nacional do Sistema de Registro Eletrônico de Imóveis (ONR).</a:t>
            </a:r>
            <a:br>
              <a:rPr lang="pt-BR" sz="1900" b="0" i="0" dirty="0">
                <a:solidFill>
                  <a:srgbClr val="000000"/>
                </a:solidFill>
                <a:effectLst/>
              </a:rPr>
            </a:br>
            <a:r>
              <a:rPr lang="pt-BR" sz="1900" b="0" i="0" dirty="0">
                <a:solidFill>
                  <a:srgbClr val="000000"/>
                </a:solidFill>
                <a:effectLst/>
              </a:rPr>
              <a:t/>
            </a:r>
            <a:br>
              <a:rPr lang="pt-BR" sz="1900" b="0" i="0" dirty="0">
                <a:solidFill>
                  <a:srgbClr val="000000"/>
                </a:solidFill>
                <a:effectLst/>
              </a:rPr>
            </a:br>
            <a:r>
              <a:rPr lang="pt-BR" sz="1900" b="0" i="0" dirty="0">
                <a:solidFill>
                  <a:srgbClr val="000000"/>
                </a:solidFill>
                <a:effectLst/>
              </a:rPr>
              <a:t>§ 1º O procedimento administrativo e os atos de registro decorrentes da Reurb serão feitos preferencialmente por meio eletrônico, na forma dos </a:t>
            </a:r>
            <a:r>
              <a:rPr lang="pt-BR" sz="1900" b="0" i="0" dirty="0" err="1">
                <a:solidFill>
                  <a:srgbClr val="000000"/>
                </a:solidFill>
                <a:effectLst/>
                <a:hlinkClick r:id="rId2"/>
              </a:rPr>
              <a:t>arts</a:t>
            </a:r>
            <a:r>
              <a:rPr lang="pt-BR" sz="1900" b="0" i="0" dirty="0">
                <a:solidFill>
                  <a:srgbClr val="000000"/>
                </a:solidFill>
                <a:effectLst/>
                <a:hlinkClick r:id="rId2"/>
              </a:rPr>
              <a:t>. 37 </a:t>
            </a:r>
            <a:r>
              <a:rPr lang="pt-BR" sz="1900" b="0" i="0" dirty="0">
                <a:solidFill>
                  <a:srgbClr val="000000"/>
                </a:solidFill>
                <a:effectLst/>
              </a:rPr>
              <a:t>a </a:t>
            </a:r>
            <a:r>
              <a:rPr lang="pt-BR" sz="1900" b="0" i="0" dirty="0">
                <a:solidFill>
                  <a:srgbClr val="000000"/>
                </a:solidFill>
                <a:effectLst/>
                <a:hlinkClick r:id="rId3"/>
              </a:rPr>
              <a:t>41 da Lei nº 11.977, de 7 de julho de 2009 </a:t>
            </a:r>
            <a:r>
              <a:rPr lang="pt-BR" sz="1900" b="0" i="0" dirty="0">
                <a:solidFill>
                  <a:srgbClr val="000000"/>
                </a:solidFill>
                <a:effectLst/>
              </a:rPr>
              <a:t>.</a:t>
            </a:r>
            <a:br>
              <a:rPr lang="pt-BR" sz="1900" b="0" i="0" dirty="0">
                <a:solidFill>
                  <a:srgbClr val="000000"/>
                </a:solidFill>
                <a:effectLst/>
              </a:rPr>
            </a:br>
            <a:r>
              <a:rPr lang="pt-BR" sz="1900" b="0" i="0" dirty="0">
                <a:solidFill>
                  <a:srgbClr val="000000"/>
                </a:solidFill>
                <a:effectLst/>
              </a:rPr>
              <a:t/>
            </a:r>
            <a:br>
              <a:rPr lang="pt-BR" sz="1900" b="0" i="0" dirty="0">
                <a:solidFill>
                  <a:srgbClr val="000000"/>
                </a:solidFill>
                <a:effectLst/>
              </a:rPr>
            </a:br>
            <a:r>
              <a:rPr lang="pt-BR" sz="1900" b="0" i="0" dirty="0">
                <a:solidFill>
                  <a:srgbClr val="000000"/>
                </a:solidFill>
                <a:effectLst/>
              </a:rPr>
              <a:t>§ 2º O ONR será organizado como pessoa jurídica de direito privado, sem fins lucrativos.</a:t>
            </a:r>
            <a:br>
              <a:rPr lang="pt-BR" sz="1900" b="0" i="0" dirty="0">
                <a:solidFill>
                  <a:srgbClr val="000000"/>
                </a:solidFill>
                <a:effectLst/>
              </a:rPr>
            </a:br>
            <a:r>
              <a:rPr lang="pt-BR" sz="1900" b="0" i="0" dirty="0">
                <a:solidFill>
                  <a:srgbClr val="000000"/>
                </a:solidFill>
                <a:effectLst/>
              </a:rPr>
              <a:t/>
            </a:r>
            <a:br>
              <a:rPr lang="pt-BR" sz="1900" b="0" i="0" dirty="0">
                <a:solidFill>
                  <a:srgbClr val="000000"/>
                </a:solidFill>
                <a:effectLst/>
              </a:rPr>
            </a:br>
            <a:r>
              <a:rPr lang="pt-BR" sz="1900" b="0" i="0" dirty="0">
                <a:solidFill>
                  <a:srgbClr val="000000"/>
                </a:solidFill>
                <a:effectLst/>
              </a:rPr>
              <a:t>§ 3º (VETADO).</a:t>
            </a:r>
            <a:br>
              <a:rPr lang="pt-BR" sz="1900" b="0" i="0" dirty="0">
                <a:solidFill>
                  <a:srgbClr val="000000"/>
                </a:solidFill>
                <a:effectLst/>
              </a:rPr>
            </a:br>
            <a:r>
              <a:rPr lang="pt-BR" sz="1900" b="0" i="0" dirty="0">
                <a:solidFill>
                  <a:srgbClr val="000000"/>
                </a:solidFill>
                <a:effectLst/>
              </a:rPr>
              <a:t/>
            </a:r>
            <a:br>
              <a:rPr lang="pt-BR" sz="1900" b="0" i="0" dirty="0">
                <a:solidFill>
                  <a:srgbClr val="000000"/>
                </a:solidFill>
                <a:effectLst/>
              </a:rPr>
            </a:br>
            <a:r>
              <a:rPr lang="pt-BR" sz="1900" b="0" i="0" dirty="0">
                <a:solidFill>
                  <a:srgbClr val="000000"/>
                </a:solidFill>
                <a:effectLst>
                  <a:outerShdw blurRad="38100" dist="38100" dir="2700000" algn="tl">
                    <a:srgbClr val="000000">
                      <a:alpha val="43137"/>
                    </a:srgbClr>
                  </a:outerShdw>
                </a:effectLst>
              </a:rPr>
              <a:t>§ 4º Caberá à Corregedoria Nacional de Justiça do Conselho Nacional de Justiça exercer a função de agente regulador do ONR</a:t>
            </a:r>
            <a:r>
              <a:rPr lang="pt-BR" sz="1900" b="0" i="0" dirty="0">
                <a:solidFill>
                  <a:srgbClr val="000000"/>
                </a:solidFill>
                <a:effectLst/>
              </a:rPr>
              <a:t> e zelar pelo cumprimento de seu estatuto.</a:t>
            </a:r>
            <a:br>
              <a:rPr lang="pt-BR" sz="1900" b="0" i="0" dirty="0">
                <a:solidFill>
                  <a:srgbClr val="000000"/>
                </a:solidFill>
                <a:effectLst/>
              </a:rPr>
            </a:br>
            <a:r>
              <a:rPr lang="pt-BR" sz="1600" b="0" i="0" dirty="0">
                <a:solidFill>
                  <a:srgbClr val="000000"/>
                </a:solidFill>
                <a:effectLst/>
                <a:latin typeface="Arial" panose="020B0604020202020204" pitchFamily="34" charset="0"/>
              </a:rPr>
              <a:t/>
            </a:r>
            <a:br>
              <a:rPr lang="pt-BR" sz="1600" b="0" i="0" dirty="0">
                <a:solidFill>
                  <a:srgbClr val="000000"/>
                </a:solidFill>
                <a:effectLst/>
                <a:latin typeface="Arial" panose="020B0604020202020204" pitchFamily="34" charset="0"/>
              </a:rPr>
            </a:br>
            <a:endParaRPr lang="pt-BR" sz="1600" dirty="0">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2985411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FC5F8F2-E2EB-48BB-9D71-DFDDB0270908}"/>
              </a:ext>
            </a:extLst>
          </p:cNvPr>
          <p:cNvSpPr>
            <a:spLocks noGrp="1"/>
          </p:cNvSpPr>
          <p:nvPr>
            <p:ph type="title"/>
          </p:nvPr>
        </p:nvSpPr>
        <p:spPr>
          <a:xfrm>
            <a:off x="457200" y="274638"/>
            <a:ext cx="8229600" cy="6322714"/>
          </a:xfrm>
          <a:ln w="28575">
            <a:solidFill>
              <a:schemeClr val="tx1"/>
            </a:solidFill>
          </a:ln>
        </p:spPr>
        <p:txBody>
          <a:bodyPr>
            <a:noAutofit/>
          </a:bodyPr>
          <a:lstStyle/>
          <a:p>
            <a:pPr algn="l"/>
            <a:r>
              <a:rPr lang="pt-BR" sz="2800" b="1" u="sng" dirty="0">
                <a:solidFill>
                  <a:srgbClr val="FF0000"/>
                </a:solidFill>
                <a:effectLst>
                  <a:outerShdw blurRad="38100" dist="38100" dir="2700000" algn="tl">
                    <a:srgbClr val="000000">
                      <a:alpha val="43137"/>
                    </a:srgbClr>
                  </a:outerShdw>
                </a:effectLst>
              </a:rPr>
              <a:t>PONTO DE ATENÇÃO</a:t>
            </a:r>
            <a:r>
              <a:rPr lang="pt-BR" sz="2800" b="1" dirty="0">
                <a:solidFill>
                  <a:srgbClr val="FF0000"/>
                </a:solidFill>
                <a:effectLst>
                  <a:outerShdw blurRad="38100" dist="38100" dir="2700000" algn="tl">
                    <a:srgbClr val="000000">
                      <a:alpha val="43137"/>
                    </a:srgbClr>
                  </a:outerShdw>
                </a:effectLst>
              </a:rPr>
              <a:t>:</a:t>
            </a:r>
            <a:br>
              <a:rPr lang="pt-BR" sz="2800" b="1" dirty="0">
                <a:solidFill>
                  <a:srgbClr val="FF0000"/>
                </a:solidFill>
                <a:effectLst>
                  <a:outerShdw blurRad="38100" dist="38100" dir="2700000" algn="tl">
                    <a:srgbClr val="000000">
                      <a:alpha val="43137"/>
                    </a:srgbClr>
                  </a:outerShdw>
                </a:effectLst>
              </a:rPr>
            </a:br>
            <a:r>
              <a:rPr lang="pt-BR" sz="2400" dirty="0"/>
              <a:t/>
            </a:r>
            <a:br>
              <a:rPr lang="pt-BR" sz="2400" dirty="0"/>
            </a:br>
            <a:r>
              <a:rPr lang="pt-BR" sz="2400" dirty="0"/>
              <a:t>As contribuições feitas ao FIC/SREI revelaram que 30% dos cartórios de Registro de Imóveis do país têm receita bruta inferior a R$ 20.000,00 por mês.</a:t>
            </a:r>
            <a:br>
              <a:rPr lang="pt-BR" sz="2400" dirty="0"/>
            </a:br>
            <a:r>
              <a:rPr lang="pt-BR" sz="2400" dirty="0"/>
              <a:t/>
            </a:r>
            <a:br>
              <a:rPr lang="pt-BR" sz="2400" dirty="0"/>
            </a:br>
            <a:r>
              <a:rPr lang="pt-BR" sz="2400" dirty="0" err="1"/>
              <a:t>A</a:t>
            </a:r>
            <a:r>
              <a:rPr lang="pt-BR" sz="2400" dirty="0"/>
              <a:t> conclusão a que podemos chegar é que os registradores com menos condições econômicas têm menos acesso à tecnologia, que é fator determinante para a implantação do registro eletrônico, e continuidade da atividade registral, na forma do art. 236, da Constituição Federal.</a:t>
            </a:r>
            <a:br>
              <a:rPr lang="pt-BR" sz="2400" dirty="0"/>
            </a:br>
            <a:r>
              <a:rPr lang="pt-BR" sz="2400" dirty="0"/>
              <a:t/>
            </a:r>
            <a:br>
              <a:rPr lang="pt-BR" sz="2400" dirty="0"/>
            </a:br>
            <a:r>
              <a:rPr lang="pt-BR" sz="2400" dirty="0"/>
              <a:t>Diante dessa realidade é imperioso enfrentar o problema com um robusto projeto de inclusão digital para nivelar os serviços em todas as unidades do território nacional. </a:t>
            </a:r>
          </a:p>
        </p:txBody>
      </p:sp>
    </p:spTree>
    <p:extLst>
      <p:ext uri="{BB962C8B-B14F-4D97-AF65-F5344CB8AC3E}">
        <p14:creationId xmlns:p14="http://schemas.microsoft.com/office/powerpoint/2010/main" val="2308203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4184578265"/>
              </p:ext>
            </p:extLst>
          </p:nvPr>
        </p:nvGraphicFramePr>
        <p:xfrm>
          <a:off x="457200" y="274638"/>
          <a:ext cx="82296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487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r>
              <a:rPr lang="pt-BR" b="1" dirty="0">
                <a:effectLst>
                  <a:outerShdw blurRad="38100" dist="38100" dir="2700000" algn="tl">
                    <a:srgbClr val="000000">
                      <a:alpha val="43137"/>
                    </a:srgbClr>
                  </a:outerShdw>
                </a:effectLst>
              </a:rPr>
              <a:t>O REGISTRO DE IMÓVEIS É UM PATRIMÔNIO JURÍDICO NACIONAL</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1896214676"/>
              </p:ext>
            </p:extLst>
          </p:nvPr>
        </p:nvGraphicFramePr>
        <p:xfrm>
          <a:off x="457200" y="1556792"/>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2390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250706"/>
          </a:xfrm>
          <a:solidFill>
            <a:schemeClr val="tx2">
              <a:lumMod val="20000"/>
              <a:lumOff val="80000"/>
            </a:schemeClr>
          </a:solidFill>
          <a:ln w="76200">
            <a:solidFill>
              <a:srgbClr val="00B050"/>
            </a:solidFill>
          </a:ln>
        </p:spPr>
        <p:style>
          <a:lnRef idx="2">
            <a:schemeClr val="accent1"/>
          </a:lnRef>
          <a:fillRef idx="1">
            <a:schemeClr val="lt1"/>
          </a:fillRef>
          <a:effectRef idx="0">
            <a:schemeClr val="accent1"/>
          </a:effectRef>
          <a:fontRef idx="minor">
            <a:schemeClr val="dk1"/>
          </a:fontRef>
        </p:style>
        <p:txBody>
          <a:bodyPr>
            <a:normAutofit/>
          </a:bodyPr>
          <a:lstStyle/>
          <a:p>
            <a:pPr algn="l"/>
            <a:r>
              <a:rPr lang="pt-BR" b="1" dirty="0">
                <a:solidFill>
                  <a:schemeClr val="tx1"/>
                </a:solidFill>
                <a:effectLst>
                  <a:outerShdw blurRad="38100" dist="38100" dir="2700000" algn="tl">
                    <a:srgbClr val="000000">
                      <a:alpha val="43137"/>
                    </a:srgbClr>
                  </a:outerShdw>
                </a:effectLst>
                <a:latin typeface="Arial Black" panose="020B0A04020102020204" pitchFamily="34" charset="0"/>
              </a:rPr>
              <a:t>    Obrigado!</a:t>
            </a:r>
            <a:br>
              <a:rPr lang="pt-BR" b="1" dirty="0">
                <a:solidFill>
                  <a:schemeClr val="tx1"/>
                </a:solidFill>
                <a:effectLst>
                  <a:outerShdw blurRad="38100" dist="38100" dir="2700000" algn="tl">
                    <a:srgbClr val="000000">
                      <a:alpha val="43137"/>
                    </a:srgbClr>
                  </a:outerShdw>
                </a:effectLst>
                <a:latin typeface="Arial Black" panose="020B0A04020102020204" pitchFamily="34" charset="0"/>
              </a:rPr>
            </a:br>
            <a:r>
              <a:rPr lang="pt-BR" b="1" dirty="0">
                <a:solidFill>
                  <a:schemeClr val="tx1"/>
                </a:solidFill>
                <a:effectLst>
                  <a:outerShdw blurRad="38100" dist="38100" dir="2700000" algn="tl">
                    <a:srgbClr val="000000">
                      <a:alpha val="43137"/>
                    </a:srgbClr>
                  </a:outerShdw>
                </a:effectLst>
              </a:rPr>
              <a:t/>
            </a:r>
            <a:br>
              <a:rPr lang="pt-BR" b="1" dirty="0">
                <a:solidFill>
                  <a:schemeClr val="tx1"/>
                </a:solidFill>
                <a:effectLst>
                  <a:outerShdw blurRad="38100" dist="38100" dir="2700000" algn="tl">
                    <a:srgbClr val="000000">
                      <a:alpha val="43137"/>
                    </a:srgbClr>
                  </a:outerShdw>
                </a:effectLst>
              </a:rPr>
            </a:br>
            <a:r>
              <a:rPr lang="pt-BR" b="1" dirty="0">
                <a:solidFill>
                  <a:schemeClr val="tx1"/>
                </a:solidFill>
                <a:effectLst>
                  <a:outerShdw blurRad="38100" dist="38100" dir="2700000" algn="tl">
                    <a:srgbClr val="000000">
                      <a:alpha val="43137"/>
                    </a:srgbClr>
                  </a:outerShdw>
                </a:effectLst>
              </a:rPr>
              <a:t>  </a:t>
            </a:r>
            <a:r>
              <a:rPr lang="pt-BR" sz="4000" i="1" dirty="0">
                <a:solidFill>
                  <a:schemeClr val="tx1"/>
                </a:solidFill>
              </a:rPr>
              <a:t>Flauzilino Araújo dos Santos</a:t>
            </a:r>
            <a:br>
              <a:rPr lang="pt-BR" sz="4000" i="1" dirty="0">
                <a:solidFill>
                  <a:schemeClr val="tx1"/>
                </a:solidFill>
              </a:rPr>
            </a:br>
            <a:r>
              <a:rPr lang="pt-BR" sz="4000" i="1" dirty="0">
                <a:solidFill>
                  <a:schemeClr val="tx1"/>
                </a:solidFill>
              </a:rPr>
              <a:t>  Presidente do ONR</a:t>
            </a:r>
            <a:r>
              <a:rPr lang="pt-BR" i="1" dirty="0">
                <a:solidFill>
                  <a:schemeClr val="tx1"/>
                </a:solidFill>
              </a:rPr>
              <a:t/>
            </a:r>
            <a:br>
              <a:rPr lang="pt-BR" i="1" dirty="0">
                <a:solidFill>
                  <a:schemeClr val="tx1"/>
                </a:solidFill>
              </a:rPr>
            </a:br>
            <a:r>
              <a:rPr lang="pt-BR" i="1" dirty="0">
                <a:solidFill>
                  <a:schemeClr val="tx1"/>
                </a:solidFill>
              </a:rPr>
              <a:t>  </a:t>
            </a:r>
            <a:r>
              <a:rPr lang="pt-BR" sz="3200" dirty="0">
                <a:solidFill>
                  <a:schemeClr val="tx1"/>
                </a:solidFill>
                <a:hlinkClick r:id="rId2"/>
              </a:rPr>
              <a:t>flauzilino@gmail.com</a:t>
            </a:r>
            <a:r>
              <a:rPr lang="pt-BR" sz="3200" dirty="0">
                <a:solidFill>
                  <a:schemeClr val="tx1"/>
                </a:solidFill>
              </a:rPr>
              <a:t/>
            </a:r>
            <a:br>
              <a:rPr lang="pt-BR" sz="3200" dirty="0">
                <a:solidFill>
                  <a:schemeClr val="tx1"/>
                </a:solidFill>
              </a:rPr>
            </a:br>
            <a:r>
              <a:rPr lang="pt-BR" sz="3200" dirty="0">
                <a:solidFill>
                  <a:schemeClr val="tx1"/>
                </a:solidFill>
              </a:rPr>
              <a:t>   </a:t>
            </a:r>
            <a:r>
              <a:rPr lang="pt-BR" sz="3200" dirty="0">
                <a:solidFill>
                  <a:schemeClr val="tx1"/>
                </a:solidFill>
                <a:hlinkClick r:id="rId3"/>
              </a:rPr>
              <a:t>presidente@onr.org.br</a:t>
            </a:r>
            <a:r>
              <a:rPr lang="pt-BR" sz="3200" dirty="0">
                <a:solidFill>
                  <a:schemeClr val="tx1"/>
                </a:solidFill>
              </a:rPr>
              <a:t> </a:t>
            </a:r>
            <a:endParaRPr lang="pt-BR" sz="2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4638"/>
            <a:ext cx="8568952" cy="6178698"/>
          </a:xfrm>
        </p:spPr>
        <p:style>
          <a:lnRef idx="2">
            <a:schemeClr val="accent1"/>
          </a:lnRef>
          <a:fillRef idx="1">
            <a:schemeClr val="lt1"/>
          </a:fillRef>
          <a:effectRef idx="0">
            <a:schemeClr val="accent1"/>
          </a:effectRef>
          <a:fontRef idx="minor">
            <a:schemeClr val="dk1"/>
          </a:fontRef>
        </p:style>
        <p:txBody>
          <a:bodyPr>
            <a:noAutofit/>
          </a:bodyPr>
          <a:lstStyle/>
          <a:p>
            <a:r>
              <a:rPr lang="pt-BR" sz="1600" b="0" i="0" dirty="0">
                <a:solidFill>
                  <a:srgbClr val="000000"/>
                </a:solidFill>
                <a:effectLst/>
                <a:latin typeface="Arial" panose="020B0604020202020204" pitchFamily="34" charset="0"/>
              </a:rPr>
              <a:t/>
            </a:r>
            <a:br>
              <a:rPr lang="pt-BR" sz="1600" b="0" i="0" dirty="0">
                <a:solidFill>
                  <a:srgbClr val="000000"/>
                </a:solidFill>
                <a:effectLst/>
                <a:latin typeface="Arial" panose="020B0604020202020204" pitchFamily="34" charset="0"/>
              </a:rPr>
            </a:br>
            <a:r>
              <a:rPr lang="pt-BR" sz="2400" b="0" i="0" dirty="0">
                <a:solidFill>
                  <a:srgbClr val="FF0000"/>
                </a:solidFill>
                <a:effectLst/>
              </a:rPr>
              <a:t>§ 5º As unidades do serviço de registro de imóveis dos Estados e do Distrito Federal integram o SREI e ficam vinculadas ao ONR.</a:t>
            </a:r>
            <a:br>
              <a:rPr lang="pt-BR" sz="2400" b="0" i="0" dirty="0">
                <a:solidFill>
                  <a:srgbClr val="FF0000"/>
                </a:solidFill>
                <a:effectLst/>
              </a:rPr>
            </a:br>
            <a:r>
              <a:rPr lang="pt-BR" sz="2400" b="0" i="0" dirty="0">
                <a:solidFill>
                  <a:srgbClr val="000000"/>
                </a:solidFill>
                <a:effectLst/>
              </a:rPr>
              <a:t/>
            </a:r>
            <a:br>
              <a:rPr lang="pt-BR" sz="2400" b="0" i="0" dirty="0">
                <a:solidFill>
                  <a:srgbClr val="000000"/>
                </a:solidFill>
                <a:effectLst/>
              </a:rPr>
            </a:br>
            <a:r>
              <a:rPr lang="pt-BR" sz="2400" b="0" i="0" dirty="0">
                <a:solidFill>
                  <a:srgbClr val="000000"/>
                </a:solidFill>
                <a:effectLst/>
              </a:rPr>
              <a:t>§ 6º Os serviços eletrônicos serão disponibilizados, sem ônus, ao Poder Judiciário, ao Poder Executivo federal, ao Ministério Público, aos entes públicos previstos nos regimentos de custas e emolumentos dos Estados e do Distrito Federal, e aos órgãos encarregados de investigações criminais, fiscalização tributária e recuperação de ativos.</a:t>
            </a:r>
            <a:br>
              <a:rPr lang="pt-BR" sz="2400" b="0" i="0" dirty="0">
                <a:solidFill>
                  <a:srgbClr val="000000"/>
                </a:solidFill>
                <a:effectLst/>
              </a:rPr>
            </a:br>
            <a:r>
              <a:rPr lang="pt-BR" sz="2400" b="0" i="0" dirty="0">
                <a:solidFill>
                  <a:srgbClr val="000000"/>
                </a:solidFill>
                <a:effectLst/>
              </a:rPr>
              <a:t/>
            </a:r>
            <a:br>
              <a:rPr lang="pt-BR" sz="2400" b="0" i="0" dirty="0">
                <a:solidFill>
                  <a:srgbClr val="000000"/>
                </a:solidFill>
                <a:effectLst/>
              </a:rPr>
            </a:br>
            <a:r>
              <a:rPr lang="pt-BR" sz="2400" b="0" i="0" dirty="0">
                <a:solidFill>
                  <a:srgbClr val="000000"/>
                </a:solidFill>
                <a:effectLst/>
              </a:rPr>
              <a:t>§ 7º A administração pública federal acessará as informações do SREI por meio do Sistema Nacional de Gestão de Informações Territoriais (</a:t>
            </a:r>
            <a:r>
              <a:rPr lang="pt-BR" sz="2400" b="0" i="0" dirty="0" err="1">
                <a:solidFill>
                  <a:srgbClr val="000000"/>
                </a:solidFill>
                <a:effectLst/>
              </a:rPr>
              <a:t>Sinter</a:t>
            </a:r>
            <a:r>
              <a:rPr lang="pt-BR" sz="2400" b="0" i="0" dirty="0">
                <a:solidFill>
                  <a:srgbClr val="000000"/>
                </a:solidFill>
                <a:effectLst/>
              </a:rPr>
              <a:t>), na forma de regulamento.</a:t>
            </a:r>
            <a:br>
              <a:rPr lang="pt-BR" sz="2400" b="0" i="0" dirty="0">
                <a:solidFill>
                  <a:srgbClr val="000000"/>
                </a:solidFill>
                <a:effectLst/>
              </a:rPr>
            </a:br>
            <a:endParaRPr lang="pt-BR" sz="2400" dirty="0">
              <a:cs typeface="Aparajita" panose="02020603050405020304" pitchFamily="18" charset="0"/>
            </a:endParaRPr>
          </a:p>
        </p:txBody>
      </p:sp>
    </p:spTree>
    <p:extLst>
      <p:ext uri="{BB962C8B-B14F-4D97-AF65-F5344CB8AC3E}">
        <p14:creationId xmlns:p14="http://schemas.microsoft.com/office/powerpoint/2010/main" val="990891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AEAAEAD-8D23-408A-BF57-1E76D8EC62EF}"/>
              </a:ext>
            </a:extLst>
          </p:cNvPr>
          <p:cNvSpPr>
            <a:spLocks noGrp="1"/>
          </p:cNvSpPr>
          <p:nvPr>
            <p:ph type="title"/>
          </p:nvPr>
        </p:nvSpPr>
        <p:spPr>
          <a:xfrm>
            <a:off x="107504" y="116632"/>
            <a:ext cx="8928992" cy="6624736"/>
          </a:xfrm>
        </p:spPr>
        <p:style>
          <a:lnRef idx="2">
            <a:schemeClr val="accent1"/>
          </a:lnRef>
          <a:fillRef idx="1">
            <a:schemeClr val="lt1"/>
          </a:fillRef>
          <a:effectRef idx="0">
            <a:schemeClr val="accent1"/>
          </a:effectRef>
          <a:fontRef idx="minor">
            <a:schemeClr val="dk1"/>
          </a:fontRef>
        </p:style>
        <p:txBody>
          <a:bodyPr>
            <a:noAutofit/>
          </a:bodyPr>
          <a:lstStyle/>
          <a:p>
            <a:pPr algn="l"/>
            <a:r>
              <a:rPr lang="pt-BR" sz="2000" dirty="0">
                <a:effectLst>
                  <a:outerShdw blurRad="38100" dist="38100" dir="2700000" algn="tl">
                    <a:srgbClr val="000000">
                      <a:alpha val="43137"/>
                    </a:srgbClr>
                  </a:outerShdw>
                </a:effectLst>
                <a:latin typeface="+mj-lt"/>
              </a:rPr>
              <a:t>RESUMO SOBRE A CONSTITUIÇÃO DO ONR:</a:t>
            </a:r>
            <a:br>
              <a:rPr lang="pt-BR" sz="2000" dirty="0">
                <a:effectLst>
                  <a:outerShdw blurRad="38100" dist="38100" dir="2700000" algn="tl">
                    <a:srgbClr val="000000">
                      <a:alpha val="43137"/>
                    </a:srgbClr>
                  </a:outerShdw>
                </a:effectLst>
                <a:latin typeface="+mj-lt"/>
              </a:rPr>
            </a:br>
            <a:r>
              <a:rPr lang="pt-BR" sz="1800" dirty="0">
                <a:latin typeface="+mj-lt"/>
              </a:rPr>
              <a:t/>
            </a:r>
            <a:br>
              <a:rPr lang="pt-BR" sz="1800" dirty="0">
                <a:latin typeface="+mj-lt"/>
              </a:rPr>
            </a:br>
            <a:r>
              <a:rPr lang="pt-BR" sz="1600" dirty="0">
                <a:latin typeface="+mj-lt"/>
              </a:rPr>
              <a:t>I – Pessoa Jurídica de Direito Privado, sem fins lucrativos, instituída pela Lei nº 13.465/2016 (Art. 76) e composta por todos os oficiais de Registro de Imóveis do Brasil. Estatutos registrados sob nº 3.850, em 20/5/2020, no RDTPJ do cartório do 1º ofício de Núcleo Bandeirante, Brasília-DF. </a:t>
            </a:r>
            <a:br>
              <a:rPr lang="pt-BR" sz="1600" dirty="0">
                <a:latin typeface="+mj-lt"/>
              </a:rPr>
            </a:br>
            <a:r>
              <a:rPr lang="pt-BR" sz="1600" dirty="0">
                <a:latin typeface="+mj-lt"/>
              </a:rPr>
              <a:t/>
            </a:r>
            <a:br>
              <a:rPr lang="pt-BR" sz="1600" dirty="0">
                <a:latin typeface="+mj-lt"/>
              </a:rPr>
            </a:br>
            <a:r>
              <a:rPr lang="pt-BR" sz="1600" dirty="0">
                <a:latin typeface="+mj-lt"/>
              </a:rPr>
              <a:t>II – Natureza Jurídica: Serviço Social Autônomo;</a:t>
            </a:r>
            <a:br>
              <a:rPr lang="pt-BR" sz="1600" dirty="0">
                <a:latin typeface="+mj-lt"/>
              </a:rPr>
            </a:br>
            <a:r>
              <a:rPr lang="pt-BR" sz="1600" dirty="0">
                <a:latin typeface="+mj-lt"/>
              </a:rPr>
              <a:t/>
            </a:r>
            <a:br>
              <a:rPr lang="pt-BR" sz="1600" dirty="0">
                <a:latin typeface="+mj-lt"/>
              </a:rPr>
            </a:br>
            <a:r>
              <a:rPr lang="pt-BR" sz="1600" dirty="0">
                <a:latin typeface="+mj-lt"/>
              </a:rPr>
              <a:t>III – Agente Regulador: Corregedoria Nacional de Justiça;</a:t>
            </a:r>
            <a:br>
              <a:rPr lang="pt-BR" sz="1600" dirty="0">
                <a:latin typeface="+mj-lt"/>
              </a:rPr>
            </a:br>
            <a:r>
              <a:rPr lang="pt-BR" sz="1600" dirty="0">
                <a:latin typeface="+mj-lt"/>
              </a:rPr>
              <a:t/>
            </a:r>
            <a:br>
              <a:rPr lang="pt-BR" sz="1600" dirty="0">
                <a:latin typeface="+mj-lt"/>
              </a:rPr>
            </a:br>
            <a:r>
              <a:rPr lang="pt-BR" sz="1600" dirty="0">
                <a:latin typeface="+mj-lt"/>
              </a:rPr>
              <a:t>IV – Sede: SRTVS, Quadra 701, Lote 5, Bloco A, Sala 221 – Centro Empresarial Brasília - CEP: 70.340-907 - Brasília-DF (Escritório da Anoreg-BR);</a:t>
            </a:r>
            <a:br>
              <a:rPr lang="pt-BR" sz="1600" dirty="0">
                <a:latin typeface="+mj-lt"/>
              </a:rPr>
            </a:br>
            <a:r>
              <a:rPr lang="pt-BR" sz="1600" dirty="0">
                <a:latin typeface="+mj-lt"/>
              </a:rPr>
              <a:t/>
            </a:r>
            <a:br>
              <a:rPr lang="pt-BR" sz="1600" dirty="0">
                <a:latin typeface="+mj-lt"/>
              </a:rPr>
            </a:br>
            <a:r>
              <a:rPr lang="pt-BR" sz="1600" dirty="0">
                <a:latin typeface="+mj-lt"/>
              </a:rPr>
              <a:t>V – CNPJ Nº 37.318.313/0001-00;</a:t>
            </a:r>
            <a:br>
              <a:rPr lang="pt-BR" sz="1600" dirty="0">
                <a:latin typeface="+mj-lt"/>
              </a:rPr>
            </a:br>
            <a:r>
              <a:rPr lang="pt-BR" sz="1600" dirty="0">
                <a:latin typeface="+mj-lt"/>
              </a:rPr>
              <a:t/>
            </a:r>
            <a:br>
              <a:rPr lang="pt-BR" sz="1600" dirty="0">
                <a:latin typeface="+mj-lt"/>
              </a:rPr>
            </a:br>
            <a:r>
              <a:rPr lang="pt-BR" sz="1600" dirty="0">
                <a:latin typeface="+mj-lt"/>
              </a:rPr>
              <a:t>VI – Mandato da atual Diretoria: 31/12/2023;</a:t>
            </a:r>
            <a:br>
              <a:rPr lang="pt-BR" sz="1600" dirty="0">
                <a:latin typeface="+mj-lt"/>
              </a:rPr>
            </a:br>
            <a:r>
              <a:rPr lang="pt-BR" sz="1600" dirty="0">
                <a:latin typeface="+mj-lt"/>
              </a:rPr>
              <a:t/>
            </a:r>
            <a:br>
              <a:rPr lang="pt-BR" sz="1600" dirty="0">
                <a:latin typeface="+mj-lt"/>
              </a:rPr>
            </a:br>
            <a:r>
              <a:rPr lang="pt-BR" sz="1600" dirty="0">
                <a:latin typeface="+mj-lt"/>
              </a:rPr>
              <a:t>VII – Presidente: Flauzilino Araújo dos Santos (SP); Vice-Presidente: Bianca </a:t>
            </a:r>
            <a:r>
              <a:rPr lang="pt-BR" sz="1600" dirty="0" err="1">
                <a:latin typeface="+mj-lt"/>
              </a:rPr>
              <a:t>Castellar</a:t>
            </a:r>
            <a:r>
              <a:rPr lang="pt-BR" sz="1600" dirty="0">
                <a:latin typeface="+mj-lt"/>
              </a:rPr>
              <a:t> de Faria (SC); Diretor Financeiro: Roberto Lúcio de Souza Pereira; Diretor Geral: Fernando Pereira do Nascimento (MG); Diretor: Daniel Lago Rodrigues (SP).</a:t>
            </a:r>
            <a:br>
              <a:rPr lang="pt-BR" sz="1600" dirty="0">
                <a:latin typeface="+mj-lt"/>
              </a:rPr>
            </a:br>
            <a:r>
              <a:rPr lang="pt-BR" sz="1600" dirty="0">
                <a:latin typeface="+mj-lt"/>
              </a:rPr>
              <a:t/>
            </a:r>
            <a:br>
              <a:rPr lang="pt-BR" sz="1600" dirty="0">
                <a:latin typeface="+mj-lt"/>
              </a:rPr>
            </a:br>
            <a:r>
              <a:rPr lang="pt-BR" sz="1600" dirty="0">
                <a:latin typeface="+mj-lt"/>
              </a:rPr>
              <a:t>VIII – O Conselho Deliberativo é formado por 27 membros representantes dos estados e do Distrito Federal. Presidente: Flaviano Galhardo. </a:t>
            </a:r>
            <a:br>
              <a:rPr lang="pt-BR" sz="1600" dirty="0">
                <a:latin typeface="+mj-lt"/>
              </a:rPr>
            </a:br>
            <a:r>
              <a:rPr lang="pt-BR" sz="1600" dirty="0">
                <a:latin typeface="+mj-lt"/>
              </a:rPr>
              <a:t/>
            </a:r>
            <a:br>
              <a:rPr lang="pt-BR" sz="1600" dirty="0">
                <a:latin typeface="+mj-lt"/>
              </a:rPr>
            </a:br>
            <a:r>
              <a:rPr lang="pt-BR" sz="1600" dirty="0">
                <a:latin typeface="+mj-lt"/>
              </a:rPr>
              <a:t>IX  - Outros órgãos: Conselho Fiscal, Conselho Consultivo e Comitê de Normas Técnicas. </a:t>
            </a:r>
            <a:br>
              <a:rPr lang="pt-BR" sz="1600" dirty="0">
                <a:latin typeface="+mj-lt"/>
              </a:rPr>
            </a:br>
            <a:endParaRPr lang="pt-BR" sz="1600" dirty="0">
              <a:latin typeface="+mj-lt"/>
              <a:cs typeface="Aparajita" panose="02020603050405020304" pitchFamily="18" charset="0"/>
            </a:endParaRPr>
          </a:p>
        </p:txBody>
      </p:sp>
    </p:spTree>
    <p:extLst>
      <p:ext uri="{BB962C8B-B14F-4D97-AF65-F5344CB8AC3E}">
        <p14:creationId xmlns:p14="http://schemas.microsoft.com/office/powerpoint/2010/main" val="2909595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AEAAEAD-8D23-408A-BF57-1E76D8EC62EF}"/>
              </a:ext>
            </a:extLst>
          </p:cNvPr>
          <p:cNvSpPr>
            <a:spLocks noGrp="1"/>
          </p:cNvSpPr>
          <p:nvPr>
            <p:ph type="title"/>
          </p:nvPr>
        </p:nvSpPr>
        <p:spPr>
          <a:xfrm>
            <a:off x="107504" y="332656"/>
            <a:ext cx="8928992" cy="6624736"/>
          </a:xfrm>
        </p:spPr>
        <p:style>
          <a:lnRef idx="2">
            <a:schemeClr val="accent1"/>
          </a:lnRef>
          <a:fillRef idx="1">
            <a:schemeClr val="lt1"/>
          </a:fillRef>
          <a:effectRef idx="0">
            <a:schemeClr val="accent1"/>
          </a:effectRef>
          <a:fontRef idx="minor">
            <a:schemeClr val="dk1"/>
          </a:fontRef>
        </p:style>
        <p:txBody>
          <a:bodyPr>
            <a:noAutofit/>
          </a:bodyPr>
          <a:lstStyle/>
          <a:p>
            <a:pPr algn="l"/>
            <a:r>
              <a:rPr lang="pt-BR" sz="2400" b="1" dirty="0">
                <a:latin typeface="+mj-lt"/>
                <a:cs typeface="Aparajita" panose="02020603050405020304" pitchFamily="18" charset="0"/>
              </a:rPr>
              <a:t>CUSTEIO: Fundo para a Implementação e o Custeio do Registro Eletrônico de Imóveis.</a:t>
            </a:r>
            <a:br>
              <a:rPr lang="pt-BR" sz="2400" b="1" dirty="0">
                <a:latin typeface="+mj-lt"/>
                <a:cs typeface="Aparajita" panose="02020603050405020304" pitchFamily="18" charset="0"/>
              </a:rPr>
            </a:br>
            <a:r>
              <a:rPr lang="pt-BR" sz="2400" b="1" dirty="0">
                <a:latin typeface="+mj-lt"/>
                <a:cs typeface="Aparajita" panose="02020603050405020304" pitchFamily="18" charset="0"/>
              </a:rPr>
              <a:t/>
            </a:r>
            <a:br>
              <a:rPr lang="pt-BR" sz="2400" b="1" dirty="0">
                <a:latin typeface="+mj-lt"/>
                <a:cs typeface="Aparajita" panose="02020603050405020304" pitchFamily="18" charset="0"/>
              </a:rPr>
            </a:br>
            <a:r>
              <a:rPr lang="pt-BR" sz="2400" b="1" dirty="0">
                <a:latin typeface="+mj-lt"/>
                <a:cs typeface="Aparajita" panose="02020603050405020304" pitchFamily="18" charset="0"/>
              </a:rPr>
              <a:t>Lei nº 14.118, de 12 de janeiro de 2021. </a:t>
            </a:r>
            <a:br>
              <a:rPr lang="pt-BR" sz="2400" b="1" dirty="0">
                <a:latin typeface="+mj-lt"/>
                <a:cs typeface="Aparajita" panose="02020603050405020304" pitchFamily="18" charset="0"/>
              </a:rPr>
            </a:br>
            <a:r>
              <a:rPr lang="pt-BR" sz="2400" b="1" dirty="0">
                <a:latin typeface="+mj-lt"/>
                <a:cs typeface="Aparajita" panose="02020603050405020304" pitchFamily="18" charset="0"/>
              </a:rPr>
              <a:t/>
            </a:r>
            <a:br>
              <a:rPr lang="pt-BR" sz="2400" b="1" dirty="0">
                <a:latin typeface="+mj-lt"/>
                <a:cs typeface="Aparajita" panose="02020603050405020304" pitchFamily="18" charset="0"/>
              </a:rPr>
            </a:br>
            <a:r>
              <a:rPr lang="pt-BR" sz="1900" dirty="0">
                <a:latin typeface="+mj-lt"/>
                <a:cs typeface="Aparajita" panose="02020603050405020304" pitchFamily="18" charset="0"/>
              </a:rPr>
              <a:t>Art. 23. A Lei nº 13.465, de 11 de julho de 2017 , passa a vigorar com as seguintes alterações:</a:t>
            </a:r>
            <a:br>
              <a:rPr lang="pt-BR" sz="1900" dirty="0">
                <a:latin typeface="+mj-lt"/>
                <a:cs typeface="Aparajita" panose="02020603050405020304" pitchFamily="18" charset="0"/>
              </a:rPr>
            </a:br>
            <a:r>
              <a:rPr lang="pt-BR" sz="1900" dirty="0">
                <a:latin typeface="+mj-lt"/>
                <a:cs typeface="Aparajita" panose="02020603050405020304" pitchFamily="18" charset="0"/>
              </a:rPr>
              <a:t/>
            </a:r>
            <a:br>
              <a:rPr lang="pt-BR" sz="1900" dirty="0">
                <a:latin typeface="+mj-lt"/>
                <a:cs typeface="Aparajita" panose="02020603050405020304" pitchFamily="18" charset="0"/>
              </a:rPr>
            </a:br>
            <a:r>
              <a:rPr lang="pt-BR" sz="1900" dirty="0">
                <a:latin typeface="+mj-lt"/>
                <a:cs typeface="Aparajita" panose="02020603050405020304" pitchFamily="18" charset="0"/>
              </a:rPr>
              <a:t>Art. 76...</a:t>
            </a:r>
            <a:r>
              <a:rPr lang="pt-BR" sz="1900" b="1" dirty="0">
                <a:latin typeface="+mj-lt"/>
                <a:cs typeface="Aparajita" panose="02020603050405020304" pitchFamily="18" charset="0"/>
              </a:rPr>
              <a:t/>
            </a:r>
            <a:br>
              <a:rPr lang="pt-BR" sz="1900" b="1" dirty="0">
                <a:latin typeface="+mj-lt"/>
                <a:cs typeface="Aparajita" panose="02020603050405020304" pitchFamily="18" charset="0"/>
              </a:rPr>
            </a:br>
            <a:r>
              <a:rPr lang="pt-BR" sz="1900" b="1" dirty="0">
                <a:latin typeface="+mj-lt"/>
                <a:cs typeface="Aparajita" panose="02020603050405020304" pitchFamily="18" charset="0"/>
              </a:rPr>
              <a:t/>
            </a:r>
            <a:br>
              <a:rPr lang="pt-BR" sz="1900" b="1" dirty="0">
                <a:latin typeface="+mj-lt"/>
                <a:cs typeface="Aparajita" panose="02020603050405020304" pitchFamily="18" charset="0"/>
              </a:rPr>
            </a:br>
            <a:r>
              <a:rPr lang="pt-BR" sz="1900" dirty="0">
                <a:latin typeface="+mj-lt"/>
                <a:cs typeface="Aparajita" panose="02020603050405020304" pitchFamily="18" charset="0"/>
              </a:rPr>
              <a:t>§ 9º Fica criado o fundo para a implementação e custeio do SREI, que será gerido pelo ONR e subvencionado pelas unidades do serviço de registro de imóveis dos Estados e do Distrito Federal referidas no § 5º deste artigo.</a:t>
            </a:r>
            <a:br>
              <a:rPr lang="pt-BR" sz="1900" dirty="0">
                <a:latin typeface="+mj-lt"/>
                <a:cs typeface="Aparajita" panose="02020603050405020304" pitchFamily="18" charset="0"/>
              </a:rPr>
            </a:br>
            <a:r>
              <a:rPr lang="pt-BR" sz="1900" dirty="0">
                <a:latin typeface="+mj-lt"/>
                <a:cs typeface="Aparajita" panose="02020603050405020304" pitchFamily="18" charset="0"/>
              </a:rPr>
              <a:t/>
            </a:r>
            <a:br>
              <a:rPr lang="pt-BR" sz="1900" dirty="0">
                <a:latin typeface="+mj-lt"/>
                <a:cs typeface="Aparajita" panose="02020603050405020304" pitchFamily="18" charset="0"/>
              </a:rPr>
            </a:br>
            <a:r>
              <a:rPr lang="pt-BR" sz="1900" dirty="0">
                <a:latin typeface="+mj-lt"/>
                <a:cs typeface="Aparajita" panose="02020603050405020304" pitchFamily="18" charset="0"/>
              </a:rPr>
              <a:t>§ 10. Caberá ao agente regulador do ONR disciplinar a instituição da receita do fundo para a implementação e o custeio do registro eletrônico de imóveis, estabelecer as cotas de participação das unidades de registro de imóveis do País, fiscalizar o recolhimento e supervisionar a aplicação dos recursos e as despesas do gestor, sem prejuízo da fiscalização ordinária e própria como for prevista nos estatutos.</a:t>
            </a:r>
          </a:p>
        </p:txBody>
      </p:sp>
    </p:spTree>
    <p:extLst>
      <p:ext uri="{BB962C8B-B14F-4D97-AF65-F5344CB8AC3E}">
        <p14:creationId xmlns:p14="http://schemas.microsoft.com/office/powerpoint/2010/main" val="3860333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850361741"/>
              </p:ext>
            </p:extLst>
          </p:nvPr>
        </p:nvGraphicFramePr>
        <p:xfrm>
          <a:off x="457200" y="188640"/>
          <a:ext cx="8229600" cy="6106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91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748981000"/>
              </p:ext>
            </p:extLst>
          </p:nvPr>
        </p:nvGraphicFramePr>
        <p:xfrm>
          <a:off x="457200" y="274638"/>
          <a:ext cx="8229600" cy="6583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719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3930964992"/>
              </p:ext>
            </p:extLst>
          </p:nvPr>
        </p:nvGraphicFramePr>
        <p:xfrm>
          <a:off x="457200" y="116632"/>
          <a:ext cx="8229600"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1921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Talh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7145" cap="flat" cmpd="sng" algn="ctr">
          <a:solidFill>
            <a:schemeClr val="phClr"/>
          </a:solidFill>
          <a:prstDash val="solid"/>
        </a:ln>
        <a:ln w="58420" cap="flat" cmpd="thickThin" algn="ctr">
          <a:solidFill>
            <a:schemeClr val="phClr">
              <a:shade val="95000"/>
              <a:alpha val="50000"/>
              <a:satMod val="150000"/>
            </a:schemeClr>
          </a:solidFill>
          <a:prstDash val="solid"/>
        </a:ln>
      </a:lnStyleLst>
      <a:effectStyleLst>
        <a:effectStyle>
          <a:effectLst/>
        </a:effectStyle>
        <a:effectStyle>
          <a:effectLst>
            <a:outerShdw blurRad="50800" dist="38100" dir="2700000" rotWithShape="0">
              <a:srgbClr val="000000">
                <a:alpha val="60000"/>
              </a:srgbClr>
            </a:outerShdw>
          </a:effectLst>
          <a:scene3d>
            <a:camera prst="orthographicFront">
              <a:rot lat="0" lon="0" rev="0"/>
            </a:camera>
            <a:lightRig rig="flat" dir="tl"/>
          </a:scene3d>
          <a:sp3d prstMaterial="flat">
            <a:bevelT w="31750" h="63500" prst="riblet"/>
          </a:sp3d>
        </a:effectStyle>
        <a:effectStyle>
          <a:effectLst>
            <a:outerShdw blurRad="50800" dist="38100" dir="2700000" algn="ctr" rotWithShape="0">
              <a:srgbClr val="000000">
                <a:alpha val="60000"/>
              </a:srgbClr>
            </a:outerShdw>
          </a:effectLst>
          <a:scene3d>
            <a:camera prst="orthographicFront">
              <a:rot lat="0" lon="0" rev="0"/>
            </a:camera>
            <a:lightRig rig="flat" dir="tl"/>
          </a:scene3d>
          <a:sp3d prstMaterial="flat">
            <a:bevelT w="57150" h="114300" prst="ribl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4813</TotalTime>
  <Words>261</Words>
  <Application>Microsoft Office PowerPoint</Application>
  <PresentationFormat>Apresentação na tela (4:3)</PresentationFormat>
  <Paragraphs>55</Paragraphs>
  <Slides>33</Slides>
  <Notes>0</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33</vt:i4>
      </vt:variant>
    </vt:vector>
  </HeadingPairs>
  <TitlesOfParts>
    <vt:vector size="40" baseType="lpstr">
      <vt:lpstr>Aparajita</vt:lpstr>
      <vt:lpstr>Arial</vt:lpstr>
      <vt:lpstr>Arial Black</vt:lpstr>
      <vt:lpstr>Calibri</vt:lpstr>
      <vt:lpstr>Calibri Light</vt:lpstr>
      <vt:lpstr>Tema do Office</vt:lpstr>
      <vt:lpstr>1_Tema do Office</vt:lpstr>
      <vt:lpstr>Operador Nacional de Registro Eletrônico de Imóveis (ONR)    Flauzilino Araújo dos Santos Presidente do ONR    Reunião Técnica do Grupo de Trabalho Cartório da Câmara dos Deputados Brasília-DF, 21/10/2021</vt:lpstr>
      <vt:lpstr>O ONR tem o seu DNA no Projeto SREI – Serviço de Registro Eletrônico de Imóveis desenvolvido no âmbito da Presidência do CNJ entre 2010 e 2012, no bojo do “Fórum Fundiário”.* Entendeu-se necessária a modernização dos cartórios de Registro de Imóveis dos estados que compõem a Amazônia Legal, como estratégia para:  a) o combate a grilagem de terras;**  b) o combate à violência pela posse de terras rurais e urbanas;  c) a preservação do acervo dos cartórios (microfilmagem e digitalização), tendo em vista que a alta temperatura e a alta umidade relativa do ar diminuem o ciclo de vida do papel de celulose; e,  d) a universalização de acesso aos Registros de Imóveis (Registro Eletrônico)  *O Fórum Nacional para Monitoramento e Resolução dos Conflitos Fundiários Rurais e Urbanos foi criado pelo CNJ em maio/2009, tendo como principal objetivo a elaboração de estudos e medidas concretas e normativas para reforçar a efetividade dos processos judiciais relacionados ao tema e prevenir novos conflitos rurais e urbanos no país.  * Vide Relatório da CPI da Amazônia destinada a investigar a ocupação de terras públicas na Região Amazônica, no seguinte link: https://bityli.com/bgNFu.  </vt:lpstr>
      <vt:lpstr> Medida Provisória Nº 759/2016 convertida na:  LEI Nº 13.465, DE 11 DE JULHO DE 2017    Art. 76. O Sistema de Registro Eletrônico de Imóveis (SREI) será implementado e operado, em âmbito nacional, pelo Operador Nacional do Sistema de Registro Eletrônico de Imóveis (ONR).  § 1º O procedimento administrativo e os atos de registro decorrentes da Reurb serão feitos preferencialmente por meio eletrônico, na forma dos arts. 37 a 41 da Lei nº 11.977, de 7 de julho de 2009 .  § 2º O ONR será organizado como pessoa jurídica de direito privado, sem fins lucrativos.  § 3º (VETADO).  § 4º Caberá à Corregedoria Nacional de Justiça do Conselho Nacional de Justiça exercer a função de agente regulador do ONR e zelar pelo cumprimento de seu estatuto.  </vt:lpstr>
      <vt:lpstr> § 5º As unidades do serviço de registro de imóveis dos Estados e do Distrito Federal integram o SREI e ficam vinculadas ao ONR.  § 6º Os serviços eletrônicos serão disponibilizados, sem ônus, ao Poder Judiciário, ao Poder Executivo federal, ao Ministério Público, aos entes públicos previstos nos regimentos de custas e emolumentos dos Estados e do Distrito Federal, e aos órgãos encarregados de investigações criminais, fiscalização tributária e recuperação de ativos.  § 7º A administração pública federal acessará as informações do SREI por meio do Sistema Nacional de Gestão de Informações Territoriais (Sinter), na forma de regulamento. </vt:lpstr>
      <vt:lpstr>RESUMO SOBRE A CONSTITUIÇÃO DO ONR:  I – Pessoa Jurídica de Direito Privado, sem fins lucrativos, instituída pela Lei nº 13.465/2016 (Art. 76) e composta por todos os oficiais de Registro de Imóveis do Brasil. Estatutos registrados sob nº 3.850, em 20/5/2020, no RDTPJ do cartório do 1º ofício de Núcleo Bandeirante, Brasília-DF.   II – Natureza Jurídica: Serviço Social Autônomo;  III – Agente Regulador: Corregedoria Nacional de Justiça;  IV – Sede: SRTVS, Quadra 701, Lote 5, Bloco A, Sala 221 – Centro Empresarial Brasília - CEP: 70.340-907 - Brasília-DF (Escritório da Anoreg-BR);  V – CNPJ Nº 37.318.313/0001-00;  VI – Mandato da atual Diretoria: 31/12/2023;  VII – Presidente: Flauzilino Araújo dos Santos (SP); Vice-Presidente: Bianca Castellar de Faria (SC); Diretor Financeiro: Roberto Lúcio de Souza Pereira; Diretor Geral: Fernando Pereira do Nascimento (MG); Diretor: Daniel Lago Rodrigues (SP).  VIII – O Conselho Deliberativo é formado por 27 membros representantes dos estados e do Distrito Federal. Presidente: Flaviano Galhardo.   IX  - Outros órgãos: Conselho Fiscal, Conselho Consultivo e Comitê de Normas Técnicas.  </vt:lpstr>
      <vt:lpstr>CUSTEIO: Fundo para a Implementação e o Custeio do Registro Eletrônico de Imóveis.  Lei nº 14.118, de 12 de janeiro de 2021.   Art. 23. A Lei nº 13.465, de 11 de julho de 2017 , passa a vigorar com as seguintes alterações:  Art. 76...  § 9º Fica criado o fundo para a implementação e custeio do SREI, que será gerido pelo ONR e subvencionado pelas unidades do serviço de registro de imóveis dos Estados e do Distrito Federal referidas no § 5º deste artigo.  § 10. Caberá ao agente regulador do ONR disciplinar a instituição da receita do fundo para a implementação e o custeio do registro eletrônico de imóveis, estabelecer as cotas de participação das unidades de registro de imóveis do País, fiscalizar o recolhimento e supervisionar a aplicação dos recursos e as despesas do gestor, sem prejuízo da fiscalização ordinária e própria como for prevista nos estatutos.</vt:lpstr>
      <vt:lpstr>Apresentação do PowerPoint</vt:lpstr>
      <vt:lpstr>Apresentação do PowerPoint</vt:lpstr>
      <vt:lpstr>Apresentação do PowerPoint</vt:lpstr>
      <vt:lpstr>Em 21/09/2021 A Corregedoria Nacional de Justiça e o Operador Nacional do Sistema de Registro Eletrônico de Imóveis (ONR) lançam o SAEC - uma ferramenta que possibilita o atendimento remoto por todos os Registros de Imóveis país na Internet.</vt:lpstr>
      <vt:lpstr>Sistemas em Operação </vt:lpstr>
      <vt:lpstr>   CENTRAL NACIONAL DE INDISPONIBILIDADE DE BENS  www.indisponibilidade.org.br   *Sob gestão do ONR desde 13/12/2020</vt:lpstr>
      <vt:lpstr> Penhora Eletrônica de Imóveis   www.penhoraonline.org.br </vt:lpstr>
      <vt:lpstr> Ofício Eletrônico  www.oficioeletronico.org.br </vt:lpstr>
      <vt:lpstr> SAEC – Serviço de Atendimento Eletrônico Compartilhado  www.registradores.onr.org.br </vt:lpstr>
      <vt:lpstr>  SGR - Sistema de Gerenciamento do Recolhimento das Cotas de Participações no Fundo para Implementação e Custeio do Serviço de Registro Eletrônico de Imóveis – FIC/SREI.                  www.fic.srei.onr.org.br  </vt:lpstr>
      <vt:lpstr>Sistemas  em desenvolvimento</vt:lpstr>
      <vt:lpstr>    Implementação da  Instrução Técnica de Normalização  ITN Nº 001/2021  Padroniza o encaminhamento de contratos digitais imobiliários, inclusive dos títulos do agronegócio. Em análise pela Corregedoria Nacional de Justiça.  </vt:lpstr>
      <vt:lpstr>   CÓDIGO NACIONAL  DE MATRÍCULA (CNM)   www.cnm.onr.org.br  Previsto no art. 101, da Lei nº 13.465/2017, que acresceu o art. 235-A, na Lei nº 6.015/1973:   Art. 235-A Fica instituído o Código Nacional de Matrícula (CNM) que corresponde à numeração única de matrículas imobiliárias em âmbito nacional.   Previsão de Operação: 16/11/2021. </vt:lpstr>
      <vt:lpstr>  SITE INSTITUCIONAL DO ONR *COM PORTAL DE TRANSPARÊNCIA www.onr.org.br   Previsão de lançamento: 29/10/2021</vt:lpstr>
      <vt:lpstr>Atualização do  Projeto SREI/CNJ</vt:lpstr>
      <vt:lpstr>Os estudos do Projeto SREI preveem soluções para:  1º - a operação segura do Registro de Imóveis Eletrônico em todas as unidades de Registro de Imóveis do território nacional;  2º - inclusão digital de unidades de pequeno porte (deficitárias) ou localizadas em áreas com infraestrutura deficiente;   3º - a longevidade do documento eletrônico, tendo em vista problemas com:  I - a obsolescência de softwares e de hardwares; e  II - o aumento do poder computacional que gera a consequente vulnerabilidade da segurança dos algoritmos dos arquivos eletrônicos, até então virtualmente inquebráveis.</vt:lpstr>
      <vt:lpstr>Explicando...  1 – A longevidade da informação em meio digital está seriamente ameaçada pela rápida obsolescência tecnológica de hardware, software, formatos de arquivo e suportes. Desta forma, os ciclos de obsolescência cada vez menores e a fragilidade dos suportes estão causando a inacessibilidade a documentos digitais, o que se configura como uma grande vulnerabilidade desses registros eletrônicos.  2 - O aumento da capacidade computacional possibilita que gigantesco volume de dados seja processado eficientemente por algoritmos de Inteligência Artificial.   A capacidade de processamento dos computadores segue a chamada Lei de Moore, segundo a qual essa capacidade dobra a cada 18 ou 24 meses. Apesar de não se tratar de uma lei física, e sim de uma observação da realidade, essa relação de crescimento da capacidade computacional tem se aplicado na prática desde os anos 1970.  3 - A computação quântica e os supercomputadores revolucionarão a tecnologia processando informações computacionais complexas, impossíveis para as máquinas binárias, quebrando a maioria dos atuais segredos de criptografia digital.</vt:lpstr>
      <vt:lpstr>    Implantação do e-PAN Processo Administrativo Nacional  * Decorre da customização do Processo Judicial Eletrônico (PJe) do CNJ, que será utilizado para procedimentos administrativos em todos os cartórios de registros de imóveis do Brasil (regularização fundiária, usucapião, retificação etc).  </vt:lpstr>
      <vt:lpstr> Controle da Aquisição de Imóveis Rurais por Estrangeiros   * Decorre de solicitação Corregedoria Nacional de Justiça/INCRA.</vt:lpstr>
      <vt:lpstr>    DESENVOLVIMENTO DO RI-JUD  (CNIB 2.0)   Trata-se de nova versão da CNIB 1.0 que será ampliada para compreender todos os serviços judiciais solicitados/ordenados aos Oficiais de Registro de Imóveis. A proposta resultou na Deliberação nº 8, da Carta de São Paulo, datada de 17/5/2019.    </vt:lpstr>
      <vt:lpstr>Desenvolvimento do RI-JUD (CNIB 2.0)  Trata-se de nova versão da CNIB 1.0 que será ampliada para compreender todos os serviços judiciais solicitados/ordenados aos Oficiais de Registro de Imóveis.   Esse projeto foi apresentado pelo Presidente da ARISP/CORI-BR Dr. FLAVIANO GALHARDO no 81º Encontro do Colégio Permanente de Corregedores-Gerais dos Tribunais de Justiça do Brasil (ENCOGE) realizado em São Paulo entre os dias 16 e 18 de maio de 2019.   A proposta resultou na Deliberação nº 8, da Carta de São Paulo, datada de 17/5/2019.</vt:lpstr>
      <vt:lpstr>MÓDULOS DO RI-JUD: ✓- Pesquisa nacional de bens; ✓- Visualização de matrículas; ✓- Pedidos de certidões; ✓- Indisponibilidade genérica; ✓- Indisponibilidade de imóvel específico; ✓- Penhora, arresto e sequestro; ✓- Hipoteca judicial; ✓- Arrolamento judicial de bens; ✓- Averbação premonitória de execução (CPC, art. 828); ✓- Averbação de outras ações na matrícula (Lei 13.105/2015); ✓- Arrolamento Administrativo da Receita Federal; ✓- Averbação de Certidão da Dívida Ativa da União por instância da PGFN – Procuradoria Geral da Fazenda Nacional; ✓- Cancelamentos.   * O sistema contará com [1] APIs para integração com Cartórios e Tribunais e [2] meio de pagamento para satisfação dos emolumentos, quando for a hipótese. </vt:lpstr>
      <vt:lpstr>    INCLUSÃO DIGITAL  DAS SERVENTIAS DE PEQUENO PORTE   Doação de equipamentos, de softwares, e compartilhamento do conhecimento, para que todos os oficiais de Registro de Imóveis do Brasil, de modo igualitário, tenha acesso a todas as tecnologias aplicadas à atividade registral.  </vt:lpstr>
      <vt:lpstr>PONTO DE ATENÇÃO:  As contribuições feitas ao FIC/SREI revelaram que 30% dos cartórios de Registro de Imóveis do país têm receita bruta inferior a R$ 20.000,00 por mês.  A conclusão a que podemos chegar é que os registradores com menos condições econômicas têm menos acesso à tecnologia, que é fator determinante para a implantação do registro eletrônico, e continuidade da atividade registral, na forma do art. 236, da Constituição Federal.  Diante dessa realidade é imperioso enfrentar o problema com um robusto projeto de inclusão digital para nivelar os serviços em todas as unidades do território nacional. </vt:lpstr>
      <vt:lpstr>Apresentação do PowerPoint</vt:lpstr>
      <vt:lpstr>O REGISTRO DE IMÓVEIS É UM PATRIMÔNIO JURÍDICO NACIONAL</vt:lpstr>
      <vt:lpstr>    Obrigado!    Flauzilino Araújo dos Santos   Presidente do ONR   flauzilino@gmail.com    presidente@onr.org.br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PERSPECTIVAS E DESAFIOS DO REGISTRO ELETRÔNICO  Operador Nacional do Sistema de Registro de Imóveis Eletrônico (ONR)</dc:title>
  <dc:subject>PPT da palestra feita no I Encontro de Corregedores Gerais da Justiça do Extrajudicial promovido pela Corregedoria Nacional de Justiça. Brasília, DF.</dc:subject>
  <dc:creator>Samsung</dc:creator>
  <cp:lastModifiedBy>Alessandro Alves de Miranda</cp:lastModifiedBy>
  <cp:revision>372</cp:revision>
  <cp:lastPrinted>2017-12-04T18:01:16Z</cp:lastPrinted>
  <dcterms:created xsi:type="dcterms:W3CDTF">2017-05-30T03:27:38Z</dcterms:created>
  <dcterms:modified xsi:type="dcterms:W3CDTF">2021-10-21T16:48:16Z</dcterms:modified>
  <cp:version>1.0</cp:version>
</cp:coreProperties>
</file>