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162" r:id="rId1"/>
  </p:sldMasterIdLst>
  <p:notesMasterIdLst>
    <p:notesMasterId r:id="rId29"/>
  </p:notesMasterIdLst>
  <p:sldIdLst>
    <p:sldId id="416" r:id="rId2"/>
    <p:sldId id="417" r:id="rId3"/>
    <p:sldId id="419" r:id="rId4"/>
    <p:sldId id="435" r:id="rId5"/>
    <p:sldId id="436" r:id="rId6"/>
    <p:sldId id="437" r:id="rId7"/>
    <p:sldId id="438" r:id="rId8"/>
    <p:sldId id="439" r:id="rId9"/>
    <p:sldId id="440" r:id="rId10"/>
    <p:sldId id="441" r:id="rId11"/>
    <p:sldId id="442" r:id="rId12"/>
    <p:sldId id="376" r:id="rId13"/>
    <p:sldId id="389" r:id="rId14"/>
    <p:sldId id="391" r:id="rId15"/>
    <p:sldId id="392" r:id="rId16"/>
    <p:sldId id="397" r:id="rId17"/>
    <p:sldId id="382" r:id="rId18"/>
    <p:sldId id="398" r:id="rId19"/>
    <p:sldId id="332" r:id="rId20"/>
    <p:sldId id="334" r:id="rId21"/>
    <p:sldId id="333" r:id="rId22"/>
    <p:sldId id="288" r:id="rId23"/>
    <p:sldId id="443" r:id="rId24"/>
    <p:sldId id="444" r:id="rId25"/>
    <p:sldId id="403" r:id="rId26"/>
    <p:sldId id="402" r:id="rId27"/>
    <p:sldId id="291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06799F8-075E-4A3A-A7F6-7FBC6576F1A4}" styleName="Estilo com Tema 2 - Ênfas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Estilo com Tema 2 - Ênfase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Estilo com Tema 2 - Ênfase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505E3EF-67EA-436B-97B2-0124C06EBD24}" styleName="Estilo Médio 4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93D81CF-94F2-401A-BA57-92F5A7B2D0C5}" styleName="Estilo Mé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88" autoAdjust="0"/>
    <p:restoredTop sz="97122" autoAdjust="0"/>
  </p:normalViewPr>
  <p:slideViewPr>
    <p:cSldViewPr>
      <p:cViewPr>
        <p:scale>
          <a:sx n="90" d="100"/>
          <a:sy n="90" d="100"/>
        </p:scale>
        <p:origin x="-72" y="6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thiagothobias\AppData\Local\Microsoft\Windows\Temporary%20Internet%20Files\Content.Outlook\A4SA4ATQ\1%20-%20Evolu&#231;&#227;o%20de%20estudantes%20nas%20atividades%20de%20CAPOEIRA%20e%20HIP_HOP%20do%20PME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fernandammo\Documents\FDC\Jovens%20Negros\Dados%20apresenta&#231;&#227;o.xlsx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fernandammo\Documents\FDC\Jovens%20Negros\Apoio\Dados\Dados%20apresenta&#231;&#227;o%202.csv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fernandammo\Documents\FDC\Jovens%20Negros\Dados%20apresenta&#231;&#227;o.xlsx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Plan2!$A$4:$B$4</c:f>
              <c:strCache>
                <c:ptCount val="1"/>
                <c:pt idx="0">
                  <c:v>Média de Anos de Estudos 15 a 17</c:v>
                </c:pt>
              </c:strCache>
            </c:strRef>
          </c:tx>
          <c:marker>
            <c:symbol val="none"/>
          </c:marker>
          <c:cat>
            <c:multiLvlStrRef>
              <c:f>Plan2!$C$1:$Q$3</c:f>
              <c:multiLvlStrCache>
                <c:ptCount val="15"/>
                <c:lvl>
                  <c:pt idx="0">
                    <c:v>branca</c:v>
                  </c:pt>
                  <c:pt idx="1">
                    <c:v>preta</c:v>
                  </c:pt>
                  <c:pt idx="2">
                    <c:v>parda</c:v>
                  </c:pt>
                  <c:pt idx="3">
                    <c:v>amarela</c:v>
                  </c:pt>
                  <c:pt idx="4">
                    <c:v>indígena</c:v>
                  </c:pt>
                  <c:pt idx="5">
                    <c:v>branca</c:v>
                  </c:pt>
                  <c:pt idx="6">
                    <c:v>preta</c:v>
                  </c:pt>
                  <c:pt idx="7">
                    <c:v>parda</c:v>
                  </c:pt>
                  <c:pt idx="8">
                    <c:v>amarela</c:v>
                  </c:pt>
                  <c:pt idx="9">
                    <c:v>indígena</c:v>
                  </c:pt>
                  <c:pt idx="10">
                    <c:v>branca</c:v>
                  </c:pt>
                  <c:pt idx="11">
                    <c:v>preta</c:v>
                  </c:pt>
                  <c:pt idx="12">
                    <c:v>parda</c:v>
                  </c:pt>
                  <c:pt idx="13">
                    <c:v>amarela</c:v>
                  </c:pt>
                  <c:pt idx="14">
                    <c:v>indígena</c:v>
                  </c:pt>
                </c:lvl>
                <c:lvl>
                  <c:pt idx="0">
                    <c:v>Total</c:v>
                  </c:pt>
                  <c:pt idx="5">
                    <c:v>Total</c:v>
                  </c:pt>
                  <c:pt idx="10">
                    <c:v>Total</c:v>
                  </c:pt>
                </c:lvl>
                <c:lvl>
                  <c:pt idx="0">
                    <c:v>em 2000</c:v>
                  </c:pt>
                  <c:pt idx="5">
                    <c:v>em 2008</c:v>
                  </c:pt>
                  <c:pt idx="10">
                    <c:v>em 2012</c:v>
                  </c:pt>
                </c:lvl>
              </c:multiLvlStrCache>
            </c:multiLvlStrRef>
          </c:cat>
          <c:val>
            <c:numRef>
              <c:f>Plan2!$C$4:$Q$4</c:f>
              <c:numCache>
                <c:formatCode>General</c:formatCode>
                <c:ptCount val="15"/>
                <c:pt idx="0">
                  <c:v>7.2</c:v>
                </c:pt>
                <c:pt idx="1">
                  <c:v>5.6</c:v>
                </c:pt>
                <c:pt idx="2">
                  <c:v>5.8</c:v>
                </c:pt>
                <c:pt idx="3">
                  <c:v>7.9</c:v>
                </c:pt>
                <c:pt idx="4">
                  <c:v>4.8</c:v>
                </c:pt>
                <c:pt idx="5">
                  <c:v>7.8</c:v>
                </c:pt>
                <c:pt idx="6">
                  <c:v>6.9</c:v>
                </c:pt>
                <c:pt idx="7">
                  <c:v>6.9</c:v>
                </c:pt>
                <c:pt idx="8">
                  <c:v>7.8</c:v>
                </c:pt>
                <c:pt idx="9">
                  <c:v>6.9</c:v>
                </c:pt>
                <c:pt idx="10">
                  <c:v>8.1</c:v>
                </c:pt>
                <c:pt idx="11">
                  <c:v>7.1</c:v>
                </c:pt>
                <c:pt idx="12">
                  <c:v>7.3</c:v>
                </c:pt>
                <c:pt idx="13">
                  <c:v>8.6</c:v>
                </c:pt>
                <c:pt idx="14">
                  <c:v>5.9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Plan2!$A$5:$B$5</c:f>
              <c:strCache>
                <c:ptCount val="1"/>
                <c:pt idx="0">
                  <c:v>Média de Anos de Estudos 18 a 24</c:v>
                </c:pt>
              </c:strCache>
            </c:strRef>
          </c:tx>
          <c:marker>
            <c:symbol val="none"/>
          </c:marker>
          <c:cat>
            <c:multiLvlStrRef>
              <c:f>Plan2!$C$1:$Q$3</c:f>
              <c:multiLvlStrCache>
                <c:ptCount val="15"/>
                <c:lvl>
                  <c:pt idx="0">
                    <c:v>branca</c:v>
                  </c:pt>
                  <c:pt idx="1">
                    <c:v>preta</c:v>
                  </c:pt>
                  <c:pt idx="2">
                    <c:v>parda</c:v>
                  </c:pt>
                  <c:pt idx="3">
                    <c:v>amarela</c:v>
                  </c:pt>
                  <c:pt idx="4">
                    <c:v>indígena</c:v>
                  </c:pt>
                  <c:pt idx="5">
                    <c:v>branca</c:v>
                  </c:pt>
                  <c:pt idx="6">
                    <c:v>preta</c:v>
                  </c:pt>
                  <c:pt idx="7">
                    <c:v>parda</c:v>
                  </c:pt>
                  <c:pt idx="8">
                    <c:v>amarela</c:v>
                  </c:pt>
                  <c:pt idx="9">
                    <c:v>indígena</c:v>
                  </c:pt>
                  <c:pt idx="10">
                    <c:v>branca</c:v>
                  </c:pt>
                  <c:pt idx="11">
                    <c:v>preta</c:v>
                  </c:pt>
                  <c:pt idx="12">
                    <c:v>parda</c:v>
                  </c:pt>
                  <c:pt idx="13">
                    <c:v>amarela</c:v>
                  </c:pt>
                  <c:pt idx="14">
                    <c:v>indígena</c:v>
                  </c:pt>
                </c:lvl>
                <c:lvl>
                  <c:pt idx="0">
                    <c:v>Total</c:v>
                  </c:pt>
                  <c:pt idx="5">
                    <c:v>Total</c:v>
                  </c:pt>
                  <c:pt idx="10">
                    <c:v>Total</c:v>
                  </c:pt>
                </c:lvl>
                <c:lvl>
                  <c:pt idx="0">
                    <c:v>em 2000</c:v>
                  </c:pt>
                  <c:pt idx="5">
                    <c:v>em 2008</c:v>
                  </c:pt>
                  <c:pt idx="10">
                    <c:v>em 2012</c:v>
                  </c:pt>
                </c:lvl>
              </c:multiLvlStrCache>
            </c:multiLvlStrRef>
          </c:cat>
          <c:val>
            <c:numRef>
              <c:f>Plan2!$C$5:$Q$5</c:f>
              <c:numCache>
                <c:formatCode>General</c:formatCode>
                <c:ptCount val="15"/>
                <c:pt idx="0">
                  <c:v>8.5</c:v>
                </c:pt>
                <c:pt idx="1">
                  <c:v>6.4</c:v>
                </c:pt>
                <c:pt idx="2">
                  <c:v>6.6</c:v>
                </c:pt>
                <c:pt idx="3">
                  <c:v>10.200000000000001</c:v>
                </c:pt>
                <c:pt idx="4">
                  <c:v>5.5</c:v>
                </c:pt>
                <c:pt idx="5">
                  <c:v>10.1</c:v>
                </c:pt>
                <c:pt idx="6">
                  <c:v>8.8000000000000007</c:v>
                </c:pt>
                <c:pt idx="7">
                  <c:v>8.6</c:v>
                </c:pt>
                <c:pt idx="8">
                  <c:v>11.3</c:v>
                </c:pt>
                <c:pt idx="9">
                  <c:v>8.7000000000000011</c:v>
                </c:pt>
                <c:pt idx="10">
                  <c:v>10.4</c:v>
                </c:pt>
                <c:pt idx="11">
                  <c:v>9</c:v>
                </c:pt>
                <c:pt idx="12">
                  <c:v>9.1</c:v>
                </c:pt>
                <c:pt idx="13">
                  <c:v>11.3</c:v>
                </c:pt>
                <c:pt idx="14">
                  <c:v>7.9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Plan2!$A$6:$B$6</c:f>
              <c:strCache>
                <c:ptCount val="1"/>
                <c:pt idx="0">
                  <c:v>Média de Anos de Estudos 25 a 29</c:v>
                </c:pt>
              </c:strCache>
            </c:strRef>
          </c:tx>
          <c:marker>
            <c:symbol val="none"/>
          </c:marker>
          <c:cat>
            <c:multiLvlStrRef>
              <c:f>Plan2!$C$1:$Q$3</c:f>
              <c:multiLvlStrCache>
                <c:ptCount val="15"/>
                <c:lvl>
                  <c:pt idx="0">
                    <c:v>branca</c:v>
                  </c:pt>
                  <c:pt idx="1">
                    <c:v>preta</c:v>
                  </c:pt>
                  <c:pt idx="2">
                    <c:v>parda</c:v>
                  </c:pt>
                  <c:pt idx="3">
                    <c:v>amarela</c:v>
                  </c:pt>
                  <c:pt idx="4">
                    <c:v>indígena</c:v>
                  </c:pt>
                  <c:pt idx="5">
                    <c:v>branca</c:v>
                  </c:pt>
                  <c:pt idx="6">
                    <c:v>preta</c:v>
                  </c:pt>
                  <c:pt idx="7">
                    <c:v>parda</c:v>
                  </c:pt>
                  <c:pt idx="8">
                    <c:v>amarela</c:v>
                  </c:pt>
                  <c:pt idx="9">
                    <c:v>indígena</c:v>
                  </c:pt>
                  <c:pt idx="10">
                    <c:v>branca</c:v>
                  </c:pt>
                  <c:pt idx="11">
                    <c:v>preta</c:v>
                  </c:pt>
                  <c:pt idx="12">
                    <c:v>parda</c:v>
                  </c:pt>
                  <c:pt idx="13">
                    <c:v>amarela</c:v>
                  </c:pt>
                  <c:pt idx="14">
                    <c:v>indígena</c:v>
                  </c:pt>
                </c:lvl>
                <c:lvl>
                  <c:pt idx="0">
                    <c:v>Total</c:v>
                  </c:pt>
                  <c:pt idx="5">
                    <c:v>Total</c:v>
                  </c:pt>
                  <c:pt idx="10">
                    <c:v>Total</c:v>
                  </c:pt>
                </c:lvl>
                <c:lvl>
                  <c:pt idx="0">
                    <c:v>em 2000</c:v>
                  </c:pt>
                  <c:pt idx="5">
                    <c:v>em 2008</c:v>
                  </c:pt>
                  <c:pt idx="10">
                    <c:v>em 2012</c:v>
                  </c:pt>
                </c:lvl>
              </c:multiLvlStrCache>
            </c:multiLvlStrRef>
          </c:cat>
          <c:val>
            <c:numRef>
              <c:f>Plan2!$C$6:$Q$6</c:f>
              <c:numCache>
                <c:formatCode>General</c:formatCode>
                <c:ptCount val="15"/>
                <c:pt idx="0">
                  <c:v>8.3000000000000007</c:v>
                </c:pt>
                <c:pt idx="1">
                  <c:v>6.2</c:v>
                </c:pt>
                <c:pt idx="2">
                  <c:v>6.3</c:v>
                </c:pt>
                <c:pt idx="3">
                  <c:v>11.3</c:v>
                </c:pt>
                <c:pt idx="4">
                  <c:v>5.4</c:v>
                </c:pt>
                <c:pt idx="5">
                  <c:v>10.200000000000001</c:v>
                </c:pt>
                <c:pt idx="6">
                  <c:v>8.5</c:v>
                </c:pt>
                <c:pt idx="7">
                  <c:v>8.2000000000000011</c:v>
                </c:pt>
                <c:pt idx="8">
                  <c:v>11.1</c:v>
                </c:pt>
                <c:pt idx="9">
                  <c:v>7.9</c:v>
                </c:pt>
                <c:pt idx="10">
                  <c:v>10.9</c:v>
                </c:pt>
                <c:pt idx="11">
                  <c:v>9.1</c:v>
                </c:pt>
                <c:pt idx="12">
                  <c:v>9.1</c:v>
                </c:pt>
                <c:pt idx="13">
                  <c:v>11.9</c:v>
                </c:pt>
                <c:pt idx="14">
                  <c:v>8.4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Plan2!$A$7:$B$7</c:f>
              <c:strCache>
                <c:ptCount val="1"/>
                <c:pt idx="0">
                  <c:v>Média de Anos de Estudos 30 a 49</c:v>
                </c:pt>
              </c:strCache>
            </c:strRef>
          </c:tx>
          <c:marker>
            <c:symbol val="none"/>
          </c:marker>
          <c:cat>
            <c:multiLvlStrRef>
              <c:f>Plan2!$C$1:$Q$3</c:f>
              <c:multiLvlStrCache>
                <c:ptCount val="15"/>
                <c:lvl>
                  <c:pt idx="0">
                    <c:v>branca</c:v>
                  </c:pt>
                  <c:pt idx="1">
                    <c:v>preta</c:v>
                  </c:pt>
                  <c:pt idx="2">
                    <c:v>parda</c:v>
                  </c:pt>
                  <c:pt idx="3">
                    <c:v>amarela</c:v>
                  </c:pt>
                  <c:pt idx="4">
                    <c:v>indígena</c:v>
                  </c:pt>
                  <c:pt idx="5">
                    <c:v>branca</c:v>
                  </c:pt>
                  <c:pt idx="6">
                    <c:v>preta</c:v>
                  </c:pt>
                  <c:pt idx="7">
                    <c:v>parda</c:v>
                  </c:pt>
                  <c:pt idx="8">
                    <c:v>amarela</c:v>
                  </c:pt>
                  <c:pt idx="9">
                    <c:v>indígena</c:v>
                  </c:pt>
                  <c:pt idx="10">
                    <c:v>branca</c:v>
                  </c:pt>
                  <c:pt idx="11">
                    <c:v>preta</c:v>
                  </c:pt>
                  <c:pt idx="12">
                    <c:v>parda</c:v>
                  </c:pt>
                  <c:pt idx="13">
                    <c:v>amarela</c:v>
                  </c:pt>
                  <c:pt idx="14">
                    <c:v>indígena</c:v>
                  </c:pt>
                </c:lvl>
                <c:lvl>
                  <c:pt idx="0">
                    <c:v>Total</c:v>
                  </c:pt>
                  <c:pt idx="5">
                    <c:v>Total</c:v>
                  </c:pt>
                  <c:pt idx="10">
                    <c:v>Total</c:v>
                  </c:pt>
                </c:lvl>
                <c:lvl>
                  <c:pt idx="0">
                    <c:v>em 2000</c:v>
                  </c:pt>
                  <c:pt idx="5">
                    <c:v>em 2008</c:v>
                  </c:pt>
                  <c:pt idx="10">
                    <c:v>em 2012</c:v>
                  </c:pt>
                </c:lvl>
              </c:multiLvlStrCache>
            </c:multiLvlStrRef>
          </c:cat>
          <c:val>
            <c:numRef>
              <c:f>Plan2!$C$7:$Q$7</c:f>
              <c:numCache>
                <c:formatCode>General</c:formatCode>
                <c:ptCount val="15"/>
                <c:pt idx="0">
                  <c:v>7.7</c:v>
                </c:pt>
                <c:pt idx="1">
                  <c:v>5.4</c:v>
                </c:pt>
                <c:pt idx="2">
                  <c:v>5.5</c:v>
                </c:pt>
                <c:pt idx="3">
                  <c:v>11.1</c:v>
                </c:pt>
                <c:pt idx="4">
                  <c:v>5</c:v>
                </c:pt>
                <c:pt idx="5">
                  <c:v>8.9</c:v>
                </c:pt>
                <c:pt idx="6">
                  <c:v>7.1</c:v>
                </c:pt>
                <c:pt idx="7">
                  <c:v>6.7</c:v>
                </c:pt>
                <c:pt idx="8">
                  <c:v>10.6</c:v>
                </c:pt>
                <c:pt idx="9">
                  <c:v>6.8</c:v>
                </c:pt>
                <c:pt idx="10">
                  <c:v>9.6</c:v>
                </c:pt>
                <c:pt idx="11">
                  <c:v>7.8</c:v>
                </c:pt>
                <c:pt idx="12">
                  <c:v>7.5</c:v>
                </c:pt>
                <c:pt idx="13">
                  <c:v>11.4</c:v>
                </c:pt>
                <c:pt idx="14">
                  <c:v>7.1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Plan2!$A$8:$B$8</c:f>
              <c:strCache>
                <c:ptCount val="1"/>
                <c:pt idx="0">
                  <c:v>Média de Anos de Estudos 50 ou mais</c:v>
                </c:pt>
              </c:strCache>
            </c:strRef>
          </c:tx>
          <c:marker>
            <c:symbol val="none"/>
          </c:marker>
          <c:cat>
            <c:multiLvlStrRef>
              <c:f>Plan2!$C$1:$Q$3</c:f>
              <c:multiLvlStrCache>
                <c:ptCount val="15"/>
                <c:lvl>
                  <c:pt idx="0">
                    <c:v>branca</c:v>
                  </c:pt>
                  <c:pt idx="1">
                    <c:v>preta</c:v>
                  </c:pt>
                  <c:pt idx="2">
                    <c:v>parda</c:v>
                  </c:pt>
                  <c:pt idx="3">
                    <c:v>amarela</c:v>
                  </c:pt>
                  <c:pt idx="4">
                    <c:v>indígena</c:v>
                  </c:pt>
                  <c:pt idx="5">
                    <c:v>branca</c:v>
                  </c:pt>
                  <c:pt idx="6">
                    <c:v>preta</c:v>
                  </c:pt>
                  <c:pt idx="7">
                    <c:v>parda</c:v>
                  </c:pt>
                  <c:pt idx="8">
                    <c:v>amarela</c:v>
                  </c:pt>
                  <c:pt idx="9">
                    <c:v>indígena</c:v>
                  </c:pt>
                  <c:pt idx="10">
                    <c:v>branca</c:v>
                  </c:pt>
                  <c:pt idx="11">
                    <c:v>preta</c:v>
                  </c:pt>
                  <c:pt idx="12">
                    <c:v>parda</c:v>
                  </c:pt>
                  <c:pt idx="13">
                    <c:v>amarela</c:v>
                  </c:pt>
                  <c:pt idx="14">
                    <c:v>indígena</c:v>
                  </c:pt>
                </c:lvl>
                <c:lvl>
                  <c:pt idx="0">
                    <c:v>Total</c:v>
                  </c:pt>
                  <c:pt idx="5">
                    <c:v>Total</c:v>
                  </c:pt>
                  <c:pt idx="10">
                    <c:v>Total</c:v>
                  </c:pt>
                </c:lvl>
                <c:lvl>
                  <c:pt idx="0">
                    <c:v>em 2000</c:v>
                  </c:pt>
                  <c:pt idx="5">
                    <c:v>em 2008</c:v>
                  </c:pt>
                  <c:pt idx="10">
                    <c:v>em 2012</c:v>
                  </c:pt>
                </c:lvl>
              </c:multiLvlStrCache>
            </c:multiLvlStrRef>
          </c:cat>
          <c:val>
            <c:numRef>
              <c:f>Plan2!$C$8:$Q$8</c:f>
              <c:numCache>
                <c:formatCode>General</c:formatCode>
                <c:ptCount val="15"/>
                <c:pt idx="0">
                  <c:v>5</c:v>
                </c:pt>
                <c:pt idx="1">
                  <c:v>2.9</c:v>
                </c:pt>
                <c:pt idx="2">
                  <c:v>3.1</c:v>
                </c:pt>
                <c:pt idx="3">
                  <c:v>7</c:v>
                </c:pt>
                <c:pt idx="4">
                  <c:v>2.9</c:v>
                </c:pt>
                <c:pt idx="5">
                  <c:v>6.1</c:v>
                </c:pt>
                <c:pt idx="6">
                  <c:v>4</c:v>
                </c:pt>
                <c:pt idx="7">
                  <c:v>3.8</c:v>
                </c:pt>
                <c:pt idx="8">
                  <c:v>7.5</c:v>
                </c:pt>
                <c:pt idx="9">
                  <c:v>4.2</c:v>
                </c:pt>
                <c:pt idx="10">
                  <c:v>6.7</c:v>
                </c:pt>
                <c:pt idx="11">
                  <c:v>4.5999999999999996</c:v>
                </c:pt>
                <c:pt idx="12">
                  <c:v>4.4000000000000004</c:v>
                </c:pt>
                <c:pt idx="13">
                  <c:v>8.5</c:v>
                </c:pt>
                <c:pt idx="14">
                  <c:v>4.7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367232"/>
        <c:axId val="38368768"/>
      </c:lineChart>
      <c:catAx>
        <c:axId val="38367232"/>
        <c:scaling>
          <c:orientation val="minMax"/>
        </c:scaling>
        <c:delete val="0"/>
        <c:axPos val="b"/>
        <c:majorTickMark val="out"/>
        <c:minorTickMark val="none"/>
        <c:tickLblPos val="nextTo"/>
        <c:crossAx val="38368768"/>
        <c:crosses val="autoZero"/>
        <c:auto val="1"/>
        <c:lblAlgn val="ctr"/>
        <c:lblOffset val="100"/>
        <c:noMultiLvlLbl val="0"/>
      </c:catAx>
      <c:valAx>
        <c:axId val="383687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836723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/>
            </a:pPr>
            <a:r>
              <a:rPr lang="pt-BR" dirty="0"/>
              <a:t>Taxas de homicídio (em 100 </a:t>
            </a:r>
            <a:r>
              <a:rPr lang="pt-BR" dirty="0" smtClean="0"/>
              <a:t>mil)</a:t>
            </a:r>
            <a:endParaRPr lang="pt-BR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Plan3!$A$2</c:f>
              <c:strCache>
                <c:ptCount val="1"/>
                <c:pt idx="0">
                  <c:v>Taxas de homicídio (em 100 mi) por faixa etária. Brasil, 2010. </c:v>
                </c:pt>
              </c:strCache>
            </c:strRef>
          </c:tx>
          <c:invertIfNegative val="0"/>
          <c:cat>
            <c:strRef>
              <c:f>Plan3!$B$1:$S$1</c:f>
              <c:strCache>
                <c:ptCount val="18"/>
                <c:pt idx="0">
                  <c:v>-1</c:v>
                </c:pt>
                <c:pt idx="1">
                  <c:v>1 a 4</c:v>
                </c:pt>
                <c:pt idx="2">
                  <c:v>5 a 9</c:v>
                </c:pt>
                <c:pt idx="3">
                  <c:v>10 a 14</c:v>
                </c:pt>
                <c:pt idx="4">
                  <c:v>15 a 19</c:v>
                </c:pt>
                <c:pt idx="5">
                  <c:v>20 a 24</c:v>
                </c:pt>
                <c:pt idx="6">
                  <c:v>25 a 29</c:v>
                </c:pt>
                <c:pt idx="7">
                  <c:v>30 a 34</c:v>
                </c:pt>
                <c:pt idx="8">
                  <c:v>35 a 39</c:v>
                </c:pt>
                <c:pt idx="9">
                  <c:v>40 a 44</c:v>
                </c:pt>
                <c:pt idx="10">
                  <c:v>45 a 49</c:v>
                </c:pt>
                <c:pt idx="11">
                  <c:v>50 a 54</c:v>
                </c:pt>
                <c:pt idx="12">
                  <c:v>55 a 59</c:v>
                </c:pt>
                <c:pt idx="13">
                  <c:v>60 a 64</c:v>
                </c:pt>
                <c:pt idx="14">
                  <c:v>65 a 69</c:v>
                </c:pt>
                <c:pt idx="15">
                  <c:v>70 a 74</c:v>
                </c:pt>
                <c:pt idx="16">
                  <c:v>75 a 79</c:v>
                </c:pt>
                <c:pt idx="17">
                  <c:v>80 e +</c:v>
                </c:pt>
              </c:strCache>
            </c:strRef>
          </c:cat>
          <c:val>
            <c:numRef>
              <c:f>Plan3!$B$2:$S$2</c:f>
              <c:numCache>
                <c:formatCode>General</c:formatCode>
                <c:ptCount val="18"/>
                <c:pt idx="0">
                  <c:v>2.6</c:v>
                </c:pt>
                <c:pt idx="1">
                  <c:v>0.9</c:v>
                </c:pt>
                <c:pt idx="2">
                  <c:v>0.70000000000000062</c:v>
                </c:pt>
                <c:pt idx="3">
                  <c:v>3.6</c:v>
                </c:pt>
                <c:pt idx="4">
                  <c:v>43.7</c:v>
                </c:pt>
                <c:pt idx="5">
                  <c:v>60.9</c:v>
                </c:pt>
                <c:pt idx="6">
                  <c:v>51.6</c:v>
                </c:pt>
                <c:pt idx="7">
                  <c:v>41.8</c:v>
                </c:pt>
                <c:pt idx="8">
                  <c:v>32.5</c:v>
                </c:pt>
                <c:pt idx="9">
                  <c:v>25.2</c:v>
                </c:pt>
                <c:pt idx="10">
                  <c:v>20.100000000000001</c:v>
                </c:pt>
                <c:pt idx="11">
                  <c:v>15.8</c:v>
                </c:pt>
                <c:pt idx="12">
                  <c:v>13.2</c:v>
                </c:pt>
                <c:pt idx="13">
                  <c:v>10.6</c:v>
                </c:pt>
                <c:pt idx="14">
                  <c:v>9</c:v>
                </c:pt>
                <c:pt idx="15">
                  <c:v>8.3000000000000007</c:v>
                </c:pt>
                <c:pt idx="16">
                  <c:v>8</c:v>
                </c:pt>
                <c:pt idx="17">
                  <c:v>8.3000000000000007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8293504"/>
        <c:axId val="38295040"/>
      </c:barChart>
      <c:catAx>
        <c:axId val="38293504"/>
        <c:scaling>
          <c:orientation val="maxMin"/>
        </c:scaling>
        <c:delete val="0"/>
        <c:axPos val="l"/>
        <c:majorTickMark val="none"/>
        <c:minorTickMark val="none"/>
        <c:tickLblPos val="nextTo"/>
        <c:crossAx val="38295040"/>
        <c:crosses val="autoZero"/>
        <c:auto val="1"/>
        <c:lblAlgn val="ctr"/>
        <c:lblOffset val="100"/>
        <c:noMultiLvlLbl val="0"/>
      </c:catAx>
      <c:valAx>
        <c:axId val="38295040"/>
        <c:scaling>
          <c:orientation val="minMax"/>
        </c:scaling>
        <c:delete val="0"/>
        <c:axPos val="t"/>
        <c:majorGridlines/>
        <c:numFmt formatCode="General" sourceLinked="1"/>
        <c:majorTickMark val="none"/>
        <c:minorTickMark val="none"/>
        <c:tickLblPos val="nextTo"/>
        <c:crossAx val="382935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9974789994387745E-4"/>
          <c:y val="0.90365541627470292"/>
          <c:w val="0.9"/>
          <c:h val="7.0826352657131039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/>
            </a:pPr>
            <a:r>
              <a:rPr lang="pt-BR" sz="1400" dirty="0"/>
              <a:t>Homicídios</a:t>
            </a:r>
            <a:r>
              <a:rPr lang="pt-BR" sz="1400" baseline="0" dirty="0"/>
              <a:t> por faixa etária, cor/raça</a:t>
            </a:r>
          </a:p>
          <a:p>
            <a:pPr>
              <a:defRPr sz="1400"/>
            </a:pPr>
            <a:r>
              <a:rPr lang="pt-BR" sz="1400" baseline="0" dirty="0"/>
              <a:t> (2010 - Dados preliminares)</a:t>
            </a:r>
            <a:endParaRPr lang="pt-BR" sz="1400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'2010'!$B$34</c:f>
              <c:strCache>
                <c:ptCount val="1"/>
                <c:pt idx="0">
                  <c:v>Pretos e Pardos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5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'2010'!$A$35:$A$52</c:f>
              <c:strCache>
                <c:ptCount val="18"/>
                <c:pt idx="0">
                  <c:v>Menos de 1 </c:v>
                </c:pt>
                <c:pt idx="1">
                  <c:v>1 a 4 </c:v>
                </c:pt>
                <c:pt idx="2">
                  <c:v>5 a 9 </c:v>
                </c:pt>
                <c:pt idx="3">
                  <c:v>10 a 14 </c:v>
                </c:pt>
                <c:pt idx="4">
                  <c:v>15 a 19 </c:v>
                </c:pt>
                <c:pt idx="5">
                  <c:v>20 a 24 </c:v>
                </c:pt>
                <c:pt idx="6">
                  <c:v>25 a 29 </c:v>
                </c:pt>
                <c:pt idx="7">
                  <c:v>30 a 34 </c:v>
                </c:pt>
                <c:pt idx="8">
                  <c:v>35 a 39 </c:v>
                </c:pt>
                <c:pt idx="9">
                  <c:v>40 a 44 </c:v>
                </c:pt>
                <c:pt idx="10">
                  <c:v>45 a 49 </c:v>
                </c:pt>
                <c:pt idx="11">
                  <c:v>50 a 54 </c:v>
                </c:pt>
                <c:pt idx="12">
                  <c:v>55 a 59 </c:v>
                </c:pt>
                <c:pt idx="13">
                  <c:v>60 a 64 </c:v>
                </c:pt>
                <c:pt idx="14">
                  <c:v>65 a 69 </c:v>
                </c:pt>
                <c:pt idx="15">
                  <c:v>70 a 74 </c:v>
                </c:pt>
                <c:pt idx="16">
                  <c:v>75 a 79 </c:v>
                </c:pt>
                <c:pt idx="17">
                  <c:v>Mais de 80 </c:v>
                </c:pt>
              </c:strCache>
            </c:strRef>
          </c:cat>
          <c:val>
            <c:numRef>
              <c:f>'2010'!$B$35:$B$52</c:f>
              <c:numCache>
                <c:formatCode>General</c:formatCode>
                <c:ptCount val="18"/>
                <c:pt idx="0">
                  <c:v>27</c:v>
                </c:pt>
                <c:pt idx="1">
                  <c:v>47</c:v>
                </c:pt>
                <c:pt idx="2">
                  <c:v>67</c:v>
                </c:pt>
                <c:pt idx="3">
                  <c:v>453</c:v>
                </c:pt>
                <c:pt idx="4">
                  <c:v>5351</c:v>
                </c:pt>
                <c:pt idx="5">
                  <c:v>7437</c:v>
                </c:pt>
                <c:pt idx="6">
                  <c:v>6165</c:v>
                </c:pt>
                <c:pt idx="7">
                  <c:v>4435</c:v>
                </c:pt>
                <c:pt idx="8">
                  <c:v>2925</c:v>
                </c:pt>
                <c:pt idx="9">
                  <c:v>2059</c:v>
                </c:pt>
                <c:pt idx="10">
                  <c:v>1406</c:v>
                </c:pt>
                <c:pt idx="11">
                  <c:v>897</c:v>
                </c:pt>
                <c:pt idx="12">
                  <c:v>636</c:v>
                </c:pt>
                <c:pt idx="13">
                  <c:v>366</c:v>
                </c:pt>
                <c:pt idx="14">
                  <c:v>220</c:v>
                </c:pt>
                <c:pt idx="15">
                  <c:v>166</c:v>
                </c:pt>
                <c:pt idx="16">
                  <c:v>108</c:v>
                </c:pt>
                <c:pt idx="17">
                  <c:v>113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'2010'!$C$34</c:f>
              <c:strCache>
                <c:ptCount val="1"/>
                <c:pt idx="0">
                  <c:v>Brancos e Amarelos</c:v>
                </c:pt>
              </c:strCache>
            </c:strRef>
          </c:tx>
          <c:marker>
            <c:symbol val="none"/>
          </c:marker>
          <c:dLbls>
            <c:dLbl>
              <c:idx val="5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'2010'!$A$35:$A$52</c:f>
              <c:strCache>
                <c:ptCount val="18"/>
                <c:pt idx="0">
                  <c:v>Menos de 1 </c:v>
                </c:pt>
                <c:pt idx="1">
                  <c:v>1 a 4 </c:v>
                </c:pt>
                <c:pt idx="2">
                  <c:v>5 a 9 </c:v>
                </c:pt>
                <c:pt idx="3">
                  <c:v>10 a 14 </c:v>
                </c:pt>
                <c:pt idx="4">
                  <c:v>15 a 19 </c:v>
                </c:pt>
                <c:pt idx="5">
                  <c:v>20 a 24 </c:v>
                </c:pt>
                <c:pt idx="6">
                  <c:v>25 a 29 </c:v>
                </c:pt>
                <c:pt idx="7">
                  <c:v>30 a 34 </c:v>
                </c:pt>
                <c:pt idx="8">
                  <c:v>35 a 39 </c:v>
                </c:pt>
                <c:pt idx="9">
                  <c:v>40 a 44 </c:v>
                </c:pt>
                <c:pt idx="10">
                  <c:v>45 a 49 </c:v>
                </c:pt>
                <c:pt idx="11">
                  <c:v>50 a 54 </c:v>
                </c:pt>
                <c:pt idx="12">
                  <c:v>55 a 59 </c:v>
                </c:pt>
                <c:pt idx="13">
                  <c:v>60 a 64 </c:v>
                </c:pt>
                <c:pt idx="14">
                  <c:v>65 a 69 </c:v>
                </c:pt>
                <c:pt idx="15">
                  <c:v>70 a 74 </c:v>
                </c:pt>
                <c:pt idx="16">
                  <c:v>75 a 79 </c:v>
                </c:pt>
                <c:pt idx="17">
                  <c:v>Mais de 80 </c:v>
                </c:pt>
              </c:strCache>
            </c:strRef>
          </c:cat>
          <c:val>
            <c:numRef>
              <c:f>'2010'!$C$35:$C$52</c:f>
              <c:numCache>
                <c:formatCode>General</c:formatCode>
                <c:ptCount val="18"/>
                <c:pt idx="0">
                  <c:v>36</c:v>
                </c:pt>
                <c:pt idx="1">
                  <c:v>40</c:v>
                </c:pt>
                <c:pt idx="2">
                  <c:v>29</c:v>
                </c:pt>
                <c:pt idx="3">
                  <c:v>131</c:v>
                </c:pt>
                <c:pt idx="4">
                  <c:v>1634</c:v>
                </c:pt>
                <c:pt idx="5">
                  <c:v>2483</c:v>
                </c:pt>
                <c:pt idx="6">
                  <c:v>2254</c:v>
                </c:pt>
                <c:pt idx="7">
                  <c:v>1813</c:v>
                </c:pt>
                <c:pt idx="8">
                  <c:v>1380</c:v>
                </c:pt>
                <c:pt idx="9">
                  <c:v>1053</c:v>
                </c:pt>
                <c:pt idx="10">
                  <c:v>853</c:v>
                </c:pt>
                <c:pt idx="11">
                  <c:v>632</c:v>
                </c:pt>
                <c:pt idx="12">
                  <c:v>412</c:v>
                </c:pt>
                <c:pt idx="13">
                  <c:v>294</c:v>
                </c:pt>
                <c:pt idx="14">
                  <c:v>187</c:v>
                </c:pt>
                <c:pt idx="15">
                  <c:v>129</c:v>
                </c:pt>
                <c:pt idx="16">
                  <c:v>82</c:v>
                </c:pt>
                <c:pt idx="17">
                  <c:v>118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674816"/>
        <c:axId val="38676352"/>
      </c:lineChart>
      <c:catAx>
        <c:axId val="38674816"/>
        <c:scaling>
          <c:orientation val="minMax"/>
        </c:scaling>
        <c:delete val="0"/>
        <c:axPos val="b"/>
        <c:majorTickMark val="none"/>
        <c:minorTickMark val="none"/>
        <c:tickLblPos val="nextTo"/>
        <c:crossAx val="38676352"/>
        <c:crosses val="autoZero"/>
        <c:auto val="1"/>
        <c:lblAlgn val="ctr"/>
        <c:lblOffset val="100"/>
        <c:noMultiLvlLbl val="0"/>
      </c:catAx>
      <c:valAx>
        <c:axId val="3867635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3867481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spPr>
    <a:noFill/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anchor="t" anchorCtr="0"/>
          <a:lstStyle/>
          <a:p>
            <a:pPr>
              <a:defRPr sz="1400"/>
            </a:pPr>
            <a:r>
              <a:rPr lang="pt-BR" sz="1400" dirty="0"/>
              <a:t>Homicídios entre jovens (15 a 29 anos) </a:t>
            </a:r>
            <a:endParaRPr lang="pt-BR" sz="1400" dirty="0" smtClean="0"/>
          </a:p>
          <a:p>
            <a:pPr>
              <a:defRPr sz="1400"/>
            </a:pPr>
            <a:r>
              <a:rPr lang="pt-BR" sz="1400" dirty="0" smtClean="0"/>
              <a:t>por </a:t>
            </a:r>
            <a:r>
              <a:rPr lang="pt-BR" sz="1400" dirty="0"/>
              <a:t>escolaridade, cor/raça</a:t>
            </a:r>
            <a:r>
              <a:rPr lang="pt-BR" sz="1400" baseline="0" dirty="0"/>
              <a:t> </a:t>
            </a:r>
          </a:p>
          <a:p>
            <a:pPr>
              <a:defRPr sz="1400"/>
            </a:pPr>
            <a:r>
              <a:rPr lang="pt-BR" sz="1400" baseline="0" dirty="0" smtClean="0"/>
              <a:t>2010</a:t>
            </a:r>
            <a:r>
              <a:rPr lang="pt-BR" sz="1400" baseline="0" dirty="0"/>
              <a:t>. Dados </a:t>
            </a:r>
            <a:r>
              <a:rPr lang="pt-BR" sz="1400" baseline="0" dirty="0" smtClean="0"/>
              <a:t>preliminares</a:t>
            </a:r>
            <a:endParaRPr lang="pt-BR" sz="14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'2010 - escolaridade'!$C$22</c:f>
              <c:strCache>
                <c:ptCount val="1"/>
                <c:pt idx="0">
                  <c:v>Brancos e Amarelos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'2010 - escolaridade'!$A$23:$A$27</c:f>
              <c:strCache>
                <c:ptCount val="5"/>
                <c:pt idx="0">
                  <c:v>Nenhuma</c:v>
                </c:pt>
                <c:pt idx="1">
                  <c:v>1 a 3 anos</c:v>
                </c:pt>
                <c:pt idx="2">
                  <c:v>4 a 7 anos</c:v>
                </c:pt>
                <c:pt idx="3">
                  <c:v>8 a 11 anos</c:v>
                </c:pt>
                <c:pt idx="4">
                  <c:v>12 anos e mais</c:v>
                </c:pt>
              </c:strCache>
            </c:strRef>
          </c:cat>
          <c:val>
            <c:numRef>
              <c:f>'2010 - escolaridade'!$C$23:$C$27</c:f>
              <c:numCache>
                <c:formatCode>General</c:formatCode>
                <c:ptCount val="5"/>
                <c:pt idx="0">
                  <c:v>55</c:v>
                </c:pt>
                <c:pt idx="1">
                  <c:v>613</c:v>
                </c:pt>
                <c:pt idx="2">
                  <c:v>2394</c:v>
                </c:pt>
                <c:pt idx="3">
                  <c:v>1457</c:v>
                </c:pt>
                <c:pt idx="4">
                  <c:v>257</c:v>
                </c:pt>
              </c:numCache>
            </c:numRef>
          </c:val>
        </c:ser>
        <c:ser>
          <c:idx val="1"/>
          <c:order val="1"/>
          <c:tx>
            <c:strRef>
              <c:f>'2010 - escolaridade'!$B$22</c:f>
              <c:strCache>
                <c:ptCount val="1"/>
                <c:pt idx="0">
                  <c:v>Pretos e Pardos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'2010 - escolaridade'!$A$23:$A$27</c:f>
              <c:strCache>
                <c:ptCount val="5"/>
                <c:pt idx="0">
                  <c:v>Nenhuma</c:v>
                </c:pt>
                <c:pt idx="1">
                  <c:v>1 a 3 anos</c:v>
                </c:pt>
                <c:pt idx="2">
                  <c:v>4 a 7 anos</c:v>
                </c:pt>
                <c:pt idx="3">
                  <c:v>8 a 11 anos</c:v>
                </c:pt>
                <c:pt idx="4">
                  <c:v>12 anos e mais</c:v>
                </c:pt>
              </c:strCache>
            </c:strRef>
          </c:cat>
          <c:val>
            <c:numRef>
              <c:f>'2010 - escolaridade'!$B$23:$B$27</c:f>
              <c:numCache>
                <c:formatCode>General</c:formatCode>
                <c:ptCount val="5"/>
                <c:pt idx="0">
                  <c:v>382</c:v>
                </c:pt>
                <c:pt idx="1">
                  <c:v>2936</c:v>
                </c:pt>
                <c:pt idx="2">
                  <c:v>7304</c:v>
                </c:pt>
                <c:pt idx="3">
                  <c:v>2879</c:v>
                </c:pt>
                <c:pt idx="4">
                  <c:v>372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38706560"/>
        <c:axId val="38712448"/>
      </c:barChart>
      <c:catAx>
        <c:axId val="38706560"/>
        <c:scaling>
          <c:orientation val="minMax"/>
        </c:scaling>
        <c:delete val="0"/>
        <c:axPos val="b"/>
        <c:majorTickMark val="none"/>
        <c:minorTickMark val="none"/>
        <c:tickLblPos val="nextTo"/>
        <c:crossAx val="38712448"/>
        <c:crosses val="autoZero"/>
        <c:auto val="1"/>
        <c:lblAlgn val="ctr"/>
        <c:lblOffset val="100"/>
        <c:noMultiLvlLbl val="0"/>
      </c:catAx>
      <c:valAx>
        <c:axId val="3871244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3870656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spPr>
    <a:noFill/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Plan1!$A$4</c:f>
              <c:strCache>
                <c:ptCount val="1"/>
                <c:pt idx="0">
                  <c:v>Diretores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5.2631586217928824E-3"/>
                  <c:y val="0.224173956250116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508772414528519E-3"/>
                  <c:y val="-3.0112919496284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2.67670395522528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6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Plan1!$B$1:$D$3</c:f>
              <c:multiLvlStrCache>
                <c:ptCount val="3"/>
                <c:lvl>
                  <c:pt idx="0">
                    <c:v>sim</c:v>
                  </c:pt>
                  <c:pt idx="1">
                    <c:v>não</c:v>
                  </c:pt>
                  <c:pt idx="2">
                    <c:v>em branco</c:v>
                  </c:pt>
                </c:lvl>
                <c:lvl>
                  <c:pt idx="0">
                    <c:v>VOCÊ TEM CONHECIMENTO DO CONTEÚDO DA LEI 11.645 DE 2008 QUE DETERMINA A OBRIGATORIEDADE DO ESTUDO DA TEMÁTICA "HISTÓRIA E CULTURA AFRO-BRASILEIRA E INDÍGENA" NOS ESTABELECIMENTOS DE ENSINO DO PAÍS?</c:v>
                  </c:pt>
                </c:lvl>
              </c:multiLvlStrCache>
            </c:multiLvlStrRef>
          </c:cat>
          <c:val>
            <c:numRef>
              <c:f>Plan1!$B$4:$D$4</c:f>
              <c:numCache>
                <c:formatCode>0.00%</c:formatCode>
                <c:ptCount val="3"/>
                <c:pt idx="0">
                  <c:v>0.92859999999999998</c:v>
                </c:pt>
                <c:pt idx="1">
                  <c:v>4.36E-2</c:v>
                </c:pt>
                <c:pt idx="2">
                  <c:v>2.7900000000000012E-2</c:v>
                </c:pt>
              </c:numCache>
            </c:numRef>
          </c:val>
        </c:ser>
        <c:ser>
          <c:idx val="1"/>
          <c:order val="1"/>
          <c:tx>
            <c:strRef>
              <c:f>Plan1!$A$5</c:f>
              <c:strCache>
                <c:ptCount val="1"/>
                <c:pt idx="0">
                  <c:v>Professores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7542480666180231E-3"/>
                  <c:y val="0.2342113326270985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0175448290570944E-3"/>
                  <c:y val="-6.6917598880631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05263448717155E-2"/>
                  <c:y val="-5.01881991604739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6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Plan1!$B$1:$D$3</c:f>
              <c:multiLvlStrCache>
                <c:ptCount val="3"/>
                <c:lvl>
                  <c:pt idx="0">
                    <c:v>sim</c:v>
                  </c:pt>
                  <c:pt idx="1">
                    <c:v>não</c:v>
                  </c:pt>
                  <c:pt idx="2">
                    <c:v>em branco</c:v>
                  </c:pt>
                </c:lvl>
                <c:lvl>
                  <c:pt idx="0">
                    <c:v>VOCÊ TEM CONHECIMENTO DO CONTEÚDO DA LEI 11.645 DE 2008 QUE DETERMINA A OBRIGATORIEDADE DO ESTUDO DA TEMÁTICA "HISTÓRIA E CULTURA AFRO-BRASILEIRA E INDÍGENA" NOS ESTABELECIMENTOS DE ENSINO DO PAÍS?</c:v>
                  </c:pt>
                </c:lvl>
              </c:multiLvlStrCache>
            </c:multiLvlStrRef>
          </c:cat>
          <c:val>
            <c:numRef>
              <c:f>Plan1!$B$5:$D$5</c:f>
              <c:numCache>
                <c:formatCode>0.00%</c:formatCode>
                <c:ptCount val="3"/>
                <c:pt idx="0">
                  <c:v>0.64050000000000062</c:v>
                </c:pt>
                <c:pt idx="1">
                  <c:v>9.64E-2</c:v>
                </c:pt>
                <c:pt idx="2">
                  <c:v>0.2631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4896512"/>
        <c:axId val="74898048"/>
        <c:axId val="0"/>
      </c:bar3DChart>
      <c:catAx>
        <c:axId val="74896512"/>
        <c:scaling>
          <c:orientation val="minMax"/>
        </c:scaling>
        <c:delete val="0"/>
        <c:axPos val="b"/>
        <c:majorTickMark val="out"/>
        <c:minorTickMark val="none"/>
        <c:tickLblPos val="nextTo"/>
        <c:crossAx val="74898048"/>
        <c:crosses val="autoZero"/>
        <c:auto val="1"/>
        <c:lblAlgn val="ctr"/>
        <c:lblOffset val="100"/>
        <c:noMultiLvlLbl val="0"/>
      </c:catAx>
      <c:valAx>
        <c:axId val="74898048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one"/>
        <c:crossAx val="748965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Plan1!$B$63</c:f>
              <c:strCache>
                <c:ptCount val="1"/>
                <c:pt idx="0">
                  <c:v>Diretor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0.1532566844317491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9110659301437649E-17"/>
                  <c:y val="0.1873137254165819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333333333333395E-3"/>
                  <c:y val="-6.1302673772699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6.4000000000000098E-3"/>
                  <c:y val="-3.746274508331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Plan1!$A$64:$A$67</c:f>
              <c:strCache>
                <c:ptCount val="4"/>
                <c:pt idx="0">
                  <c:v>Sim, de maneira sistemática e/ou abrangente.</c:v>
                </c:pt>
                <c:pt idx="1">
                  <c:v>Sim, de maneira assistemática e/ou isolada.</c:v>
                </c:pt>
                <c:pt idx="2">
                  <c:v>Não</c:v>
                </c:pt>
                <c:pt idx="3">
                  <c:v>Dupla marcação / Em branco</c:v>
                </c:pt>
              </c:strCache>
            </c:strRef>
          </c:cat>
          <c:val>
            <c:numRef>
              <c:f>Plan1!$B$64:$B$67</c:f>
              <c:numCache>
                <c:formatCode>0.00%</c:formatCode>
                <c:ptCount val="4"/>
                <c:pt idx="0">
                  <c:v>0.56840000000000002</c:v>
                </c:pt>
                <c:pt idx="1">
                  <c:v>0.29750000000000032</c:v>
                </c:pt>
                <c:pt idx="2">
                  <c:v>7.5400000000000023E-2</c:v>
                </c:pt>
                <c:pt idx="3">
                  <c:v>5.8700000000000023E-2</c:v>
                </c:pt>
              </c:numCache>
            </c:numRef>
          </c:val>
        </c:ser>
        <c:ser>
          <c:idx val="1"/>
          <c:order val="1"/>
          <c:tx>
            <c:strRef>
              <c:f>Plan1!$C$63</c:f>
              <c:strCache>
                <c:ptCount val="1"/>
                <c:pt idx="0">
                  <c:v>Professor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9110659301437649E-17"/>
                  <c:y val="0.194125133613548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1333333333333395E-3"/>
                  <c:y val="0.1736909090226487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8221318602875298E-17"/>
                  <c:y val="-2.72456327878665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1333333333333395E-3"/>
                  <c:y val="0.224776470499898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Plan1!$A$64:$A$67</c:f>
              <c:strCache>
                <c:ptCount val="4"/>
                <c:pt idx="0">
                  <c:v>Sim, de maneira sistemática e/ou abrangente.</c:v>
                </c:pt>
                <c:pt idx="1">
                  <c:v>Sim, de maneira assistemática e/ou isolada.</c:v>
                </c:pt>
                <c:pt idx="2">
                  <c:v>Não</c:v>
                </c:pt>
                <c:pt idx="3">
                  <c:v>Dupla marcação / Em branco</c:v>
                </c:pt>
              </c:strCache>
            </c:strRef>
          </c:cat>
          <c:val>
            <c:numRef>
              <c:f>Plan1!$C$64:$C$67</c:f>
              <c:numCache>
                <c:formatCode>0.00%</c:formatCode>
                <c:ptCount val="4"/>
                <c:pt idx="0">
                  <c:v>0.35580000000000056</c:v>
                </c:pt>
                <c:pt idx="1">
                  <c:v>0.2248</c:v>
                </c:pt>
                <c:pt idx="2">
                  <c:v>8.8000000000000064E-2</c:v>
                </c:pt>
                <c:pt idx="3">
                  <c:v>0.33140000000000075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5994240"/>
        <c:axId val="75995776"/>
        <c:axId val="0"/>
      </c:bar3DChart>
      <c:catAx>
        <c:axId val="75994240"/>
        <c:scaling>
          <c:orientation val="minMax"/>
        </c:scaling>
        <c:delete val="0"/>
        <c:axPos val="b"/>
        <c:majorTickMark val="out"/>
        <c:minorTickMark val="none"/>
        <c:tickLblPos val="nextTo"/>
        <c:crossAx val="75995776"/>
        <c:crosses val="autoZero"/>
        <c:auto val="1"/>
        <c:lblAlgn val="ctr"/>
        <c:lblOffset val="100"/>
        <c:noMultiLvlLbl val="0"/>
      </c:catAx>
      <c:valAx>
        <c:axId val="75995776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one"/>
        <c:crossAx val="7599424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Plan1!$B$4</c:f>
              <c:strCache>
                <c:ptCount val="1"/>
                <c:pt idx="0">
                  <c:v>NESTA ESCOLA HÁ PROJETOS NA TEMÁTICA DE RACISMO?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18240126812915E-3"/>
                  <c:y val="0.19841545383846304"/>
                </c:manualLayout>
              </c:layout>
              <c:spPr/>
              <c:txPr>
                <a:bodyPr rot="-5400000" vert="horz"/>
                <a:lstStyle/>
                <a:p>
                  <a:pPr>
                    <a:defRPr sz="1800"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1818881521755359E-2"/>
                  <c:y val="-5.9839581316361815E-2"/>
                </c:manualLayout>
              </c:layout>
              <c:spPr/>
              <c:txPr>
                <a:bodyPr rot="-5400000" vert="horz"/>
                <a:lstStyle/>
                <a:p>
                  <a:pPr>
                    <a:defRPr sz="1600" b="1"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7273601902194057E-2"/>
                  <c:y val="-7.2437387909279921E-2"/>
                </c:manualLayout>
              </c:layout>
              <c:spPr/>
              <c:txPr>
                <a:bodyPr rot="-5400000" vert="horz"/>
                <a:lstStyle/>
                <a:p>
                  <a:pPr>
                    <a:defRPr sz="1600" b="1"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Plan1!$A$5:$A$7</c:f>
              <c:strCache>
                <c:ptCount val="3"/>
                <c:pt idx="0">
                  <c:v>Sim</c:v>
                </c:pt>
                <c:pt idx="1">
                  <c:v>Não</c:v>
                </c:pt>
                <c:pt idx="2">
                  <c:v>Dupla marcação/Em branco</c:v>
                </c:pt>
              </c:strCache>
            </c:strRef>
          </c:cat>
          <c:val>
            <c:numRef>
              <c:f>Plan1!$B$5:$B$7</c:f>
              <c:numCache>
                <c:formatCode>0.00%</c:formatCode>
                <c:ptCount val="3"/>
                <c:pt idx="0">
                  <c:v>0.65500000000000125</c:v>
                </c:pt>
                <c:pt idx="1">
                  <c:v>0.31290000000000057</c:v>
                </c:pt>
                <c:pt idx="2">
                  <c:v>3.2000000000000042E-2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5461120"/>
        <c:axId val="115462912"/>
        <c:axId val="0"/>
      </c:bar3DChart>
      <c:catAx>
        <c:axId val="115461120"/>
        <c:scaling>
          <c:orientation val="minMax"/>
        </c:scaling>
        <c:delete val="0"/>
        <c:axPos val="b"/>
        <c:majorTickMark val="out"/>
        <c:minorTickMark val="none"/>
        <c:tickLblPos val="nextTo"/>
        <c:crossAx val="115462912"/>
        <c:crosses val="autoZero"/>
        <c:auto val="1"/>
        <c:lblAlgn val="ctr"/>
        <c:lblOffset val="100"/>
        <c:noMultiLvlLbl val="0"/>
      </c:catAx>
      <c:valAx>
        <c:axId val="115462912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one"/>
        <c:crossAx val="1154611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926E92-2F2E-4876-A831-CE55E27AE43C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D7C4EA2-5A8F-4B2E-BD62-84B65AB2F6C3}">
      <dgm:prSet phldrT="[Texto]" custT="1"/>
      <dgm:spPr>
        <a:solidFill>
          <a:srgbClr val="904406">
            <a:alpha val="90000"/>
          </a:srgbClr>
        </a:solidFill>
      </dgm:spPr>
      <dgm:t>
        <a:bodyPr/>
        <a:lstStyle/>
        <a:p>
          <a:r>
            <a:rPr lang="pt-BR" sz="1400" b="1" dirty="0" smtClean="0">
              <a:solidFill>
                <a:schemeClr val="bg1"/>
              </a:solidFill>
            </a:rPr>
            <a:t>Educação Antirracista no cotidiano escolas</a:t>
          </a:r>
          <a:endParaRPr lang="pt-BR" sz="1400" b="1" dirty="0">
            <a:solidFill>
              <a:schemeClr val="bg1"/>
            </a:solidFill>
          </a:endParaRPr>
        </a:p>
      </dgm:t>
    </dgm:pt>
    <dgm:pt modelId="{297274CF-2AA8-4F78-AAC0-879ACA1672BE}" type="parTrans" cxnId="{8F62F694-D772-4714-A16B-2A44B7B69433}">
      <dgm:prSet/>
      <dgm:spPr/>
      <dgm:t>
        <a:bodyPr/>
        <a:lstStyle/>
        <a:p>
          <a:endParaRPr lang="pt-BR"/>
        </a:p>
      </dgm:t>
    </dgm:pt>
    <dgm:pt modelId="{15086BB1-0C37-4FB2-B02D-60F52130517A}" type="sibTrans" cxnId="{8F62F694-D772-4714-A16B-2A44B7B69433}">
      <dgm:prSet/>
      <dgm:spPr/>
      <dgm:t>
        <a:bodyPr/>
        <a:lstStyle/>
        <a:p>
          <a:endParaRPr lang="pt-BR"/>
        </a:p>
      </dgm:t>
    </dgm:pt>
    <dgm:pt modelId="{4EFB5545-24AA-4BE4-84F1-643CCDDB659F}">
      <dgm:prSet phldrT="[Texto]" custT="1"/>
      <dgm:spPr>
        <a:solidFill>
          <a:srgbClr val="923B00">
            <a:alpha val="90000"/>
          </a:srgbClr>
        </a:solidFill>
      </dgm:spPr>
      <dgm:t>
        <a:bodyPr/>
        <a:lstStyle/>
        <a:p>
          <a:pPr algn="l"/>
          <a:r>
            <a:rPr lang="pt-BR" sz="1200" b="1" dirty="0" smtClean="0">
              <a:solidFill>
                <a:schemeClr val="bg1"/>
              </a:solidFill>
            </a:rPr>
            <a:t>Currículo permanente e comprometido com a diversidade</a:t>
          </a:r>
          <a:endParaRPr lang="pt-BR" sz="1200" b="1" dirty="0">
            <a:solidFill>
              <a:schemeClr val="bg1"/>
            </a:solidFill>
          </a:endParaRPr>
        </a:p>
      </dgm:t>
    </dgm:pt>
    <dgm:pt modelId="{46FB7720-9F3E-4F3E-8B3A-1412119C5B4D}" type="parTrans" cxnId="{F6539091-B758-408E-B25C-037469B43D8B}">
      <dgm:prSet/>
      <dgm:spPr/>
      <dgm:t>
        <a:bodyPr/>
        <a:lstStyle/>
        <a:p>
          <a:endParaRPr lang="pt-BR"/>
        </a:p>
      </dgm:t>
    </dgm:pt>
    <dgm:pt modelId="{8F72E4BB-5967-4C0E-A53F-1E4A3E41237A}" type="sibTrans" cxnId="{F6539091-B758-408E-B25C-037469B43D8B}">
      <dgm:prSet/>
      <dgm:spPr/>
      <dgm:t>
        <a:bodyPr/>
        <a:lstStyle/>
        <a:p>
          <a:endParaRPr lang="pt-BR"/>
        </a:p>
      </dgm:t>
    </dgm:pt>
    <dgm:pt modelId="{827EE55E-17EA-4C79-ACAA-4F00D289AEC0}">
      <dgm:prSet phldrT="[Texto]" custT="1"/>
      <dgm:spPr>
        <a:solidFill>
          <a:srgbClr val="923B00">
            <a:alpha val="90000"/>
          </a:srgbClr>
        </a:solidFill>
      </dgm:spPr>
      <dgm:t>
        <a:bodyPr/>
        <a:lstStyle/>
        <a:p>
          <a:r>
            <a:rPr lang="pt-BR" sz="1400" b="1" dirty="0" smtClean="0">
              <a:solidFill>
                <a:schemeClr val="bg1"/>
              </a:solidFill>
            </a:rPr>
            <a:t>Valorização da Cultura Afro-brasileira</a:t>
          </a:r>
          <a:endParaRPr lang="pt-BR" sz="1400" b="1" dirty="0">
            <a:solidFill>
              <a:schemeClr val="bg1"/>
            </a:solidFill>
          </a:endParaRPr>
        </a:p>
      </dgm:t>
    </dgm:pt>
    <dgm:pt modelId="{A5055C60-4CDD-4D56-953A-0B244BE9AAF6}" type="parTrans" cxnId="{F8E4C8FD-C838-43E7-A6A2-0D790DA588E3}">
      <dgm:prSet/>
      <dgm:spPr/>
      <dgm:t>
        <a:bodyPr/>
        <a:lstStyle/>
        <a:p>
          <a:endParaRPr lang="pt-BR"/>
        </a:p>
      </dgm:t>
    </dgm:pt>
    <dgm:pt modelId="{84AC1CA6-749C-457A-8839-D68BB960B7FC}" type="sibTrans" cxnId="{F8E4C8FD-C838-43E7-A6A2-0D790DA588E3}">
      <dgm:prSet/>
      <dgm:spPr/>
      <dgm:t>
        <a:bodyPr/>
        <a:lstStyle/>
        <a:p>
          <a:endParaRPr lang="pt-BR"/>
        </a:p>
      </dgm:t>
    </dgm:pt>
    <dgm:pt modelId="{FE3B187C-62E9-46C1-AD39-A3B7033A067D}" type="pres">
      <dgm:prSet presAssocID="{25926E92-2F2E-4876-A831-CE55E27AE43C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pt-BR"/>
        </a:p>
      </dgm:t>
    </dgm:pt>
    <dgm:pt modelId="{6184A75A-9530-4B45-81F9-A527C9E1DBAD}" type="pres">
      <dgm:prSet presAssocID="{25926E92-2F2E-4876-A831-CE55E27AE43C}" presName="pyramid" presStyleLbl="node1" presStyleIdx="0" presStyleCnt="1" custScaleX="77792" custScaleY="54745" custLinFactNeighborX="2837" custLinFactNeighborY="561"/>
      <dgm:spPr>
        <a:solidFill>
          <a:srgbClr val="904406"/>
        </a:solidFill>
      </dgm:spPr>
    </dgm:pt>
    <dgm:pt modelId="{818FC5DA-1060-4467-AE17-EF0C5FF4B69E}" type="pres">
      <dgm:prSet presAssocID="{25926E92-2F2E-4876-A831-CE55E27AE43C}" presName="theList" presStyleCnt="0"/>
      <dgm:spPr/>
    </dgm:pt>
    <dgm:pt modelId="{CE44367E-F92C-4380-B3F0-6B3B0EBD7320}" type="pres">
      <dgm:prSet presAssocID="{CD7C4EA2-5A8F-4B2E-BD62-84B65AB2F6C3}" presName="aNode" presStyleLbl="fgAcc1" presStyleIdx="0" presStyleCnt="3" custScaleX="52980" custScaleY="35556" custLinFactY="-8566" custLinFactNeighborX="-45008" custLinFactNeighborY="-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523F62A-07C3-4E12-AE09-19B562BF7F7F}" type="pres">
      <dgm:prSet presAssocID="{CD7C4EA2-5A8F-4B2E-BD62-84B65AB2F6C3}" presName="aSpace" presStyleCnt="0"/>
      <dgm:spPr/>
    </dgm:pt>
    <dgm:pt modelId="{4FCC15D9-B601-4187-A875-BFEEB1845252}" type="pres">
      <dgm:prSet presAssocID="{4EFB5545-24AA-4BE4-84F1-643CCDDB659F}" presName="aNode" presStyleLbl="fgAcc1" presStyleIdx="1" presStyleCnt="3" custScaleX="56421" custScaleY="30228" custLinFactY="53178" custLinFactNeighborX="23070" custLinFactNeighborY="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6C85DDF-373B-4891-8890-BB7718D2B419}" type="pres">
      <dgm:prSet presAssocID="{4EFB5545-24AA-4BE4-84F1-643CCDDB659F}" presName="aSpace" presStyleCnt="0"/>
      <dgm:spPr/>
    </dgm:pt>
    <dgm:pt modelId="{2AFC533A-011E-4487-B269-F3B2782C882A}" type="pres">
      <dgm:prSet presAssocID="{827EE55E-17EA-4C79-ACAA-4F00D289AEC0}" presName="aNode" presStyleLbl="fgAcc1" presStyleIdx="2" presStyleCnt="3" custScaleX="54619" custScaleY="27171" custLinFactX="-7151" custLinFactY="10450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809DFE1-7D4A-4147-AE09-8E9960EC4417}" type="pres">
      <dgm:prSet presAssocID="{827EE55E-17EA-4C79-ACAA-4F00D289AEC0}" presName="aSpace" presStyleCnt="0"/>
      <dgm:spPr/>
    </dgm:pt>
  </dgm:ptLst>
  <dgm:cxnLst>
    <dgm:cxn modelId="{2FD19FDA-3B0B-4247-8A09-30D209A85028}" type="presOf" srcId="{25926E92-2F2E-4876-A831-CE55E27AE43C}" destId="{FE3B187C-62E9-46C1-AD39-A3B7033A067D}" srcOrd="0" destOrd="0" presId="urn:microsoft.com/office/officeart/2005/8/layout/pyramid2"/>
    <dgm:cxn modelId="{8F62F694-D772-4714-A16B-2A44B7B69433}" srcId="{25926E92-2F2E-4876-A831-CE55E27AE43C}" destId="{CD7C4EA2-5A8F-4B2E-BD62-84B65AB2F6C3}" srcOrd="0" destOrd="0" parTransId="{297274CF-2AA8-4F78-AAC0-879ACA1672BE}" sibTransId="{15086BB1-0C37-4FB2-B02D-60F52130517A}"/>
    <dgm:cxn modelId="{F6539091-B758-408E-B25C-037469B43D8B}" srcId="{25926E92-2F2E-4876-A831-CE55E27AE43C}" destId="{4EFB5545-24AA-4BE4-84F1-643CCDDB659F}" srcOrd="1" destOrd="0" parTransId="{46FB7720-9F3E-4F3E-8B3A-1412119C5B4D}" sibTransId="{8F72E4BB-5967-4C0E-A53F-1E4A3E41237A}"/>
    <dgm:cxn modelId="{F8E4C8FD-C838-43E7-A6A2-0D790DA588E3}" srcId="{25926E92-2F2E-4876-A831-CE55E27AE43C}" destId="{827EE55E-17EA-4C79-ACAA-4F00D289AEC0}" srcOrd="2" destOrd="0" parTransId="{A5055C60-4CDD-4D56-953A-0B244BE9AAF6}" sibTransId="{84AC1CA6-749C-457A-8839-D68BB960B7FC}"/>
    <dgm:cxn modelId="{E89B8A30-635E-497B-81E2-C5A97690C98A}" type="presOf" srcId="{827EE55E-17EA-4C79-ACAA-4F00D289AEC0}" destId="{2AFC533A-011E-4487-B269-F3B2782C882A}" srcOrd="0" destOrd="0" presId="urn:microsoft.com/office/officeart/2005/8/layout/pyramid2"/>
    <dgm:cxn modelId="{A13B1511-140A-4B18-AAB6-2BD9A79FFD3B}" type="presOf" srcId="{CD7C4EA2-5A8F-4B2E-BD62-84B65AB2F6C3}" destId="{CE44367E-F92C-4380-B3F0-6B3B0EBD7320}" srcOrd="0" destOrd="0" presId="urn:microsoft.com/office/officeart/2005/8/layout/pyramid2"/>
    <dgm:cxn modelId="{A8492965-2766-4FEB-A10C-54CC4F23170A}" type="presOf" srcId="{4EFB5545-24AA-4BE4-84F1-643CCDDB659F}" destId="{4FCC15D9-B601-4187-A875-BFEEB1845252}" srcOrd="0" destOrd="0" presId="urn:microsoft.com/office/officeart/2005/8/layout/pyramid2"/>
    <dgm:cxn modelId="{D8986CCB-7280-437B-B022-151E9AF32ECB}" type="presParOf" srcId="{FE3B187C-62E9-46C1-AD39-A3B7033A067D}" destId="{6184A75A-9530-4B45-81F9-A527C9E1DBAD}" srcOrd="0" destOrd="0" presId="urn:microsoft.com/office/officeart/2005/8/layout/pyramid2"/>
    <dgm:cxn modelId="{FB86DEA5-2B55-4F1A-A495-F3C47A1FD8CD}" type="presParOf" srcId="{FE3B187C-62E9-46C1-AD39-A3B7033A067D}" destId="{818FC5DA-1060-4467-AE17-EF0C5FF4B69E}" srcOrd="1" destOrd="0" presId="urn:microsoft.com/office/officeart/2005/8/layout/pyramid2"/>
    <dgm:cxn modelId="{F0E73EEA-DE9C-48C7-82CE-8FE6346DA6A6}" type="presParOf" srcId="{818FC5DA-1060-4467-AE17-EF0C5FF4B69E}" destId="{CE44367E-F92C-4380-B3F0-6B3B0EBD7320}" srcOrd="0" destOrd="0" presId="urn:microsoft.com/office/officeart/2005/8/layout/pyramid2"/>
    <dgm:cxn modelId="{E8B97C81-9EFD-4D4D-BAC3-930767F61919}" type="presParOf" srcId="{818FC5DA-1060-4467-AE17-EF0C5FF4B69E}" destId="{6523F62A-07C3-4E12-AE09-19B562BF7F7F}" srcOrd="1" destOrd="0" presId="urn:microsoft.com/office/officeart/2005/8/layout/pyramid2"/>
    <dgm:cxn modelId="{B82F4562-CD7E-4E95-8346-E71B7F15915C}" type="presParOf" srcId="{818FC5DA-1060-4467-AE17-EF0C5FF4B69E}" destId="{4FCC15D9-B601-4187-A875-BFEEB1845252}" srcOrd="2" destOrd="0" presId="urn:microsoft.com/office/officeart/2005/8/layout/pyramid2"/>
    <dgm:cxn modelId="{93525272-53D3-49A2-AC70-6ABEF85F9254}" type="presParOf" srcId="{818FC5DA-1060-4467-AE17-EF0C5FF4B69E}" destId="{66C85DDF-373B-4891-8890-BB7718D2B419}" srcOrd="3" destOrd="0" presId="urn:microsoft.com/office/officeart/2005/8/layout/pyramid2"/>
    <dgm:cxn modelId="{6AD83B31-55C5-45D1-9511-1B637C7A750A}" type="presParOf" srcId="{818FC5DA-1060-4467-AE17-EF0C5FF4B69E}" destId="{2AFC533A-011E-4487-B269-F3B2782C882A}" srcOrd="4" destOrd="0" presId="urn:microsoft.com/office/officeart/2005/8/layout/pyramid2"/>
    <dgm:cxn modelId="{EADB8E20-4018-4530-92B2-EE25159DB5A9}" type="presParOf" srcId="{818FC5DA-1060-4467-AE17-EF0C5FF4B69E}" destId="{7809DFE1-7D4A-4147-AE09-8E9960EC4417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84A75A-9530-4B45-81F9-A527C9E1DBAD}">
      <dsp:nvSpPr>
        <dsp:cNvPr id="0" name=""/>
        <dsp:cNvSpPr/>
      </dsp:nvSpPr>
      <dsp:spPr>
        <a:xfrm>
          <a:off x="936082" y="1152132"/>
          <a:ext cx="3865135" cy="2720033"/>
        </a:xfrm>
        <a:prstGeom prst="triangle">
          <a:avLst/>
        </a:prstGeom>
        <a:solidFill>
          <a:srgbClr val="90440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44367E-F92C-4380-B3F0-6B3B0EBD7320}">
      <dsp:nvSpPr>
        <dsp:cNvPr id="0" name=""/>
        <dsp:cNvSpPr/>
      </dsp:nvSpPr>
      <dsp:spPr>
        <a:xfrm>
          <a:off x="2033402" y="0"/>
          <a:ext cx="1711020" cy="1082053"/>
        </a:xfrm>
        <a:prstGeom prst="roundRect">
          <a:avLst/>
        </a:prstGeom>
        <a:solidFill>
          <a:srgbClr val="904406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bg1"/>
              </a:solidFill>
            </a:rPr>
            <a:t>Educação Antirracista no cotidiano escolas</a:t>
          </a:r>
          <a:endParaRPr lang="pt-BR" sz="1400" b="1" kern="1200" dirty="0">
            <a:solidFill>
              <a:schemeClr val="bg1"/>
            </a:solidFill>
          </a:endParaRPr>
        </a:p>
      </dsp:txBody>
      <dsp:txXfrm>
        <a:off x="2086223" y="52821"/>
        <a:ext cx="1605378" cy="976411"/>
      </dsp:txXfrm>
    </dsp:sp>
    <dsp:sp modelId="{4FCC15D9-B601-4187-A875-BFEEB1845252}">
      <dsp:nvSpPr>
        <dsp:cNvPr id="0" name=""/>
        <dsp:cNvSpPr/>
      </dsp:nvSpPr>
      <dsp:spPr>
        <a:xfrm>
          <a:off x="4176456" y="3960444"/>
          <a:ext cx="1822149" cy="919910"/>
        </a:xfrm>
        <a:prstGeom prst="roundRect">
          <a:avLst/>
        </a:prstGeom>
        <a:solidFill>
          <a:srgbClr val="923B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>
              <a:solidFill>
                <a:schemeClr val="bg1"/>
              </a:solidFill>
            </a:rPr>
            <a:t>Currículo permanente e comprometido com a diversidade</a:t>
          </a:r>
          <a:endParaRPr lang="pt-BR" sz="1200" b="1" kern="1200" dirty="0">
            <a:solidFill>
              <a:schemeClr val="bg1"/>
            </a:solidFill>
          </a:endParaRPr>
        </a:p>
      </dsp:txBody>
      <dsp:txXfrm>
        <a:off x="4221362" y="4005350"/>
        <a:ext cx="1732337" cy="830098"/>
      </dsp:txXfrm>
    </dsp:sp>
    <dsp:sp modelId="{2AFC533A-011E-4487-B269-F3B2782C882A}">
      <dsp:nvSpPr>
        <dsp:cNvPr id="0" name=""/>
        <dsp:cNvSpPr/>
      </dsp:nvSpPr>
      <dsp:spPr>
        <a:xfrm>
          <a:off x="0" y="3960444"/>
          <a:ext cx="1763952" cy="826878"/>
        </a:xfrm>
        <a:prstGeom prst="roundRect">
          <a:avLst/>
        </a:prstGeom>
        <a:solidFill>
          <a:srgbClr val="923B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bg1"/>
              </a:solidFill>
            </a:rPr>
            <a:t>Valorização da Cultura Afro-brasileira</a:t>
          </a:r>
          <a:endParaRPr lang="pt-BR" sz="1400" b="1" kern="1200" dirty="0">
            <a:solidFill>
              <a:schemeClr val="bg1"/>
            </a:solidFill>
          </a:endParaRPr>
        </a:p>
      </dsp:txBody>
      <dsp:txXfrm>
        <a:off x="40365" y="4000809"/>
        <a:ext cx="1683222" cy="7461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8916DC-EC06-4FFE-BC2D-B34A931A8FD6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48373-F2C8-4E2A-878D-127994D35123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708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endParaRPr lang="pt-BR" alt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altLang="en-US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AA34D45-310B-4FD5-947E-1363CBB69853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endParaRPr lang="pt-BR" alt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altLang="en-US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AA34D45-310B-4FD5-947E-1363CBB69853}" type="slidenum">
              <a:rPr lang="pt-BR" smtClean="0"/>
              <a:pPr>
                <a:defRPr/>
              </a:pPr>
              <a:t>27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12518-36C5-4164-8CDF-A3EF90EC402B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192E8-953B-4AE5-8A09-0A2225ABE19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12518-36C5-4164-8CDF-A3EF90EC402B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192E8-953B-4AE5-8A09-0A2225ABE19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12518-36C5-4164-8CDF-A3EF90EC402B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192E8-953B-4AE5-8A09-0A2225ABE19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>
            <a:spLocks noChangeArrowheads="1"/>
          </p:cNvSpPr>
          <p:nvPr userDrawn="1"/>
        </p:nvSpPr>
        <p:spPr bwMode="auto">
          <a:xfrm>
            <a:off x="323850" y="115888"/>
            <a:ext cx="5256213" cy="4318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2200" smtClean="0">
              <a:solidFill>
                <a:srgbClr val="4F6228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202374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12518-36C5-4164-8CDF-A3EF90EC402B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192E8-953B-4AE5-8A09-0A2225ABE19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12518-36C5-4164-8CDF-A3EF90EC402B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192E8-953B-4AE5-8A09-0A2225ABE19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12518-36C5-4164-8CDF-A3EF90EC402B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192E8-953B-4AE5-8A09-0A2225ABE19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12518-36C5-4164-8CDF-A3EF90EC402B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192E8-953B-4AE5-8A09-0A2225ABE19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12518-36C5-4164-8CDF-A3EF90EC402B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192E8-953B-4AE5-8A09-0A2225ABE19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12518-36C5-4164-8CDF-A3EF90EC402B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192E8-953B-4AE5-8A09-0A2225ABE19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12518-36C5-4164-8CDF-A3EF90EC402B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192E8-953B-4AE5-8A09-0A2225ABE19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12518-36C5-4164-8CDF-A3EF90EC402B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192E8-953B-4AE5-8A09-0A2225ABE19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12518-36C5-4164-8CDF-A3EF90EC402B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192E8-953B-4AE5-8A09-0A2225ABE19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3" r:id="rId1"/>
    <p:sldLayoutId id="2147484164" r:id="rId2"/>
    <p:sldLayoutId id="2147484165" r:id="rId3"/>
    <p:sldLayoutId id="2147484166" r:id="rId4"/>
    <p:sldLayoutId id="2147484167" r:id="rId5"/>
    <p:sldLayoutId id="2147484168" r:id="rId6"/>
    <p:sldLayoutId id="2147484169" r:id="rId7"/>
    <p:sldLayoutId id="2147484170" r:id="rId8"/>
    <p:sldLayoutId id="2147484171" r:id="rId9"/>
    <p:sldLayoutId id="2147484172" r:id="rId10"/>
    <p:sldLayoutId id="2147484173" r:id="rId11"/>
    <p:sldLayoutId id="2147484174" r:id="rId12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legislacao.planalto.gov.br/legisla/legislacao.nsf/Viw_Identificacao/lei%2011.096-2005?OpenDocume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21_de_mar%C3%A7o" TargetMode="External"/><Relationship Id="rId7" Type="http://schemas.openxmlformats.org/officeDocument/2006/relationships/hyperlink" Target="http://pt.wikipedia.org/wiki/Apartheid" TargetMode="External"/><Relationship Id="rId2" Type="http://schemas.openxmlformats.org/officeDocument/2006/relationships/hyperlink" Target="http://pt.wikipedia.org/wiki/Organiza%C3%A7%C3%A3o_das_Na%C3%A7%C3%B5es_Unida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%C3%81frica_do_Sul" TargetMode="External"/><Relationship Id="rId5" Type="http://schemas.openxmlformats.org/officeDocument/2006/relationships/hyperlink" Target="http://pt.wikipedia.org/wiki/Joanesburgo" TargetMode="External"/><Relationship Id="rId4" Type="http://schemas.openxmlformats.org/officeDocument/2006/relationships/hyperlink" Target="http://pt.wikipedia.org/wiki/Massacre_de_Sharpeville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AUDIÊNCIA PÚBLICA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pt-BR" dirty="0" smtClean="0"/>
          </a:p>
          <a:p>
            <a:pPr algn="ctr"/>
            <a:r>
              <a:rPr lang="pt-BR" dirty="0" smtClean="0"/>
              <a:t>COMISSÃO PARLAMENTAR DE INQUÉRITO</a:t>
            </a:r>
          </a:p>
          <a:p>
            <a:pPr algn="ctr"/>
            <a:r>
              <a:rPr lang="pt-BR" dirty="0" smtClean="0"/>
              <a:t>VIOLÊNCIA CONTRA JOVENS NEGROS E POBRES </a:t>
            </a:r>
          </a:p>
          <a:p>
            <a:pPr algn="r"/>
            <a:r>
              <a:rPr lang="pt-BR" sz="1400" b="1" dirty="0" smtClean="0"/>
              <a:t>Prof. Dr. Valter Roberto Silvério</a:t>
            </a:r>
          </a:p>
          <a:p>
            <a:pPr algn="r"/>
            <a:r>
              <a:rPr lang="pt-BR" sz="1400" b="1" dirty="0" smtClean="0"/>
              <a:t>Departamento e Programa de Pós-Graduação em Sociologia da UFSCar</a:t>
            </a:r>
          </a:p>
          <a:p>
            <a:pPr algn="ctr"/>
            <a:r>
              <a:rPr lang="pt-BR" sz="2000" b="1" dirty="0" smtClean="0"/>
              <a:t>19/05/2015</a:t>
            </a:r>
          </a:p>
          <a:p>
            <a:pPr algn="ctr"/>
            <a:r>
              <a:rPr lang="pt-BR" sz="2000" b="1" dirty="0" smtClean="0"/>
              <a:t>BRASÍLIA</a:t>
            </a:r>
          </a:p>
          <a:p>
            <a:pPr algn="ctr"/>
            <a:r>
              <a:rPr lang="pt-BR" sz="2000" b="1" dirty="0" smtClean="0"/>
              <a:t>CONGRESSO NACIONAL </a:t>
            </a:r>
          </a:p>
          <a:p>
            <a:pPr algn="ctr"/>
            <a:r>
              <a:rPr lang="pt-BR" sz="2000" b="1" dirty="0" smtClean="0"/>
              <a:t>CÂMARA DOS DEPUTADOS</a:t>
            </a:r>
            <a:endParaRPr lang="pt-BR" sz="20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o racismo institucional como limitador do acesso a direitos e serviços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No Brasil, o Programa de Combate ao Racismo Institucional (PCRI) implementado no Brasil em 2005 “, definiu o racismo institucional como “o fracasso das instituições e organizações em prover um serviço profissional e adequado às pessoas em virtude de sua cor, cultura, origem racial ou étnica. Ele se manifesta em normas, práticas e comportamentos discriminatórios adotados no cotidiano do trabalho, os quais são resultantes do preconceito racial, uma atitude que combina estereótipos racistas, falta de atenção e ignorância. Em qualquer caso, o racismo institucional sempre coloca pessoas de grupos raciais ou étnicos discriminados em situação de desvantagem no acesso a benefícios gerados pelo Estado e por demais instituições e organizações. (CRI, 2006, p.22).</a:t>
            </a:r>
            <a:endParaRPr lang="pt-B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DESVANTAGENS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400" dirty="0" smtClean="0"/>
              <a:t>Os negros estão submetidos a três tipos de desvantagens na sociedade brasileira, a saber:</a:t>
            </a:r>
          </a:p>
          <a:p>
            <a:pPr algn="just"/>
            <a:endParaRPr lang="pt-BR" sz="2400" dirty="0" smtClean="0"/>
          </a:p>
          <a:p>
            <a:pPr algn="just"/>
            <a:r>
              <a:rPr lang="pt-BR" sz="2400" dirty="0" smtClean="0"/>
              <a:t>1) </a:t>
            </a:r>
            <a:r>
              <a:rPr lang="pt-BR" sz="2400" b="1" i="1" dirty="0" smtClean="0"/>
              <a:t>desvantagem ocupacional</a:t>
            </a:r>
            <a:r>
              <a:rPr lang="pt-BR" sz="2400" dirty="0" smtClean="0"/>
              <a:t>: ocupam as posições de menor prestígio e menor remuneração;</a:t>
            </a:r>
          </a:p>
          <a:p>
            <a:pPr algn="just"/>
            <a:endParaRPr lang="pt-BR" sz="2400" dirty="0" smtClean="0"/>
          </a:p>
          <a:p>
            <a:pPr algn="just"/>
            <a:r>
              <a:rPr lang="pt-BR" sz="2400" dirty="0" smtClean="0"/>
              <a:t>2) </a:t>
            </a:r>
            <a:r>
              <a:rPr lang="pt-BR" sz="2400" b="1" i="1" dirty="0" smtClean="0"/>
              <a:t>desvantagem </a:t>
            </a:r>
            <a:r>
              <a:rPr lang="pt-BR" sz="2400" b="1" i="1" dirty="0" err="1" smtClean="0"/>
              <a:t>locacional</a:t>
            </a:r>
            <a:r>
              <a:rPr lang="pt-BR" sz="2400" dirty="0" smtClean="0"/>
              <a:t>: moram majoritariamente nas regiões com os piores equipamentos urbanos;</a:t>
            </a:r>
          </a:p>
          <a:p>
            <a:pPr algn="just"/>
            <a:endParaRPr lang="pt-BR" sz="2400" dirty="0" smtClean="0"/>
          </a:p>
          <a:p>
            <a:pPr algn="just"/>
            <a:r>
              <a:rPr lang="pt-BR" sz="2400" dirty="0" smtClean="0"/>
              <a:t>3) </a:t>
            </a:r>
            <a:r>
              <a:rPr lang="pt-BR" sz="2400" b="1" i="1" dirty="0" smtClean="0"/>
              <a:t>desvantagem educacional</a:t>
            </a:r>
            <a:r>
              <a:rPr lang="pt-BR" sz="2400" dirty="0" smtClean="0"/>
              <a:t>: frequentam as piores escolas e saem do sistema escolar mais cedo.</a:t>
            </a:r>
            <a:endParaRPr lang="pt-BR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325563" y="2514600"/>
            <a:ext cx="6672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000000"/>
                </a:solidFill>
                <a:cs typeface="Times New Roman" pitchFamily="18" charset="0"/>
              </a:rPr>
              <a:t> Constituição Federal de 1988 (artigos 205 e 206):</a:t>
            </a:r>
            <a:r>
              <a:rPr lang="en-GB" altLang="en-US" b="1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95313" y="3143250"/>
            <a:ext cx="809307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just" eaLnBrk="1" hangingPunct="1"/>
            <a:r>
              <a:rPr lang="en-GB" altLang="en-US" sz="2000">
                <a:solidFill>
                  <a:srgbClr val="000000"/>
                </a:solidFill>
                <a:cs typeface="Times New Roman" pitchFamily="18" charset="0"/>
              </a:rPr>
              <a:t>A </a:t>
            </a:r>
            <a:r>
              <a:rPr lang="en-GB" altLang="en-US">
                <a:solidFill>
                  <a:srgbClr val="000000"/>
                </a:solidFill>
                <a:cs typeface="Times New Roman" pitchFamily="18" charset="0"/>
              </a:rPr>
              <a:t>gestão democrática da escola e dos sistemas é um dos princípios constitucionais do ensino público, segundo o art. 206 da Constituição Federal de 1988. O pleno desenvolvimento da pessoa, marca da educação como dever de Estado e direito do cidadão, conforme o art. 205 da mesma Constituição, ficaria incompleto se tal princípio não se efetivar em práticas concretas no espaço da escola. 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429000" y="1676400"/>
            <a:ext cx="2825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r>
              <a:rPr lang="en-GB" altLang="en-US" sz="3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5125" name="Line 6"/>
          <p:cNvSpPr>
            <a:spLocks noChangeShapeType="1"/>
          </p:cNvSpPr>
          <p:nvPr/>
        </p:nvSpPr>
        <p:spPr bwMode="auto">
          <a:xfrm>
            <a:off x="914400" y="2133600"/>
            <a:ext cx="7162800" cy="1588"/>
          </a:xfrm>
          <a:prstGeom prst="line">
            <a:avLst/>
          </a:prstGeom>
          <a:noFill/>
          <a:ln w="7632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>
            <a:off x="1066800" y="838200"/>
            <a:ext cx="4648200" cy="58477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/>
            <a:r>
              <a:rPr lang="en-GB" altLang="en-US" sz="3200" b="1" dirty="0" smtClean="0">
                <a:solidFill>
                  <a:srgbClr val="000000"/>
                </a:solidFill>
              </a:rPr>
              <a:t>Marcos </a:t>
            </a:r>
            <a:r>
              <a:rPr lang="en-GB" altLang="en-US" sz="3200" b="1" dirty="0" err="1" smtClean="0">
                <a:solidFill>
                  <a:srgbClr val="000000"/>
                </a:solidFill>
              </a:rPr>
              <a:t>Legais</a:t>
            </a:r>
            <a:endParaRPr lang="pt-BR" altLang="en-US" dirty="0"/>
          </a:p>
        </p:txBody>
      </p:sp>
    </p:spTree>
    <p:extLst>
      <p:ext uri="{BB962C8B-B14F-4D97-AF65-F5344CB8AC3E}">
        <p14:creationId xmlns:p14="http://schemas.microsoft.com/office/powerpoint/2010/main" val="1414337553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5"/>
          <p:cNvSpPr>
            <a:spLocks noChangeArrowheads="1"/>
          </p:cNvSpPr>
          <p:nvPr/>
        </p:nvSpPr>
        <p:spPr bwMode="auto">
          <a:xfrm>
            <a:off x="6084168" y="1955442"/>
            <a:ext cx="2649181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2013 – Lei nº 12.796, que altera o artigo 3º da LDB, para inserir no inciso XII a consideração com a diversidade étnico-racial;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1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1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000" dirty="0" smtClean="0">
                <a:latin typeface="Arial" pitchFamily="34" charset="0"/>
                <a:cs typeface="Arial" pitchFamily="34" charset="0"/>
              </a:rPr>
              <a:t>2013 - Portaria Normativa nº 21 de 28 de agosto de 2013, Dispõe sobre a inclusão da educação para as relações étnico-raciais, do ensino de História e Cultura Afro-Brasileira e Africana, promoção da igualdade racial e enfrentamento ao racismo nos programas e ações do Ministério da Educação e a coleta do quesito raça/cor nos instrumentos de avaliação, coleta de dados do censo, bem como em suas ações e programas quando couber.</a:t>
            </a:r>
          </a:p>
          <a:p>
            <a:pPr algn="just"/>
            <a:endParaRPr lang="pt-BR" sz="1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1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000" dirty="0" smtClean="0">
                <a:latin typeface="Arial" pitchFamily="34" charset="0"/>
                <a:cs typeface="Arial" pitchFamily="34" charset="0"/>
              </a:rPr>
              <a:t>2013 -  Portaria MEC nº 1.129, de 17 de novembro de 2013 que cria o Programa de Desenvolvimento Acadêmico Abdias Nascimento</a:t>
            </a:r>
            <a:endParaRPr lang="pt-BR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Conector reto 9"/>
          <p:cNvCxnSpPr/>
          <p:nvPr/>
        </p:nvCxnSpPr>
        <p:spPr>
          <a:xfrm flipV="1">
            <a:off x="404187" y="1138877"/>
            <a:ext cx="7840221" cy="27212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ângulo 1"/>
          <p:cNvSpPr/>
          <p:nvPr/>
        </p:nvSpPr>
        <p:spPr>
          <a:xfrm>
            <a:off x="251520" y="4365104"/>
            <a:ext cx="129614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2003 – Lei  nº 10.639, de 9 de janeiro de 2003, inclui no currículo oficial da Rede de Ensino a obrigatoriedade da temática História e Cultura Afro-Brasileira;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611561" y="1529933"/>
            <a:ext cx="174104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2004 - Diretrizes Curriculares Nacionais para a Educação das Relações Étnico-Raciais e para o Ensino de História e Cultura Afro-Brasileira e Africana;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051720" y="5125541"/>
            <a:ext cx="199304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2005 - 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Lei n</a:t>
            </a:r>
            <a:r>
              <a:rPr lang="pt-BR" sz="1000" baseline="30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o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 11.096, de 13 de janeiro de 2005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, institui o Programa Universidade para Todos - PROUNI, regula a atuação de entidades beneficentes de assistência social no ensino superior; altera a Lei nº 10.891, de 9 de julho de 2004;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51720" y="3627601"/>
            <a:ext cx="182696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2005 - Portaria nº 4.542, de 28 de dezembro de 2005, institui a Comissão Técnica Nacional de Diversidade para Assuntos Relacionados à Educação dos Afro-brasileiros – CADARA;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404187" y="3861048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2003 </a:t>
            </a:r>
            <a:endParaRPr lang="en-US" dirty="0"/>
          </a:p>
        </p:txBody>
      </p:sp>
      <p:sp>
        <p:nvSpPr>
          <p:cNvPr id="12" name="Retângulo 11"/>
          <p:cNvSpPr/>
          <p:nvPr/>
        </p:nvSpPr>
        <p:spPr>
          <a:xfrm>
            <a:off x="1475655" y="2844508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2004 </a:t>
            </a:r>
            <a:endParaRPr lang="en-US" dirty="0"/>
          </a:p>
        </p:txBody>
      </p:sp>
      <p:sp>
        <p:nvSpPr>
          <p:cNvPr id="13" name="Retângulo 12"/>
          <p:cNvSpPr/>
          <p:nvPr/>
        </p:nvSpPr>
        <p:spPr>
          <a:xfrm>
            <a:off x="2311891" y="3223367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2005</a:t>
            </a:r>
            <a:endParaRPr lang="en-US" dirty="0"/>
          </a:p>
        </p:txBody>
      </p:sp>
      <p:sp>
        <p:nvSpPr>
          <p:cNvPr id="14" name="Retângulo 13"/>
          <p:cNvSpPr/>
          <p:nvPr/>
        </p:nvSpPr>
        <p:spPr>
          <a:xfrm>
            <a:off x="2636912" y="631046"/>
            <a:ext cx="198824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2009 - Plano Nacional de Implementação das Diretrizes Curriculares Nacionais para Educação das Relações Étnico-Raciais e para o Ensino de História e Cultura Afro-brasileira e Africana</a:t>
            </a:r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3431098" y="2060848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2009</a:t>
            </a:r>
            <a:endParaRPr lang="en-US" dirty="0"/>
          </a:p>
        </p:txBody>
      </p:sp>
      <p:sp>
        <p:nvSpPr>
          <p:cNvPr id="16" name="Retângulo 15"/>
          <p:cNvSpPr/>
          <p:nvPr/>
        </p:nvSpPr>
        <p:spPr>
          <a:xfrm>
            <a:off x="4226060" y="3209941"/>
            <a:ext cx="149170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2010 - Lei nº </a:t>
            </a:r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12.288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4625161" y="2477705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2010</a:t>
            </a:r>
            <a:endParaRPr lang="en-US" dirty="0"/>
          </a:p>
        </p:txBody>
      </p:sp>
      <p:sp>
        <p:nvSpPr>
          <p:cNvPr id="18" name="Retângulo 17"/>
          <p:cNvSpPr/>
          <p:nvPr/>
        </p:nvSpPr>
        <p:spPr>
          <a:xfrm>
            <a:off x="4932040" y="116632"/>
            <a:ext cx="262251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2012 - Diretrizes Curriculares Nacionais para a Educação Escolar Quilombola;                                                     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2012 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– Lei nº 12.711 que institui cotas sociais e raciais para ingresso  nas universidades federais em todos os cursos e turnos e nas instituições federais de ensino técnico de nível médio;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5322788" y="1547861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2012 </a:t>
            </a:r>
            <a:endParaRPr lang="en-US" dirty="0"/>
          </a:p>
        </p:txBody>
      </p:sp>
      <p:sp>
        <p:nvSpPr>
          <p:cNvPr id="21" name="Retângulo 20"/>
          <p:cNvSpPr/>
          <p:nvPr/>
        </p:nvSpPr>
        <p:spPr>
          <a:xfrm>
            <a:off x="7430208" y="1462043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2013 </a:t>
            </a:r>
            <a:endParaRPr lang="en-US" dirty="0"/>
          </a:p>
        </p:txBody>
      </p:sp>
      <p:cxnSp>
        <p:nvCxnSpPr>
          <p:cNvPr id="23" name="Conector angulado 22"/>
          <p:cNvCxnSpPr>
            <a:endCxn id="12" idx="1"/>
          </p:cNvCxnSpPr>
          <p:nvPr/>
        </p:nvCxnSpPr>
        <p:spPr>
          <a:xfrm rot="16200000" flipH="1">
            <a:off x="1138813" y="2692331"/>
            <a:ext cx="529669" cy="144015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angulado 28"/>
          <p:cNvCxnSpPr/>
          <p:nvPr/>
        </p:nvCxnSpPr>
        <p:spPr>
          <a:xfrm rot="16200000" flipH="1">
            <a:off x="3166263" y="1883434"/>
            <a:ext cx="529669" cy="144015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angulado 29"/>
          <p:cNvCxnSpPr/>
          <p:nvPr/>
        </p:nvCxnSpPr>
        <p:spPr>
          <a:xfrm rot="16200000" flipH="1">
            <a:off x="4779084" y="1408648"/>
            <a:ext cx="529669" cy="144015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angulado 24"/>
          <p:cNvCxnSpPr>
            <a:endCxn id="11" idx="3"/>
          </p:cNvCxnSpPr>
          <p:nvPr/>
        </p:nvCxnSpPr>
        <p:spPr>
          <a:xfrm rot="16200000" flipV="1">
            <a:off x="985215" y="4226433"/>
            <a:ext cx="857272" cy="49583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angulado 34"/>
          <p:cNvCxnSpPr/>
          <p:nvPr/>
        </p:nvCxnSpPr>
        <p:spPr>
          <a:xfrm rot="16200000" flipV="1">
            <a:off x="3322386" y="3600351"/>
            <a:ext cx="857272" cy="49583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angulado 36"/>
          <p:cNvCxnSpPr/>
          <p:nvPr/>
        </p:nvCxnSpPr>
        <p:spPr>
          <a:xfrm rot="16200000" flipV="1">
            <a:off x="5159335" y="2843090"/>
            <a:ext cx="857272" cy="49583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angulado 37"/>
          <p:cNvCxnSpPr/>
          <p:nvPr/>
        </p:nvCxnSpPr>
        <p:spPr>
          <a:xfrm rot="16200000" flipV="1">
            <a:off x="8080955" y="1827428"/>
            <a:ext cx="857272" cy="49583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aixaDeTexto 32"/>
          <p:cNvSpPr txBox="1"/>
          <p:nvPr/>
        </p:nvSpPr>
        <p:spPr>
          <a:xfrm>
            <a:off x="107504" y="-5428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MARCOS LEGAIS</a:t>
            </a:r>
          </a:p>
        </p:txBody>
      </p:sp>
      <p:pic>
        <p:nvPicPr>
          <p:cNvPr id="41" name="Picture 10" descr="Lei 10.639/03 - 10 ano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720" y="560044"/>
            <a:ext cx="1893040" cy="88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AutoShape 2" descr="data:image/jpeg;base64,/9j/4AAQSkZJRgABAQAAAQABAAD/2wCEAAkGBxQTEhQUExQWFRUXGBwaGBcXFxggFxoYFxgaGhwYHBwcHSggGBolGxgXIjIiJSkrLi4uGiA0ODMsNygtLisBCgoKDg0OGhAQGiwkHCQsLCwsLCwsLCwsLCwuLCwsLywsLCwsLCwsLC4sLC0sLCwsLCwsLCwsLCwsNCwsLCwsLP/AABEIAOoAoAMBIgACEQEDEQH/xAAcAAABBQEBAQAAAAAAAAAAAAACAQMEBQYABwj/xAA9EAABAwIDBgMHAgUEAQUAAAABAAIRAyEEEjEFIkFRYfATcYEGMpGhscHR4fEHI0JSchRDYoLCFRczU7L/xAAZAQADAQEBAAAAAAAAAAAAAAAAAQIDBAX/xAApEQACAgEEAgEDBAMAAAAAAAAAAQIRAxIhMUFRYRMEIqGBsdHwFJHB/9oADAMBAAIRAxEAPwC3QEd99/JOSgcvNOAAjv1SHvvv4IkhVDAcUiPKuyoYgQlHfff5WFw5JjFDuMpSUgSd99/VAgkhXNSjy7774JMDsqQjvvv1Shd6JAIe++/qkJ7nvv0XO8u+x8ui6UAKR3dCde++/NKEhCYHd99/pyI+SE+Xff4RYEmE2/Q+X2KchAQpBETCuloJPAcQdR0AhGau9lMdOZi58vL9keXlbvu6LLx48eao1ck23QxWeRliNbzOkH4XR1HgAk6ATf15fZGGft5d9ld38krItUthmhVzTMWJFtLd98epPJc6YgG176A36X70DwHl333ZIG8ePPj+e+aZTat0uRmtXy8tCdeRaI+ffAsQ4hriIkA/KY08kbmg8Afh2F3fff2QFrakcwzy9DI+PL05pqjXzcBpIuZs6IIixnuQnGiBpA70Sho4DX5+fNDFa32CAn4qNh6xceAGUGJuJLhfkbKRl5hdkjgL69wkEWknaGa1eHAeXEzvGAeWo+Sey+ffZXFk3jQa8b+lu/ToSE2qVIQLj3339EpHTv4IU7JOPfff5S3REPRdHcpgSSo2MP8ALf8A4O//ACfgpBTVVoIIOhBB9RB+qhDRPr0h4tUloIpsYQ0jdzOJEkcQ3LMf8lHqAuY0kMjOwQA2QSQcpgcvNd/q3Z89pIgiLRa0T0XPrS3KA1onNuzMxE3PL6BckcWRV+m/6HY8uPf+9jgYP9RECA59otZjuHwQ7NZY1CzOJawDKTrd79P8QD0PNGcYSS6GZiILgLwdeMAkAXHJNeIcrWzAbOki5Mkm+pKPjyONPbhc+CfkxxlfPP5OGGy1XNIBy06sW5ZIPnBQ4RozVCQ0kUxGZoMTUjj0RiucwdYkMLLjVpjW9zu/JC2vBccrN5uUi+WAZ56/onoyNNNeO/H8gp4000/J1d7TS8TKAWPynKIzboMRzvCeqYItY5hZBY1ri8NO84znGY6xIj9EwcQZZZoDDLWgQ2RfSZN1zMS4OzTJk2JMGeBHLX4eaHiybV1vz+B/Lj3vvYRrgykxwawmahJc0GYPE68+KkigzxCcrQDRLwHiQwk09ZnyUVmIhoaWsIaSRmBOpnnC5uLOYvdDi4EGeRLT/wCICmWKbTr33zuNZoWr/bjY6p7w93h7gAb9BdSsFSAZS3aZb4WZ4geIYBuOOsXlQnVbyA1vQdPMzqjpYktNMiNwZR5AEX9Cry4pSikur/YjHljGTvsPAs1qGn4gZlaG5c1yQ55jo2ADzJRnChtV7XDM1jXugzDoyhoPTek+Q8lHdWOVoG6GkmATq4yZv6I24twcwgiWtygniNN7nySljyttrv3/AK/vsayY6S8B4Z+epSa5rCM+mRonddaANOKHAs96pkzhha0Ny5pLiC4xzDAI6uKEYiHNcGsaWmbTBsRzsIJ0QCq4Na0GA0k2JmXGSTf9k5Ypy2SpNJc+2KOSKpt21f8AwleAG1i0iQG1CJ/xkHTUKE06KQ3FOlpiS1paJBMg23r3KCq/NG6B/iLK8UZp/d4X4IyODX2jp8vkm045NuWxgUT8RiGtORjnEuO89pn3SQAzgJsXAlvKJMSauIrg+7Yl2lMksDagEwD/ADJaSRppMKxcUpC11LwXq9FSMViDG64EOEAU3DOMxnM7/a0bYjiU9g8RWLmBw3YJLjSLLho3YJMQ4mHcfSVZAd99/VIQpc14FfoqSaoc5+8Gl5bAa55DZAD8lrDKYjXOCbBMvxlcscMjs5FopuES19+O9my2mRBVy6OaDvv174p6/QavRCw+IqZnZmnK1rt3IQQWndDT/u5mySRaYjW0KcQxgF3OLJByOqDPAGQm2QEkuJ0Gg4zcx5fFIEKXoNXorPEr3IsMxiacmMr3Tcj/AINAjUnyVjh3EtaXCHEAkcnECR8US4KZSvoTZ0pe++/wuI6rpSEKiQOPfff3TN3339EAOwgK4lI8oAVED3339hKId9hAEnMmyev0TvqhI6pdjAK5KR1+SWOqdgID3ZKlB6rvVSA2e++/qmiO++ncJ8juE2R1VIBtcQjhJCBDYSxoiAQkpAKSklcB1XDzTQAk999/JL38/wA9yoW0dqMpBtw974LGg2c3+/MJGQCTPGLSbKgx/tK+mSPFp6WaKRkdYJMzeLiy2jhnJFqDZq6lQNbmdYDUnRRMXtWmzXxDyy0qhB4CDl5rB1PaSq52Ykm4Ml58obEZRfqoh2nTnew7YkG1R4cHCd6Zj+rSAFvH6ZdmixLs9CZt6kfeFWmL71SjUayREiSIBVlRqBzczXNc06EGWnyIsV5rgcc8Ww9etTkw4F4JvpIGogHmhwu2arKmcvALjOdrQM3AF2WxHC4KJfTJ8A8S6PWgkhKuheeYgELiiI6rvVMBIXEWSldCQDbggKd4Jp/fff3VIAZSFdKQlACIZgT8ekJUqAGsFiqdVualUZUbxLHAx0PFp6GPgq32q2gKNLXfJlrYO8GkZp6CRM6oNrbM/nUnUdyq8lrix2TNTaMzjMQH6AEgi9wYWP2m6kRUA99os+A1ziSA5tWncFw0JabwIXXixJvVZrCC5IDMS+A0uJJABJHutaAIHKwE+Q6qG83SyYPLT4oiwrsNgChcjcDxQIA4i2iUFdCUBAHubVyUBCvGOQ71XJCuKYCgDuFwCTvilCQCEJh4TpTT1QCOSFLCR7gBJIA5kgD5opvgAYRQOaaOIpxm8WllvvGqyN3UySpLALOkFpuHC7SBrB48eqbi/A6KnG4J+KJYxzmBrsrSwgPqPO68B0HI2+W0y6ZsL+cbaw7adapSYxzBTcW5XEF4LTBDnCxNuFuS2mL254ODoFoeKtRoeHaNAnM+2rpzaSItzWCLpJcQJcSelzK9HCmlRvFUgWNkx33optKjJTeEpgkib8leYPAu4Cei0bNYorjgekquxtHKVuW4MtYXEelrflZPao1MIsGir4JCjegCZJ7PtXbNHDD+a/e4MF3n/rwHU2WXq+3TzPhYcRwL3O+jB91i3vJJc4kuNyTck8yUofHRc8PpoLncyUEbfBe2b3H+ZQaBza8i3kQfqtVgK4rCWTMe64Q7zE2eOolec7O2Riq//wANPxMtz68zoJ0uQnMFtqvhHeHVpPblMmk6Wlp4uaHg2425akJy+ng1wPQj0fvilWNwftgAXOeC6nBMzDg4f03sAeHymCmNuVq72Ti3jDUn+5Rp3e6RO8BeAIknidAub/GeqnwR8bs01fbuGaSDXpyJkSSZHCwhV1f2rpf0AVG3JhxFSwtDSLCfPjyWANdodLGjLwDr/GbSkqMaDrLtbEQOnI87Lpj9PBFKCRqR7SvfTLn1BScYAa0FrT1LjLg3oL395Vz61Nzi6q9tVx1c+q5ttN1hpZQBHPTVUlYgmAZgWtc8/RHh8XBh12xEC2vktlFLgtIv2bULcpNNrmNuS3w6tMFsQSabR4dv7pkA6hWOwMSAajKT2PFQnSWtc11iytSAmnrarTG7BmQFjg91N5LCWngRAMG/wT7mBzmkxTBPvtEQZEmB7pGpGpQ1tuUS9rY/M2mzK4ZKLKYzWcCBvTzkg3HLoq9tIwC3WQOn6J7HVc5bvl5aC3MREtmWmNQbu+S0exNi52EG8jnoptRQ4xszz6UyHAsqNiCAYMieVwLXFpMLQ7A2xcU6rYdOo0I6qVi6Jp0y1xcWjg4CLxYGJ4Kh2fhfEqgWaBxJtDZJJJSuy3GjabVALLQRqf3Oq8+2tT1I0U/FbTe7MGaaSdPhzVdin1CLgEdPrqmrJbXBWEWQhG7VNqyCU1imUcETwQYSnJW42Hs9r7HhyUt0OMbK/wBmdv1cKcodunWeHly76L0DDbfwOPoeDj/DZb33ODIibh5O6fWOCze0diUmiTPyWWq0mvqlojI3nEF0cSbQOZ+ynUaaFyR/bPYgwtdzKWIbiWQDmYQXNGo8UNsNZzaHoqzbGNdWqF73EnKBeZgDrzMn1V1svapoEupOPiE5X0yNxzRMAgC4uDvWN4FlnHMiBxFj+fVUZtAtH0ThMtEgSLdSEjxeFO/0MsECSBPmndCSsg+FeDZFVw2UStKNiGvg/GZ7zBJ8m6/JRqWEzUGP1mRboVOotQ3oooJIS06RLg3Q8PP8o8kZhGicdRzMlvvCbW05KiBscT5Hr3qtDs7FPDQM+UmNNY/Kz5Hu/wBpI+/0U7wKmZzg1zmtbJyNJytJiSBwnj1SasqLomYnF1qofD3FrTBFvK6VzPComQ4PcOPLmJ1ChswzjviRmMBzdDDZI6nQqbtj2lqV2U6VVocKYsQAHRYRPKylplqSI2y9xueAQfW4tlPET9lXbSDQ0BjMskGTJcAGxka7/wCvpGoCnYWplJmzHcOo7hV21a+Z0DQffsJq7E6ohc+aFGCgVGZcULLX7CxYpguOnyWNwb7GLu0APXirAMBtUqGf7Rp5AcTA06eamSsuL2NditoivuNPkssA6hVIe0wDa0+cg2P6JadIs8NzHAyGu3XaZxYG1nWveyucS9+IMABz7AAau/VRwzRfchz2fw1AknLfmQABPIcFmvaXDBtS36J57nseW5nWBDhyPD11VdWq+I4gk6HU8fh5pxTuwk0o0RKw908SFrdjNBAWTeBkZ0JH4+ivdm4t9FrXFjcvAmo0E8zlmSnNNojG0mab2c/lVK2FPuVQX0pE62e0lUGw6P8ALq0nGCx/1EfYKRjNqPcGVGjKWHM0gzuu19FU4Kj4lV2aQHOvYnqbNuYUpeS3s9iLtENzEtMxYxcIcEbuAImAQeeU/srh+Ar+HvPpgWimwMvGugsNIuSqamcrhaCOHMaEK0zOS7ADM1I29wi3GHAj5EBXnsptarSxDX025yRldTgHOyQXN8zAjiqot3qnEOZPzB9OKkYei9gbUpOh4IIvBHUfHVMlcnqW0fZ/AVQKtHEMwzXhuZr8vg1HTAGV53XtMggQdPXyXbeGyVnMa5lQtMF1Eyyb2B6dNFO25tx+JDfGp0w8f7jWAPd/lGvwVO5+6Q2wETa5J4T5AmOiSRTZ1epOUNvFhcanVQHT2VJp4YuR0sCZIOka98VVkUyGkcERAtzQFMCXTdBkK1wbjvCWkPbBDmNdAmbZhumRqFVVWwbJyliiCOiTBbcmwwuEEBgIuZJ6gQPkSmcLi30nk03FrgTDhqB0VbR2wIsbpk13OnKQCSdVnXk6HKK4L59FlUZaYL67zvTw+GguBxMkqF7V7GGEbQpWNUZnVSNC8xuA8cogW4nop+xNrnCS6jQLarhDqpcXvI45BAayeZBUmnQfiXCpWhrWA5GTZs8bk/cySSSUXRLVmHqU7kHQnpx+iuvZvDNcKgezNvAnecBuzGnUn4qrx9QCo9vGOGkiYVr7OY8Un5zvMI3h5fS6qXBEa1blhjoaQGtAaG5dLRplAJ04QqrZxywSTZxmASeF/krcVfFeKjgDxA4AE2H5V5jqM0s5LII0Y0C8cSNbLK6N6IuyqdGo4E1RIEw4EHoQsj7UtDawLdCSrms2oQW5C3LDgXCCBwjj9lmtuP3wCZIGqqCd2TkewjjFxplP6hNYbGuYbTx4/hPN0toWE69Ij5qvqDu61o57Lp+HqVAHQ3KYMtqUzwmCc0M8inzgGtAEjm4gWJIAt0A46STwhVeEr/063kH6p/GYs8TCl+Ck0SKzmtsIVfisTayTD06la1Km+p/g0n4kWHqoWJaQSHCCCQRyI1TURuQJKbKI8EJcqJJ+ITMK4OHaTYhPUsE1K6DTZRBp5Li5w1kLV0cA1SHbPYR+34UuZfxmRw+Oqt0cfW4Vg7amIc3KCADrCt6mzWcCEy7BRcKdSY9DXZRV8K6zugnzH7LqFTJPGRoeK0lKkHWdr9VW4jZcWnSbx15J6hOHaJ+yqtN5loGYGQDf0I4hbzAYymGGKNBhyuBIM3dEOEkkEcPNeVMwTmkFpgjQhanZ+2bb1MZuY0PXzUy24Lg+mSNu4gNbVeSSXEkuOrnG5K8/cS9xOpWm29XqVyAQGtHBRadBjG7zgD53/VOLpCkm2VNN8NLSLjQ+fDyTFZsOhT20JfoRJJAi9lExlIh0fPy/dWmZNHYEw9ewfw92BhW4FuJrUqT6ry5xqVQHBjGuIAE2aIE9SvHM0QR6rTbErCrTayt4tWmywpGqadC5tmLN4mZtxTStkt0jf7S9usHDgzw6lNpJu0ZTAsWtgA/NeL46sXvc4ta3M5zso4ZjOXyGivdoYGpVcS3wG0haQ5rGMaL5Q0kvIHHUlZup8fjfqqZMfJyQpZQkqSywbXj7KTS2gQoJShqdAm0XdLaY5p7/ANQtYqibSnghfRIHH4qHFFqbLt+0eqj/AOtH93ndVeEJD2Hk5pvB0IPHVafbTKVdhLYBbdlo4CR10PwRpE8jG8O8vjLE3j8J2nWza2IsRxCzezsa6m4Eaclb4nFgkVBxsfyk4lRmS3UpR0d3gkw9SVLbTUM1XoX3kTsHxP2R0WEFScpIU2Oyqq7MBeHcptzJ/ZQMbs0vfoQOJ4dAOfVaVtJOOoCNE0yWkYCvgHNF46j6Qj2TUIcWgS5w3RMS4aAcJVjtjEtDnN0j5qkZRzm+i2TMJpE3aeIOXwhz340/x+Nyqeor/D4QcVG2zhi1oMCJQ5DUKRUNS1FLq4KpTo0qrqZaysXCm8xDskZgIMiJGsTeJhQXFMlkiu6A48gT8F6b7Tfw1LaVN+FBL202irRJ3nuyiXsk+9My3jw4g+a1mSCBxEL1D/3SptpNaKFUFoEy8Ekj3t4z5yeapEM82aYJEQRYiCCDyIOhUgEO119Vsf4hVqVZzB4bRiiMzqjHEjwy1pYxxsKriSd6LRrdYKSLaefNJopMOrRjSycpYsjW3lohbWkQU34fmkhgRf4o6NS0H7pPDj9kEpiL/ZdSy0OFbIWLwmLLD0VpsnbRa457jh0/KzlE2hNcGq8HknadJVtLbTDraU9iNr0mNzF48tT8FFMtsnFl1Q7Y9oWM3Gb7unujzP2CqNq7fqVt1m4z5nzP2UHD4QnQK1CuTNyvgbc11Vxc65PT6KfSw0cFJoYaLo6ha25KbBICIEmwWx2H7HjEYSriHFpe1jnUKRu0PaMzXVBO+TFm6XvJ0weH2g59UeG2Xf0DMG34mT+61Hs/tDF4Nxe0uyutUo1X0nB0g3puze8JnK4CVShe5nLJTotdn7EOP2PiKLGjPSxFSphwAQRmDazWSebKpb8OIXkC+g/4d4ZuGFXDtfUqNdkr0qtTV7TTbTczo5jqYkcnBeV/xX2fSo7RqilbOG1HtGjaj5Lo84zR1SHyjPEBLHVc9KxWQOU8SW2N4ECf7eAI5fRHihnGcNPJxkEQB8ZF9VFPDvgpVEXZ1162QBDaFIpEd/RR3+8fNSKaRSHi2yvfZjZmCq03GvWyVWumCHkZRBEBoOab2/KqOHx+yiPcQ4EGDOo1Uvcd0yzr4WKjppCCZAMAtBJMH/lBGmhCgGk4QCwdY6ho+O6T/wBirisZib7v2UWpqO+SEU4lbXDgXQMoJkAE7o5DmE6MaJg0x52zf0/8eh4cfjJr6qJimiFVE8E7D4IOMjiSY5dPJWNLDhqqcA8iYJHr5p+rVN7n4ooaZIxmODVQ4vGF/lyTeOPfqFGckgbDz8QYKkt23iGxlqx/0p/UsUJA5MikaPC+2+OptIbXuTIeadMvaYg5CWwyRYkDkqHF4h9R5fUc573GXOcSSTESSUyl4+qBpU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AutoShape 4" descr="data:image/jpeg;base64,/9j/4AAQSkZJRgABAQAAAQABAAD/2wCEAAkGBxQTEhQUExQWFRUXGBwaGBcXFxggFxoYFxgaGhwYHBwcHSggGBolGxgXIjIiJSkrLi4uGiA0ODMsNygtLisBCgoKDg0OGhAQGiwkHCQsLCwsLCwsLCwsLCwuLCwsLywsLCwsLCwsLC4sLC0sLCwsLCwsLCwsLCwsNCwsLCwsLP/AABEIAOoAoAMBIgACEQEDEQH/xAAcAAABBQEBAQAAAAAAAAAAAAACAQMEBQYABwj/xAA9EAABAwIDBgMHAgUEAQUAAAABAAIRAyEEEjEFIkFRYfATcYEGMpGhscHR4fEHI0JSchRDYoLCFRczU7L/xAAZAQADAQEBAAAAAAAAAAAAAAAAAQIDBAX/xAApEQACAgEEAgEDBAMAAAAAAAAAAQIRAxIhMUFRYRMEIqGBsdHwFJHB/9oADAMBAAIRAxEAPwC3QEd99/JOSgcvNOAAjv1SHvvv4IkhVDAcUiPKuyoYgQlHfff5WFw5JjFDuMpSUgSd99/VAgkhXNSjy7774JMDsqQjvvv1Shd6JAIe++/qkJ7nvv0XO8u+x8ui6UAKR3dCde++/NKEhCYHd99/pyI+SE+Xff4RYEmE2/Q+X2KchAQpBETCuloJPAcQdR0AhGau9lMdOZi58vL9keXlbvu6LLx48eao1ck23QxWeRliNbzOkH4XR1HgAk6ATf15fZGGft5d9ld38krItUthmhVzTMWJFtLd98epPJc6YgG176A36X70DwHl333ZIG8ePPj+e+aZTat0uRmtXy8tCdeRaI+ffAsQ4hriIkA/KY08kbmg8Afh2F3fff2QFrakcwzy9DI+PL05pqjXzcBpIuZs6IIixnuQnGiBpA70Sho4DX5+fNDFa32CAn4qNh6xceAGUGJuJLhfkbKRl5hdkjgL69wkEWknaGa1eHAeXEzvGAeWo+Sey+ffZXFk3jQa8b+lu/ToSE2qVIQLj3339EpHTv4IU7JOPfff5S3REPRdHcpgSSo2MP8ALf8A4O//ACfgpBTVVoIIOhBB9RB+qhDRPr0h4tUloIpsYQ0jdzOJEkcQ3LMf8lHqAuY0kMjOwQA2QSQcpgcvNd/q3Z89pIgiLRa0T0XPrS3KA1onNuzMxE3PL6BckcWRV+m/6HY8uPf+9jgYP9RECA59otZjuHwQ7NZY1CzOJawDKTrd79P8QD0PNGcYSS6GZiILgLwdeMAkAXHJNeIcrWzAbOki5Mkm+pKPjyONPbhc+CfkxxlfPP5OGGy1XNIBy06sW5ZIPnBQ4RozVCQ0kUxGZoMTUjj0RiucwdYkMLLjVpjW9zu/JC2vBccrN5uUi+WAZ56/onoyNNNeO/H8gp4000/J1d7TS8TKAWPynKIzboMRzvCeqYItY5hZBY1ri8NO84znGY6xIj9EwcQZZZoDDLWgQ2RfSZN1zMS4OzTJk2JMGeBHLX4eaHiybV1vz+B/Lj3vvYRrgykxwawmahJc0GYPE68+KkigzxCcrQDRLwHiQwk09ZnyUVmIhoaWsIaSRmBOpnnC5uLOYvdDi4EGeRLT/wCICmWKbTr33zuNZoWr/bjY6p7w93h7gAb9BdSsFSAZS3aZb4WZ4geIYBuOOsXlQnVbyA1vQdPMzqjpYktNMiNwZR5AEX9Cry4pSikur/YjHljGTvsPAs1qGn4gZlaG5c1yQ55jo2ADzJRnChtV7XDM1jXugzDoyhoPTek+Q8lHdWOVoG6GkmATq4yZv6I24twcwgiWtygniNN7nySljyttrv3/AK/vsayY6S8B4Z+epSa5rCM+mRonddaANOKHAs96pkzhha0Ny5pLiC4xzDAI6uKEYiHNcGsaWmbTBsRzsIJ0QCq4Na0GA0k2JmXGSTf9k5Ypy2SpNJc+2KOSKpt21f8AwleAG1i0iQG1CJ/xkHTUKE06KQ3FOlpiS1paJBMg23r3KCq/NG6B/iLK8UZp/d4X4IyODX2jp8vkm045NuWxgUT8RiGtORjnEuO89pn3SQAzgJsXAlvKJMSauIrg+7Yl2lMksDagEwD/ADJaSRppMKxcUpC11LwXq9FSMViDG64EOEAU3DOMxnM7/a0bYjiU9g8RWLmBw3YJLjSLLho3YJMQ4mHcfSVZAd99/VIQpc14FfoqSaoc5+8Gl5bAa55DZAD8lrDKYjXOCbBMvxlcscMjs5FopuES19+O9my2mRBVy6OaDvv174p6/QavRCw+IqZnZmnK1rt3IQQWndDT/u5mySRaYjW0KcQxgF3OLJByOqDPAGQm2QEkuJ0Gg4zcx5fFIEKXoNXorPEr3IsMxiacmMr3Tcj/AINAjUnyVjh3EtaXCHEAkcnECR8US4KZSvoTZ0pe++/wuI6rpSEKiQOPfff3TN3339EAOwgK4lI8oAVED3339hKId9hAEnMmyev0TvqhI6pdjAK5KR1+SWOqdgID3ZKlB6rvVSA2e++/qmiO++ncJ8juE2R1VIBtcQjhJCBDYSxoiAQkpAKSklcB1XDzTQAk999/JL38/wA9yoW0dqMpBtw974LGg2c3+/MJGQCTPGLSbKgx/tK+mSPFp6WaKRkdYJMzeLiy2jhnJFqDZq6lQNbmdYDUnRRMXtWmzXxDyy0qhB4CDl5rB1PaSq52Ykm4Ml58obEZRfqoh2nTnew7YkG1R4cHCd6Zj+rSAFvH6ZdmixLs9CZt6kfeFWmL71SjUayREiSIBVlRqBzczXNc06EGWnyIsV5rgcc8Ww9etTkw4F4JvpIGogHmhwu2arKmcvALjOdrQM3AF2WxHC4KJfTJ8A8S6PWgkhKuheeYgELiiI6rvVMBIXEWSldCQDbggKd4Jp/fff3VIAZSFdKQlACIZgT8ekJUqAGsFiqdVualUZUbxLHAx0PFp6GPgq32q2gKNLXfJlrYO8GkZp6CRM6oNrbM/nUnUdyq8lrix2TNTaMzjMQH6AEgi9wYWP2m6kRUA99os+A1ziSA5tWncFw0JabwIXXixJvVZrCC5IDMS+A0uJJABJHutaAIHKwE+Q6qG83SyYPLT4oiwrsNgChcjcDxQIA4i2iUFdCUBAHubVyUBCvGOQ71XJCuKYCgDuFwCTvilCQCEJh4TpTT1QCOSFLCR7gBJIA5kgD5opvgAYRQOaaOIpxm8WllvvGqyN3UySpLALOkFpuHC7SBrB48eqbi/A6KnG4J+KJYxzmBrsrSwgPqPO68B0HI2+W0y6ZsL+cbaw7adapSYxzBTcW5XEF4LTBDnCxNuFuS2mL254ODoFoeKtRoeHaNAnM+2rpzaSItzWCLpJcQJcSelzK9HCmlRvFUgWNkx33optKjJTeEpgkib8leYPAu4Cei0bNYorjgekquxtHKVuW4MtYXEelrflZPao1MIsGir4JCjegCZJ7PtXbNHDD+a/e4MF3n/rwHU2WXq+3TzPhYcRwL3O+jB91i3vJJc4kuNyTck8yUofHRc8PpoLncyUEbfBe2b3H+ZQaBza8i3kQfqtVgK4rCWTMe64Q7zE2eOolec7O2Riq//wANPxMtz68zoJ0uQnMFtqvhHeHVpPblMmk6Wlp4uaHg2425akJy+ng1wPQj0fvilWNwftgAXOeC6nBMzDg4f03sAeHymCmNuVq72Ti3jDUn+5Rp3e6RO8BeAIknidAub/GeqnwR8bs01fbuGaSDXpyJkSSZHCwhV1f2rpf0AVG3JhxFSwtDSLCfPjyWANdodLGjLwDr/GbSkqMaDrLtbEQOnI87Lpj9PBFKCRqR7SvfTLn1BScYAa0FrT1LjLg3oL395Vz61Nzi6q9tVx1c+q5ttN1hpZQBHPTVUlYgmAZgWtc8/RHh8XBh12xEC2vktlFLgtIv2bULcpNNrmNuS3w6tMFsQSabR4dv7pkA6hWOwMSAajKT2PFQnSWtc11iytSAmnrarTG7BmQFjg91N5LCWngRAMG/wT7mBzmkxTBPvtEQZEmB7pGpGpQ1tuUS9rY/M2mzK4ZKLKYzWcCBvTzkg3HLoq9tIwC3WQOn6J7HVc5bvl5aC3MREtmWmNQbu+S0exNi52EG8jnoptRQ4xszz6UyHAsqNiCAYMieVwLXFpMLQ7A2xcU6rYdOo0I6qVi6Jp0y1xcWjg4CLxYGJ4Kh2fhfEqgWaBxJtDZJJJSuy3GjabVALLQRqf3Oq8+2tT1I0U/FbTe7MGaaSdPhzVdin1CLgEdPrqmrJbXBWEWQhG7VNqyCU1imUcETwQYSnJW42Hs9r7HhyUt0OMbK/wBmdv1cKcodunWeHly76L0DDbfwOPoeDj/DZb33ODIibh5O6fWOCze0diUmiTPyWWq0mvqlojI3nEF0cSbQOZ+ynUaaFyR/bPYgwtdzKWIbiWQDmYQXNGo8UNsNZzaHoqzbGNdWqF73EnKBeZgDrzMn1V1svapoEupOPiE5X0yNxzRMAgC4uDvWN4FlnHMiBxFj+fVUZtAtH0ThMtEgSLdSEjxeFO/0MsECSBPmndCSsg+FeDZFVw2UStKNiGvg/GZ7zBJ8m6/JRqWEzUGP1mRboVOotQ3oooJIS06RLg3Q8PP8o8kZhGicdRzMlvvCbW05KiBscT5Hr3qtDs7FPDQM+UmNNY/Kz5Hu/wBpI+/0U7wKmZzg1zmtbJyNJytJiSBwnj1SasqLomYnF1qofD3FrTBFvK6VzPComQ4PcOPLmJ1ChswzjviRmMBzdDDZI6nQqbtj2lqV2U6VVocKYsQAHRYRPKylplqSI2y9xueAQfW4tlPET9lXbSDQ0BjMskGTJcAGxka7/wCvpGoCnYWplJmzHcOo7hV21a+Z0DQffsJq7E6ohc+aFGCgVGZcULLX7CxYpguOnyWNwb7GLu0APXirAMBtUqGf7Rp5AcTA06eamSsuL2NditoivuNPkssA6hVIe0wDa0+cg2P6JadIs8NzHAyGu3XaZxYG1nWveyucS9+IMABz7AAau/VRwzRfchz2fw1AknLfmQABPIcFmvaXDBtS36J57nseW5nWBDhyPD11VdWq+I4gk6HU8fh5pxTuwk0o0RKw908SFrdjNBAWTeBkZ0JH4+ivdm4t9FrXFjcvAmo0E8zlmSnNNojG0mab2c/lVK2FPuVQX0pE62e0lUGw6P8ALq0nGCx/1EfYKRjNqPcGVGjKWHM0gzuu19FU4Kj4lV2aQHOvYnqbNuYUpeS3s9iLtENzEtMxYxcIcEbuAImAQeeU/srh+Ar+HvPpgWimwMvGugsNIuSqamcrhaCOHMaEK0zOS7ADM1I29wi3GHAj5EBXnsptarSxDX025yRldTgHOyQXN8zAjiqot3qnEOZPzB9OKkYei9gbUpOh4IIvBHUfHVMlcnqW0fZ/AVQKtHEMwzXhuZr8vg1HTAGV53XtMggQdPXyXbeGyVnMa5lQtMF1Eyyb2B6dNFO25tx+JDfGp0w8f7jWAPd/lGvwVO5+6Q2wETa5J4T5AmOiSRTZ1epOUNvFhcanVQHT2VJp4YuR0sCZIOka98VVkUyGkcERAtzQFMCXTdBkK1wbjvCWkPbBDmNdAmbZhumRqFVVWwbJyliiCOiTBbcmwwuEEBgIuZJ6gQPkSmcLi30nk03FrgTDhqB0VbR2wIsbpk13OnKQCSdVnXk6HKK4L59FlUZaYL67zvTw+GguBxMkqF7V7GGEbQpWNUZnVSNC8xuA8cogW4nop+xNrnCS6jQLarhDqpcXvI45BAayeZBUmnQfiXCpWhrWA5GTZs8bk/cySSSUXRLVmHqU7kHQnpx+iuvZvDNcKgezNvAnecBuzGnUn4qrx9QCo9vGOGkiYVr7OY8Un5zvMI3h5fS6qXBEa1blhjoaQGtAaG5dLRplAJ04QqrZxywSTZxmASeF/krcVfFeKjgDxA4AE2H5V5jqM0s5LII0Y0C8cSNbLK6N6IuyqdGo4E1RIEw4EHoQsj7UtDawLdCSrms2oQW5C3LDgXCCBwjj9lmtuP3wCZIGqqCd2TkewjjFxplP6hNYbGuYbTx4/hPN0toWE69Ij5qvqDu61o57Lp+HqVAHQ3KYMtqUzwmCc0M8inzgGtAEjm4gWJIAt0A46STwhVeEr/063kH6p/GYs8TCl+Ck0SKzmtsIVfisTayTD06la1Km+p/g0n4kWHqoWJaQSHCCCQRyI1TURuQJKbKI8EJcqJJ+ITMK4OHaTYhPUsE1K6DTZRBp5Li5w1kLV0cA1SHbPYR+34UuZfxmRw+Oqt0cfW4Vg7amIc3KCADrCt6mzWcCEy7BRcKdSY9DXZRV8K6zugnzH7LqFTJPGRoeK0lKkHWdr9VW4jZcWnSbx15J6hOHaJ+yqtN5loGYGQDf0I4hbzAYymGGKNBhyuBIM3dEOEkkEcPNeVMwTmkFpgjQhanZ+2bb1MZuY0PXzUy24Lg+mSNu4gNbVeSSXEkuOrnG5K8/cS9xOpWm29XqVyAQGtHBRadBjG7zgD53/VOLpCkm2VNN8NLSLjQ+fDyTFZsOhT20JfoRJJAi9lExlIh0fPy/dWmZNHYEw9ewfw92BhW4FuJrUqT6ry5xqVQHBjGuIAE2aIE9SvHM0QR6rTbErCrTayt4tWmywpGqadC5tmLN4mZtxTStkt0jf7S9usHDgzw6lNpJu0ZTAsWtgA/NeL46sXvc4ta3M5zso4ZjOXyGivdoYGpVcS3wG0haQ5rGMaL5Q0kvIHHUlZup8fjfqqZMfJyQpZQkqSywbXj7KTS2gQoJShqdAm0XdLaY5p7/ANQtYqibSnghfRIHH4qHFFqbLt+0eqj/AOtH93ndVeEJD2Hk5pvB0IPHVafbTKVdhLYBbdlo4CR10PwRpE8jG8O8vjLE3j8J2nWza2IsRxCzezsa6m4Eaclb4nFgkVBxsfyk4lRmS3UpR0d3gkw9SVLbTUM1XoX3kTsHxP2R0WEFScpIU2Oyqq7MBeHcptzJ/ZQMbs0vfoQOJ4dAOfVaVtJOOoCNE0yWkYCvgHNF46j6Qj2TUIcWgS5w3RMS4aAcJVjtjEtDnN0j5qkZRzm+i2TMJpE3aeIOXwhz340/x+Nyqeor/D4QcVG2zhi1oMCJQ5DUKRUNS1FLq4KpTo0qrqZaysXCm8xDskZgIMiJGsTeJhQXFMlkiu6A48gT8F6b7Tfw1LaVN+FBL202irRJ3nuyiXsk+9My3jw4g+a1mSCBxEL1D/3SptpNaKFUFoEy8Ekj3t4z5yeapEM82aYJEQRYiCCDyIOhUgEO119Vsf4hVqVZzB4bRiiMzqjHEjwy1pYxxsKriSd6LRrdYKSLaefNJopMOrRjSycpYsjW3lohbWkQU34fmkhgRf4o6NS0H7pPDj9kEpiL/ZdSy0OFbIWLwmLLD0VpsnbRa457jh0/KzlE2hNcGq8HknadJVtLbTDraU9iNr0mNzF48tT8FFMtsnFl1Q7Y9oWM3Gb7unujzP2CqNq7fqVt1m4z5nzP2UHD4QnQK1CuTNyvgbc11Vxc65PT6KfSw0cFJoYaLo6ha25KbBICIEmwWx2H7HjEYSriHFpe1jnUKRu0PaMzXVBO+TFm6XvJ0weH2g59UeG2Xf0DMG34mT+61Hs/tDF4Nxe0uyutUo1X0nB0g3puze8JnK4CVShe5nLJTotdn7EOP2PiKLGjPSxFSphwAQRmDazWSebKpb8OIXkC+g/4d4ZuGFXDtfUqNdkr0qtTV7TTbTczo5jqYkcnBeV/xX2fSo7RqilbOG1HtGjaj5Lo84zR1SHyjPEBLHVc9KxWQOU8SW2N4ECf7eAI5fRHihnGcNPJxkEQB8ZF9VFPDvgpVEXZ1162QBDaFIpEd/RR3+8fNSKaRSHi2yvfZjZmCq03GvWyVWumCHkZRBEBoOab2/KqOHx+yiPcQ4EGDOo1Uvcd0yzr4WKjppCCZAMAtBJMH/lBGmhCgGk4QCwdY6ho+O6T/wBirisZib7v2UWpqO+SEU4lbXDgXQMoJkAE7o5DmE6MaJg0x52zf0/8eh4cfjJr6qJimiFVE8E7D4IOMjiSY5dPJWNLDhqqcA8iYJHr5p+rVN7n4ooaZIxmODVQ4vGF/lyTeOPfqFGckgbDz8QYKkt23iGxlqx/0p/UsUJA5MikaPC+2+OptIbXuTIeadMvaYg5CWwyRYkDkqHF4h9R5fUc573GXOcSSTESSUyl4+qBpUf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AutoShape 6" descr="data:image/jpeg;base64,/9j/4AAQSkZJRgABAQAAAQABAAD/2wCEAAkGBxQTEhQUExQWFRUXGBwaGBcXFxggFxoYFxgaGhwYHBwcHSggGBolGxgXIjIiJSkrLi4uGiA0ODMsNygtLisBCgoKDg0OGhAQGiwkHCQsLCwsLCwsLCwsLCwuLCwsLywsLCwsLCwsLC4sLC0sLCwsLCwsLCwsLCwsNCwsLCwsLP/AABEIAOoAoAMBIgACEQEDEQH/xAAcAAABBQEBAQAAAAAAAAAAAAACAQMEBQYABwj/xAA9EAABAwIDBgMHAgUEAQUAAAABAAIRAyEEEjEFIkFRYfATcYEGMpGhscHR4fEHI0JSchRDYoLCFRczU7L/xAAZAQADAQEBAAAAAAAAAAAAAAAAAQIDBAX/xAApEQACAgEEAgEDBAMAAAAAAAAAAQIRAxIhMUFRYRMEIqGBsdHwFJHB/9oADAMBAAIRAxEAPwC3QEd99/JOSgcvNOAAjv1SHvvv4IkhVDAcUiPKuyoYgQlHfff5WFw5JjFDuMpSUgSd99/VAgkhXNSjy7774JMDsqQjvvv1Shd6JAIe++/qkJ7nvv0XO8u+x8ui6UAKR3dCde++/NKEhCYHd99/pyI+SE+Xff4RYEmE2/Q+X2KchAQpBETCuloJPAcQdR0AhGau9lMdOZi58vL9keXlbvu6LLx48eao1ck23QxWeRliNbzOkH4XR1HgAk6ATf15fZGGft5d9ld38krItUthmhVzTMWJFtLd98epPJc6YgG176A36X70DwHl333ZIG8ePPj+e+aZTat0uRmtXy8tCdeRaI+ffAsQ4hriIkA/KY08kbmg8Afh2F3fff2QFrakcwzy9DI+PL05pqjXzcBpIuZs6IIixnuQnGiBpA70Sho4DX5+fNDFa32CAn4qNh6xceAGUGJuJLhfkbKRl5hdkjgL69wkEWknaGa1eHAeXEzvGAeWo+Sey+ffZXFk3jQa8b+lu/ToSE2qVIQLj3339EpHTv4IU7JOPfff5S3REPRdHcpgSSo2MP8ALf8A4O//ACfgpBTVVoIIOhBB9RB+qhDRPr0h4tUloIpsYQ0jdzOJEkcQ3LMf8lHqAuY0kMjOwQA2QSQcpgcvNd/q3Z89pIgiLRa0T0XPrS3KA1onNuzMxE3PL6BckcWRV+m/6HY8uPf+9jgYP9RECA59otZjuHwQ7NZY1CzOJawDKTrd79P8QD0PNGcYSS6GZiILgLwdeMAkAXHJNeIcrWzAbOki5Mkm+pKPjyONPbhc+CfkxxlfPP5OGGy1XNIBy06sW5ZIPnBQ4RozVCQ0kUxGZoMTUjj0RiucwdYkMLLjVpjW9zu/JC2vBccrN5uUi+WAZ56/onoyNNNeO/H8gp4000/J1d7TS8TKAWPynKIzboMRzvCeqYItY5hZBY1ri8NO84znGY6xIj9EwcQZZZoDDLWgQ2RfSZN1zMS4OzTJk2JMGeBHLX4eaHiybV1vz+B/Lj3vvYRrgykxwawmahJc0GYPE68+KkigzxCcrQDRLwHiQwk09ZnyUVmIhoaWsIaSRmBOpnnC5uLOYvdDi4EGeRLT/wCICmWKbTr33zuNZoWr/bjY6p7w93h7gAb9BdSsFSAZS3aZb4WZ4geIYBuOOsXlQnVbyA1vQdPMzqjpYktNMiNwZR5AEX9Cry4pSikur/YjHljGTvsPAs1qGn4gZlaG5c1yQ55jo2ADzJRnChtV7XDM1jXugzDoyhoPTek+Q8lHdWOVoG6GkmATq4yZv6I24twcwgiWtygniNN7nySljyttrv3/AK/vsayY6S8B4Z+epSa5rCM+mRonddaANOKHAs96pkzhha0Ny5pLiC4xzDAI6uKEYiHNcGsaWmbTBsRzsIJ0QCq4Na0GA0k2JmXGSTf9k5Ypy2SpNJc+2KOSKpt21f8AwleAG1i0iQG1CJ/xkHTUKE06KQ3FOlpiS1paJBMg23r3KCq/NG6B/iLK8UZp/d4X4IyODX2jp8vkm045NuWxgUT8RiGtORjnEuO89pn3SQAzgJsXAlvKJMSauIrg+7Yl2lMksDagEwD/ADJaSRppMKxcUpC11LwXq9FSMViDG64EOEAU3DOMxnM7/a0bYjiU9g8RWLmBw3YJLjSLLho3YJMQ4mHcfSVZAd99/VIQpc14FfoqSaoc5+8Gl5bAa55DZAD8lrDKYjXOCbBMvxlcscMjs5FopuES19+O9my2mRBVy6OaDvv174p6/QavRCw+IqZnZmnK1rt3IQQWndDT/u5mySRaYjW0KcQxgF3OLJByOqDPAGQm2QEkuJ0Gg4zcx5fFIEKXoNXorPEr3IsMxiacmMr3Tcj/AINAjUnyVjh3EtaXCHEAkcnECR8US4KZSvoTZ0pe++/wuI6rpSEKiQOPfff3TN3339EAOwgK4lI8oAVED3339hKId9hAEnMmyev0TvqhI6pdjAK5KR1+SWOqdgID3ZKlB6rvVSA2e++/qmiO++ncJ8juE2R1VIBtcQjhJCBDYSxoiAQkpAKSklcB1XDzTQAk999/JL38/wA9yoW0dqMpBtw974LGg2c3+/MJGQCTPGLSbKgx/tK+mSPFp6WaKRkdYJMzeLiy2jhnJFqDZq6lQNbmdYDUnRRMXtWmzXxDyy0qhB4CDl5rB1PaSq52Ykm4Ml58obEZRfqoh2nTnew7YkG1R4cHCd6Zj+rSAFvH6ZdmixLs9CZt6kfeFWmL71SjUayREiSIBVlRqBzczXNc06EGWnyIsV5rgcc8Ww9etTkw4F4JvpIGogHmhwu2arKmcvALjOdrQM3AF2WxHC4KJfTJ8A8S6PWgkhKuheeYgELiiI6rvVMBIXEWSldCQDbggKd4Jp/fff3VIAZSFdKQlACIZgT8ekJUqAGsFiqdVualUZUbxLHAx0PFp6GPgq32q2gKNLXfJlrYO8GkZp6CRM6oNrbM/nUnUdyq8lrix2TNTaMzjMQH6AEgi9wYWP2m6kRUA99os+A1ziSA5tWncFw0JabwIXXixJvVZrCC5IDMS+A0uJJABJHutaAIHKwE+Q6qG83SyYPLT4oiwrsNgChcjcDxQIA4i2iUFdCUBAHubVyUBCvGOQ71XJCuKYCgDuFwCTvilCQCEJh4TpTT1QCOSFLCR7gBJIA5kgD5opvgAYRQOaaOIpxm8WllvvGqyN3UySpLALOkFpuHC7SBrB48eqbi/A6KnG4J+KJYxzmBrsrSwgPqPO68B0HI2+W0y6ZsL+cbaw7adapSYxzBTcW5XEF4LTBDnCxNuFuS2mL254ODoFoeKtRoeHaNAnM+2rpzaSItzWCLpJcQJcSelzK9HCmlRvFUgWNkx33optKjJTeEpgkib8leYPAu4Cei0bNYorjgekquxtHKVuW4MtYXEelrflZPao1MIsGir4JCjegCZJ7PtXbNHDD+a/e4MF3n/rwHU2WXq+3TzPhYcRwL3O+jB91i3vJJc4kuNyTck8yUofHRc8PpoLncyUEbfBe2b3H+ZQaBza8i3kQfqtVgK4rCWTMe64Q7zE2eOolec7O2Riq//wANPxMtz68zoJ0uQnMFtqvhHeHVpPblMmk6Wlp4uaHg2425akJy+ng1wPQj0fvilWNwftgAXOeC6nBMzDg4f03sAeHymCmNuVq72Ti3jDUn+5Rp3e6RO8BeAIknidAub/GeqnwR8bs01fbuGaSDXpyJkSSZHCwhV1f2rpf0AVG3JhxFSwtDSLCfPjyWANdodLGjLwDr/GbSkqMaDrLtbEQOnI87Lpj9PBFKCRqR7SvfTLn1BScYAa0FrT1LjLg3oL395Vz61Nzi6q9tVx1c+q5ttN1hpZQBHPTVUlYgmAZgWtc8/RHh8XBh12xEC2vktlFLgtIv2bULcpNNrmNuS3w6tMFsQSabR4dv7pkA6hWOwMSAajKT2PFQnSWtc11iytSAmnrarTG7BmQFjg91N5LCWngRAMG/wT7mBzmkxTBPvtEQZEmB7pGpGpQ1tuUS9rY/M2mzK4ZKLKYzWcCBvTzkg3HLoq9tIwC3WQOn6J7HVc5bvl5aC3MREtmWmNQbu+S0exNi52EG8jnoptRQ4xszz6UyHAsqNiCAYMieVwLXFpMLQ7A2xcU6rYdOo0I6qVi6Jp0y1xcWjg4CLxYGJ4Kh2fhfEqgWaBxJtDZJJJSuy3GjabVALLQRqf3Oq8+2tT1I0U/FbTe7MGaaSdPhzVdin1CLgEdPrqmrJbXBWEWQhG7VNqyCU1imUcETwQYSnJW42Hs9r7HhyUt0OMbK/wBmdv1cKcodunWeHly76L0DDbfwOPoeDj/DZb33ODIibh5O6fWOCze0diUmiTPyWWq0mvqlojI3nEF0cSbQOZ+ynUaaFyR/bPYgwtdzKWIbiWQDmYQXNGo8UNsNZzaHoqzbGNdWqF73EnKBeZgDrzMn1V1svapoEupOPiE5X0yNxzRMAgC4uDvWN4FlnHMiBxFj+fVUZtAtH0ThMtEgSLdSEjxeFO/0MsECSBPmndCSsg+FeDZFVw2UStKNiGvg/GZ7zBJ8m6/JRqWEzUGP1mRboVOotQ3oooJIS06RLg3Q8PP8o8kZhGicdRzMlvvCbW05KiBscT5Hr3qtDs7FPDQM+UmNNY/Kz5Hu/wBpI+/0U7wKmZzg1zmtbJyNJytJiSBwnj1SasqLomYnF1qofD3FrTBFvK6VzPComQ4PcOPLmJ1ChswzjviRmMBzdDDZI6nQqbtj2lqV2U6VVocKYsQAHRYRPKylplqSI2y9xueAQfW4tlPET9lXbSDQ0BjMskGTJcAGxka7/wCvpGoCnYWplJmzHcOo7hV21a+Z0DQffsJq7E6ohc+aFGCgVGZcULLX7CxYpguOnyWNwb7GLu0APXirAMBtUqGf7Rp5AcTA06eamSsuL2NditoivuNPkssA6hVIe0wDa0+cg2P6JadIs8NzHAyGu3XaZxYG1nWveyucS9+IMABz7AAau/VRwzRfchz2fw1AknLfmQABPIcFmvaXDBtS36J57nseW5nWBDhyPD11VdWq+I4gk6HU8fh5pxTuwk0o0RKw908SFrdjNBAWTeBkZ0JH4+ivdm4t9FrXFjcvAmo0E8zlmSnNNojG0mab2c/lVK2FPuVQX0pE62e0lUGw6P8ALq0nGCx/1EfYKRjNqPcGVGjKWHM0gzuu19FU4Kj4lV2aQHOvYnqbNuYUpeS3s9iLtENzEtMxYxcIcEbuAImAQeeU/srh+Ar+HvPpgWimwMvGugsNIuSqamcrhaCOHMaEK0zOS7ADM1I29wi3GHAj5EBXnsptarSxDX025yRldTgHOyQXN8zAjiqot3qnEOZPzB9OKkYei9gbUpOh4IIvBHUfHVMlcnqW0fZ/AVQKtHEMwzXhuZr8vg1HTAGV53XtMggQdPXyXbeGyVnMa5lQtMF1Eyyb2B6dNFO25tx+JDfGp0w8f7jWAPd/lGvwVO5+6Q2wETa5J4T5AmOiSRTZ1epOUNvFhcanVQHT2VJp4YuR0sCZIOka98VVkUyGkcERAtzQFMCXTdBkK1wbjvCWkPbBDmNdAmbZhumRqFVVWwbJyliiCOiTBbcmwwuEEBgIuZJ6gQPkSmcLi30nk03FrgTDhqB0VbR2wIsbpk13OnKQCSdVnXk6HKK4L59FlUZaYL67zvTw+GguBxMkqF7V7GGEbQpWNUZnVSNC8xuA8cogW4nop+xNrnCS6jQLarhDqpcXvI45BAayeZBUmnQfiXCpWhrWA5GTZs8bk/cySSSUXRLVmHqU7kHQnpx+iuvZvDNcKgezNvAnecBuzGnUn4qrx9QCo9vGOGkiYVr7OY8Un5zvMI3h5fS6qXBEa1blhjoaQGtAaG5dLRplAJ04QqrZxywSTZxmASeF/krcVfFeKjgDxA4AE2H5V5jqM0s5LII0Y0C8cSNbLK6N6IuyqdGo4E1RIEw4EHoQsj7UtDawLdCSrms2oQW5C3LDgXCCBwjj9lmtuP3wCZIGqqCd2TkewjjFxplP6hNYbGuYbTx4/hPN0toWE69Ij5qvqDu61o57Lp+HqVAHQ3KYMtqUzwmCc0M8inzgGtAEjm4gWJIAt0A46STwhVeEr/063kH6p/GYs8TCl+Ck0SKzmtsIVfisTayTD06la1Km+p/g0n4kWHqoWJaQSHCCCQRyI1TURuQJKbKI8EJcqJJ+ITMK4OHaTYhPUsE1K6DTZRBp5Li5w1kLV0cA1SHbPYR+34UuZfxmRw+Oqt0cfW4Vg7amIc3KCADrCt6mzWcCEy7BRcKdSY9DXZRV8K6zugnzH7LqFTJPGRoeK0lKkHWdr9VW4jZcWnSbx15J6hOHaJ+yqtN5loGYGQDf0I4hbzAYymGGKNBhyuBIM3dEOEkkEcPNeVMwTmkFpgjQhanZ+2bb1MZuY0PXzUy24Lg+mSNu4gNbVeSSXEkuOrnG5K8/cS9xOpWm29XqVyAQGtHBRadBjG7zgD53/VOLpCkm2VNN8NLSLjQ+fDyTFZsOhT20JfoRJJAi9lExlIh0fPy/dWmZNHYEw9ewfw92BhW4FuJrUqT6ry5xqVQHBjGuIAE2aIE9SvHM0QR6rTbErCrTayt4tWmywpGqadC5tmLN4mZtxTStkt0jf7S9usHDgzw6lNpJu0ZTAsWtgA/NeL46sXvc4ta3M5zso4ZjOXyGivdoYGpVcS3wG0haQ5rGMaL5Q0kvIHHUlZup8fjfqqZMfJyQpZQkqSywbXj7KTS2gQoJShqdAm0XdLaY5p7/ANQtYqibSnghfRIHH4qHFFqbLt+0eqj/AOtH93ndVeEJD2Hk5pvB0IPHVafbTKVdhLYBbdlo4CR10PwRpE8jG8O8vjLE3j8J2nWza2IsRxCzezsa6m4Eaclb4nFgkVBxsfyk4lRmS3UpR0d3gkw9SVLbTUM1XoX3kTsHxP2R0WEFScpIU2Oyqq7MBeHcptzJ/ZQMbs0vfoQOJ4dAOfVaVtJOOoCNE0yWkYCvgHNF46j6Qj2TUIcWgS5w3RMS4aAcJVjtjEtDnN0j5qkZRzm+i2TMJpE3aeIOXwhz340/x+Nyqeor/D4QcVG2zhi1oMCJQ5DUKRUNS1FLq4KpTo0qrqZaysXCm8xDskZgIMiJGsTeJhQXFMlkiu6A48gT8F6b7Tfw1LaVN+FBL202irRJ3nuyiXsk+9My3jw4g+a1mSCBxEL1D/3SptpNaKFUFoEy8Ekj3t4z5yeapEM82aYJEQRYiCCDyIOhUgEO119Vsf4hVqVZzB4bRiiMzqjHEjwy1pYxxsKriSd6LRrdYKSLaefNJopMOrRjSycpYsjW3lohbWkQU34fmkhgRf4o6NS0H7pPDj9kEpiL/ZdSy0OFbIWLwmLLD0VpsnbRa457jh0/KzlE2hNcGq8HknadJVtLbTDraU9iNr0mNzF48tT8FFMtsnFl1Q7Y9oWM3Gb7unujzP2CqNq7fqVt1m4z5nzP2UHD4QnQK1CuTNyvgbc11Vxc65PT6KfSw0cFJoYaLo6ha25KbBICIEmwWx2H7HjEYSriHFpe1jnUKRu0PaMzXVBO+TFm6XvJ0weH2g59UeG2Xf0DMG34mT+61Hs/tDF4Nxe0uyutUo1X0nB0g3puze8JnK4CVShe5nLJTotdn7EOP2PiKLGjPSxFSphwAQRmDazWSebKpb8OIXkC+g/4d4ZuGFXDtfUqNdkr0qtTV7TTbTczo5jqYkcnBeV/xX2fSo7RqilbOG1HtGjaj5Lo84zR1SHyjPEBLHVc9KxWQOU8SW2N4ECf7eAI5fRHihnGcNPJxkEQB8ZF9VFPDvgpVEXZ1162QBDaFIpEd/RR3+8fNSKaRSHi2yvfZjZmCq03GvWyVWumCHkZRBEBoOab2/KqOHx+yiPcQ4EGDOo1Uvcd0yzr4WKjppCCZAMAtBJMH/lBGmhCgGk4QCwdY6ho+O6T/wBirisZib7v2UWpqO+SEU4lbXDgXQMoJkAE7o5DmE6MaJg0x52zf0/8eh4cfjJr6qJimiFVE8E7D4IOMjiSY5dPJWNLDhqqcA8iYJHr5p+rVN7n4ooaZIxmODVQ4vGF/lyTeOPfqFGckgbDz8QYKkt23iGxlqx/0p/UsUJA5MikaPC+2+OptIbXuTIeadMvaYg5CWwyRYkDkqHF4h9R5fUc573GXOcSSTESSUyl4+qBpUf/2Q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4824" name="Picture 8" descr="http://infojovem.org.br/wp-content/uploads/2009/12/Imagem-Estatut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8725" y="3730128"/>
            <a:ext cx="1905000" cy="279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228672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966108"/>
              </p:ext>
            </p:extLst>
          </p:nvPr>
        </p:nvGraphicFramePr>
        <p:xfrm>
          <a:off x="467544" y="1268760"/>
          <a:ext cx="8229596" cy="156303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50244"/>
                <a:gridCol w="753130"/>
                <a:gridCol w="441489"/>
                <a:gridCol w="354923"/>
                <a:gridCol w="380893"/>
                <a:gridCol w="519399"/>
                <a:gridCol w="545370"/>
                <a:gridCol w="441489"/>
                <a:gridCol w="354923"/>
                <a:gridCol w="380893"/>
                <a:gridCol w="519399"/>
                <a:gridCol w="545370"/>
                <a:gridCol w="441489"/>
                <a:gridCol w="354923"/>
                <a:gridCol w="380893"/>
                <a:gridCol w="519399"/>
                <a:gridCol w="545370"/>
              </a:tblGrid>
              <a:tr h="222022"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Média de Anos de Estudos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 anchor="ctr"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 err="1">
                          <a:effectLst/>
                        </a:rPr>
                        <a:t>em</a:t>
                      </a:r>
                      <a:r>
                        <a:rPr lang="en-US" sz="1300" u="none" strike="noStrike" dirty="0">
                          <a:effectLst/>
                        </a:rPr>
                        <a:t> 2000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2022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Total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homens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mulheres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649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branca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preta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parda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err="1">
                          <a:effectLst/>
                        </a:rPr>
                        <a:t>amarela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indígena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branca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preta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parda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amarela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indígena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branca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preta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parda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amarela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indígena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 anchor="b"/>
                </a:tc>
              </a:tr>
              <a:tr h="186498">
                <a:tc rowSpan="5">
                  <a:txBody>
                    <a:bodyPr/>
                    <a:lstStyle/>
                    <a:p>
                      <a:pPr algn="l" fontAlgn="t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effectLst/>
                        </a:rPr>
                        <a:t>15 a 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effectLst/>
                        </a:rPr>
                        <a:t>7,2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5,6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5,8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7,9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effectLst/>
                        </a:rPr>
                        <a:t>4,8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effectLst/>
                        </a:rPr>
                        <a:t>7,0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5,3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5,5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7,8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4,6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7,4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6,0</a:t>
                      </a:r>
                      <a:endParaRPr lang="en-US" sz="11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6,1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8,0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4,9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</a:tr>
              <a:tr h="1864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effectLst/>
                        </a:rPr>
                        <a:t>18 a 24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effectLst/>
                        </a:rPr>
                        <a:t>8,5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6,4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6,6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effectLst/>
                        </a:rPr>
                        <a:t>10,2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effectLst/>
                        </a:rPr>
                        <a:t>5,5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effectLst/>
                        </a:rPr>
                        <a:t>8,2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6,0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6,2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effectLst/>
                        </a:rPr>
                        <a:t>10,0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effectLst/>
                        </a:rPr>
                        <a:t>5,4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8,8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6,8</a:t>
                      </a:r>
                      <a:endParaRPr lang="en-US" sz="11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7,0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10,4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5,6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</a:tr>
              <a:tr h="1864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25 a 29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effectLst/>
                        </a:rPr>
                        <a:t>8,3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6,2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6,3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11,3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effectLst/>
                        </a:rPr>
                        <a:t>5,4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8,0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5,9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6,0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11,1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effectLst/>
                        </a:rPr>
                        <a:t>5,3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effectLst/>
                        </a:rPr>
                        <a:t>8,6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6,5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6,7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effectLst/>
                        </a:rPr>
                        <a:t>11,4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effectLst/>
                        </a:rPr>
                        <a:t>5,4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</a:tr>
              <a:tr h="1864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30 a 49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7,7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5,4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5,5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11,1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effectLst/>
                        </a:rPr>
                        <a:t>5,0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7,6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5,3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5,4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11,3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5,1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7,8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5,5</a:t>
                      </a:r>
                      <a:endParaRPr lang="en-US" sz="11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5,7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10,9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effectLst/>
                        </a:rPr>
                        <a:t>5,0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</a:tr>
              <a:tr h="1864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50 ou mais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5,0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2,9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3,1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7,0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2,9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5,3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3,0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3,2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7,8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3,1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4,8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2,7</a:t>
                      </a:r>
                      <a:endParaRPr lang="en-US" sz="11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2,9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6,3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effectLst/>
                        </a:rPr>
                        <a:t>2,7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81" marR="8881" marT="8881" marB="0"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425580"/>
              </p:ext>
            </p:extLst>
          </p:nvPr>
        </p:nvGraphicFramePr>
        <p:xfrm>
          <a:off x="446854" y="3045094"/>
          <a:ext cx="8229602" cy="146402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03616"/>
                <a:gridCol w="706322"/>
                <a:gridCol w="414051"/>
                <a:gridCol w="332864"/>
                <a:gridCol w="487119"/>
                <a:gridCol w="487119"/>
                <a:gridCol w="511475"/>
                <a:gridCol w="414051"/>
                <a:gridCol w="332864"/>
                <a:gridCol w="487119"/>
                <a:gridCol w="487119"/>
                <a:gridCol w="511475"/>
                <a:gridCol w="414051"/>
                <a:gridCol w="454644"/>
                <a:gridCol w="487119"/>
                <a:gridCol w="487119"/>
                <a:gridCol w="511475"/>
              </a:tblGrid>
              <a:tr h="207958"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Média de Anos de Estudos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 anchor="ctr"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em 2008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795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Total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homens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mulheres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685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 err="1">
                          <a:effectLst/>
                        </a:rPr>
                        <a:t>branca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preta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parda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amarela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indígena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branca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preta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parda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amarela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indígena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branca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preta</a:t>
                      </a:r>
                      <a:endParaRPr lang="en-US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parda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amarela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indígena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 anchor="b"/>
                </a:tc>
              </a:tr>
              <a:tr h="174685">
                <a:tc rowSpan="5">
                  <a:txBody>
                    <a:bodyPr/>
                    <a:lstStyle/>
                    <a:p>
                      <a:pPr algn="l" fontAlgn="t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effectLst/>
                        </a:rPr>
                        <a:t>15 a 17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effectLst/>
                        </a:rPr>
                        <a:t>7,8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6,9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6,9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7,8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6,9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7,6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6,6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6,5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6,9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6,8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8,1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7,3</a:t>
                      </a:r>
                      <a:endParaRPr lang="en-US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7,3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8,5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7,0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</a:tr>
              <a:tr h="1746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18 a 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effectLst/>
                        </a:rPr>
                        <a:t>10,1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8,8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8,6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11,3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8,7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9,7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8,3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8,2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11,3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8,4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10,4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9,3</a:t>
                      </a:r>
                      <a:endParaRPr lang="en-US" sz="10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9,0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11,2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8,9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</a:tr>
              <a:tr h="1746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25 a 29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effectLst/>
                        </a:rPr>
                        <a:t>10,2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8,5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8,2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11,1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7,9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9,9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8,2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7,8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12,0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7,6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10,5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8,8</a:t>
                      </a:r>
                      <a:endParaRPr lang="en-US" sz="10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8,5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10,4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8,3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</a:tr>
              <a:tr h="1746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30 a 49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effectLst/>
                        </a:rPr>
                        <a:t>8,9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7,1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6,7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10,6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6,8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8,6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6,9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6,4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10,5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6,2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9,1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7,3</a:t>
                      </a:r>
                      <a:endParaRPr lang="en-US" sz="10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7,1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10,6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7,2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</a:tr>
              <a:tr h="1746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50 ou mais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effectLst/>
                        </a:rPr>
                        <a:t>6,1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4,0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3,8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7,5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4,2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effectLst/>
                        </a:rPr>
                        <a:t>6,4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4,2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3,8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8,0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3,8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5,9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3,8</a:t>
                      </a:r>
                      <a:endParaRPr lang="en-US" sz="10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3,8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>
                          <a:effectLst/>
                        </a:rPr>
                        <a:t>7,1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u="none" strike="noStrike" dirty="0">
                          <a:effectLst/>
                        </a:rPr>
                        <a:t>4,5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8" marR="8318" marT="8318" marB="0"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47352"/>
              </p:ext>
            </p:extLst>
          </p:nvPr>
        </p:nvGraphicFramePr>
        <p:xfrm>
          <a:off x="467544" y="4751260"/>
          <a:ext cx="8229598" cy="148605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14184"/>
                <a:gridCol w="716931"/>
                <a:gridCol w="420270"/>
                <a:gridCol w="337864"/>
                <a:gridCol w="494435"/>
                <a:gridCol w="494435"/>
                <a:gridCol w="519157"/>
                <a:gridCol w="420270"/>
                <a:gridCol w="337864"/>
                <a:gridCol w="494435"/>
                <a:gridCol w="494435"/>
                <a:gridCol w="519157"/>
                <a:gridCol w="420270"/>
                <a:gridCol w="337864"/>
                <a:gridCol w="494435"/>
                <a:gridCol w="494435"/>
                <a:gridCol w="519157"/>
              </a:tblGrid>
              <a:tr h="211087"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Média de Anos de Estudos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 anchor="ctr"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em 2012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1087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Total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homens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mulheres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3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branca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preta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parda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amarela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indígena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branca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preta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parda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amarela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indígena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branca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preta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parda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amarela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indígena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 anchor="b"/>
                </a:tc>
              </a:tr>
              <a:tr h="177313">
                <a:tc rowSpan="5">
                  <a:txBody>
                    <a:bodyPr/>
                    <a:lstStyle/>
                    <a:p>
                      <a:pPr algn="l" fontAlgn="t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15 a 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8,1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7,1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7,3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8,6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5,9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7,9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6,9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6,9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8,2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5,6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8,3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7,4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7,7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8,8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6,5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</a:tr>
              <a:tr h="1773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18 a 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10,4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9,0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9,1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11,3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7,9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10,1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8,6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8,7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11,3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7,7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10,7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9,4</a:t>
                      </a:r>
                      <a:endParaRPr lang="en-US" sz="11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9,5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11,2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8,1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</a:tr>
              <a:tr h="1773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25 a 29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10,9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9,1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9,1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11,9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8,4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10,6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8,6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8,7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11,8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8,0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11,1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9,5</a:t>
                      </a:r>
                      <a:endParaRPr lang="en-US" sz="11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9,5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12,0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8,7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</a:tr>
              <a:tr h="1773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30 a 49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9,6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7,8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7,5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11,4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7,1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9,3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7,4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7,1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11,4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6,9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9,8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8,2</a:t>
                      </a:r>
                      <a:endParaRPr lang="en-US" sz="11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7,9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11,4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7,2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</a:tr>
              <a:tr h="1773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effectLst/>
                        </a:rPr>
                        <a:t>50 </a:t>
                      </a:r>
                      <a:r>
                        <a:rPr lang="en-US" sz="1100" u="none" strike="noStrike" dirty="0" err="1">
                          <a:effectLst/>
                        </a:rPr>
                        <a:t>ou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mais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6,7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4,6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4,4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8,5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4,7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6,8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4,6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4,4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8,8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4,7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6,6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4,5</a:t>
                      </a:r>
                      <a:endParaRPr lang="en-US" sz="11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4,5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8,3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>
                          <a:effectLst/>
                        </a:rPr>
                        <a:t>4,7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43" marR="8443" marT="8443" marB="0"/>
                </a:tc>
              </a:tr>
            </a:tbl>
          </a:graphicData>
        </a:graphic>
      </p:graphicFrame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539552" y="188640"/>
            <a:ext cx="4648200" cy="58477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/>
            <a:r>
              <a:rPr lang="en-GB" altLang="en-US" sz="3200" b="1" dirty="0" smtClean="0">
                <a:solidFill>
                  <a:srgbClr val="000000"/>
                </a:solidFill>
              </a:rPr>
              <a:t>INDICADORES</a:t>
            </a:r>
            <a:endParaRPr lang="pt-BR" altLang="en-US" dirty="0"/>
          </a:p>
        </p:txBody>
      </p:sp>
    </p:spTree>
    <p:extLst>
      <p:ext uri="{BB962C8B-B14F-4D97-AF65-F5344CB8AC3E}">
        <p14:creationId xmlns:p14="http://schemas.microsoft.com/office/powerpoint/2010/main" val="292837137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253637"/>
              </p:ext>
            </p:extLst>
          </p:nvPr>
        </p:nvGraphicFramePr>
        <p:xfrm>
          <a:off x="251520" y="1268760"/>
          <a:ext cx="9036496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6610308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138596511"/>
              </p:ext>
            </p:extLst>
          </p:nvPr>
        </p:nvGraphicFramePr>
        <p:xfrm>
          <a:off x="1142976" y="1214422"/>
          <a:ext cx="7500990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ítulo 7"/>
          <p:cNvSpPr txBox="1">
            <a:spLocks/>
          </p:cNvSpPr>
          <p:nvPr/>
        </p:nvSpPr>
        <p:spPr>
          <a:xfrm>
            <a:off x="2195513" y="260350"/>
            <a:ext cx="66929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pt-BR" sz="2400" smtClean="0"/>
              <a:t>Juventude: grande parte das vítimas de homicídio tem entre 15 a 29 anos </a:t>
            </a:r>
            <a:br>
              <a:rPr lang="pt-BR" sz="2400" smtClean="0"/>
            </a:br>
            <a:endParaRPr lang="pt-BR" sz="2400" dirty="0"/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1285875" y="6215063"/>
            <a:ext cx="39608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en-US" sz="1400" u="sng">
                <a:latin typeface="Times New Roman" pitchFamily="18" charset="0"/>
              </a:rPr>
              <a:t>Fonte:</a:t>
            </a:r>
            <a:r>
              <a:rPr lang="pt-BR" altLang="en-US" sz="1400">
                <a:latin typeface="Times New Roman" pitchFamily="18" charset="0"/>
              </a:rPr>
              <a:t>  Mapa da Violência 2011</a:t>
            </a:r>
          </a:p>
        </p:txBody>
      </p:sp>
    </p:spTree>
    <p:extLst>
      <p:ext uri="{BB962C8B-B14F-4D97-AF65-F5344CB8AC3E}">
        <p14:creationId xmlns:p14="http://schemas.microsoft.com/office/powerpoint/2010/main" val="836316838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"/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"/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"/>
                                        <p:tgtEl>
                                          <p:spTgt spid="4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"/>
                                        <p:tgtEl>
                                          <p:spTgt spid="4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"/>
                                        <p:tgtEl>
                                          <p:spTgt spid="4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"/>
                                        <p:tgtEl>
                                          <p:spTgt spid="4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"/>
                                        <p:tgtEl>
                                          <p:spTgt spid="4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"/>
                                        <p:tgtEl>
                                          <p:spTgt spid="4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4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"/>
                                        <p:tgtEl>
                                          <p:spTgt spid="4">
                                            <p:graphicEl>
                                              <a:chart seriesIdx="-4" categoryIdx="1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6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"/>
                                        <p:tgtEl>
                                          <p:spTgt spid="4">
                                            <p:graphicEl>
                                              <a:chart seriesIdx="-4" categoryIdx="1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8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"/>
                                        <p:tgtEl>
                                          <p:spTgt spid="4">
                                            <p:graphicEl>
                                              <a:chart seriesIdx="-4" categoryIdx="1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"/>
                                        <p:tgtEl>
                                          <p:spTgt spid="4">
                                            <p:graphicEl>
                                              <a:chart seriesIdx="-4" categoryIdx="1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2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"/>
                                        <p:tgtEl>
                                          <p:spTgt spid="4">
                                            <p:graphicEl>
                                              <a:chart seriesIdx="-4" categoryIdx="1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4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"/>
                                        <p:tgtEl>
                                          <p:spTgt spid="4">
                                            <p:graphicEl>
                                              <a:chart seriesIdx="-4" categoryIdx="1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category" animBg="0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0"/>
          <p:cNvSpPr txBox="1">
            <a:spLocks/>
          </p:cNvSpPr>
          <p:nvPr/>
        </p:nvSpPr>
        <p:spPr>
          <a:xfrm>
            <a:off x="1042988" y="260350"/>
            <a:ext cx="7845425" cy="1470025"/>
          </a:xfrm>
          <a:prstGeom prst="rect">
            <a:avLst/>
          </a:prstGeom>
        </p:spPr>
        <p:txBody>
          <a:bodyPr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pt-BR" smtClean="0"/>
              <a:t>São os jovens negros, com baixa escolaridade,  os mais atingidos pela violência</a:t>
            </a:r>
            <a:br>
              <a:rPr lang="pt-BR" smtClean="0"/>
            </a:br>
            <a:endParaRPr lang="pt-BR" dirty="0"/>
          </a:p>
        </p:txBody>
      </p:sp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1995899476"/>
              </p:ext>
            </p:extLst>
          </p:nvPr>
        </p:nvGraphicFramePr>
        <p:xfrm>
          <a:off x="0" y="2000240"/>
          <a:ext cx="4572000" cy="428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950441099"/>
              </p:ext>
            </p:extLst>
          </p:nvPr>
        </p:nvGraphicFramePr>
        <p:xfrm>
          <a:off x="4572000" y="1772816"/>
          <a:ext cx="4572000" cy="45137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14375" y="6308725"/>
            <a:ext cx="388778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BR" altLang="en-US" sz="1100" b="1"/>
              <a:t>Fonte: </a:t>
            </a:r>
            <a:r>
              <a:rPr lang="pt-BR" altLang="en-US" sz="1100"/>
              <a:t>SIM</a:t>
            </a:r>
            <a:r>
              <a:rPr lang="pt-BR" altLang="en-US" sz="1100" b="1"/>
              <a:t>/</a:t>
            </a:r>
            <a:r>
              <a:rPr lang="pt-BR" altLang="en-US" sz="1100"/>
              <a:t>Datasus/Ministério da Saúde</a:t>
            </a:r>
          </a:p>
        </p:txBody>
      </p:sp>
    </p:spTree>
    <p:extLst>
      <p:ext uri="{BB962C8B-B14F-4D97-AF65-F5344CB8AC3E}">
        <p14:creationId xmlns:p14="http://schemas.microsoft.com/office/powerpoint/2010/main" val="182584108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Chart bld="series" animBg="0"/>
        </p:bldSub>
      </p:bldGraphic>
      <p:bldGraphic spid="7" grpId="0">
        <p:bldSub>
          <a:bldChart bld="series" animBg="0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755576" y="332656"/>
            <a:ext cx="7776864" cy="5509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sz="1600" b="1" dirty="0" smtClean="0"/>
              <a:t>FORA DA ESCOLA: PERFIL</a:t>
            </a:r>
          </a:p>
          <a:p>
            <a:endParaRPr lang="pt-BR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b="1" dirty="0"/>
              <a:t>51,7%</a:t>
            </a:r>
            <a:r>
              <a:rPr lang="pt-BR" sz="1600" dirty="0"/>
              <a:t> é </a:t>
            </a:r>
            <a:r>
              <a:rPr lang="pt-BR" sz="1600" dirty="0" smtClean="0"/>
              <a:t>homem entre </a:t>
            </a:r>
            <a:r>
              <a:rPr lang="pt-BR" sz="1600" dirty="0"/>
              <a:t>as crianças fora da escola com idades entre 4 e 5 anos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b="1" dirty="0"/>
              <a:t>50,7% </a:t>
            </a:r>
            <a:r>
              <a:rPr lang="pt-BR" sz="1600" dirty="0"/>
              <a:t>é </a:t>
            </a:r>
            <a:r>
              <a:rPr lang="pt-BR" sz="1600" dirty="0" smtClean="0"/>
              <a:t>homem entre </a:t>
            </a:r>
            <a:r>
              <a:rPr lang="pt-BR" sz="1600" dirty="0"/>
              <a:t>os jovens fora da escola com idades entre 15 e 17 anos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b="1" dirty="0"/>
              <a:t>55,4%</a:t>
            </a:r>
            <a:r>
              <a:rPr lang="pt-BR" sz="1600" dirty="0"/>
              <a:t> é </a:t>
            </a:r>
            <a:r>
              <a:rPr lang="pt-BR" sz="1600" dirty="0" smtClean="0"/>
              <a:t>negro entre </a:t>
            </a:r>
            <a:r>
              <a:rPr lang="pt-BR" sz="1600" dirty="0"/>
              <a:t>as crianças fora da escola com idades entre 4 e 5 anos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b="1" dirty="0"/>
              <a:t>61,2%</a:t>
            </a:r>
            <a:r>
              <a:rPr lang="pt-BR" sz="1600" dirty="0"/>
              <a:t> é </a:t>
            </a:r>
            <a:r>
              <a:rPr lang="pt-BR" sz="1600" dirty="0" smtClean="0"/>
              <a:t>negro entre </a:t>
            </a:r>
            <a:r>
              <a:rPr lang="pt-BR" sz="1600" dirty="0"/>
              <a:t>os jovens fora da escola com idades entre 15 e 17 anos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b="1" dirty="0"/>
              <a:t>65,5%</a:t>
            </a:r>
            <a:r>
              <a:rPr lang="pt-BR" sz="1600" dirty="0"/>
              <a:t> tem renda per capita domiciliar inferior a meio salário </a:t>
            </a:r>
            <a:r>
              <a:rPr lang="pt-BR" sz="1600" dirty="0" smtClean="0"/>
              <a:t>mínimo entre </a:t>
            </a:r>
            <a:r>
              <a:rPr lang="pt-BR" sz="1600" dirty="0"/>
              <a:t>as crianças fora da escola com idades entre 4 e 5 anos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b="1" dirty="0"/>
              <a:t>52,9%</a:t>
            </a:r>
            <a:r>
              <a:rPr lang="pt-BR" sz="1600" dirty="0"/>
              <a:t> tem renda per capita domiciliar inferior a meio salário </a:t>
            </a:r>
            <a:r>
              <a:rPr lang="pt-BR" sz="1600" dirty="0" smtClean="0"/>
              <a:t>mínimo  entre </a:t>
            </a:r>
            <a:r>
              <a:rPr lang="pt-BR" sz="1600" dirty="0"/>
              <a:t>os jovens fora da escola com idades entre 15 e 17 anos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b="1" dirty="0"/>
              <a:t>77,8%</a:t>
            </a:r>
            <a:r>
              <a:rPr lang="pt-BR" sz="1600" dirty="0"/>
              <a:t> tem pais sem instrução ou com fundamental </a:t>
            </a:r>
            <a:r>
              <a:rPr lang="pt-BR" sz="1600" dirty="0" smtClean="0"/>
              <a:t>incompleto entre </a:t>
            </a:r>
            <a:r>
              <a:rPr lang="pt-BR" sz="1600" dirty="0"/>
              <a:t>as crianças fora da escola com idades entre 4 e 5 anos</a:t>
            </a:r>
          </a:p>
          <a:p>
            <a:r>
              <a:rPr lang="pt-BR" sz="16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b="1" dirty="0"/>
              <a:t>64,3%</a:t>
            </a:r>
            <a:r>
              <a:rPr lang="pt-BR" sz="1600" dirty="0"/>
              <a:t> tem pais sem instrução ou com fundamental </a:t>
            </a:r>
            <a:r>
              <a:rPr lang="pt-BR" sz="1600" dirty="0" smtClean="0"/>
              <a:t>incompleto entre </a:t>
            </a:r>
            <a:r>
              <a:rPr lang="pt-BR" sz="1600" dirty="0"/>
              <a:t>os jovens fora da escola com idades entre 15 e 17 </a:t>
            </a:r>
            <a:r>
              <a:rPr lang="pt-BR" sz="1600" dirty="0" smtClean="0"/>
              <a:t>anos Fonte</a:t>
            </a:r>
            <a:r>
              <a:rPr lang="pt-BR" sz="1600" dirty="0"/>
              <a:t>: Unicef e Campanha Nacional pelo Direito à Educação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5903975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5875108"/>
              </p:ext>
            </p:extLst>
          </p:nvPr>
        </p:nvGraphicFramePr>
        <p:xfrm>
          <a:off x="467544" y="1628800"/>
          <a:ext cx="8208912" cy="4371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167402"/>
              </p:ext>
            </p:extLst>
          </p:nvPr>
        </p:nvGraphicFramePr>
        <p:xfrm>
          <a:off x="395536" y="332656"/>
          <a:ext cx="8496944" cy="576064"/>
        </p:xfrm>
        <a:graphic>
          <a:graphicData uri="http://schemas.openxmlformats.org/drawingml/2006/table">
            <a:tbl>
              <a:tblPr>
                <a:tableStyleId>{306799F8-075E-4A3A-A7F6-7FBC6576F1A4}</a:tableStyleId>
              </a:tblPr>
              <a:tblGrid>
                <a:gridCol w="8496944"/>
              </a:tblGrid>
              <a:tr h="57606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</a:rPr>
                        <a:t>QUESTIONÁRIO DIRETOR </a:t>
                      </a:r>
                      <a:r>
                        <a:rPr lang="pt-BR" sz="2400" b="1" u="none" strike="noStrike" dirty="0" smtClean="0">
                          <a:effectLst/>
                        </a:rPr>
                        <a:t>SAEB / Prova </a:t>
                      </a:r>
                      <a:r>
                        <a:rPr lang="pt-BR" sz="2400" b="1" u="none" strike="noStrike" dirty="0">
                          <a:effectLst/>
                        </a:rPr>
                        <a:t>Brasil 2011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469586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O </a:t>
            </a:r>
            <a:r>
              <a:rPr lang="pt-BR" b="1" dirty="0" smtClean="0"/>
              <a:t>Dia Internacional de Luta pela Eliminação da Discriminação Racial</a:t>
            </a:r>
            <a:r>
              <a:rPr lang="pt-BR" dirty="0" smtClean="0"/>
              <a:t> foi criado pela </a:t>
            </a:r>
            <a:r>
              <a:rPr lang="pt-BR" dirty="0" smtClean="0">
                <a:hlinkClick r:id="rId2" tooltip="Organização das Nações Unidas"/>
              </a:rPr>
              <a:t>Organização das Nações Unidas</a:t>
            </a:r>
            <a:r>
              <a:rPr lang="pt-BR" dirty="0" smtClean="0"/>
              <a:t> (ONU) e celebra-se em </a:t>
            </a:r>
            <a:r>
              <a:rPr lang="pt-BR" dirty="0" smtClean="0">
                <a:hlinkClick r:id="rId3" tooltip="21 de março"/>
              </a:rPr>
              <a:t>21 de março</a:t>
            </a:r>
            <a:r>
              <a:rPr lang="pt-BR" dirty="0" smtClean="0"/>
              <a:t> em referência ao </a:t>
            </a:r>
            <a:r>
              <a:rPr lang="pt-BR" dirty="0" smtClean="0">
                <a:hlinkClick r:id="rId4" tooltip="Massacre de Sharpeville"/>
              </a:rPr>
              <a:t>Massacre de </a:t>
            </a:r>
            <a:r>
              <a:rPr lang="pt-BR" dirty="0" err="1" smtClean="0">
                <a:hlinkClick r:id="rId4" tooltip="Massacre de Sharpeville"/>
              </a:rPr>
              <a:t>Sharpeville</a:t>
            </a:r>
            <a:r>
              <a:rPr lang="pt-BR" dirty="0" smtClean="0"/>
              <a:t>.</a:t>
            </a:r>
          </a:p>
          <a:p>
            <a:r>
              <a:rPr lang="pt-BR" dirty="0" smtClean="0"/>
              <a:t>Em 21 de março de 1960, em </a:t>
            </a:r>
            <a:r>
              <a:rPr lang="pt-BR" dirty="0" err="1" smtClean="0">
                <a:hlinkClick r:id="rId5" tooltip="Joanesburgo"/>
              </a:rPr>
              <a:t>Joanesburgo</a:t>
            </a:r>
            <a:r>
              <a:rPr lang="pt-BR" dirty="0" smtClean="0"/>
              <a:t>, na </a:t>
            </a:r>
            <a:r>
              <a:rPr lang="pt-BR" dirty="0" smtClean="0">
                <a:hlinkClick r:id="rId6" tooltip="África do Sul"/>
              </a:rPr>
              <a:t>África do Sul</a:t>
            </a:r>
            <a:r>
              <a:rPr lang="pt-BR" dirty="0" smtClean="0"/>
              <a:t>, 20.000 pessoas faziam um protesto contra a Lei do Passe, que obrigava a população negra a portar um cartão que continha os locais onde era permitida sua circulação. Porém, mesmo tratando-se de uma manifestação pacífica, a polícia do regime de </a:t>
            </a:r>
            <a:r>
              <a:rPr lang="pt-BR" dirty="0" smtClean="0">
                <a:hlinkClick r:id="rId7" tooltip="Apartheid"/>
              </a:rPr>
              <a:t>apartheid</a:t>
            </a:r>
            <a:r>
              <a:rPr lang="pt-BR" dirty="0" smtClean="0"/>
              <a:t> abriu fogo sobre a multidão desarmada resultando em 69 mortos e 186 feridos.</a:t>
            </a:r>
          </a:p>
          <a:p>
            <a:r>
              <a:rPr lang="pt-BR" dirty="0" smtClean="0"/>
              <a:t>Em memória a este massacre a Organização das Nações Unidas – ONU – instituiu 21 de março o dia Internacional de Luta contra a Discriminação Racial.</a:t>
            </a:r>
          </a:p>
          <a:p>
            <a:endParaRPr lang="pt-B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1136809"/>
              </p:ext>
            </p:extLst>
          </p:nvPr>
        </p:nvGraphicFramePr>
        <p:xfrm>
          <a:off x="611560" y="764704"/>
          <a:ext cx="7848872" cy="4628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261641"/>
              </p:ext>
            </p:extLst>
          </p:nvPr>
        </p:nvGraphicFramePr>
        <p:xfrm>
          <a:off x="1187624" y="5517232"/>
          <a:ext cx="6264696" cy="5040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64696"/>
              </a:tblGrid>
              <a:tr h="504056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NESTE ANO, FORAM DESENVOLVIDAS ATIVIDADES PARA ATENDER O DETERMINADO PELA LEI 11.645 DE 2008 NESTA ESCOLA?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373709"/>
              </p:ext>
            </p:extLst>
          </p:nvPr>
        </p:nvGraphicFramePr>
        <p:xfrm>
          <a:off x="395536" y="332656"/>
          <a:ext cx="8496944" cy="576064"/>
        </p:xfrm>
        <a:graphic>
          <a:graphicData uri="http://schemas.openxmlformats.org/drawingml/2006/table">
            <a:tbl>
              <a:tblPr>
                <a:tableStyleId>{306799F8-075E-4A3A-A7F6-7FBC6576F1A4}</a:tableStyleId>
              </a:tblPr>
              <a:tblGrid>
                <a:gridCol w="8496944"/>
              </a:tblGrid>
              <a:tr h="57606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</a:rPr>
                        <a:t>QUESTIONÁRIO DIRETOR </a:t>
                      </a:r>
                      <a:r>
                        <a:rPr lang="pt-BR" sz="2400" b="1" u="none" strike="noStrike" dirty="0" smtClean="0">
                          <a:effectLst/>
                        </a:rPr>
                        <a:t>SAEB / Prova </a:t>
                      </a:r>
                      <a:r>
                        <a:rPr lang="pt-BR" sz="2400" b="1" u="none" strike="noStrike" dirty="0">
                          <a:effectLst/>
                        </a:rPr>
                        <a:t>Brasil 2011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95175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2535328"/>
              </p:ext>
            </p:extLst>
          </p:nvPr>
        </p:nvGraphicFramePr>
        <p:xfrm>
          <a:off x="971600" y="1484784"/>
          <a:ext cx="6984776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373709"/>
              </p:ext>
            </p:extLst>
          </p:nvPr>
        </p:nvGraphicFramePr>
        <p:xfrm>
          <a:off x="395536" y="332656"/>
          <a:ext cx="8496944" cy="576064"/>
        </p:xfrm>
        <a:graphic>
          <a:graphicData uri="http://schemas.openxmlformats.org/drawingml/2006/table">
            <a:tbl>
              <a:tblPr>
                <a:tableStyleId>{306799F8-075E-4A3A-A7F6-7FBC6576F1A4}</a:tableStyleId>
              </a:tblPr>
              <a:tblGrid>
                <a:gridCol w="8496944"/>
              </a:tblGrid>
              <a:tr h="57606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</a:rPr>
                        <a:t>QUESTIONÁRIO DIRETOR </a:t>
                      </a:r>
                      <a:r>
                        <a:rPr lang="pt-BR" sz="2400" b="1" u="none" strike="noStrike" dirty="0" smtClean="0">
                          <a:effectLst/>
                        </a:rPr>
                        <a:t>SAEB / Prova </a:t>
                      </a:r>
                      <a:r>
                        <a:rPr lang="pt-BR" sz="2400" b="1" u="none" strike="noStrike" dirty="0">
                          <a:effectLst/>
                        </a:rPr>
                        <a:t>Brasil 2011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919539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ítulo 1"/>
          <p:cNvSpPr>
            <a:spLocks noGrp="1"/>
          </p:cNvSpPr>
          <p:nvPr>
            <p:ph type="title"/>
          </p:nvPr>
        </p:nvSpPr>
        <p:spPr>
          <a:xfrm>
            <a:off x="457200" y="-26987"/>
            <a:ext cx="8229600" cy="647676"/>
          </a:xfrm>
        </p:spPr>
        <p:txBody>
          <a:bodyPr>
            <a:normAutofit fontScale="90000"/>
          </a:bodyPr>
          <a:lstStyle/>
          <a:p>
            <a:r>
              <a:rPr lang="pt-BR" altLang="en-US" dirty="0" smtClean="0"/>
              <a:t>DESAFIOS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>
            <a:noAutofit/>
          </a:bodyPr>
          <a:lstStyle/>
          <a:p>
            <a:r>
              <a:rPr lang="pt-BR" sz="2000" dirty="0" smtClean="0"/>
              <a:t>Pacto para a implementação do Plano </a:t>
            </a:r>
            <a:r>
              <a:rPr lang="pt-BR" sz="2000" dirty="0"/>
              <a:t>Nacional de Implementação das diretrizes curriculares Nacionais para a Educação das Relações Étnico-Raciais e para o ensino da História e Cultura Afro-brasileira e </a:t>
            </a:r>
            <a:r>
              <a:rPr lang="pt-BR" sz="2000" dirty="0" smtClean="0"/>
              <a:t>Africana</a:t>
            </a:r>
          </a:p>
          <a:p>
            <a:r>
              <a:rPr lang="pt-BR" sz="2000" dirty="0" smtClean="0"/>
              <a:t>institucionalização </a:t>
            </a:r>
            <a:r>
              <a:rPr lang="pt-BR" sz="2000" dirty="0"/>
              <a:t>é baixa do conteúdo  .</a:t>
            </a:r>
            <a:endParaRPr lang="en-US" sz="2000" dirty="0"/>
          </a:p>
          <a:p>
            <a:pPr lvl="0"/>
            <a:r>
              <a:rPr lang="pt-BR" sz="2000" dirty="0" smtClean="0"/>
              <a:t>Normatização das Diretrizes curriculares pelos Conselhos Estaduais e Municipais de Educação.</a:t>
            </a:r>
            <a:endParaRPr lang="en-US" sz="2000" dirty="0"/>
          </a:p>
          <a:p>
            <a:pPr lvl="0"/>
            <a:r>
              <a:rPr lang="pt-BR" sz="2000" dirty="0" smtClean="0"/>
              <a:t>dificuldades </a:t>
            </a:r>
            <a:r>
              <a:rPr lang="pt-BR" sz="2000" dirty="0"/>
              <a:t>relativas à gestão da execução da política pública curricular em pauta, em diferentes níveis e instâncias dos sistemas de ensino: escolas, universidades secretarias de educação. </a:t>
            </a:r>
            <a:endParaRPr lang="pt-BR" sz="2000" dirty="0" smtClean="0"/>
          </a:p>
          <a:p>
            <a:pPr lvl="0"/>
            <a:r>
              <a:rPr lang="pt-BR" sz="2000" dirty="0" smtClean="0"/>
              <a:t>Fortalecer critérios </a:t>
            </a:r>
            <a:r>
              <a:rPr lang="pt-BR" sz="2000" dirty="0"/>
              <a:t>e mecanismos de acompanhamento </a:t>
            </a:r>
            <a:r>
              <a:rPr lang="pt-BR" sz="2000" dirty="0" smtClean="0"/>
              <a:t>das </a:t>
            </a:r>
            <a:r>
              <a:rPr lang="pt-BR" sz="2000" dirty="0" err="1" smtClean="0"/>
              <a:t>DCNs</a:t>
            </a:r>
            <a:r>
              <a:rPr lang="pt-BR" sz="2000" dirty="0" smtClean="0"/>
              <a:t> </a:t>
            </a:r>
            <a:endParaRPr lang="en-US" sz="2000" dirty="0"/>
          </a:p>
          <a:p>
            <a:pPr lvl="0"/>
            <a:r>
              <a:rPr lang="pt-BR" sz="2000" dirty="0" smtClean="0"/>
              <a:t>O </a:t>
            </a:r>
            <a:r>
              <a:rPr lang="pt-BR" sz="2000" dirty="0"/>
              <a:t>planejamento articulado entre diferentes instâncias do sistema de ensino precisa ser aperfeiçoado.</a:t>
            </a:r>
            <a:endParaRPr lang="en-US" sz="2000" dirty="0"/>
          </a:p>
          <a:p>
            <a:pPr lvl="0"/>
            <a:r>
              <a:rPr lang="pt-BR" sz="2000" dirty="0"/>
              <a:t>O sistema particular de ensino se mostra pouco empenhado na implantação da política </a:t>
            </a:r>
            <a:r>
              <a:rPr lang="pt-BR" sz="2000" dirty="0" smtClean="0"/>
              <a:t>curricular de educação das relações étnico raciais</a:t>
            </a:r>
            <a:endParaRPr lang="en-US" sz="2000" dirty="0"/>
          </a:p>
          <a:p>
            <a:pPr algn="ctr"/>
            <a:endParaRPr lang="pt-BR" sz="2000" dirty="0"/>
          </a:p>
          <a:p>
            <a:pPr marL="0" indent="0">
              <a:lnSpc>
                <a:spcPct val="90000"/>
              </a:lnSpc>
              <a:buFont typeface="Arial" pitchFamily="34" charset="0"/>
              <a:buNone/>
              <a:defRPr/>
            </a:pP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266151830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>Algumas propostas para a garantia da vida segura à juventude negra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b="1" dirty="0" smtClean="0"/>
              <a:t>Estatuto da Juventude (Lei 12.852/2013):</a:t>
            </a:r>
            <a:endParaRPr lang="pt-BR" sz="2000" dirty="0" smtClean="0"/>
          </a:p>
          <a:p>
            <a:pPr algn="just">
              <a:buNone/>
            </a:pPr>
            <a:r>
              <a:rPr lang="pt-BR" sz="2000" dirty="0" smtClean="0"/>
              <a:t> 	Efetivar o disposto na Seção IV “Do Direito à Diversidade e à Igualdade”, que prevê inclusão de “questões étnicas e raciais” na formação de profissionais de segurança pública e operadores do direito (necessita de ação do MEC para a mudança dos currículos nas faculdades de direito, mais a exigência destes conteúdos em concursos públicos nas Defensorias Públicas e Min. Público).</a:t>
            </a:r>
          </a:p>
          <a:p>
            <a:pPr algn="just">
              <a:buNone/>
            </a:pPr>
            <a:endParaRPr lang="pt-BR" sz="2000" dirty="0" smtClean="0"/>
          </a:p>
          <a:p>
            <a:pPr algn="just">
              <a:buNone/>
            </a:pPr>
            <a:r>
              <a:rPr lang="pt-BR" sz="2000" dirty="0" err="1" smtClean="0"/>
              <a:t>Obs</a:t>
            </a:r>
            <a:r>
              <a:rPr lang="pt-BR" sz="2000" dirty="0" smtClean="0"/>
              <a:t>: Fazer crítica à Seção XI “Do Direito à Segurança Pública e ao Acesso à Justiça”, do Estatuto da Juventude, não menciona especificamente as desigualdades raciais para uma vida segura (desconhece, portanto, relevância do genocídio contra a juventude negra). O que o Estatuto da Igualdade Racial complementa </a:t>
            </a:r>
          </a:p>
          <a:p>
            <a:endParaRPr lang="pt-B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smtClean="0"/>
              <a:t>Estatuto da Igualdade Racial (Lei 12.288/2010):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	Cumprir o Artigo 53, que dispõe sobre a necessidade de adoção de medidas especiais para coibir a violência policial incidente sobre a população negra.</a:t>
            </a:r>
          </a:p>
          <a:p>
            <a:endParaRPr lang="pt-B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438" y="84138"/>
            <a:ext cx="4700587" cy="399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188" y="4149725"/>
            <a:ext cx="6381750" cy="2519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970268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  <a:lum bright="-10000" contrast="-10000"/>
          </a:blip>
          <a:srcRect t="-170" r="30239"/>
          <a:stretch>
            <a:fillRect/>
          </a:stretch>
        </p:blipFill>
        <p:spPr bwMode="auto">
          <a:xfrm>
            <a:off x="6084168" y="-393861"/>
            <a:ext cx="3059832" cy="725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-36513" y="44450"/>
            <a:ext cx="7292976" cy="692150"/>
          </a:xfrm>
        </p:spPr>
        <p:txBody>
          <a:bodyPr>
            <a:normAutofit/>
          </a:bodyPr>
          <a:lstStyle/>
          <a:p>
            <a:pPr eaLnBrk="1" hangingPunct="1"/>
            <a:r>
              <a:rPr lang="pt-BR" altLang="en-US" sz="3200" b="1" dirty="0" smtClean="0">
                <a:solidFill>
                  <a:srgbClr val="98480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itchFamily="34" charset="-128"/>
              </a:rPr>
              <a:t>Aposta Metodológica</a:t>
            </a:r>
          </a:p>
        </p:txBody>
      </p:sp>
      <p:grpSp>
        <p:nvGrpSpPr>
          <p:cNvPr id="17411" name="Grupo 9"/>
          <p:cNvGrpSpPr>
            <a:grpSpLocks/>
          </p:cNvGrpSpPr>
          <p:nvPr/>
        </p:nvGrpSpPr>
        <p:grpSpPr bwMode="auto">
          <a:xfrm>
            <a:off x="250825" y="468313"/>
            <a:ext cx="5976938" cy="1881187"/>
            <a:chOff x="1181871" y="-657490"/>
            <a:chExt cx="3945118" cy="1500098"/>
          </a:xfrm>
        </p:grpSpPr>
        <p:sp>
          <p:nvSpPr>
            <p:cNvPr id="11" name="Retângulo 10"/>
            <p:cNvSpPr/>
            <p:nvPr/>
          </p:nvSpPr>
          <p:spPr>
            <a:xfrm>
              <a:off x="1281416" y="-485"/>
              <a:ext cx="3845573" cy="843093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Retângulo 11"/>
            <p:cNvSpPr/>
            <p:nvPr/>
          </p:nvSpPr>
          <p:spPr>
            <a:xfrm>
              <a:off x="1181871" y="-657490"/>
              <a:ext cx="3945118" cy="104057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156464" tIns="156464" rIns="156464" bIns="156464" anchor="ctr"/>
            <a:lstStyle>
              <a:lvl1pPr defTabSz="9779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defTabSz="9779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defTabSz="9779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defTabSz="9779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defTabSz="9779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9779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9779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9779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9779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just" eaLnBrk="1" hangingPunct="1">
                <a:lnSpc>
                  <a:spcPct val="90000"/>
                </a:lnSpc>
                <a:spcAft>
                  <a:spcPct val="35000"/>
                </a:spcAft>
              </a:pPr>
              <a:r>
                <a:rPr lang="pt-BR" altLang="en-US" sz="1400" b="1" dirty="0">
                  <a:solidFill>
                    <a:srgbClr val="000000"/>
                  </a:solidFill>
                  <a:latin typeface="Calibri" pitchFamily="34" charset="0"/>
                </a:rPr>
                <a:t/>
              </a:r>
              <a:br>
                <a:rPr lang="pt-BR" altLang="en-US" sz="1400" b="1" dirty="0">
                  <a:solidFill>
                    <a:srgbClr val="000000"/>
                  </a:solidFill>
                  <a:latin typeface="Calibri" pitchFamily="34" charset="0"/>
                </a:rPr>
              </a:br>
              <a:endParaRPr lang="pt-BR" altLang="en-US" sz="1400" b="1" dirty="0">
                <a:solidFill>
                  <a:srgbClr val="000000"/>
                </a:solidFill>
                <a:latin typeface="Calibri" pitchFamily="34" charset="0"/>
              </a:endParaRPr>
            </a:p>
            <a:p>
              <a:pPr algn="just" eaLnBrk="1" hangingPunct="1">
                <a:lnSpc>
                  <a:spcPct val="90000"/>
                </a:lnSpc>
                <a:spcAft>
                  <a:spcPct val="35000"/>
                </a:spcAft>
              </a:pPr>
              <a:r>
                <a:rPr lang="pt-BR" altLang="en-US" sz="1400" dirty="0">
                  <a:solidFill>
                    <a:srgbClr val="000000"/>
                  </a:solidFill>
                  <a:latin typeface="Calibri" pitchFamily="34" charset="0"/>
                </a:rPr>
                <a:t>Envolvimento da comunidades escolar, buscando superação da resistência e do isolamento das experiência de educação e relações raciais. Investimento na organização do trabalho escolar por meio da CONSTRUÇÃO DE UM PLANO DE AÇÃO que articule: </a:t>
              </a:r>
            </a:p>
            <a:p>
              <a:pPr algn="just" eaLnBrk="1" hangingPunct="1">
                <a:lnSpc>
                  <a:spcPct val="90000"/>
                </a:lnSpc>
                <a:spcAft>
                  <a:spcPct val="35000"/>
                </a:spcAft>
              </a:pPr>
              <a:endParaRPr lang="pt-BR" altLang="en-US" sz="1400" b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graphicFrame>
        <p:nvGraphicFramePr>
          <p:cNvPr id="17" name="Diagrama 16"/>
          <p:cNvGraphicFramePr/>
          <p:nvPr/>
        </p:nvGraphicFramePr>
        <p:xfrm>
          <a:off x="179512" y="1772816"/>
          <a:ext cx="6048672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413" name="CaixaDeTexto 17"/>
          <p:cNvSpPr txBox="1">
            <a:spLocks noChangeArrowheads="1"/>
          </p:cNvSpPr>
          <p:nvPr/>
        </p:nvSpPr>
        <p:spPr bwMode="auto">
          <a:xfrm>
            <a:off x="2051050" y="4149725"/>
            <a:ext cx="1873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pt-BR" altLang="en-US" sz="1200" b="1">
                <a:solidFill>
                  <a:schemeClr val="bg1"/>
                </a:solidFill>
              </a:rPr>
              <a:t>FORTALECIMENTO</a:t>
            </a:r>
          </a:p>
          <a:p>
            <a:pPr algn="ctr" eaLnBrk="1" hangingPunct="1"/>
            <a:r>
              <a:rPr lang="pt-BR" altLang="en-US" sz="1200" b="1">
                <a:solidFill>
                  <a:schemeClr val="bg1"/>
                </a:solidFill>
              </a:rPr>
              <a:t>DA GESTÃO DEMOCRÁTICA</a:t>
            </a:r>
          </a:p>
          <a:p>
            <a:pPr algn="ctr" eaLnBrk="1" hangingPunct="1"/>
            <a:r>
              <a:rPr lang="pt-BR" altLang="en-US" sz="1200" b="1">
                <a:solidFill>
                  <a:schemeClr val="bg1"/>
                </a:solidFill>
              </a:rPr>
              <a:t>(participação efetiva, vozes plurais</a:t>
            </a:r>
          </a:p>
          <a:p>
            <a:pPr algn="ctr" eaLnBrk="1" hangingPunct="1"/>
            <a:r>
              <a:rPr lang="pt-BR" altLang="en-US" sz="1200" b="1">
                <a:solidFill>
                  <a:schemeClr val="bg1"/>
                </a:solidFill>
              </a:rPr>
              <a:t>e corresponsabilidade)</a:t>
            </a:r>
            <a:endParaRPr lang="pt-BR" altLang="en-US" sz="1200"/>
          </a:p>
        </p:txBody>
      </p:sp>
    </p:spTree>
    <p:extLst>
      <p:ext uri="{BB962C8B-B14F-4D97-AF65-F5344CB8AC3E}">
        <p14:creationId xmlns:p14="http://schemas.microsoft.com/office/powerpoint/2010/main" val="198127562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4056866" y="2276872"/>
            <a:ext cx="468052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600" dirty="0" smtClean="0"/>
              <a:t>Que fez e faz história</a:t>
            </a:r>
            <a:br>
              <a:rPr lang="pt-BR" sz="1600" dirty="0" smtClean="0"/>
            </a:br>
            <a:r>
              <a:rPr lang="pt-BR" sz="1600" dirty="0" smtClean="0"/>
              <a:t>Segurando esse país no braço</a:t>
            </a:r>
            <a:br>
              <a:rPr lang="pt-BR" sz="1600" dirty="0" smtClean="0"/>
            </a:br>
            <a:r>
              <a:rPr lang="pt-BR" sz="1600" dirty="0" smtClean="0"/>
              <a:t>O cabra aqui não se sente revoltado</a:t>
            </a:r>
            <a:br>
              <a:rPr lang="pt-BR" sz="1600" dirty="0" smtClean="0"/>
            </a:br>
            <a:r>
              <a:rPr lang="pt-BR" sz="1600" dirty="0" smtClean="0"/>
              <a:t>Porque o revólver já está engatilhado</a:t>
            </a:r>
            <a:br>
              <a:rPr lang="pt-BR" sz="1600" dirty="0" smtClean="0"/>
            </a:br>
            <a:r>
              <a:rPr lang="pt-BR" sz="1600" dirty="0" smtClean="0"/>
              <a:t>E o vingador é lento</a:t>
            </a:r>
            <a:br>
              <a:rPr lang="pt-BR" sz="1600" dirty="0" smtClean="0"/>
            </a:br>
            <a:r>
              <a:rPr lang="pt-BR" sz="1600" dirty="0" smtClean="0"/>
              <a:t>Mas muito bem intencionado</a:t>
            </a:r>
            <a:br>
              <a:rPr lang="pt-BR" sz="1600" dirty="0" smtClean="0"/>
            </a:br>
            <a:r>
              <a:rPr lang="pt-BR" sz="1600" dirty="0" smtClean="0"/>
              <a:t>E esse país</a:t>
            </a:r>
            <a:br>
              <a:rPr lang="pt-BR" sz="1600" dirty="0" smtClean="0"/>
            </a:br>
            <a:r>
              <a:rPr lang="pt-BR" sz="1600" dirty="0" smtClean="0"/>
              <a:t>Vai deixando todo mundo preto</a:t>
            </a:r>
            <a:br>
              <a:rPr lang="pt-BR" sz="1600" dirty="0" smtClean="0"/>
            </a:br>
            <a:r>
              <a:rPr lang="pt-BR" sz="1600" dirty="0" smtClean="0"/>
              <a:t>E o cabelo esticado</a:t>
            </a:r>
          </a:p>
          <a:p>
            <a:pPr algn="r"/>
            <a:r>
              <a:rPr lang="pt-BR" sz="1600" dirty="0" smtClean="0"/>
              <a:t>Mas mesmo assim</a:t>
            </a:r>
            <a:br>
              <a:rPr lang="pt-BR" sz="1600" dirty="0" smtClean="0"/>
            </a:br>
            <a:r>
              <a:rPr lang="pt-BR" sz="1600" dirty="0" smtClean="0"/>
              <a:t>Ainda guardo o direito</a:t>
            </a:r>
            <a:br>
              <a:rPr lang="pt-BR" sz="1600" dirty="0" smtClean="0"/>
            </a:br>
            <a:r>
              <a:rPr lang="pt-BR" sz="1600" dirty="0" smtClean="0"/>
              <a:t>De algum antepassado da cor</a:t>
            </a:r>
            <a:br>
              <a:rPr lang="pt-BR" sz="1600" dirty="0" smtClean="0"/>
            </a:br>
            <a:r>
              <a:rPr lang="pt-BR" sz="1600" dirty="0" smtClean="0"/>
              <a:t>Brigar sutilmente por respeito</a:t>
            </a:r>
            <a:br>
              <a:rPr lang="pt-BR" sz="1600" dirty="0" smtClean="0"/>
            </a:br>
            <a:r>
              <a:rPr lang="pt-BR" sz="1600" dirty="0" smtClean="0"/>
              <a:t>Brigar bravamente por respeito</a:t>
            </a:r>
            <a:br>
              <a:rPr lang="pt-BR" sz="1600" dirty="0" smtClean="0"/>
            </a:br>
            <a:r>
              <a:rPr lang="pt-BR" sz="1600" dirty="0" smtClean="0"/>
              <a:t>Brigar por justiça e por respeito</a:t>
            </a:r>
            <a:br>
              <a:rPr lang="pt-BR" sz="1600" dirty="0" smtClean="0"/>
            </a:br>
            <a:r>
              <a:rPr lang="pt-BR" sz="1600" dirty="0" smtClean="0"/>
              <a:t>De algum antepassado da cor</a:t>
            </a:r>
            <a:br>
              <a:rPr lang="pt-BR" sz="1600" dirty="0" smtClean="0"/>
            </a:br>
            <a:r>
              <a:rPr lang="pt-BR" sz="1600" dirty="0" smtClean="0"/>
              <a:t>Brigar, brigar, brigar</a:t>
            </a:r>
          </a:p>
        </p:txBody>
      </p:sp>
      <p:sp>
        <p:nvSpPr>
          <p:cNvPr id="5" name="Retângulo 4"/>
          <p:cNvSpPr/>
          <p:nvPr/>
        </p:nvSpPr>
        <p:spPr>
          <a:xfrm>
            <a:off x="432048" y="1268760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1600" dirty="0"/>
              <a:t>A carne mais barata do mercado é a carne negra</a:t>
            </a:r>
            <a:br>
              <a:rPr lang="pt-BR" sz="1600" dirty="0"/>
            </a:br>
            <a:r>
              <a:rPr lang="pt-BR" sz="1600" dirty="0"/>
              <a:t>A carne mais barata do mercado é a carne negra</a:t>
            </a:r>
            <a:br>
              <a:rPr lang="pt-BR" sz="1600" dirty="0"/>
            </a:br>
            <a:r>
              <a:rPr lang="pt-BR" sz="1600" dirty="0"/>
              <a:t>A carne mais barata do mercado é a carne negra</a:t>
            </a:r>
            <a:br>
              <a:rPr lang="pt-BR" sz="1600" dirty="0"/>
            </a:br>
            <a:r>
              <a:rPr lang="pt-BR" sz="1600" dirty="0"/>
              <a:t>A carne mais barata do mercado é a carne negra</a:t>
            </a:r>
            <a:br>
              <a:rPr lang="pt-BR" sz="1600" dirty="0"/>
            </a:br>
            <a:r>
              <a:rPr lang="pt-BR" sz="1600" dirty="0"/>
              <a:t>A carne mais barata do mercado é a carne </a:t>
            </a:r>
            <a:r>
              <a:rPr lang="pt-BR" sz="1600" dirty="0" smtClean="0"/>
              <a:t>negra</a:t>
            </a:r>
            <a:endParaRPr lang="pt-BR" sz="1600" dirty="0"/>
          </a:p>
        </p:txBody>
      </p:sp>
      <p:sp>
        <p:nvSpPr>
          <p:cNvPr id="8" name="Retângulo 7"/>
          <p:cNvSpPr/>
          <p:nvPr/>
        </p:nvSpPr>
        <p:spPr>
          <a:xfrm>
            <a:off x="4111126" y="404664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t-BR" sz="1600" dirty="0"/>
              <a:t>Que vai de graça pro presídio</a:t>
            </a:r>
            <a:br>
              <a:rPr lang="pt-BR" sz="1600" dirty="0"/>
            </a:br>
            <a:r>
              <a:rPr lang="pt-BR" sz="1600" dirty="0"/>
              <a:t>E para debaixo do plástico</a:t>
            </a:r>
            <a:br>
              <a:rPr lang="pt-BR" sz="1600" dirty="0"/>
            </a:br>
            <a:r>
              <a:rPr lang="pt-BR" sz="1600" dirty="0"/>
              <a:t>Que vai de graça pro subemprego</a:t>
            </a:r>
            <a:br>
              <a:rPr lang="pt-BR" sz="1600" dirty="0"/>
            </a:br>
            <a:r>
              <a:rPr lang="pt-BR" sz="1600" dirty="0"/>
              <a:t>E pros hospitais psiquiátricos</a:t>
            </a:r>
          </a:p>
        </p:txBody>
      </p:sp>
      <p:sp>
        <p:nvSpPr>
          <p:cNvPr id="10" name="Retângulo 9"/>
          <p:cNvSpPr/>
          <p:nvPr/>
        </p:nvSpPr>
        <p:spPr>
          <a:xfrm>
            <a:off x="419134" y="3212976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1600" dirty="0"/>
              <a:t>A carne mais barata do mercado é a carne negra</a:t>
            </a:r>
            <a:br>
              <a:rPr lang="pt-BR" sz="1600" dirty="0"/>
            </a:br>
            <a:r>
              <a:rPr lang="pt-BR" sz="1600" dirty="0"/>
              <a:t>A carne mais barata do mercado é a carne negra</a:t>
            </a:r>
            <a:br>
              <a:rPr lang="pt-BR" sz="1600" dirty="0"/>
            </a:br>
            <a:r>
              <a:rPr lang="pt-BR" sz="1600" dirty="0"/>
              <a:t>A carne mais barata do mercado é a carne negra</a:t>
            </a:r>
            <a:br>
              <a:rPr lang="pt-BR" sz="1600" dirty="0"/>
            </a:br>
            <a:r>
              <a:rPr lang="pt-BR" sz="1600" dirty="0"/>
              <a:t>A carne mais barata do mercado é a carne negra</a:t>
            </a:r>
            <a:br>
              <a:rPr lang="pt-BR" sz="1600" dirty="0"/>
            </a:br>
            <a:r>
              <a:rPr lang="pt-BR" sz="1600" dirty="0"/>
              <a:t>A carne mais barata do mercado é a carne </a:t>
            </a:r>
            <a:r>
              <a:rPr lang="pt-BR" sz="1600" dirty="0" smtClean="0"/>
              <a:t>negra</a:t>
            </a:r>
            <a:endParaRPr lang="pt-BR" sz="1600" dirty="0"/>
          </a:p>
        </p:txBody>
      </p:sp>
      <p:sp>
        <p:nvSpPr>
          <p:cNvPr id="11" name="Retângulo 10"/>
          <p:cNvSpPr/>
          <p:nvPr/>
        </p:nvSpPr>
        <p:spPr>
          <a:xfrm>
            <a:off x="403887" y="5157192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1600" dirty="0"/>
              <a:t>A carne mais barata do mercado é a carne negra</a:t>
            </a:r>
            <a:br>
              <a:rPr lang="pt-BR" sz="1600" dirty="0"/>
            </a:br>
            <a:r>
              <a:rPr lang="pt-BR" sz="1600" dirty="0"/>
              <a:t>A carne mais barata do mercado é a carne negra</a:t>
            </a:r>
            <a:br>
              <a:rPr lang="pt-BR" sz="1600" dirty="0"/>
            </a:br>
            <a:r>
              <a:rPr lang="pt-BR" sz="1600" dirty="0"/>
              <a:t>A carne mais barata do mercado é a carne negra</a:t>
            </a:r>
            <a:br>
              <a:rPr lang="pt-BR" sz="1600" dirty="0"/>
            </a:br>
            <a:r>
              <a:rPr lang="pt-BR" sz="1600" dirty="0"/>
              <a:t>A carne mais barata do mercado é a carne negra</a:t>
            </a:r>
            <a:br>
              <a:rPr lang="pt-BR" sz="1600" dirty="0"/>
            </a:br>
            <a:r>
              <a:rPr lang="pt-BR" sz="1600" dirty="0"/>
              <a:t>A carne mais barata do mercado é a carne </a:t>
            </a:r>
            <a:r>
              <a:rPr lang="pt-BR" sz="1600" dirty="0" smtClean="0"/>
              <a:t>negra</a:t>
            </a:r>
            <a:endParaRPr lang="pt-BR" sz="16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323528" y="296554"/>
            <a:ext cx="2898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ELZA SOARES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1670466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BRASIL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b="1" dirty="0" smtClean="0"/>
              <a:t>No Brasil, esta data (21 de março)  marca também a criação da  Secretaria Especial de Políticas de Promoção da Igualdade Racial (SEPPIR) e da promulgação da Lei 10.639/2003 (que institui o ensino da cultura e da história da África na grade curricular das escolas). Comemoramos os 12 anos dessas duas conquistas no Brasil e reforçamos a luta ainda </a:t>
            </a:r>
            <a:r>
              <a:rPr lang="pt-BR" b="1" smtClean="0"/>
              <a:t>necessária pelo </a:t>
            </a:r>
            <a:r>
              <a:rPr lang="pt-BR" b="1" dirty="0" smtClean="0"/>
              <a:t>reconhecimento e valorização da população negra no nosso País.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FLORESTAN FERNANDES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 smtClean="0"/>
              <a:t>Em prefácio de 1978, ao livro do intelectual militante negro Abdias do Nascimento, intitulado  “O Brasil na mira do Pan-Africanismo”, escreveu Florestan Fernandes, o seguinte: </a:t>
            </a:r>
          </a:p>
          <a:p>
            <a:r>
              <a:rPr lang="pt-BR" sz="2000" dirty="0" smtClean="0"/>
              <a:t>Vejo neste livro três contribuições novas, para as quais convém chamar a atenção do leitor.</a:t>
            </a:r>
          </a:p>
          <a:p>
            <a:r>
              <a:rPr lang="pt-BR" sz="2000" dirty="0" smtClean="0"/>
              <a:t>Primeira a configuração do protesto negro no contexto histórico do último quartel do século XX;</a:t>
            </a:r>
          </a:p>
          <a:p>
            <a:r>
              <a:rPr lang="pt-BR" sz="2000" dirty="0" smtClean="0"/>
              <a:t>A segunda contribuição, a qual nos interessa sobremaneira nesta audiência, se vincula ao uso sem restrições do conceito de genocídio aplicado ao negro brasileiro. Trata-se de uma palavra terrível e chocante para a hipocrisia conservadora. Contudo, pergunta Fernandes: o que se fez e se continua a fazer com o negro e com seus descendentes merece outro qualificativo? (1978: 49)      </a:t>
            </a:r>
            <a:endParaRPr lang="pt-BR" sz="2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GENOCÍDIO SEGUNDO FERNANDES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Da escravidão, no inicio do período colonial até os dias que correm, as populações negras e mulatas têm sofrido um genocídio institucionalizado, sistemático, embora silencioso. (...) e, posteriormente, o negro foi condenado à periferia da sociedade de classes, como se não pertencesse à ordem legal. O que o expôs a um extermínio moral e cultural, que teve sequelas econômicas e demográficas (1978:49).   </a:t>
            </a:r>
            <a:endParaRPr lang="pt-B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Duas definições de genocídio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1) o uso de medidas deliberadas e sistemáticas (como morte, injúria corporal e mental, impossíveis condições de vida, prevenção de nascimentos), calculadas para a exterminação de um grupo racial, político ou cultural, ou para destruir a língua, a religião ou a cultura de um grupo (</a:t>
            </a:r>
            <a:r>
              <a:rPr lang="pt-BR" dirty="0" err="1" smtClean="0"/>
              <a:t>WEBSTER’s</a:t>
            </a:r>
            <a:r>
              <a:rPr lang="pt-BR" dirty="0" smtClean="0"/>
              <a:t> </a:t>
            </a:r>
            <a:r>
              <a:rPr lang="pt-BR" dirty="0" err="1" smtClean="0"/>
              <a:t>Third</a:t>
            </a:r>
            <a:r>
              <a:rPr lang="pt-BR" dirty="0" smtClean="0"/>
              <a:t> </a:t>
            </a:r>
            <a:r>
              <a:rPr lang="pt-BR" dirty="0" err="1" smtClean="0"/>
              <a:t>New</a:t>
            </a:r>
            <a:r>
              <a:rPr lang="pt-BR" dirty="0" smtClean="0"/>
              <a:t> </a:t>
            </a:r>
            <a:r>
              <a:rPr lang="pt-BR" dirty="0" err="1" smtClean="0"/>
              <a:t>International</a:t>
            </a:r>
            <a:r>
              <a:rPr lang="pt-BR" dirty="0" smtClean="0"/>
              <a:t> </a:t>
            </a:r>
            <a:r>
              <a:rPr lang="pt-BR" dirty="0" err="1" smtClean="0"/>
              <a:t>Dictionary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English</a:t>
            </a:r>
            <a:r>
              <a:rPr lang="pt-BR" dirty="0" smtClean="0"/>
              <a:t> </a:t>
            </a:r>
            <a:r>
              <a:rPr lang="pt-BR" dirty="0" err="1" smtClean="0"/>
              <a:t>Language</a:t>
            </a:r>
            <a:r>
              <a:rPr lang="pt-BR" dirty="0" smtClean="0"/>
              <a:t>, </a:t>
            </a:r>
            <a:r>
              <a:rPr lang="pt-BR" dirty="0" err="1" smtClean="0"/>
              <a:t>Massachussetts</a:t>
            </a:r>
            <a:r>
              <a:rPr lang="pt-BR" dirty="0" smtClean="0"/>
              <a:t>, 1967). </a:t>
            </a:r>
            <a:endParaRPr lang="pt-B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2) Recusa do direito de existência a grupos humanos inteiros, pela exterminação de seus indivíduos, desintegração de suas instituições políticas, sociais, culturais, </a:t>
            </a:r>
            <a:r>
              <a:rPr lang="pt-BR" dirty="0" err="1" smtClean="0"/>
              <a:t>lingüísticas</a:t>
            </a:r>
            <a:r>
              <a:rPr lang="pt-BR" dirty="0" smtClean="0"/>
              <a:t> e de seus sentimentos nacionais e religiosos (Dicionário escolar do professor, organizado por Francisco da Silveira Bueno, MEC, Brasília, 1963, p.580).</a:t>
            </a:r>
          </a:p>
          <a:p>
            <a:r>
              <a:rPr lang="pt-BR" dirty="0" smtClean="0"/>
              <a:t> </a:t>
            </a:r>
            <a:endParaRPr lang="pt-B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DESIGUALDADE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Compartilho da visão de que as desigualdades observadas entre brancos e negros no acesso a bens materiais e simbólicos se deve ao racismo constitutivo da sociedade brasileira.</a:t>
            </a:r>
            <a:endParaRPr lang="pt-B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RACISMO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pt-BR" sz="3200" dirty="0" smtClean="0"/>
              <a:t>No plano simbólico, vivemos em uma sociedade que adota a ideologia da superioridade natural dos brancos sobre os demais, inclusive dos negros. No plano simbólico, o racismo opera via expressão aberta, latente ou velada, de preconceito racial considerando os negros como inferiores aos brancos. Este plano do racismo é devastador, mas é insuficiente para explicar toda a desigualdade racial brasileira.</a:t>
            </a:r>
          </a:p>
          <a:p>
            <a:pPr algn="just"/>
            <a:r>
              <a:rPr lang="es-ES_tradnl" sz="3200" dirty="0" smtClean="0"/>
              <a:t> </a:t>
            </a:r>
            <a:endParaRPr lang="pt-BR" sz="3200" dirty="0" smtClean="0"/>
          </a:p>
          <a:p>
            <a:pPr algn="just"/>
            <a:r>
              <a:rPr lang="pt-BR" sz="3200" dirty="0" smtClean="0"/>
              <a:t>No plano material, negros (e indígenas) não têm acesso aos mesmos recursos públicos orientados para as políticas públicas que os brancos. Isto se deve à história da colonização e escravidão e às condições atuais de repartição dos bens públicos.</a:t>
            </a:r>
          </a:p>
          <a:p>
            <a:pPr algn="just"/>
            <a:r>
              <a:rPr lang="pt-BR" sz="3200" dirty="0" smtClean="0"/>
              <a:t> </a:t>
            </a:r>
          </a:p>
          <a:p>
            <a:pPr algn="just"/>
            <a:r>
              <a:rPr lang="pt-BR" sz="3200" dirty="0" smtClean="0"/>
              <a:t>Pensar, simultaneamente, em condição </a:t>
            </a:r>
            <a:r>
              <a:rPr lang="pt-BR" sz="3200" dirty="0" err="1" smtClean="0"/>
              <a:t>sócio-econômica</a:t>
            </a:r>
            <a:r>
              <a:rPr lang="pt-BR" sz="3200" dirty="0" smtClean="0"/>
              <a:t> e pertença racial para entender o racismo estrutural/material é necessário no caso brasileiro, pois não temos, após a Abolição da escravidão, um sistema de classificação racial legal/oficial como, também, não temos um sistema de segregação racial formal</a:t>
            </a:r>
          </a:p>
          <a:p>
            <a:endParaRPr lang="pt-B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2564</TotalTime>
  <Words>1983</Words>
  <Application>Microsoft Office PowerPoint</Application>
  <PresentationFormat>Apresentação na tela (4:3)</PresentationFormat>
  <Paragraphs>461</Paragraphs>
  <Slides>27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28" baseType="lpstr">
      <vt:lpstr>Tema do Office</vt:lpstr>
      <vt:lpstr>AUDIÊNCIA PÚBLICA</vt:lpstr>
      <vt:lpstr>MEMÓRIA</vt:lpstr>
      <vt:lpstr>BRASIL</vt:lpstr>
      <vt:lpstr>FLORESTAN FERNANDES</vt:lpstr>
      <vt:lpstr>GENOCÍDIO SEGUNDO FERNANDES</vt:lpstr>
      <vt:lpstr>Duas definições de genocídio</vt:lpstr>
      <vt:lpstr>Apresentação do PowerPoint</vt:lpstr>
      <vt:lpstr>DESIGUALDADE </vt:lpstr>
      <vt:lpstr>RACISMO</vt:lpstr>
      <vt:lpstr>o racismo institucional como limitador do acesso a direitos e serviços</vt:lpstr>
      <vt:lpstr>DESVANTAGENS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DESAFIOS</vt:lpstr>
      <vt:lpstr> Algumas propostas para a garantia da vida segura à juventude negra </vt:lpstr>
      <vt:lpstr>Apresentação do PowerPoint</vt:lpstr>
      <vt:lpstr>Apresentação do PowerPoint</vt:lpstr>
      <vt:lpstr>Aposta Metodológica</vt:lpstr>
      <vt:lpstr>Apresentação do PowerPoint</vt:lpstr>
    </vt:vector>
  </TitlesOfParts>
  <Company>Ministério da Educação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Racismo nas estruturas do Estado             Um Instrumento de manutenção das desigualdades.    “O Papel da Educação”</dc:title>
  <dc:creator>Thiago Thobias</dc:creator>
  <cp:lastModifiedBy>Silvia Valeria Lima Mergulhão</cp:lastModifiedBy>
  <cp:revision>85</cp:revision>
  <dcterms:created xsi:type="dcterms:W3CDTF">2014-04-01T19:16:57Z</dcterms:created>
  <dcterms:modified xsi:type="dcterms:W3CDTF">2015-05-19T17:22:04Z</dcterms:modified>
</cp:coreProperties>
</file>