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xls" ContentType="application/vnd.ms-excel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6"/>
  </p:notesMasterIdLst>
  <p:handoutMasterIdLst>
    <p:handoutMasterId r:id="rId47"/>
  </p:handoutMasterIdLst>
  <p:sldIdLst>
    <p:sldId id="354" r:id="rId2"/>
    <p:sldId id="726" r:id="rId3"/>
    <p:sldId id="727" r:id="rId4"/>
    <p:sldId id="778" r:id="rId5"/>
    <p:sldId id="779" r:id="rId6"/>
    <p:sldId id="781" r:id="rId7"/>
    <p:sldId id="782" r:id="rId8"/>
    <p:sldId id="783" r:id="rId9"/>
    <p:sldId id="784" r:id="rId10"/>
    <p:sldId id="790" r:id="rId11"/>
    <p:sldId id="785" r:id="rId12"/>
    <p:sldId id="786" r:id="rId13"/>
    <p:sldId id="787" r:id="rId14"/>
    <p:sldId id="788" r:id="rId15"/>
    <p:sldId id="789" r:id="rId16"/>
    <p:sldId id="780" r:id="rId17"/>
    <p:sldId id="728" r:id="rId18"/>
    <p:sldId id="761" r:id="rId19"/>
    <p:sldId id="762" r:id="rId20"/>
    <p:sldId id="764" r:id="rId21"/>
    <p:sldId id="765" r:id="rId22"/>
    <p:sldId id="766" r:id="rId23"/>
    <p:sldId id="767" r:id="rId24"/>
    <p:sldId id="768" r:id="rId25"/>
    <p:sldId id="769" r:id="rId26"/>
    <p:sldId id="772" r:id="rId27"/>
    <p:sldId id="773" r:id="rId28"/>
    <p:sldId id="774" r:id="rId29"/>
    <p:sldId id="770" r:id="rId30"/>
    <p:sldId id="775" r:id="rId31"/>
    <p:sldId id="776" r:id="rId32"/>
    <p:sldId id="737" r:id="rId33"/>
    <p:sldId id="777" r:id="rId34"/>
    <p:sldId id="738" r:id="rId35"/>
    <p:sldId id="739" r:id="rId36"/>
    <p:sldId id="740" r:id="rId37"/>
    <p:sldId id="741" r:id="rId38"/>
    <p:sldId id="742" r:id="rId39"/>
    <p:sldId id="743" r:id="rId40"/>
    <p:sldId id="749" r:id="rId41"/>
    <p:sldId id="750" r:id="rId42"/>
    <p:sldId id="752" r:id="rId43"/>
    <p:sldId id="753" r:id="rId44"/>
    <p:sldId id="543" r:id="rId45"/>
  </p:sldIdLst>
  <p:sldSz cx="9144000" cy="6858000" type="screen4x3"/>
  <p:notesSz cx="9236075" cy="7010400"/>
  <p:defaultTextStyle>
    <a:defPPr>
      <a:defRPr lang="pt-B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8E08C"/>
    <a:srgbClr val="A9DA74"/>
    <a:srgbClr val="66FF33"/>
    <a:srgbClr val="0033CC"/>
    <a:srgbClr val="FB6F53"/>
    <a:srgbClr val="FFFF66"/>
    <a:srgbClr val="B3DEFF"/>
    <a:srgbClr val="C7E6A4"/>
    <a:srgbClr val="FFCF37"/>
    <a:srgbClr val="007DD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435" autoAdjust="0"/>
    <p:restoredTop sz="94676" autoAdjust="0"/>
  </p:normalViewPr>
  <p:slideViewPr>
    <p:cSldViewPr>
      <p:cViewPr varScale="1">
        <p:scale>
          <a:sx n="87" d="100"/>
          <a:sy n="87" d="100"/>
        </p:scale>
        <p:origin x="-1524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80" d="100"/>
        <a:sy n="18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handoutMaster" Target="handoutMasters/handoutMaster1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002088" cy="350838"/>
          </a:xfrm>
          <a:prstGeom prst="rect">
            <a:avLst/>
          </a:prstGeom>
        </p:spPr>
        <p:txBody>
          <a:bodyPr vert="horz" lIns="92830" tIns="46415" rIns="92830" bIns="46415" rtlCol="0"/>
          <a:lstStyle>
            <a:lvl1pPr algn="l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quarter" idx="1"/>
          </p:nvPr>
        </p:nvSpPr>
        <p:spPr>
          <a:xfrm>
            <a:off x="5232400" y="0"/>
            <a:ext cx="4002088" cy="350838"/>
          </a:xfrm>
          <a:prstGeom prst="rect">
            <a:avLst/>
          </a:prstGeom>
        </p:spPr>
        <p:txBody>
          <a:bodyPr vert="horz" lIns="92830" tIns="46415" rIns="92830" bIns="46415" rtlCol="0"/>
          <a:lstStyle>
            <a:lvl1pPr algn="r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7AED9F3B-702F-4E3E-A45F-B7390B5E9404}" type="datetimeFigureOut">
              <a:rPr lang="pt-BR"/>
              <a:pPr>
                <a:defRPr/>
              </a:pPr>
              <a:t>19/05/2016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2"/>
          </p:nvPr>
        </p:nvSpPr>
        <p:spPr>
          <a:xfrm>
            <a:off x="0" y="6657975"/>
            <a:ext cx="4002088" cy="350838"/>
          </a:xfrm>
          <a:prstGeom prst="rect">
            <a:avLst/>
          </a:prstGeom>
        </p:spPr>
        <p:txBody>
          <a:bodyPr vert="horz" lIns="92830" tIns="46415" rIns="92830" bIns="46415" rtlCol="0" anchor="b"/>
          <a:lstStyle>
            <a:lvl1pPr algn="l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3"/>
          </p:nvPr>
        </p:nvSpPr>
        <p:spPr>
          <a:xfrm>
            <a:off x="5232400" y="6657975"/>
            <a:ext cx="4002088" cy="350838"/>
          </a:xfrm>
          <a:prstGeom prst="rect">
            <a:avLst/>
          </a:prstGeom>
        </p:spPr>
        <p:txBody>
          <a:bodyPr vert="horz" lIns="92830" tIns="46415" rIns="92830" bIns="46415" rtlCol="0" anchor="b"/>
          <a:lstStyle>
            <a:lvl1pPr algn="r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FF311B65-74C9-4D49-9FA4-BF6FCF06AE1E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3420917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002088" cy="350838"/>
          </a:xfrm>
          <a:prstGeom prst="rect">
            <a:avLst/>
          </a:prstGeom>
        </p:spPr>
        <p:txBody>
          <a:bodyPr vert="horz" lIns="92830" tIns="46415" rIns="92830" bIns="46415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5232400" y="0"/>
            <a:ext cx="4002088" cy="350838"/>
          </a:xfrm>
          <a:prstGeom prst="rect">
            <a:avLst/>
          </a:prstGeom>
        </p:spPr>
        <p:txBody>
          <a:bodyPr vert="horz" lIns="92830" tIns="46415" rIns="92830" bIns="46415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5CBFDE6C-E189-4F91-A9B2-D14EAE90AFF0}" type="datetimeFigureOut">
              <a:rPr lang="pt-BR"/>
              <a:pPr>
                <a:defRPr/>
              </a:pPr>
              <a:t>19/05/2016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2865438" y="525463"/>
            <a:ext cx="3505200" cy="2628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830" tIns="46415" rIns="92830" bIns="46415" rtlCol="0" anchor="ctr"/>
          <a:lstStyle/>
          <a:p>
            <a:pPr lvl="0"/>
            <a:endParaRPr lang="pt-BR" noProof="0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923925" y="3330575"/>
            <a:ext cx="7388225" cy="3154363"/>
          </a:xfrm>
          <a:prstGeom prst="rect">
            <a:avLst/>
          </a:prstGeom>
        </p:spPr>
        <p:txBody>
          <a:bodyPr vert="horz" lIns="92830" tIns="46415" rIns="92830" bIns="46415" rtlCol="0"/>
          <a:lstStyle/>
          <a:p>
            <a:pPr lvl="0"/>
            <a:r>
              <a:rPr lang="pt-BR" noProof="0" smtClean="0"/>
              <a:t>Clique para editar o texto mestre</a:t>
            </a:r>
          </a:p>
          <a:p>
            <a:pPr lvl="1"/>
            <a:r>
              <a:rPr lang="pt-BR" noProof="0" smtClean="0"/>
              <a:t>Segundo nível</a:t>
            </a:r>
          </a:p>
          <a:p>
            <a:pPr lvl="2"/>
            <a:r>
              <a:rPr lang="pt-BR" noProof="0" smtClean="0"/>
              <a:t>Terceiro nível</a:t>
            </a:r>
          </a:p>
          <a:p>
            <a:pPr lvl="3"/>
            <a:r>
              <a:rPr lang="pt-BR" noProof="0" smtClean="0"/>
              <a:t>Quarto nível</a:t>
            </a:r>
          </a:p>
          <a:p>
            <a:pPr lvl="4"/>
            <a:r>
              <a:rPr lang="pt-BR" noProof="0" smtClean="0"/>
              <a:t>Quinto nível</a:t>
            </a:r>
            <a:endParaRPr lang="pt-BR" noProof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6657975"/>
            <a:ext cx="4002088" cy="350838"/>
          </a:xfrm>
          <a:prstGeom prst="rect">
            <a:avLst/>
          </a:prstGeom>
        </p:spPr>
        <p:txBody>
          <a:bodyPr vert="horz" lIns="92830" tIns="46415" rIns="92830" bIns="46415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5232400" y="6657975"/>
            <a:ext cx="4002088" cy="350838"/>
          </a:xfrm>
          <a:prstGeom prst="rect">
            <a:avLst/>
          </a:prstGeom>
        </p:spPr>
        <p:txBody>
          <a:bodyPr vert="horz" lIns="92830" tIns="46415" rIns="92830" bIns="46415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611DF1FF-8000-49E4-8031-45BBDF284C32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5462790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defTabSz="9715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54063" indent="-288925" defTabSz="9715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58875" indent="-231775" defTabSz="9715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24013" indent="-231775" defTabSz="9715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87563" indent="-231775" defTabSz="9715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44763" indent="-231775" defTabSz="9715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3001963" indent="-231775" defTabSz="9715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59163" indent="-231775" defTabSz="9715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916363" indent="-231775" defTabSz="9715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7A0C1786-62B8-4649-AC42-A73BBD38B940}" type="slidenum">
              <a:rPr lang="pt-BR" altLang="pt-BR" sz="1300" smtClean="0">
                <a:latin typeface="Arial" charset="0"/>
                <a:cs typeface="Arial" charset="0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4</a:t>
            </a:fld>
            <a:endParaRPr lang="pt-BR" altLang="pt-BR" sz="1300" smtClean="0">
              <a:latin typeface="Arial" charset="0"/>
              <a:cs typeface="Arial" charset="0"/>
            </a:endParaRPr>
          </a:p>
        </p:txBody>
      </p:sp>
      <p:sp>
        <p:nvSpPr>
          <p:cNvPr id="921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216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algn="ctr" eaLnBrk="1" fontAlgn="ctr" hangingPunct="1">
              <a:spcBef>
                <a:spcPct val="0"/>
              </a:spcBef>
            </a:pPr>
            <a:r>
              <a:rPr lang="pt-BR" altLang="pt-BR" b="1" dirty="0" smtClean="0"/>
              <a:t>(domicílios sem acesso à rede geral)</a:t>
            </a:r>
            <a:endParaRPr lang="pt-BR" altLang="pt-BR" dirty="0" smtClean="0"/>
          </a:p>
          <a:p>
            <a:pPr eaLnBrk="1" hangingPunct="1"/>
            <a:endParaRPr lang="pt-BR" altLang="pt-BR" dirty="0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3187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pt-BR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3427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pt-BR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4451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pt-BR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5475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pt-BR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6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6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pt-BR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60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661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pt-BR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657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8658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lIns="93963" tIns="46981" rIns="93963" bIns="46981" numCol="1" anchor="t" anchorCtr="0" compatLnSpc="1">
            <a:prstTxWarp prst="textNoShape">
              <a:avLst/>
            </a:prstTxWarp>
          </a:bodyPr>
          <a:lstStyle/>
          <a:p>
            <a:endParaRPr lang="pt-PT" altLang="pt-BR" smtClean="0"/>
          </a:p>
        </p:txBody>
      </p:sp>
      <p:sp>
        <p:nvSpPr>
          <p:cNvPr id="198659" name="Espaço Reservado para Número de Slide 3"/>
          <p:cNvSpPr txBox="1">
            <a:spLocks noGrp="1"/>
          </p:cNvSpPr>
          <p:nvPr/>
        </p:nvSpPr>
        <p:spPr bwMode="auto">
          <a:xfrm>
            <a:off x="5233988" y="6657975"/>
            <a:ext cx="4000500" cy="350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3963" tIns="46981" rIns="93963" bIns="46981" anchor="b"/>
          <a:lstStyle/>
          <a:p>
            <a:pPr algn="r" defTabSz="939800"/>
            <a:fld id="{1881DB6B-153E-4EAF-95E1-4BDA6F47D861}" type="slidenum">
              <a:rPr lang="pt-BR" altLang="pt-BR" sz="1300">
                <a:ea typeface="MS Gothic" pitchFamily="49" charset="-128"/>
              </a:rPr>
              <a:pPr algn="r" defTabSz="939800"/>
              <a:t>39</a:t>
            </a:fld>
            <a:endParaRPr lang="pt-BR" altLang="pt-BR" sz="1300">
              <a:ea typeface="MS Gothic" pitchFamily="49" charset="-128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22BD5C-782A-415A-A57D-B0F09416C726}" type="datetimeFigureOut">
              <a:rPr lang="pt-BR"/>
              <a:pPr>
                <a:defRPr/>
              </a:pPr>
              <a:t>19/05/2016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178DB2-C309-4408-BB82-33EBA8366619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203996-CD05-4DF0-808A-186CCD7F810F}" type="datetimeFigureOut">
              <a:rPr lang="pt-BR"/>
              <a:pPr>
                <a:defRPr/>
              </a:pPr>
              <a:t>19/05/2016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F8D5BF-E591-485B-9AEE-2E1DBE335768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8D58C9-3816-42ED-9D92-69FE22235384}" type="datetimeFigureOut">
              <a:rPr lang="pt-BR"/>
              <a:pPr>
                <a:defRPr/>
              </a:pPr>
              <a:t>19/05/2016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6BC803-9F7A-48CA-8BBA-6B6501B93514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ítulo e tabe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abela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pt-BR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 eaLnBrk="0" hangingPunct="0">
              <a:defRPr b="1">
                <a:latin typeface="Arial Narrow" pitchFamily="34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b="1">
                <a:latin typeface="Arial Narrow" pitchFamily="34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="1">
                <a:latin typeface="Arial Narrow" pitchFamily="34" charset="0"/>
              </a:defRPr>
            </a:lvl1pPr>
          </a:lstStyle>
          <a:p>
            <a:pPr>
              <a:defRPr/>
            </a:pPr>
            <a:fld id="{C49FCF96-A0F4-476A-83F6-DCD0EDBA5A19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070050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62BE68-EB87-42E1-B9FD-CD96EF82D320}" type="datetimeFigureOut">
              <a:rPr lang="pt-BR"/>
              <a:pPr>
                <a:defRPr/>
              </a:pPr>
              <a:t>19/05/2016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105ACC-FA34-4951-AAAB-1BB1D14D1F2B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1AD5D6-8588-4B7C-9BA9-92307B5F4F12}" type="datetimeFigureOut">
              <a:rPr lang="pt-BR"/>
              <a:pPr>
                <a:defRPr/>
              </a:pPr>
              <a:t>19/05/2016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C5BFE6-6ACD-452F-8DDE-6D5E1FA6FDA8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dirty="0" smtClean="0"/>
              <a:t>Clique para editar o texto mestre</a:t>
            </a:r>
          </a:p>
          <a:p>
            <a:pPr lvl="1"/>
            <a:r>
              <a:rPr lang="pt-BR" dirty="0" smtClean="0"/>
              <a:t>Segundo nível</a:t>
            </a:r>
          </a:p>
          <a:p>
            <a:pPr lvl="2"/>
            <a:r>
              <a:rPr lang="pt-BR" dirty="0" smtClean="0"/>
              <a:t>Terceiro nível</a:t>
            </a:r>
          </a:p>
          <a:p>
            <a:pPr lvl="3"/>
            <a:r>
              <a:rPr lang="pt-BR" dirty="0" smtClean="0"/>
              <a:t>Quarto nível</a:t>
            </a:r>
          </a:p>
          <a:p>
            <a:pPr lvl="4"/>
            <a:r>
              <a:rPr lang="pt-BR" dirty="0" smtClean="0"/>
              <a:t>Quinto nível</a:t>
            </a:r>
            <a:endParaRPr lang="pt-BR" dirty="0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B620D1-DF09-47D9-9F39-8BA96BC6CBBA}" type="datetimeFigureOut">
              <a:rPr lang="pt-BR"/>
              <a:pPr>
                <a:defRPr/>
              </a:pPr>
              <a:t>19/05/2016</a:t>
            </a:fld>
            <a:endParaRPr lang="pt-BR"/>
          </a:p>
        </p:txBody>
      </p:sp>
      <p:sp>
        <p:nvSpPr>
          <p:cNvPr id="6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5F7AD0-0821-48E9-954A-9B42B4B9FFAA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8567A5-767C-4888-A3C0-562709EAF60C}" type="datetimeFigureOut">
              <a:rPr lang="pt-BR"/>
              <a:pPr>
                <a:defRPr/>
              </a:pPr>
              <a:t>19/05/2016</a:t>
            </a:fld>
            <a:endParaRPr lang="pt-BR"/>
          </a:p>
        </p:txBody>
      </p:sp>
      <p:sp>
        <p:nvSpPr>
          <p:cNvPr id="8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9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7C0FD7-A0C3-4AC5-B544-0A3944B95EE6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BF0451-76D0-4954-9BC9-6339266C384F}" type="datetimeFigureOut">
              <a:rPr lang="pt-BR"/>
              <a:pPr>
                <a:defRPr/>
              </a:pPr>
              <a:t>19/05/2016</a:t>
            </a:fld>
            <a:endParaRPr lang="pt-BR"/>
          </a:p>
        </p:txBody>
      </p:sp>
      <p:sp>
        <p:nvSpPr>
          <p:cNvPr id="4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F64286-D098-4D76-8764-664D589EDE0E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7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5824538"/>
            <a:ext cx="9144000" cy="1181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8CDCF5-6F61-4460-8970-1F4F096A2D77}" type="datetimeFigureOut">
              <a:rPr lang="pt-BR"/>
              <a:pPr>
                <a:defRPr/>
              </a:pPr>
              <a:t>19/05/2016</a:t>
            </a:fld>
            <a:endParaRPr lang="pt-BR"/>
          </a:p>
        </p:txBody>
      </p:sp>
      <p:sp>
        <p:nvSpPr>
          <p:cNvPr id="6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4DC81C-E7D1-48C2-B920-5EBCDA6A8F06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422504-418D-4B80-BE5A-E4AF26D33748}" type="datetimeFigureOut">
              <a:rPr lang="pt-BR"/>
              <a:pPr>
                <a:defRPr/>
              </a:pPr>
              <a:t>19/05/2016</a:t>
            </a:fld>
            <a:endParaRPr lang="pt-BR"/>
          </a:p>
        </p:txBody>
      </p:sp>
      <p:sp>
        <p:nvSpPr>
          <p:cNvPr id="6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CE921B-EEBF-4871-AEA6-4A76C55B101E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BR" noProof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94DEF7-E402-4B0E-943A-279FBFD19321}" type="datetimeFigureOut">
              <a:rPr lang="pt-BR"/>
              <a:pPr>
                <a:defRPr/>
              </a:pPr>
              <a:t>19/05/2016</a:t>
            </a:fld>
            <a:endParaRPr lang="pt-BR"/>
          </a:p>
        </p:txBody>
      </p:sp>
      <p:sp>
        <p:nvSpPr>
          <p:cNvPr id="6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A72B4E-650B-4E35-ACE0-5BD55AD4D768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Espaço Reservado para Título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 smtClean="0"/>
              <a:t>Clique para editar o título mestre</a:t>
            </a:r>
          </a:p>
        </p:txBody>
      </p:sp>
      <p:sp>
        <p:nvSpPr>
          <p:cNvPr id="1027" name="Espaço Reservado para Texto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 smtClean="0"/>
              <a:t>Clique para editar o texto mestre</a:t>
            </a:r>
          </a:p>
          <a:p>
            <a:pPr lvl="1"/>
            <a:r>
              <a:rPr lang="pt-BR" altLang="pt-BR" smtClean="0"/>
              <a:t>Segundo nível</a:t>
            </a:r>
          </a:p>
          <a:p>
            <a:pPr lvl="2"/>
            <a:r>
              <a:rPr lang="pt-BR" altLang="pt-BR" smtClean="0"/>
              <a:t>Terceiro nível</a:t>
            </a:r>
          </a:p>
          <a:p>
            <a:pPr lvl="3"/>
            <a:r>
              <a:rPr lang="pt-BR" altLang="pt-BR" smtClean="0"/>
              <a:t>Quarto nível</a:t>
            </a:r>
          </a:p>
          <a:p>
            <a:pPr lvl="4"/>
            <a:r>
              <a:rPr lang="pt-BR" altLang="pt-BR" smtClean="0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B65DFC81-21B6-4072-B947-913E54A73778}" type="datetimeFigureOut">
              <a:rPr lang="pt-BR"/>
              <a:pPr>
                <a:defRPr/>
              </a:pPr>
              <a:t>19/05/2016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EA0378B0-3726-4BAB-88C9-70D159D9F02E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74" r:id="rId1"/>
    <p:sldLayoutId id="2147483773" r:id="rId2"/>
    <p:sldLayoutId id="2147483772" r:id="rId3"/>
    <p:sldLayoutId id="2147483771" r:id="rId4"/>
    <p:sldLayoutId id="2147483770" r:id="rId5"/>
    <p:sldLayoutId id="2147483769" r:id="rId6"/>
    <p:sldLayoutId id="2147483785" r:id="rId7"/>
    <p:sldLayoutId id="2147483768" r:id="rId8"/>
    <p:sldLayoutId id="2147483767" r:id="rId9"/>
    <p:sldLayoutId id="2147483766" r:id="rId10"/>
    <p:sldLayoutId id="2147483765" r:id="rId11"/>
    <p:sldLayoutId id="2147483786" r:id="rId12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4.emf"/><Relationship Id="rId4" Type="http://schemas.openxmlformats.org/officeDocument/2006/relationships/oleObject" Target="../embeddings/Microsoft_Excel_97-2003_Worksheet1.xls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9.png"/><Relationship Id="rId4" Type="http://schemas.openxmlformats.org/officeDocument/2006/relationships/oleObject" Target="../embeddings/oleObject2.bin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9"/>
          <p:cNvSpPr>
            <a:spLocks noChangeArrowheads="1"/>
          </p:cNvSpPr>
          <p:nvPr/>
        </p:nvSpPr>
        <p:spPr bwMode="auto">
          <a:xfrm>
            <a:off x="3059113" y="3860800"/>
            <a:ext cx="5491162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pt-BR" altLang="pt-BR" sz="1400">
                <a:solidFill>
                  <a:srgbClr val="FF0000"/>
                </a:solidFill>
                <a:latin typeface="Arial Black" pitchFamily="34" charset="0"/>
              </a:rPr>
              <a:t> </a:t>
            </a:r>
            <a:endParaRPr lang="pt-BR" altLang="pt-BR" sz="1000" b="1">
              <a:solidFill>
                <a:srgbClr val="FF0000"/>
              </a:solidFill>
              <a:latin typeface="Arial Unicode MS"/>
            </a:endParaRPr>
          </a:p>
        </p:txBody>
      </p:sp>
      <p:sp>
        <p:nvSpPr>
          <p:cNvPr id="28675" name="Rectangle 6"/>
          <p:cNvSpPr>
            <a:spLocks noChangeArrowheads="1"/>
          </p:cNvSpPr>
          <p:nvPr/>
        </p:nvSpPr>
        <p:spPr bwMode="auto">
          <a:xfrm>
            <a:off x="3960192" y="3645024"/>
            <a:ext cx="4932288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r"/>
            <a:r>
              <a:rPr lang="pt-BR" altLang="pt-BR" sz="2400" b="1" dirty="0" err="1">
                <a:solidFill>
                  <a:srgbClr val="386449"/>
                </a:solidFill>
                <a:latin typeface="Arial Narrow" pitchFamily="34" charset="0"/>
              </a:rPr>
              <a:t>Engº</a:t>
            </a:r>
            <a:r>
              <a:rPr lang="pt-BR" altLang="pt-BR" sz="2400" b="1" dirty="0">
                <a:solidFill>
                  <a:srgbClr val="386449"/>
                </a:solidFill>
                <a:latin typeface="Arial Narrow" pitchFamily="34" charset="0"/>
              </a:rPr>
              <a:t> Gustavo </a:t>
            </a:r>
            <a:r>
              <a:rPr lang="pt-BR" altLang="pt-BR" sz="2400" b="1" dirty="0" err="1">
                <a:solidFill>
                  <a:srgbClr val="386449"/>
                </a:solidFill>
                <a:latin typeface="Arial Narrow" pitchFamily="34" charset="0"/>
              </a:rPr>
              <a:t>Zarif</a:t>
            </a:r>
            <a:r>
              <a:rPr lang="pt-BR" altLang="pt-BR" sz="2400" b="1" dirty="0">
                <a:solidFill>
                  <a:srgbClr val="386449"/>
                </a:solidFill>
                <a:latin typeface="Arial Narrow" pitchFamily="34" charset="0"/>
              </a:rPr>
              <a:t> </a:t>
            </a:r>
            <a:r>
              <a:rPr lang="pt-BR" altLang="pt-BR" sz="2400" b="1" dirty="0" err="1">
                <a:solidFill>
                  <a:srgbClr val="386449"/>
                </a:solidFill>
                <a:latin typeface="Arial Narrow" pitchFamily="34" charset="0"/>
              </a:rPr>
              <a:t>Frayha</a:t>
            </a:r>
            <a:endParaRPr lang="pt-BR" altLang="pt-BR" sz="2400" b="1" dirty="0">
              <a:solidFill>
                <a:srgbClr val="386449"/>
              </a:solidFill>
              <a:latin typeface="Arial Narrow" pitchFamily="34" charset="0"/>
            </a:endParaRPr>
          </a:p>
          <a:p>
            <a:pPr algn="r"/>
            <a:r>
              <a:rPr lang="pt-BR" altLang="pt-BR" sz="2400" dirty="0">
                <a:solidFill>
                  <a:srgbClr val="386449"/>
                </a:solidFill>
                <a:latin typeface="Arial Narrow" pitchFamily="34" charset="0"/>
              </a:rPr>
              <a:t>Especialista em Infraestrutura Sênior</a:t>
            </a:r>
          </a:p>
          <a:p>
            <a:pPr algn="r"/>
            <a:r>
              <a:rPr lang="pt-BR" altLang="pt-BR" sz="2400" dirty="0">
                <a:solidFill>
                  <a:srgbClr val="386449"/>
                </a:solidFill>
                <a:latin typeface="Arial Narrow" pitchFamily="34" charset="0"/>
              </a:rPr>
              <a:t>Chefe de Gabinete – SNSA/MCidades</a:t>
            </a:r>
          </a:p>
        </p:txBody>
      </p:sp>
      <p:sp>
        <p:nvSpPr>
          <p:cNvPr id="28676" name="Rectangle 8"/>
          <p:cNvSpPr>
            <a:spLocks noChangeArrowheads="1"/>
          </p:cNvSpPr>
          <p:nvPr/>
        </p:nvSpPr>
        <p:spPr bwMode="auto">
          <a:xfrm>
            <a:off x="2195513" y="5487615"/>
            <a:ext cx="446563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pt-BR" altLang="pt-BR" sz="2400" b="1" dirty="0" smtClean="0">
                <a:latin typeface="Arial Narrow" pitchFamily="34" charset="0"/>
              </a:rPr>
              <a:t>Brasília, 19 </a:t>
            </a:r>
            <a:r>
              <a:rPr lang="pt-BR" altLang="pt-BR" sz="2400" b="1" dirty="0">
                <a:latin typeface="Arial Narrow" pitchFamily="34" charset="0"/>
              </a:rPr>
              <a:t>de </a:t>
            </a:r>
            <a:r>
              <a:rPr lang="pt-BR" altLang="pt-BR" sz="2400" b="1" dirty="0" smtClean="0">
                <a:latin typeface="Arial Narrow" pitchFamily="34" charset="0"/>
              </a:rPr>
              <a:t>maio </a:t>
            </a:r>
            <a:r>
              <a:rPr lang="pt-BR" altLang="pt-BR" sz="2400" b="1" dirty="0">
                <a:latin typeface="Arial Narrow" pitchFamily="34" charset="0"/>
              </a:rPr>
              <a:t>de 2016</a:t>
            </a:r>
          </a:p>
        </p:txBody>
      </p:sp>
      <p:sp>
        <p:nvSpPr>
          <p:cNvPr id="28677" name="Text Box 7"/>
          <p:cNvSpPr txBox="1">
            <a:spLocks noChangeArrowheads="1"/>
          </p:cNvSpPr>
          <p:nvPr/>
        </p:nvSpPr>
        <p:spPr bwMode="auto">
          <a:xfrm>
            <a:off x="404081" y="1805914"/>
            <a:ext cx="8335838" cy="830997"/>
          </a:xfrm>
          <a:prstGeom prst="rect">
            <a:avLst/>
          </a:prstGeom>
          <a:solidFill>
            <a:srgbClr val="C7E6A4"/>
          </a:solidFill>
          <a:ln w="9525">
            <a:noFill/>
            <a:miter lim="800000"/>
            <a:headEnd/>
            <a:tailEnd/>
          </a:ln>
          <a:effectLst>
            <a:prstShdw prst="shdw17" dist="17961" dir="2700000">
              <a:srgbClr val="99995C"/>
            </a:prstShdw>
          </a:effectLst>
        </p:spPr>
        <p:txBody>
          <a:bodyPr wrap="square">
            <a:spAutoFit/>
          </a:bodyPr>
          <a:lstStyle/>
          <a:p>
            <a:pPr algn="ctr" eaLnBrk="0" hangingPunct="0"/>
            <a:r>
              <a:rPr lang="pt-BR" altLang="pt-BR" sz="2400" b="1" dirty="0" smtClean="0">
                <a:solidFill>
                  <a:srgbClr val="000000"/>
                </a:solidFill>
                <a:latin typeface="Arial Narrow" pitchFamily="34" charset="0"/>
              </a:rPr>
              <a:t>Audiência Pública sobre Prevenção do Zika Vírus e suas consequências – as interfaces com o saneamento</a:t>
            </a:r>
            <a:endParaRPr lang="pt-BR" altLang="pt-BR" sz="2400" b="1" dirty="0">
              <a:latin typeface="Arial Narrow" pitchFamily="34" charset="0"/>
            </a:endParaRPr>
          </a:p>
        </p:txBody>
      </p:sp>
      <p:sp>
        <p:nvSpPr>
          <p:cNvPr id="28678" name="CaixaDeTexto 1"/>
          <p:cNvSpPr txBox="1">
            <a:spLocks noChangeArrowheads="1"/>
          </p:cNvSpPr>
          <p:nvPr/>
        </p:nvSpPr>
        <p:spPr bwMode="auto">
          <a:xfrm>
            <a:off x="1553362" y="2859147"/>
            <a:ext cx="6963573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pt-BR" altLang="pt-BR" sz="2400" b="1" dirty="0" smtClean="0"/>
              <a:t>Secretaria </a:t>
            </a:r>
            <a:r>
              <a:rPr lang="pt-BR" altLang="pt-BR" sz="2400" b="1" dirty="0"/>
              <a:t>Nacional de Saneamento Ambiental</a:t>
            </a:r>
          </a:p>
          <a:p>
            <a:pPr algn="ctr"/>
            <a:endParaRPr lang="pt-BR" altLang="pt-BR" sz="2400" dirty="0"/>
          </a:p>
        </p:txBody>
      </p:sp>
      <p:sp>
        <p:nvSpPr>
          <p:cNvPr id="28674" name="Rectangle 4"/>
          <p:cNvSpPr>
            <a:spLocks noChangeArrowheads="1"/>
          </p:cNvSpPr>
          <p:nvPr/>
        </p:nvSpPr>
        <p:spPr bwMode="auto">
          <a:xfrm>
            <a:off x="-16467" y="16091"/>
            <a:ext cx="91440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pt-BR" sz="2400" dirty="0" smtClean="0"/>
              <a:t>Comissão Externa destinada a acompanhar as ações referentes à epidemia de Zika vírus e à microcefalia – CEXZIKA </a:t>
            </a:r>
          </a:p>
          <a:p>
            <a:pPr algn="ctr"/>
            <a:r>
              <a:rPr lang="pt-BR" sz="2400" dirty="0" smtClean="0"/>
              <a:t>Câmara dos Deputados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772816"/>
            <a:ext cx="7372350" cy="402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CaixaDeTexto 1"/>
          <p:cNvSpPr txBox="1"/>
          <p:nvPr/>
        </p:nvSpPr>
        <p:spPr>
          <a:xfrm>
            <a:off x="877355" y="620688"/>
            <a:ext cx="770485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 smtClean="0"/>
              <a:t>Exemplo: </a:t>
            </a:r>
            <a:r>
              <a:rPr lang="pt-BR" b="1" dirty="0"/>
              <a:t>Subcomissão Especial </a:t>
            </a:r>
            <a:r>
              <a:rPr lang="pt-BR" b="1" dirty="0" smtClean="0"/>
              <a:t>da Universalização do Saneamento Básico e do Uso Racional da Água – </a:t>
            </a:r>
            <a:r>
              <a:rPr lang="pt-BR" b="1" dirty="0" err="1" smtClean="0"/>
              <a:t>Subágua</a:t>
            </a:r>
            <a:r>
              <a:rPr lang="pt-BR" b="1" dirty="0"/>
              <a:t> </a:t>
            </a:r>
            <a:r>
              <a:rPr lang="pt-BR" b="1" dirty="0" smtClean="0"/>
              <a:t>- Comissão De Desenvolvimento Urbano</a:t>
            </a:r>
            <a:endParaRPr lang="pt-BR" b="1" dirty="0"/>
          </a:p>
        </p:txBody>
      </p:sp>
    </p:spTree>
    <p:extLst>
      <p:ext uri="{BB962C8B-B14F-4D97-AF65-F5344CB8AC3E}">
        <p14:creationId xmlns:p14="http://schemas.microsoft.com/office/powerpoint/2010/main" val="329882013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91" name="Text Box 7"/>
          <p:cNvSpPr txBox="1">
            <a:spLocks noChangeArrowheads="1"/>
          </p:cNvSpPr>
          <p:nvPr/>
        </p:nvSpPr>
        <p:spPr bwMode="auto">
          <a:xfrm>
            <a:off x="0" y="5734050"/>
            <a:ext cx="9144000" cy="4572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prstShdw prst="shdw17" dist="17961" dir="2700000">
              <a:schemeClr val="bg1">
                <a:gamma/>
                <a:shade val="60000"/>
                <a:invGamma/>
              </a:schemeClr>
            </a:prstShdw>
          </a:effectLst>
          <a:ex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endParaRPr lang="pt-BR"/>
          </a:p>
        </p:txBody>
      </p:sp>
      <p:sp>
        <p:nvSpPr>
          <p:cNvPr id="38915" name="CaixaDeTexto 2"/>
          <p:cNvSpPr txBox="1">
            <a:spLocks noChangeArrowheads="1"/>
          </p:cNvSpPr>
          <p:nvPr/>
        </p:nvSpPr>
        <p:spPr bwMode="auto">
          <a:xfrm>
            <a:off x="395288" y="1052513"/>
            <a:ext cx="8424862" cy="384175"/>
          </a:xfrm>
          <a:prstGeom prst="rect">
            <a:avLst/>
          </a:prstGeom>
          <a:solidFill>
            <a:srgbClr val="33CC33">
              <a:alpha val="5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1077913" indent="-1077913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lnSpc>
                <a:spcPct val="80000"/>
              </a:lnSpc>
              <a:spcBef>
                <a:spcPct val="50000"/>
              </a:spcBef>
              <a:buFontTx/>
              <a:buNone/>
            </a:pPr>
            <a:r>
              <a:rPr lang="pt-BR" altLang="pt-BR" sz="2400" b="1">
                <a:latin typeface="Arial Narrow" pitchFamily="34" charset="0"/>
              </a:rPr>
              <a:t>Investimentos do Governo Federal no Setor Saneamento – 2003-2013</a:t>
            </a:r>
          </a:p>
        </p:txBody>
      </p:sp>
      <p:sp>
        <p:nvSpPr>
          <p:cNvPr id="38916" name="Retângulo 1"/>
          <p:cNvSpPr>
            <a:spLocks noChangeArrowheads="1"/>
          </p:cNvSpPr>
          <p:nvPr/>
        </p:nvSpPr>
        <p:spPr bwMode="auto">
          <a:xfrm>
            <a:off x="395288" y="476250"/>
            <a:ext cx="82804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61950" indent="-361950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  <a:buFontTx/>
              <a:buNone/>
            </a:pPr>
            <a:r>
              <a:rPr lang="pt-BR" altLang="pt-BR" sz="2800" b="1">
                <a:latin typeface="Arial Black" pitchFamily="34" charset="0"/>
              </a:rPr>
              <a:t>Retomada de Investimentos no Setor</a:t>
            </a:r>
          </a:p>
        </p:txBody>
      </p:sp>
      <p:sp>
        <p:nvSpPr>
          <p:cNvPr id="38917" name="CaixaDeTexto 2"/>
          <p:cNvSpPr txBox="1">
            <a:spLocks noChangeArrowheads="1"/>
          </p:cNvSpPr>
          <p:nvPr/>
        </p:nvSpPr>
        <p:spPr bwMode="auto">
          <a:xfrm>
            <a:off x="0" y="5807075"/>
            <a:ext cx="9144000" cy="103822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lvl="1" algn="just" eaLnBrk="1" hangingPunct="1">
              <a:spcBef>
                <a:spcPct val="0"/>
              </a:spcBef>
              <a:buFont typeface="Wingdings" pitchFamily="2" charset="2"/>
              <a:buChar char="§"/>
            </a:pPr>
            <a:r>
              <a:rPr lang="pt-BR" altLang="pt-BR" sz="1800" b="1">
                <a:latin typeface="Arial Black" pitchFamily="34" charset="0"/>
              </a:rPr>
              <a:t>Total Compromissado:  R$  119,5 bilhões </a:t>
            </a:r>
          </a:p>
          <a:p>
            <a:pPr lvl="1" algn="just" eaLnBrk="1" hangingPunct="1">
              <a:spcBef>
                <a:spcPct val="0"/>
              </a:spcBef>
              <a:buFont typeface="Wingdings" pitchFamily="2" charset="2"/>
              <a:buChar char="§"/>
            </a:pPr>
            <a:r>
              <a:rPr lang="pt-BR" altLang="pt-BR" sz="1800" b="1">
                <a:latin typeface="Arial Black" pitchFamily="34" charset="0"/>
              </a:rPr>
              <a:t>Total Desembolsado:     R$  68,7 bilhões</a:t>
            </a:r>
          </a:p>
          <a:p>
            <a:pPr lvl="1" algn="just" eaLnBrk="1" hangingPunct="1">
              <a:spcBef>
                <a:spcPct val="0"/>
              </a:spcBef>
              <a:buFontTx/>
              <a:buNone/>
            </a:pPr>
            <a:endParaRPr lang="pt-BR" altLang="pt-BR" sz="800" b="1">
              <a:latin typeface="Arial Black" pitchFamily="34" charset="0"/>
            </a:endParaRPr>
          </a:p>
          <a:p>
            <a:pPr lvl="1" algn="just" eaLnBrk="1" hangingPunct="1">
              <a:spcBef>
                <a:spcPct val="0"/>
              </a:spcBef>
              <a:buFont typeface="Arial" charset="0"/>
              <a:buChar char="•"/>
            </a:pPr>
            <a:r>
              <a:rPr lang="pt-BR" altLang="pt-BR" sz="1800" b="1">
                <a:solidFill>
                  <a:srgbClr val="C00000"/>
                </a:solidFill>
                <a:latin typeface="Arial Narrow" pitchFamily="34" charset="0"/>
              </a:rPr>
              <a:t>Valores corrigidos para 2014 - média anual do IGP-DI</a:t>
            </a:r>
            <a:r>
              <a:rPr lang="pt-BR" altLang="pt-BR" sz="1800" b="1">
                <a:latin typeface="Arial Narrow" pitchFamily="34" charset="0"/>
              </a:rPr>
              <a:t> </a:t>
            </a:r>
            <a:endParaRPr lang="pt-BR" altLang="pt-BR" sz="1800" b="1" i="1">
              <a:solidFill>
                <a:srgbClr val="000066"/>
              </a:solidFill>
              <a:latin typeface="Arial Narrow" pitchFamily="34" charset="0"/>
            </a:endParaRPr>
          </a:p>
        </p:txBody>
      </p:sp>
      <p:graphicFrame>
        <p:nvGraphicFramePr>
          <p:cNvPr id="38918" name="Object 17"/>
          <p:cNvGraphicFramePr>
            <a:graphicFrameLocks noChangeAspect="1"/>
          </p:cNvGraphicFramePr>
          <p:nvPr/>
        </p:nvGraphicFramePr>
        <p:xfrm>
          <a:off x="1403350" y="1484313"/>
          <a:ext cx="6049963" cy="441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3" name="Gráfico" r:id="rId4" imgW="5724525" imgH="4181475" progId="Excel.Chart.8">
                  <p:embed/>
                </p:oleObj>
              </mc:Choice>
              <mc:Fallback>
                <p:oleObj name="Gráfico" r:id="rId4" imgW="5724525" imgH="4181475" progId="Excel.Char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03350" y="1484313"/>
                        <a:ext cx="6049963" cy="4419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17961" dir="2700000" algn="ctr" rotWithShape="0">
                                <a:srgbClr val="2F4D71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20765855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CaixaDeTexto 1"/>
          <p:cNvSpPr txBox="1">
            <a:spLocks noChangeArrowheads="1"/>
          </p:cNvSpPr>
          <p:nvPr/>
        </p:nvSpPr>
        <p:spPr bwMode="auto">
          <a:xfrm>
            <a:off x="1187450" y="1989138"/>
            <a:ext cx="6624638" cy="2554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pt-BR" altLang="pt-BR" sz="4000" b="1" dirty="0">
                <a:solidFill>
                  <a:srgbClr val="FF0000"/>
                </a:solidFill>
                <a:latin typeface="Arial Narrow" pitchFamily="34" charset="0"/>
              </a:rPr>
              <a:t>3- </a:t>
            </a:r>
            <a:r>
              <a:rPr lang="pt-BR" altLang="pt-BR" sz="4000" b="1" dirty="0" smtClean="0">
                <a:solidFill>
                  <a:srgbClr val="FF0000"/>
                </a:solidFill>
                <a:latin typeface="Arial Narrow" pitchFamily="34" charset="0"/>
              </a:rPr>
              <a:t>priorização </a:t>
            </a:r>
            <a:r>
              <a:rPr lang="pt-BR" altLang="pt-BR" sz="4000" b="1" dirty="0">
                <a:solidFill>
                  <a:srgbClr val="FF0000"/>
                </a:solidFill>
                <a:latin typeface="Arial Narrow" pitchFamily="34" charset="0"/>
              </a:rPr>
              <a:t>também </a:t>
            </a:r>
            <a:r>
              <a:rPr lang="pt-BR" altLang="pt-BR" sz="4000" b="1" dirty="0" smtClean="0">
                <a:solidFill>
                  <a:srgbClr val="FF0000"/>
                </a:solidFill>
                <a:latin typeface="Arial Narrow" pitchFamily="34" charset="0"/>
              </a:rPr>
              <a:t>do </a:t>
            </a:r>
            <a:r>
              <a:rPr lang="pt-BR" altLang="pt-BR" sz="4000" b="1" dirty="0">
                <a:solidFill>
                  <a:srgbClr val="FF0000"/>
                </a:solidFill>
                <a:latin typeface="Arial Narrow" pitchFamily="34" charset="0"/>
              </a:rPr>
              <a:t>planejamento do saneamento básico para curto, médio e longo prazos</a:t>
            </a:r>
          </a:p>
        </p:txBody>
      </p:sp>
    </p:spTree>
    <p:extLst>
      <p:ext uri="{BB962C8B-B14F-4D97-AF65-F5344CB8AC3E}">
        <p14:creationId xmlns:p14="http://schemas.microsoft.com/office/powerpoint/2010/main" val="4069827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4"/>
          <p:cNvSpPr>
            <a:spLocks noChangeArrowheads="1"/>
          </p:cNvSpPr>
          <p:nvPr/>
        </p:nvSpPr>
        <p:spPr bwMode="auto">
          <a:xfrm>
            <a:off x="0" y="247650"/>
            <a:ext cx="9144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pt-BR" altLang="pt-BR" sz="2600" b="1">
              <a:latin typeface="Arial Narrow" pitchFamily="34" charset="0"/>
            </a:endParaRPr>
          </a:p>
        </p:txBody>
      </p:sp>
      <p:pic>
        <p:nvPicPr>
          <p:cNvPr id="135170" name="Picture 2" descr="http://2.bp.blogspot.com/-ijSFvRnUass/TlOf4N7cWsI/AAAAAAAAAEc/zvtzMKiQmCc/s1600/1263380864n27qbw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9300" y="2025650"/>
            <a:ext cx="3810000" cy="272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5172" name="Picture 4" descr="https://encrypted-tbn2.gstatic.com/images?q=tbn:ANd9GcR1uc1I_gfQiYwLjPyioz01yp8Cwwg3mkoeNwiKGT9AwsXqmv85m1d-GKd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813" y="1547813"/>
            <a:ext cx="2016125" cy="3679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CaixaDeTexto 1"/>
          <p:cNvSpPr txBox="1">
            <a:spLocks noChangeArrowheads="1"/>
          </p:cNvSpPr>
          <p:nvPr/>
        </p:nvSpPr>
        <p:spPr bwMode="auto">
          <a:xfrm>
            <a:off x="1258888" y="938213"/>
            <a:ext cx="6964362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2400">
                <a:latin typeface="Arial" charset="0"/>
              </a:rPr>
              <a:t>Obs: o planejamento não é nenhuma Panacéia....</a:t>
            </a:r>
          </a:p>
        </p:txBody>
      </p:sp>
      <p:sp>
        <p:nvSpPr>
          <p:cNvPr id="3" name="CaixaDeTexto 2"/>
          <p:cNvSpPr txBox="1">
            <a:spLocks noChangeArrowheads="1"/>
          </p:cNvSpPr>
          <p:nvPr/>
        </p:nvSpPr>
        <p:spPr bwMode="auto">
          <a:xfrm>
            <a:off x="1403350" y="5300663"/>
            <a:ext cx="579755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2400">
                <a:latin typeface="Arial" charset="0"/>
              </a:rPr>
              <a:t>Ou seja, não é a cura de todos os males</a:t>
            </a:r>
          </a:p>
        </p:txBody>
      </p:sp>
      <p:sp>
        <p:nvSpPr>
          <p:cNvPr id="40967" name="CaixaDeTexto 3"/>
          <p:cNvSpPr txBox="1">
            <a:spLocks noChangeArrowheads="1"/>
          </p:cNvSpPr>
          <p:nvPr/>
        </p:nvSpPr>
        <p:spPr bwMode="auto">
          <a:xfrm>
            <a:off x="3138488" y="223838"/>
            <a:ext cx="3351212" cy="862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>
                <a:latin typeface="Arial" charset="0"/>
              </a:rPr>
              <a:t>Porque Planejar?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pt-BR" altLang="pt-BR" sz="180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076003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8538" y="1262063"/>
            <a:ext cx="4446587" cy="3929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CaixaDeTexto 1"/>
          <p:cNvSpPr txBox="1">
            <a:spLocks noChangeArrowheads="1"/>
          </p:cNvSpPr>
          <p:nvPr/>
        </p:nvSpPr>
        <p:spPr bwMode="auto">
          <a:xfrm>
            <a:off x="1446213" y="684213"/>
            <a:ext cx="6757987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2400">
                <a:latin typeface="Arial" charset="0"/>
              </a:rPr>
              <a:t>Mas quando você não sabe para onde deve ir...</a:t>
            </a:r>
          </a:p>
        </p:txBody>
      </p:sp>
      <p:sp>
        <p:nvSpPr>
          <p:cNvPr id="3" name="Retângulo 2"/>
          <p:cNvSpPr>
            <a:spLocks noChangeArrowheads="1"/>
          </p:cNvSpPr>
          <p:nvPr/>
        </p:nvSpPr>
        <p:spPr bwMode="auto">
          <a:xfrm>
            <a:off x="1308100" y="5373688"/>
            <a:ext cx="672465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2400">
                <a:latin typeface="Arial" charset="0"/>
              </a:rPr>
              <a:t>...qualquer caminho te leva para lugar nenhum !</a:t>
            </a:r>
          </a:p>
        </p:txBody>
      </p:sp>
      <p:sp>
        <p:nvSpPr>
          <p:cNvPr id="41989" name="CaixaDeTexto 3"/>
          <p:cNvSpPr txBox="1">
            <a:spLocks noChangeArrowheads="1"/>
          </p:cNvSpPr>
          <p:nvPr/>
        </p:nvSpPr>
        <p:spPr bwMode="auto">
          <a:xfrm>
            <a:off x="2816225" y="114300"/>
            <a:ext cx="334962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>
                <a:latin typeface="Arial" charset="0"/>
              </a:rPr>
              <a:t>Porque Planejar?</a:t>
            </a:r>
          </a:p>
        </p:txBody>
      </p:sp>
    </p:spTree>
    <p:extLst>
      <p:ext uri="{BB962C8B-B14F-4D97-AF65-F5344CB8AC3E}">
        <p14:creationId xmlns:p14="http://schemas.microsoft.com/office/powerpoint/2010/main" val="28885084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Text Box 3"/>
          <p:cNvSpPr txBox="1">
            <a:spLocks noChangeArrowheads="1"/>
          </p:cNvSpPr>
          <p:nvPr/>
        </p:nvSpPr>
        <p:spPr bwMode="auto">
          <a:xfrm>
            <a:off x="611188" y="1057275"/>
            <a:ext cx="8137525" cy="1939925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rgbClr val="999999"/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pt-BR" altLang="pt-BR" sz="2400" b="1">
                <a:solidFill>
                  <a:srgbClr val="008000"/>
                </a:solidFill>
                <a:latin typeface="Arial Narrow" pitchFamily="34" charset="0"/>
              </a:rPr>
              <a:t>Planejar</a:t>
            </a:r>
            <a:r>
              <a:rPr lang="pt-BR" altLang="pt-BR" sz="2400" b="1">
                <a:solidFill>
                  <a:srgbClr val="000000"/>
                </a:solidFill>
                <a:latin typeface="Arial Narrow" pitchFamily="34" charset="0"/>
              </a:rPr>
              <a:t> é...</a:t>
            </a:r>
          </a:p>
          <a:p>
            <a:pPr>
              <a:spcBef>
                <a:spcPct val="0"/>
              </a:spcBef>
              <a:buFontTx/>
              <a:buNone/>
            </a:pPr>
            <a:endParaRPr lang="pt-BR" altLang="pt-BR" sz="2400" b="1">
              <a:solidFill>
                <a:srgbClr val="000000"/>
              </a:solidFill>
              <a:latin typeface="Arial Narrow" pitchFamily="34" charset="0"/>
            </a:endParaRPr>
          </a:p>
          <a:p>
            <a:pPr lvl="1">
              <a:spcBef>
                <a:spcPct val="0"/>
              </a:spcBef>
              <a:buFontTx/>
              <a:buNone/>
            </a:pPr>
            <a:r>
              <a:rPr lang="pt-BR" altLang="pt-BR" sz="2400" b="1">
                <a:solidFill>
                  <a:srgbClr val="000000"/>
                </a:solidFill>
                <a:latin typeface="Arial Narrow" pitchFamily="34" charset="0"/>
              </a:rPr>
              <a:t>O inverso de </a:t>
            </a:r>
            <a:r>
              <a:rPr lang="pt-BR" altLang="pt-BR" sz="2400" b="1">
                <a:solidFill>
                  <a:srgbClr val="FF3300"/>
                </a:solidFill>
                <a:latin typeface="Arial Narrow" pitchFamily="34" charset="0"/>
              </a:rPr>
              <a:t>improvisar</a:t>
            </a:r>
          </a:p>
          <a:p>
            <a:pPr lvl="1">
              <a:spcBef>
                <a:spcPct val="0"/>
              </a:spcBef>
              <a:buFontTx/>
              <a:buNone/>
            </a:pPr>
            <a:endParaRPr lang="pt-BR" altLang="pt-BR" sz="2400" b="1">
              <a:solidFill>
                <a:srgbClr val="FF3300"/>
              </a:solidFill>
              <a:latin typeface="Arial Narrow" pitchFamily="34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endParaRPr lang="pt-BR" altLang="pt-BR" sz="2400" b="1">
              <a:solidFill>
                <a:srgbClr val="000000"/>
              </a:solidFill>
              <a:latin typeface="Arial Narrow" pitchFamily="34" charset="0"/>
            </a:endParaRPr>
          </a:p>
        </p:txBody>
      </p:sp>
      <p:sp>
        <p:nvSpPr>
          <p:cNvPr id="2" name="CaixaDeTexto 1"/>
          <p:cNvSpPr txBox="1">
            <a:spLocks noChangeArrowheads="1"/>
          </p:cNvSpPr>
          <p:nvPr/>
        </p:nvSpPr>
        <p:spPr bwMode="auto">
          <a:xfrm>
            <a:off x="179388" y="2997200"/>
            <a:ext cx="8101012" cy="221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lvl="1">
              <a:spcBef>
                <a:spcPct val="0"/>
              </a:spcBef>
              <a:buFontTx/>
              <a:buNone/>
            </a:pPr>
            <a:r>
              <a:rPr lang="pt-BR" altLang="pt-BR" sz="2400" b="1">
                <a:solidFill>
                  <a:srgbClr val="000000"/>
                </a:solidFill>
                <a:latin typeface="Arial Narrow" pitchFamily="34" charset="0"/>
              </a:rPr>
              <a:t>Sempre que tenho uma ação </a:t>
            </a:r>
            <a:r>
              <a:rPr lang="pt-BR" altLang="pt-BR" sz="2400" b="1">
                <a:solidFill>
                  <a:srgbClr val="008000"/>
                </a:solidFill>
                <a:latin typeface="Arial Narrow" pitchFamily="34" charset="0"/>
              </a:rPr>
              <a:t>planejada</a:t>
            </a:r>
            <a:r>
              <a:rPr lang="pt-BR" altLang="pt-BR" sz="2400" b="1">
                <a:solidFill>
                  <a:srgbClr val="000000"/>
                </a:solidFill>
                <a:latin typeface="Arial Narrow" pitchFamily="34" charset="0"/>
              </a:rPr>
              <a:t>, deixo de ter uma ação </a:t>
            </a:r>
            <a:r>
              <a:rPr lang="pt-BR" altLang="pt-BR" sz="2400" b="1">
                <a:solidFill>
                  <a:srgbClr val="FF3300"/>
                </a:solidFill>
                <a:latin typeface="Arial Narrow" pitchFamily="34" charset="0"/>
              </a:rPr>
              <a:t>improvisada; </a:t>
            </a:r>
            <a:r>
              <a:rPr lang="pt-BR" altLang="pt-BR" sz="2400" b="1">
                <a:latin typeface="Arial Narrow" pitchFamily="34" charset="0"/>
              </a:rPr>
              <a:t>e,</a:t>
            </a:r>
          </a:p>
          <a:p>
            <a:pPr lvl="1">
              <a:spcBef>
                <a:spcPct val="0"/>
              </a:spcBef>
              <a:buFontTx/>
              <a:buNone/>
            </a:pPr>
            <a:endParaRPr lang="pt-BR" altLang="pt-BR" sz="2400" b="1">
              <a:solidFill>
                <a:srgbClr val="FF3300"/>
              </a:solidFill>
              <a:latin typeface="Arial Narrow" pitchFamily="34" charset="0"/>
            </a:endParaRPr>
          </a:p>
          <a:p>
            <a:pPr lvl="1">
              <a:spcBef>
                <a:spcPct val="0"/>
              </a:spcBef>
              <a:buFontTx/>
              <a:buNone/>
            </a:pPr>
            <a:r>
              <a:rPr lang="pt-BR" altLang="pt-BR" sz="2400" b="1">
                <a:solidFill>
                  <a:srgbClr val="000000"/>
                </a:solidFill>
                <a:latin typeface="Arial Narrow" pitchFamily="34" charset="0"/>
              </a:rPr>
              <a:t>Sempre que tenho uma ação </a:t>
            </a:r>
            <a:r>
              <a:rPr lang="pt-BR" altLang="pt-BR" sz="2400" b="1">
                <a:solidFill>
                  <a:srgbClr val="FF3300"/>
                </a:solidFill>
                <a:latin typeface="Arial Narrow" pitchFamily="34" charset="0"/>
              </a:rPr>
              <a:t>improvisada,</a:t>
            </a:r>
            <a:r>
              <a:rPr lang="pt-BR" altLang="pt-BR" sz="2400" b="1">
                <a:solidFill>
                  <a:srgbClr val="000000"/>
                </a:solidFill>
                <a:latin typeface="Arial Narrow" pitchFamily="34" charset="0"/>
              </a:rPr>
              <a:t> deixo de ter uma ação </a:t>
            </a:r>
            <a:r>
              <a:rPr lang="pt-BR" altLang="pt-BR" sz="2400" b="1">
                <a:solidFill>
                  <a:srgbClr val="008000"/>
                </a:solidFill>
                <a:latin typeface="Arial Narrow" pitchFamily="34" charset="0"/>
              </a:rPr>
              <a:t>planejada.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pt-BR" altLang="pt-BR" sz="180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295330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83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369" grpId="0"/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8475" y="981075"/>
            <a:ext cx="5973763" cy="4484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7107" name="Rectangle 4"/>
          <p:cNvSpPr>
            <a:spLocks noChangeArrowheads="1"/>
          </p:cNvSpPr>
          <p:nvPr/>
        </p:nvSpPr>
        <p:spPr bwMode="auto">
          <a:xfrm>
            <a:off x="0" y="247650"/>
            <a:ext cx="9144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pt-BR" altLang="pt-BR" sz="2600" b="1">
                <a:latin typeface="Arial Narrow" pitchFamily="34" charset="0"/>
              </a:rPr>
              <a:t>“Exemplos” de Ações Improvisadas... </a:t>
            </a:r>
          </a:p>
        </p:txBody>
      </p:sp>
    </p:spTree>
    <p:extLst>
      <p:ext uri="{BB962C8B-B14F-4D97-AF65-F5344CB8AC3E}">
        <p14:creationId xmlns:p14="http://schemas.microsoft.com/office/powerpoint/2010/main" val="166116684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Rectangle 4"/>
          <p:cNvSpPr>
            <a:spLocks noChangeArrowheads="1"/>
          </p:cNvSpPr>
          <p:nvPr/>
        </p:nvSpPr>
        <p:spPr bwMode="auto">
          <a:xfrm>
            <a:off x="311150" y="1001713"/>
            <a:ext cx="280988" cy="2286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endParaRPr lang="pt-BR" altLang="pt-BR" sz="2400" b="1">
              <a:latin typeface="Arial Narrow" pitchFamily="34" charset="0"/>
            </a:endParaRPr>
          </a:p>
        </p:txBody>
      </p:sp>
      <p:sp>
        <p:nvSpPr>
          <p:cNvPr id="43010" name="CaixaDeTexto 1"/>
          <p:cNvSpPr txBox="1">
            <a:spLocks noChangeArrowheads="1"/>
          </p:cNvSpPr>
          <p:nvPr/>
        </p:nvSpPr>
        <p:spPr bwMode="auto">
          <a:xfrm>
            <a:off x="328699" y="1975480"/>
            <a:ext cx="8419765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pt-BR" altLang="pt-BR" sz="2400" b="1" dirty="0" smtClean="0"/>
              <a:t>O MINISTÉRIO DAS CIDADES CONSIDERA QUE TODAS AS AÇÕES DE SANEAMENTO BÁSICO (ABASTECIMENTO DE ÁGUA, ESGOTAMENTO SANITÁRIO, MANEJO DE ÁGUAS URBANAS, MANEJO DE RESÍDUOS SÓLIDOS URBANOS) POSSUEM INTERFERÊNCIA DIRETA E/OU INDIRETA NO CONTROLE  AO VETOR,  </a:t>
            </a:r>
            <a:r>
              <a:rPr lang="pt-BR" altLang="pt-BR" sz="2400" b="1" i="1" dirty="0" smtClean="0"/>
              <a:t>Aedes aegypti</a:t>
            </a:r>
            <a:r>
              <a:rPr lang="pt-BR" altLang="pt-BR" sz="2400" b="1" dirty="0" smtClean="0"/>
              <a:t>.</a:t>
            </a:r>
            <a:endParaRPr lang="pt-BR" altLang="pt-BR" sz="2400" b="1" dirty="0"/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468064" y="357615"/>
            <a:ext cx="8280400" cy="83099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pt-BR" altLang="pt-BR" sz="2400" b="1" dirty="0" smtClean="0">
                <a:latin typeface="Arial" pitchFamily="34" charset="0"/>
                <a:cs typeface="Arial" pitchFamily="34" charset="0"/>
              </a:rPr>
              <a:t>PREVENÇÃO AO ZIKA VÍRUS E SUAS CONSEQUÊNCIAS</a:t>
            </a:r>
            <a:r>
              <a:rPr lang="pt-BR" altLang="pt-BR" sz="2400" b="1" dirty="0" smtClean="0">
                <a:latin typeface="Arial Narrow" pitchFamily="34" charset="0"/>
              </a:rPr>
              <a:t>.</a:t>
            </a:r>
            <a:endParaRPr lang="pt-BR" altLang="pt-BR" sz="2400" b="1" dirty="0"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074296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Rectangle 4"/>
          <p:cNvSpPr>
            <a:spLocks noChangeArrowheads="1"/>
          </p:cNvSpPr>
          <p:nvPr/>
        </p:nvSpPr>
        <p:spPr bwMode="auto">
          <a:xfrm>
            <a:off x="311150" y="1001713"/>
            <a:ext cx="280988" cy="2286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endParaRPr lang="pt-BR" altLang="pt-BR" sz="2400" b="1">
              <a:latin typeface="Arial Narrow" pitchFamily="34" charset="0"/>
            </a:endParaRPr>
          </a:p>
        </p:txBody>
      </p:sp>
      <p:sp>
        <p:nvSpPr>
          <p:cNvPr id="43010" name="CaixaDeTexto 1"/>
          <p:cNvSpPr txBox="1">
            <a:spLocks noChangeArrowheads="1"/>
          </p:cNvSpPr>
          <p:nvPr/>
        </p:nvSpPr>
        <p:spPr bwMode="auto">
          <a:xfrm>
            <a:off x="328699" y="1208941"/>
            <a:ext cx="8419765" cy="3785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pt-BR" sz="2400" dirty="0" smtClean="0"/>
              <a:t>Há </a:t>
            </a:r>
            <a:r>
              <a:rPr lang="pt-BR" sz="2400" dirty="0"/>
              <a:t>uma </a:t>
            </a:r>
            <a:r>
              <a:rPr lang="pt-BR" sz="2400" b="1" dirty="0" smtClean="0"/>
              <a:t>correlação</a:t>
            </a:r>
            <a:r>
              <a:rPr lang="pt-BR" sz="2400" dirty="0" smtClean="0"/>
              <a:t> entre </a:t>
            </a:r>
            <a:r>
              <a:rPr lang="pt-BR" sz="2400" dirty="0"/>
              <a:t>a</a:t>
            </a:r>
            <a:r>
              <a:rPr lang="pt-BR" sz="2400" dirty="0" smtClean="0"/>
              <a:t>s </a:t>
            </a:r>
            <a:r>
              <a:rPr lang="pt-BR" sz="2400" b="1" dirty="0"/>
              <a:t>deficiências</a:t>
            </a:r>
            <a:r>
              <a:rPr lang="pt-BR" sz="2400" dirty="0"/>
              <a:t> dos serviços públicos de saneamento básico </a:t>
            </a:r>
            <a:r>
              <a:rPr lang="pt-BR" sz="2400" dirty="0" smtClean="0"/>
              <a:t>e a </a:t>
            </a:r>
            <a:r>
              <a:rPr lang="pt-BR" sz="2400" b="1" dirty="0"/>
              <a:t>proliferação</a:t>
            </a:r>
            <a:r>
              <a:rPr lang="pt-BR" sz="2400" dirty="0"/>
              <a:t> do </a:t>
            </a:r>
            <a:r>
              <a:rPr lang="pt-BR" sz="2400" i="1" dirty="0"/>
              <a:t>A</a:t>
            </a:r>
            <a:r>
              <a:rPr lang="pt-BR" sz="2400" i="1" dirty="0" smtClean="0"/>
              <a:t>edes aegypti</a:t>
            </a:r>
            <a:r>
              <a:rPr lang="pt-BR" sz="2400" dirty="0" smtClean="0"/>
              <a:t>:</a:t>
            </a:r>
            <a:r>
              <a:rPr lang="pt-BR" sz="2400" i="1" dirty="0" smtClean="0"/>
              <a:t> a </a:t>
            </a:r>
            <a:r>
              <a:rPr lang="pt-BR" sz="2400" dirty="0" smtClean="0"/>
              <a:t>melhoria </a:t>
            </a:r>
            <a:r>
              <a:rPr lang="pt-BR" sz="2400" dirty="0"/>
              <a:t>das condições de saneamento básico contribui para a prevenção da propagação </a:t>
            </a:r>
            <a:r>
              <a:rPr lang="pt-BR" sz="2400" dirty="0" smtClean="0"/>
              <a:t>deste vetor.</a:t>
            </a:r>
          </a:p>
          <a:p>
            <a:pPr algn="just"/>
            <a:endParaRPr lang="pt-BR" sz="2400" dirty="0"/>
          </a:p>
          <a:p>
            <a:pPr algn="just"/>
            <a:r>
              <a:rPr lang="pt-BR" sz="2400" b="1" dirty="0" smtClean="0"/>
              <a:t>Nem sempre </a:t>
            </a:r>
            <a:r>
              <a:rPr lang="pt-BR" sz="2400" dirty="0" smtClean="0"/>
              <a:t>esta é </a:t>
            </a:r>
            <a:r>
              <a:rPr lang="pt-BR" sz="2400" dirty="0"/>
              <a:t>a causa principal do </a:t>
            </a:r>
            <a:r>
              <a:rPr lang="pt-BR" sz="2400" dirty="0" smtClean="0"/>
              <a:t>problema: muitas </a:t>
            </a:r>
            <a:r>
              <a:rPr lang="pt-BR" sz="2400" b="1" dirty="0"/>
              <a:t>áreas</a:t>
            </a:r>
            <a:r>
              <a:rPr lang="pt-BR" sz="2400" dirty="0"/>
              <a:t> urbanizadas e que contam com a </a:t>
            </a:r>
            <a:r>
              <a:rPr lang="pt-BR" sz="2400" b="1" dirty="0"/>
              <a:t>devida infraestrutura </a:t>
            </a:r>
            <a:r>
              <a:rPr lang="pt-BR" sz="2400" dirty="0"/>
              <a:t>de saneamento básico </a:t>
            </a:r>
            <a:r>
              <a:rPr lang="pt-BR" sz="2400" dirty="0" smtClean="0"/>
              <a:t>apresentam</a:t>
            </a:r>
            <a:r>
              <a:rPr lang="pt-BR" sz="2400" dirty="0"/>
              <a:t>, em especial durante o verão, a presença do mosquito e casos de </a:t>
            </a:r>
            <a:r>
              <a:rPr lang="pt-BR" sz="2400" dirty="0" smtClean="0"/>
              <a:t>doenças a ele associadas. </a:t>
            </a:r>
            <a:endParaRPr lang="pt-BR" sz="2400" dirty="0"/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468064" y="73750"/>
            <a:ext cx="8280400" cy="83099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pt-BR" altLang="pt-BR" sz="2400" b="1" dirty="0" smtClean="0">
                <a:latin typeface="Arial" pitchFamily="34" charset="0"/>
                <a:cs typeface="Arial" pitchFamily="34" charset="0"/>
              </a:rPr>
              <a:t>PREVENÇÃO AO ZIKA VÍRUS E SUAS CONSEQUÊNCIAS</a:t>
            </a:r>
            <a:r>
              <a:rPr lang="pt-BR" altLang="pt-BR" sz="2400" b="1" dirty="0" smtClean="0">
                <a:latin typeface="Arial Narrow" pitchFamily="34" charset="0"/>
              </a:rPr>
              <a:t>.</a:t>
            </a:r>
            <a:endParaRPr lang="pt-BR" altLang="pt-BR" sz="2400" b="1" dirty="0"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975557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Rectangle 4"/>
          <p:cNvSpPr>
            <a:spLocks noChangeArrowheads="1"/>
          </p:cNvSpPr>
          <p:nvPr/>
        </p:nvSpPr>
        <p:spPr bwMode="auto">
          <a:xfrm>
            <a:off x="311150" y="1001713"/>
            <a:ext cx="280988" cy="2286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endParaRPr lang="pt-BR" altLang="pt-BR" sz="2400" b="1">
              <a:latin typeface="Arial Narrow" pitchFamily="34" charset="0"/>
            </a:endParaRPr>
          </a:p>
        </p:txBody>
      </p:sp>
      <p:sp>
        <p:nvSpPr>
          <p:cNvPr id="43010" name="CaixaDeTexto 1"/>
          <p:cNvSpPr txBox="1">
            <a:spLocks noChangeArrowheads="1"/>
          </p:cNvSpPr>
          <p:nvPr/>
        </p:nvSpPr>
        <p:spPr bwMode="auto">
          <a:xfrm>
            <a:off x="311150" y="1116013"/>
            <a:ext cx="8419765" cy="52629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pt-BR" sz="2400" dirty="0" smtClean="0"/>
              <a:t>Diversas vezes os principais </a:t>
            </a:r>
            <a:r>
              <a:rPr lang="pt-BR" sz="2400" dirty="0"/>
              <a:t>criadouros do mosquito costumam estar localizados na </a:t>
            </a:r>
            <a:r>
              <a:rPr lang="pt-BR" sz="2400" b="1" dirty="0"/>
              <a:t>área dos domicílios </a:t>
            </a:r>
            <a:r>
              <a:rPr lang="pt-BR" sz="2400" dirty="0"/>
              <a:t>e em propriedades </a:t>
            </a:r>
            <a:r>
              <a:rPr lang="pt-BR" sz="2400" dirty="0" smtClean="0"/>
              <a:t>particulares</a:t>
            </a:r>
            <a:r>
              <a:rPr lang="pt-BR" sz="2400" dirty="0"/>
              <a:t>, </a:t>
            </a:r>
            <a:r>
              <a:rPr lang="pt-BR" sz="2400" dirty="0" smtClean="0"/>
              <a:t>associados a falta de </a:t>
            </a:r>
            <a:r>
              <a:rPr lang="pt-BR" sz="2400" b="1" dirty="0" smtClean="0"/>
              <a:t>higiene das habitações</a:t>
            </a:r>
            <a:r>
              <a:rPr lang="pt-BR" sz="2400" dirty="0" smtClean="0"/>
              <a:t> e/ou problemas </a:t>
            </a:r>
            <a:r>
              <a:rPr lang="pt-BR" sz="2400" dirty="0"/>
              <a:t>como:</a:t>
            </a:r>
          </a:p>
          <a:p>
            <a:pPr algn="just"/>
            <a:endParaRPr lang="pt-BR" sz="2400" dirty="0" smtClean="0"/>
          </a:p>
          <a:p>
            <a:pPr algn="just"/>
            <a:r>
              <a:rPr lang="pt-BR" sz="2400" dirty="0" smtClean="0"/>
              <a:t>-  a </a:t>
            </a:r>
            <a:r>
              <a:rPr lang="pt-BR" sz="2400" dirty="0"/>
              <a:t>falta de cuidado com </a:t>
            </a:r>
            <a:r>
              <a:rPr lang="pt-BR" sz="2400" b="1" dirty="0"/>
              <a:t>vasos</a:t>
            </a:r>
            <a:r>
              <a:rPr lang="pt-BR" sz="2400" dirty="0"/>
              <a:t> de plantas, </a:t>
            </a:r>
            <a:endParaRPr lang="pt-BR" sz="2400" dirty="0" smtClean="0"/>
          </a:p>
          <a:p>
            <a:pPr algn="just"/>
            <a:r>
              <a:rPr lang="pt-BR" sz="2400" dirty="0" smtClean="0"/>
              <a:t>-  falta </a:t>
            </a:r>
            <a:r>
              <a:rPr lang="pt-BR" sz="2400" dirty="0"/>
              <a:t>de zelo e manutenção em </a:t>
            </a:r>
            <a:r>
              <a:rPr lang="pt-BR" sz="2400" b="1" dirty="0"/>
              <a:t>piscinas</a:t>
            </a:r>
            <a:r>
              <a:rPr lang="pt-BR" sz="2400" b="1" dirty="0" smtClean="0"/>
              <a:t>,</a:t>
            </a:r>
          </a:p>
          <a:p>
            <a:pPr algn="just"/>
            <a:r>
              <a:rPr lang="pt-BR" sz="2400" dirty="0" smtClean="0"/>
              <a:t>- existência </a:t>
            </a:r>
            <a:r>
              <a:rPr lang="pt-BR" sz="2400" dirty="0"/>
              <a:t>de </a:t>
            </a:r>
            <a:r>
              <a:rPr lang="pt-BR" sz="2400" b="1" dirty="0"/>
              <a:t>reservatórios</a:t>
            </a:r>
            <a:r>
              <a:rPr lang="pt-BR" sz="2400" dirty="0"/>
              <a:t> domiciliares de água sem </a:t>
            </a:r>
            <a:r>
              <a:rPr lang="pt-BR" sz="2400" dirty="0" smtClean="0"/>
              <a:t>	tamponamento (por </a:t>
            </a:r>
            <a:r>
              <a:rPr lang="pt-BR" sz="2400" dirty="0" err="1" smtClean="0"/>
              <a:t>ex</a:t>
            </a:r>
            <a:r>
              <a:rPr lang="pt-BR" sz="2400" dirty="0" smtClean="0"/>
              <a:t>: caixas d’água, tambores, 	latas, </a:t>
            </a:r>
            <a:r>
              <a:rPr lang="pt-BR" sz="2400" dirty="0" err="1" smtClean="0"/>
              <a:t>etc</a:t>
            </a:r>
            <a:r>
              <a:rPr lang="pt-BR" sz="2400" dirty="0" smtClean="0"/>
              <a:t>).</a:t>
            </a:r>
          </a:p>
          <a:p>
            <a:pPr algn="just"/>
            <a:r>
              <a:rPr lang="pt-BR" sz="2400" dirty="0" smtClean="0"/>
              <a:t>-  descarte </a:t>
            </a:r>
            <a:r>
              <a:rPr lang="pt-BR" sz="2400" dirty="0"/>
              <a:t>inadequado, nos quintais das residências e em </a:t>
            </a:r>
            <a:r>
              <a:rPr lang="pt-BR" sz="2400" dirty="0" smtClean="0"/>
              <a:t>	terrenos </a:t>
            </a:r>
            <a:r>
              <a:rPr lang="pt-BR" sz="2400" dirty="0"/>
              <a:t>baldios, de </a:t>
            </a:r>
            <a:r>
              <a:rPr lang="pt-BR" sz="2400" b="1" dirty="0"/>
              <a:t>lixos,</a:t>
            </a:r>
            <a:r>
              <a:rPr lang="pt-BR" sz="2400" dirty="0"/>
              <a:t> pneus e entulhos, falta de </a:t>
            </a:r>
            <a:r>
              <a:rPr lang="pt-BR" sz="2400" dirty="0" smtClean="0"/>
              <a:t>	limpeza </a:t>
            </a:r>
            <a:r>
              <a:rPr lang="pt-BR" sz="2400" dirty="0"/>
              <a:t>e manutenção em </a:t>
            </a:r>
            <a:r>
              <a:rPr lang="pt-BR" sz="2400" b="1" dirty="0"/>
              <a:t>calhas</a:t>
            </a:r>
            <a:r>
              <a:rPr lang="pt-BR" sz="2400" dirty="0"/>
              <a:t> e ralos, etc.</a:t>
            </a:r>
          </a:p>
          <a:p>
            <a:pPr algn="just"/>
            <a:endParaRPr lang="pt-BR" sz="2400" dirty="0"/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468064" y="544513"/>
            <a:ext cx="8280400" cy="4572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pt-BR" altLang="pt-BR" sz="2400" b="1" dirty="0" smtClean="0">
                <a:latin typeface="Arial Narrow" pitchFamily="34" charset="0"/>
              </a:rPr>
              <a:t>PREVENÇÃO AO ZIKA VÍRUS E SUAS CONSEQUÊNCIAS.</a:t>
            </a:r>
            <a:endParaRPr lang="pt-BR" altLang="pt-BR" sz="2400" b="1" dirty="0"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872263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4"/>
          <p:cNvSpPr>
            <a:spLocks noChangeArrowheads="1"/>
          </p:cNvSpPr>
          <p:nvPr/>
        </p:nvSpPr>
        <p:spPr bwMode="auto">
          <a:xfrm>
            <a:off x="755650" y="981075"/>
            <a:ext cx="8388350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/>
            <a:r>
              <a:rPr lang="pt-BR" altLang="pt-BR" sz="2400" b="1">
                <a:latin typeface="Arial Narrow" pitchFamily="34" charset="0"/>
              </a:rPr>
              <a:t>“Apresentação” do Apresentador: Gustavo Zarif Frayha</a:t>
            </a:r>
          </a:p>
        </p:txBody>
      </p:sp>
      <p:sp>
        <p:nvSpPr>
          <p:cNvPr id="17410" name="Rectangle 3"/>
          <p:cNvSpPr>
            <a:spLocks noChangeArrowheads="1"/>
          </p:cNvSpPr>
          <p:nvPr/>
        </p:nvSpPr>
        <p:spPr bwMode="auto">
          <a:xfrm>
            <a:off x="452438" y="1628775"/>
            <a:ext cx="8497887" cy="3846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rgbClr val="999999"/>
            </a:prstShdw>
          </a:effectLst>
        </p:spPr>
        <p:txBody>
          <a:bodyPr>
            <a:spAutoFit/>
          </a:bodyPr>
          <a:lstStyle/>
          <a:p>
            <a:pPr marL="541338" indent="-360363" eaLnBrk="0" hangingPunct="0">
              <a:buFontTx/>
              <a:buChar char="•"/>
            </a:pPr>
            <a:r>
              <a:rPr lang="pt-BR" altLang="pt-BR" sz="2400" dirty="0">
                <a:solidFill>
                  <a:srgbClr val="000000"/>
                </a:solidFill>
                <a:latin typeface="Arial Narrow" pitchFamily="34" charset="0"/>
              </a:rPr>
              <a:t>Engenheiro Civil pela FAAP – São Paulo ;</a:t>
            </a:r>
          </a:p>
          <a:p>
            <a:pPr marL="541338" indent="-360363" eaLnBrk="0" hangingPunct="0">
              <a:buFontTx/>
              <a:buChar char="•"/>
            </a:pPr>
            <a:r>
              <a:rPr lang="pt-BR" altLang="pt-BR" sz="2400" dirty="0">
                <a:solidFill>
                  <a:srgbClr val="000000"/>
                </a:solidFill>
                <a:latin typeface="Arial Narrow" pitchFamily="34" charset="0"/>
              </a:rPr>
              <a:t>Mestre (</a:t>
            </a:r>
            <a:r>
              <a:rPr lang="pt-BR" altLang="pt-BR" sz="2400" i="1" dirty="0">
                <a:solidFill>
                  <a:srgbClr val="000000"/>
                </a:solidFill>
                <a:latin typeface="Arial Narrow" pitchFamily="34" charset="0"/>
              </a:rPr>
              <a:t>Stricto Sensu)</a:t>
            </a:r>
            <a:r>
              <a:rPr lang="pt-BR" altLang="pt-BR" sz="2400" dirty="0">
                <a:solidFill>
                  <a:srgbClr val="000000"/>
                </a:solidFill>
                <a:latin typeface="Arial Narrow" pitchFamily="34" charset="0"/>
              </a:rPr>
              <a:t> em Saneamento e Ambiente pela Unicamp – Faculdade de Engenharia Civil;</a:t>
            </a:r>
          </a:p>
          <a:p>
            <a:pPr marL="541338" indent="-360363" eaLnBrk="0" hangingPunct="0">
              <a:buFontTx/>
              <a:buChar char="•"/>
            </a:pPr>
            <a:r>
              <a:rPr lang="pt-BR" altLang="pt-BR" sz="2400" dirty="0">
                <a:solidFill>
                  <a:srgbClr val="000000"/>
                </a:solidFill>
                <a:latin typeface="Arial Narrow" pitchFamily="34" charset="0"/>
              </a:rPr>
              <a:t>Pesquisador do Laboratório FLUXUS, de Redes Técnicas e Sustentabilidade </a:t>
            </a:r>
            <a:r>
              <a:rPr lang="pt-BR" altLang="pt-BR" sz="2400" dirty="0" err="1">
                <a:solidFill>
                  <a:srgbClr val="000000"/>
                </a:solidFill>
                <a:latin typeface="Arial Narrow" pitchFamily="34" charset="0"/>
              </a:rPr>
              <a:t>Sócioambiental</a:t>
            </a:r>
            <a:r>
              <a:rPr lang="pt-BR" altLang="pt-BR" sz="2400" dirty="0">
                <a:solidFill>
                  <a:srgbClr val="000000"/>
                </a:solidFill>
                <a:latin typeface="Arial Narrow" pitchFamily="34" charset="0"/>
              </a:rPr>
              <a:t>, da Unicamp;</a:t>
            </a:r>
          </a:p>
          <a:p>
            <a:pPr marL="541338" indent="-360363" eaLnBrk="0" hangingPunct="0">
              <a:buFontTx/>
              <a:buChar char="•"/>
            </a:pPr>
            <a:r>
              <a:rPr lang="pt-BR" altLang="pt-BR" sz="2400" dirty="0">
                <a:solidFill>
                  <a:srgbClr val="000000"/>
                </a:solidFill>
                <a:latin typeface="Arial Narrow" pitchFamily="34" charset="0"/>
              </a:rPr>
              <a:t>Atividades Anteriores:</a:t>
            </a:r>
          </a:p>
          <a:p>
            <a:pPr marL="1143000" lvl="2" indent="-228600" eaLnBrk="0" hangingPunct="0">
              <a:buFontTx/>
              <a:buChar char="•"/>
            </a:pPr>
            <a:r>
              <a:rPr lang="pt-BR" altLang="pt-BR" sz="2400" dirty="0">
                <a:latin typeface="Arial Narrow" pitchFamily="34" charset="0"/>
              </a:rPr>
              <a:t>Diretor Presidente do DMAE/ Poços de Caldas;</a:t>
            </a:r>
          </a:p>
          <a:p>
            <a:pPr marL="1143000" lvl="2" indent="-228600" eaLnBrk="0" hangingPunct="0">
              <a:buFontTx/>
              <a:buChar char="•"/>
            </a:pPr>
            <a:r>
              <a:rPr lang="pt-BR" altLang="pt-BR" sz="2400" dirty="0">
                <a:solidFill>
                  <a:srgbClr val="000000"/>
                </a:solidFill>
                <a:latin typeface="Arial Narrow" pitchFamily="34" charset="0"/>
              </a:rPr>
              <a:t>Secretário de Planejamento de P. Caldas;</a:t>
            </a:r>
          </a:p>
          <a:p>
            <a:pPr marL="1143000" lvl="2" indent="-228600" eaLnBrk="0" hangingPunct="0">
              <a:buFontTx/>
              <a:buChar char="•"/>
            </a:pPr>
            <a:r>
              <a:rPr lang="pt-BR" altLang="pt-BR" sz="2400" dirty="0">
                <a:solidFill>
                  <a:srgbClr val="000000"/>
                </a:solidFill>
                <a:latin typeface="Arial Narrow" pitchFamily="34" charset="0"/>
              </a:rPr>
              <a:t>Diretor Técnico de Empresas de Pavimentação e Infraestrutura;</a:t>
            </a:r>
          </a:p>
          <a:p>
            <a:pPr marL="1143000" lvl="2" indent="-228600" eaLnBrk="0" hangingPunct="0">
              <a:buFontTx/>
              <a:buChar char="•"/>
            </a:pPr>
            <a:r>
              <a:rPr lang="pt-BR" altLang="pt-BR" sz="2400" dirty="0">
                <a:solidFill>
                  <a:srgbClr val="000000"/>
                </a:solidFill>
                <a:latin typeface="Arial Narrow" pitchFamily="34" charset="0"/>
              </a:rPr>
              <a:t>Professor da Faculdade de Engenharia Civil – P. Caldas.</a:t>
            </a:r>
          </a:p>
        </p:txBody>
      </p:sp>
    </p:spTree>
    <p:extLst>
      <p:ext uri="{BB962C8B-B14F-4D97-AF65-F5344CB8AC3E}">
        <p14:creationId xmlns:p14="http://schemas.microsoft.com/office/powerpoint/2010/main" val="3125505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4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09" grpId="0"/>
      <p:bldP spid="17410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Rectangle 4"/>
          <p:cNvSpPr>
            <a:spLocks noChangeArrowheads="1"/>
          </p:cNvSpPr>
          <p:nvPr/>
        </p:nvSpPr>
        <p:spPr bwMode="auto">
          <a:xfrm>
            <a:off x="311150" y="1001713"/>
            <a:ext cx="280988" cy="2286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endParaRPr lang="pt-BR" altLang="pt-BR" sz="2400" b="1">
              <a:latin typeface="Arial Narrow" pitchFamily="34" charset="0"/>
            </a:endParaRPr>
          </a:p>
        </p:txBody>
      </p:sp>
      <p:sp>
        <p:nvSpPr>
          <p:cNvPr id="43010" name="CaixaDeTexto 1"/>
          <p:cNvSpPr txBox="1">
            <a:spLocks noChangeArrowheads="1"/>
          </p:cNvSpPr>
          <p:nvPr/>
        </p:nvSpPr>
        <p:spPr bwMode="auto">
          <a:xfrm>
            <a:off x="328699" y="1700808"/>
            <a:ext cx="8419765" cy="304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pt-BR" sz="2400" dirty="0"/>
              <a:t>Especificamente quanto à falta de esgotamento sanitário, deve ser registrado que o </a:t>
            </a:r>
            <a:r>
              <a:rPr lang="pt-BR" sz="2400" i="1" dirty="0" smtClean="0"/>
              <a:t>Aedes </a:t>
            </a:r>
            <a:r>
              <a:rPr lang="pt-BR" sz="2400" i="1" dirty="0"/>
              <a:t>aegypti</a:t>
            </a:r>
            <a:r>
              <a:rPr lang="pt-BR" sz="2400" dirty="0"/>
              <a:t> </a:t>
            </a:r>
            <a:r>
              <a:rPr lang="pt-BR" sz="2400" dirty="0" smtClean="0"/>
              <a:t>depositava </a:t>
            </a:r>
            <a:r>
              <a:rPr lang="pt-BR" sz="2400" dirty="0"/>
              <a:t>seus ovos, preferencialmente, em águas </a:t>
            </a:r>
            <a:r>
              <a:rPr lang="pt-BR" sz="2400" dirty="0" smtClean="0"/>
              <a:t>limpas, </a:t>
            </a:r>
            <a:r>
              <a:rPr lang="pt-BR" sz="2400" dirty="0"/>
              <a:t>com pouco material orgânico em decomposição. Portanto, o </a:t>
            </a:r>
            <a:r>
              <a:rPr lang="pt-BR" sz="2400" b="1" dirty="0"/>
              <a:t>esgoto </a:t>
            </a:r>
            <a:r>
              <a:rPr lang="pt-BR" sz="2400" dirty="0"/>
              <a:t>sanitário a céu aberto e sem tratamento </a:t>
            </a:r>
            <a:r>
              <a:rPr lang="pt-BR" sz="2400" b="1" dirty="0"/>
              <a:t>não </a:t>
            </a:r>
            <a:r>
              <a:rPr lang="pt-BR" sz="2400" b="1" dirty="0" smtClean="0"/>
              <a:t>era </a:t>
            </a:r>
            <a:r>
              <a:rPr lang="pt-BR" sz="2400" b="1" dirty="0"/>
              <a:t>fator </a:t>
            </a:r>
            <a:r>
              <a:rPr lang="pt-BR" sz="2400" dirty="0"/>
              <a:t>determinante para a proliferação do </a:t>
            </a:r>
            <a:r>
              <a:rPr lang="pt-BR" sz="2400" dirty="0" smtClean="0"/>
              <a:t>mosquito.</a:t>
            </a:r>
          </a:p>
          <a:p>
            <a:pPr algn="just"/>
            <a:endParaRPr lang="pt-BR" sz="2400" dirty="0" smtClean="0"/>
          </a:p>
          <a:p>
            <a:pPr algn="just"/>
            <a:r>
              <a:rPr lang="pt-BR" sz="2400" dirty="0" smtClean="0"/>
              <a:t>Mas </a:t>
            </a:r>
            <a:r>
              <a:rPr lang="pt-BR" sz="2400" b="1" dirty="0" smtClean="0"/>
              <a:t>o mosquito se adaptou</a:t>
            </a:r>
            <a:r>
              <a:rPr lang="pt-BR" sz="2400" dirty="0" smtClean="0"/>
              <a:t>.</a:t>
            </a:r>
            <a:endParaRPr lang="pt-BR" sz="2400" dirty="0"/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468064" y="544513"/>
            <a:ext cx="8280400" cy="4572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pt-BR" altLang="pt-BR" sz="2400" b="1" dirty="0" smtClean="0">
                <a:latin typeface="Arial Narrow" pitchFamily="34" charset="0"/>
              </a:rPr>
              <a:t>PREVENÇÃO AO ZIKA VÍRUS E SUAS CONSEQUÊNCIAS.</a:t>
            </a:r>
            <a:endParaRPr lang="pt-BR" altLang="pt-BR" sz="2400" b="1" dirty="0"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067572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179512" y="332656"/>
            <a:ext cx="8602106" cy="52014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792000"/>
            <a:r>
              <a:rPr lang="pt-BR" sz="2400" b="1" dirty="0" smtClean="0">
                <a:solidFill>
                  <a:prstClr val="black"/>
                </a:solidFill>
              </a:rPr>
              <a:t>AÇÕES DO MINISTÉRIO DAS CIDADES</a:t>
            </a:r>
          </a:p>
          <a:p>
            <a:pPr algn="just" defTabSz="792000"/>
            <a:endParaRPr lang="pt-BR" sz="2400" b="1" dirty="0" smtClean="0">
              <a:solidFill>
                <a:prstClr val="black"/>
              </a:solidFill>
            </a:endParaRPr>
          </a:p>
          <a:p>
            <a:pPr algn="just" defTabSz="792000"/>
            <a:endParaRPr lang="pt-BR" altLang="pt-BR" sz="2400" dirty="0" smtClean="0">
              <a:latin typeface="Arial Narrow" pitchFamily="34" charset="0"/>
            </a:endParaRPr>
          </a:p>
          <a:p>
            <a:pPr algn="just" defTabSz="792000"/>
            <a:r>
              <a:rPr lang="pt-BR" alt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A  SNSA está participando do esforço nacional de combate ao </a:t>
            </a:r>
            <a:r>
              <a:rPr lang="pt-BR" altLang="pt-BR" sz="2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Aedes aegypti</a:t>
            </a:r>
            <a:r>
              <a:rPr lang="pt-BR" alt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, com ações de curto médio e longo prazos.</a:t>
            </a:r>
          </a:p>
          <a:p>
            <a:pPr algn="just" defTabSz="792000"/>
            <a:endParaRPr lang="pt-BR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buFont typeface="Wingdings" pitchFamily="2" charset="2"/>
              <a:buChar char="ü"/>
            </a:pPr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CURTO PRAZO:  Participação na </a:t>
            </a:r>
            <a:r>
              <a:rPr lang="pt-BR" sz="2400" b="1" dirty="0"/>
              <a:t>Sala Nacional </a:t>
            </a:r>
            <a:r>
              <a:rPr lang="pt-BR" sz="2400" dirty="0"/>
              <a:t>de Coordenação e </a:t>
            </a:r>
            <a:r>
              <a:rPr lang="pt-BR" sz="2400" dirty="0" smtClean="0"/>
              <a:t>Controle – SNCC Para o Enfrentamento à Dengue, ao Vírus </a:t>
            </a:r>
            <a:r>
              <a:rPr lang="pt-BR" sz="2400" dirty="0" err="1" smtClean="0"/>
              <a:t>Chikungunya</a:t>
            </a:r>
            <a:r>
              <a:rPr lang="pt-BR" sz="2400" dirty="0" smtClean="0"/>
              <a:t> e ao Vírus </a:t>
            </a:r>
            <a:r>
              <a:rPr lang="pt-BR" sz="2400" dirty="0" err="1" smtClean="0"/>
              <a:t>Zika</a:t>
            </a:r>
            <a:r>
              <a:rPr lang="pt-BR" sz="2400" dirty="0" smtClean="0"/>
              <a:t>, relativa a saneamento;</a:t>
            </a:r>
          </a:p>
          <a:p>
            <a:pPr marL="342900" indent="-342900" algn="just">
              <a:buFont typeface="Wingdings" pitchFamily="2" charset="2"/>
              <a:buChar char="ü"/>
            </a:pPr>
            <a:endParaRPr lang="pt-BR" sz="2400" dirty="0" smtClean="0"/>
          </a:p>
          <a:p>
            <a:pPr marL="342900" indent="-342900" algn="just" defTabSz="792000">
              <a:buFont typeface="Wingdings" panose="05000000000000000000" pitchFamily="2" charset="2"/>
              <a:buChar char="ü"/>
            </a:pPr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MÉDIO E LONGO PRAZOS</a:t>
            </a: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: Metas definidas no </a:t>
            </a:r>
            <a:r>
              <a:rPr lang="pt-BR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Plansab</a:t>
            </a:r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Plano Nacional de Saneamento Básico</a:t>
            </a:r>
          </a:p>
          <a:p>
            <a:pPr algn="just" defTabSz="792000"/>
            <a:endParaRPr lang="pt-BR" sz="2000" dirty="0"/>
          </a:p>
        </p:txBody>
      </p:sp>
    </p:spTree>
    <p:extLst>
      <p:ext uri="{BB962C8B-B14F-4D97-AF65-F5344CB8AC3E}">
        <p14:creationId xmlns:p14="http://schemas.microsoft.com/office/powerpoint/2010/main" val="104187463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162946" y="332656"/>
            <a:ext cx="8602106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792000"/>
            <a:r>
              <a:rPr lang="pt-BR" sz="2400" b="1" dirty="0" smtClean="0">
                <a:solidFill>
                  <a:prstClr val="black"/>
                </a:solidFill>
              </a:rPr>
              <a:t>AÇÕES DO MINISTÉRIO DAS CIDADES: CURTO PRAZO</a:t>
            </a:r>
          </a:p>
          <a:p>
            <a:pPr algn="just" defTabSz="792000"/>
            <a:endParaRPr lang="pt-BR" sz="2400" b="1" dirty="0" smtClean="0">
              <a:solidFill>
                <a:prstClr val="black"/>
              </a:solidFill>
            </a:endParaRPr>
          </a:p>
          <a:p>
            <a:pPr algn="just" defTabSz="792000"/>
            <a:endParaRPr lang="pt-BR" sz="2400" dirty="0"/>
          </a:p>
          <a:p>
            <a:pPr algn="just"/>
            <a:endParaRPr lang="pt-BR" sz="2000" dirty="0"/>
          </a:p>
          <a:p>
            <a:pPr algn="just"/>
            <a:endParaRPr lang="pt-BR" sz="2000" dirty="0"/>
          </a:p>
        </p:txBody>
      </p:sp>
      <p:sp>
        <p:nvSpPr>
          <p:cNvPr id="3" name="CaixaDeTexto 2"/>
          <p:cNvSpPr txBox="1"/>
          <p:nvPr/>
        </p:nvSpPr>
        <p:spPr>
          <a:xfrm>
            <a:off x="315256" y="980728"/>
            <a:ext cx="8449796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pt-BR" sz="2400" dirty="0" smtClean="0"/>
          </a:p>
          <a:p>
            <a:pPr algn="just"/>
            <a:r>
              <a:rPr lang="pt-BR" sz="2400" dirty="0" smtClean="0"/>
              <a:t>A Sala </a:t>
            </a:r>
            <a:r>
              <a:rPr lang="pt-BR" sz="2400" dirty="0"/>
              <a:t>Nacional de Coordenação e Controle – </a:t>
            </a:r>
            <a:r>
              <a:rPr lang="pt-BR" sz="2400" dirty="0" smtClean="0"/>
              <a:t>SNCC, estabeleceu a </a:t>
            </a:r>
            <a:r>
              <a:rPr lang="pt-BR" sz="2400" b="1" dirty="0" smtClean="0"/>
              <a:t>Diretriz </a:t>
            </a:r>
            <a:r>
              <a:rPr lang="pt-BR" sz="2400" b="1" dirty="0"/>
              <a:t>SNCC nº 3/2016</a:t>
            </a:r>
            <a:r>
              <a:rPr lang="pt-BR" sz="2400" dirty="0"/>
              <a:t>, que </a:t>
            </a:r>
            <a:r>
              <a:rPr lang="pt-BR" sz="2400" dirty="0" smtClean="0"/>
              <a:t>orienta as Salas Estaduais </a:t>
            </a:r>
            <a:r>
              <a:rPr lang="pt-BR" sz="2400" dirty="0"/>
              <a:t>e </a:t>
            </a:r>
            <a:r>
              <a:rPr lang="pt-BR" sz="2400" dirty="0" smtClean="0"/>
              <a:t>Municipais </a:t>
            </a:r>
            <a:r>
              <a:rPr lang="pt-BR" sz="2400" dirty="0"/>
              <a:t>nas ações relativas ao saneamento </a:t>
            </a:r>
            <a:r>
              <a:rPr lang="pt-BR" sz="2400" dirty="0" smtClean="0"/>
              <a:t>básico; </a:t>
            </a:r>
          </a:p>
          <a:p>
            <a:pPr algn="just"/>
            <a:r>
              <a:rPr lang="pt-BR" sz="2400" dirty="0" smtClean="0"/>
              <a:t>Mais especificamente: </a:t>
            </a:r>
            <a:r>
              <a:rPr lang="pt-BR" sz="2400" dirty="0"/>
              <a:t>ao abastecimento e </a:t>
            </a:r>
            <a:r>
              <a:rPr lang="pt-BR" sz="2400" b="1" dirty="0"/>
              <a:t>armazenamento de água</a:t>
            </a:r>
            <a:r>
              <a:rPr lang="pt-BR" sz="2400" dirty="0"/>
              <a:t> e à eliminação de </a:t>
            </a:r>
            <a:r>
              <a:rPr lang="pt-BR" sz="2400" b="1" dirty="0"/>
              <a:t>resíduos sólidos </a:t>
            </a:r>
            <a:r>
              <a:rPr lang="pt-BR" sz="2400" dirty="0"/>
              <a:t>com alto </a:t>
            </a:r>
            <a:r>
              <a:rPr lang="pt-BR" sz="2400" b="1" dirty="0"/>
              <a:t>potencial</a:t>
            </a:r>
            <a:r>
              <a:rPr lang="pt-BR" sz="2400" dirty="0"/>
              <a:t> de serem criadouros do mosquito </a:t>
            </a:r>
            <a:r>
              <a:rPr lang="pt-BR" sz="2400" i="1" dirty="0"/>
              <a:t>Aedes aegypti</a:t>
            </a:r>
            <a:r>
              <a:rPr lang="pt-BR" sz="2400" dirty="0"/>
              <a:t>. </a:t>
            </a:r>
            <a:endParaRPr lang="pt-BR" sz="2400" dirty="0" smtClean="0"/>
          </a:p>
          <a:p>
            <a:pPr algn="just"/>
            <a:endParaRPr lang="pt-BR" sz="2400" dirty="0"/>
          </a:p>
          <a:p>
            <a:pPr algn="just"/>
            <a:r>
              <a:rPr lang="pt-BR" sz="2400" dirty="0" smtClean="0"/>
              <a:t>Esta é uma ação </a:t>
            </a:r>
            <a:r>
              <a:rPr lang="pt-BR" sz="2400" b="1" dirty="0" smtClean="0"/>
              <a:t>permanente </a:t>
            </a:r>
            <a:r>
              <a:rPr lang="pt-BR" sz="2400" dirty="0" smtClean="0"/>
              <a:t>da SNCC.</a:t>
            </a:r>
            <a:endParaRPr lang="pt-BR" sz="2400" dirty="0"/>
          </a:p>
          <a:p>
            <a:endParaRPr lang="pt-BR" sz="2400" dirty="0"/>
          </a:p>
        </p:txBody>
      </p:sp>
    </p:spTree>
    <p:extLst>
      <p:ext uri="{BB962C8B-B14F-4D97-AF65-F5344CB8AC3E}">
        <p14:creationId xmlns:p14="http://schemas.microsoft.com/office/powerpoint/2010/main" val="333646841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162946" y="332656"/>
            <a:ext cx="8602106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792000"/>
            <a:r>
              <a:rPr lang="pt-BR" sz="2400" b="1" dirty="0" smtClean="0">
                <a:solidFill>
                  <a:prstClr val="black"/>
                </a:solidFill>
              </a:rPr>
              <a:t>AÇÕES DO MINISTÉRIO DAS CIDADES: CURTO PRAZO</a:t>
            </a:r>
          </a:p>
          <a:p>
            <a:pPr algn="just" defTabSz="792000"/>
            <a:endParaRPr lang="pt-BR" sz="2400" b="1" dirty="0" smtClean="0">
              <a:solidFill>
                <a:prstClr val="black"/>
              </a:solidFill>
            </a:endParaRPr>
          </a:p>
          <a:p>
            <a:pPr algn="just" defTabSz="792000"/>
            <a:endParaRPr lang="pt-BR" sz="2400" dirty="0"/>
          </a:p>
          <a:p>
            <a:pPr algn="just"/>
            <a:endParaRPr lang="pt-BR" sz="2000" dirty="0"/>
          </a:p>
          <a:p>
            <a:pPr algn="just"/>
            <a:endParaRPr lang="pt-BR" sz="2000" dirty="0"/>
          </a:p>
        </p:txBody>
      </p:sp>
      <p:sp>
        <p:nvSpPr>
          <p:cNvPr id="3" name="CaixaDeTexto 2"/>
          <p:cNvSpPr txBox="1"/>
          <p:nvPr/>
        </p:nvSpPr>
        <p:spPr>
          <a:xfrm>
            <a:off x="315256" y="1052736"/>
            <a:ext cx="8449796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/>
              <a:t>Diretriz </a:t>
            </a:r>
            <a:r>
              <a:rPr lang="pt-BR" sz="2400" b="1" dirty="0" smtClean="0"/>
              <a:t>nº 3/2016 da SNCC</a:t>
            </a:r>
          </a:p>
          <a:p>
            <a:endParaRPr lang="pt-BR" sz="2400" dirty="0"/>
          </a:p>
          <a:p>
            <a:r>
              <a:rPr lang="pt-BR" sz="2400" b="1" dirty="0"/>
              <a:t>Finalidade </a:t>
            </a:r>
            <a:endParaRPr lang="pt-BR" sz="2400" dirty="0"/>
          </a:p>
          <a:p>
            <a:pPr algn="just"/>
            <a:r>
              <a:rPr lang="pt-BR" sz="2400" dirty="0"/>
              <a:t>Promoção de </a:t>
            </a:r>
            <a:r>
              <a:rPr lang="pt-BR" sz="2400" b="1" dirty="0"/>
              <a:t>ações permanentes e emergenciais </a:t>
            </a:r>
            <a:r>
              <a:rPr lang="pt-BR" sz="2400" dirty="0"/>
              <a:t>de saneamento básico que contribuam para a eliminação de criadouros do mosquito </a:t>
            </a:r>
            <a:r>
              <a:rPr lang="pt-BR" sz="2400" i="1" dirty="0"/>
              <a:t>Aedes aegypti</a:t>
            </a:r>
            <a:r>
              <a:rPr lang="pt-BR" sz="2400" dirty="0"/>
              <a:t>, </a:t>
            </a:r>
            <a:r>
              <a:rPr lang="pt-BR" sz="2400" dirty="0" smtClean="0"/>
              <a:t>buscando dentro do possível, </a:t>
            </a:r>
            <a:r>
              <a:rPr lang="pt-BR" sz="2400" dirty="0"/>
              <a:t>o fornecimento ininterrupto e o armazenamento doméstico adequado de </a:t>
            </a:r>
            <a:r>
              <a:rPr lang="pt-BR" sz="2400" b="1" dirty="0"/>
              <a:t>água </a:t>
            </a:r>
            <a:r>
              <a:rPr lang="pt-BR" sz="2400" dirty="0"/>
              <a:t>e a coleta e destinação regular de </a:t>
            </a:r>
            <a:r>
              <a:rPr lang="pt-BR" sz="2400" b="1" dirty="0"/>
              <a:t>resíduos sólidos</a:t>
            </a:r>
            <a:r>
              <a:rPr lang="pt-BR" sz="2400" dirty="0"/>
              <a:t>, em particular pneus, entulhos da construção civil e de ferros-velhos, recipientes, garrafas e latas. </a:t>
            </a:r>
          </a:p>
        </p:txBody>
      </p:sp>
    </p:spTree>
    <p:extLst>
      <p:ext uri="{BB962C8B-B14F-4D97-AF65-F5344CB8AC3E}">
        <p14:creationId xmlns:p14="http://schemas.microsoft.com/office/powerpoint/2010/main" val="222240685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162946" y="332656"/>
            <a:ext cx="8602106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792000"/>
            <a:r>
              <a:rPr lang="pt-BR" sz="2400" b="1" dirty="0" smtClean="0">
                <a:solidFill>
                  <a:prstClr val="black"/>
                </a:solidFill>
              </a:rPr>
              <a:t>AÇÕES DO MINISTÉRIO DAS CIDADES: CURTO PRAZO</a:t>
            </a:r>
          </a:p>
          <a:p>
            <a:pPr algn="just" defTabSz="792000"/>
            <a:endParaRPr lang="pt-BR" sz="2400" b="1" dirty="0" smtClean="0">
              <a:solidFill>
                <a:prstClr val="black"/>
              </a:solidFill>
            </a:endParaRPr>
          </a:p>
          <a:p>
            <a:pPr algn="just" defTabSz="792000"/>
            <a:endParaRPr lang="pt-BR" sz="2400" dirty="0"/>
          </a:p>
          <a:p>
            <a:pPr algn="just"/>
            <a:endParaRPr lang="pt-BR" sz="2000" dirty="0"/>
          </a:p>
          <a:p>
            <a:pPr algn="just"/>
            <a:endParaRPr lang="pt-BR" sz="2000" dirty="0"/>
          </a:p>
        </p:txBody>
      </p:sp>
      <p:sp>
        <p:nvSpPr>
          <p:cNvPr id="3" name="CaixaDeTexto 2"/>
          <p:cNvSpPr txBox="1"/>
          <p:nvPr/>
        </p:nvSpPr>
        <p:spPr>
          <a:xfrm>
            <a:off x="251520" y="908720"/>
            <a:ext cx="8712968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/>
              <a:t>Diretriz nº 3/2016 da SNCC</a:t>
            </a:r>
          </a:p>
          <a:p>
            <a:r>
              <a:rPr lang="pt-BR" sz="2400" dirty="0" smtClean="0"/>
              <a:t>.</a:t>
            </a:r>
          </a:p>
          <a:p>
            <a:r>
              <a:rPr lang="pt-BR" sz="2400" dirty="0" smtClean="0"/>
              <a:t> </a:t>
            </a:r>
            <a:r>
              <a:rPr lang="pt-BR" sz="2400" b="1" dirty="0" smtClean="0"/>
              <a:t>Objetivos:</a:t>
            </a:r>
          </a:p>
          <a:p>
            <a:endParaRPr lang="pt-BR" sz="2400" dirty="0"/>
          </a:p>
          <a:p>
            <a:pPr algn="just"/>
            <a:r>
              <a:rPr lang="pt-BR" sz="2400" dirty="0" smtClean="0"/>
              <a:t> - </a:t>
            </a:r>
            <a:r>
              <a:rPr lang="pt-BR" sz="2400" b="1" dirty="0" smtClean="0"/>
              <a:t>Sensibilizar </a:t>
            </a:r>
            <a:r>
              <a:rPr lang="pt-BR" sz="2400" b="1" dirty="0"/>
              <a:t>a população </a:t>
            </a:r>
            <a:r>
              <a:rPr lang="pt-BR" sz="2400" dirty="0"/>
              <a:t>para a promoção do saneamento ambiental e o adequado uso e armazenamento de água e para a mudança progressiva de hábitos e de cultura de acumulação de inservíveis e despejo de resíduos e entulhos em ruas, terrenos baldios e áreas públicas em geral; e </a:t>
            </a:r>
          </a:p>
          <a:p>
            <a:pPr algn="just"/>
            <a:r>
              <a:rPr lang="pt-BR" sz="2400" b="1" dirty="0"/>
              <a:t> </a:t>
            </a:r>
            <a:r>
              <a:rPr lang="pt-BR" sz="2400" b="1" dirty="0" smtClean="0"/>
              <a:t>- Reduzir</a:t>
            </a:r>
            <a:r>
              <a:rPr lang="pt-BR" sz="2400" dirty="0" smtClean="0"/>
              <a:t> </a:t>
            </a:r>
            <a:r>
              <a:rPr lang="pt-BR" sz="2400" dirty="0"/>
              <a:t>o número de f</a:t>
            </a:r>
            <a:r>
              <a:rPr lang="pt-BR" sz="2400" b="1" dirty="0"/>
              <a:t>ocos </a:t>
            </a:r>
            <a:r>
              <a:rPr lang="pt-BR" sz="2400" dirty="0"/>
              <a:t>do mosquito </a:t>
            </a:r>
            <a:r>
              <a:rPr lang="pt-BR" sz="2400" i="1" dirty="0"/>
              <a:t>Aedes aegypti </a:t>
            </a:r>
            <a:r>
              <a:rPr lang="pt-BR" sz="2400" dirty="0"/>
              <a:t>presentes em depósitos de água domiciliares e recipientes plásticos, pneus, latas, garrafas e entulhos. </a:t>
            </a:r>
          </a:p>
        </p:txBody>
      </p:sp>
    </p:spTree>
    <p:extLst>
      <p:ext uri="{BB962C8B-B14F-4D97-AF65-F5344CB8AC3E}">
        <p14:creationId xmlns:p14="http://schemas.microsoft.com/office/powerpoint/2010/main" val="345470658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162946" y="332656"/>
            <a:ext cx="8602106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792000"/>
            <a:r>
              <a:rPr lang="pt-BR" sz="2400" b="1" dirty="0" smtClean="0">
                <a:solidFill>
                  <a:prstClr val="black"/>
                </a:solidFill>
              </a:rPr>
              <a:t>AÇÕES DO MINISTÉRIO DAS CIDADES: CURTO PRAZO</a:t>
            </a:r>
          </a:p>
          <a:p>
            <a:pPr algn="just" defTabSz="792000"/>
            <a:endParaRPr lang="pt-BR" sz="2400" b="1" dirty="0" smtClean="0">
              <a:solidFill>
                <a:prstClr val="black"/>
              </a:solidFill>
            </a:endParaRPr>
          </a:p>
          <a:p>
            <a:pPr algn="just" defTabSz="792000"/>
            <a:endParaRPr lang="pt-BR" sz="2400" dirty="0"/>
          </a:p>
          <a:p>
            <a:pPr algn="just"/>
            <a:endParaRPr lang="pt-BR" sz="2000" dirty="0"/>
          </a:p>
          <a:p>
            <a:pPr algn="just"/>
            <a:endParaRPr lang="pt-BR" sz="2000" dirty="0"/>
          </a:p>
        </p:txBody>
      </p:sp>
      <p:sp>
        <p:nvSpPr>
          <p:cNvPr id="3" name="CaixaDeTexto 2"/>
          <p:cNvSpPr txBox="1"/>
          <p:nvPr/>
        </p:nvSpPr>
        <p:spPr>
          <a:xfrm>
            <a:off x="251520" y="908720"/>
            <a:ext cx="8712968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/>
              <a:t>Diretriz nº 3/2016 da SNCC</a:t>
            </a:r>
          </a:p>
          <a:p>
            <a:r>
              <a:rPr lang="pt-BR" sz="2400" dirty="0" smtClean="0"/>
              <a:t> </a:t>
            </a:r>
            <a:endParaRPr lang="pt-BR" sz="2400" dirty="0"/>
          </a:p>
          <a:p>
            <a:r>
              <a:rPr lang="pt-BR" sz="2400" b="1" dirty="0" smtClean="0"/>
              <a:t>Sugestões da SNSA para o planejamento das ações:</a:t>
            </a:r>
          </a:p>
          <a:p>
            <a:endParaRPr lang="pt-BR" sz="2400" b="1" dirty="0" smtClean="0"/>
          </a:p>
          <a:p>
            <a:pPr lvl="0" algn="just"/>
            <a:r>
              <a:rPr lang="pt-BR" sz="2400" b="1" dirty="0"/>
              <a:t>Articulação</a:t>
            </a:r>
            <a:r>
              <a:rPr lang="pt-BR" sz="2400" dirty="0"/>
              <a:t> das Salas Estaduais com os </a:t>
            </a:r>
            <a:r>
              <a:rPr lang="pt-BR" sz="2400" b="1" dirty="0"/>
              <a:t>prestadores de serviços de água e esgoto </a:t>
            </a:r>
            <a:r>
              <a:rPr lang="pt-BR" sz="2400" dirty="0"/>
              <a:t>para buscar parcerias objetivando, dentro do </a:t>
            </a:r>
            <a:r>
              <a:rPr lang="pt-BR" sz="2400" dirty="0" smtClean="0"/>
              <a:t>possível:</a:t>
            </a:r>
          </a:p>
          <a:p>
            <a:pPr lvl="0" algn="just"/>
            <a:endParaRPr lang="pt-BR" sz="2400" dirty="0"/>
          </a:p>
          <a:p>
            <a:pPr lvl="1" algn="just"/>
            <a:r>
              <a:rPr lang="pt-BR" sz="2400" dirty="0" smtClean="0"/>
              <a:t>1) A </a:t>
            </a:r>
            <a:r>
              <a:rPr lang="pt-BR" sz="2400" dirty="0"/>
              <a:t>melhoria,  do abastecimento de água </a:t>
            </a:r>
            <a:r>
              <a:rPr lang="pt-BR" sz="2400" b="1" dirty="0"/>
              <a:t>sem intermitência</a:t>
            </a:r>
            <a:r>
              <a:rPr lang="pt-BR" sz="2400" dirty="0"/>
              <a:t>, em locais com maior incidência de dengue, zika e </a:t>
            </a:r>
            <a:r>
              <a:rPr lang="pt-BR" sz="2400" dirty="0" err="1"/>
              <a:t>chikungunya</a:t>
            </a:r>
            <a:r>
              <a:rPr lang="pt-BR" sz="2400" dirty="0"/>
              <a:t>, principalmente em períodos epidêmicos</a:t>
            </a:r>
            <a:r>
              <a:rPr lang="pt-BR" sz="2400" dirty="0" smtClean="0"/>
              <a:t>;</a:t>
            </a:r>
          </a:p>
          <a:p>
            <a:pPr lvl="1" algn="just"/>
            <a:endParaRPr lang="pt-BR" sz="2400" dirty="0"/>
          </a:p>
          <a:p>
            <a:endParaRPr lang="pt-BR" sz="2400" dirty="0"/>
          </a:p>
          <a:p>
            <a:pPr algn="just"/>
            <a:r>
              <a:rPr lang="pt-BR" sz="2400" dirty="0" smtClean="0"/>
              <a:t> </a:t>
            </a:r>
            <a:endParaRPr lang="pt-BR" sz="2400" dirty="0"/>
          </a:p>
        </p:txBody>
      </p:sp>
    </p:spTree>
    <p:extLst>
      <p:ext uri="{BB962C8B-B14F-4D97-AF65-F5344CB8AC3E}">
        <p14:creationId xmlns:p14="http://schemas.microsoft.com/office/powerpoint/2010/main" val="24341255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162946" y="332656"/>
            <a:ext cx="8602106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792000"/>
            <a:r>
              <a:rPr lang="pt-BR" sz="2400" b="1" dirty="0" smtClean="0">
                <a:solidFill>
                  <a:prstClr val="black"/>
                </a:solidFill>
              </a:rPr>
              <a:t>AÇÕES DO MINISTÉRIO DAS CIDADES: CURTO PRAZO</a:t>
            </a:r>
          </a:p>
          <a:p>
            <a:pPr algn="just" defTabSz="792000"/>
            <a:endParaRPr lang="pt-BR" sz="2400" b="1" dirty="0" smtClean="0">
              <a:solidFill>
                <a:prstClr val="black"/>
              </a:solidFill>
            </a:endParaRPr>
          </a:p>
          <a:p>
            <a:pPr algn="just" defTabSz="792000"/>
            <a:endParaRPr lang="pt-BR" sz="2400" dirty="0"/>
          </a:p>
          <a:p>
            <a:pPr algn="just"/>
            <a:endParaRPr lang="pt-BR" sz="2000" dirty="0"/>
          </a:p>
          <a:p>
            <a:pPr algn="just"/>
            <a:endParaRPr lang="pt-BR" sz="2000" dirty="0"/>
          </a:p>
        </p:txBody>
      </p:sp>
      <p:sp>
        <p:nvSpPr>
          <p:cNvPr id="3" name="CaixaDeTexto 2"/>
          <p:cNvSpPr txBox="1"/>
          <p:nvPr/>
        </p:nvSpPr>
        <p:spPr>
          <a:xfrm>
            <a:off x="251520" y="908720"/>
            <a:ext cx="8712968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/>
              <a:t>Diretriz nº 3/2016 da SNCC</a:t>
            </a:r>
          </a:p>
          <a:p>
            <a:r>
              <a:rPr lang="pt-BR" sz="2400" dirty="0" smtClean="0"/>
              <a:t> </a:t>
            </a:r>
            <a:endParaRPr lang="pt-BR" sz="2400" dirty="0"/>
          </a:p>
          <a:p>
            <a:r>
              <a:rPr lang="pt-BR" sz="2400" b="1" dirty="0" smtClean="0"/>
              <a:t>Sugestões da SNSA para o planejamento das ações:</a:t>
            </a:r>
          </a:p>
          <a:p>
            <a:endParaRPr lang="pt-BR" sz="2400" b="1" dirty="0" smtClean="0"/>
          </a:p>
          <a:p>
            <a:pPr lvl="0" algn="just"/>
            <a:r>
              <a:rPr lang="pt-BR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(</a:t>
            </a:r>
            <a:r>
              <a:rPr lang="pt-BR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Cont</a:t>
            </a:r>
            <a:r>
              <a:rPr lang="pt-BR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): Articulação </a:t>
            </a:r>
            <a:r>
              <a:rPr lang="pt-BR" dirty="0">
                <a:solidFill>
                  <a:schemeClr val="tx2">
                    <a:lumMod val="60000"/>
                    <a:lumOff val="40000"/>
                  </a:schemeClr>
                </a:solidFill>
              </a:rPr>
              <a:t>das Salas Estaduais com os prestadores de serviços de água e esgoto para buscar parcerias objetivando, dentro do </a:t>
            </a:r>
            <a:r>
              <a:rPr lang="pt-BR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possível:</a:t>
            </a:r>
            <a:endParaRPr lang="pt-BR" dirty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 lvl="1" algn="just"/>
            <a:endParaRPr lang="pt-BR" sz="2400" dirty="0" smtClean="0"/>
          </a:p>
          <a:p>
            <a:pPr lvl="1" algn="just"/>
            <a:r>
              <a:rPr lang="pt-BR" sz="2400" dirty="0" smtClean="0"/>
              <a:t>2) O </a:t>
            </a:r>
            <a:r>
              <a:rPr lang="pt-BR" sz="2400" dirty="0"/>
              <a:t>provimento de </a:t>
            </a:r>
            <a:r>
              <a:rPr lang="pt-BR" sz="2400" b="1" dirty="0"/>
              <a:t>meios</a:t>
            </a:r>
            <a:r>
              <a:rPr lang="pt-BR" sz="2400" dirty="0"/>
              <a:t> (telas, e quando cabível tampas, caixas-d’água, </a:t>
            </a:r>
            <a:r>
              <a:rPr lang="pt-BR" sz="2400" dirty="0" err="1"/>
              <a:t>etc</a:t>
            </a:r>
            <a:r>
              <a:rPr lang="pt-BR" sz="2400" dirty="0"/>
              <a:t>) para </a:t>
            </a:r>
            <a:r>
              <a:rPr lang="pt-BR" sz="2400" b="1" dirty="0"/>
              <a:t>adequar</a:t>
            </a:r>
            <a:r>
              <a:rPr lang="pt-BR" sz="2400" dirty="0"/>
              <a:t> os </a:t>
            </a:r>
            <a:r>
              <a:rPr lang="pt-BR" sz="2400" b="1" dirty="0"/>
              <a:t>depósitos</a:t>
            </a:r>
            <a:r>
              <a:rPr lang="pt-BR" sz="2400" dirty="0"/>
              <a:t> de armazenamento de </a:t>
            </a:r>
            <a:r>
              <a:rPr lang="pt-BR" sz="2400" b="1" dirty="0"/>
              <a:t>água,</a:t>
            </a:r>
            <a:r>
              <a:rPr lang="pt-BR" sz="2400" dirty="0"/>
              <a:t> principalmente de comunidades de baixa renda</a:t>
            </a:r>
            <a:r>
              <a:rPr lang="pt-BR" sz="2400" dirty="0" smtClean="0"/>
              <a:t>;</a:t>
            </a:r>
            <a:endParaRPr lang="pt-BR" sz="2400" dirty="0"/>
          </a:p>
        </p:txBody>
      </p:sp>
    </p:spTree>
    <p:extLst>
      <p:ext uri="{BB962C8B-B14F-4D97-AF65-F5344CB8AC3E}">
        <p14:creationId xmlns:p14="http://schemas.microsoft.com/office/powerpoint/2010/main" val="108120150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162946" y="332656"/>
            <a:ext cx="8602106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792000"/>
            <a:r>
              <a:rPr lang="pt-BR" sz="2400" b="1" dirty="0" smtClean="0">
                <a:solidFill>
                  <a:prstClr val="black"/>
                </a:solidFill>
              </a:rPr>
              <a:t>AÇÕES DO MINISTÉRIO DAS CIDADES: CURTO PRAZO</a:t>
            </a:r>
          </a:p>
          <a:p>
            <a:pPr algn="just" defTabSz="792000"/>
            <a:endParaRPr lang="pt-BR" sz="2400" b="1" dirty="0" smtClean="0">
              <a:solidFill>
                <a:prstClr val="black"/>
              </a:solidFill>
            </a:endParaRPr>
          </a:p>
          <a:p>
            <a:pPr algn="just" defTabSz="792000"/>
            <a:endParaRPr lang="pt-BR" sz="2400" dirty="0"/>
          </a:p>
          <a:p>
            <a:pPr algn="just"/>
            <a:endParaRPr lang="pt-BR" sz="2000" dirty="0"/>
          </a:p>
          <a:p>
            <a:pPr algn="just"/>
            <a:endParaRPr lang="pt-BR" sz="2000" dirty="0"/>
          </a:p>
        </p:txBody>
      </p:sp>
      <p:sp>
        <p:nvSpPr>
          <p:cNvPr id="3" name="CaixaDeTexto 2"/>
          <p:cNvSpPr txBox="1"/>
          <p:nvPr/>
        </p:nvSpPr>
        <p:spPr>
          <a:xfrm>
            <a:off x="179512" y="836712"/>
            <a:ext cx="8712968" cy="54476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/>
              <a:t>Diretriz nº 3/2016 da SNCC</a:t>
            </a:r>
          </a:p>
          <a:p>
            <a:r>
              <a:rPr lang="pt-BR" sz="2400" dirty="0" smtClean="0"/>
              <a:t> </a:t>
            </a:r>
            <a:endParaRPr lang="pt-BR" sz="2400" dirty="0"/>
          </a:p>
          <a:p>
            <a:r>
              <a:rPr lang="pt-BR" sz="2400" b="1" dirty="0" smtClean="0"/>
              <a:t>Sugestões da SNSA para o planejamento das ações:</a:t>
            </a:r>
          </a:p>
          <a:p>
            <a:endParaRPr lang="pt-BR" sz="2400" b="1" dirty="0" smtClean="0"/>
          </a:p>
          <a:p>
            <a:pPr lvl="0" algn="just"/>
            <a:r>
              <a:rPr lang="pt-BR" dirty="0">
                <a:solidFill>
                  <a:schemeClr val="tx2">
                    <a:lumMod val="60000"/>
                    <a:lumOff val="40000"/>
                  </a:schemeClr>
                </a:solidFill>
              </a:rPr>
              <a:t>(</a:t>
            </a:r>
            <a:r>
              <a:rPr lang="pt-BR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Cont</a:t>
            </a:r>
            <a:r>
              <a:rPr lang="pt-BR" dirty="0">
                <a:solidFill>
                  <a:schemeClr val="tx2">
                    <a:lumMod val="60000"/>
                    <a:lumOff val="40000"/>
                  </a:schemeClr>
                </a:solidFill>
              </a:rPr>
              <a:t>- Articulação das Salas Estaduais com os prestadores de serviços de água e esgoto para buscar parcerias objetivando, dentro do possível):</a:t>
            </a:r>
          </a:p>
          <a:p>
            <a:pPr lvl="1" algn="just"/>
            <a:r>
              <a:rPr lang="pt-BR" sz="2400" dirty="0" smtClean="0"/>
              <a:t>3) Divulgar </a:t>
            </a:r>
            <a:r>
              <a:rPr lang="pt-BR" sz="2400" b="1" dirty="0"/>
              <a:t>mensagens</a:t>
            </a:r>
            <a:r>
              <a:rPr lang="pt-BR" sz="2400" dirty="0"/>
              <a:t> institucionais em suas </a:t>
            </a:r>
            <a:r>
              <a:rPr lang="pt-BR" sz="2400" b="1" dirty="0"/>
              <a:t>contas</a:t>
            </a:r>
            <a:r>
              <a:rPr lang="pt-BR" sz="2400" dirty="0"/>
              <a:t> aos consumidores e em seus sítios na rede mundial de computadores</a:t>
            </a:r>
            <a:r>
              <a:rPr lang="pt-BR" sz="2400" dirty="0" smtClean="0"/>
              <a:t>.</a:t>
            </a:r>
          </a:p>
          <a:p>
            <a:pPr lvl="1" algn="just"/>
            <a:endParaRPr lang="pt-BR" sz="2400" dirty="0"/>
          </a:p>
          <a:p>
            <a:pPr lvl="1" algn="just"/>
            <a:r>
              <a:rPr lang="pt-BR" sz="2400" dirty="0" smtClean="0"/>
              <a:t>4) </a:t>
            </a:r>
            <a:r>
              <a:rPr lang="pt-BR" sz="2400" b="1" dirty="0" smtClean="0"/>
              <a:t>Distribuir </a:t>
            </a:r>
            <a:r>
              <a:rPr lang="pt-BR" sz="2400" b="1" dirty="0"/>
              <a:t>cartilhas </a:t>
            </a:r>
            <a:r>
              <a:rPr lang="pt-BR" sz="2400" dirty="0"/>
              <a:t>de orientação à população, elaboradas e/ou disponibilizadas pelos órgãos competentes.</a:t>
            </a:r>
          </a:p>
          <a:p>
            <a:endParaRPr lang="pt-BR" sz="2400" dirty="0"/>
          </a:p>
          <a:p>
            <a:pPr algn="just"/>
            <a:r>
              <a:rPr lang="pt-BR" sz="2400" dirty="0" smtClean="0"/>
              <a:t> </a:t>
            </a:r>
            <a:endParaRPr lang="pt-BR" sz="2400" dirty="0"/>
          </a:p>
        </p:txBody>
      </p:sp>
    </p:spTree>
    <p:extLst>
      <p:ext uri="{BB962C8B-B14F-4D97-AF65-F5344CB8AC3E}">
        <p14:creationId xmlns:p14="http://schemas.microsoft.com/office/powerpoint/2010/main" val="355581048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162946" y="332656"/>
            <a:ext cx="8602106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792000"/>
            <a:r>
              <a:rPr lang="pt-BR" sz="2400" b="1" dirty="0" smtClean="0">
                <a:solidFill>
                  <a:prstClr val="black"/>
                </a:solidFill>
              </a:rPr>
              <a:t>AÇÕES DO MINISTÉRIO DAS CIDADES: CURTO PRAZO</a:t>
            </a:r>
          </a:p>
          <a:p>
            <a:pPr algn="just" defTabSz="792000"/>
            <a:endParaRPr lang="pt-BR" sz="2400" b="1" dirty="0" smtClean="0">
              <a:solidFill>
                <a:prstClr val="black"/>
              </a:solidFill>
            </a:endParaRPr>
          </a:p>
          <a:p>
            <a:pPr algn="just" defTabSz="792000"/>
            <a:endParaRPr lang="pt-BR" sz="2400" dirty="0"/>
          </a:p>
          <a:p>
            <a:pPr algn="just"/>
            <a:endParaRPr lang="pt-BR" sz="2000" dirty="0"/>
          </a:p>
          <a:p>
            <a:pPr algn="just"/>
            <a:endParaRPr lang="pt-BR" sz="2000" dirty="0"/>
          </a:p>
        </p:txBody>
      </p:sp>
      <p:sp>
        <p:nvSpPr>
          <p:cNvPr id="3" name="CaixaDeTexto 2"/>
          <p:cNvSpPr txBox="1"/>
          <p:nvPr/>
        </p:nvSpPr>
        <p:spPr>
          <a:xfrm>
            <a:off x="179512" y="836712"/>
            <a:ext cx="8712968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/>
              <a:t>Diretriz nº 3/2016 da SNCC</a:t>
            </a:r>
          </a:p>
          <a:p>
            <a:r>
              <a:rPr lang="pt-BR" sz="2400" dirty="0" smtClean="0"/>
              <a:t> </a:t>
            </a:r>
            <a:endParaRPr lang="pt-BR" sz="2400" dirty="0"/>
          </a:p>
          <a:p>
            <a:r>
              <a:rPr lang="pt-BR" sz="2400" b="1" dirty="0" smtClean="0"/>
              <a:t>Sugestões da SNSA para o planejamento das ações:</a:t>
            </a:r>
          </a:p>
          <a:p>
            <a:endParaRPr lang="pt-BR" sz="2400" b="1" dirty="0" smtClean="0"/>
          </a:p>
          <a:p>
            <a:pPr lvl="0" algn="just"/>
            <a:r>
              <a:rPr lang="pt-BR" dirty="0">
                <a:solidFill>
                  <a:schemeClr val="tx2">
                    <a:lumMod val="60000"/>
                    <a:lumOff val="40000"/>
                  </a:schemeClr>
                </a:solidFill>
              </a:rPr>
              <a:t>(</a:t>
            </a:r>
            <a:r>
              <a:rPr lang="pt-BR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Cont</a:t>
            </a:r>
            <a:r>
              <a:rPr lang="pt-BR" dirty="0">
                <a:solidFill>
                  <a:schemeClr val="tx2">
                    <a:lumMod val="60000"/>
                    <a:lumOff val="40000"/>
                  </a:schemeClr>
                </a:solidFill>
              </a:rPr>
              <a:t>- Articulação das Salas Estaduais com os prestadores de serviços de água e esgoto para buscar parcerias objetivando, dentro do possível</a:t>
            </a:r>
            <a:r>
              <a:rPr lang="pt-BR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):</a:t>
            </a:r>
          </a:p>
          <a:p>
            <a:pPr lvl="0" algn="just"/>
            <a:endParaRPr lang="pt-BR" dirty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 marL="0" lvl="1" algn="just"/>
            <a:r>
              <a:rPr lang="pt-BR" sz="2400" dirty="0" smtClean="0"/>
              <a:t>5) Envolvimento </a:t>
            </a:r>
            <a:r>
              <a:rPr lang="pt-BR" sz="2400" dirty="0"/>
              <a:t>dos profissionais </a:t>
            </a:r>
            <a:r>
              <a:rPr lang="pt-BR" sz="2400" dirty="0" smtClean="0"/>
              <a:t>dos prestadores (por </a:t>
            </a:r>
            <a:r>
              <a:rPr lang="pt-BR" sz="2400" dirty="0" err="1" smtClean="0"/>
              <a:t>ex</a:t>
            </a:r>
            <a:r>
              <a:rPr lang="pt-BR" sz="2400" dirty="0" smtClean="0"/>
              <a:t>:  </a:t>
            </a:r>
            <a:r>
              <a:rPr lang="pt-BR" sz="2400" b="1" dirty="0" err="1" smtClean="0"/>
              <a:t>leituristas</a:t>
            </a:r>
            <a:r>
              <a:rPr lang="pt-BR" sz="2400" b="1" dirty="0" smtClean="0"/>
              <a:t>,</a:t>
            </a:r>
            <a:r>
              <a:rPr lang="pt-BR" sz="2400" dirty="0" smtClean="0"/>
              <a:t> manobristas, operadores) </a:t>
            </a:r>
            <a:r>
              <a:rPr lang="pt-BR" sz="2400" dirty="0"/>
              <a:t>para que, respeitadas suas </a:t>
            </a:r>
            <a:r>
              <a:rPr lang="pt-BR" sz="2400" dirty="0" smtClean="0"/>
              <a:t>atribuições, identifiquem, </a:t>
            </a:r>
            <a:r>
              <a:rPr lang="pt-BR" sz="2400" dirty="0"/>
              <a:t>quando viável,  </a:t>
            </a:r>
            <a:r>
              <a:rPr lang="pt-BR" sz="2400" dirty="0" smtClean="0"/>
              <a:t>imóveis </a:t>
            </a:r>
            <a:r>
              <a:rPr lang="pt-BR" sz="2400" dirty="0"/>
              <a:t>e terrenos com </a:t>
            </a:r>
            <a:r>
              <a:rPr lang="pt-BR" sz="2400" b="1" dirty="0"/>
              <a:t>criadouros</a:t>
            </a:r>
            <a:r>
              <a:rPr lang="pt-BR" sz="2400" dirty="0"/>
              <a:t> do mosquito passíveis de remoção (pneus, latas, garrafas, </a:t>
            </a:r>
            <a:r>
              <a:rPr lang="pt-BR" sz="2400" dirty="0" smtClean="0"/>
              <a:t>plásticos, </a:t>
            </a:r>
            <a:r>
              <a:rPr lang="pt-BR" sz="2400" dirty="0" err="1"/>
              <a:t>etc</a:t>
            </a:r>
            <a:r>
              <a:rPr lang="pt-BR" sz="2400" dirty="0" smtClean="0"/>
              <a:t>), informando os </a:t>
            </a:r>
            <a:r>
              <a:rPr lang="pt-BR" sz="2400" dirty="0"/>
              <a:t>locais aos órgãos competentes, para seu </a:t>
            </a:r>
            <a:r>
              <a:rPr lang="pt-BR" sz="2400" dirty="0" err="1"/>
              <a:t>georreferenciamento</a:t>
            </a:r>
            <a:r>
              <a:rPr lang="pt-BR" sz="2400" dirty="0"/>
              <a:t>;</a:t>
            </a:r>
          </a:p>
          <a:p>
            <a:endParaRPr lang="pt-BR" sz="2400" dirty="0"/>
          </a:p>
          <a:p>
            <a:pPr algn="just"/>
            <a:r>
              <a:rPr lang="pt-BR" sz="2400" dirty="0" smtClean="0"/>
              <a:t> </a:t>
            </a:r>
            <a:endParaRPr lang="pt-BR" sz="2400" dirty="0"/>
          </a:p>
        </p:txBody>
      </p:sp>
    </p:spTree>
    <p:extLst>
      <p:ext uri="{BB962C8B-B14F-4D97-AF65-F5344CB8AC3E}">
        <p14:creationId xmlns:p14="http://schemas.microsoft.com/office/powerpoint/2010/main" val="410728806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162946" y="332656"/>
            <a:ext cx="8602106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792000"/>
            <a:r>
              <a:rPr lang="pt-BR" sz="2400" b="1" dirty="0" smtClean="0">
                <a:solidFill>
                  <a:prstClr val="black"/>
                </a:solidFill>
              </a:rPr>
              <a:t>AÇÕES DO MINISTÉRIO DAS CIDADES: CURTO PRAZO</a:t>
            </a:r>
          </a:p>
          <a:p>
            <a:pPr algn="just" defTabSz="792000"/>
            <a:endParaRPr lang="pt-BR" sz="2400" b="1" dirty="0" smtClean="0">
              <a:solidFill>
                <a:prstClr val="black"/>
              </a:solidFill>
            </a:endParaRPr>
          </a:p>
          <a:p>
            <a:pPr algn="just" defTabSz="792000"/>
            <a:endParaRPr lang="pt-BR" sz="2400" dirty="0"/>
          </a:p>
          <a:p>
            <a:pPr algn="just"/>
            <a:endParaRPr lang="pt-BR" sz="2000" dirty="0"/>
          </a:p>
          <a:p>
            <a:pPr algn="just"/>
            <a:endParaRPr lang="pt-BR" sz="2000" dirty="0"/>
          </a:p>
        </p:txBody>
      </p:sp>
      <p:sp>
        <p:nvSpPr>
          <p:cNvPr id="3" name="CaixaDeTexto 2"/>
          <p:cNvSpPr txBox="1"/>
          <p:nvPr/>
        </p:nvSpPr>
        <p:spPr>
          <a:xfrm>
            <a:off x="251520" y="836712"/>
            <a:ext cx="8712968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/>
              <a:t>Diretriz nº 3/2016 da SNCC</a:t>
            </a:r>
          </a:p>
          <a:p>
            <a:r>
              <a:rPr lang="pt-BR" sz="2400" dirty="0" smtClean="0"/>
              <a:t> </a:t>
            </a:r>
            <a:endParaRPr lang="pt-BR" sz="2400" dirty="0"/>
          </a:p>
          <a:p>
            <a:r>
              <a:rPr lang="pt-BR" sz="2400" b="1" dirty="0" smtClean="0"/>
              <a:t>Outras Sugestões da SNSA:</a:t>
            </a:r>
          </a:p>
          <a:p>
            <a:endParaRPr lang="pt-BR" sz="2400" b="1" dirty="0"/>
          </a:p>
          <a:p>
            <a:pPr marL="342900" indent="-342900" algn="just">
              <a:buFontTx/>
              <a:buChar char="-"/>
            </a:pPr>
            <a:r>
              <a:rPr lang="pt-BR" sz="2400" b="1" dirty="0" smtClean="0"/>
              <a:t>Aproximação</a:t>
            </a:r>
            <a:r>
              <a:rPr lang="pt-BR" sz="2400" dirty="0" smtClean="0"/>
              <a:t> da SNCC e das Salas Estaduais com </a:t>
            </a:r>
            <a:r>
              <a:rPr lang="pt-BR" sz="2400" b="1" dirty="0" smtClean="0"/>
              <a:t>entidades representativas </a:t>
            </a:r>
            <a:r>
              <a:rPr lang="pt-BR" sz="2400" dirty="0" smtClean="0"/>
              <a:t>do setor como, por exemplo, ABES, AESBE, ASSEMAE, ABCON, ABRELPE, ABAR, </a:t>
            </a:r>
            <a:r>
              <a:rPr lang="pt-BR" sz="2400" dirty="0" err="1" smtClean="0"/>
              <a:t>etc</a:t>
            </a:r>
            <a:r>
              <a:rPr lang="pt-BR" sz="2400" dirty="0" smtClean="0"/>
              <a:t>;</a:t>
            </a:r>
          </a:p>
          <a:p>
            <a:pPr marL="342900" indent="-342900" algn="just">
              <a:buFontTx/>
              <a:buChar char="-"/>
            </a:pPr>
            <a:endParaRPr lang="pt-BR" sz="2400" dirty="0" smtClean="0"/>
          </a:p>
          <a:p>
            <a:pPr marL="342900" indent="-342900" algn="just">
              <a:buFontTx/>
              <a:buChar char="-"/>
            </a:pPr>
            <a:r>
              <a:rPr lang="pt-BR" sz="2400" b="1" dirty="0"/>
              <a:t>Solicitação </a:t>
            </a:r>
            <a:r>
              <a:rPr lang="pt-BR" sz="2400" dirty="0" smtClean="0"/>
              <a:t>das Salas aos </a:t>
            </a:r>
            <a:r>
              <a:rPr lang="pt-BR" sz="2400" dirty="0"/>
              <a:t>órgãos responsáveis para que, dentro do possível, e tendo em vista a situação emergencial, promovam ao menos o </a:t>
            </a:r>
            <a:r>
              <a:rPr lang="pt-BR" sz="2400" b="1" dirty="0"/>
              <a:t>recobrimento com terra</a:t>
            </a:r>
            <a:r>
              <a:rPr lang="pt-BR" sz="2400" dirty="0"/>
              <a:t> dos lixões ainda </a:t>
            </a:r>
            <a:r>
              <a:rPr lang="pt-BR" sz="2400" dirty="0" smtClean="0"/>
              <a:t>existentes.</a:t>
            </a:r>
            <a:endParaRPr lang="pt-BR" sz="2400" dirty="0"/>
          </a:p>
          <a:p>
            <a:pPr algn="just"/>
            <a:r>
              <a:rPr lang="pt-BR" sz="2400" dirty="0" smtClean="0"/>
              <a:t> </a:t>
            </a:r>
            <a:endParaRPr lang="pt-BR" sz="2400" dirty="0"/>
          </a:p>
        </p:txBody>
      </p:sp>
    </p:spTree>
    <p:extLst>
      <p:ext uri="{BB962C8B-B14F-4D97-AF65-F5344CB8AC3E}">
        <p14:creationId xmlns:p14="http://schemas.microsoft.com/office/powerpoint/2010/main" val="20957982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4"/>
          <p:cNvSpPr>
            <a:spLocks noChangeArrowheads="1"/>
          </p:cNvSpPr>
          <p:nvPr/>
        </p:nvSpPr>
        <p:spPr bwMode="auto">
          <a:xfrm>
            <a:off x="2381250" y="44450"/>
            <a:ext cx="41767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pt-BR" altLang="pt-BR" sz="2400" b="1">
                <a:latin typeface="Arial Narrow" pitchFamily="34" charset="0"/>
              </a:rPr>
              <a:t>O MINISTÉRIO DAS CIDADES </a:t>
            </a:r>
          </a:p>
        </p:txBody>
      </p:sp>
      <p:sp>
        <p:nvSpPr>
          <p:cNvPr id="31746" name="Rectangle 2"/>
          <p:cNvSpPr>
            <a:spLocks noChangeArrowheads="1"/>
          </p:cNvSpPr>
          <p:nvPr/>
        </p:nvSpPr>
        <p:spPr bwMode="auto">
          <a:xfrm>
            <a:off x="684213" y="952500"/>
            <a:ext cx="7993062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 anchor="ctr"/>
          <a:lstStyle/>
          <a:p>
            <a:r>
              <a:rPr lang="pt-BR" altLang="pt-BR" sz="2400" b="1">
                <a:solidFill>
                  <a:srgbClr val="0070C0"/>
                </a:solidFill>
                <a:latin typeface="Calibri" pitchFamily="34" charset="0"/>
              </a:rPr>
              <a:t/>
            </a:r>
            <a:br>
              <a:rPr lang="pt-BR" altLang="pt-BR" sz="2400" b="1">
                <a:solidFill>
                  <a:srgbClr val="0070C0"/>
                </a:solidFill>
                <a:latin typeface="Calibri" pitchFamily="34" charset="0"/>
              </a:rPr>
            </a:br>
            <a:r>
              <a:rPr lang="pt-BR" altLang="pt-BR" sz="1600" b="1">
                <a:latin typeface="Calibri" pitchFamily="34" charset="0"/>
              </a:rPr>
              <a:t/>
            </a:r>
            <a:br>
              <a:rPr lang="pt-BR" altLang="pt-BR" sz="1600" b="1">
                <a:latin typeface="Calibri" pitchFamily="34" charset="0"/>
              </a:rPr>
            </a:br>
            <a:endParaRPr lang="pt-BR" altLang="pt-BR" sz="2400" b="1">
              <a:solidFill>
                <a:srgbClr val="0070C0"/>
              </a:solidFill>
              <a:latin typeface="Calibri" pitchFamily="34" charset="0"/>
            </a:endParaRPr>
          </a:p>
        </p:txBody>
      </p:sp>
      <p:sp>
        <p:nvSpPr>
          <p:cNvPr id="31747" name="AutoShape 16"/>
          <p:cNvSpPr>
            <a:spLocks noChangeArrowheads="1"/>
          </p:cNvSpPr>
          <p:nvPr/>
        </p:nvSpPr>
        <p:spPr bwMode="auto">
          <a:xfrm>
            <a:off x="157163" y="1946275"/>
            <a:ext cx="1439862" cy="473075"/>
          </a:xfrm>
          <a:prstGeom prst="flowChartAlternateProcess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r>
              <a:rPr lang="pt-BR" altLang="pt-BR" sz="1500"/>
              <a:t>Órgãos</a:t>
            </a:r>
          </a:p>
          <a:p>
            <a:r>
              <a:rPr lang="pt-BR" altLang="pt-BR" sz="1600"/>
              <a:t> </a:t>
            </a:r>
            <a:r>
              <a:rPr lang="pt-BR" altLang="pt-BR" sz="1500"/>
              <a:t>colegiados</a:t>
            </a:r>
          </a:p>
        </p:txBody>
      </p:sp>
      <p:sp>
        <p:nvSpPr>
          <p:cNvPr id="31748" name="AutoShape 16"/>
          <p:cNvSpPr>
            <a:spLocks noChangeArrowheads="1"/>
          </p:cNvSpPr>
          <p:nvPr/>
        </p:nvSpPr>
        <p:spPr bwMode="auto">
          <a:xfrm>
            <a:off x="7789863" y="1985963"/>
            <a:ext cx="1368425" cy="504825"/>
          </a:xfrm>
          <a:prstGeom prst="flowChartAlternateProcess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r>
              <a:rPr lang="pt-BR" altLang="pt-BR" sz="1500"/>
              <a:t>Entidades</a:t>
            </a:r>
          </a:p>
          <a:p>
            <a:r>
              <a:rPr lang="pt-BR" altLang="pt-BR" sz="1500"/>
              <a:t> vinculadas</a:t>
            </a:r>
          </a:p>
        </p:txBody>
      </p:sp>
      <p:sp>
        <p:nvSpPr>
          <p:cNvPr id="7" name="AutoShape 16"/>
          <p:cNvSpPr>
            <a:spLocks noChangeArrowheads="1"/>
          </p:cNvSpPr>
          <p:nvPr/>
        </p:nvSpPr>
        <p:spPr bwMode="auto">
          <a:xfrm>
            <a:off x="5724127" y="782837"/>
            <a:ext cx="3600401" cy="216025"/>
          </a:xfrm>
          <a:prstGeom prst="flowChartAlternateProcess">
            <a:avLst/>
          </a:prstGeom>
          <a:noFill/>
          <a:ln w="25400" algn="ctr">
            <a:noFill/>
            <a:prstDash val="sysDot"/>
            <a:miter lim="800000"/>
            <a:headEnd/>
            <a:tailEnd/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txBody>
          <a:bodyPr wrap="none" anchor="ctr"/>
          <a:lstStyle>
            <a:lvl1pPr>
              <a:defRPr sz="2400" b="1">
                <a:solidFill>
                  <a:srgbClr val="000000"/>
                </a:solidFill>
                <a:latin typeface="Arial Narrow" pitchFamily="34" charset="0"/>
              </a:defRPr>
            </a:lvl1pPr>
            <a:lvl2pPr marL="742950" indent="-285750">
              <a:defRPr sz="2400" b="1">
                <a:solidFill>
                  <a:srgbClr val="000000"/>
                </a:solidFill>
                <a:latin typeface="Arial Narrow" pitchFamily="34" charset="0"/>
              </a:defRPr>
            </a:lvl2pPr>
            <a:lvl3pPr marL="1143000" indent="-228600">
              <a:defRPr sz="2400" b="1">
                <a:solidFill>
                  <a:srgbClr val="000000"/>
                </a:solidFill>
                <a:latin typeface="Arial Narrow" pitchFamily="34" charset="0"/>
              </a:defRPr>
            </a:lvl3pPr>
            <a:lvl4pPr marL="1600200" indent="-228600">
              <a:defRPr sz="2400" b="1">
                <a:solidFill>
                  <a:srgbClr val="000000"/>
                </a:solidFill>
                <a:latin typeface="Arial Narrow" pitchFamily="34" charset="0"/>
              </a:defRPr>
            </a:lvl4pPr>
            <a:lvl5pPr marL="2057400" indent="-228600">
              <a:defRPr sz="2400" b="1">
                <a:solidFill>
                  <a:srgbClr val="000000"/>
                </a:solidFill>
                <a:latin typeface="Arial Narrow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Arial Narrow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Arial Narrow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Arial Narrow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Arial Narrow" pitchFamily="34" charset="0"/>
              </a:defRPr>
            </a:lvl9pPr>
          </a:lstStyle>
          <a:p>
            <a:pPr>
              <a:defRPr/>
            </a:pPr>
            <a:r>
              <a:rPr lang="pt-BR" sz="1400" smtClean="0">
                <a:latin typeface="Arial" charset="0"/>
              </a:rPr>
              <a:t>Decreto nº 4.665, de 3 de abril de 2003</a:t>
            </a:r>
          </a:p>
        </p:txBody>
      </p:sp>
      <p:sp>
        <p:nvSpPr>
          <p:cNvPr id="31752" name="AutoShape 18"/>
          <p:cNvSpPr>
            <a:spLocks noChangeArrowheads="1"/>
          </p:cNvSpPr>
          <p:nvPr/>
        </p:nvSpPr>
        <p:spPr bwMode="auto">
          <a:xfrm>
            <a:off x="1566863" y="1628775"/>
            <a:ext cx="1368425" cy="504825"/>
          </a:xfrm>
          <a:prstGeom prst="flowChartAlternateProcess">
            <a:avLst/>
          </a:prstGeom>
          <a:solidFill>
            <a:srgbClr val="FFFF99">
              <a:alpha val="30196"/>
            </a:srgbClr>
          </a:solidFill>
          <a:ln w="25400" algn="ctr">
            <a:solidFill>
              <a:schemeClr val="tx1"/>
            </a:solidFill>
            <a:prstDash val="sysDot"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pt-BR" altLang="pt-BR" sz="1600"/>
              <a:t>CCFDS</a:t>
            </a:r>
          </a:p>
        </p:txBody>
      </p:sp>
      <p:sp>
        <p:nvSpPr>
          <p:cNvPr id="31753" name="AutoShape 4"/>
          <p:cNvSpPr>
            <a:spLocks noChangeArrowheads="1"/>
          </p:cNvSpPr>
          <p:nvPr/>
        </p:nvSpPr>
        <p:spPr bwMode="auto">
          <a:xfrm>
            <a:off x="3468688" y="620713"/>
            <a:ext cx="2162175" cy="792162"/>
          </a:xfrm>
          <a:prstGeom prst="flowChartAlternateProcess">
            <a:avLst/>
          </a:prstGeom>
          <a:solidFill>
            <a:srgbClr val="CCFFCC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pt-BR" altLang="pt-BR" sz="1600"/>
              <a:t>MINISTRO</a:t>
            </a:r>
          </a:p>
        </p:txBody>
      </p:sp>
      <p:sp>
        <p:nvSpPr>
          <p:cNvPr id="31754" name="Line 5"/>
          <p:cNvSpPr>
            <a:spLocks noChangeShapeType="1"/>
          </p:cNvSpPr>
          <p:nvPr/>
        </p:nvSpPr>
        <p:spPr bwMode="auto">
          <a:xfrm flipH="1">
            <a:off x="4549775" y="1412875"/>
            <a:ext cx="0" cy="33845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31755" name="AutoShape 8"/>
          <p:cNvSpPr>
            <a:spLocks noChangeArrowheads="1"/>
          </p:cNvSpPr>
          <p:nvPr/>
        </p:nvSpPr>
        <p:spPr bwMode="auto">
          <a:xfrm>
            <a:off x="2749550" y="3040063"/>
            <a:ext cx="1512888" cy="574675"/>
          </a:xfrm>
          <a:prstGeom prst="flowChartAlternateProcess">
            <a:avLst/>
          </a:prstGeom>
          <a:solidFill>
            <a:srgbClr val="CCFFFF">
              <a:alpha val="30196"/>
            </a:srgbClr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pt-BR" altLang="pt-BR" sz="1600"/>
              <a:t>Gabinete</a:t>
            </a:r>
          </a:p>
        </p:txBody>
      </p:sp>
      <p:sp>
        <p:nvSpPr>
          <p:cNvPr id="31756" name="AutoShape 10"/>
          <p:cNvSpPr>
            <a:spLocks noChangeArrowheads="1"/>
          </p:cNvSpPr>
          <p:nvPr/>
        </p:nvSpPr>
        <p:spPr bwMode="auto">
          <a:xfrm>
            <a:off x="1598613" y="915988"/>
            <a:ext cx="1368425" cy="504825"/>
          </a:xfrm>
          <a:prstGeom prst="flowChartAlternateProcess">
            <a:avLst/>
          </a:prstGeom>
          <a:solidFill>
            <a:srgbClr val="FFFF99">
              <a:alpha val="30196"/>
            </a:srgbClr>
          </a:solidFill>
          <a:ln w="25400" algn="ctr">
            <a:solidFill>
              <a:schemeClr val="tx1"/>
            </a:solidFill>
            <a:prstDash val="sysDot"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pt-BR" altLang="pt-BR" sz="1600">
                <a:solidFill>
                  <a:schemeClr val="accent1"/>
                </a:solidFill>
              </a:rPr>
              <a:t>Conselho das</a:t>
            </a:r>
          </a:p>
          <a:p>
            <a:pPr algn="ctr"/>
            <a:r>
              <a:rPr lang="pt-BR" altLang="pt-BR" sz="1600">
                <a:solidFill>
                  <a:schemeClr val="accent1"/>
                </a:solidFill>
              </a:rPr>
              <a:t> Cidades</a:t>
            </a:r>
          </a:p>
        </p:txBody>
      </p:sp>
      <p:sp>
        <p:nvSpPr>
          <p:cNvPr id="31757" name="Line 13"/>
          <p:cNvSpPr>
            <a:spLocks noChangeShapeType="1"/>
          </p:cNvSpPr>
          <p:nvPr/>
        </p:nvSpPr>
        <p:spPr bwMode="auto">
          <a:xfrm flipH="1" flipV="1">
            <a:off x="5989638" y="1379538"/>
            <a:ext cx="36036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31758" name="Line 15"/>
          <p:cNvSpPr>
            <a:spLocks noChangeShapeType="1"/>
          </p:cNvSpPr>
          <p:nvPr/>
        </p:nvSpPr>
        <p:spPr bwMode="auto">
          <a:xfrm flipH="1" flipV="1">
            <a:off x="5989638" y="2336800"/>
            <a:ext cx="358775" cy="15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31759" name="AutoShape 16"/>
          <p:cNvSpPr>
            <a:spLocks noChangeArrowheads="1"/>
          </p:cNvSpPr>
          <p:nvPr/>
        </p:nvSpPr>
        <p:spPr bwMode="auto">
          <a:xfrm>
            <a:off x="1597025" y="2319338"/>
            <a:ext cx="1368425" cy="504825"/>
          </a:xfrm>
          <a:prstGeom prst="flowChartAlternateProcess">
            <a:avLst/>
          </a:prstGeom>
          <a:solidFill>
            <a:srgbClr val="FFFF99">
              <a:alpha val="30196"/>
            </a:srgbClr>
          </a:solidFill>
          <a:ln w="25400" algn="ctr">
            <a:solidFill>
              <a:schemeClr val="tx1"/>
            </a:solidFill>
            <a:prstDash val="sysDot"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pt-BR" altLang="pt-BR" sz="1600"/>
              <a:t>CONTRAN</a:t>
            </a:r>
          </a:p>
        </p:txBody>
      </p:sp>
      <p:sp>
        <p:nvSpPr>
          <p:cNvPr id="31760" name="AutoShape 17"/>
          <p:cNvSpPr>
            <a:spLocks noChangeArrowheads="1"/>
          </p:cNvSpPr>
          <p:nvPr/>
        </p:nvSpPr>
        <p:spPr bwMode="auto">
          <a:xfrm>
            <a:off x="6348413" y="1123950"/>
            <a:ext cx="1368425" cy="504825"/>
          </a:xfrm>
          <a:prstGeom prst="flowChartAlternateProcess">
            <a:avLst/>
          </a:prstGeom>
          <a:solidFill>
            <a:srgbClr val="FFFF99">
              <a:alpha val="30196"/>
            </a:srgbClr>
          </a:solidFill>
          <a:ln w="25400" algn="ctr">
            <a:solidFill>
              <a:schemeClr val="tx1"/>
            </a:solidFill>
            <a:prstDash val="sysDot"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pt-BR" altLang="pt-BR" sz="1600"/>
              <a:t>CBTU</a:t>
            </a:r>
          </a:p>
        </p:txBody>
      </p:sp>
      <p:sp>
        <p:nvSpPr>
          <p:cNvPr id="31761" name="AutoShape 18"/>
          <p:cNvSpPr>
            <a:spLocks noChangeArrowheads="1"/>
          </p:cNvSpPr>
          <p:nvPr/>
        </p:nvSpPr>
        <p:spPr bwMode="auto">
          <a:xfrm>
            <a:off x="6350000" y="2101850"/>
            <a:ext cx="1368425" cy="504825"/>
          </a:xfrm>
          <a:prstGeom prst="flowChartAlternateProcess">
            <a:avLst/>
          </a:prstGeom>
          <a:solidFill>
            <a:srgbClr val="FFFF99">
              <a:alpha val="30196"/>
            </a:srgbClr>
          </a:solidFill>
          <a:ln w="25400" algn="ctr">
            <a:solidFill>
              <a:schemeClr val="tx1"/>
            </a:solidFill>
            <a:prstDash val="sysDot"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pt-BR" altLang="pt-BR" sz="1600"/>
              <a:t>TRENSURB</a:t>
            </a:r>
          </a:p>
        </p:txBody>
      </p:sp>
      <p:sp>
        <p:nvSpPr>
          <p:cNvPr id="31762" name="Line 19"/>
          <p:cNvSpPr>
            <a:spLocks noChangeShapeType="1"/>
          </p:cNvSpPr>
          <p:nvPr/>
        </p:nvSpPr>
        <p:spPr bwMode="auto">
          <a:xfrm flipH="1" flipV="1">
            <a:off x="2965450" y="1882775"/>
            <a:ext cx="28733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31763" name="Line 20"/>
          <p:cNvSpPr>
            <a:spLocks noChangeShapeType="1"/>
          </p:cNvSpPr>
          <p:nvPr/>
        </p:nvSpPr>
        <p:spPr bwMode="auto">
          <a:xfrm flipH="1" flipV="1">
            <a:off x="2965450" y="1166813"/>
            <a:ext cx="285750" cy="15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31764" name="Line 21"/>
          <p:cNvSpPr>
            <a:spLocks noChangeShapeType="1"/>
          </p:cNvSpPr>
          <p:nvPr/>
        </p:nvSpPr>
        <p:spPr bwMode="auto">
          <a:xfrm flipH="1">
            <a:off x="3252788" y="1166813"/>
            <a:ext cx="0" cy="14398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31765" name="Line 25"/>
          <p:cNvSpPr>
            <a:spLocks noChangeShapeType="1"/>
          </p:cNvSpPr>
          <p:nvPr/>
        </p:nvSpPr>
        <p:spPr bwMode="auto">
          <a:xfrm flipH="1">
            <a:off x="5989638" y="1381125"/>
            <a:ext cx="0" cy="9366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31766" name="Line 26"/>
          <p:cNvSpPr>
            <a:spLocks noChangeShapeType="1"/>
          </p:cNvSpPr>
          <p:nvPr/>
        </p:nvSpPr>
        <p:spPr bwMode="auto">
          <a:xfrm flipH="1" flipV="1">
            <a:off x="3252788" y="1889125"/>
            <a:ext cx="129698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31767" name="Line 27"/>
          <p:cNvSpPr>
            <a:spLocks noChangeShapeType="1"/>
          </p:cNvSpPr>
          <p:nvPr/>
        </p:nvSpPr>
        <p:spPr bwMode="auto">
          <a:xfrm flipH="1" flipV="1">
            <a:off x="4549775" y="1889125"/>
            <a:ext cx="143986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31768" name="AutoShape 28"/>
          <p:cNvSpPr>
            <a:spLocks noChangeArrowheads="1"/>
          </p:cNvSpPr>
          <p:nvPr/>
        </p:nvSpPr>
        <p:spPr bwMode="auto">
          <a:xfrm>
            <a:off x="4837113" y="3843338"/>
            <a:ext cx="1512887" cy="708025"/>
          </a:xfrm>
          <a:prstGeom prst="flowChartAlternateProcess">
            <a:avLst/>
          </a:prstGeom>
          <a:solidFill>
            <a:srgbClr val="CCFFFF">
              <a:alpha val="30196"/>
            </a:srgbClr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pt-BR" altLang="pt-BR" sz="1600"/>
              <a:t>Secretaria</a:t>
            </a:r>
          </a:p>
          <a:p>
            <a:pPr algn="ctr"/>
            <a:r>
              <a:rPr lang="pt-BR" altLang="pt-BR" sz="1600"/>
              <a:t> Executiva</a:t>
            </a:r>
          </a:p>
        </p:txBody>
      </p:sp>
      <p:sp>
        <p:nvSpPr>
          <p:cNvPr id="31769" name="AutoShape 30"/>
          <p:cNvSpPr>
            <a:spLocks noChangeArrowheads="1"/>
          </p:cNvSpPr>
          <p:nvPr/>
        </p:nvSpPr>
        <p:spPr bwMode="auto">
          <a:xfrm>
            <a:off x="3036888" y="5056188"/>
            <a:ext cx="1368425" cy="504825"/>
          </a:xfrm>
          <a:prstGeom prst="flowChartAlternateProcess">
            <a:avLst/>
          </a:prstGeom>
          <a:solidFill>
            <a:srgbClr val="FF0000">
              <a:alpha val="30196"/>
            </a:srgbClr>
          </a:solidFill>
          <a:ln w="25400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pt-BR" altLang="pt-BR" sz="1600">
                <a:solidFill>
                  <a:schemeClr val="accent1"/>
                </a:solidFill>
              </a:rPr>
              <a:t>SNSA</a:t>
            </a:r>
          </a:p>
        </p:txBody>
      </p:sp>
      <p:sp>
        <p:nvSpPr>
          <p:cNvPr id="31770" name="AutoShape 31"/>
          <p:cNvSpPr>
            <a:spLocks noChangeArrowheads="1"/>
          </p:cNvSpPr>
          <p:nvPr/>
        </p:nvSpPr>
        <p:spPr bwMode="auto">
          <a:xfrm>
            <a:off x="1049338" y="5051425"/>
            <a:ext cx="1368425" cy="504825"/>
          </a:xfrm>
          <a:prstGeom prst="flowChartAlternateProcess">
            <a:avLst/>
          </a:prstGeom>
          <a:solidFill>
            <a:schemeClr val="accent1">
              <a:alpha val="30196"/>
            </a:schemeClr>
          </a:solidFill>
          <a:ln w="25400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pt-BR" altLang="pt-BR" sz="1600"/>
              <a:t>SNH</a:t>
            </a:r>
          </a:p>
        </p:txBody>
      </p:sp>
      <p:sp>
        <p:nvSpPr>
          <p:cNvPr id="31771" name="AutoShape 32"/>
          <p:cNvSpPr>
            <a:spLocks noChangeArrowheads="1"/>
          </p:cNvSpPr>
          <p:nvPr/>
        </p:nvSpPr>
        <p:spPr bwMode="auto">
          <a:xfrm>
            <a:off x="6665913" y="5053013"/>
            <a:ext cx="1368425" cy="504825"/>
          </a:xfrm>
          <a:prstGeom prst="flowChartAlternateProcess">
            <a:avLst/>
          </a:prstGeom>
          <a:solidFill>
            <a:schemeClr val="accent1">
              <a:alpha val="30196"/>
            </a:schemeClr>
          </a:solidFill>
          <a:ln w="25400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pt-BR" altLang="pt-BR" sz="1600"/>
              <a:t>SEMOB</a:t>
            </a:r>
          </a:p>
        </p:txBody>
      </p:sp>
      <p:sp>
        <p:nvSpPr>
          <p:cNvPr id="31772" name="AutoShape 33"/>
          <p:cNvSpPr>
            <a:spLocks noChangeArrowheads="1"/>
          </p:cNvSpPr>
          <p:nvPr/>
        </p:nvSpPr>
        <p:spPr bwMode="auto">
          <a:xfrm>
            <a:off x="4865688" y="5053013"/>
            <a:ext cx="1368425" cy="504825"/>
          </a:xfrm>
          <a:prstGeom prst="flowChartAlternateProcess">
            <a:avLst/>
          </a:prstGeom>
          <a:solidFill>
            <a:schemeClr val="accent1">
              <a:alpha val="30196"/>
            </a:schemeClr>
          </a:solidFill>
          <a:ln w="25400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pt-BR" altLang="pt-BR" sz="1600"/>
              <a:t>SNAPU</a:t>
            </a:r>
          </a:p>
        </p:txBody>
      </p:sp>
      <p:sp>
        <p:nvSpPr>
          <p:cNvPr id="31773" name="Line 34"/>
          <p:cNvSpPr>
            <a:spLocks noChangeShapeType="1"/>
          </p:cNvSpPr>
          <p:nvPr/>
        </p:nvSpPr>
        <p:spPr bwMode="auto">
          <a:xfrm flipH="1" flipV="1">
            <a:off x="1625600" y="4764088"/>
            <a:ext cx="568801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31774" name="Line 35"/>
          <p:cNvSpPr>
            <a:spLocks noChangeShapeType="1"/>
          </p:cNvSpPr>
          <p:nvPr/>
        </p:nvSpPr>
        <p:spPr bwMode="auto">
          <a:xfrm flipH="1" flipV="1">
            <a:off x="4549775" y="3397250"/>
            <a:ext cx="287338" cy="15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31775" name="Line 36"/>
          <p:cNvSpPr>
            <a:spLocks noChangeShapeType="1"/>
          </p:cNvSpPr>
          <p:nvPr/>
        </p:nvSpPr>
        <p:spPr bwMode="auto">
          <a:xfrm flipH="1" flipV="1">
            <a:off x="4549775" y="4132263"/>
            <a:ext cx="287338" cy="15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31776" name="Line 38"/>
          <p:cNvSpPr>
            <a:spLocks noChangeShapeType="1"/>
          </p:cNvSpPr>
          <p:nvPr/>
        </p:nvSpPr>
        <p:spPr bwMode="auto">
          <a:xfrm>
            <a:off x="1625600" y="4764088"/>
            <a:ext cx="0" cy="2889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31777" name="Line 39"/>
          <p:cNvSpPr>
            <a:spLocks noChangeShapeType="1"/>
          </p:cNvSpPr>
          <p:nvPr/>
        </p:nvSpPr>
        <p:spPr bwMode="auto">
          <a:xfrm>
            <a:off x="3713163" y="4764088"/>
            <a:ext cx="0" cy="2889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31778" name="Line 40"/>
          <p:cNvSpPr>
            <a:spLocks noChangeShapeType="1"/>
          </p:cNvSpPr>
          <p:nvPr/>
        </p:nvSpPr>
        <p:spPr bwMode="auto">
          <a:xfrm>
            <a:off x="7313613" y="4764088"/>
            <a:ext cx="0" cy="2889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31779" name="Line 41"/>
          <p:cNvSpPr>
            <a:spLocks noChangeShapeType="1"/>
          </p:cNvSpPr>
          <p:nvPr/>
        </p:nvSpPr>
        <p:spPr bwMode="auto">
          <a:xfrm>
            <a:off x="5513388" y="4764088"/>
            <a:ext cx="0" cy="2889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31780" name="Line 19"/>
          <p:cNvSpPr>
            <a:spLocks noChangeShapeType="1"/>
          </p:cNvSpPr>
          <p:nvPr/>
        </p:nvSpPr>
        <p:spPr bwMode="auto">
          <a:xfrm flipH="1" flipV="1">
            <a:off x="2967038" y="2606675"/>
            <a:ext cx="285750" cy="15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31781" name="AutoShape 8"/>
          <p:cNvSpPr>
            <a:spLocks noChangeArrowheads="1"/>
          </p:cNvSpPr>
          <p:nvPr/>
        </p:nvSpPr>
        <p:spPr bwMode="auto">
          <a:xfrm>
            <a:off x="2747963" y="3843338"/>
            <a:ext cx="1512887" cy="650875"/>
          </a:xfrm>
          <a:prstGeom prst="flowChartAlternateProcess">
            <a:avLst/>
          </a:prstGeom>
          <a:solidFill>
            <a:srgbClr val="CCFFFF">
              <a:alpha val="30196"/>
            </a:srgbClr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pt-BR" altLang="pt-BR" sz="1600"/>
              <a:t>Assessorias</a:t>
            </a:r>
          </a:p>
        </p:txBody>
      </p:sp>
      <p:sp>
        <p:nvSpPr>
          <p:cNvPr id="31782" name="AutoShape 28"/>
          <p:cNvSpPr>
            <a:spLocks noChangeArrowheads="1"/>
          </p:cNvSpPr>
          <p:nvPr/>
        </p:nvSpPr>
        <p:spPr bwMode="auto">
          <a:xfrm>
            <a:off x="4837113" y="3040063"/>
            <a:ext cx="1512887" cy="576262"/>
          </a:xfrm>
          <a:prstGeom prst="flowChartAlternateProcess">
            <a:avLst/>
          </a:prstGeom>
          <a:solidFill>
            <a:srgbClr val="CCFFFF">
              <a:alpha val="30196"/>
            </a:srgbClr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pt-BR" altLang="pt-BR" sz="1600"/>
              <a:t>CONJUR</a:t>
            </a:r>
          </a:p>
        </p:txBody>
      </p:sp>
      <p:sp>
        <p:nvSpPr>
          <p:cNvPr id="31783" name="Line 36"/>
          <p:cNvSpPr>
            <a:spLocks noChangeShapeType="1"/>
          </p:cNvSpPr>
          <p:nvPr/>
        </p:nvSpPr>
        <p:spPr bwMode="auto">
          <a:xfrm flipH="1" flipV="1">
            <a:off x="4260850" y="4132263"/>
            <a:ext cx="287338" cy="15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31784" name="Line 36"/>
          <p:cNvSpPr>
            <a:spLocks noChangeShapeType="1"/>
          </p:cNvSpPr>
          <p:nvPr/>
        </p:nvSpPr>
        <p:spPr bwMode="auto">
          <a:xfrm flipH="1" flipV="1">
            <a:off x="4260850" y="3397250"/>
            <a:ext cx="287338" cy="15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31785" name="Line 40"/>
          <p:cNvSpPr>
            <a:spLocks noChangeShapeType="1"/>
          </p:cNvSpPr>
          <p:nvPr/>
        </p:nvSpPr>
        <p:spPr bwMode="auto">
          <a:xfrm>
            <a:off x="2381250" y="4556125"/>
            <a:ext cx="630238" cy="500063"/>
          </a:xfrm>
          <a:prstGeom prst="line">
            <a:avLst/>
          </a:prstGeom>
          <a:noFill/>
          <a:ln w="76200">
            <a:solidFill>
              <a:srgbClr val="008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pt-BR"/>
          </a:p>
        </p:txBody>
      </p:sp>
      <p:sp>
        <p:nvSpPr>
          <p:cNvPr id="31786" name="Line 40"/>
          <p:cNvSpPr>
            <a:spLocks noChangeShapeType="1"/>
          </p:cNvSpPr>
          <p:nvPr/>
        </p:nvSpPr>
        <p:spPr bwMode="auto">
          <a:xfrm>
            <a:off x="971550" y="698500"/>
            <a:ext cx="595313" cy="469900"/>
          </a:xfrm>
          <a:prstGeom prst="line">
            <a:avLst/>
          </a:prstGeom>
          <a:noFill/>
          <a:ln w="76200">
            <a:solidFill>
              <a:srgbClr val="008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5581170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162946" y="332656"/>
            <a:ext cx="8602106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792000"/>
            <a:r>
              <a:rPr lang="pt-BR" sz="2400" b="1" dirty="0" smtClean="0">
                <a:solidFill>
                  <a:prstClr val="black"/>
                </a:solidFill>
              </a:rPr>
              <a:t>AÇÕES DO MINISTÉRIO DAS CIDADES: CURTO PRAZO</a:t>
            </a:r>
          </a:p>
          <a:p>
            <a:pPr algn="just" defTabSz="792000"/>
            <a:endParaRPr lang="pt-BR" sz="2400" b="1" dirty="0" smtClean="0">
              <a:solidFill>
                <a:prstClr val="black"/>
              </a:solidFill>
            </a:endParaRPr>
          </a:p>
          <a:p>
            <a:pPr algn="just" defTabSz="792000"/>
            <a:endParaRPr lang="pt-BR" sz="2400" dirty="0"/>
          </a:p>
          <a:p>
            <a:pPr algn="just"/>
            <a:endParaRPr lang="pt-BR" sz="2000" dirty="0"/>
          </a:p>
          <a:p>
            <a:pPr algn="just"/>
            <a:endParaRPr lang="pt-BR" sz="2000" dirty="0"/>
          </a:p>
        </p:txBody>
      </p:sp>
      <p:sp>
        <p:nvSpPr>
          <p:cNvPr id="3" name="CaixaDeTexto 2"/>
          <p:cNvSpPr txBox="1"/>
          <p:nvPr/>
        </p:nvSpPr>
        <p:spPr>
          <a:xfrm>
            <a:off x="251520" y="836712"/>
            <a:ext cx="8712968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/>
              <a:t>Diretriz nº 3/2016 da SNCC</a:t>
            </a:r>
          </a:p>
          <a:p>
            <a:r>
              <a:rPr lang="pt-BR" sz="2400" dirty="0" smtClean="0"/>
              <a:t> </a:t>
            </a:r>
            <a:endParaRPr lang="pt-BR" sz="2400" dirty="0"/>
          </a:p>
          <a:p>
            <a:r>
              <a:rPr lang="pt-BR" sz="2400" b="1" dirty="0" smtClean="0"/>
              <a:t>Outras Sugestões da SNSA:</a:t>
            </a:r>
          </a:p>
          <a:p>
            <a:endParaRPr lang="pt-BR" sz="2400" b="1" dirty="0"/>
          </a:p>
          <a:p>
            <a:pPr lvl="0"/>
            <a:r>
              <a:rPr lang="pt-BR" sz="2400" dirty="0" smtClean="0"/>
              <a:t>Entrosamento com </a:t>
            </a:r>
            <a:r>
              <a:rPr lang="pt-BR" sz="2400" b="1" dirty="0" smtClean="0"/>
              <a:t>lideranças religiosas</a:t>
            </a:r>
            <a:r>
              <a:rPr lang="pt-BR" sz="2400" dirty="0" smtClean="0"/>
              <a:t>, em especial com </a:t>
            </a:r>
            <a:r>
              <a:rPr lang="pt-BR" sz="2400" dirty="0"/>
              <a:t>as lideranças </a:t>
            </a:r>
            <a:r>
              <a:rPr lang="pt-BR" sz="2400" dirty="0" smtClean="0"/>
              <a:t>nacionais e locais </a:t>
            </a:r>
            <a:r>
              <a:rPr lang="pt-BR" sz="2400" dirty="0"/>
              <a:t>da </a:t>
            </a:r>
            <a:r>
              <a:rPr lang="pt-BR" sz="2400" b="1" dirty="0"/>
              <a:t>Campanha da Fraternidade Ecumênica 2016</a:t>
            </a:r>
            <a:r>
              <a:rPr lang="pt-BR" sz="2400" dirty="0"/>
              <a:t>, cuja prioridade é o saneamento, e cujas ações se prolongam ao longo de todo o ano </a:t>
            </a:r>
            <a:endParaRPr lang="pt-BR" sz="2400" dirty="0" smtClean="0"/>
          </a:p>
          <a:p>
            <a:pPr lvl="0"/>
            <a:endParaRPr lang="pt-BR" sz="2400" dirty="0" smtClean="0"/>
          </a:p>
          <a:p>
            <a:pPr lvl="0" algn="just"/>
            <a:r>
              <a:rPr lang="pt-BR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(“</a:t>
            </a:r>
            <a:r>
              <a:rPr lang="pt-BR" i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será realizada de forma ecumênica e seu objetivo geral é assegurar o direito ao saneamento básico para todas as pessoas à luz da fé, por políticas públicas e atitudes responsáveis que garantam a integridade e o futuro de nossa casa comum”</a:t>
            </a:r>
            <a:r>
              <a:rPr lang="pt-BR" dirty="0">
                <a:solidFill>
                  <a:schemeClr val="tx2">
                    <a:lumMod val="60000"/>
                    <a:lumOff val="40000"/>
                  </a:schemeClr>
                </a:solidFill>
              </a:rPr>
              <a:t>).</a:t>
            </a:r>
          </a:p>
          <a:p>
            <a:pPr algn="just"/>
            <a:r>
              <a:rPr lang="pt-BR" sz="2400" dirty="0" smtClean="0"/>
              <a:t> </a:t>
            </a:r>
            <a:endParaRPr lang="pt-BR" sz="2400" dirty="0"/>
          </a:p>
        </p:txBody>
      </p:sp>
    </p:spTree>
    <p:extLst>
      <p:ext uri="{BB962C8B-B14F-4D97-AF65-F5344CB8AC3E}">
        <p14:creationId xmlns:p14="http://schemas.microsoft.com/office/powerpoint/2010/main" val="16739758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162946" y="332656"/>
            <a:ext cx="8602106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792000"/>
            <a:r>
              <a:rPr lang="pt-BR" sz="2400" b="1" dirty="0" smtClean="0">
                <a:solidFill>
                  <a:prstClr val="black"/>
                </a:solidFill>
              </a:rPr>
              <a:t>AÇÕES DO MINISTÉRIO DAS CIDADES: CURTO PRAZO</a:t>
            </a:r>
          </a:p>
          <a:p>
            <a:pPr algn="just" defTabSz="792000"/>
            <a:endParaRPr lang="pt-BR" sz="2400" b="1" dirty="0" smtClean="0">
              <a:solidFill>
                <a:prstClr val="black"/>
              </a:solidFill>
            </a:endParaRPr>
          </a:p>
          <a:p>
            <a:pPr algn="just" defTabSz="792000"/>
            <a:endParaRPr lang="pt-BR" sz="2400" dirty="0"/>
          </a:p>
          <a:p>
            <a:pPr algn="just"/>
            <a:endParaRPr lang="pt-BR" sz="2000" dirty="0"/>
          </a:p>
          <a:p>
            <a:pPr algn="just"/>
            <a:endParaRPr lang="pt-BR" sz="2000" dirty="0"/>
          </a:p>
        </p:txBody>
      </p:sp>
      <p:sp>
        <p:nvSpPr>
          <p:cNvPr id="3" name="CaixaDeTexto 2"/>
          <p:cNvSpPr txBox="1"/>
          <p:nvPr/>
        </p:nvSpPr>
        <p:spPr>
          <a:xfrm>
            <a:off x="251520" y="836712"/>
            <a:ext cx="8712968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/>
              <a:t>Diretriz nº 3/2016 da SNCC</a:t>
            </a:r>
          </a:p>
          <a:p>
            <a:r>
              <a:rPr lang="pt-BR" sz="2400" dirty="0" smtClean="0"/>
              <a:t> </a:t>
            </a:r>
            <a:endParaRPr lang="pt-BR" sz="2400" dirty="0"/>
          </a:p>
          <a:p>
            <a:r>
              <a:rPr lang="pt-BR" sz="2400" b="1" dirty="0" smtClean="0"/>
              <a:t>Sugestões da SNSA para o planejamento das ações:</a:t>
            </a:r>
          </a:p>
          <a:p>
            <a:endParaRPr lang="pt-BR" sz="2400" b="1" dirty="0"/>
          </a:p>
          <a:p>
            <a:pPr lvl="0" algn="just"/>
            <a:r>
              <a:rPr lang="pt-BR" sz="2400" b="1" dirty="0" smtClean="0"/>
              <a:t>Entrosamento</a:t>
            </a:r>
            <a:r>
              <a:rPr lang="pt-BR" sz="2400" dirty="0" smtClean="0"/>
              <a:t>  das </a:t>
            </a:r>
            <a:r>
              <a:rPr lang="pt-BR" sz="2400" b="1" dirty="0" smtClean="0"/>
              <a:t>Salas</a:t>
            </a:r>
            <a:r>
              <a:rPr lang="pt-BR" sz="2400" dirty="0" smtClean="0"/>
              <a:t> Estaduais e Municipais com </a:t>
            </a:r>
            <a:r>
              <a:rPr lang="pt-BR" sz="2400" dirty="0"/>
              <a:t>os </a:t>
            </a:r>
            <a:r>
              <a:rPr lang="pt-BR" sz="2400" b="1" dirty="0"/>
              <a:t>Conselhos Municipais </a:t>
            </a:r>
            <a:r>
              <a:rPr lang="pt-BR" sz="2400" dirty="0"/>
              <a:t>de Saneamento, (ou </a:t>
            </a:r>
            <a:r>
              <a:rPr lang="pt-BR" sz="2400" dirty="0" smtClean="0"/>
              <a:t>Saúde; </a:t>
            </a:r>
            <a:r>
              <a:rPr lang="pt-BR" sz="2400" dirty="0"/>
              <a:t>Meio </a:t>
            </a:r>
            <a:r>
              <a:rPr lang="pt-BR" sz="2400" dirty="0" smtClean="0"/>
              <a:t>Ambiente; Urbanismo; </a:t>
            </a:r>
            <a:r>
              <a:rPr lang="pt-BR" sz="2400" dirty="0"/>
              <a:t>ou equivalentes, quando com atribuições do saneamento), responsáveis pelo controle social do saneamento nos municípios.</a:t>
            </a:r>
          </a:p>
          <a:p>
            <a:pPr marL="342900" indent="-342900" algn="just">
              <a:buFontTx/>
              <a:buChar char="-"/>
            </a:pPr>
            <a:endParaRPr lang="pt-BR" sz="2400" dirty="0"/>
          </a:p>
          <a:p>
            <a:pPr algn="just"/>
            <a:r>
              <a:rPr lang="pt-BR" sz="2400" dirty="0" smtClean="0"/>
              <a:t> </a:t>
            </a:r>
            <a:endParaRPr lang="pt-BR" sz="2400" dirty="0"/>
          </a:p>
        </p:txBody>
      </p:sp>
    </p:spTree>
    <p:extLst>
      <p:ext uri="{BB962C8B-B14F-4D97-AF65-F5344CB8AC3E}">
        <p14:creationId xmlns:p14="http://schemas.microsoft.com/office/powerpoint/2010/main" val="104362810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417" name="Retângulo 1"/>
          <p:cNvSpPr>
            <a:spLocks noChangeArrowheads="1"/>
          </p:cNvSpPr>
          <p:nvPr/>
        </p:nvSpPr>
        <p:spPr bwMode="auto">
          <a:xfrm>
            <a:off x="611560" y="3068960"/>
            <a:ext cx="7993063" cy="1938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  <a:buFont typeface="Wingdings" pitchFamily="2" charset="2"/>
              <a:buChar char="ü"/>
            </a:pPr>
            <a:r>
              <a:rPr lang="pt-BR" altLang="pt-BR" sz="2400" dirty="0">
                <a:solidFill>
                  <a:srgbClr val="000000"/>
                </a:solidFill>
              </a:rPr>
              <a:t>O Governo Federal concluiu em 2013 a elaboração do </a:t>
            </a:r>
            <a:r>
              <a:rPr lang="pt-BR" altLang="pt-BR" sz="2400" b="1" dirty="0">
                <a:solidFill>
                  <a:srgbClr val="000000"/>
                </a:solidFill>
              </a:rPr>
              <a:t>Plano Nacional de Saneamento Básico –</a:t>
            </a:r>
            <a:r>
              <a:rPr lang="pt-BR" altLang="pt-BR" sz="2400" dirty="0">
                <a:solidFill>
                  <a:srgbClr val="000000"/>
                </a:solidFill>
              </a:rPr>
              <a:t> </a:t>
            </a:r>
            <a:r>
              <a:rPr lang="pt-BR" altLang="pt-BR" sz="2400" b="1" dirty="0">
                <a:solidFill>
                  <a:srgbClr val="000000"/>
                </a:solidFill>
              </a:rPr>
              <a:t>Plansab</a:t>
            </a:r>
            <a:r>
              <a:rPr lang="pt-BR" altLang="pt-BR" sz="2400" dirty="0">
                <a:solidFill>
                  <a:srgbClr val="000000"/>
                </a:solidFill>
              </a:rPr>
              <a:t>, que foi submetido a consulta pública pela </a:t>
            </a:r>
            <a:r>
              <a:rPr lang="pt-BR" altLang="pt-BR" sz="2400" i="1" dirty="0">
                <a:solidFill>
                  <a:srgbClr val="000000"/>
                </a:solidFill>
              </a:rPr>
              <a:t>internet</a:t>
            </a:r>
            <a:r>
              <a:rPr lang="pt-BR" altLang="pt-BR" sz="2400" dirty="0">
                <a:solidFill>
                  <a:srgbClr val="000000"/>
                </a:solidFill>
              </a:rPr>
              <a:t> e submetido a 4 Conselhos Nacionais: das Cidades, da Saúde, de Meio Ambiente, e de Recursos Hídricos.</a:t>
            </a:r>
          </a:p>
        </p:txBody>
      </p:sp>
      <p:sp>
        <p:nvSpPr>
          <p:cNvPr id="188418" name="Rectangle 4"/>
          <p:cNvSpPr>
            <a:spLocks noChangeArrowheads="1"/>
          </p:cNvSpPr>
          <p:nvPr/>
        </p:nvSpPr>
        <p:spPr bwMode="auto">
          <a:xfrm>
            <a:off x="467891" y="1762353"/>
            <a:ext cx="8280400" cy="83099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pt-BR" altLang="pt-BR" sz="2400" b="1" dirty="0"/>
              <a:t>PLANO NACIONAL DE SANEAMENTO BÁSICO – PLANSAB</a:t>
            </a:r>
          </a:p>
        </p:txBody>
      </p:sp>
      <p:sp>
        <p:nvSpPr>
          <p:cNvPr id="4" name="Retângulo 3"/>
          <p:cNvSpPr/>
          <p:nvPr/>
        </p:nvSpPr>
        <p:spPr>
          <a:xfrm>
            <a:off x="162946" y="116632"/>
            <a:ext cx="860210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792000"/>
            <a:r>
              <a:rPr lang="pt-BR" sz="2400" b="1" dirty="0" smtClean="0">
                <a:solidFill>
                  <a:prstClr val="black"/>
                </a:solidFill>
              </a:rPr>
              <a:t>AÇÕES DO MINISTÉRIO DAS CIDADES: </a:t>
            </a:r>
          </a:p>
          <a:p>
            <a:pPr algn="ctr" defTabSz="792000"/>
            <a:r>
              <a:rPr lang="pt-BR" sz="24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MÉDIO E LONGO PRAZOS</a:t>
            </a:r>
          </a:p>
        </p:txBody>
      </p:sp>
    </p:spTree>
    <p:extLst>
      <p:ext uri="{BB962C8B-B14F-4D97-AF65-F5344CB8AC3E}">
        <p14:creationId xmlns:p14="http://schemas.microsoft.com/office/powerpoint/2010/main" val="2347469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611560" y="1700808"/>
            <a:ext cx="8064896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400" dirty="0" smtClean="0"/>
              <a:t>O </a:t>
            </a:r>
            <a:r>
              <a:rPr lang="pt-BR" sz="2400" dirty="0" err="1" smtClean="0"/>
              <a:t>Plansab</a:t>
            </a:r>
            <a:r>
              <a:rPr lang="pt-BR" sz="2400" dirty="0" smtClean="0"/>
              <a:t> foi aprovado por Decreto, seguido de Portaria Interministerial firmada pelos seguintes Órgãos Federais:</a:t>
            </a:r>
          </a:p>
          <a:p>
            <a:endParaRPr lang="pt-BR" sz="2400" dirty="0"/>
          </a:p>
          <a:p>
            <a:r>
              <a:rPr lang="pt-BR" sz="2400" dirty="0" smtClean="0"/>
              <a:t>I </a:t>
            </a:r>
            <a:r>
              <a:rPr lang="pt-BR" sz="2400" dirty="0"/>
              <a:t>- Ministério das </a:t>
            </a:r>
            <a:r>
              <a:rPr lang="pt-BR" sz="2400" b="1" dirty="0"/>
              <a:t>Cidades,</a:t>
            </a:r>
            <a:r>
              <a:rPr lang="pt-BR" sz="2400" dirty="0"/>
              <a:t> </a:t>
            </a:r>
            <a:r>
              <a:rPr lang="pt-BR" sz="2400" dirty="0" smtClean="0"/>
              <a:t>(que </a:t>
            </a:r>
            <a:r>
              <a:rPr lang="pt-BR" sz="2400" dirty="0"/>
              <a:t>o </a:t>
            </a:r>
            <a:r>
              <a:rPr lang="pt-BR" sz="2400" dirty="0" smtClean="0"/>
              <a:t>coordena);</a:t>
            </a:r>
            <a:endParaRPr lang="pt-BR" sz="2400" dirty="0"/>
          </a:p>
          <a:p>
            <a:r>
              <a:rPr lang="pt-BR" sz="2400" dirty="0"/>
              <a:t>II - </a:t>
            </a:r>
            <a:r>
              <a:rPr lang="pt-BR" sz="2400" b="1" dirty="0"/>
              <a:t>Casa Civil </a:t>
            </a:r>
            <a:r>
              <a:rPr lang="pt-BR" sz="2400" dirty="0"/>
              <a:t>da Presidência da República;</a:t>
            </a:r>
          </a:p>
          <a:p>
            <a:r>
              <a:rPr lang="pt-BR" sz="2400" dirty="0"/>
              <a:t>III - Ministério da </a:t>
            </a:r>
            <a:r>
              <a:rPr lang="pt-BR" sz="2400" b="1" dirty="0"/>
              <a:t>Fazenda</a:t>
            </a:r>
            <a:r>
              <a:rPr lang="pt-BR" sz="2400" dirty="0"/>
              <a:t>;</a:t>
            </a:r>
          </a:p>
          <a:p>
            <a:r>
              <a:rPr lang="pt-BR" sz="2400" dirty="0"/>
              <a:t>IV - Ministério da </a:t>
            </a:r>
            <a:r>
              <a:rPr lang="pt-BR" sz="2400" b="1" dirty="0"/>
              <a:t>Saúde</a:t>
            </a:r>
            <a:r>
              <a:rPr lang="pt-BR" sz="2400" dirty="0"/>
              <a:t>;</a:t>
            </a:r>
          </a:p>
          <a:p>
            <a:r>
              <a:rPr lang="pt-BR" sz="2400" dirty="0"/>
              <a:t>V - Ministério do </a:t>
            </a:r>
            <a:r>
              <a:rPr lang="pt-BR" sz="2400" b="1" dirty="0"/>
              <a:t>Planejamento, Orçamento e Gestão</a:t>
            </a:r>
            <a:r>
              <a:rPr lang="pt-BR" sz="2400" dirty="0"/>
              <a:t>;</a:t>
            </a:r>
          </a:p>
          <a:p>
            <a:r>
              <a:rPr lang="pt-BR" sz="2400" dirty="0"/>
              <a:t>VI - Ministério do </a:t>
            </a:r>
            <a:r>
              <a:rPr lang="pt-BR" sz="2400" b="1" dirty="0"/>
              <a:t>Meio Ambiente</a:t>
            </a:r>
            <a:r>
              <a:rPr lang="pt-BR" sz="2400" dirty="0"/>
              <a:t>;</a:t>
            </a:r>
          </a:p>
          <a:p>
            <a:r>
              <a:rPr lang="pt-BR" sz="2400" dirty="0"/>
              <a:t>VII - Ministério da </a:t>
            </a:r>
            <a:r>
              <a:rPr lang="pt-BR" sz="2400" b="1" dirty="0"/>
              <a:t>Integração Nacional</a:t>
            </a:r>
            <a:r>
              <a:rPr lang="pt-BR" sz="2400" dirty="0"/>
              <a:t>;</a:t>
            </a:r>
          </a:p>
        </p:txBody>
      </p:sp>
      <p:sp>
        <p:nvSpPr>
          <p:cNvPr id="4" name="Retângulo 3"/>
          <p:cNvSpPr/>
          <p:nvPr/>
        </p:nvSpPr>
        <p:spPr>
          <a:xfrm>
            <a:off x="611560" y="404664"/>
            <a:ext cx="777686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800" b="1" dirty="0"/>
              <a:t>PLANO NACIONAL DE SANEAMENTO BÁSICO – PLANSAB</a:t>
            </a:r>
          </a:p>
        </p:txBody>
      </p:sp>
    </p:spTree>
    <p:extLst>
      <p:ext uri="{BB962C8B-B14F-4D97-AF65-F5344CB8AC3E}">
        <p14:creationId xmlns:p14="http://schemas.microsoft.com/office/powerpoint/2010/main" val="80168401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441" name="Rectangle 4"/>
          <p:cNvSpPr>
            <a:spLocks noChangeArrowheads="1"/>
          </p:cNvSpPr>
          <p:nvPr/>
        </p:nvSpPr>
        <p:spPr bwMode="auto">
          <a:xfrm>
            <a:off x="419100" y="537686"/>
            <a:ext cx="8280400" cy="95408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pt-BR" altLang="pt-BR" sz="2800" b="1" dirty="0"/>
              <a:t>PLANO NACIONAL DE SANEAMENTO BÁSICO – PLANSAB</a:t>
            </a:r>
          </a:p>
        </p:txBody>
      </p:sp>
      <p:sp>
        <p:nvSpPr>
          <p:cNvPr id="4" name="CaixaDeTexto 3"/>
          <p:cNvSpPr txBox="1"/>
          <p:nvPr/>
        </p:nvSpPr>
        <p:spPr>
          <a:xfrm>
            <a:off x="599748" y="1491774"/>
            <a:ext cx="8208962" cy="510909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285750" indent="-285750" algn="just">
              <a:spcBef>
                <a:spcPts val="1200"/>
              </a:spcBef>
              <a:spcAft>
                <a:spcPts val="1200"/>
              </a:spcAft>
              <a:buFont typeface="Wingdings" panose="05000000000000000000" pitchFamily="2" charset="2"/>
              <a:buChar char="ü"/>
              <a:defRPr/>
            </a:pPr>
            <a:r>
              <a:rPr lang="pt-BR" sz="2400" dirty="0">
                <a:latin typeface="Arial" pitchFamily="34" charset="0"/>
                <a:cs typeface="Arial" pitchFamily="34" charset="0"/>
              </a:rPr>
              <a:t>Todo </a:t>
            </a:r>
            <a:r>
              <a:rPr lang="pt-BR" sz="24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planejamento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 deve ser um </a:t>
            </a:r>
            <a:r>
              <a:rPr lang="pt-BR" sz="24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processo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, e como tal, sujeito a </a:t>
            </a:r>
            <a:r>
              <a:rPr lang="pt-BR" sz="24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revisões periódicas 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para avaliação de resultados e ajustes a novos cenários.</a:t>
            </a:r>
          </a:p>
          <a:p>
            <a:pPr marL="285750" indent="-285750" algn="just">
              <a:spcBef>
                <a:spcPts val="1200"/>
              </a:spcBef>
              <a:spcAft>
                <a:spcPts val="1200"/>
              </a:spcAft>
              <a:buFont typeface="Wingdings" panose="05000000000000000000" pitchFamily="2" charset="2"/>
              <a:buChar char="ü"/>
              <a:defRPr/>
            </a:pPr>
            <a:r>
              <a:rPr lang="pt-BR" sz="2400" dirty="0">
                <a:latin typeface="Arial" pitchFamily="34" charset="0"/>
                <a:cs typeface="Arial" pitchFamily="34" charset="0"/>
              </a:rPr>
              <a:t>Foi criado por Decreto o </a:t>
            </a:r>
            <a:r>
              <a:rPr lang="pt-BR" sz="24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GTI </a:t>
            </a:r>
            <a:r>
              <a:rPr lang="pt-BR" sz="24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Plansab</a:t>
            </a:r>
            <a:r>
              <a:rPr lang="pt-BR" sz="24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*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que se reúne periodicamente para avaliar o cumprimento do Plano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 algn="just"/>
            <a:r>
              <a:rPr lang="pt-BR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* Composto pelos 7 Ministérios que aprovaram a Portaria, e outros importantes órgãos atuantes em saneamento:  VI</a:t>
            </a:r>
            <a:r>
              <a:rPr lang="pt-BR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II </a:t>
            </a:r>
            <a:r>
              <a:rPr lang="pt-BR" dirty="0">
                <a:solidFill>
                  <a:schemeClr val="tx2">
                    <a:lumMod val="60000"/>
                    <a:lumOff val="40000"/>
                  </a:schemeClr>
                </a:solidFill>
              </a:rPr>
              <a:t>- Caixa Econômica Federal</a:t>
            </a:r>
            <a:r>
              <a:rPr lang="pt-BR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; IX </a:t>
            </a:r>
            <a:r>
              <a:rPr lang="pt-BR" dirty="0">
                <a:solidFill>
                  <a:schemeClr val="tx2">
                    <a:lumMod val="60000"/>
                    <a:lumOff val="40000"/>
                  </a:schemeClr>
                </a:solidFill>
              </a:rPr>
              <a:t>- Banco Nacional de Desenvolvimento Econômico e Social</a:t>
            </a:r>
            <a:r>
              <a:rPr lang="pt-BR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; X </a:t>
            </a:r>
            <a:r>
              <a:rPr lang="pt-BR" dirty="0">
                <a:solidFill>
                  <a:schemeClr val="tx2">
                    <a:lumMod val="60000"/>
                    <a:lumOff val="40000"/>
                  </a:schemeClr>
                </a:solidFill>
              </a:rPr>
              <a:t>- Fundação Nacional de Saúde</a:t>
            </a:r>
            <a:r>
              <a:rPr lang="pt-BR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; XI </a:t>
            </a:r>
            <a:r>
              <a:rPr lang="pt-BR" dirty="0">
                <a:solidFill>
                  <a:schemeClr val="tx2">
                    <a:lumMod val="60000"/>
                    <a:lumOff val="40000"/>
                  </a:schemeClr>
                </a:solidFill>
              </a:rPr>
              <a:t>- Agência Nacional de Águas</a:t>
            </a:r>
            <a:r>
              <a:rPr lang="pt-BR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; XII </a:t>
            </a:r>
            <a:r>
              <a:rPr lang="pt-BR" dirty="0">
                <a:solidFill>
                  <a:schemeClr val="tx2">
                    <a:lumMod val="60000"/>
                    <a:lumOff val="40000"/>
                  </a:schemeClr>
                </a:solidFill>
              </a:rPr>
              <a:t>- Conselho Nacional de Saúde</a:t>
            </a:r>
            <a:r>
              <a:rPr lang="pt-BR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; XIII </a:t>
            </a:r>
            <a:r>
              <a:rPr lang="pt-BR" dirty="0">
                <a:solidFill>
                  <a:schemeClr val="tx2">
                    <a:lumMod val="60000"/>
                    <a:lumOff val="40000"/>
                  </a:schemeClr>
                </a:solidFill>
              </a:rPr>
              <a:t>- Conselho Nacional do Meio Ambiente</a:t>
            </a:r>
            <a:r>
              <a:rPr lang="pt-BR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; XIV </a:t>
            </a:r>
            <a:r>
              <a:rPr lang="pt-BR" dirty="0">
                <a:solidFill>
                  <a:schemeClr val="tx2">
                    <a:lumMod val="60000"/>
                    <a:lumOff val="40000"/>
                  </a:schemeClr>
                </a:solidFill>
              </a:rPr>
              <a:t>- Conselho Nacional de Recursos Hídricos; </a:t>
            </a:r>
            <a:r>
              <a:rPr lang="pt-BR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e XV </a:t>
            </a:r>
            <a:r>
              <a:rPr lang="pt-BR" dirty="0">
                <a:solidFill>
                  <a:schemeClr val="tx2">
                    <a:lumMod val="60000"/>
                    <a:lumOff val="40000"/>
                  </a:schemeClr>
                </a:solidFill>
              </a:rPr>
              <a:t>- Conselho das Cidades.</a:t>
            </a:r>
          </a:p>
          <a:p>
            <a:pPr marL="285750" indent="-285750" algn="just">
              <a:spcBef>
                <a:spcPts val="1200"/>
              </a:spcBef>
              <a:spcAft>
                <a:spcPts val="1200"/>
              </a:spcAft>
              <a:buFont typeface="Wingdings" panose="05000000000000000000" pitchFamily="2" charset="2"/>
              <a:buChar char="ü"/>
              <a:defRPr/>
            </a:pPr>
            <a:endParaRPr lang="pt-BR" sz="2400" dirty="0">
              <a:latin typeface="Arial" pitchFamily="34" charset="0"/>
              <a:cs typeface="Arial" pitchFamily="34" charset="0"/>
            </a:endParaRPr>
          </a:p>
          <a:p>
            <a:pPr>
              <a:defRPr/>
            </a:pPr>
            <a:endParaRPr lang="pt-BR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4858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465" name="Rectangle 4"/>
          <p:cNvSpPr>
            <a:spLocks noChangeArrowheads="1"/>
          </p:cNvSpPr>
          <p:nvPr/>
        </p:nvSpPr>
        <p:spPr bwMode="auto">
          <a:xfrm>
            <a:off x="419100" y="987425"/>
            <a:ext cx="8280400" cy="95408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pt-BR" altLang="pt-BR" sz="2800" b="1" dirty="0"/>
              <a:t>PLANO NACIONAL DE SANEAMENTO BÁSICO – PLANSAB</a:t>
            </a:r>
          </a:p>
        </p:txBody>
      </p:sp>
      <p:sp>
        <p:nvSpPr>
          <p:cNvPr id="5" name="CaixaDeTexto 4"/>
          <p:cNvSpPr txBox="1"/>
          <p:nvPr/>
        </p:nvSpPr>
        <p:spPr>
          <a:xfrm>
            <a:off x="563563" y="2203450"/>
            <a:ext cx="8135937" cy="36941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ü"/>
              <a:defRPr/>
            </a:pPr>
            <a:r>
              <a:rPr lang="pt-BR" sz="2400" dirty="0">
                <a:latin typeface="Arial" pitchFamily="34" charset="0"/>
                <a:cs typeface="Arial" pitchFamily="34" charset="0"/>
              </a:rPr>
              <a:t>Os </a:t>
            </a:r>
            <a:r>
              <a:rPr lang="pt-BR" sz="24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cenários econômicos 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atuais são preocupantes, com necessidade de ajustes fiscais e oscilações de arrecadação. A área econômica do Governo considera que 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quando 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o </a:t>
            </a:r>
            <a:r>
              <a:rPr lang="pt-BR" sz="24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equilíbrio fiscal 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for obtido 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o 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País voltará a </a:t>
            </a:r>
            <a:r>
              <a:rPr lang="pt-BR" sz="24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crescer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 em seguida.</a:t>
            </a:r>
          </a:p>
          <a:p>
            <a:pPr marL="285750" indent="-285750" algn="just">
              <a:buFont typeface="Wingdings" panose="05000000000000000000" pitchFamily="2" charset="2"/>
              <a:buChar char="ü"/>
              <a:defRPr/>
            </a:pPr>
            <a:endParaRPr lang="pt-BR" sz="2400" dirty="0">
              <a:latin typeface="Arial" pitchFamily="34" charset="0"/>
              <a:cs typeface="Arial" pitchFamily="34" charset="0"/>
            </a:endParaRPr>
          </a:p>
          <a:p>
            <a:pPr marL="285750" indent="-285750" algn="just">
              <a:buFont typeface="Wingdings" panose="05000000000000000000" pitchFamily="2" charset="2"/>
              <a:buChar char="ü"/>
              <a:defRPr/>
            </a:pPr>
            <a:r>
              <a:rPr lang="pt-BR" sz="2400" dirty="0">
                <a:latin typeface="Arial" pitchFamily="34" charset="0"/>
                <a:cs typeface="Arial" pitchFamily="34" charset="0"/>
              </a:rPr>
              <a:t>O </a:t>
            </a:r>
            <a:r>
              <a:rPr lang="pt-BR" sz="2400" dirty="0" err="1">
                <a:latin typeface="Arial" pitchFamily="34" charset="0"/>
                <a:cs typeface="Arial" pitchFamily="34" charset="0"/>
              </a:rPr>
              <a:t>Plansab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 envolve um </a:t>
            </a:r>
            <a:r>
              <a:rPr lang="pt-BR" sz="24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período de 20 anos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, permitindo que eventuais </a:t>
            </a:r>
            <a:r>
              <a:rPr lang="pt-BR" sz="24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problemas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 em determinados anos possam ser </a:t>
            </a:r>
            <a:r>
              <a:rPr lang="pt-BR" sz="24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compensados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 nos anos subsequentes</a:t>
            </a:r>
          </a:p>
          <a:p>
            <a:pPr>
              <a:defRPr/>
            </a:pPr>
            <a:endParaRPr lang="pt-BR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9442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489" name="CaixaDeTexto 1"/>
          <p:cNvSpPr txBox="1">
            <a:spLocks noChangeArrowheads="1"/>
          </p:cNvSpPr>
          <p:nvPr/>
        </p:nvSpPr>
        <p:spPr bwMode="auto">
          <a:xfrm>
            <a:off x="468313" y="765175"/>
            <a:ext cx="82804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sz="3200" b="1"/>
              <a:t>Principais metas do Plansab:</a:t>
            </a:r>
          </a:p>
        </p:txBody>
      </p:sp>
      <p:sp>
        <p:nvSpPr>
          <p:cNvPr id="191490" name="CaixaDeTexto 2"/>
          <p:cNvSpPr txBox="1">
            <a:spLocks noChangeArrowheads="1"/>
          </p:cNvSpPr>
          <p:nvPr/>
        </p:nvSpPr>
        <p:spPr bwMode="auto">
          <a:xfrm>
            <a:off x="468313" y="1452563"/>
            <a:ext cx="8424862" cy="4402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85750" indent="-285750" algn="just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ü"/>
            </a:pPr>
            <a:r>
              <a:rPr lang="pt-BR" sz="2400" dirty="0">
                <a:solidFill>
                  <a:srgbClr val="FF0000"/>
                </a:solidFill>
              </a:rPr>
              <a:t>Universalizar</a:t>
            </a:r>
            <a:r>
              <a:rPr lang="pt-BR" sz="2400" dirty="0"/>
              <a:t> o abastecimento de </a:t>
            </a:r>
            <a:r>
              <a:rPr lang="pt-BR" sz="2400" dirty="0">
                <a:solidFill>
                  <a:srgbClr val="FF0000"/>
                </a:solidFill>
              </a:rPr>
              <a:t>água</a:t>
            </a:r>
            <a:r>
              <a:rPr lang="pt-BR" sz="2400" dirty="0"/>
              <a:t> em áreas urbanas até 2023;</a:t>
            </a:r>
          </a:p>
          <a:p>
            <a:pPr marL="285750" indent="-285750" algn="just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ü"/>
            </a:pPr>
            <a:r>
              <a:rPr lang="pt-BR" sz="2400" dirty="0"/>
              <a:t>Alcançar o atendimento de </a:t>
            </a:r>
            <a:r>
              <a:rPr lang="pt-BR" sz="2400" dirty="0">
                <a:solidFill>
                  <a:srgbClr val="FF0000"/>
                </a:solidFill>
              </a:rPr>
              <a:t>93% </a:t>
            </a:r>
            <a:r>
              <a:rPr lang="pt-BR" sz="2400" dirty="0"/>
              <a:t>em </a:t>
            </a:r>
            <a:r>
              <a:rPr lang="pt-BR" sz="2400" dirty="0">
                <a:solidFill>
                  <a:srgbClr val="FF0000"/>
                </a:solidFill>
              </a:rPr>
              <a:t>esgotamento</a:t>
            </a:r>
            <a:r>
              <a:rPr lang="pt-BR" sz="2400" dirty="0"/>
              <a:t> sanitário urbano até 2033;</a:t>
            </a:r>
          </a:p>
          <a:p>
            <a:pPr marL="285750" indent="-285750" algn="just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ü"/>
            </a:pPr>
            <a:r>
              <a:rPr lang="pt-BR" sz="2400" dirty="0">
                <a:solidFill>
                  <a:srgbClr val="FF0000"/>
                </a:solidFill>
              </a:rPr>
              <a:t>Universalizar</a:t>
            </a:r>
            <a:r>
              <a:rPr lang="pt-BR" sz="2400" dirty="0"/>
              <a:t> a coleta e disposição adequada de </a:t>
            </a:r>
            <a:r>
              <a:rPr lang="pt-BR" sz="2400" dirty="0">
                <a:solidFill>
                  <a:srgbClr val="FF0000"/>
                </a:solidFill>
              </a:rPr>
              <a:t>resíduos sólidos </a:t>
            </a:r>
            <a:r>
              <a:rPr lang="pt-BR" sz="2400" dirty="0"/>
              <a:t>urbanos até 2033;</a:t>
            </a:r>
          </a:p>
          <a:p>
            <a:pPr marL="285750" indent="-285750" algn="just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ü"/>
            </a:pPr>
            <a:r>
              <a:rPr lang="pt-BR" sz="2400" dirty="0"/>
              <a:t>Diminuir as </a:t>
            </a:r>
            <a:r>
              <a:rPr lang="pt-BR" sz="2400" dirty="0">
                <a:solidFill>
                  <a:srgbClr val="FF0000"/>
                </a:solidFill>
              </a:rPr>
              <a:t>perdas</a:t>
            </a:r>
            <a:r>
              <a:rPr lang="pt-BR" sz="2400" dirty="0"/>
              <a:t> na distribuição de água de </a:t>
            </a:r>
            <a:r>
              <a:rPr lang="pt-BR" sz="2400" dirty="0">
                <a:solidFill>
                  <a:srgbClr val="FF0000"/>
                </a:solidFill>
              </a:rPr>
              <a:t>39</a:t>
            </a:r>
            <a:r>
              <a:rPr lang="pt-BR" sz="2400" dirty="0"/>
              <a:t>% em 2010 para </a:t>
            </a:r>
            <a:r>
              <a:rPr lang="pt-BR" sz="2400" dirty="0">
                <a:solidFill>
                  <a:srgbClr val="FF0000"/>
                </a:solidFill>
              </a:rPr>
              <a:t>31%</a:t>
            </a:r>
            <a:r>
              <a:rPr lang="pt-BR" sz="2400" dirty="0"/>
              <a:t> até 2033</a:t>
            </a:r>
            <a:r>
              <a:rPr lang="pt-BR" dirty="0"/>
              <a:t> ;</a:t>
            </a:r>
          </a:p>
          <a:p>
            <a:pPr marL="285750" indent="-285750" algn="just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ü"/>
            </a:pPr>
            <a:r>
              <a:rPr lang="pt-BR" sz="2400" dirty="0"/>
              <a:t>Diminuir a % de municípios com </a:t>
            </a:r>
            <a:r>
              <a:rPr lang="pt-BR" sz="2400" dirty="0">
                <a:solidFill>
                  <a:srgbClr val="FF0000"/>
                </a:solidFill>
              </a:rPr>
              <a:t>enchentes</a:t>
            </a:r>
            <a:r>
              <a:rPr lang="pt-BR" sz="2400" dirty="0"/>
              <a:t>, de </a:t>
            </a:r>
            <a:r>
              <a:rPr lang="pt-BR" sz="2400" dirty="0">
                <a:solidFill>
                  <a:srgbClr val="FF0000"/>
                </a:solidFill>
              </a:rPr>
              <a:t>41%</a:t>
            </a:r>
            <a:r>
              <a:rPr lang="pt-BR" sz="2400" dirty="0"/>
              <a:t> em 2010 para </a:t>
            </a:r>
            <a:r>
              <a:rPr lang="pt-BR" sz="2400" dirty="0">
                <a:solidFill>
                  <a:srgbClr val="FF0000"/>
                </a:solidFill>
              </a:rPr>
              <a:t>11% </a:t>
            </a:r>
            <a:r>
              <a:rPr lang="pt-BR" sz="2400" dirty="0"/>
              <a:t>até 2033.</a:t>
            </a:r>
          </a:p>
        </p:txBody>
      </p:sp>
    </p:spTree>
    <p:extLst>
      <p:ext uri="{BB962C8B-B14F-4D97-AF65-F5344CB8AC3E}">
        <p14:creationId xmlns:p14="http://schemas.microsoft.com/office/powerpoint/2010/main" val="4190460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85368" name="Object 24"/>
          <p:cNvGraphicFramePr>
            <a:graphicFrameLocks/>
          </p:cNvGraphicFramePr>
          <p:nvPr/>
        </p:nvGraphicFramePr>
        <p:xfrm>
          <a:off x="971550" y="2060575"/>
          <a:ext cx="7129463" cy="4032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24" r:id="rId4" imgW="6035563" imgH="3481118" progId="Excel.Sheet.8">
                  <p:embed/>
                </p:oleObj>
              </mc:Choice>
              <mc:Fallback>
                <p:oleObj r:id="rId4" imgW="6035563" imgH="3481118" progId="Excel.Sheet.8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71550" y="2060575"/>
                        <a:ext cx="7129463" cy="40322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5369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755650" y="836613"/>
            <a:ext cx="7902575" cy="1223962"/>
          </a:xfrm>
        </p:spPr>
        <p:txBody>
          <a:bodyPr/>
          <a:lstStyle/>
          <a:p>
            <a:pPr algn="just">
              <a:buFont typeface="Wingdings" pitchFamily="2" charset="2"/>
              <a:buChar char="ü"/>
            </a:pPr>
            <a:r>
              <a:rPr lang="pt-BR" altLang="pt-BR" sz="2400" b="1" smtClean="0">
                <a:latin typeface="Arial" charset="0"/>
                <a:cs typeface="Arial" charset="0"/>
              </a:rPr>
              <a:t>O Plansab também quantifica a necessidade de investimentos e elabora diretrizes para o saneamento</a:t>
            </a:r>
            <a:endParaRPr lang="pt-PT" altLang="pt-BR" sz="2400" b="1" smtClean="0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6839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ela 4"/>
          <p:cNvGraphicFramePr>
            <a:graphicFrameLocks noGrp="1"/>
          </p:cNvGraphicFramePr>
          <p:nvPr/>
        </p:nvGraphicFramePr>
        <p:xfrm>
          <a:off x="123825" y="1628775"/>
          <a:ext cx="8802687" cy="3384523"/>
        </p:xfrm>
        <a:graphic>
          <a:graphicData uri="http://schemas.openxmlformats.org/drawingml/2006/table">
            <a:tbl>
              <a:tblPr/>
              <a:tblGrid>
                <a:gridCol w="1457679"/>
                <a:gridCol w="801723"/>
                <a:gridCol w="728840"/>
                <a:gridCol w="801723"/>
                <a:gridCol w="947492"/>
                <a:gridCol w="801723"/>
                <a:gridCol w="801723"/>
                <a:gridCol w="801723"/>
                <a:gridCol w="801723"/>
                <a:gridCol w="858338"/>
              </a:tblGrid>
              <a:tr h="343656">
                <a:tc gridSpan="10">
                  <a:txBody>
                    <a:bodyPr/>
                    <a:lstStyle/>
                    <a:p>
                      <a:pPr algn="ctr" fontAlgn="b"/>
                      <a:r>
                        <a:rPr lang="pt-B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Necessidades de investimentos totais para atendimento das metas estabelecidas</a:t>
                      </a:r>
                    </a:p>
                  </a:txBody>
                  <a:tcPr marL="9524" marR="9524" marT="95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306399">
                <a:tc gridSpan="10">
                  <a:txBody>
                    <a:bodyPr/>
                    <a:lstStyle/>
                    <a:p>
                      <a:pPr algn="ctr" fontAlgn="b"/>
                      <a:r>
                        <a:rPr lang="pt-B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 (valores acumulados em milhões de reais ) - Por Modalidade</a:t>
                      </a:r>
                    </a:p>
                  </a:txBody>
                  <a:tcPr marL="9524" marR="9524" marT="95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259990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Modalidade</a:t>
                      </a:r>
                    </a:p>
                  </a:txBody>
                  <a:tcPr marL="9524" marR="9524" marT="95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Até 2018</a:t>
                      </a:r>
                    </a:p>
                  </a:txBody>
                  <a:tcPr marL="9524" marR="9524" marT="95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Até 2023</a:t>
                      </a:r>
                    </a:p>
                  </a:txBody>
                  <a:tcPr marL="9524" marR="9524" marT="95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Até 2033</a:t>
                      </a:r>
                    </a:p>
                  </a:txBody>
                  <a:tcPr marL="9524" marR="9524" marT="95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441984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Agentes federais</a:t>
                      </a:r>
                    </a:p>
                  </a:txBody>
                  <a:tcPr marL="9524" marR="9524" marT="95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Outros agentes</a:t>
                      </a:r>
                    </a:p>
                  </a:txBody>
                  <a:tcPr marL="9524" marR="9524" marT="95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Total</a:t>
                      </a:r>
                    </a:p>
                  </a:txBody>
                  <a:tcPr marL="9524" marR="9524" marT="95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Agentes federais</a:t>
                      </a:r>
                    </a:p>
                  </a:txBody>
                  <a:tcPr marL="9524" marR="9524" marT="95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Outros agentes</a:t>
                      </a:r>
                    </a:p>
                  </a:txBody>
                  <a:tcPr marL="9524" marR="9524" marT="95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Total</a:t>
                      </a:r>
                    </a:p>
                  </a:txBody>
                  <a:tcPr marL="9524" marR="9524" marT="95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Agentes federais</a:t>
                      </a:r>
                    </a:p>
                  </a:txBody>
                  <a:tcPr marL="9524" marR="9524" marT="95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Outros agentes</a:t>
                      </a:r>
                    </a:p>
                  </a:txBody>
                  <a:tcPr marL="9524" marR="9524" marT="95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Total</a:t>
                      </a:r>
                    </a:p>
                  </a:txBody>
                  <a:tcPr marL="9524" marR="9524" marT="95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</a:tr>
              <a:tr h="307215"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Abastecimento de Água</a:t>
                      </a:r>
                    </a:p>
                  </a:txBody>
                  <a:tcPr marL="9524" marR="9524" marT="95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23.228,00</a:t>
                      </a:r>
                    </a:p>
                  </a:txBody>
                  <a:tcPr marL="9524" marR="9524" marT="95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11.710,00</a:t>
                      </a:r>
                    </a:p>
                  </a:txBody>
                  <a:tcPr marL="9524" marR="9524" marT="95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34.938,00</a:t>
                      </a:r>
                    </a:p>
                  </a:txBody>
                  <a:tcPr marL="9524" marR="9524" marT="95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49.321,00</a:t>
                      </a:r>
                    </a:p>
                  </a:txBody>
                  <a:tcPr marL="9524" marR="9524" marT="95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24.137,00</a:t>
                      </a:r>
                    </a:p>
                  </a:txBody>
                  <a:tcPr marL="9524" marR="9524" marT="95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73.457,00</a:t>
                      </a:r>
                    </a:p>
                  </a:txBody>
                  <a:tcPr marL="9524" marR="9524" marT="95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78.838,00</a:t>
                      </a:r>
                    </a:p>
                  </a:txBody>
                  <a:tcPr marL="9524" marR="9524" marT="95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43.311,00</a:t>
                      </a:r>
                    </a:p>
                  </a:txBody>
                  <a:tcPr marL="9524" marR="9524" marT="95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122.149,00</a:t>
                      </a:r>
                    </a:p>
                  </a:txBody>
                  <a:tcPr marL="9524" marR="9524" marT="95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</a:tr>
              <a:tr h="306399"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Esgotamento Sanitário</a:t>
                      </a:r>
                    </a:p>
                  </a:txBody>
                  <a:tcPr marL="9524" marR="9524" marT="95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41.074,00</a:t>
                      </a:r>
                    </a:p>
                  </a:txBody>
                  <a:tcPr marL="9524" marR="9524" marT="95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11.454,00</a:t>
                      </a:r>
                    </a:p>
                  </a:txBody>
                  <a:tcPr marL="9524" marR="9524" marT="95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52.528,00</a:t>
                      </a:r>
                    </a:p>
                  </a:txBody>
                  <a:tcPr marL="9524" marR="9524" marT="95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73.376,00</a:t>
                      </a:r>
                    </a:p>
                  </a:txBody>
                  <a:tcPr marL="9524" marR="9524" marT="95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21.360,00</a:t>
                      </a:r>
                    </a:p>
                  </a:txBody>
                  <a:tcPr marL="9524" marR="9524" marT="95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94.736,00</a:t>
                      </a:r>
                    </a:p>
                  </a:txBody>
                  <a:tcPr marL="9524" marR="9524" marT="95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140.734,00</a:t>
                      </a:r>
                    </a:p>
                  </a:txBody>
                  <a:tcPr marL="9524" marR="9524" marT="95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41.158,00</a:t>
                      </a:r>
                    </a:p>
                  </a:txBody>
                  <a:tcPr marL="9524" marR="9524" marT="95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181.893,00</a:t>
                      </a:r>
                    </a:p>
                  </a:txBody>
                  <a:tcPr marL="9524" marR="9524" marT="95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</a:tr>
              <a:tr h="306399"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Resíduos Sólidos</a:t>
                      </a:r>
                    </a:p>
                  </a:txBody>
                  <a:tcPr marL="9524" marR="9524" marT="95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10.386,00</a:t>
                      </a:r>
                    </a:p>
                  </a:txBody>
                  <a:tcPr marL="9524" marR="9524" marT="95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6.216,00</a:t>
                      </a:r>
                    </a:p>
                  </a:txBody>
                  <a:tcPr marL="9524" marR="9524" marT="95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16.602,00</a:t>
                      </a:r>
                    </a:p>
                  </a:txBody>
                  <a:tcPr marL="9524" marR="9524" marT="95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11.098,00</a:t>
                      </a:r>
                    </a:p>
                  </a:txBody>
                  <a:tcPr marL="9524" marR="9524" marT="95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7.767,00</a:t>
                      </a:r>
                    </a:p>
                  </a:txBody>
                  <a:tcPr marL="9524" marR="9524" marT="95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18.865,00</a:t>
                      </a:r>
                    </a:p>
                  </a:txBody>
                  <a:tcPr marL="9524" marR="9524" marT="95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12.418,00</a:t>
                      </a:r>
                    </a:p>
                  </a:txBody>
                  <a:tcPr marL="9524" marR="9524" marT="95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10.943,00</a:t>
                      </a:r>
                    </a:p>
                  </a:txBody>
                  <a:tcPr marL="9524" marR="9524" marT="95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23.361,00</a:t>
                      </a:r>
                    </a:p>
                  </a:txBody>
                  <a:tcPr marL="9524" marR="9524" marT="95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</a:tr>
              <a:tr h="306399"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Drenagem Urbana</a:t>
                      </a:r>
                    </a:p>
                  </a:txBody>
                  <a:tcPr marL="9524" marR="9524" marT="95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10.457,00</a:t>
                      </a:r>
                    </a:p>
                  </a:txBody>
                  <a:tcPr marL="9524" marR="9524" marT="95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10.943,00</a:t>
                      </a:r>
                    </a:p>
                  </a:txBody>
                  <a:tcPr marL="9524" marR="9524" marT="95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21.400,00</a:t>
                      </a:r>
                    </a:p>
                  </a:txBody>
                  <a:tcPr marL="9524" marR="9524" marT="95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20.616,00</a:t>
                      </a:r>
                    </a:p>
                  </a:txBody>
                  <a:tcPr marL="9524" marR="9524" marT="95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21.587,00</a:t>
                      </a:r>
                    </a:p>
                  </a:txBody>
                  <a:tcPr marL="9524" marR="9524" marT="95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42.203,00</a:t>
                      </a:r>
                    </a:p>
                  </a:txBody>
                  <a:tcPr marL="9524" marR="9524" marT="95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34.205,00</a:t>
                      </a:r>
                    </a:p>
                  </a:txBody>
                  <a:tcPr marL="9524" marR="9524" marT="95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34.500,00</a:t>
                      </a:r>
                    </a:p>
                  </a:txBody>
                  <a:tcPr marL="9524" marR="9524" marT="95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68.705,00</a:t>
                      </a:r>
                    </a:p>
                  </a:txBody>
                  <a:tcPr marL="9524" marR="9524" marT="95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</a:tr>
              <a:tr h="259990">
                <a:tc>
                  <a:txBody>
                    <a:bodyPr/>
                    <a:lstStyle/>
                    <a:p>
                      <a:pPr algn="l" fontAlgn="ctr"/>
                      <a:r>
                        <a:rPr lang="pt-B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Subtotal</a:t>
                      </a:r>
                    </a:p>
                  </a:txBody>
                  <a:tcPr marL="9524" marR="9524" marT="95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85.145,00</a:t>
                      </a:r>
                    </a:p>
                  </a:txBody>
                  <a:tcPr marL="9524" marR="9524" marT="95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40.323,00</a:t>
                      </a:r>
                    </a:p>
                  </a:txBody>
                  <a:tcPr marL="9524" marR="9524" marT="95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125.468,00</a:t>
                      </a:r>
                    </a:p>
                  </a:txBody>
                  <a:tcPr marL="9524" marR="9524" marT="95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154.411,00</a:t>
                      </a:r>
                    </a:p>
                  </a:txBody>
                  <a:tcPr marL="9524" marR="9524" marT="95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74.851,00</a:t>
                      </a:r>
                    </a:p>
                  </a:txBody>
                  <a:tcPr marL="9524" marR="9524" marT="95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229.261,00</a:t>
                      </a:r>
                    </a:p>
                  </a:txBody>
                  <a:tcPr marL="9524" marR="9524" marT="95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266.195,00</a:t>
                      </a:r>
                    </a:p>
                  </a:txBody>
                  <a:tcPr marL="9524" marR="9524" marT="95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129.912,00</a:t>
                      </a:r>
                    </a:p>
                  </a:txBody>
                  <a:tcPr marL="9524" marR="9524" marT="95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396.108,00</a:t>
                      </a:r>
                    </a:p>
                  </a:txBody>
                  <a:tcPr marL="9524" marR="9524" marT="95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</a:tr>
              <a:tr h="259990">
                <a:tc>
                  <a:txBody>
                    <a:bodyPr/>
                    <a:lstStyle/>
                    <a:p>
                      <a:pPr algn="l" fontAlgn="ctr"/>
                      <a:r>
                        <a:rPr lang="pt-B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Gestão</a:t>
                      </a:r>
                    </a:p>
                  </a:txBody>
                  <a:tcPr marL="9524" marR="9524" marT="95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3.289,00</a:t>
                      </a:r>
                    </a:p>
                  </a:txBody>
                  <a:tcPr marL="9524" marR="9524" marT="95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7.674,00</a:t>
                      </a:r>
                    </a:p>
                  </a:txBody>
                  <a:tcPr marL="9524" marR="9524" marT="95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10.963,00</a:t>
                      </a:r>
                    </a:p>
                  </a:txBody>
                  <a:tcPr marL="9524" marR="9524" marT="95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12.635,00</a:t>
                      </a:r>
                    </a:p>
                  </a:txBody>
                  <a:tcPr marL="9524" marR="9524" marT="95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29.482,00</a:t>
                      </a:r>
                    </a:p>
                  </a:txBody>
                  <a:tcPr marL="9524" marR="9524" marT="95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42.116,00</a:t>
                      </a:r>
                    </a:p>
                  </a:txBody>
                  <a:tcPr marL="9524" marR="9524" marT="95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33.703,00</a:t>
                      </a:r>
                    </a:p>
                  </a:txBody>
                  <a:tcPr marL="9524" marR="9524" marT="95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78.641,00</a:t>
                      </a:r>
                    </a:p>
                  </a:txBody>
                  <a:tcPr marL="9524" marR="9524" marT="95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112.345,00</a:t>
                      </a:r>
                    </a:p>
                  </a:txBody>
                  <a:tcPr marL="9524" marR="9524" marT="95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</a:tr>
              <a:tr h="286102">
                <a:tc>
                  <a:txBody>
                    <a:bodyPr/>
                    <a:lstStyle/>
                    <a:p>
                      <a:pPr algn="l" fontAlgn="ctr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Total</a:t>
                      </a:r>
                    </a:p>
                  </a:txBody>
                  <a:tcPr marL="9524" marR="9524" marT="95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88.434,00</a:t>
                      </a:r>
                    </a:p>
                  </a:txBody>
                  <a:tcPr marL="9524" marR="9524" marT="95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47.998,00</a:t>
                      </a:r>
                    </a:p>
                  </a:txBody>
                  <a:tcPr marL="9524" marR="9524" marT="95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136.432,00</a:t>
                      </a:r>
                    </a:p>
                  </a:txBody>
                  <a:tcPr marL="9524" marR="9524" marT="95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167.046,00</a:t>
                      </a:r>
                    </a:p>
                  </a:txBody>
                  <a:tcPr marL="9524" marR="9524" marT="95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104.332,00</a:t>
                      </a:r>
                    </a:p>
                  </a:txBody>
                  <a:tcPr marL="9524" marR="9524" marT="95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271.378,00</a:t>
                      </a:r>
                    </a:p>
                  </a:txBody>
                  <a:tcPr marL="9524" marR="9524" marT="95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299.899,00</a:t>
                      </a:r>
                    </a:p>
                  </a:txBody>
                  <a:tcPr marL="9524" marR="9524" marT="95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208.553,00</a:t>
                      </a:r>
                    </a:p>
                  </a:txBody>
                  <a:tcPr marL="9524" marR="9524" marT="95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508.452,00</a:t>
                      </a:r>
                    </a:p>
                  </a:txBody>
                  <a:tcPr marL="9524" marR="9524" marT="95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</a:tr>
            </a:tbl>
          </a:graphicData>
        </a:graphic>
      </p:graphicFrame>
      <p:sp>
        <p:nvSpPr>
          <p:cNvPr id="19569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508000" y="549275"/>
            <a:ext cx="8229600" cy="1143000"/>
          </a:xfrm>
        </p:spPr>
        <p:txBody>
          <a:bodyPr/>
          <a:lstStyle/>
          <a:p>
            <a:r>
              <a:rPr lang="pt-PT" altLang="pt-BR" sz="3200" b="1" smtClean="0">
                <a:latin typeface="Arial" charset="0"/>
                <a:cs typeface="Arial" charset="0"/>
              </a:rPr>
              <a:t>Detalhamento do Plansab</a:t>
            </a:r>
            <a:endParaRPr lang="pt-BR" altLang="pt-BR" sz="3200" b="1" smtClean="0">
              <a:latin typeface="Arial" charset="0"/>
              <a:cs typeface="Arial" charset="0"/>
            </a:endParaRPr>
          </a:p>
        </p:txBody>
      </p:sp>
      <p:sp>
        <p:nvSpPr>
          <p:cNvPr id="195695" name="Text Box 4"/>
          <p:cNvSpPr txBox="1">
            <a:spLocks noChangeArrowheads="1"/>
          </p:cNvSpPr>
          <p:nvPr/>
        </p:nvSpPr>
        <p:spPr bwMode="auto">
          <a:xfrm>
            <a:off x="539750" y="2997200"/>
            <a:ext cx="79200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rgbClr val="999999"/>
            </a:prstShdw>
          </a:effec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endParaRPr lang="en-US" altLang="pt-BR" sz="2400" b="1">
              <a:solidFill>
                <a:srgbClr val="000000"/>
              </a:solidFill>
              <a:latin typeface="Arial Narrow" pitchFamily="34" charset="0"/>
            </a:endParaRPr>
          </a:p>
        </p:txBody>
      </p:sp>
      <p:sp>
        <p:nvSpPr>
          <p:cNvPr id="79874" name="Text Box 2"/>
          <p:cNvSpPr txBox="1">
            <a:spLocks noChangeArrowheads="1"/>
          </p:cNvSpPr>
          <p:nvPr/>
        </p:nvSpPr>
        <p:spPr bwMode="auto">
          <a:xfrm>
            <a:off x="179388" y="5100638"/>
            <a:ext cx="8747125" cy="4889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>
            <a:spAutoFit/>
          </a:bodyPr>
          <a:lstStyle>
            <a:lvl1pPr>
              <a:defRPr sz="2400" b="1">
                <a:solidFill>
                  <a:srgbClr val="000000"/>
                </a:solidFill>
                <a:latin typeface="Arial Narrow" pitchFamily="34" charset="0"/>
              </a:defRPr>
            </a:lvl1pPr>
            <a:lvl2pPr marL="742950" indent="-285750">
              <a:defRPr sz="2400" b="1">
                <a:solidFill>
                  <a:srgbClr val="000000"/>
                </a:solidFill>
                <a:latin typeface="Arial Narrow" pitchFamily="34" charset="0"/>
              </a:defRPr>
            </a:lvl2pPr>
            <a:lvl3pPr marL="1143000" indent="-228600">
              <a:defRPr sz="2400" b="1">
                <a:solidFill>
                  <a:srgbClr val="000000"/>
                </a:solidFill>
                <a:latin typeface="Arial Narrow" pitchFamily="34" charset="0"/>
              </a:defRPr>
            </a:lvl3pPr>
            <a:lvl4pPr marL="1600200" indent="-228600">
              <a:defRPr sz="2400" b="1">
                <a:solidFill>
                  <a:srgbClr val="000000"/>
                </a:solidFill>
                <a:latin typeface="Arial Narrow" pitchFamily="34" charset="0"/>
              </a:defRPr>
            </a:lvl4pPr>
            <a:lvl5pPr marL="2057400" indent="-228600">
              <a:defRPr sz="2400" b="1">
                <a:solidFill>
                  <a:srgbClr val="000000"/>
                </a:solidFill>
                <a:latin typeface="Arial Narrow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Arial Narrow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Arial Narrow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Arial Narrow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Arial Narrow" pitchFamily="34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pt-BR" sz="1300" b="0" dirty="0" smtClean="0">
                <a:solidFill>
                  <a:schemeClr val="tx1"/>
                </a:solidFill>
              </a:rPr>
              <a:t>* Gestão: parte dos investimentos em medidas estruturantes comum aos 4 componentes (planos e projetos; capacitação e assistência técnica; desenvolvimento científico e tecnológico; adaptações às mudanças climáticas; contingências e emergências; etc.).  </a:t>
            </a:r>
          </a:p>
        </p:txBody>
      </p:sp>
      <p:grpSp>
        <p:nvGrpSpPr>
          <p:cNvPr id="2" name="Group 110"/>
          <p:cNvGrpSpPr>
            <a:grpSpLocks/>
          </p:cNvGrpSpPr>
          <p:nvPr/>
        </p:nvGrpSpPr>
        <p:grpSpPr bwMode="auto">
          <a:xfrm>
            <a:off x="7980363" y="2932113"/>
            <a:ext cx="1077912" cy="2146300"/>
            <a:chOff x="4869" y="1998"/>
            <a:chExt cx="679" cy="1352"/>
          </a:xfrm>
        </p:grpSpPr>
        <p:sp>
          <p:nvSpPr>
            <p:cNvPr id="195700" name="Oval 111"/>
            <p:cNvSpPr>
              <a:spLocks noChangeArrowheads="1"/>
            </p:cNvSpPr>
            <p:nvPr/>
          </p:nvSpPr>
          <p:spPr bwMode="auto">
            <a:xfrm>
              <a:off x="4869" y="3102"/>
              <a:ext cx="589" cy="248"/>
            </a:xfrm>
            <a:prstGeom prst="ellipse">
              <a:avLst/>
            </a:prstGeom>
            <a:noFill/>
            <a:ln w="25400" algn="ctr">
              <a:solidFill>
                <a:srgbClr val="FF0000"/>
              </a:solidFill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pPr>
                <a:lnSpc>
                  <a:spcPct val="80000"/>
                </a:lnSpc>
                <a:spcBef>
                  <a:spcPct val="50000"/>
                </a:spcBef>
                <a:buFont typeface="Wingdings" pitchFamily="2" charset="2"/>
                <a:buNone/>
              </a:pPr>
              <a:endParaRPr lang="en-US" altLang="pt-BR" sz="1600" b="1">
                <a:latin typeface="Arial Narrow" pitchFamily="34" charset="0"/>
              </a:endParaRPr>
            </a:p>
          </p:txBody>
        </p:sp>
        <p:grpSp>
          <p:nvGrpSpPr>
            <p:cNvPr id="195701" name="Group 112"/>
            <p:cNvGrpSpPr>
              <a:grpSpLocks/>
            </p:cNvGrpSpPr>
            <p:nvPr/>
          </p:nvGrpSpPr>
          <p:grpSpPr bwMode="auto">
            <a:xfrm>
              <a:off x="5422" y="1998"/>
              <a:ext cx="126" cy="823"/>
              <a:chOff x="5422" y="1998"/>
              <a:chExt cx="126" cy="823"/>
            </a:xfrm>
          </p:grpSpPr>
          <p:sp>
            <p:nvSpPr>
              <p:cNvPr id="195702" name="AutoShape 113"/>
              <p:cNvSpPr>
                <a:spLocks noChangeArrowheads="1"/>
              </p:cNvSpPr>
              <p:nvPr/>
            </p:nvSpPr>
            <p:spPr bwMode="auto">
              <a:xfrm rot="-2000443">
                <a:off x="5422" y="1998"/>
                <a:ext cx="122" cy="310"/>
              </a:xfrm>
              <a:prstGeom prst="leftArrow">
                <a:avLst>
                  <a:gd name="adj1" fmla="val 50000"/>
                  <a:gd name="adj2" fmla="val 25000"/>
                </a:avLst>
              </a:prstGeom>
              <a:noFill/>
              <a:ln w="9525" algn="ctr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 wrap="none" anchor="ctr">
                <a:spAutoFit/>
              </a:bodyPr>
              <a:lstStyle/>
              <a:p>
                <a:pPr>
                  <a:lnSpc>
                    <a:spcPct val="80000"/>
                  </a:lnSpc>
                  <a:spcBef>
                    <a:spcPct val="50000"/>
                  </a:spcBef>
                  <a:buFont typeface="Wingdings" pitchFamily="2" charset="2"/>
                  <a:buNone/>
                </a:pPr>
                <a:endParaRPr lang="en-US" altLang="pt-BR" sz="1600" b="1">
                  <a:latin typeface="Arial Narrow" pitchFamily="34" charset="0"/>
                </a:endParaRPr>
              </a:p>
            </p:txBody>
          </p:sp>
          <p:sp>
            <p:nvSpPr>
              <p:cNvPr id="195703" name="AutoShape 114"/>
              <p:cNvSpPr>
                <a:spLocks noChangeArrowheads="1"/>
              </p:cNvSpPr>
              <p:nvPr/>
            </p:nvSpPr>
            <p:spPr bwMode="auto">
              <a:xfrm rot="-2000443">
                <a:off x="5426" y="2172"/>
                <a:ext cx="122" cy="310"/>
              </a:xfrm>
              <a:prstGeom prst="leftArrow">
                <a:avLst>
                  <a:gd name="adj1" fmla="val 50000"/>
                  <a:gd name="adj2" fmla="val 25000"/>
                </a:avLst>
              </a:prstGeom>
              <a:noFill/>
              <a:ln w="9525" algn="ctr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 wrap="none" anchor="ctr">
                <a:spAutoFit/>
              </a:bodyPr>
              <a:lstStyle/>
              <a:p>
                <a:pPr>
                  <a:lnSpc>
                    <a:spcPct val="80000"/>
                  </a:lnSpc>
                  <a:spcBef>
                    <a:spcPct val="50000"/>
                  </a:spcBef>
                  <a:buFont typeface="Wingdings" pitchFamily="2" charset="2"/>
                  <a:buNone/>
                </a:pPr>
                <a:endParaRPr lang="en-US" altLang="pt-BR" sz="1600" b="1">
                  <a:latin typeface="Arial Narrow" pitchFamily="34" charset="0"/>
                </a:endParaRPr>
              </a:p>
            </p:txBody>
          </p:sp>
          <p:sp>
            <p:nvSpPr>
              <p:cNvPr id="195704" name="AutoShape 115"/>
              <p:cNvSpPr>
                <a:spLocks noChangeArrowheads="1"/>
              </p:cNvSpPr>
              <p:nvPr/>
            </p:nvSpPr>
            <p:spPr bwMode="auto">
              <a:xfrm rot="-2000443">
                <a:off x="5426" y="2347"/>
                <a:ext cx="122" cy="310"/>
              </a:xfrm>
              <a:prstGeom prst="leftArrow">
                <a:avLst>
                  <a:gd name="adj1" fmla="val 50000"/>
                  <a:gd name="adj2" fmla="val 25000"/>
                </a:avLst>
              </a:prstGeom>
              <a:noFill/>
              <a:ln w="9525" algn="ctr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 wrap="none" anchor="ctr">
                <a:spAutoFit/>
              </a:bodyPr>
              <a:lstStyle/>
              <a:p>
                <a:pPr>
                  <a:lnSpc>
                    <a:spcPct val="80000"/>
                  </a:lnSpc>
                  <a:spcBef>
                    <a:spcPct val="50000"/>
                  </a:spcBef>
                  <a:buFont typeface="Wingdings" pitchFamily="2" charset="2"/>
                  <a:buNone/>
                </a:pPr>
                <a:endParaRPr lang="en-US" altLang="pt-BR" sz="1600" b="1">
                  <a:latin typeface="Arial Narrow" pitchFamily="34" charset="0"/>
                </a:endParaRPr>
              </a:p>
            </p:txBody>
          </p:sp>
          <p:sp>
            <p:nvSpPr>
              <p:cNvPr id="195705" name="AutoShape 116"/>
              <p:cNvSpPr>
                <a:spLocks noChangeArrowheads="1"/>
              </p:cNvSpPr>
              <p:nvPr/>
            </p:nvSpPr>
            <p:spPr bwMode="auto">
              <a:xfrm rot="-2000443">
                <a:off x="5422" y="2511"/>
                <a:ext cx="122" cy="310"/>
              </a:xfrm>
              <a:prstGeom prst="leftArrow">
                <a:avLst>
                  <a:gd name="adj1" fmla="val 50000"/>
                  <a:gd name="adj2" fmla="val 25000"/>
                </a:avLst>
              </a:prstGeom>
              <a:noFill/>
              <a:ln w="9525" algn="ctr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 wrap="none" anchor="ctr">
                <a:spAutoFit/>
              </a:bodyPr>
              <a:lstStyle/>
              <a:p>
                <a:pPr>
                  <a:lnSpc>
                    <a:spcPct val="80000"/>
                  </a:lnSpc>
                  <a:spcBef>
                    <a:spcPct val="50000"/>
                  </a:spcBef>
                  <a:buFont typeface="Wingdings" pitchFamily="2" charset="2"/>
                  <a:buNone/>
                </a:pPr>
                <a:endParaRPr lang="en-US" altLang="pt-BR" sz="1600" b="1">
                  <a:latin typeface="Arial Narrow" pitchFamily="34" charset="0"/>
                </a:endParaRPr>
              </a:p>
            </p:txBody>
          </p:sp>
        </p:grpSp>
      </p:grpSp>
      <p:sp>
        <p:nvSpPr>
          <p:cNvPr id="195698" name="CaixaDeTexto 17"/>
          <p:cNvSpPr txBox="1">
            <a:spLocks noChangeArrowheads="1"/>
          </p:cNvSpPr>
          <p:nvPr/>
        </p:nvSpPr>
        <p:spPr bwMode="auto">
          <a:xfrm>
            <a:off x="9540875" y="231775"/>
            <a:ext cx="1152525" cy="4603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pt-BR" altLang="pt-BR" sz="2400" b="1">
                <a:solidFill>
                  <a:srgbClr val="00B050"/>
                </a:solidFill>
                <a:latin typeface="Arial Narrow" pitchFamily="34" charset="0"/>
              </a:rPr>
              <a:t>OK</a:t>
            </a:r>
          </a:p>
        </p:txBody>
      </p:sp>
      <p:pic>
        <p:nvPicPr>
          <p:cNvPr id="195699" name="Imagem 1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459788" y="5805488"/>
            <a:ext cx="576262" cy="573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2205453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633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1258888" y="2636838"/>
            <a:ext cx="7345362" cy="3168650"/>
          </a:xfrm>
          <a:solidFill>
            <a:srgbClr val="C7E6A4"/>
          </a:solidFill>
        </p:spPr>
        <p:txBody>
          <a:bodyPr/>
          <a:lstStyle/>
          <a:p>
            <a:pPr marL="571500" indent="-571500" algn="just" defTabSz="449263" eaLnBrk="1" hangingPunct="1">
              <a:spcBef>
                <a:spcPct val="0"/>
              </a:spcBef>
              <a:buFontTx/>
              <a:buNone/>
            </a:pPr>
            <a:r>
              <a:rPr lang="pt-BR" altLang="pt-BR" sz="2000" smtClean="0">
                <a:latin typeface="Arial" charset="0"/>
                <a:cs typeface="Arial" charset="0"/>
              </a:rPr>
              <a:t>Art. 52.  A União elaborará, sob a coordenação do Ministério das Cidades:</a:t>
            </a:r>
          </a:p>
          <a:p>
            <a:pPr marL="571500" indent="-571500" algn="just" defTabSz="449263" eaLnBrk="1" hangingPunct="1">
              <a:spcBef>
                <a:spcPct val="0"/>
              </a:spcBef>
              <a:buFontTx/>
              <a:buNone/>
            </a:pPr>
            <a:r>
              <a:rPr lang="en-US" altLang="pt-BR" sz="2000" smtClean="0">
                <a:latin typeface="Arial" charset="0"/>
                <a:cs typeface="Arial" charset="0"/>
              </a:rPr>
              <a:t>		I – (…);</a:t>
            </a:r>
          </a:p>
          <a:p>
            <a:pPr marL="571500" indent="-571500" algn="just" defTabSz="449263" eaLnBrk="1" hangingPunct="1">
              <a:spcBef>
                <a:spcPct val="0"/>
              </a:spcBef>
              <a:buFontTx/>
              <a:buNone/>
            </a:pPr>
            <a:r>
              <a:rPr lang="pt-BR" altLang="pt-BR" sz="2000" smtClean="0">
                <a:latin typeface="Arial" charset="0"/>
                <a:cs typeface="Arial" charset="0"/>
              </a:rPr>
              <a:t>		II - </a:t>
            </a:r>
            <a:r>
              <a:rPr lang="pt-BR" altLang="pt-BR" sz="2000" b="1" smtClean="0">
                <a:latin typeface="Arial" charset="0"/>
                <a:cs typeface="Arial" charset="0"/>
              </a:rPr>
              <a:t>planos regionais de saneamento básico, elaborados e executados em articulação com os Estados, Distrito Federal e Municípios envolvidos para as regiões integradas de desenvolvimento econômico</a:t>
            </a:r>
            <a:r>
              <a:rPr lang="pt-BR" altLang="pt-BR" sz="2000" smtClean="0">
                <a:latin typeface="Arial" charset="0"/>
                <a:cs typeface="Arial" charset="0"/>
              </a:rPr>
              <a:t> ou nas que haja a participação de órgão ou entidade federal na prestação de serviço público de saneamento básico.</a:t>
            </a:r>
            <a:endParaRPr lang="pt-BR" altLang="pt-BR" sz="2000" b="1" smtClean="0">
              <a:latin typeface="Arial" charset="0"/>
              <a:cs typeface="Arial" charset="0"/>
            </a:endParaRPr>
          </a:p>
        </p:txBody>
      </p:sp>
      <p:sp>
        <p:nvSpPr>
          <p:cNvPr id="197634" name="Text Box 8"/>
          <p:cNvSpPr txBox="1">
            <a:spLocks noChangeArrowheads="1"/>
          </p:cNvSpPr>
          <p:nvPr/>
        </p:nvSpPr>
        <p:spPr bwMode="auto">
          <a:xfrm>
            <a:off x="395288" y="836613"/>
            <a:ext cx="8497887" cy="493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609600" indent="-609600" algn="ctr">
              <a:lnSpc>
                <a:spcPct val="93000"/>
              </a:lnSpc>
              <a:spcBef>
                <a:spcPts val="800"/>
              </a:spcBef>
              <a:buClr>
                <a:srgbClr val="000000"/>
              </a:buClr>
              <a:buFont typeface="Wingdings" pitchFamily="2" charset="2"/>
              <a:buNone/>
            </a:pPr>
            <a:r>
              <a:rPr lang="pt-BR" altLang="pt-BR" sz="2800" b="1">
                <a:ea typeface="MS Gothic" pitchFamily="49" charset="-128"/>
              </a:rPr>
              <a:t>PLANOS REGIONAIS DE SANEAMENTO BÁSICO</a:t>
            </a:r>
            <a:endParaRPr lang="pt-BR" altLang="pt-BR" sz="3200" b="1">
              <a:latin typeface="Arial Narrow" pitchFamily="34" charset="0"/>
              <a:ea typeface="MS Gothic" pitchFamily="49" charset="-128"/>
            </a:endParaRPr>
          </a:p>
        </p:txBody>
      </p:sp>
      <p:sp>
        <p:nvSpPr>
          <p:cNvPr id="197635" name="Retângulo 1"/>
          <p:cNvSpPr>
            <a:spLocks noChangeArrowheads="1"/>
          </p:cNvSpPr>
          <p:nvPr/>
        </p:nvSpPr>
        <p:spPr bwMode="auto">
          <a:xfrm>
            <a:off x="539750" y="1566863"/>
            <a:ext cx="8208963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571500" indent="-571500" algn="just" defTabSz="449263">
              <a:buFont typeface="Wingdings" pitchFamily="2" charset="2"/>
              <a:buChar char="ü"/>
            </a:pPr>
            <a:r>
              <a:rPr lang="pt-BR" altLang="pt-BR" sz="2400"/>
              <a:t>O MCIDADES deve coordenar a elaboração dos Planos de RIDEs – Lei 11.445/07:</a:t>
            </a:r>
          </a:p>
        </p:txBody>
      </p:sp>
    </p:spTree>
    <p:extLst>
      <p:ext uri="{BB962C8B-B14F-4D97-AF65-F5344CB8AC3E}">
        <p14:creationId xmlns:p14="http://schemas.microsoft.com/office/powerpoint/2010/main" val="219638741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Line 3"/>
          <p:cNvSpPr>
            <a:spLocks noChangeShapeType="1"/>
          </p:cNvSpPr>
          <p:nvPr/>
        </p:nvSpPr>
        <p:spPr bwMode="auto">
          <a:xfrm>
            <a:off x="4203700" y="1038225"/>
            <a:ext cx="0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13315" name="Line 4"/>
          <p:cNvSpPr>
            <a:spLocks noChangeShapeType="1"/>
          </p:cNvSpPr>
          <p:nvPr/>
        </p:nvSpPr>
        <p:spPr bwMode="auto">
          <a:xfrm>
            <a:off x="5219700" y="1228725"/>
            <a:ext cx="0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13316" name="Text Box 5"/>
          <p:cNvSpPr txBox="1">
            <a:spLocks noChangeArrowheads="1"/>
          </p:cNvSpPr>
          <p:nvPr/>
        </p:nvSpPr>
        <p:spPr bwMode="auto">
          <a:xfrm>
            <a:off x="95250" y="836613"/>
            <a:ext cx="2952750" cy="4000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pt-BR" altLang="pt-BR" sz="2000" b="1" u="sng">
                <a:latin typeface="Arial" charset="0"/>
              </a:rPr>
              <a:t>Governo Federal</a:t>
            </a:r>
          </a:p>
        </p:txBody>
      </p:sp>
      <p:sp>
        <p:nvSpPr>
          <p:cNvPr id="13317" name="Text Box 6"/>
          <p:cNvSpPr txBox="1">
            <a:spLocks noChangeArrowheads="1"/>
          </p:cNvSpPr>
          <p:nvPr/>
        </p:nvSpPr>
        <p:spPr bwMode="auto">
          <a:xfrm>
            <a:off x="6143625" y="836613"/>
            <a:ext cx="2952750" cy="406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pt-BR" altLang="pt-BR" sz="2000" b="1" u="sng">
                <a:latin typeface="Arial" charset="0"/>
              </a:rPr>
              <a:t>Governo Municipal</a:t>
            </a:r>
          </a:p>
        </p:txBody>
      </p:sp>
      <p:sp>
        <p:nvSpPr>
          <p:cNvPr id="13318" name="Text Box 7"/>
          <p:cNvSpPr txBox="1">
            <a:spLocks noChangeArrowheads="1"/>
          </p:cNvSpPr>
          <p:nvPr/>
        </p:nvSpPr>
        <p:spPr bwMode="auto">
          <a:xfrm>
            <a:off x="95250" y="1689100"/>
            <a:ext cx="2952750" cy="19383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2000" b="1">
                <a:latin typeface="Arial Narrow" pitchFamily="34" charset="0"/>
              </a:rPr>
              <a:t>° Estabelecer as diretrizes gerais na esfera nacional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pt-BR" altLang="pt-BR" sz="2000" b="1">
              <a:latin typeface="Arial Narrow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2000" b="1">
                <a:latin typeface="Arial Narrow" pitchFamily="34" charset="0"/>
              </a:rPr>
              <a:t>° Desenvolver e apoiar programas de saneamento na esfera nacional</a:t>
            </a:r>
          </a:p>
        </p:txBody>
      </p:sp>
      <p:sp>
        <p:nvSpPr>
          <p:cNvPr id="13319" name="Text Box 8"/>
          <p:cNvSpPr txBox="1">
            <a:spLocks noChangeArrowheads="1"/>
          </p:cNvSpPr>
          <p:nvPr/>
        </p:nvSpPr>
        <p:spPr bwMode="auto">
          <a:xfrm>
            <a:off x="3119438" y="836613"/>
            <a:ext cx="2952750" cy="406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pt-BR" altLang="pt-BR" sz="2000" b="1" u="sng">
                <a:latin typeface="Arial" charset="0"/>
              </a:rPr>
              <a:t>Governo Estadual</a:t>
            </a:r>
          </a:p>
        </p:txBody>
      </p:sp>
      <p:sp>
        <p:nvSpPr>
          <p:cNvPr id="13320" name="Text Box 9"/>
          <p:cNvSpPr txBox="1">
            <a:spLocks noChangeArrowheads="1"/>
          </p:cNvSpPr>
          <p:nvPr/>
        </p:nvSpPr>
        <p:spPr bwMode="auto">
          <a:xfrm>
            <a:off x="3119438" y="1701800"/>
            <a:ext cx="2965450" cy="31702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2000" b="1">
                <a:latin typeface="Arial Narrow" pitchFamily="34" charset="0"/>
              </a:rPr>
              <a:t>° Desenvolver e apoiar programas de saneamento na esfera estadual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2000" b="1">
                <a:latin typeface="Arial Narrow" pitchFamily="34" charset="0"/>
              </a:rPr>
              <a:t>° Operar e manter sistemas de saneamento por delegação municipal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2000" b="1">
                <a:latin typeface="Arial Narrow" pitchFamily="34" charset="0"/>
              </a:rPr>
              <a:t>° Estabelecer política tarifária e de subsídios nos sistemas operados pelo estado</a:t>
            </a:r>
          </a:p>
        </p:txBody>
      </p:sp>
      <p:sp>
        <p:nvSpPr>
          <p:cNvPr id="13321" name="Text Box 10"/>
          <p:cNvSpPr txBox="1">
            <a:spLocks noChangeArrowheads="1"/>
          </p:cNvSpPr>
          <p:nvPr/>
        </p:nvSpPr>
        <p:spPr bwMode="auto">
          <a:xfrm>
            <a:off x="6145213" y="1701800"/>
            <a:ext cx="2963862" cy="28622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2000" b="1">
                <a:latin typeface="Arial Narrow" pitchFamily="34" charset="0"/>
              </a:rPr>
              <a:t>° Desenvolver e apoiar programas de saneamento na esfera municipal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2000" b="1">
                <a:latin typeface="Arial Narrow" pitchFamily="34" charset="0"/>
              </a:rPr>
              <a:t>° Planejar, operar e manter e regular os sistemas de saneamento locais</a:t>
            </a:r>
            <a:br>
              <a:rPr lang="pt-BR" altLang="pt-BR" sz="2000" b="1">
                <a:latin typeface="Arial Narrow" pitchFamily="34" charset="0"/>
              </a:rPr>
            </a:br>
            <a:r>
              <a:rPr lang="pt-BR" altLang="pt-BR" sz="2000" b="1">
                <a:latin typeface="Arial Narrow" pitchFamily="34" charset="0"/>
              </a:rPr>
              <a:t> ° Estabelecer política tarifária e de subsídios local</a:t>
            </a:r>
          </a:p>
        </p:txBody>
      </p:sp>
      <p:sp>
        <p:nvSpPr>
          <p:cNvPr id="13322" name="Text Box 11"/>
          <p:cNvSpPr txBox="1">
            <a:spLocks noChangeArrowheads="1"/>
          </p:cNvSpPr>
          <p:nvPr/>
        </p:nvSpPr>
        <p:spPr bwMode="auto">
          <a:xfrm>
            <a:off x="971550" y="5454650"/>
            <a:ext cx="7200900" cy="711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pt-BR" altLang="pt-BR" sz="2000" b="1" u="sng">
                <a:latin typeface="Arial" charset="0"/>
              </a:rPr>
              <a:t>SOCIEDADE CIVIL</a:t>
            </a:r>
            <a:br>
              <a:rPr lang="pt-BR" altLang="pt-BR" sz="2000" b="1" u="sng">
                <a:latin typeface="Arial" charset="0"/>
              </a:rPr>
            </a:br>
            <a:r>
              <a:rPr lang="pt-BR" altLang="pt-BR" sz="2000" b="1">
                <a:latin typeface="Arial" charset="0"/>
              </a:rPr>
              <a:t>Controle social</a:t>
            </a:r>
          </a:p>
        </p:txBody>
      </p:sp>
      <p:sp>
        <p:nvSpPr>
          <p:cNvPr id="13323" name="Line 12"/>
          <p:cNvSpPr>
            <a:spLocks noChangeShapeType="1"/>
          </p:cNvSpPr>
          <p:nvPr/>
        </p:nvSpPr>
        <p:spPr bwMode="auto">
          <a:xfrm>
            <a:off x="1476375" y="1243013"/>
            <a:ext cx="0" cy="4333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13324" name="Line 13"/>
          <p:cNvSpPr>
            <a:spLocks noChangeShapeType="1"/>
          </p:cNvSpPr>
          <p:nvPr/>
        </p:nvSpPr>
        <p:spPr bwMode="auto">
          <a:xfrm>
            <a:off x="4597400" y="1255713"/>
            <a:ext cx="0" cy="4333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13325" name="Line 14"/>
          <p:cNvSpPr>
            <a:spLocks noChangeShapeType="1"/>
          </p:cNvSpPr>
          <p:nvPr/>
        </p:nvSpPr>
        <p:spPr bwMode="auto">
          <a:xfrm>
            <a:off x="7596188" y="1255713"/>
            <a:ext cx="0" cy="4333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13326" name="Line 15"/>
          <p:cNvSpPr>
            <a:spLocks noChangeShapeType="1"/>
          </p:cNvSpPr>
          <p:nvPr/>
        </p:nvSpPr>
        <p:spPr bwMode="auto">
          <a:xfrm>
            <a:off x="1476375" y="3756025"/>
            <a:ext cx="574675" cy="15716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13327" name="Line 16"/>
          <p:cNvSpPr>
            <a:spLocks noChangeShapeType="1"/>
          </p:cNvSpPr>
          <p:nvPr/>
        </p:nvSpPr>
        <p:spPr bwMode="auto">
          <a:xfrm flipH="1">
            <a:off x="7380288" y="4594225"/>
            <a:ext cx="215900" cy="7207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13328" name="Line 17"/>
          <p:cNvSpPr>
            <a:spLocks noChangeShapeType="1"/>
          </p:cNvSpPr>
          <p:nvPr/>
        </p:nvSpPr>
        <p:spPr bwMode="auto">
          <a:xfrm>
            <a:off x="4572000" y="4868863"/>
            <a:ext cx="0" cy="4540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12290" name="Rectangle 2"/>
          <p:cNvSpPr>
            <a:spLocks noChangeArrowheads="1"/>
          </p:cNvSpPr>
          <p:nvPr/>
        </p:nvSpPr>
        <p:spPr bwMode="auto">
          <a:xfrm>
            <a:off x="-401638" y="207963"/>
            <a:ext cx="7775576" cy="6286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anchor="ctr"/>
          <a:lstStyle/>
          <a:p>
            <a:pPr algn="ctr" eaLnBrk="0" hangingPunct="0">
              <a:defRPr/>
            </a:pPr>
            <a:r>
              <a:rPr lang="pt-BR" sz="3000" dirty="0">
                <a:effectLst>
                  <a:outerShdw blurRad="38100" dist="38100" dir="2700000" algn="tl">
                    <a:srgbClr val="C0C0C0"/>
                  </a:outerShdw>
                </a:effectLst>
                <a:cs typeface="+mn-cs"/>
              </a:rPr>
              <a:t>Atribuições Legais dos Entes Federados</a:t>
            </a:r>
          </a:p>
        </p:txBody>
      </p:sp>
      <p:sp>
        <p:nvSpPr>
          <p:cNvPr id="13330" name="CaixaDeTexto 17"/>
          <p:cNvSpPr txBox="1">
            <a:spLocks noChangeArrowheads="1"/>
          </p:cNvSpPr>
          <p:nvPr/>
        </p:nvSpPr>
        <p:spPr bwMode="auto">
          <a:xfrm>
            <a:off x="9540875" y="231775"/>
            <a:ext cx="1152525" cy="4603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pt-BR" altLang="pt-BR" sz="2400" b="1">
                <a:solidFill>
                  <a:srgbClr val="00B050"/>
                </a:solidFill>
                <a:latin typeface="Arial Narrow" pitchFamily="34" charset="0"/>
              </a:rPr>
              <a:t>OK</a:t>
            </a:r>
          </a:p>
        </p:txBody>
      </p:sp>
    </p:spTree>
    <p:extLst>
      <p:ext uri="{BB962C8B-B14F-4D97-AF65-F5344CB8AC3E}">
        <p14:creationId xmlns:p14="http://schemas.microsoft.com/office/powerpoint/2010/main" val="3648824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897" name="Text Box 4"/>
          <p:cNvSpPr txBox="1">
            <a:spLocks noChangeArrowheads="1"/>
          </p:cNvSpPr>
          <p:nvPr/>
        </p:nvSpPr>
        <p:spPr bwMode="auto">
          <a:xfrm>
            <a:off x="684213" y="2205038"/>
            <a:ext cx="8064500" cy="267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rgbClr val="999999"/>
            </a:prstShdw>
          </a:effectLst>
        </p:spPr>
        <p:txBody>
          <a:bodyPr>
            <a:spAutoFit/>
          </a:bodyPr>
          <a:lstStyle/>
          <a:p>
            <a:pPr marL="342900" indent="-342900" algn="just" eaLnBrk="0" hangingPunct="0">
              <a:spcBef>
                <a:spcPct val="50000"/>
              </a:spcBef>
              <a:buFont typeface="Wingdings" pitchFamily="2" charset="2"/>
              <a:buChar char="ü"/>
            </a:pPr>
            <a:r>
              <a:rPr lang="pt-BR" altLang="pt-BR" sz="2400">
                <a:solidFill>
                  <a:srgbClr val="000000"/>
                </a:solidFill>
              </a:rPr>
              <a:t>Cabe a cada Município a elaboração do seu </a:t>
            </a:r>
            <a:r>
              <a:rPr lang="pt-BR" altLang="pt-BR" sz="2400" b="1">
                <a:solidFill>
                  <a:srgbClr val="000000"/>
                </a:solidFill>
              </a:rPr>
              <a:t>Plano Municipal de Saneamento Básico – PMSB</a:t>
            </a:r>
            <a:r>
              <a:rPr lang="pt-BR" altLang="pt-BR" sz="2400">
                <a:solidFill>
                  <a:srgbClr val="000000"/>
                </a:solidFill>
              </a:rPr>
              <a:t>, que deve contemplar os quatro componentes do saneamento básico (abastecimento de água, esgotamento sanitário, limpeza pública e manejo de resíduos sólidos e manejo de águas pluviais), com a participação social ao longo de todo o processo.</a:t>
            </a:r>
            <a:r>
              <a:rPr lang="pt-BR" altLang="pt-BR" sz="2400" b="1">
                <a:solidFill>
                  <a:srgbClr val="000000"/>
                </a:solidFill>
              </a:rPr>
              <a:t> </a:t>
            </a:r>
          </a:p>
        </p:txBody>
      </p:sp>
      <p:sp>
        <p:nvSpPr>
          <p:cNvPr id="208898" name="Rectangle 4"/>
          <p:cNvSpPr>
            <a:spLocks noChangeArrowheads="1"/>
          </p:cNvSpPr>
          <p:nvPr/>
        </p:nvSpPr>
        <p:spPr bwMode="auto">
          <a:xfrm>
            <a:off x="684213" y="898525"/>
            <a:ext cx="8135937" cy="95408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pt-BR" altLang="pt-BR" sz="2800" b="1"/>
              <a:t>PLANOS MUNICIPAIS DE SANEAMENTO BÁSICO – PMSBs</a:t>
            </a:r>
          </a:p>
        </p:txBody>
      </p:sp>
    </p:spTree>
    <p:extLst>
      <p:ext uri="{BB962C8B-B14F-4D97-AF65-F5344CB8AC3E}">
        <p14:creationId xmlns:p14="http://schemas.microsoft.com/office/powerpoint/2010/main" val="198309133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921" name="Text Box 4"/>
          <p:cNvSpPr txBox="1">
            <a:spLocks noChangeArrowheads="1"/>
          </p:cNvSpPr>
          <p:nvPr/>
        </p:nvSpPr>
        <p:spPr bwMode="auto">
          <a:xfrm>
            <a:off x="1247775" y="3644900"/>
            <a:ext cx="7272338" cy="2014538"/>
          </a:xfrm>
          <a:prstGeom prst="rect">
            <a:avLst/>
          </a:prstGeom>
          <a:solidFill>
            <a:srgbClr val="C7E6A4"/>
          </a:solidFill>
          <a:ln w="9525">
            <a:noFill/>
            <a:miter lim="800000"/>
            <a:headEnd/>
            <a:tailEnd/>
          </a:ln>
          <a:effectLst>
            <a:prstShdw prst="shdw17" dist="17961" dir="2700000">
              <a:srgbClr val="999999"/>
            </a:prstShdw>
          </a:effectLst>
        </p:spPr>
        <p:txBody>
          <a:bodyPr>
            <a:spAutoFit/>
          </a:bodyPr>
          <a:lstStyle/>
          <a:p>
            <a:pPr algn="just" eaLnBrk="0" hangingPunct="0">
              <a:spcBef>
                <a:spcPct val="50000"/>
              </a:spcBef>
            </a:pPr>
            <a:r>
              <a:rPr lang="pt-BR" altLang="pt-BR" sz="1600" b="1" i="1" dirty="0"/>
              <a:t>Art. 26, § 2</a:t>
            </a:r>
            <a:r>
              <a:rPr lang="pt-BR" altLang="pt-BR" sz="1600" b="1" i="1" u="sng" baseline="30000" dirty="0"/>
              <a:t>º</a:t>
            </a:r>
            <a:r>
              <a:rPr lang="pt-BR" altLang="pt-BR" sz="1600" b="1" i="1" dirty="0"/>
              <a:t>, do Decreto 7.217/2010. </a:t>
            </a:r>
            <a:r>
              <a:rPr lang="pt-BR" altLang="pt-BR" sz="1600" b="1" i="1" dirty="0" smtClean="0"/>
              <a:t> “</a:t>
            </a:r>
            <a:r>
              <a:rPr lang="pt-BR" altLang="pt-BR" b="1" i="1" dirty="0" smtClean="0"/>
              <a:t>Após </a:t>
            </a:r>
            <a:r>
              <a:rPr lang="pt-BR" altLang="pt-BR" b="1" i="1" dirty="0"/>
              <a:t>31 de dezembro de </a:t>
            </a:r>
            <a:r>
              <a:rPr lang="pt-BR" altLang="pt-BR" b="1" i="1" dirty="0" smtClean="0"/>
              <a:t>2017, </a:t>
            </a:r>
            <a:r>
              <a:rPr lang="pt-BR" altLang="pt-BR" b="1" i="1" dirty="0"/>
              <a:t>a existência de plano de saneamento básico, elaborado pelo titular dos serviços, será condição para o acesso a recursos orçamentários da União ou a recursos de financiamentos geridos ou administrados por órgão ou entidade da administração pública federal, quando destinados a serviços de saneamento </a:t>
            </a:r>
            <a:r>
              <a:rPr lang="pt-BR" altLang="pt-BR" b="1" i="1" dirty="0" smtClean="0"/>
              <a:t>básico”.</a:t>
            </a:r>
            <a:r>
              <a:rPr lang="pt-BR" altLang="pt-BR" dirty="0" smtClean="0"/>
              <a:t> </a:t>
            </a:r>
            <a:endParaRPr lang="pt-BR" altLang="pt-BR" dirty="0"/>
          </a:p>
        </p:txBody>
      </p:sp>
      <p:sp>
        <p:nvSpPr>
          <p:cNvPr id="209922" name="Text Box 4"/>
          <p:cNvSpPr txBox="1">
            <a:spLocks noChangeArrowheads="1"/>
          </p:cNvSpPr>
          <p:nvPr/>
        </p:nvSpPr>
        <p:spPr bwMode="auto">
          <a:xfrm>
            <a:off x="958850" y="1989138"/>
            <a:ext cx="784860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rgbClr val="999999"/>
            </a:prstShdw>
          </a:effectLst>
        </p:spPr>
        <p:txBody>
          <a:bodyPr>
            <a:spAutoFit/>
          </a:bodyPr>
          <a:lstStyle/>
          <a:p>
            <a:pPr algn="just" eaLnBrk="0" hangingPunct="0">
              <a:spcBef>
                <a:spcPct val="50000"/>
              </a:spcBef>
              <a:buFont typeface="Wingdings" pitchFamily="2" charset="2"/>
              <a:buChar char="ü"/>
            </a:pPr>
            <a:r>
              <a:rPr lang="pt-BR" altLang="pt-BR" sz="2400" dirty="0">
                <a:solidFill>
                  <a:srgbClr val="000000"/>
                </a:solidFill>
              </a:rPr>
              <a:t>A existência do </a:t>
            </a:r>
            <a:r>
              <a:rPr lang="pt-BR" altLang="pt-BR" sz="2400" b="1" dirty="0">
                <a:solidFill>
                  <a:srgbClr val="000000"/>
                </a:solidFill>
              </a:rPr>
              <a:t>PMSB</a:t>
            </a:r>
            <a:r>
              <a:rPr lang="pt-BR" altLang="pt-BR" sz="2400" dirty="0">
                <a:solidFill>
                  <a:srgbClr val="000000"/>
                </a:solidFill>
              </a:rPr>
              <a:t> </a:t>
            </a:r>
            <a:r>
              <a:rPr lang="pt-BR" altLang="pt-BR" sz="2400" b="1" dirty="0">
                <a:solidFill>
                  <a:srgbClr val="000000"/>
                </a:solidFill>
              </a:rPr>
              <a:t>é condição obrigatória</a:t>
            </a:r>
            <a:r>
              <a:rPr lang="pt-BR" altLang="pt-BR" sz="2400" dirty="0">
                <a:solidFill>
                  <a:srgbClr val="000000"/>
                </a:solidFill>
              </a:rPr>
              <a:t> para o Município poder acessar recursos federais </a:t>
            </a:r>
            <a:r>
              <a:rPr lang="pt-BR" altLang="pt-BR" sz="2400" b="1" dirty="0">
                <a:solidFill>
                  <a:srgbClr val="000000"/>
                </a:solidFill>
              </a:rPr>
              <a:t>a partir de </a:t>
            </a:r>
            <a:r>
              <a:rPr lang="pt-BR" altLang="pt-BR" sz="2400" b="1" dirty="0" smtClean="0">
                <a:solidFill>
                  <a:srgbClr val="000000"/>
                </a:solidFill>
              </a:rPr>
              <a:t>2018</a:t>
            </a:r>
            <a:r>
              <a:rPr lang="pt-BR" altLang="pt-BR" sz="2400" dirty="0" smtClean="0">
                <a:solidFill>
                  <a:srgbClr val="000000"/>
                </a:solidFill>
              </a:rPr>
              <a:t>, </a:t>
            </a:r>
            <a:r>
              <a:rPr lang="pt-BR" altLang="pt-BR" sz="2400" dirty="0">
                <a:solidFill>
                  <a:srgbClr val="000000"/>
                </a:solidFill>
              </a:rPr>
              <a:t>nos termos do Art. 26, § 2º, do Decreto 7.217/2010. </a:t>
            </a:r>
          </a:p>
        </p:txBody>
      </p:sp>
      <p:sp>
        <p:nvSpPr>
          <p:cNvPr id="209923" name="Rectangle 4"/>
          <p:cNvSpPr>
            <a:spLocks noChangeArrowheads="1"/>
          </p:cNvSpPr>
          <p:nvPr/>
        </p:nvSpPr>
        <p:spPr bwMode="auto">
          <a:xfrm>
            <a:off x="671513" y="898525"/>
            <a:ext cx="8135937" cy="95408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pt-BR" altLang="pt-BR" sz="2800" b="1"/>
              <a:t>PLANOS MUNICIPAIS DE SANEAMENTO BÁSICO – PMSBs</a:t>
            </a:r>
          </a:p>
        </p:txBody>
      </p:sp>
    </p:spTree>
    <p:extLst>
      <p:ext uri="{BB962C8B-B14F-4D97-AF65-F5344CB8AC3E}">
        <p14:creationId xmlns:p14="http://schemas.microsoft.com/office/powerpoint/2010/main" val="49437680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993" name="Text Box 4"/>
          <p:cNvSpPr txBox="1">
            <a:spLocks noChangeArrowheads="1"/>
          </p:cNvSpPr>
          <p:nvPr/>
        </p:nvSpPr>
        <p:spPr bwMode="auto">
          <a:xfrm>
            <a:off x="1116013" y="4329113"/>
            <a:ext cx="7272337" cy="1368425"/>
          </a:xfrm>
          <a:prstGeom prst="rect">
            <a:avLst/>
          </a:prstGeom>
          <a:solidFill>
            <a:srgbClr val="C7E6A4"/>
          </a:solidFill>
          <a:ln w="9525">
            <a:noFill/>
            <a:miter lim="800000"/>
            <a:headEnd/>
            <a:tailEnd/>
          </a:ln>
          <a:effectLst>
            <a:prstShdw prst="shdw17" dist="17961" dir="2700000">
              <a:srgbClr val="999999"/>
            </a:prstShdw>
          </a:effectLst>
        </p:spPr>
        <p:txBody>
          <a:bodyPr>
            <a:spAutoFit/>
          </a:bodyPr>
          <a:lstStyle/>
          <a:p>
            <a:pPr algn="just" eaLnBrk="0" hangingPunct="0">
              <a:spcBef>
                <a:spcPct val="50000"/>
              </a:spcBef>
            </a:pPr>
            <a:r>
              <a:rPr lang="pt-BR" altLang="pt-BR" sz="1600" b="1" i="1" dirty="0"/>
              <a:t>Art. </a:t>
            </a:r>
            <a:r>
              <a:rPr lang="pt-BR" altLang="pt-BR" sz="1600" b="1" i="1"/>
              <a:t>2º </a:t>
            </a:r>
            <a:r>
              <a:rPr lang="pt-BR" altLang="pt-BR" sz="1600" b="1" i="1" smtClean="0"/>
              <a:t>: Os </a:t>
            </a:r>
            <a:r>
              <a:rPr lang="pt-BR" altLang="pt-BR" sz="1600" b="1" i="1"/>
              <a:t>serviços públicos de saneamento básico serão prestados com base nos seguintes princípios fundamentais:</a:t>
            </a:r>
          </a:p>
          <a:p>
            <a:pPr algn="just" eaLnBrk="0" hangingPunct="0">
              <a:spcBef>
                <a:spcPct val="50000"/>
              </a:spcBef>
            </a:pPr>
            <a:r>
              <a:rPr lang="pt-BR" altLang="pt-BR" sz="1600" b="1" i="1" dirty="0"/>
              <a:t>(...)</a:t>
            </a:r>
          </a:p>
          <a:p>
            <a:pPr algn="just" eaLnBrk="0" hangingPunct="0">
              <a:spcBef>
                <a:spcPct val="50000"/>
              </a:spcBef>
            </a:pPr>
            <a:r>
              <a:rPr lang="pt-BR" altLang="pt-BR" sz="1600" b="1" i="1" dirty="0"/>
              <a:t>X - controle social;</a:t>
            </a:r>
          </a:p>
        </p:txBody>
      </p:sp>
      <p:sp>
        <p:nvSpPr>
          <p:cNvPr id="212994" name="Text Box 4"/>
          <p:cNvSpPr txBox="1">
            <a:spLocks noChangeArrowheads="1"/>
          </p:cNvSpPr>
          <p:nvPr/>
        </p:nvSpPr>
        <p:spPr bwMode="auto">
          <a:xfrm>
            <a:off x="755650" y="1644650"/>
            <a:ext cx="7705725" cy="2678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rgbClr val="999999"/>
            </a:prstShdw>
          </a:effectLst>
        </p:spPr>
        <p:txBody>
          <a:bodyPr>
            <a:spAutoFit/>
          </a:bodyPr>
          <a:lstStyle/>
          <a:p>
            <a:pPr algn="just" eaLnBrk="0" hangingPunct="0">
              <a:spcBef>
                <a:spcPct val="50000"/>
              </a:spcBef>
              <a:buFont typeface="Wingdings" pitchFamily="2" charset="2"/>
              <a:buChar char="ü"/>
            </a:pPr>
            <a:r>
              <a:rPr lang="pt-BR" altLang="pt-BR" sz="2400">
                <a:solidFill>
                  <a:srgbClr val="000000"/>
                </a:solidFill>
              </a:rPr>
              <a:t>O controle social, definido pela Lei nº 11.445/2007 como um </a:t>
            </a:r>
            <a:r>
              <a:rPr lang="pt-BR" altLang="pt-BR" sz="2400" i="1">
                <a:solidFill>
                  <a:srgbClr val="000000"/>
                </a:solidFill>
              </a:rPr>
              <a:t>“conjunto de mecanismos e procedimentos que garantem à sociedade informações, representações técnicas e participações nos processos de formulação de políticas, de planejamento e de avaliação”,</a:t>
            </a:r>
            <a:r>
              <a:rPr lang="pt-BR" altLang="pt-BR" sz="2400">
                <a:solidFill>
                  <a:srgbClr val="000000"/>
                </a:solidFill>
              </a:rPr>
              <a:t> é um dos princípios fundamentais dos serviços de saneamento básico:</a:t>
            </a:r>
          </a:p>
        </p:txBody>
      </p:sp>
      <p:sp>
        <p:nvSpPr>
          <p:cNvPr id="212995" name="Rectangle 4"/>
          <p:cNvSpPr>
            <a:spLocks noChangeArrowheads="1"/>
          </p:cNvSpPr>
          <p:nvPr/>
        </p:nvSpPr>
        <p:spPr bwMode="auto">
          <a:xfrm>
            <a:off x="468313" y="779463"/>
            <a:ext cx="8280400" cy="83185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pt-BR" altLang="pt-BR" sz="2400" b="1"/>
              <a:t>O CONTROLE SOCIAL COMO PRINCÍPIO FUNDAMENTAL DO SANEAMENTO BÁSICO</a:t>
            </a:r>
          </a:p>
        </p:txBody>
      </p:sp>
    </p:spTree>
    <p:extLst>
      <p:ext uri="{BB962C8B-B14F-4D97-AF65-F5344CB8AC3E}">
        <p14:creationId xmlns:p14="http://schemas.microsoft.com/office/powerpoint/2010/main" val="2574935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017" name="Rectangle 4"/>
          <p:cNvSpPr>
            <a:spLocks noChangeArrowheads="1"/>
          </p:cNvSpPr>
          <p:nvPr/>
        </p:nvSpPr>
        <p:spPr bwMode="auto">
          <a:xfrm>
            <a:off x="468313" y="779463"/>
            <a:ext cx="8280400" cy="83185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pt-BR" altLang="pt-BR" sz="2400" b="1"/>
              <a:t>O CONTROLE SOCIAL COMO PRINCÍPIO FUNDAMENTAL DO SANEAMENTO BÁSICO</a:t>
            </a:r>
          </a:p>
        </p:txBody>
      </p:sp>
      <p:sp>
        <p:nvSpPr>
          <p:cNvPr id="214018" name="Retângulo 4"/>
          <p:cNvSpPr>
            <a:spLocks noChangeArrowheads="1"/>
          </p:cNvSpPr>
          <p:nvPr/>
        </p:nvSpPr>
        <p:spPr bwMode="auto">
          <a:xfrm>
            <a:off x="720725" y="2349500"/>
            <a:ext cx="7775575" cy="3046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just">
              <a:buFont typeface="Wingdings" pitchFamily="2" charset="2"/>
              <a:buChar char="ü"/>
            </a:pPr>
            <a:r>
              <a:rPr lang="pt-BR" altLang="pt-BR" sz="2400" dirty="0"/>
              <a:t>O Decreto 8.211/2014 fixou a vedação, a partir de </a:t>
            </a:r>
            <a:r>
              <a:rPr lang="pt-BR" altLang="pt-BR" sz="2400" dirty="0">
                <a:solidFill>
                  <a:srgbClr val="FF0000"/>
                </a:solidFill>
              </a:rPr>
              <a:t>31 de dezembro de 2014,</a:t>
            </a:r>
            <a:r>
              <a:rPr lang="pt-BR" altLang="pt-BR" sz="2400" dirty="0"/>
              <a:t> para acesso aos recursos federais ou aos geridos ou administrados por órgão ou entidade da União, quando destinados a serviços de saneamento básico, àqueles titulares que não tivessem instituído, por meio de legislação específica, o </a:t>
            </a:r>
            <a:r>
              <a:rPr lang="pt-BR" altLang="pt-BR" sz="2400" dirty="0">
                <a:solidFill>
                  <a:srgbClr val="FF0000"/>
                </a:solidFill>
              </a:rPr>
              <a:t>controle social </a:t>
            </a:r>
            <a:r>
              <a:rPr lang="pt-BR" altLang="pt-BR" sz="2400" dirty="0"/>
              <a:t>realizado por órgão colegiado.</a:t>
            </a:r>
          </a:p>
        </p:txBody>
      </p:sp>
    </p:spTree>
    <p:extLst>
      <p:ext uri="{BB962C8B-B14F-4D97-AF65-F5344CB8AC3E}">
        <p14:creationId xmlns:p14="http://schemas.microsoft.com/office/powerpoint/2010/main" val="3556039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 txBox="1">
            <a:spLocks noGrp="1" noChangeArrowheads="1"/>
          </p:cNvSpPr>
          <p:nvPr/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algn="r">
              <a:defRPr/>
            </a:pPr>
            <a:fld id="{85E57440-4D5E-4080-B97A-0DEFC92F907F}" type="slidenum">
              <a:rPr lang="pt-BR" altLang="en-US" sz="1200">
                <a:latin typeface="+mj-lt"/>
                <a:cs typeface="+mn-cs"/>
              </a:rPr>
              <a:pPr algn="r">
                <a:defRPr/>
              </a:pPr>
              <a:t>44</a:t>
            </a:fld>
            <a:endParaRPr lang="pt-BR" altLang="en-US" sz="1200">
              <a:latin typeface="+mj-lt"/>
              <a:cs typeface="+mn-cs"/>
            </a:endParaRPr>
          </a:p>
        </p:txBody>
      </p:sp>
      <p:sp>
        <p:nvSpPr>
          <p:cNvPr id="31744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836613"/>
            <a:ext cx="8229600" cy="4752975"/>
          </a:xfrm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r>
              <a:rPr lang="pt-BR" altLang="pt-BR" sz="3000" smtClean="0"/>
              <a:t/>
            </a:r>
            <a:br>
              <a:rPr lang="pt-BR" altLang="pt-BR" sz="3000" smtClean="0"/>
            </a:br>
            <a:r>
              <a:rPr lang="pt-BR" altLang="pt-BR" b="1" smtClean="0">
                <a:solidFill>
                  <a:srgbClr val="00B050"/>
                </a:solidFill>
                <a:latin typeface="Arial Narrow" pitchFamily="34" charset="0"/>
                <a:cs typeface="Arial" charset="0"/>
              </a:rPr>
              <a:t>Obrigado pela atenção!</a:t>
            </a:r>
            <a:r>
              <a:rPr lang="pt-BR" altLang="pt-BR" sz="3600" b="1" smtClean="0">
                <a:solidFill>
                  <a:srgbClr val="0033CC"/>
                </a:solidFill>
                <a:latin typeface="Arial Narrow" pitchFamily="34" charset="0"/>
                <a:cs typeface="Arial" charset="0"/>
              </a:rPr>
              <a:t/>
            </a:r>
            <a:br>
              <a:rPr lang="pt-BR" altLang="pt-BR" sz="3600" b="1" smtClean="0">
                <a:solidFill>
                  <a:srgbClr val="0033CC"/>
                </a:solidFill>
                <a:latin typeface="Arial Narrow" pitchFamily="34" charset="0"/>
                <a:cs typeface="Arial" charset="0"/>
              </a:rPr>
            </a:br>
            <a:r>
              <a:rPr lang="pt-BR" altLang="pt-BR" sz="5600" b="1" smtClean="0">
                <a:solidFill>
                  <a:srgbClr val="0033CC"/>
                </a:solidFill>
                <a:latin typeface="Arial Narrow" pitchFamily="34" charset="0"/>
                <a:cs typeface="Arial" charset="0"/>
              </a:rPr>
              <a:t/>
            </a:r>
            <a:br>
              <a:rPr lang="pt-BR" altLang="pt-BR" sz="5600" b="1" smtClean="0">
                <a:solidFill>
                  <a:srgbClr val="0033CC"/>
                </a:solidFill>
                <a:latin typeface="Arial Narrow" pitchFamily="34" charset="0"/>
                <a:cs typeface="Arial" charset="0"/>
              </a:rPr>
            </a:br>
            <a:r>
              <a:rPr lang="pt-BR" altLang="pt-BR" sz="3600" smtClean="0">
                <a:latin typeface="Arial Narrow" pitchFamily="34" charset="0"/>
                <a:cs typeface="Arial" charset="0"/>
              </a:rPr>
              <a:t>sanearbrasil@cidades.gov.br</a:t>
            </a:r>
            <a:r>
              <a:rPr lang="pt-BR" altLang="pt-BR" sz="7500" smtClean="0">
                <a:latin typeface="Arial Narrow" pitchFamily="34" charset="0"/>
                <a:cs typeface="Arial" charset="0"/>
              </a:rPr>
              <a:t/>
            </a:r>
            <a:br>
              <a:rPr lang="pt-BR" altLang="pt-BR" sz="7500" smtClean="0">
                <a:latin typeface="Arial Narrow" pitchFamily="34" charset="0"/>
                <a:cs typeface="Arial" charset="0"/>
              </a:rPr>
            </a:br>
            <a:r>
              <a:rPr lang="pt-BR" altLang="pt-BR" sz="3600" smtClean="0">
                <a:latin typeface="Arial Narrow" pitchFamily="34" charset="0"/>
                <a:cs typeface="Arial" charset="0"/>
              </a:rPr>
              <a:t>(61) 2108-1931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WordArt 3"/>
          <p:cNvSpPr>
            <a:spLocks noChangeArrowheads="1" noChangeShapeType="1" noTextEdit="1"/>
          </p:cNvSpPr>
          <p:nvPr/>
        </p:nvSpPr>
        <p:spPr bwMode="auto">
          <a:xfrm>
            <a:off x="3419475" y="3186113"/>
            <a:ext cx="2495550" cy="5715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pt-BR" sz="1600" kern="10">
                <a:ln w="12700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chemeClr val="tx1">
                    <a:alpha val="50195"/>
                  </a:scheme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 Black"/>
              </a:rPr>
              <a:t>SANEAMENTO BÁSICO</a:t>
            </a:r>
          </a:p>
        </p:txBody>
      </p:sp>
      <p:grpSp>
        <p:nvGrpSpPr>
          <p:cNvPr id="19462" name="Group 17"/>
          <p:cNvGrpSpPr>
            <a:grpSpLocks/>
          </p:cNvGrpSpPr>
          <p:nvPr/>
        </p:nvGrpSpPr>
        <p:grpSpPr bwMode="auto">
          <a:xfrm>
            <a:off x="935038" y="1403350"/>
            <a:ext cx="2160587" cy="1296988"/>
            <a:chOff x="567" y="981"/>
            <a:chExt cx="1361" cy="817"/>
          </a:xfrm>
        </p:grpSpPr>
        <p:sp>
          <p:nvSpPr>
            <p:cNvPr id="15389" name="Oval 18"/>
            <p:cNvSpPr>
              <a:spLocks noChangeArrowheads="1"/>
            </p:cNvSpPr>
            <p:nvPr/>
          </p:nvSpPr>
          <p:spPr bwMode="auto">
            <a:xfrm>
              <a:off x="567" y="981"/>
              <a:ext cx="1361" cy="817"/>
            </a:xfrm>
            <a:prstGeom prst="ellipse">
              <a:avLst/>
            </a:prstGeom>
            <a:solidFill>
              <a:srgbClr val="CCFF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ctr">
                <a:spcBef>
                  <a:spcPct val="50000"/>
                </a:spcBef>
                <a:buFontTx/>
                <a:buNone/>
              </a:pPr>
              <a:endParaRPr lang="en-US" altLang="pt-BR" sz="2000" b="1">
                <a:solidFill>
                  <a:srgbClr val="000000"/>
                </a:solidFill>
                <a:latin typeface="Arial Narrow" pitchFamily="34" charset="0"/>
              </a:endParaRPr>
            </a:p>
          </p:txBody>
        </p:sp>
        <p:sp>
          <p:nvSpPr>
            <p:cNvPr id="15390" name="Text Box 19"/>
            <p:cNvSpPr txBox="1">
              <a:spLocks noChangeArrowheads="1"/>
            </p:cNvSpPr>
            <p:nvPr/>
          </p:nvSpPr>
          <p:spPr bwMode="auto">
            <a:xfrm>
              <a:off x="657" y="1275"/>
              <a:ext cx="1134" cy="250"/>
            </a:xfrm>
            <a:prstGeom prst="rect">
              <a:avLst/>
            </a:prstGeom>
            <a:solidFill>
              <a:srgbClr val="CC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ctr">
                <a:spcBef>
                  <a:spcPct val="50000"/>
                </a:spcBef>
                <a:buFontTx/>
                <a:buNone/>
              </a:pPr>
              <a:r>
                <a:rPr lang="pt-PT" altLang="pt-BR" sz="2000" b="1">
                  <a:latin typeface="Arial Narrow" pitchFamily="34" charset="0"/>
                </a:rPr>
                <a:t>MTE e Outros</a:t>
              </a:r>
              <a:endParaRPr lang="pt-BR" altLang="pt-BR" sz="2000" b="1">
                <a:latin typeface="Arial Narrow" pitchFamily="34" charset="0"/>
              </a:endParaRPr>
            </a:p>
          </p:txBody>
        </p:sp>
      </p:grpSp>
      <p:grpSp>
        <p:nvGrpSpPr>
          <p:cNvPr id="19463" name="Group 17"/>
          <p:cNvGrpSpPr>
            <a:grpSpLocks/>
          </p:cNvGrpSpPr>
          <p:nvPr/>
        </p:nvGrpSpPr>
        <p:grpSpPr bwMode="auto">
          <a:xfrm>
            <a:off x="6875463" y="2879725"/>
            <a:ext cx="2160587" cy="1296988"/>
            <a:chOff x="567" y="981"/>
            <a:chExt cx="1361" cy="817"/>
          </a:xfrm>
        </p:grpSpPr>
        <p:sp>
          <p:nvSpPr>
            <p:cNvPr id="15387" name="Oval 18"/>
            <p:cNvSpPr>
              <a:spLocks noChangeArrowheads="1"/>
            </p:cNvSpPr>
            <p:nvPr/>
          </p:nvSpPr>
          <p:spPr bwMode="auto">
            <a:xfrm>
              <a:off x="567" y="981"/>
              <a:ext cx="1361" cy="817"/>
            </a:xfrm>
            <a:prstGeom prst="ellipse">
              <a:avLst/>
            </a:prstGeom>
            <a:solidFill>
              <a:srgbClr val="CCFF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ctr">
                <a:spcBef>
                  <a:spcPct val="50000"/>
                </a:spcBef>
                <a:buFontTx/>
                <a:buNone/>
              </a:pPr>
              <a:endParaRPr lang="en-US" altLang="pt-BR" sz="2000" b="1">
                <a:solidFill>
                  <a:srgbClr val="000000"/>
                </a:solidFill>
                <a:latin typeface="Arial Narrow" pitchFamily="34" charset="0"/>
              </a:endParaRPr>
            </a:p>
          </p:txBody>
        </p:sp>
        <p:sp>
          <p:nvSpPr>
            <p:cNvPr id="15388" name="Text Box 19"/>
            <p:cNvSpPr txBox="1">
              <a:spLocks noChangeArrowheads="1"/>
            </p:cNvSpPr>
            <p:nvPr/>
          </p:nvSpPr>
          <p:spPr bwMode="auto">
            <a:xfrm>
              <a:off x="657" y="1275"/>
              <a:ext cx="1134" cy="250"/>
            </a:xfrm>
            <a:prstGeom prst="rect">
              <a:avLst/>
            </a:prstGeom>
            <a:solidFill>
              <a:srgbClr val="CC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ctr">
                <a:spcBef>
                  <a:spcPct val="50000"/>
                </a:spcBef>
                <a:buFontTx/>
                <a:buNone/>
              </a:pPr>
              <a:r>
                <a:rPr lang="pt-BR" altLang="pt-BR" sz="2000" b="1">
                  <a:latin typeface="Arial Narrow" pitchFamily="34" charset="0"/>
                </a:rPr>
                <a:t>MI/Codevasf</a:t>
              </a:r>
            </a:p>
          </p:txBody>
        </p:sp>
      </p:grpSp>
      <p:sp>
        <p:nvSpPr>
          <p:cNvPr id="15365" name="Rectangle 4"/>
          <p:cNvSpPr>
            <a:spLocks noChangeArrowheads="1"/>
          </p:cNvSpPr>
          <p:nvPr/>
        </p:nvSpPr>
        <p:spPr bwMode="auto">
          <a:xfrm>
            <a:off x="395288" y="668338"/>
            <a:ext cx="8280400" cy="4572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pt-BR" altLang="pt-BR" sz="2400" b="1">
                <a:solidFill>
                  <a:srgbClr val="000000"/>
                </a:solidFill>
                <a:latin typeface="Arial Narrow" pitchFamily="34" charset="0"/>
              </a:rPr>
              <a:t>ATUAÇÃO DO GOVERNO FEDERAL EM SANEAMENTO BÁSICO </a:t>
            </a:r>
          </a:p>
        </p:txBody>
      </p:sp>
      <p:sp>
        <p:nvSpPr>
          <p:cNvPr id="15366" name="WordArt 3"/>
          <p:cNvSpPr>
            <a:spLocks noChangeArrowheads="1" noChangeShapeType="1" noTextEdit="1"/>
          </p:cNvSpPr>
          <p:nvPr/>
        </p:nvSpPr>
        <p:spPr bwMode="auto">
          <a:xfrm>
            <a:off x="3421063" y="3186113"/>
            <a:ext cx="2495550" cy="5715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pt-BR" sz="1600" kern="10">
                <a:ln w="12700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chemeClr val="tx1">
                    <a:alpha val="50195"/>
                  </a:scheme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 Black"/>
              </a:rPr>
              <a:t>SANEAMENTO BÁSICO</a:t>
            </a:r>
          </a:p>
        </p:txBody>
      </p:sp>
      <p:grpSp>
        <p:nvGrpSpPr>
          <p:cNvPr id="19469" name="Group 17"/>
          <p:cNvGrpSpPr>
            <a:grpSpLocks/>
          </p:cNvGrpSpPr>
          <p:nvPr/>
        </p:nvGrpSpPr>
        <p:grpSpPr bwMode="auto">
          <a:xfrm>
            <a:off x="3492500" y="1063625"/>
            <a:ext cx="2160588" cy="1296988"/>
            <a:chOff x="567" y="981"/>
            <a:chExt cx="1361" cy="817"/>
          </a:xfrm>
        </p:grpSpPr>
        <p:sp>
          <p:nvSpPr>
            <p:cNvPr id="15385" name="Oval 18"/>
            <p:cNvSpPr>
              <a:spLocks noChangeArrowheads="1"/>
            </p:cNvSpPr>
            <p:nvPr/>
          </p:nvSpPr>
          <p:spPr bwMode="auto">
            <a:xfrm>
              <a:off x="567" y="981"/>
              <a:ext cx="1361" cy="817"/>
            </a:xfrm>
            <a:prstGeom prst="ellipse">
              <a:avLst/>
            </a:prstGeom>
            <a:solidFill>
              <a:srgbClr val="CCFF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ctr">
                <a:spcBef>
                  <a:spcPct val="50000"/>
                </a:spcBef>
                <a:buFontTx/>
                <a:buNone/>
              </a:pPr>
              <a:endParaRPr lang="en-US" altLang="pt-BR" sz="2000" b="1">
                <a:solidFill>
                  <a:srgbClr val="000000"/>
                </a:solidFill>
                <a:latin typeface="Arial Narrow" pitchFamily="34" charset="0"/>
              </a:endParaRPr>
            </a:p>
          </p:txBody>
        </p:sp>
        <p:sp>
          <p:nvSpPr>
            <p:cNvPr id="15386" name="Text Box 19"/>
            <p:cNvSpPr txBox="1">
              <a:spLocks noChangeArrowheads="1"/>
            </p:cNvSpPr>
            <p:nvPr/>
          </p:nvSpPr>
          <p:spPr bwMode="auto">
            <a:xfrm>
              <a:off x="657" y="1275"/>
              <a:ext cx="1134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ctr">
                <a:spcBef>
                  <a:spcPct val="50000"/>
                </a:spcBef>
                <a:buFontTx/>
                <a:buNone/>
              </a:pPr>
              <a:r>
                <a:rPr lang="pt-PT" altLang="pt-BR" sz="2000" b="1">
                  <a:latin typeface="Arial Narrow" pitchFamily="34" charset="0"/>
                </a:rPr>
                <a:t>MCIDADES</a:t>
              </a:r>
              <a:endParaRPr lang="pt-BR" altLang="pt-BR" sz="2000" b="1">
                <a:latin typeface="Arial Narrow" pitchFamily="34" charset="0"/>
              </a:endParaRPr>
            </a:p>
          </p:txBody>
        </p:sp>
      </p:grpSp>
      <p:grpSp>
        <p:nvGrpSpPr>
          <p:cNvPr id="19470" name="Group 17"/>
          <p:cNvGrpSpPr>
            <a:grpSpLocks/>
          </p:cNvGrpSpPr>
          <p:nvPr/>
        </p:nvGrpSpPr>
        <p:grpSpPr bwMode="auto">
          <a:xfrm>
            <a:off x="6156325" y="1443038"/>
            <a:ext cx="2160588" cy="1296987"/>
            <a:chOff x="567" y="981"/>
            <a:chExt cx="1361" cy="817"/>
          </a:xfrm>
        </p:grpSpPr>
        <p:sp>
          <p:nvSpPr>
            <p:cNvPr id="15383" name="Oval 18"/>
            <p:cNvSpPr>
              <a:spLocks noChangeArrowheads="1"/>
            </p:cNvSpPr>
            <p:nvPr/>
          </p:nvSpPr>
          <p:spPr bwMode="auto">
            <a:xfrm>
              <a:off x="567" y="981"/>
              <a:ext cx="1361" cy="817"/>
            </a:xfrm>
            <a:prstGeom prst="ellipse">
              <a:avLst/>
            </a:prstGeom>
            <a:solidFill>
              <a:srgbClr val="CCFF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ctr">
                <a:spcBef>
                  <a:spcPct val="50000"/>
                </a:spcBef>
                <a:buFontTx/>
                <a:buNone/>
              </a:pPr>
              <a:endParaRPr lang="en-US" altLang="pt-BR" sz="2000" b="1">
                <a:solidFill>
                  <a:srgbClr val="000000"/>
                </a:solidFill>
                <a:latin typeface="Arial Narrow" pitchFamily="34" charset="0"/>
              </a:endParaRPr>
            </a:p>
          </p:txBody>
        </p:sp>
        <p:sp>
          <p:nvSpPr>
            <p:cNvPr id="15384" name="Text Box 19"/>
            <p:cNvSpPr txBox="1">
              <a:spLocks noChangeArrowheads="1"/>
            </p:cNvSpPr>
            <p:nvPr/>
          </p:nvSpPr>
          <p:spPr bwMode="auto">
            <a:xfrm>
              <a:off x="657" y="1275"/>
              <a:ext cx="1134" cy="250"/>
            </a:xfrm>
            <a:prstGeom prst="rect">
              <a:avLst/>
            </a:prstGeom>
            <a:solidFill>
              <a:srgbClr val="CC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ctr">
                <a:spcBef>
                  <a:spcPct val="50000"/>
                </a:spcBef>
                <a:buFontTx/>
                <a:buNone/>
              </a:pPr>
              <a:r>
                <a:rPr lang="pt-PT" altLang="pt-BR" sz="2000" b="1">
                  <a:latin typeface="Arial Narrow" pitchFamily="34" charset="0"/>
                </a:rPr>
                <a:t>MS/FUNASA</a:t>
              </a:r>
              <a:endParaRPr lang="pt-BR" altLang="pt-BR" sz="2000" b="1">
                <a:latin typeface="Arial Narrow" pitchFamily="34" charset="0"/>
              </a:endParaRPr>
            </a:p>
          </p:txBody>
        </p:sp>
      </p:grpSp>
      <p:grpSp>
        <p:nvGrpSpPr>
          <p:cNvPr id="19471" name="Group 17"/>
          <p:cNvGrpSpPr>
            <a:grpSpLocks/>
          </p:cNvGrpSpPr>
          <p:nvPr/>
        </p:nvGrpSpPr>
        <p:grpSpPr bwMode="auto">
          <a:xfrm>
            <a:off x="3635375" y="4581525"/>
            <a:ext cx="2160588" cy="1296988"/>
            <a:chOff x="567" y="981"/>
            <a:chExt cx="1361" cy="817"/>
          </a:xfrm>
        </p:grpSpPr>
        <p:sp>
          <p:nvSpPr>
            <p:cNvPr id="15381" name="Oval 18"/>
            <p:cNvSpPr>
              <a:spLocks noChangeArrowheads="1"/>
            </p:cNvSpPr>
            <p:nvPr/>
          </p:nvSpPr>
          <p:spPr bwMode="auto">
            <a:xfrm>
              <a:off x="567" y="981"/>
              <a:ext cx="1361" cy="817"/>
            </a:xfrm>
            <a:prstGeom prst="ellipse">
              <a:avLst/>
            </a:prstGeom>
            <a:solidFill>
              <a:srgbClr val="CCFF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ctr">
                <a:spcBef>
                  <a:spcPct val="50000"/>
                </a:spcBef>
                <a:buFontTx/>
                <a:buNone/>
              </a:pPr>
              <a:endParaRPr lang="en-US" altLang="pt-BR" sz="2000" b="1">
                <a:solidFill>
                  <a:srgbClr val="000000"/>
                </a:solidFill>
                <a:latin typeface="Arial Narrow" pitchFamily="34" charset="0"/>
              </a:endParaRPr>
            </a:p>
          </p:txBody>
        </p:sp>
        <p:sp>
          <p:nvSpPr>
            <p:cNvPr id="15382" name="Text Box 19"/>
            <p:cNvSpPr txBox="1">
              <a:spLocks noChangeArrowheads="1"/>
            </p:cNvSpPr>
            <p:nvPr/>
          </p:nvSpPr>
          <p:spPr bwMode="auto">
            <a:xfrm>
              <a:off x="657" y="1275"/>
              <a:ext cx="1134" cy="250"/>
            </a:xfrm>
            <a:prstGeom prst="rect">
              <a:avLst/>
            </a:prstGeom>
            <a:solidFill>
              <a:srgbClr val="CC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ctr">
                <a:spcBef>
                  <a:spcPct val="50000"/>
                </a:spcBef>
                <a:buFontTx/>
                <a:buNone/>
              </a:pPr>
              <a:r>
                <a:rPr lang="pt-PT" altLang="pt-BR" sz="2000" b="1">
                  <a:latin typeface="Arial Narrow" pitchFamily="34" charset="0"/>
                </a:rPr>
                <a:t>ANA</a:t>
              </a:r>
              <a:endParaRPr lang="pt-BR" altLang="pt-BR" sz="2000" b="1">
                <a:latin typeface="Arial Narrow" pitchFamily="34" charset="0"/>
              </a:endParaRPr>
            </a:p>
          </p:txBody>
        </p:sp>
      </p:grpSp>
      <p:grpSp>
        <p:nvGrpSpPr>
          <p:cNvPr id="19473" name="Group 17"/>
          <p:cNvGrpSpPr>
            <a:grpSpLocks/>
          </p:cNvGrpSpPr>
          <p:nvPr/>
        </p:nvGrpSpPr>
        <p:grpSpPr bwMode="auto">
          <a:xfrm>
            <a:off x="1093788" y="4343400"/>
            <a:ext cx="2160587" cy="1296988"/>
            <a:chOff x="567" y="981"/>
            <a:chExt cx="1361" cy="817"/>
          </a:xfrm>
        </p:grpSpPr>
        <p:sp>
          <p:nvSpPr>
            <p:cNvPr id="15379" name="Oval 18"/>
            <p:cNvSpPr>
              <a:spLocks noChangeArrowheads="1"/>
            </p:cNvSpPr>
            <p:nvPr/>
          </p:nvSpPr>
          <p:spPr bwMode="auto">
            <a:xfrm>
              <a:off x="567" y="981"/>
              <a:ext cx="1361" cy="817"/>
            </a:xfrm>
            <a:prstGeom prst="ellipse">
              <a:avLst/>
            </a:prstGeom>
            <a:solidFill>
              <a:srgbClr val="CCFF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ctr">
                <a:spcBef>
                  <a:spcPct val="50000"/>
                </a:spcBef>
                <a:buFontTx/>
                <a:buNone/>
              </a:pPr>
              <a:endParaRPr lang="en-US" altLang="pt-BR" sz="2000" b="1">
                <a:solidFill>
                  <a:srgbClr val="000000"/>
                </a:solidFill>
                <a:latin typeface="Arial Narrow" pitchFamily="34" charset="0"/>
              </a:endParaRPr>
            </a:p>
          </p:txBody>
        </p:sp>
        <p:sp>
          <p:nvSpPr>
            <p:cNvPr id="15380" name="Text Box 19"/>
            <p:cNvSpPr txBox="1">
              <a:spLocks noChangeArrowheads="1"/>
            </p:cNvSpPr>
            <p:nvPr/>
          </p:nvSpPr>
          <p:spPr bwMode="auto">
            <a:xfrm>
              <a:off x="657" y="1275"/>
              <a:ext cx="1134" cy="250"/>
            </a:xfrm>
            <a:prstGeom prst="rect">
              <a:avLst/>
            </a:prstGeom>
            <a:solidFill>
              <a:srgbClr val="CC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ctr">
                <a:spcBef>
                  <a:spcPct val="50000"/>
                </a:spcBef>
                <a:buFontTx/>
                <a:buNone/>
              </a:pPr>
              <a:r>
                <a:rPr lang="pt-PT" altLang="pt-BR" sz="2000" b="1">
                  <a:latin typeface="Arial Narrow" pitchFamily="34" charset="0"/>
                </a:rPr>
                <a:t>MMA</a:t>
              </a:r>
              <a:endParaRPr lang="pt-BR" altLang="pt-BR" sz="2000" b="1">
                <a:latin typeface="Arial Narrow" pitchFamily="34" charset="0"/>
              </a:endParaRPr>
            </a:p>
          </p:txBody>
        </p:sp>
      </p:grpSp>
      <p:grpSp>
        <p:nvGrpSpPr>
          <p:cNvPr id="19474" name="Group 17"/>
          <p:cNvGrpSpPr>
            <a:grpSpLocks/>
          </p:cNvGrpSpPr>
          <p:nvPr/>
        </p:nvGrpSpPr>
        <p:grpSpPr bwMode="auto">
          <a:xfrm>
            <a:off x="6156325" y="4292600"/>
            <a:ext cx="2160588" cy="1296988"/>
            <a:chOff x="567" y="981"/>
            <a:chExt cx="1361" cy="817"/>
          </a:xfrm>
        </p:grpSpPr>
        <p:sp>
          <p:nvSpPr>
            <p:cNvPr id="15377" name="Oval 18"/>
            <p:cNvSpPr>
              <a:spLocks noChangeArrowheads="1"/>
            </p:cNvSpPr>
            <p:nvPr/>
          </p:nvSpPr>
          <p:spPr bwMode="auto">
            <a:xfrm>
              <a:off x="567" y="981"/>
              <a:ext cx="1361" cy="817"/>
            </a:xfrm>
            <a:prstGeom prst="ellipse">
              <a:avLst/>
            </a:prstGeom>
            <a:solidFill>
              <a:srgbClr val="CCFF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ctr">
                <a:spcBef>
                  <a:spcPct val="50000"/>
                </a:spcBef>
                <a:buFontTx/>
                <a:buNone/>
              </a:pPr>
              <a:endParaRPr lang="en-US" altLang="pt-BR" sz="2000" b="1">
                <a:solidFill>
                  <a:srgbClr val="000000"/>
                </a:solidFill>
                <a:latin typeface="Arial Narrow" pitchFamily="34" charset="0"/>
              </a:endParaRPr>
            </a:p>
          </p:txBody>
        </p:sp>
        <p:sp>
          <p:nvSpPr>
            <p:cNvPr id="15378" name="Text Box 19"/>
            <p:cNvSpPr txBox="1">
              <a:spLocks noChangeArrowheads="1"/>
            </p:cNvSpPr>
            <p:nvPr/>
          </p:nvSpPr>
          <p:spPr bwMode="auto">
            <a:xfrm>
              <a:off x="657" y="1275"/>
              <a:ext cx="1134" cy="231"/>
            </a:xfrm>
            <a:prstGeom prst="rect">
              <a:avLst/>
            </a:prstGeom>
            <a:solidFill>
              <a:srgbClr val="CC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ctr">
                <a:spcBef>
                  <a:spcPct val="50000"/>
                </a:spcBef>
                <a:buFontTx/>
                <a:buNone/>
              </a:pPr>
              <a:r>
                <a:rPr lang="pt-PT" altLang="pt-BR" sz="2400" b="1">
                  <a:latin typeface="Arial Narrow" pitchFamily="34" charset="0"/>
                </a:rPr>
                <a:t>MDS</a:t>
              </a:r>
              <a:endParaRPr lang="pt-BR" altLang="pt-BR" sz="2400" b="1">
                <a:latin typeface="Arial Narrow" pitchFamily="34" charset="0"/>
              </a:endParaRPr>
            </a:p>
          </p:txBody>
        </p:sp>
      </p:grpSp>
      <p:grpSp>
        <p:nvGrpSpPr>
          <p:cNvPr id="19549" name="Group 93"/>
          <p:cNvGrpSpPr>
            <a:grpSpLocks/>
          </p:cNvGrpSpPr>
          <p:nvPr/>
        </p:nvGrpSpPr>
        <p:grpSpPr bwMode="auto">
          <a:xfrm>
            <a:off x="119063" y="2924175"/>
            <a:ext cx="2159000" cy="1296988"/>
            <a:chOff x="158" y="1802"/>
            <a:chExt cx="1361" cy="817"/>
          </a:xfrm>
        </p:grpSpPr>
        <p:grpSp>
          <p:nvGrpSpPr>
            <p:cNvPr id="15373" name="Group 17"/>
            <p:cNvGrpSpPr>
              <a:grpSpLocks/>
            </p:cNvGrpSpPr>
            <p:nvPr/>
          </p:nvGrpSpPr>
          <p:grpSpPr bwMode="auto">
            <a:xfrm>
              <a:off x="158" y="1802"/>
              <a:ext cx="1361" cy="817"/>
              <a:chOff x="567" y="981"/>
              <a:chExt cx="1361" cy="817"/>
            </a:xfrm>
          </p:grpSpPr>
          <p:sp>
            <p:nvSpPr>
              <p:cNvPr id="15375" name="Oval 18"/>
              <p:cNvSpPr>
                <a:spLocks noChangeArrowheads="1"/>
              </p:cNvSpPr>
              <p:nvPr/>
            </p:nvSpPr>
            <p:spPr bwMode="auto">
              <a:xfrm>
                <a:off x="567" y="981"/>
                <a:ext cx="1361" cy="817"/>
              </a:xfrm>
              <a:prstGeom prst="ellipse">
                <a:avLst/>
              </a:prstGeom>
              <a:solidFill>
                <a:srgbClr val="CCFF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Font typeface="Arial" charset="0"/>
                  <a:buChar char="•"/>
                  <a:defRPr sz="3200"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Arial" charset="0"/>
                  <a:buChar char="–"/>
                  <a:defRPr sz="2800"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Arial" charset="0"/>
                  <a:buChar char="•"/>
                  <a:defRPr sz="2400"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Arial" charset="0"/>
                  <a:buChar char="–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 algn="ctr">
                  <a:spcBef>
                    <a:spcPct val="50000"/>
                  </a:spcBef>
                  <a:buFontTx/>
                  <a:buNone/>
                </a:pPr>
                <a:endParaRPr lang="en-US" altLang="pt-BR" sz="2000" b="1">
                  <a:solidFill>
                    <a:srgbClr val="000000"/>
                  </a:solidFill>
                  <a:latin typeface="Arial Narrow" pitchFamily="34" charset="0"/>
                </a:endParaRPr>
              </a:p>
            </p:txBody>
          </p:sp>
          <p:sp>
            <p:nvSpPr>
              <p:cNvPr id="15376" name="Text Box 19"/>
              <p:cNvSpPr txBox="1">
                <a:spLocks noChangeArrowheads="1"/>
              </p:cNvSpPr>
              <p:nvPr/>
            </p:nvSpPr>
            <p:spPr bwMode="auto">
              <a:xfrm>
                <a:off x="657" y="1275"/>
                <a:ext cx="1134" cy="250"/>
              </a:xfrm>
              <a:prstGeom prst="rect">
                <a:avLst/>
              </a:prstGeom>
              <a:solidFill>
                <a:srgbClr val="CC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spcBef>
                    <a:spcPct val="20000"/>
                  </a:spcBef>
                  <a:buFont typeface="Arial" charset="0"/>
                  <a:buChar char="•"/>
                  <a:defRPr sz="3200"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Arial" charset="0"/>
                  <a:buChar char="–"/>
                  <a:defRPr sz="2800"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Arial" charset="0"/>
                  <a:buChar char="•"/>
                  <a:defRPr sz="2400"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Arial" charset="0"/>
                  <a:buChar char="–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 algn="ctr">
                  <a:spcBef>
                    <a:spcPct val="50000"/>
                  </a:spcBef>
                  <a:buFontTx/>
                  <a:buNone/>
                </a:pPr>
                <a:endParaRPr lang="en-US" altLang="pt-BR" sz="2000" b="1">
                  <a:latin typeface="Arial Narrow" pitchFamily="34" charset="0"/>
                </a:endParaRPr>
              </a:p>
            </p:txBody>
          </p:sp>
        </p:grpSp>
        <p:sp>
          <p:nvSpPr>
            <p:cNvPr id="19506" name="Rectangle 50"/>
            <p:cNvSpPr>
              <a:spLocks noChangeArrowheads="1"/>
            </p:cNvSpPr>
            <p:nvPr/>
          </p:nvSpPr>
          <p:spPr bwMode="auto">
            <a:xfrm>
              <a:off x="668" y="2115"/>
              <a:ext cx="329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prstShdw prst="shdw17" dist="17961" dir="2700000">
                <a:schemeClr val="accent1">
                  <a:gamma/>
                  <a:shade val="60000"/>
                  <a:invGamma/>
                </a:schemeClr>
              </a:prstShdw>
            </a:effectLst>
          </p:spPr>
          <p:txBody>
            <a:bodyPr wrap="none">
              <a:spAutoFit/>
            </a:bodyPr>
            <a:lstStyle/>
            <a:p>
              <a:pPr algn="ctr" eaLnBrk="0" hangingPunct="0">
                <a:defRPr/>
              </a:pPr>
              <a:r>
                <a:rPr lang="pt-PT" b="1"/>
                <a:t>MD</a:t>
              </a:r>
              <a:endParaRPr lang="pt-BR" b="1"/>
            </a:p>
          </p:txBody>
        </p:sp>
      </p:grpSp>
    </p:spTree>
    <p:extLst>
      <p:ext uri="{BB962C8B-B14F-4D97-AF65-F5344CB8AC3E}">
        <p14:creationId xmlns:p14="http://schemas.microsoft.com/office/powerpoint/2010/main" val="36966458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CaixaDeTexto 1"/>
          <p:cNvSpPr txBox="1">
            <a:spLocks noChangeArrowheads="1"/>
          </p:cNvSpPr>
          <p:nvPr/>
        </p:nvSpPr>
        <p:spPr bwMode="auto">
          <a:xfrm>
            <a:off x="539552" y="2075180"/>
            <a:ext cx="8064896" cy="230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3600" b="1" dirty="0">
                <a:latin typeface="Arial" charset="0"/>
              </a:rPr>
              <a:t>AS </a:t>
            </a:r>
            <a:r>
              <a:rPr lang="pt-BR" altLang="pt-BR" sz="3600" b="1" dirty="0" smtClean="0">
                <a:latin typeface="Arial" charset="0"/>
              </a:rPr>
              <a:t>TRÊS </a:t>
            </a:r>
            <a:r>
              <a:rPr lang="pt-BR" altLang="pt-BR" sz="3600" b="1" dirty="0">
                <a:latin typeface="Arial" charset="0"/>
              </a:rPr>
              <a:t>PRINCIPAIS </a:t>
            </a:r>
            <a:r>
              <a:rPr lang="pt-BR" altLang="pt-BR" sz="3600" b="1" dirty="0" smtClean="0">
                <a:latin typeface="Arial" charset="0"/>
              </a:rPr>
              <a:t>CONQUISTAS DO SETOR </a:t>
            </a:r>
            <a:r>
              <a:rPr lang="pt-BR" altLang="pt-BR" sz="3600" b="1" dirty="0">
                <a:latin typeface="Arial" charset="0"/>
              </a:rPr>
              <a:t>PARA MELHORAR O PANORAMA DO SANEAMENTO NO BRASIL </a:t>
            </a:r>
          </a:p>
        </p:txBody>
      </p:sp>
    </p:spTree>
    <p:extLst>
      <p:ext uri="{BB962C8B-B14F-4D97-AF65-F5344CB8AC3E}">
        <p14:creationId xmlns:p14="http://schemas.microsoft.com/office/powerpoint/2010/main" val="2852780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CaixaDeTexto 1"/>
          <p:cNvSpPr txBox="1">
            <a:spLocks noChangeArrowheads="1"/>
          </p:cNvSpPr>
          <p:nvPr/>
        </p:nvSpPr>
        <p:spPr bwMode="auto">
          <a:xfrm>
            <a:off x="1187450" y="1484784"/>
            <a:ext cx="6624638" cy="31700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pt-BR" altLang="pt-BR" sz="4000" b="1" dirty="0">
                <a:solidFill>
                  <a:srgbClr val="FF0000"/>
                </a:solidFill>
                <a:latin typeface="Arial Narrow" pitchFamily="34" charset="0"/>
              </a:rPr>
              <a:t>1- </a:t>
            </a:r>
            <a:r>
              <a:rPr lang="pt-BR" altLang="pt-BR" sz="4000" b="1" dirty="0" smtClean="0">
                <a:solidFill>
                  <a:srgbClr val="FF0000"/>
                </a:solidFill>
                <a:latin typeface="Arial Narrow" pitchFamily="34" charset="0"/>
              </a:rPr>
              <a:t>Criação </a:t>
            </a:r>
            <a:r>
              <a:rPr lang="pt-BR" altLang="pt-BR" sz="4000" b="1" dirty="0">
                <a:solidFill>
                  <a:srgbClr val="FF0000"/>
                </a:solidFill>
                <a:latin typeface="Arial Narrow" pitchFamily="34" charset="0"/>
              </a:rPr>
              <a:t>de forma </a:t>
            </a:r>
            <a:r>
              <a:rPr lang="pt-BR" altLang="pt-BR" sz="4000" b="1" dirty="0" smtClean="0">
                <a:solidFill>
                  <a:srgbClr val="FF0000"/>
                </a:solidFill>
                <a:latin typeface="Arial Narrow" pitchFamily="34" charset="0"/>
              </a:rPr>
              <a:t>negociada entre Executivo, Legislativo, sociedade </a:t>
            </a:r>
            <a:r>
              <a:rPr lang="pt-BR" altLang="pt-BR" sz="4000" b="1" dirty="0">
                <a:solidFill>
                  <a:srgbClr val="FF0000"/>
                </a:solidFill>
                <a:latin typeface="Arial Narrow" pitchFamily="34" charset="0"/>
              </a:rPr>
              <a:t>e os atores do setor </a:t>
            </a:r>
            <a:r>
              <a:rPr lang="pt-BR" altLang="pt-BR" sz="4000" b="1" dirty="0" smtClean="0">
                <a:solidFill>
                  <a:srgbClr val="FF0000"/>
                </a:solidFill>
                <a:latin typeface="Arial Narrow" pitchFamily="34" charset="0"/>
              </a:rPr>
              <a:t> de um </a:t>
            </a:r>
            <a:r>
              <a:rPr lang="pt-BR" altLang="pt-BR" sz="4000" b="1" dirty="0">
                <a:solidFill>
                  <a:srgbClr val="FF0000"/>
                </a:solidFill>
                <a:latin typeface="Arial Narrow" pitchFamily="34" charset="0"/>
              </a:rPr>
              <a:t>marco regulatório para o saneamento básico</a:t>
            </a:r>
          </a:p>
        </p:txBody>
      </p:sp>
      <p:pic>
        <p:nvPicPr>
          <p:cNvPr id="35843" name="Imagem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9788" y="5805488"/>
            <a:ext cx="576262" cy="573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83076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4"/>
          <p:cNvSpPr>
            <a:spLocks noChangeArrowheads="1"/>
          </p:cNvSpPr>
          <p:nvPr/>
        </p:nvSpPr>
        <p:spPr bwMode="auto">
          <a:xfrm>
            <a:off x="395288" y="668338"/>
            <a:ext cx="8280400" cy="4572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BR" altLang="pt-BR" sz="2400" b="1">
                <a:latin typeface="Arial Narrow" pitchFamily="34" charset="0"/>
              </a:rPr>
              <a:t>LEI Nº 11.445, DE 5 DE JANEIRO DE 2007.</a:t>
            </a:r>
          </a:p>
        </p:txBody>
      </p:sp>
      <p:sp>
        <p:nvSpPr>
          <p:cNvPr id="36867" name="Text Box 4"/>
          <p:cNvSpPr txBox="1">
            <a:spLocks noChangeArrowheads="1"/>
          </p:cNvSpPr>
          <p:nvPr/>
        </p:nvSpPr>
        <p:spPr bwMode="auto">
          <a:xfrm>
            <a:off x="971550" y="3500438"/>
            <a:ext cx="7272338" cy="1939925"/>
          </a:xfrm>
          <a:prstGeom prst="rect">
            <a:avLst/>
          </a:prstGeom>
          <a:solidFill>
            <a:srgbClr val="C7E6A4"/>
          </a:solidFill>
          <a:ln>
            <a:noFill/>
          </a:ln>
          <a:effectLst>
            <a:prstShdw prst="shdw17" dist="17961" dir="2700000">
              <a:srgbClr val="999999"/>
            </a:prstShdw>
          </a:effectLst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just">
              <a:spcBef>
                <a:spcPct val="50000"/>
              </a:spcBef>
              <a:buFontTx/>
              <a:buNone/>
            </a:pPr>
            <a:r>
              <a:rPr lang="pt-BR" altLang="pt-BR" sz="1600" b="1" i="1">
                <a:latin typeface="Arial" charset="0"/>
              </a:rPr>
              <a:t>Exemplo:</a:t>
            </a:r>
          </a:p>
          <a:p>
            <a:pPr algn="just">
              <a:spcBef>
                <a:spcPct val="50000"/>
              </a:spcBef>
              <a:buFontTx/>
              <a:buNone/>
            </a:pPr>
            <a:r>
              <a:rPr lang="pt-BR" altLang="pt-BR" sz="1600" b="1" i="1">
                <a:latin typeface="Arial" charset="0"/>
              </a:rPr>
              <a:t>Art. 1</a:t>
            </a:r>
            <a:r>
              <a:rPr lang="pt-BR" altLang="pt-BR" sz="1600" b="1" i="1" baseline="30000">
                <a:latin typeface="Arial" charset="0"/>
              </a:rPr>
              <a:t>º</a:t>
            </a:r>
            <a:r>
              <a:rPr lang="pt-BR" altLang="pt-BR" sz="1600" b="1" i="1">
                <a:latin typeface="Arial" charset="0"/>
              </a:rPr>
              <a:t> : Esta lei estabelece as diretrizes nacionais para o saneamento básico e para a política federal de saneamento básico.</a:t>
            </a:r>
          </a:p>
          <a:p>
            <a:pPr algn="just">
              <a:spcBef>
                <a:spcPct val="50000"/>
              </a:spcBef>
              <a:buFontTx/>
              <a:buNone/>
            </a:pPr>
            <a:r>
              <a:rPr lang="pt-BR" altLang="pt-BR" sz="1600" b="1" i="1">
                <a:latin typeface="Arial" charset="0"/>
              </a:rPr>
              <a:t>Art. 2o  Os serviços públicos de saneamento básico serão prestados com base nos seguintes princípios fundamentais:</a:t>
            </a:r>
          </a:p>
          <a:p>
            <a:pPr algn="just">
              <a:spcBef>
                <a:spcPct val="50000"/>
              </a:spcBef>
              <a:buFontTx/>
              <a:buNone/>
            </a:pPr>
            <a:r>
              <a:rPr lang="pt-BR" altLang="pt-BR" sz="1600" b="1" i="1">
                <a:latin typeface="Arial" charset="0"/>
              </a:rPr>
              <a:t>........</a:t>
            </a:r>
          </a:p>
        </p:txBody>
      </p:sp>
      <p:sp>
        <p:nvSpPr>
          <p:cNvPr id="36868" name="Text Box 4"/>
          <p:cNvSpPr txBox="1">
            <a:spLocks noChangeArrowheads="1"/>
          </p:cNvSpPr>
          <p:nvPr/>
        </p:nvSpPr>
        <p:spPr bwMode="auto">
          <a:xfrm>
            <a:off x="395288" y="1341438"/>
            <a:ext cx="8640762" cy="2124075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rgbClr val="999999"/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50000"/>
              </a:spcBef>
              <a:buFont typeface="Wingdings" pitchFamily="2" charset="2"/>
              <a:buChar char="ü"/>
            </a:pPr>
            <a:r>
              <a:rPr lang="pt-BR" altLang="pt-BR" sz="2400">
                <a:solidFill>
                  <a:srgbClr val="000000"/>
                </a:solidFill>
                <a:latin typeface="Arial Narrow" pitchFamily="34" charset="0"/>
              </a:rPr>
              <a:t>Conhecida como a Lei do Saneamento</a:t>
            </a:r>
          </a:p>
          <a:p>
            <a:pPr>
              <a:spcBef>
                <a:spcPct val="50000"/>
              </a:spcBef>
              <a:buFont typeface="Wingdings" pitchFamily="2" charset="2"/>
              <a:buChar char="ü"/>
            </a:pPr>
            <a:r>
              <a:rPr lang="pt-BR" altLang="pt-BR" sz="2400">
                <a:solidFill>
                  <a:srgbClr val="000000"/>
                </a:solidFill>
                <a:latin typeface="Arial Narrow" pitchFamily="34" charset="0"/>
              </a:rPr>
              <a:t>Estabeleceu um mínimo de segurança jurídica para o setor</a:t>
            </a:r>
          </a:p>
          <a:p>
            <a:pPr>
              <a:spcBef>
                <a:spcPct val="50000"/>
              </a:spcBef>
              <a:buFont typeface="Wingdings" pitchFamily="2" charset="2"/>
              <a:buChar char="ü"/>
            </a:pPr>
            <a:r>
              <a:rPr lang="pt-BR" altLang="pt-BR" sz="2400">
                <a:solidFill>
                  <a:srgbClr val="000000"/>
                </a:solidFill>
                <a:latin typeface="Arial Narrow" pitchFamily="34" charset="0"/>
              </a:rPr>
              <a:t>Definiu diretrizes, princípios, objetivos, e mecanismos diversos</a:t>
            </a:r>
          </a:p>
          <a:p>
            <a:pPr>
              <a:spcBef>
                <a:spcPct val="50000"/>
              </a:spcBef>
              <a:buFont typeface="Wingdings" pitchFamily="2" charset="2"/>
              <a:buChar char="ü"/>
            </a:pPr>
            <a:endParaRPr lang="pt-BR" altLang="pt-BR" sz="2400">
              <a:solidFill>
                <a:srgbClr val="000000"/>
              </a:solidFill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4306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CaixaDeTexto 1"/>
          <p:cNvSpPr txBox="1">
            <a:spLocks noChangeArrowheads="1"/>
          </p:cNvSpPr>
          <p:nvPr/>
        </p:nvSpPr>
        <p:spPr bwMode="auto">
          <a:xfrm>
            <a:off x="1187450" y="1412776"/>
            <a:ext cx="6624638" cy="31700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pt-BR" altLang="pt-BR" sz="4000" b="1" dirty="0">
                <a:solidFill>
                  <a:srgbClr val="FF0000"/>
                </a:solidFill>
                <a:latin typeface="Arial Narrow" pitchFamily="34" charset="0"/>
              </a:rPr>
              <a:t>2- </a:t>
            </a:r>
            <a:r>
              <a:rPr lang="pt-BR" altLang="pt-BR" sz="4000" b="1" dirty="0" smtClean="0">
                <a:solidFill>
                  <a:srgbClr val="FF0000"/>
                </a:solidFill>
                <a:latin typeface="Arial Narrow" pitchFamily="34" charset="0"/>
              </a:rPr>
              <a:t>Ampliação significativa dos </a:t>
            </a:r>
            <a:r>
              <a:rPr lang="pt-BR" altLang="pt-BR" sz="4000" b="1" dirty="0">
                <a:solidFill>
                  <a:srgbClr val="FF0000"/>
                </a:solidFill>
                <a:latin typeface="Arial Narrow" pitchFamily="34" charset="0"/>
              </a:rPr>
              <a:t>recursos </a:t>
            </a:r>
            <a:r>
              <a:rPr lang="pt-BR" altLang="pt-BR" sz="4000" b="1" dirty="0" smtClean="0">
                <a:solidFill>
                  <a:srgbClr val="FF0000"/>
                </a:solidFill>
                <a:latin typeface="Arial Narrow" pitchFamily="34" charset="0"/>
              </a:rPr>
              <a:t>para </a:t>
            </a:r>
            <a:r>
              <a:rPr lang="pt-BR" altLang="pt-BR" sz="4000" b="1" dirty="0">
                <a:solidFill>
                  <a:srgbClr val="FF0000"/>
                </a:solidFill>
                <a:latin typeface="Arial Narrow" pitchFamily="34" charset="0"/>
              </a:rPr>
              <a:t>o saneamento </a:t>
            </a:r>
            <a:r>
              <a:rPr lang="pt-BR" altLang="pt-BR" sz="4000" b="1" dirty="0" smtClean="0">
                <a:solidFill>
                  <a:srgbClr val="FF0000"/>
                </a:solidFill>
                <a:latin typeface="Arial Narrow" pitchFamily="34" charset="0"/>
              </a:rPr>
              <a:t>básico no Orçamento Federal e entrosamento com Comissões Legislativas</a:t>
            </a:r>
            <a:endParaRPr lang="pt-BR" altLang="pt-BR" sz="4000" b="1" dirty="0">
              <a:solidFill>
                <a:srgbClr val="FF0000"/>
              </a:solidFill>
              <a:latin typeface="Arial Narrow" pitchFamily="34" charset="0"/>
            </a:endParaRPr>
          </a:p>
        </p:txBody>
      </p:sp>
      <p:pic>
        <p:nvPicPr>
          <p:cNvPr id="37891" name="Imagem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9788" y="5805488"/>
            <a:ext cx="576262" cy="573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41640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6618</TotalTime>
  <Words>2743</Words>
  <Application>Microsoft Office PowerPoint</Application>
  <PresentationFormat>Apresentação na tela (4:3)</PresentationFormat>
  <Paragraphs>366</Paragraphs>
  <Slides>44</Slides>
  <Notes>8</Notes>
  <HiddenSlides>0</HiddenSlides>
  <MMClips>0</MMClips>
  <ScaleCrop>false</ScaleCrop>
  <HeadingPairs>
    <vt:vector size="6" baseType="variant">
      <vt:variant>
        <vt:lpstr>Tema</vt:lpstr>
      </vt:variant>
      <vt:variant>
        <vt:i4>1</vt:i4>
      </vt:variant>
      <vt:variant>
        <vt:lpstr>Servidores OLE incorporados</vt:lpstr>
      </vt:variant>
      <vt:variant>
        <vt:i4>2</vt:i4>
      </vt:variant>
      <vt:variant>
        <vt:lpstr>Títulos de slides</vt:lpstr>
      </vt:variant>
      <vt:variant>
        <vt:i4>44</vt:i4>
      </vt:variant>
    </vt:vector>
  </HeadingPairs>
  <TitlesOfParts>
    <vt:vector size="47" baseType="lpstr">
      <vt:lpstr>Tema do Office</vt:lpstr>
      <vt:lpstr>Gráfico</vt:lpstr>
      <vt:lpstr>Planilha do Microsoft Excel 97-2003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Detalhamento do Plansab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 Obrigado pela atenção!  sanearbrasil@cidades.gov.br (61) 2108-1931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Isabela Sbampato Batista R. de Paula</dc:creator>
  <cp:lastModifiedBy>Jair Francelino Ferreira</cp:lastModifiedBy>
  <cp:revision>595</cp:revision>
  <cp:lastPrinted>2014-10-24T02:47:32Z</cp:lastPrinted>
  <dcterms:created xsi:type="dcterms:W3CDTF">2012-08-23T16:07:54Z</dcterms:created>
  <dcterms:modified xsi:type="dcterms:W3CDTF">2016-05-19T13:08:41Z</dcterms:modified>
</cp:coreProperties>
</file>