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9"/>
    <p:restoredTop sz="94658"/>
  </p:normalViewPr>
  <p:slideViewPr>
    <p:cSldViewPr snapToGrid="0">
      <p:cViewPr varScale="1">
        <p:scale>
          <a:sx n="109" d="100"/>
          <a:sy n="109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mberto Falcão Martins" userId="8334d7c8-94bb-445a-859c-89cc2538abc7" providerId="ADAL" clId="{1435442B-D086-4E46-804B-3D97C7FFFDB8}"/>
    <pc:docChg chg="modSld">
      <pc:chgData name="Humberto Falcão Martins" userId="8334d7c8-94bb-445a-859c-89cc2538abc7" providerId="ADAL" clId="{1435442B-D086-4E46-804B-3D97C7FFFDB8}" dt="2025-07-01T11:12:22.252" v="12" actId="113"/>
      <pc:docMkLst>
        <pc:docMk/>
      </pc:docMkLst>
      <pc:sldChg chg="modSp mod">
        <pc:chgData name="Humberto Falcão Martins" userId="8334d7c8-94bb-445a-859c-89cc2538abc7" providerId="ADAL" clId="{1435442B-D086-4E46-804B-3D97C7FFFDB8}" dt="2025-07-01T11:12:22.252" v="12" actId="113"/>
        <pc:sldMkLst>
          <pc:docMk/>
          <pc:sldMk cId="3577128045" sldId="262"/>
        </pc:sldMkLst>
        <pc:spChg chg="mod">
          <ac:chgData name="Humberto Falcão Martins" userId="8334d7c8-94bb-445a-859c-89cc2538abc7" providerId="ADAL" clId="{1435442B-D086-4E46-804B-3D97C7FFFDB8}" dt="2025-07-01T11:12:22.252" v="12" actId="113"/>
          <ac:spMkLst>
            <pc:docMk/>
            <pc:sldMk cId="3577128045" sldId="262"/>
            <ac:spMk id="3" creationId="{A8574B07-7350-3102-D9F5-0B75DF0F4A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59952-181F-6D4B-B87B-9F931D35C587}" type="datetimeFigureOut">
              <a:rPr lang="x-none" smtClean="0"/>
              <a:t>01/07/2025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6F6F8-96BA-AE49-81BB-50E601300950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671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89DE6-D430-426C-BB7B-F9523A56E8D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5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6F6F8-96BA-AE49-81BB-50E601300950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375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04D928-AA7F-814E-34EE-0F610B873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DCC7F3-B802-07C5-DE59-53CDE33B7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571323-C7F0-1C85-C514-0E9B56C5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E838-2C4C-884F-8F8D-14B482A04165}" type="datetimeFigureOut">
              <a:rPr lang="x-none" smtClean="0"/>
              <a:t>01/07/2025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F96222-12CD-6F35-1A97-00E67F35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CA5ED6-145B-8A05-84E9-BA68A676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4796-B9B5-614F-A3EE-AEC354DD6C4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149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65E73-B198-E128-55E3-5F2E19B8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A0BD9B-34E6-771E-C5E7-F143DF135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03CA4A-4E69-8A4B-E2E3-C97A5E0B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E838-2C4C-884F-8F8D-14B482A04165}" type="datetimeFigureOut">
              <a:rPr lang="x-none" smtClean="0"/>
              <a:t>01/07/2025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33257-BCE1-F377-0AFC-C7966FA1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1E010D-373E-B183-5A98-F83269E0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4796-B9B5-614F-A3EE-AEC354DD6C4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397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C7525B-FE2C-3F61-5FCD-EFAEEE3CC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AC9B0B-9B06-5909-C76E-71D4E7B15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05F02C-5EDB-7B2A-8A77-33976D377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E838-2C4C-884F-8F8D-14B482A04165}" type="datetimeFigureOut">
              <a:rPr lang="x-none" smtClean="0"/>
              <a:t>01/07/2025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E85149-F9B7-9040-147B-4A1A2F29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9872F-8545-F383-B67C-DBF09DB5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4796-B9B5-614F-A3EE-AEC354DD6C4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202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EEA912-CAD2-8AE6-B0C8-206ECB7E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2C6F40-BD75-AE53-1F82-420C8D903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3632AF-60CF-9F5C-A923-90DFCCCF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E838-2C4C-884F-8F8D-14B482A04165}" type="datetimeFigureOut">
              <a:rPr lang="x-none" smtClean="0"/>
              <a:t>01/07/2025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A3291B-4872-9ABE-796C-31F83A47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3CF624-B321-5F45-1613-5F773640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4796-B9B5-614F-A3EE-AEC354DD6C4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895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3B3E1-C806-F104-B08F-6F050F0C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741932-1906-1780-6FED-2E4CD1E26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16323D-6BEE-4257-4063-54B05BC92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E838-2C4C-884F-8F8D-14B482A04165}" type="datetimeFigureOut">
              <a:rPr lang="x-none" smtClean="0"/>
              <a:t>01/07/2025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977A45-7D52-0BAD-0D8C-3A9DAE145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3FF618-CB81-BBD7-73BF-530794F9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4796-B9B5-614F-A3EE-AEC354DD6C4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616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50D5E-A8BE-7FA9-AB3A-3EEBCC34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5C4766-5913-2D00-54A8-A4F36723F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3DC375-36A8-91F6-57A8-856DC2A7B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16F260-0318-E3C5-C68E-57150591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E838-2C4C-884F-8F8D-14B482A04165}" type="datetimeFigureOut">
              <a:rPr lang="x-none" smtClean="0"/>
              <a:t>01/07/2025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234D7B-4704-81A9-39CE-B2AF4527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DFC947-0EFF-1417-C393-F1193C61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4796-B9B5-614F-A3EE-AEC354DD6C4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321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31CA09-30C7-1E02-ADCA-3A7F4111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CEA576-3379-4A99-4C20-9E3C4D66F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EE0B8D-127B-1FA1-97A2-63C5BC21C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541D2B-C62E-0D3E-3892-E80B28007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9BD42E-3884-FE9F-5689-B90DABB19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FB71D4C-670B-7CE9-DDA6-5A567C99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E838-2C4C-884F-8F8D-14B482A04165}" type="datetimeFigureOut">
              <a:rPr lang="x-none" smtClean="0"/>
              <a:t>01/07/2025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1CF094-FA15-0BEC-D9C3-3359EC935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833DF6B-B096-DD0C-E0A9-156906F0C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4796-B9B5-614F-A3EE-AEC354DD6C4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857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34D890-4FFB-E929-E059-A0EC1E5B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3BB6DA-DAAD-1205-51B1-0FE407C0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E838-2C4C-884F-8F8D-14B482A04165}" type="datetimeFigureOut">
              <a:rPr lang="x-none" smtClean="0"/>
              <a:t>01/07/2025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345934-54D5-04B9-539B-D4996A43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47955C-7F9D-4DE5-6F2F-40F5105F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4796-B9B5-614F-A3EE-AEC354DD6C4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54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0DC985-7DA2-D63E-3E93-71445873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E838-2C4C-884F-8F8D-14B482A04165}" type="datetimeFigureOut">
              <a:rPr lang="x-none" smtClean="0"/>
              <a:t>01/07/2025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12E03B-E3A0-CF67-0466-36671249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5FC7940-24AB-B250-0004-3E182394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4796-B9B5-614F-A3EE-AEC354DD6C4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80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C1C6B-D4DF-4161-3ED5-6E9F92E5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37F502-652B-B918-AB61-0B55CE893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E9A88D-A277-0C73-B8B8-FA60B4DBE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1160A3-EF3E-9066-8853-9B9F8502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E838-2C4C-884F-8F8D-14B482A04165}" type="datetimeFigureOut">
              <a:rPr lang="x-none" smtClean="0"/>
              <a:t>01/07/2025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42F675-B83F-93BB-F61E-B77AD3DC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5D8429-3904-6B9C-108E-9A5C35BE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4796-B9B5-614F-A3EE-AEC354DD6C4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43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AC245B-CD09-9834-B3C4-42CF40E5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C139F3C-C8C0-DF61-44C0-8F5D24666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34AB6C-62CD-E4C2-03EC-47272AF48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555B3E-6E14-B223-7EEA-B7CAA443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E838-2C4C-884F-8F8D-14B482A04165}" type="datetimeFigureOut">
              <a:rPr lang="x-none" smtClean="0"/>
              <a:t>01/07/2025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8D4619-0CD7-9522-E51C-1776C281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2502F2-5DD9-1C8D-D34D-3A254CE0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4796-B9B5-614F-A3EE-AEC354DD6C4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262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6F2552-59DC-F92C-4A8E-52F1AC97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400141-90FF-4B53-9020-3F190E0F9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4ACA23-2C83-3783-4643-195062F99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7EE838-2C4C-884F-8F8D-14B482A04165}" type="datetimeFigureOut">
              <a:rPr lang="x-none" smtClean="0"/>
              <a:t>01/07/2025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2C760F-9241-D560-121A-E056E99D4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D4CE7E-B1AD-9D9C-E0ED-D5B477CD4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994796-B9B5-614F-A3EE-AEC354DD6C42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971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28D872-84E1-60FD-BAD2-4257A9EC6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424" y="1470709"/>
            <a:ext cx="8924321" cy="23876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Reforma Administrativa –</a:t>
            </a:r>
            <a:br>
              <a:rPr lang="pt-B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Por que precisamos de uma?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517AC1D-FDEB-9B74-E599-5D6772B28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990" y="3972064"/>
            <a:ext cx="9144000" cy="1655762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430942"/>
                </a:solidFill>
              </a:rPr>
              <a:t>Prof. Humberto Falcão Martins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42ABAFC-F2EB-8631-471D-DB3D604EB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605" y="4885365"/>
            <a:ext cx="5216770" cy="11633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80EB5AE-A425-0CCF-27ED-C1659F526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479" y="0"/>
            <a:ext cx="2992210" cy="85863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95A3469-A79C-BA74-C324-3A8F6B3ED2FE}"/>
              </a:ext>
            </a:extLst>
          </p:cNvPr>
          <p:cNvSpPr/>
          <p:nvPr/>
        </p:nvSpPr>
        <p:spPr>
          <a:xfrm>
            <a:off x="2945219" y="5741581"/>
            <a:ext cx="5582093" cy="393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31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B59EC-809D-1D7D-D03A-ABC62E5F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Premissas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293F05-3D8E-F0A1-1CCD-2726C6CFF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</a:t>
            </a:r>
            <a:r>
              <a:rPr lang="x-none" dirty="0"/>
              <a:t> </a:t>
            </a:r>
            <a:r>
              <a:rPr lang="x-none" b="1" dirty="0"/>
              <a:t>complexidade crescente dos problemas públicos </a:t>
            </a:r>
            <a:r>
              <a:rPr lang="x-none" dirty="0"/>
              <a:t>aumenta a </a:t>
            </a:r>
            <a:r>
              <a:rPr lang="x-none" b="1" dirty="0"/>
              <a:t>necessidade do Estado</a:t>
            </a:r>
          </a:p>
          <a:p>
            <a:r>
              <a:rPr lang="x-none" dirty="0"/>
              <a:t>O </a:t>
            </a:r>
            <a:r>
              <a:rPr lang="x-none" b="1" dirty="0"/>
              <a:t>funcionamento do Estado </a:t>
            </a:r>
            <a:r>
              <a:rPr lang="x-none" dirty="0"/>
              <a:t>apresenta </a:t>
            </a:r>
            <a:r>
              <a:rPr lang="x-none" b="1" dirty="0"/>
              <a:t>limitações estruturais</a:t>
            </a:r>
            <a:r>
              <a:rPr lang="pt-BR" b="1" dirty="0"/>
              <a:t> </a:t>
            </a:r>
            <a:r>
              <a:rPr lang="pt-BR" dirty="0"/>
              <a:t>que impedem a geração de resultados de políticas públicas e o bom aproveitamento dos recursos </a:t>
            </a:r>
            <a:endParaRPr lang="x-none" dirty="0"/>
          </a:p>
          <a:p>
            <a:r>
              <a:rPr lang="x-none" dirty="0"/>
              <a:t>É preciso empreender um </a:t>
            </a:r>
            <a:r>
              <a:rPr lang="x-none" b="1" dirty="0"/>
              <a:t>processo de transformação </a:t>
            </a:r>
            <a:r>
              <a:rPr lang="x-none" dirty="0"/>
              <a:t>que trate as </a:t>
            </a:r>
            <a:r>
              <a:rPr lang="x-none" b="1" dirty="0"/>
              <a:t>questões estruturais </a:t>
            </a:r>
            <a:r>
              <a:rPr lang="x-none" dirty="0"/>
              <a:t>de forma significativa. Apenas abordagens gradualistas e incrementais não resolvem. </a:t>
            </a:r>
          </a:p>
          <a:p>
            <a:r>
              <a:rPr lang="x-none" dirty="0"/>
              <a:t>É preciso construir um </a:t>
            </a:r>
            <a:r>
              <a:rPr lang="x-none" b="1" dirty="0"/>
              <a:t>espaço viável, edificante, capacitante, de transformação</a:t>
            </a:r>
            <a:r>
              <a:rPr lang="x-none" dirty="0"/>
              <a:t> entre dois pólos de não-reforma: </a:t>
            </a:r>
            <a:endParaRPr lang="pt-BR" dirty="0"/>
          </a:p>
          <a:p>
            <a:pPr lvl="1"/>
            <a:r>
              <a:rPr lang="x-none" dirty="0"/>
              <a:t>proteção (manutenção do status quo com mudanças incrementais) </a:t>
            </a:r>
            <a:endParaRPr lang="pt-BR" dirty="0"/>
          </a:p>
          <a:p>
            <a:pPr lvl="1"/>
            <a:r>
              <a:rPr lang="x-none" dirty="0"/>
              <a:t>destruição (ataque e assédio institucional, asfixia, paralização)</a:t>
            </a:r>
          </a:p>
          <a:p>
            <a:pPr lvl="1"/>
            <a:endParaRPr lang="x-none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5DCF7D9-5182-6911-4403-A6DDDA20E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44" y="139986"/>
            <a:ext cx="1134948" cy="3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2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E110B5-7381-CC18-B564-5E47A7F0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/>
              <a:t>Capacidades e desempenho</a:t>
            </a:r>
            <a:r>
              <a:rPr lang="pt-BR" dirty="0"/>
              <a:t>: comparando o Brasil com outros países</a:t>
            </a:r>
            <a:endParaRPr lang="x-none" dirty="0"/>
          </a:p>
        </p:txBody>
      </p:sp>
      <p:pic>
        <p:nvPicPr>
          <p:cNvPr id="4" name="Picture 3" descr="A purple logo with a circle and a graph&#10;&#10;AI-generated content may be incorrect.">
            <a:extLst>
              <a:ext uri="{FF2B5EF4-FFF2-40B4-BE49-F238E27FC236}">
                <a16:creationId xmlns:a16="http://schemas.microsoft.com/office/drawing/2014/main" xmlns="" id="{85B0C145-7C2D-322A-6445-89D953186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516" y="2823414"/>
            <a:ext cx="1113083" cy="14937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C926DD-73B6-B5DB-B9D1-1889CD9D6B87}"/>
              </a:ext>
            </a:extLst>
          </p:cNvPr>
          <p:cNvSpPr txBox="1"/>
          <p:nvPr/>
        </p:nvSpPr>
        <p:spPr>
          <a:xfrm>
            <a:off x="8991599" y="3247122"/>
            <a:ext cx="247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>
                <a:solidFill>
                  <a:schemeClr val="accent5">
                    <a:lumMod val="50000"/>
                  </a:schemeClr>
                </a:solidFill>
              </a:rPr>
              <a:t>Índice de Capacidades</a:t>
            </a:r>
          </a:p>
          <a:p>
            <a:r>
              <a:rPr lang="x-none" dirty="0">
                <a:solidFill>
                  <a:schemeClr val="accent5">
                    <a:lumMod val="50000"/>
                  </a:schemeClr>
                </a:solidFill>
              </a:rPr>
              <a:t>Institucionais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A64AFCC-3668-DE97-3B91-D79EE70E4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595" y="4323239"/>
            <a:ext cx="766285" cy="19367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27141DD-5E34-3F6F-C8F0-5DBACB7EB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855"/>
            <a:ext cx="1134948" cy="32568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749A9586-1287-A072-E899-81AA11EE6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441" y="1915827"/>
            <a:ext cx="5826356" cy="443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7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EE38F-6FC0-6323-5274-551A6FB9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7284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A qualidade da gestão pública em questão segundo  i</a:t>
            </a:r>
            <a:r>
              <a:rPr lang="x-none" dirty="0"/>
              <a:t>ndicadores de “Governança e Gestão” do TCU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ED1D842-7318-75A1-E1F5-77A12CB42D64}"/>
              </a:ext>
            </a:extLst>
          </p:cNvPr>
          <p:cNvGrpSpPr/>
          <p:nvPr/>
        </p:nvGrpSpPr>
        <p:grpSpPr>
          <a:xfrm>
            <a:off x="108285" y="2165684"/>
            <a:ext cx="6108042" cy="2245960"/>
            <a:chOff x="172453" y="1694500"/>
            <a:chExt cx="11454060" cy="3597856"/>
          </a:xfrm>
        </p:grpSpPr>
        <p:pic>
          <p:nvPicPr>
            <p:cNvPr id="10" name="Picture 9" descr="A graph of different colored bars&#10;&#10;AI-generated content may be incorrect.">
              <a:extLst>
                <a:ext uri="{FF2B5EF4-FFF2-40B4-BE49-F238E27FC236}">
                  <a16:creationId xmlns:a16="http://schemas.microsoft.com/office/drawing/2014/main" xmlns="" id="{572322BF-B48D-9F12-B8DA-A21A8F1C7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453" y="1916743"/>
              <a:ext cx="6507652" cy="3308806"/>
            </a:xfrm>
            <a:prstGeom prst="rect">
              <a:avLst/>
            </a:prstGeom>
          </p:spPr>
        </p:pic>
        <p:pic>
          <p:nvPicPr>
            <p:cNvPr id="8" name="Picture 7" descr="A graph with numbers and a number of different colored bars&#10;&#10;AI-generated content may be incorrect.">
              <a:extLst>
                <a:ext uri="{FF2B5EF4-FFF2-40B4-BE49-F238E27FC236}">
                  <a16:creationId xmlns:a16="http://schemas.microsoft.com/office/drawing/2014/main" xmlns="" id="{C5BE4607-B6B8-71D1-5015-3E866E1D9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2850" y="1777744"/>
              <a:ext cx="5423663" cy="35146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3C8D678-694C-5005-9F88-0C18B8D45BB6}"/>
                </a:ext>
              </a:extLst>
            </p:cNvPr>
            <p:cNvSpPr txBox="1"/>
            <p:nvPr/>
          </p:nvSpPr>
          <p:spPr>
            <a:xfrm>
              <a:off x="397044" y="1714752"/>
              <a:ext cx="31282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2018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09B759A-F432-57E4-576E-9243E19E4646}"/>
                </a:ext>
              </a:extLst>
            </p:cNvPr>
            <p:cNvSpPr txBox="1"/>
            <p:nvPr/>
          </p:nvSpPr>
          <p:spPr>
            <a:xfrm>
              <a:off x="3426279" y="1694500"/>
              <a:ext cx="31282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2021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6251688-F367-CBF4-C877-DB16D3821421}"/>
                </a:ext>
              </a:extLst>
            </p:cNvPr>
            <p:cNvSpPr txBox="1"/>
            <p:nvPr/>
          </p:nvSpPr>
          <p:spPr>
            <a:xfrm>
              <a:off x="6455513" y="1702820"/>
              <a:ext cx="46496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2024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08D5C181-307E-2E77-4268-4A05CDD41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396264"/>
              </p:ext>
            </p:extLst>
          </p:nvPr>
        </p:nvGraphicFramePr>
        <p:xfrm>
          <a:off x="6408829" y="3119513"/>
          <a:ext cx="567488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524">
                  <a:extLst>
                    <a:ext uri="{9D8B030D-6E8A-4147-A177-3AD203B41FA5}">
                      <a16:colId xmlns:a16="http://schemas.microsoft.com/office/drawing/2014/main" xmlns="" val="2205903176"/>
                    </a:ext>
                  </a:extLst>
                </a:gridCol>
                <a:gridCol w="1058772">
                  <a:extLst>
                    <a:ext uri="{9D8B030D-6E8A-4147-A177-3AD203B41FA5}">
                      <a16:colId xmlns:a16="http://schemas.microsoft.com/office/drawing/2014/main" xmlns="" val="3365581555"/>
                    </a:ext>
                  </a:extLst>
                </a:gridCol>
                <a:gridCol w="1058779">
                  <a:extLst>
                    <a:ext uri="{9D8B030D-6E8A-4147-A177-3AD203B41FA5}">
                      <a16:colId xmlns:a16="http://schemas.microsoft.com/office/drawing/2014/main" xmlns="" val="784943034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xmlns="" val="1296157387"/>
                    </a:ext>
                  </a:extLst>
                </a:gridCol>
              </a:tblGrid>
              <a:tr h="204566">
                <a:tc>
                  <a:txBody>
                    <a:bodyPr/>
                    <a:lstStyle/>
                    <a:p>
                      <a:endParaRPr lang="x-non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7149991"/>
                  </a:ext>
                </a:extLst>
              </a:tr>
              <a:tr h="204566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B70000"/>
                          </a:solidFill>
                        </a:rPr>
                        <a:t>Liderança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B70000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B70000"/>
                          </a:solidFill>
                        </a:rPr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8549145"/>
                  </a:ext>
                </a:extLst>
              </a:tr>
              <a:tr h="204566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B70000"/>
                          </a:solidFill>
                        </a:rPr>
                        <a:t>Estratégia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B70000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B70000"/>
                          </a:solidFill>
                        </a:rPr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1752188"/>
                  </a:ext>
                </a:extLst>
              </a:tr>
              <a:tr h="204566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FFC000"/>
                          </a:solidFill>
                        </a:rPr>
                        <a:t>Controle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FFC000"/>
                          </a:solidFill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FFC000"/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255472"/>
                  </a:ext>
                </a:extLst>
              </a:tr>
              <a:tr h="204566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FFC000"/>
                          </a:solidFill>
                        </a:rPr>
                        <a:t>Gestão de pessoas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/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FFC000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FFC000"/>
                          </a:solidFill>
                        </a:rPr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7247063"/>
                  </a:ext>
                </a:extLst>
              </a:tr>
              <a:tr h="204566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B70000"/>
                          </a:solidFill>
                        </a:rPr>
                        <a:t>Gestão de 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B70000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B70000"/>
                          </a:solidFill>
                        </a:rPr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2243751"/>
                  </a:ext>
                </a:extLst>
              </a:tr>
              <a:tr h="204566">
                <a:tc>
                  <a:txBody>
                    <a:bodyPr/>
                    <a:lstStyle/>
                    <a:p>
                      <a:r>
                        <a:rPr lang="x-none" sz="1400" b="1" dirty="0">
                          <a:solidFill>
                            <a:srgbClr val="B70000"/>
                          </a:solidFill>
                        </a:rPr>
                        <a:t>Gestão de contratações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B70000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rgbClr val="B70000"/>
                          </a:solidFill>
                        </a:rPr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4926643"/>
                  </a:ext>
                </a:extLst>
              </a:tr>
              <a:tr h="204566">
                <a:tc>
                  <a:txBody>
                    <a:bodyPr/>
                    <a:lstStyle/>
                    <a:p>
                      <a:r>
                        <a:rPr lang="x-none" sz="1400" dirty="0"/>
                        <a:t>Gestão orçamentária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5708606"/>
                  </a:ext>
                </a:extLst>
              </a:tr>
            </a:tbl>
          </a:graphicData>
        </a:graphic>
      </p:graphicFrame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xmlns="" id="{28864B39-77A7-9924-E984-17C2A51B4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565" y="6181610"/>
            <a:ext cx="947169" cy="606820"/>
          </a:xfrm>
          <a:prstGeom prst="rect">
            <a:avLst/>
          </a:prstGeom>
        </p:spPr>
      </p:pic>
      <p:pic>
        <p:nvPicPr>
          <p:cNvPr id="20" name="Content Placeholder 4" descr="A chart with red green and yellow bars&#10;&#10;AI-generated content may be incorrect.">
            <a:extLst>
              <a:ext uri="{FF2B5EF4-FFF2-40B4-BE49-F238E27FC236}">
                <a16:creationId xmlns:a16="http://schemas.microsoft.com/office/drawing/2014/main" xmlns="" id="{943E0F6B-1537-9371-9AF1-B430F1494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458817" y="4456567"/>
            <a:ext cx="2752450" cy="1811885"/>
          </a:xfrm>
        </p:spPr>
      </p:pic>
      <p:pic>
        <p:nvPicPr>
          <p:cNvPr id="21" name="Picture 20" descr="Chart, bar chart&#10;&#10;Description automatically generated">
            <a:extLst>
              <a:ext uri="{FF2B5EF4-FFF2-40B4-BE49-F238E27FC236}">
                <a16:creationId xmlns:a16="http://schemas.microsoft.com/office/drawing/2014/main" xmlns="" id="{173B3C0A-8C81-54F4-CCB1-1A427CF78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462" y="5572878"/>
            <a:ext cx="1152720" cy="579241"/>
          </a:xfrm>
          <a:prstGeom prst="rect">
            <a:avLst/>
          </a:prstGeom>
          <a:noFill/>
        </p:spPr>
      </p:pic>
      <p:pic>
        <p:nvPicPr>
          <p:cNvPr id="22" name="Picture 21" descr="Chart, bar chart&#10;&#10;Description automatically generated">
            <a:extLst>
              <a:ext uri="{FF2B5EF4-FFF2-40B4-BE49-F238E27FC236}">
                <a16:creationId xmlns:a16="http://schemas.microsoft.com/office/drawing/2014/main" xmlns="" id="{A1E653EA-B176-26E0-3528-06AB1709D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2462" y="4978672"/>
            <a:ext cx="1169528" cy="579241"/>
          </a:xfrm>
          <a:prstGeom prst="rect">
            <a:avLst/>
          </a:prstGeom>
        </p:spPr>
      </p:pic>
      <p:pic>
        <p:nvPicPr>
          <p:cNvPr id="23" name="Picture 22" descr="Chart, bar chart&#10;&#10;Description automatically generated">
            <a:extLst>
              <a:ext uri="{FF2B5EF4-FFF2-40B4-BE49-F238E27FC236}">
                <a16:creationId xmlns:a16="http://schemas.microsoft.com/office/drawing/2014/main" xmlns="" id="{B8A1325B-62D2-88AD-AC99-35819034EF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2462" y="4356291"/>
            <a:ext cx="1169528" cy="5839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9DE5A5F-4C69-C7A1-8F06-1855882F7A9A}"/>
              </a:ext>
            </a:extLst>
          </p:cNvPr>
          <p:cNvSpPr txBox="1"/>
          <p:nvPr/>
        </p:nvSpPr>
        <p:spPr>
          <a:xfrm>
            <a:off x="7058418" y="2704295"/>
            <a:ext cx="451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/>
              <a:t>Grau de precaridade (inexistente + inicial)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B9648E8-E1DE-65B7-F909-BA29EC1555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344" y="139986"/>
            <a:ext cx="1134948" cy="3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4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EE834-0C45-06F0-CB53-08B0F841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Uma teia de problemas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2C6281-15AF-CA0A-AE18-A4654447E855}"/>
              </a:ext>
            </a:extLst>
          </p:cNvPr>
          <p:cNvSpPr txBox="1"/>
          <p:nvPr/>
        </p:nvSpPr>
        <p:spPr>
          <a:xfrm>
            <a:off x="3966568" y="2752699"/>
            <a:ext cx="1931939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100" b="1" dirty="0"/>
              <a:t>Gestão de pessoas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/>
              <a:t>Carreiras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V</a:t>
            </a:r>
            <a:r>
              <a:rPr lang="x-none" sz="1100" dirty="0"/>
              <a:t>ínculos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100" dirty="0"/>
              <a:t>Seleção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100" dirty="0"/>
              <a:t>Gestão do desempenho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100" dirty="0"/>
              <a:t>Remunerações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100" dirty="0"/>
              <a:t>Desigualdade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81D3DE-93F9-A6A5-BF38-7EACCA7AEECF}"/>
              </a:ext>
            </a:extLst>
          </p:cNvPr>
          <p:cNvSpPr txBox="1"/>
          <p:nvPr/>
        </p:nvSpPr>
        <p:spPr>
          <a:xfrm>
            <a:off x="4659773" y="4607190"/>
            <a:ext cx="1537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100" b="1" dirty="0"/>
              <a:t>Liderança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100" dirty="0"/>
              <a:t>Seleção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100" dirty="0"/>
              <a:t>Desenvolvimento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100" dirty="0"/>
              <a:t>Avaliação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9412AAD-591E-A6C0-24F8-74B45E6AC3E6}"/>
              </a:ext>
            </a:extLst>
          </p:cNvPr>
          <p:cNvSpPr txBox="1"/>
          <p:nvPr/>
        </p:nvSpPr>
        <p:spPr>
          <a:xfrm>
            <a:off x="6476115" y="5226430"/>
            <a:ext cx="2198038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100" b="1" dirty="0"/>
              <a:t>Gestão de suprimentos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Planejamento de aquisições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Formas de aquisição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Gestão de contratos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Integridade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Compras sustentáveis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x-none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3044E2-2E4D-1227-E79B-F499317A19A1}"/>
              </a:ext>
            </a:extLst>
          </p:cNvPr>
          <p:cNvSpPr txBox="1"/>
          <p:nvPr/>
        </p:nvSpPr>
        <p:spPr>
          <a:xfrm>
            <a:off x="8830064" y="4474502"/>
            <a:ext cx="189026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100" b="1" dirty="0"/>
              <a:t>Gestão de 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Infraestrutura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Segurança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Inclusão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Integração de sistemas</a:t>
            </a:r>
            <a:endParaRPr lang="x-none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2B84133-0F0F-FCD5-21E8-7117FCD776E0}"/>
              </a:ext>
            </a:extLst>
          </p:cNvPr>
          <p:cNvSpPr txBox="1"/>
          <p:nvPr/>
        </p:nvSpPr>
        <p:spPr>
          <a:xfrm>
            <a:off x="9258355" y="2667878"/>
            <a:ext cx="209544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100" b="1" dirty="0"/>
              <a:t>Organização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Modelos de</a:t>
            </a:r>
            <a:br>
              <a:rPr lang="pt-BR" sz="1100" dirty="0"/>
            </a:br>
            <a:r>
              <a:rPr lang="pt-BR" sz="1100" dirty="0"/>
              <a:t>organizações públicas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Supervisão ministerial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Coordenação de governo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Modelos de parcerias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Estruturas organizacionais</a:t>
            </a:r>
            <a:endParaRPr lang="x-none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756AB2-F046-6A5C-D14E-E7697426F7B5}"/>
              </a:ext>
            </a:extLst>
          </p:cNvPr>
          <p:cNvSpPr txBox="1"/>
          <p:nvPr/>
        </p:nvSpPr>
        <p:spPr>
          <a:xfrm>
            <a:off x="6112653" y="1690688"/>
            <a:ext cx="271741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100" b="1" dirty="0"/>
              <a:t>Planejamento Governamental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Longo prazo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Integrações longo-médio-curto</a:t>
            </a:r>
            <a:br>
              <a:rPr lang="pt-BR" sz="1100" dirty="0"/>
            </a:br>
            <a:r>
              <a:rPr lang="pt-BR" sz="1100" dirty="0"/>
              <a:t>prazos e </a:t>
            </a:r>
            <a:r>
              <a:rPr lang="pt-BR" sz="1100" dirty="0" err="1"/>
              <a:t>interfederativas</a:t>
            </a:r>
            <a:endParaRPr lang="pt-B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Financiamento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Gestão de programas e projetos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dirty="0"/>
              <a:t>Gestão estratégica das organizações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x-none" sz="11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8FDCFC0-0F83-16A9-04E2-B7C6E748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92" y="1915827"/>
            <a:ext cx="2867121" cy="3810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xmlns="" id="{D696F5EC-5B7A-7490-101C-195065ED2A71}"/>
              </a:ext>
            </a:extLst>
          </p:cNvPr>
          <p:cNvSpPr/>
          <p:nvPr/>
        </p:nvSpPr>
        <p:spPr>
          <a:xfrm>
            <a:off x="4480561" y="2230033"/>
            <a:ext cx="5740400" cy="3599877"/>
          </a:xfrm>
          <a:prstGeom prst="ellipse">
            <a:avLst/>
          </a:prstGeom>
          <a:noFill/>
          <a:ln w="57150">
            <a:solidFill>
              <a:schemeClr val="accent1">
                <a:shade val="15000"/>
                <a:alpha val="16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77C2588-B5D5-BDAC-9841-11A9DC7A5007}"/>
              </a:ext>
            </a:extLst>
          </p:cNvPr>
          <p:cNvSpPr txBox="1"/>
          <p:nvPr/>
        </p:nvSpPr>
        <p:spPr>
          <a:xfrm>
            <a:off x="6228580" y="3437639"/>
            <a:ext cx="23444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solidFill>
                  <a:srgbClr val="FF0000"/>
                </a:solidFill>
              </a:rPr>
              <a:t>Baixo desempenho</a:t>
            </a:r>
          </a:p>
          <a:p>
            <a:pPr algn="ctr"/>
            <a:r>
              <a:rPr lang="pt-BR" sz="1400" dirty="0">
                <a:solidFill>
                  <a:srgbClr val="FF0000"/>
                </a:solidFill>
              </a:rPr>
              <a:t>Falhas de políticas públicas</a:t>
            </a:r>
          </a:p>
          <a:p>
            <a:pPr algn="ctr"/>
            <a:r>
              <a:rPr lang="pt-BR" sz="1400" dirty="0">
                <a:solidFill>
                  <a:srgbClr val="FF0000"/>
                </a:solidFill>
              </a:rPr>
              <a:t>Baixa qualidade do gasto</a:t>
            </a:r>
          </a:p>
          <a:p>
            <a:pPr algn="ctr"/>
            <a:r>
              <a:rPr lang="pt-BR" sz="1400" dirty="0">
                <a:solidFill>
                  <a:srgbClr val="FF0000"/>
                </a:solidFill>
              </a:rPr>
              <a:t>Desigualdade</a:t>
            </a:r>
          </a:p>
          <a:p>
            <a:pPr algn="ctr"/>
            <a:r>
              <a:rPr lang="pt-BR" sz="1400" dirty="0">
                <a:solidFill>
                  <a:srgbClr val="FF0000"/>
                </a:solidFill>
              </a:rPr>
              <a:t>Custo Brasil</a:t>
            </a:r>
          </a:p>
          <a:p>
            <a:pPr algn="ctr"/>
            <a:r>
              <a:rPr lang="pt-BR" sz="1400" dirty="0">
                <a:solidFill>
                  <a:srgbClr val="FF0000"/>
                </a:solidFill>
              </a:rPr>
              <a:t>...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50008E58-26ED-FAB1-E22E-0C121ACDC222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400824" y="3016251"/>
            <a:ext cx="0" cy="421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3F746240-544A-851C-1567-83D6241E4AE3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7400824" y="4822634"/>
            <a:ext cx="0" cy="4037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xmlns="" id="{CA32D6AB-1053-5D96-0F46-7BB64BC46D7E}"/>
              </a:ext>
            </a:extLst>
          </p:cNvPr>
          <p:cNvCxnSpPr>
            <a:cxnSpLocks/>
          </p:cNvCxnSpPr>
          <p:nvPr/>
        </p:nvCxnSpPr>
        <p:spPr>
          <a:xfrm flipV="1">
            <a:off x="5898507" y="4569317"/>
            <a:ext cx="454777" cy="2533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xmlns="" id="{C49BFA89-F25A-168F-BB66-458C024D6C15}"/>
              </a:ext>
            </a:extLst>
          </p:cNvPr>
          <p:cNvCxnSpPr>
            <a:cxnSpLocks/>
          </p:cNvCxnSpPr>
          <p:nvPr/>
        </p:nvCxnSpPr>
        <p:spPr>
          <a:xfrm>
            <a:off x="5752931" y="3344388"/>
            <a:ext cx="491740" cy="2176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xmlns="" id="{45BF11C0-FE3F-6509-DB85-D3B0DCCC3022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729924" y="3306515"/>
            <a:ext cx="528431" cy="304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xmlns="" id="{3FF3A710-831C-6481-96AB-ED7895CC2C5A}"/>
              </a:ext>
            </a:extLst>
          </p:cNvPr>
          <p:cNvCxnSpPr>
            <a:cxnSpLocks/>
          </p:cNvCxnSpPr>
          <p:nvPr/>
        </p:nvCxnSpPr>
        <p:spPr>
          <a:xfrm flipH="1" flipV="1">
            <a:off x="8229600" y="4632078"/>
            <a:ext cx="343468" cy="3754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m 31">
            <a:extLst>
              <a:ext uri="{FF2B5EF4-FFF2-40B4-BE49-F238E27FC236}">
                <a16:creationId xmlns:a16="http://schemas.microsoft.com/office/drawing/2014/main" xmlns="" id="{8B35F90A-4593-66CC-CB1F-B517F40CB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44" y="139986"/>
            <a:ext cx="1134948" cy="325681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2DDC1AB5-EB9E-B2FB-DAB6-31EDE14B83A7}"/>
              </a:ext>
            </a:extLst>
          </p:cNvPr>
          <p:cNvSpPr txBox="1"/>
          <p:nvPr/>
        </p:nvSpPr>
        <p:spPr>
          <a:xfrm>
            <a:off x="846303" y="5756758"/>
            <a:ext cx="244869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/>
              <a:t>https://imaginebrasil.fdc.org.br/front/content?content_id=109f0c13-a803-40af-aa4f-7b4c380384b7</a:t>
            </a:r>
          </a:p>
        </p:txBody>
      </p:sp>
    </p:spTree>
    <p:extLst>
      <p:ext uri="{BB962C8B-B14F-4D97-AF65-F5344CB8AC3E}">
        <p14:creationId xmlns:p14="http://schemas.microsoft.com/office/powerpoint/2010/main" val="328280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7F0D5-1DDD-759F-8B73-2B041A362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focos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574B07-7350-3102-D9F5-0B75DF0F4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x-none" dirty="0"/>
              <a:t>Pessoas</a:t>
            </a:r>
          </a:p>
          <a:p>
            <a:pPr lvl="1"/>
            <a:r>
              <a:rPr lang="en-US" dirty="0"/>
              <a:t>S</a:t>
            </a:r>
            <a:r>
              <a:rPr lang="x-none" dirty="0"/>
              <a:t>implificar/racionalizar </a:t>
            </a:r>
            <a:r>
              <a:rPr lang="x-none" b="1" dirty="0"/>
              <a:t>sistema de carreiras </a:t>
            </a:r>
            <a:r>
              <a:rPr lang="pt-BR" dirty="0"/>
              <a:t>para resgatar a valia relativa dos cargos</a:t>
            </a:r>
            <a:endParaRPr lang="x-none" dirty="0"/>
          </a:p>
          <a:p>
            <a:pPr lvl="1"/>
            <a:r>
              <a:rPr lang="en-US" dirty="0" err="1"/>
              <a:t>Regulamentar</a:t>
            </a:r>
            <a:r>
              <a:rPr lang="en-US" dirty="0"/>
              <a:t> </a:t>
            </a:r>
            <a:r>
              <a:rPr lang="en-US" b="1" dirty="0"/>
              <a:t>v</a:t>
            </a:r>
            <a:r>
              <a:rPr lang="x-none" b="1" dirty="0"/>
              <a:t>ínculos</a:t>
            </a:r>
            <a:r>
              <a:rPr lang="x-none" dirty="0"/>
              <a:t> não estatutários (temporários e outros)</a:t>
            </a:r>
          </a:p>
          <a:p>
            <a:pPr lvl="1"/>
            <a:r>
              <a:rPr lang="en-US" dirty="0"/>
              <a:t>O</a:t>
            </a:r>
            <a:r>
              <a:rPr lang="x-none" dirty="0"/>
              <a:t>rdenar o modelo de </a:t>
            </a:r>
            <a:r>
              <a:rPr lang="x-none" b="1" dirty="0"/>
              <a:t>remuneração</a:t>
            </a:r>
            <a:r>
              <a:rPr lang="x-none" dirty="0"/>
              <a:t> (tabela única sem penduricalhos)</a:t>
            </a:r>
          </a:p>
          <a:p>
            <a:pPr lvl="1"/>
            <a:r>
              <a:rPr lang="pt-BR" dirty="0"/>
              <a:t>Basear</a:t>
            </a:r>
            <a:r>
              <a:rPr lang="x-none" dirty="0"/>
              <a:t> </a:t>
            </a:r>
            <a:r>
              <a:rPr lang="pt-BR" b="1" dirty="0"/>
              <a:t>seleção</a:t>
            </a:r>
            <a:r>
              <a:rPr lang="pt-BR" dirty="0"/>
              <a:t> primordialmente </a:t>
            </a:r>
            <a:r>
              <a:rPr lang="x-none" dirty="0"/>
              <a:t>em vocação</a:t>
            </a:r>
            <a:r>
              <a:rPr lang="pt-BR" dirty="0"/>
              <a:t> (com modalidades mais eficazes)</a:t>
            </a:r>
            <a:endParaRPr lang="x-none" dirty="0"/>
          </a:p>
          <a:p>
            <a:pPr lvl="1"/>
            <a:r>
              <a:rPr lang="pt-BR" dirty="0"/>
              <a:t>Instituir a </a:t>
            </a:r>
            <a:r>
              <a:rPr lang="x-none" b="1" dirty="0"/>
              <a:t>gestão do desempenho </a:t>
            </a:r>
            <a:r>
              <a:rPr lang="pt-BR" dirty="0"/>
              <a:t>baseada em entregas alinhadas institucionalmente e com consequências</a:t>
            </a:r>
            <a:endParaRPr lang="x-none" dirty="0"/>
          </a:p>
          <a:p>
            <a:pPr lvl="1"/>
            <a:r>
              <a:rPr lang="en-US" dirty="0" err="1"/>
              <a:t>Estabelecer</a:t>
            </a:r>
            <a:r>
              <a:rPr lang="en-US" dirty="0"/>
              <a:t> m</a:t>
            </a:r>
            <a:r>
              <a:rPr lang="x-none" dirty="0"/>
              <a:t>odelo de </a:t>
            </a:r>
            <a:r>
              <a:rPr lang="x-none" b="1" dirty="0"/>
              <a:t>liderança</a:t>
            </a:r>
            <a:r>
              <a:rPr lang="x-none" dirty="0"/>
              <a:t> pública com dispositivos de seleção, desenvolvimento e avaliação</a:t>
            </a:r>
          </a:p>
          <a:p>
            <a:pPr lvl="1"/>
            <a:endParaRPr lang="x-none" dirty="0"/>
          </a:p>
          <a:p>
            <a:r>
              <a:rPr lang="x-none" dirty="0"/>
              <a:t>Organização governamental</a:t>
            </a:r>
          </a:p>
          <a:p>
            <a:pPr lvl="1"/>
            <a:r>
              <a:rPr lang="en-US" dirty="0"/>
              <a:t>S</a:t>
            </a:r>
            <a:r>
              <a:rPr lang="x-none" dirty="0"/>
              <a:t>implicar a </a:t>
            </a:r>
            <a:r>
              <a:rPr lang="x-none" b="1" dirty="0"/>
              <a:t>tipologia</a:t>
            </a:r>
            <a:r>
              <a:rPr lang="x-none" dirty="0"/>
              <a:t> de personalidades juridico-institucionais</a:t>
            </a:r>
            <a:r>
              <a:rPr lang="pt-BR" dirty="0"/>
              <a:t> (agências tipos 1, 2 e 3)</a:t>
            </a:r>
            <a:endParaRPr lang="x-none" dirty="0"/>
          </a:p>
          <a:p>
            <a:pPr lvl="1"/>
            <a:r>
              <a:rPr lang="pt-BR" dirty="0"/>
              <a:t>Estabelecer </a:t>
            </a:r>
            <a:r>
              <a:rPr lang="pt-BR" b="1" dirty="0"/>
              <a:t>r</a:t>
            </a:r>
            <a:r>
              <a:rPr lang="x-none" b="1" dirty="0"/>
              <a:t>egimes contratuais </a:t>
            </a:r>
            <a:r>
              <a:rPr lang="x-none" dirty="0"/>
              <a:t>de gestão</a:t>
            </a:r>
            <a:r>
              <a:rPr lang="pt-BR" dirty="0"/>
              <a:t> baseados em autonomia e desempenho</a:t>
            </a:r>
            <a:endParaRPr lang="x-none" dirty="0"/>
          </a:p>
          <a:p>
            <a:pPr lvl="1"/>
            <a:r>
              <a:rPr lang="en-US" dirty="0" err="1"/>
              <a:t>Atualizar</a:t>
            </a:r>
            <a:r>
              <a:rPr lang="en-US" dirty="0"/>
              <a:t> e </a:t>
            </a:r>
            <a:r>
              <a:rPr lang="en-US" dirty="0" err="1"/>
              <a:t>sistematizar</a:t>
            </a:r>
            <a:r>
              <a:rPr lang="en-US" dirty="0"/>
              <a:t> m</a:t>
            </a:r>
            <a:r>
              <a:rPr lang="x-none" dirty="0"/>
              <a:t>odelo de </a:t>
            </a:r>
            <a:r>
              <a:rPr lang="x-none" b="1" dirty="0"/>
              <a:t>parcerias</a:t>
            </a:r>
            <a:r>
              <a:rPr lang="x-none" dirty="0"/>
              <a:t> </a:t>
            </a:r>
          </a:p>
          <a:p>
            <a:pPr lvl="1"/>
            <a:endParaRPr lang="x-none" dirty="0"/>
          </a:p>
          <a:p>
            <a:r>
              <a:rPr lang="x-none" dirty="0"/>
              <a:t>Planejamento Governamental</a:t>
            </a:r>
          </a:p>
          <a:p>
            <a:pPr lvl="1"/>
            <a:r>
              <a:rPr lang="en-US" b="1" dirty="0" err="1"/>
              <a:t>Integrar</a:t>
            </a:r>
            <a:r>
              <a:rPr lang="en-US" b="1" dirty="0"/>
              <a:t>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instrumentos</a:t>
            </a:r>
            <a:r>
              <a:rPr lang="en-US" b="1" dirty="0"/>
              <a:t> </a:t>
            </a:r>
            <a:r>
              <a:rPr lang="en-US" dirty="0"/>
              <a:t>de </a:t>
            </a:r>
            <a:r>
              <a:rPr lang="en-US" dirty="0" err="1"/>
              <a:t>longo</a:t>
            </a:r>
            <a:r>
              <a:rPr lang="en-US" dirty="0"/>
              <a:t>, </a:t>
            </a:r>
            <a:r>
              <a:rPr lang="en-US" dirty="0" err="1"/>
              <a:t>médio</a:t>
            </a:r>
            <a:r>
              <a:rPr lang="en-US" dirty="0"/>
              <a:t> e </a:t>
            </a:r>
            <a:r>
              <a:rPr lang="en-US" dirty="0" err="1"/>
              <a:t>curto</a:t>
            </a:r>
            <a:r>
              <a:rPr lang="en-US" dirty="0"/>
              <a:t> </a:t>
            </a:r>
            <a:r>
              <a:rPr lang="en-US" dirty="0" err="1"/>
              <a:t>prazo</a:t>
            </a:r>
            <a:r>
              <a:rPr lang="en-US" dirty="0"/>
              <a:t> (</a:t>
            </a:r>
            <a:r>
              <a:rPr lang="en-US" dirty="0" err="1"/>
              <a:t>orçamento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</a:t>
            </a:r>
            <a:r>
              <a:rPr lang="x-none" dirty="0"/>
              <a:t>estão do </a:t>
            </a:r>
            <a:r>
              <a:rPr lang="x-none" b="1" dirty="0"/>
              <a:t>desempenho institucional</a:t>
            </a:r>
            <a:r>
              <a:rPr lang="pt-BR" b="1" dirty="0"/>
              <a:t> </a:t>
            </a:r>
            <a:r>
              <a:rPr lang="pt-BR" dirty="0"/>
              <a:t>(governamental)</a:t>
            </a:r>
            <a:endParaRPr lang="x-none" dirty="0"/>
          </a:p>
          <a:p>
            <a:pPr lvl="1"/>
            <a:r>
              <a:rPr lang="x-none" b="1" dirty="0"/>
              <a:t>Gestão estratégica </a:t>
            </a:r>
            <a:r>
              <a:rPr lang="x-none" dirty="0"/>
              <a:t>de organizações públicas</a:t>
            </a:r>
            <a:endParaRPr lang="pt-BR" dirty="0"/>
          </a:p>
          <a:p>
            <a:pPr lvl="1"/>
            <a:r>
              <a:rPr lang="en-US" dirty="0"/>
              <a:t>M</a:t>
            </a:r>
            <a:r>
              <a:rPr lang="x-none" dirty="0"/>
              <a:t>odelos </a:t>
            </a:r>
            <a:r>
              <a:rPr lang="x-none" b="1" dirty="0"/>
              <a:t>interfederativos</a:t>
            </a:r>
            <a:r>
              <a:rPr lang="pt-BR" b="1" dirty="0"/>
              <a:t> e participativos</a:t>
            </a:r>
            <a:endParaRPr lang="x-none" b="1" dirty="0"/>
          </a:p>
          <a:p>
            <a:pPr lvl="1"/>
            <a:endParaRPr lang="x-none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B757362-A857-5270-CC61-746A499CE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44" y="139986"/>
            <a:ext cx="1134948" cy="3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2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5CC8B-09DD-5749-7015-3121D0DFE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Considerações finais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1175A6-7274-4B24-F3DB-0C1DB67FA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Construção</a:t>
            </a:r>
            <a:r>
              <a:rPr lang="en-US" dirty="0"/>
              <a:t> da agenda: </a:t>
            </a:r>
            <a:r>
              <a:rPr lang="en-US" dirty="0" err="1"/>
              <a:t>coragem</a:t>
            </a:r>
            <a:r>
              <a:rPr lang="en-US" dirty="0"/>
              <a:t>, </a:t>
            </a:r>
            <a:r>
              <a:rPr lang="en-US" dirty="0" err="1"/>
              <a:t>legitimidade</a:t>
            </a:r>
            <a:r>
              <a:rPr lang="en-US" dirty="0"/>
              <a:t> e v</a:t>
            </a:r>
            <a:r>
              <a:rPr lang="x-none" dirty="0"/>
              <a:t>isão de futuro</a:t>
            </a:r>
          </a:p>
          <a:p>
            <a:r>
              <a:rPr lang="en-US" dirty="0"/>
              <a:t>Q</a:t>
            </a:r>
            <a:r>
              <a:rPr lang="x-none" dirty="0"/>
              <a:t>uestões jurídicas</a:t>
            </a:r>
            <a:r>
              <a:rPr lang="pt-BR" dirty="0"/>
              <a:t>: normativos, alcance federativo</a:t>
            </a:r>
            <a:endParaRPr lang="x-none" dirty="0"/>
          </a:p>
          <a:p>
            <a:r>
              <a:rPr lang="en-US" dirty="0"/>
              <a:t>Q</a:t>
            </a:r>
            <a:r>
              <a:rPr lang="x-none" dirty="0"/>
              <a:t>uestões políticas</a:t>
            </a:r>
            <a:r>
              <a:rPr lang="pt-BR" dirty="0"/>
              <a:t>: lideranças, coalizões, janelas</a:t>
            </a:r>
          </a:p>
          <a:p>
            <a:r>
              <a:rPr lang="pt-BR" dirty="0"/>
              <a:t>Questões de políticas públicas: mobilizar e capacitar os agentes de políticas de gestão pública</a:t>
            </a:r>
            <a:endParaRPr lang="en-US" dirty="0"/>
          </a:p>
          <a:p>
            <a:r>
              <a:rPr lang="en-US" dirty="0"/>
              <a:t>G</a:t>
            </a:r>
            <a:r>
              <a:rPr lang="x-none" dirty="0"/>
              <a:t>radualismo</a:t>
            </a:r>
            <a:r>
              <a:rPr lang="pt-BR" dirty="0"/>
              <a:t>, experimentação e aprendizado </a:t>
            </a:r>
            <a:r>
              <a:rPr lang="x-none" dirty="0"/>
              <a:t>na implementação</a:t>
            </a:r>
          </a:p>
          <a:p>
            <a:r>
              <a:rPr lang="en-US" dirty="0"/>
              <a:t>D</a:t>
            </a:r>
            <a:r>
              <a:rPr lang="x-none" dirty="0"/>
              <a:t>esenvolvimento de capacidades</a:t>
            </a:r>
            <a:endParaRPr lang="pt-BR" dirty="0"/>
          </a:p>
          <a:p>
            <a:r>
              <a:rPr lang="pt-BR" dirty="0"/>
              <a:t>Absoluto respeito ao servidor e ao cidadão</a:t>
            </a:r>
            <a:endParaRPr lang="x-none" dirty="0"/>
          </a:p>
          <a:p>
            <a:endParaRPr lang="x-none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52D4CE5-819F-C11E-6EC5-5DBA039A5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44" y="139986"/>
            <a:ext cx="1134948" cy="3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3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489</Words>
  <Application>Microsoft Office PowerPoint</Application>
  <PresentationFormat>Widescreen</PresentationFormat>
  <Paragraphs>119</Paragraphs>
  <Slides>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Reforma Administrativa – Por que precisamos de uma?</vt:lpstr>
      <vt:lpstr>Premissas</vt:lpstr>
      <vt:lpstr>Capacidades e desempenho: comparando o Brasil com outros países</vt:lpstr>
      <vt:lpstr>A qualidade da gestão pública em questão segundo  indicadores de “Governança e Gestão” do TCU</vt:lpstr>
      <vt:lpstr>Uma teia de problemas</vt:lpstr>
      <vt:lpstr>Principais focos</vt:lpstr>
      <vt:lpstr>Considerações finais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Administrativa – Por que precisamos de uma?</dc:title>
  <dc:creator>Humberto Falcão Martins</dc:creator>
  <cp:lastModifiedBy>Maíra Corrêa Moura</cp:lastModifiedBy>
  <cp:revision>13</cp:revision>
  <dcterms:created xsi:type="dcterms:W3CDTF">2025-06-30T13:33:13Z</dcterms:created>
  <dcterms:modified xsi:type="dcterms:W3CDTF">2025-07-01T12:20:40Z</dcterms:modified>
</cp:coreProperties>
</file>