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58" r:id="rId6"/>
    <p:sldId id="260" r:id="rId7"/>
    <p:sldId id="275" r:id="rId8"/>
    <p:sldId id="278" r:id="rId9"/>
    <p:sldId id="280" r:id="rId10"/>
    <p:sldId id="281" r:id="rId11"/>
    <p:sldId id="262" r:id="rId12"/>
    <p:sldId id="282" r:id="rId13"/>
    <p:sldId id="263" r:id="rId14"/>
    <p:sldId id="267" r:id="rId15"/>
    <p:sldId id="264" r:id="rId16"/>
    <p:sldId id="265" r:id="rId17"/>
    <p:sldId id="271" r:id="rId18"/>
    <p:sldId id="268" r:id="rId19"/>
    <p:sldId id="284" r:id="rId20"/>
    <p:sldId id="283" r:id="rId21"/>
    <p:sldId id="272" r:id="rId22"/>
    <p:sldId id="269" r:id="rId23"/>
    <p:sldId id="273" r:id="rId24"/>
    <p:sldId id="270" r:id="rId25"/>
    <p:sldId id="277" r:id="rId26"/>
    <p:sldId id="279" r:id="rId27"/>
    <p:sldId id="291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DOS - SERS" initials="D-S" lastIdx="9" clrIdx="0">
    <p:extLst>
      <p:ext uri="{19B8F6BF-5375-455C-9EA6-DF929625EA0E}">
        <p15:presenceInfo xmlns:p15="http://schemas.microsoft.com/office/powerpoint/2012/main" userId="DADOS - S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C1B"/>
    <a:srgbClr val="FFFFFF"/>
    <a:srgbClr val="80350E"/>
    <a:srgbClr val="C04F15"/>
    <a:srgbClr val="F2AA84"/>
    <a:srgbClr val="084F6A"/>
    <a:srgbClr val="46B1E1"/>
    <a:srgbClr val="13511B"/>
    <a:srgbClr val="FF0000"/>
    <a:srgbClr val="782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DOS - SERS" userId="cc7992a7-06e5-42f4-abce-e5a245533058" providerId="ADAL" clId="{7787DA1B-9036-4824-A9A0-2A931B2C996C}"/>
    <pc:docChg chg="custSel modSld">
      <pc:chgData name="DADOS - SERS" userId="cc7992a7-06e5-42f4-abce-e5a245533058" providerId="ADAL" clId="{7787DA1B-9036-4824-A9A0-2A931B2C996C}" dt="2025-02-12T14:23:50.343" v="8" actId="478"/>
      <pc:docMkLst>
        <pc:docMk/>
      </pc:docMkLst>
      <pc:sldChg chg="delSp modSp mod">
        <pc:chgData name="DADOS - SERS" userId="cc7992a7-06e5-42f4-abce-e5a245533058" providerId="ADAL" clId="{7787DA1B-9036-4824-A9A0-2A931B2C996C}" dt="2025-02-12T14:23:50.343" v="8" actId="478"/>
        <pc:sldMkLst>
          <pc:docMk/>
          <pc:sldMk cId="1303120595" sldId="291"/>
        </pc:sldMkLst>
        <pc:spChg chg="del">
          <ac:chgData name="DADOS - SERS" userId="cc7992a7-06e5-42f4-abce-e5a245533058" providerId="ADAL" clId="{7787DA1B-9036-4824-A9A0-2A931B2C996C}" dt="2025-02-12T14:23:39.375" v="0" actId="478"/>
          <ac:spMkLst>
            <pc:docMk/>
            <pc:sldMk cId="1303120595" sldId="291"/>
            <ac:spMk id="15" creationId="{66AD01BE-EB7D-CCD4-DAE1-264009A89FF0}"/>
          </ac:spMkLst>
        </pc:spChg>
        <pc:spChg chg="del">
          <ac:chgData name="DADOS - SERS" userId="cc7992a7-06e5-42f4-abce-e5a245533058" providerId="ADAL" clId="{7787DA1B-9036-4824-A9A0-2A931B2C996C}" dt="2025-02-12T14:23:45.181" v="5" actId="478"/>
          <ac:spMkLst>
            <pc:docMk/>
            <pc:sldMk cId="1303120595" sldId="291"/>
            <ac:spMk id="21" creationId="{18075C16-86F7-E2AC-9AA6-26BE406BEBDF}"/>
          </ac:spMkLst>
        </pc:spChg>
        <pc:spChg chg="del">
          <ac:chgData name="DADOS - SERS" userId="cc7992a7-06e5-42f4-abce-e5a245533058" providerId="ADAL" clId="{7787DA1B-9036-4824-A9A0-2A931B2C996C}" dt="2025-02-12T14:23:39.375" v="0" actId="478"/>
          <ac:spMkLst>
            <pc:docMk/>
            <pc:sldMk cId="1303120595" sldId="291"/>
            <ac:spMk id="22" creationId="{AF230489-BD82-79E8-3BE8-A12AB10592CE}"/>
          </ac:spMkLst>
        </pc:spChg>
        <pc:spChg chg="del">
          <ac:chgData name="DADOS - SERS" userId="cc7992a7-06e5-42f4-abce-e5a245533058" providerId="ADAL" clId="{7787DA1B-9036-4824-A9A0-2A931B2C996C}" dt="2025-02-12T14:23:46.734" v="6" actId="478"/>
          <ac:spMkLst>
            <pc:docMk/>
            <pc:sldMk cId="1303120595" sldId="291"/>
            <ac:spMk id="26" creationId="{08C6ACC1-9735-E9EA-F58B-0C05EFF2EAA3}"/>
          </ac:spMkLst>
        </pc:spChg>
        <pc:spChg chg="del">
          <ac:chgData name="DADOS - SERS" userId="cc7992a7-06e5-42f4-abce-e5a245533058" providerId="ADAL" clId="{7787DA1B-9036-4824-A9A0-2A931B2C996C}" dt="2025-02-12T14:23:50.343" v="8" actId="478"/>
          <ac:spMkLst>
            <pc:docMk/>
            <pc:sldMk cId="1303120595" sldId="291"/>
            <ac:spMk id="27" creationId="{82180B2C-3BE0-7B3B-5557-3CC7E6153B89}"/>
          </ac:spMkLst>
        </pc:spChg>
        <pc:spChg chg="del">
          <ac:chgData name="DADOS - SERS" userId="cc7992a7-06e5-42f4-abce-e5a245533058" providerId="ADAL" clId="{7787DA1B-9036-4824-A9A0-2A931B2C996C}" dt="2025-02-12T14:23:48.413" v="7" actId="478"/>
          <ac:spMkLst>
            <pc:docMk/>
            <pc:sldMk cId="1303120595" sldId="291"/>
            <ac:spMk id="28" creationId="{DE9231DF-9688-E31A-A099-3D187E7F856E}"/>
          </ac:spMkLst>
        </pc:spChg>
        <pc:spChg chg="del mod">
          <ac:chgData name="DADOS - SERS" userId="cc7992a7-06e5-42f4-abce-e5a245533058" providerId="ADAL" clId="{7787DA1B-9036-4824-A9A0-2A931B2C996C}" dt="2025-02-12T14:23:42.263" v="3" actId="478"/>
          <ac:spMkLst>
            <pc:docMk/>
            <pc:sldMk cId="1303120595" sldId="291"/>
            <ac:spMk id="29" creationId="{DCFDDB46-0D50-9E07-E53C-18AF1D3C541D}"/>
          </ac:spMkLst>
        </pc:spChg>
        <pc:spChg chg="del mod">
          <ac:chgData name="DADOS - SERS" userId="cc7992a7-06e5-42f4-abce-e5a245533058" providerId="ADAL" clId="{7787DA1B-9036-4824-A9A0-2A931B2C996C}" dt="2025-02-12T14:23:43.580" v="4" actId="478"/>
          <ac:spMkLst>
            <pc:docMk/>
            <pc:sldMk cId="1303120595" sldId="291"/>
            <ac:spMk id="30" creationId="{3165F0E0-49C5-266E-E6FE-B7BDA52517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B6CA3-DEF3-49C5-AC45-9F5A61D13792}" type="datetimeFigureOut">
              <a:rPr lang="pt-BR" smtClean="0"/>
              <a:t>12/02/2025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15B92-E5DD-4D49-97E2-082318821A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6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min.estado.rs.gov.br/upload/arquivos/202412/boletim-completo-boletim-de-trabalho-do-rs-v-6-n-4-dezembro-2024-dez-2024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6AECFA8-5DA7-A0BA-7871-BC3D490074FB}"/>
              </a:ext>
            </a:extLst>
          </p:cNvPr>
          <p:cNvSpPr txBox="1"/>
          <p:nvPr/>
        </p:nvSpPr>
        <p:spPr>
          <a:xfrm>
            <a:off x="5424786" y="2268549"/>
            <a:ext cx="58414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 b="1">
                <a:latin typeface="Arial" panose="020B0604020202020204" pitchFamily="34" charset="0"/>
                <a:cs typeface="Arial" panose="020B0604020202020204" pitchFamily="34" charset="0"/>
              </a:rPr>
              <a:t>BALANÇO DAS AÇÕES</a:t>
            </a:r>
          </a:p>
        </p:txBody>
      </p:sp>
      <p:pic>
        <p:nvPicPr>
          <p:cNvPr id="5" name="Imagem 4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30A98365-F9DB-686E-A9F9-67524BB6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C329D21-75B3-87A4-2D44-D3F18081A4EE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56F2A7D2-DBA5-28C1-11DA-F908E37F988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178E04F6-FFF7-069C-F9D3-CA0752DF0DE2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AEB4274D-A7BC-4840-0F37-916C833D502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F320F4D-E6D5-3857-9D58-55BA135B1590}"/>
              </a:ext>
            </a:extLst>
          </p:cNvPr>
          <p:cNvSpPr txBox="1"/>
          <p:nvPr/>
        </p:nvSpPr>
        <p:spPr>
          <a:xfrm>
            <a:off x="364332" y="629279"/>
            <a:ext cx="62956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9D453E53-2A3E-017D-924F-4BF79D71E1A1}"/>
              </a:ext>
            </a:extLst>
          </p:cNvPr>
          <p:cNvSpPr/>
          <p:nvPr/>
        </p:nvSpPr>
        <p:spPr>
          <a:xfrm>
            <a:off x="488012" y="1715905"/>
            <a:ext cx="1648082" cy="1645882"/>
          </a:xfrm>
          <a:prstGeom prst="rect">
            <a:avLst/>
          </a:prstGeom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28582E18-6300-92CF-55C7-7E300A94466B}"/>
              </a:ext>
            </a:extLst>
          </p:cNvPr>
          <p:cNvSpPr/>
          <p:nvPr/>
        </p:nvSpPr>
        <p:spPr>
          <a:xfrm>
            <a:off x="2126950" y="1715903"/>
            <a:ext cx="1637921" cy="1645882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774DD88F-6BA2-6C2A-5270-EBFFAC2119D9}"/>
              </a:ext>
            </a:extLst>
          </p:cNvPr>
          <p:cNvSpPr/>
          <p:nvPr/>
        </p:nvSpPr>
        <p:spPr>
          <a:xfrm>
            <a:off x="2131448" y="3287155"/>
            <a:ext cx="1649098" cy="1645882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CD269AFB-DDE5-F1A8-1F8E-E2BD9A5EFA99}"/>
              </a:ext>
            </a:extLst>
          </p:cNvPr>
          <p:cNvSpPr/>
          <p:nvPr/>
        </p:nvSpPr>
        <p:spPr>
          <a:xfrm>
            <a:off x="488012" y="3287155"/>
            <a:ext cx="1649098" cy="1645882"/>
          </a:xfrm>
          <a:prstGeom prst="rect">
            <a:avLst/>
          </a:prstGeom>
          <a:solidFill>
            <a:srgbClr val="FF8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18A11BCE-C8BF-6436-0636-00CAEA003E8D}"/>
              </a:ext>
            </a:extLst>
          </p:cNvPr>
          <p:cNvSpPr/>
          <p:nvPr/>
        </p:nvSpPr>
        <p:spPr>
          <a:xfrm>
            <a:off x="482350" y="4928341"/>
            <a:ext cx="1638938" cy="1645882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Ícone&#10;&#10;Descrição gerada automaticamente">
            <a:extLst>
              <a:ext uri="{FF2B5EF4-FFF2-40B4-BE49-F238E27FC236}">
                <a16:creationId xmlns:a16="http://schemas.microsoft.com/office/drawing/2014/main" xmlns="" id="{36FE0B95-E13B-0C1D-CD26-F2AD4977B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29409" y="2129554"/>
            <a:ext cx="831231" cy="819094"/>
          </a:xfrm>
          <a:prstGeom prst="rect">
            <a:avLst/>
          </a:prstGeom>
        </p:spPr>
      </p:pic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xmlns="" id="{341C0224-CC0C-56C3-C8C5-021821EA0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84" y="3663675"/>
            <a:ext cx="894306" cy="879785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xmlns="" id="{6E783E9A-260B-5826-CFAD-8864613F7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95" y="2071219"/>
            <a:ext cx="906213" cy="935252"/>
          </a:xfrm>
          <a:prstGeom prst="rect">
            <a:avLst/>
          </a:prstGeom>
        </p:spPr>
      </p:pic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xmlns="" id="{9F7A191A-1A51-E599-FCD7-579C26873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75" y="5322703"/>
            <a:ext cx="833613" cy="836225"/>
          </a:xfrm>
          <a:prstGeom prst="rect">
            <a:avLst/>
          </a:prstGeom>
        </p:spPr>
      </p:pic>
      <p:pic>
        <p:nvPicPr>
          <p:cNvPr id="27" name="Imagem 26" descr="Logotipo&#10;&#10;Descrição gerada automaticamente">
            <a:extLst>
              <a:ext uri="{FF2B5EF4-FFF2-40B4-BE49-F238E27FC236}">
                <a16:creationId xmlns:a16="http://schemas.microsoft.com/office/drawing/2014/main" xmlns="" id="{5242676B-929C-C749-98AF-92F9F7563E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49" y="3758343"/>
            <a:ext cx="1119762" cy="734588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84138F68-8738-3833-72FE-D16A1E70F683}"/>
              </a:ext>
            </a:extLst>
          </p:cNvPr>
          <p:cNvSpPr/>
          <p:nvPr/>
        </p:nvSpPr>
        <p:spPr>
          <a:xfrm>
            <a:off x="2121025" y="4928341"/>
            <a:ext cx="1649098" cy="1645878"/>
          </a:xfrm>
          <a:prstGeom prst="rect">
            <a:avLst/>
          </a:prstGeom>
          <a:solidFill>
            <a:srgbClr val="0070C0"/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2E26B72B-ADA9-F03D-7F34-5D28EC3FC0A5}"/>
              </a:ext>
            </a:extLst>
          </p:cNvPr>
          <p:cNvSpPr/>
          <p:nvPr/>
        </p:nvSpPr>
        <p:spPr>
          <a:xfrm>
            <a:off x="3769560" y="4928341"/>
            <a:ext cx="1649098" cy="1645878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A053C3AD-2B54-A84B-D6F7-DB7344071A1B}"/>
              </a:ext>
            </a:extLst>
          </p:cNvPr>
          <p:cNvSpPr/>
          <p:nvPr/>
        </p:nvSpPr>
        <p:spPr>
          <a:xfrm>
            <a:off x="10344881" y="4928341"/>
            <a:ext cx="1638938" cy="1645878"/>
          </a:xfrm>
          <a:prstGeom prst="rect">
            <a:avLst/>
          </a:prstGeom>
          <a:solidFill>
            <a:srgbClr val="D4AF0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D8F4CB04-FD3C-C326-50A7-FBBDBF690154}"/>
              </a:ext>
            </a:extLst>
          </p:cNvPr>
          <p:cNvSpPr/>
          <p:nvPr/>
        </p:nvSpPr>
        <p:spPr>
          <a:xfrm>
            <a:off x="8703591" y="4928341"/>
            <a:ext cx="1649098" cy="1645878"/>
          </a:xfrm>
          <a:prstGeom prst="rect">
            <a:avLst/>
          </a:prstGeom>
          <a:solidFill>
            <a:srgbClr val="275317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BAA89DB9-B2A8-6B1E-B05E-B83049543678}"/>
              </a:ext>
            </a:extLst>
          </p:cNvPr>
          <p:cNvSpPr/>
          <p:nvPr/>
        </p:nvSpPr>
        <p:spPr>
          <a:xfrm>
            <a:off x="5421010" y="4928341"/>
            <a:ext cx="1649098" cy="1645878"/>
          </a:xfrm>
          <a:prstGeom prst="rect">
            <a:avLst/>
          </a:prstGeom>
          <a:solidFill>
            <a:srgbClr val="C04F15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 descr="Logotipo&#10;&#10;Descrição gerada automaticamente">
            <a:extLst>
              <a:ext uri="{FF2B5EF4-FFF2-40B4-BE49-F238E27FC236}">
                <a16:creationId xmlns:a16="http://schemas.microsoft.com/office/drawing/2014/main" xmlns="" id="{FF29B8AC-F8D1-6548-B030-01DA6AE17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493838" y="5375165"/>
            <a:ext cx="893957" cy="806607"/>
          </a:xfrm>
          <a:prstGeom prst="rect">
            <a:avLst/>
          </a:prstGeom>
        </p:spPr>
      </p:pic>
      <p:pic>
        <p:nvPicPr>
          <p:cNvPr id="34" name="Imagem 33" descr="Ícone&#10;&#10;Descrição gerada automaticamente">
            <a:extLst>
              <a:ext uri="{FF2B5EF4-FFF2-40B4-BE49-F238E27FC236}">
                <a16:creationId xmlns:a16="http://schemas.microsoft.com/office/drawing/2014/main" xmlns="" id="{1A89EDF0-7CAB-AFAD-9AF5-20FF8E323E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5864" y="5352752"/>
            <a:ext cx="964582" cy="843777"/>
          </a:xfrm>
          <a:prstGeom prst="rect">
            <a:avLst/>
          </a:prstGeom>
        </p:spPr>
      </p:pic>
      <p:pic>
        <p:nvPicPr>
          <p:cNvPr id="35" name="Imagem 34" descr="Ícone&#10;&#10;Descrição gerada automaticamente">
            <a:extLst>
              <a:ext uri="{FF2B5EF4-FFF2-40B4-BE49-F238E27FC236}">
                <a16:creationId xmlns:a16="http://schemas.microsoft.com/office/drawing/2014/main" xmlns="" id="{CD411ACB-9368-C9BD-A116-76C26325C2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6764" y="5216693"/>
            <a:ext cx="1103971" cy="1113264"/>
          </a:xfrm>
          <a:prstGeom prst="rect">
            <a:avLst/>
          </a:prstGeom>
        </p:spPr>
      </p:pic>
      <p:pic>
        <p:nvPicPr>
          <p:cNvPr id="36" name="Imagem 35" descr="Ícone&#10;&#10;Descrição gerada automaticamente">
            <a:extLst>
              <a:ext uri="{FF2B5EF4-FFF2-40B4-BE49-F238E27FC236}">
                <a16:creationId xmlns:a16="http://schemas.microsoft.com/office/drawing/2014/main" xmlns="" id="{93D45B46-5D24-5D89-03C1-06453ECF40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5937" y="5232798"/>
            <a:ext cx="1038923" cy="1038924"/>
          </a:xfrm>
          <a:prstGeom prst="rect">
            <a:avLst/>
          </a:prstGeom>
        </p:spPr>
      </p:pic>
      <p:pic>
        <p:nvPicPr>
          <p:cNvPr id="37" name="Imagem 36" descr="Ícone&#10;&#10;Descrição gerada automaticamente">
            <a:extLst>
              <a:ext uri="{FF2B5EF4-FFF2-40B4-BE49-F238E27FC236}">
                <a16:creationId xmlns:a16="http://schemas.microsoft.com/office/drawing/2014/main" xmlns="" id="{1808D59A-0E71-0C14-B351-4306F089BF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0637" y="5218423"/>
            <a:ext cx="908825" cy="918119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xmlns="" id="{949918F5-7AFD-AA93-E884-BD36DAFA87FD}"/>
              </a:ext>
            </a:extLst>
          </p:cNvPr>
          <p:cNvSpPr/>
          <p:nvPr/>
        </p:nvSpPr>
        <p:spPr>
          <a:xfrm>
            <a:off x="7062301" y="4928341"/>
            <a:ext cx="1649098" cy="165007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Imagem 38" descr="Ícone, Código QR&#10;&#10;Descrição gerada automaticamente com confiança média">
            <a:extLst>
              <a:ext uri="{FF2B5EF4-FFF2-40B4-BE49-F238E27FC236}">
                <a16:creationId xmlns:a16="http://schemas.microsoft.com/office/drawing/2014/main" xmlns="" id="{D19FDFDC-41C2-985C-092D-723B75AA5C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96" y="5111221"/>
            <a:ext cx="1279550" cy="1279550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7D9DE337-1ACB-AE6B-9DB2-A7CE0B3FAF71}"/>
              </a:ext>
            </a:extLst>
          </p:cNvPr>
          <p:cNvSpPr txBox="1"/>
          <p:nvPr/>
        </p:nvSpPr>
        <p:spPr>
          <a:xfrm>
            <a:off x="5238803" y="2888499"/>
            <a:ext cx="59697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A Reconstrução do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F69A5A2-F1F4-7570-64E7-224630DE92B8}"/>
              </a:ext>
            </a:extLst>
          </p:cNvPr>
          <p:cNvSpPr/>
          <p:nvPr/>
        </p:nvSpPr>
        <p:spPr>
          <a:xfrm>
            <a:off x="3774955" y="3287155"/>
            <a:ext cx="1654673" cy="16522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 descr="Ícone&#10;&#10;Descrição gerada automaticamente">
            <a:extLst>
              <a:ext uri="{FF2B5EF4-FFF2-40B4-BE49-F238E27FC236}">
                <a16:creationId xmlns:a16="http://schemas.microsoft.com/office/drawing/2014/main" xmlns="" id="{FEBD6BD0-9D4E-515B-DC1E-7ECED25320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117" y="3410820"/>
            <a:ext cx="1378945" cy="139730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9B83D4C-7185-BCFD-199A-D80275468865}"/>
              </a:ext>
            </a:extLst>
          </p:cNvPr>
          <p:cNvSpPr txBox="1"/>
          <p:nvPr/>
        </p:nvSpPr>
        <p:spPr>
          <a:xfrm>
            <a:off x="9207242" y="4398475"/>
            <a:ext cx="20865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latin typeface="Arial"/>
                <a:cs typeface="Arial"/>
              </a:rPr>
              <a:t>Fevereiro 2025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6" y="1023937"/>
            <a:ext cx="6225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325EED1-2E7A-C55C-626B-A7DE0CF61ADC}"/>
              </a:ext>
            </a:extLst>
          </p:cNvPr>
          <p:cNvSpPr/>
          <p:nvPr/>
        </p:nvSpPr>
        <p:spPr>
          <a:xfrm>
            <a:off x="478831" y="1606216"/>
            <a:ext cx="2159000" cy="4619624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xmlns="" id="{24D47576-44E8-AF68-D7FB-962B6D113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24" y="1795399"/>
            <a:ext cx="1953671" cy="192985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EAA5F1FF-78B1-D2BE-9C9B-61B8F6C694B4}"/>
              </a:ext>
            </a:extLst>
          </p:cNvPr>
          <p:cNvSpPr txBox="1"/>
          <p:nvPr/>
        </p:nvSpPr>
        <p:spPr>
          <a:xfrm>
            <a:off x="2635120" y="1543069"/>
            <a:ext cx="58688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latin typeface="Arial Nova"/>
              </a:rPr>
              <a:t>Apoio a empresas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B068C26-D8A4-7456-C9F5-149A68E0B8DD}"/>
              </a:ext>
            </a:extLst>
          </p:cNvPr>
          <p:cNvSpPr txBox="1"/>
          <p:nvPr/>
        </p:nvSpPr>
        <p:spPr>
          <a:xfrm>
            <a:off x="3198169" y="2324409"/>
            <a:ext cx="4861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00B050"/>
                </a:solidFill>
                <a:latin typeface="Arial Nova"/>
              </a:rPr>
              <a:t>Micro e Pequenas empresas</a:t>
            </a:r>
            <a:endParaRPr lang="pt-BR">
              <a:solidFill>
                <a:srgbClr val="00B05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2D717FE3-3536-4556-68FA-8ADCA16EFF1E}"/>
              </a:ext>
            </a:extLst>
          </p:cNvPr>
          <p:cNvSpPr txBox="1"/>
          <p:nvPr/>
        </p:nvSpPr>
        <p:spPr>
          <a:xfrm>
            <a:off x="3198169" y="2697975"/>
            <a:ext cx="7891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Linha de R$ 4,5 bilhões com fundo garantidor e subvenção de R$ 2 bilhões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BB909765-826D-0E7C-7733-E6C6849FF626}"/>
              </a:ext>
            </a:extLst>
          </p:cNvPr>
          <p:cNvSpPr/>
          <p:nvPr/>
        </p:nvSpPr>
        <p:spPr>
          <a:xfrm>
            <a:off x="6576370" y="3054071"/>
            <a:ext cx="4062388" cy="3733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5913F154-9223-A872-CA45-5005B959DC73}"/>
              </a:ext>
            </a:extLst>
          </p:cNvPr>
          <p:cNvSpPr txBox="1"/>
          <p:nvPr/>
        </p:nvSpPr>
        <p:spPr>
          <a:xfrm>
            <a:off x="6578228" y="3058407"/>
            <a:ext cx="4069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Mais de 37 mil empresas beneficiadas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6E30A175-4899-EFF8-CBD4-6B1B33640BB1}"/>
              </a:ext>
            </a:extLst>
          </p:cNvPr>
          <p:cNvSpPr txBox="1"/>
          <p:nvPr/>
        </p:nvSpPr>
        <p:spPr>
          <a:xfrm>
            <a:off x="3216755" y="3495287"/>
            <a:ext cx="4861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00B050"/>
                </a:solidFill>
                <a:latin typeface="Arial Nova"/>
              </a:rPr>
              <a:t>Pequenas e médias empresas</a:t>
            </a:r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D126C928-7D99-7868-DB99-3CB021E93D39}"/>
              </a:ext>
            </a:extLst>
          </p:cNvPr>
          <p:cNvSpPr txBox="1"/>
          <p:nvPr/>
        </p:nvSpPr>
        <p:spPr>
          <a:xfrm>
            <a:off x="3216755" y="3807047"/>
            <a:ext cx="7891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Linha de R$ 5 bilhões com fundo garantidor 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DC35006E-FFA0-C1FD-7208-20242DCA1C77}"/>
              </a:ext>
            </a:extLst>
          </p:cNvPr>
          <p:cNvSpPr/>
          <p:nvPr/>
        </p:nvSpPr>
        <p:spPr>
          <a:xfrm>
            <a:off x="6635224" y="4225299"/>
            <a:ext cx="4062388" cy="37331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2FC06924-DC67-5256-17F0-DFBCC63A9D0B}"/>
              </a:ext>
            </a:extLst>
          </p:cNvPr>
          <p:cNvSpPr txBox="1"/>
          <p:nvPr/>
        </p:nvSpPr>
        <p:spPr>
          <a:xfrm>
            <a:off x="6596814" y="4229285"/>
            <a:ext cx="39605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Mais de 4,2 bilhões contratados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B9866467-4E57-F490-3151-DCE7F5757022}"/>
              </a:ext>
            </a:extLst>
          </p:cNvPr>
          <p:cNvSpPr txBox="1"/>
          <p:nvPr/>
        </p:nvSpPr>
        <p:spPr>
          <a:xfrm>
            <a:off x="3235339" y="4619701"/>
            <a:ext cx="4861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00B050"/>
                </a:solidFill>
                <a:latin typeface="Arial Nova"/>
              </a:rPr>
              <a:t>Empresas de todos os portes</a:t>
            </a:r>
            <a:endParaRPr lang="pt-BR">
              <a:solidFill>
                <a:srgbClr val="00B050"/>
              </a:solidFill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7B47CF30-EF53-353F-E7E1-8EB38BF5FA21}"/>
              </a:ext>
            </a:extLst>
          </p:cNvPr>
          <p:cNvSpPr txBox="1"/>
          <p:nvPr/>
        </p:nvSpPr>
        <p:spPr>
          <a:xfrm>
            <a:off x="3235339" y="4993267"/>
            <a:ext cx="7891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Linha de R$ 20 bilhões para financiamento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31A06106-6985-576F-89EB-6D7C909421E4}"/>
              </a:ext>
            </a:extLst>
          </p:cNvPr>
          <p:cNvSpPr/>
          <p:nvPr/>
        </p:nvSpPr>
        <p:spPr>
          <a:xfrm>
            <a:off x="6576370" y="5349363"/>
            <a:ext cx="4071681" cy="3361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>
              <a:solidFill>
                <a:srgbClr val="00B050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B0905C6B-0BEA-DAB1-022E-2272318DD14F}"/>
              </a:ext>
            </a:extLst>
          </p:cNvPr>
          <p:cNvSpPr txBox="1"/>
          <p:nvPr/>
        </p:nvSpPr>
        <p:spPr>
          <a:xfrm>
            <a:off x="6576370" y="5353699"/>
            <a:ext cx="40739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Mais de 8 mil empresas beneficiadas 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03F4BAA5-F582-8046-0D6F-23700F52BBF7}"/>
              </a:ext>
            </a:extLst>
          </p:cNvPr>
          <p:cNvSpPr txBox="1"/>
          <p:nvPr/>
        </p:nvSpPr>
        <p:spPr>
          <a:xfrm>
            <a:off x="483541" y="3588628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66 mil</a:t>
            </a:r>
            <a:r>
              <a:rPr lang="pt-BR" sz="4400" dirty="0">
                <a:solidFill>
                  <a:schemeClr val="bg1"/>
                </a:solidFill>
                <a:latin typeface="Arial Nova"/>
              </a:rPr>
              <a:t> </a:t>
            </a:r>
            <a:endParaRPr lang="pt-BR" sz="2000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B373E8D-6192-1660-5EA0-9823AE6562B0}"/>
              </a:ext>
            </a:extLst>
          </p:cNvPr>
          <p:cNvSpPr txBox="1"/>
          <p:nvPr/>
        </p:nvSpPr>
        <p:spPr>
          <a:xfrm>
            <a:off x="400134" y="4287289"/>
            <a:ext cx="2255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empresas beneficiadas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5753012-773A-5707-8731-3086AEA80ACC}"/>
              </a:ext>
            </a:extLst>
          </p:cNvPr>
          <p:cNvSpPr txBox="1"/>
          <p:nvPr/>
        </p:nvSpPr>
        <p:spPr>
          <a:xfrm>
            <a:off x="476250" y="5752353"/>
            <a:ext cx="21577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R$ 31 bilhões</a:t>
            </a:r>
          </a:p>
        </p:txBody>
      </p:sp>
    </p:spTree>
    <p:extLst>
      <p:ext uri="{BB962C8B-B14F-4D97-AF65-F5344CB8AC3E}">
        <p14:creationId xmlns:p14="http://schemas.microsoft.com/office/powerpoint/2010/main" val="178937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6" y="1023937"/>
            <a:ext cx="624981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2735147-502D-62B8-5C1D-DDF775D399C8}"/>
              </a:ext>
            </a:extLst>
          </p:cNvPr>
          <p:cNvSpPr/>
          <p:nvPr/>
        </p:nvSpPr>
        <p:spPr>
          <a:xfrm>
            <a:off x="478831" y="1624801"/>
            <a:ext cx="2159000" cy="4619624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8F5A9ED-8391-1EAC-E20E-F1B1FABC3767}"/>
              </a:ext>
            </a:extLst>
          </p:cNvPr>
          <p:cNvSpPr txBox="1"/>
          <p:nvPr/>
        </p:nvSpPr>
        <p:spPr>
          <a:xfrm>
            <a:off x="1551651" y="1552361"/>
            <a:ext cx="9093459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latin typeface="Arial Nova"/>
              </a:rPr>
              <a:t>Proteção dos Empregos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079D6EA-06E4-0118-1D6F-0AC2D13024FC}"/>
              </a:ext>
            </a:extLst>
          </p:cNvPr>
          <p:cNvSpPr txBox="1"/>
          <p:nvPr/>
        </p:nvSpPr>
        <p:spPr>
          <a:xfrm>
            <a:off x="2876589" y="3150583"/>
            <a:ext cx="249829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  <a:latin typeface="Arial Nova"/>
              </a:rPr>
              <a:t>112 mil</a:t>
            </a:r>
            <a:r>
              <a:rPr lang="pt-BR" sz="4800" b="1" dirty="0">
                <a:solidFill>
                  <a:srgbClr val="156082"/>
                </a:solidFill>
                <a:latin typeface="Arial Nova"/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C20CC9E0-D686-6C1B-F81B-EC95982C35D6}"/>
              </a:ext>
            </a:extLst>
          </p:cNvPr>
          <p:cNvSpPr txBox="1"/>
          <p:nvPr/>
        </p:nvSpPr>
        <p:spPr>
          <a:xfrm>
            <a:off x="4406062" y="3292972"/>
            <a:ext cx="71964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>
                <a:latin typeface="Arial Nova"/>
              </a:rPr>
              <a:t>trabalhadores beneficiados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1822C10-4F14-C98F-FA86-193B38350DC7}"/>
              </a:ext>
            </a:extLst>
          </p:cNvPr>
          <p:cNvSpPr txBox="1"/>
          <p:nvPr/>
        </p:nvSpPr>
        <p:spPr>
          <a:xfrm>
            <a:off x="4465196" y="4991410"/>
            <a:ext cx="599563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>
                <a:solidFill>
                  <a:srgbClr val="002060"/>
                </a:solidFill>
                <a:latin typeface="Arial Nova"/>
              </a:rPr>
              <a:t>R$ 314 milhões</a:t>
            </a: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xmlns="" id="{61610C1D-A250-6448-C089-DB47F869F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8" y="3257642"/>
            <a:ext cx="1615069" cy="136416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0CCC3B3B-A635-0E23-8354-1D77FD6E1954}"/>
              </a:ext>
            </a:extLst>
          </p:cNvPr>
          <p:cNvSpPr txBox="1"/>
          <p:nvPr/>
        </p:nvSpPr>
        <p:spPr>
          <a:xfrm>
            <a:off x="5374887" y="2168913"/>
            <a:ext cx="41742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>
                <a:solidFill>
                  <a:srgbClr val="002060"/>
                </a:solidFill>
                <a:latin typeface="Arial Nova"/>
              </a:rPr>
              <a:t>Auxílio Trabalhador</a:t>
            </a:r>
            <a:endParaRPr lang="pt-BR">
              <a:solidFill>
                <a:srgbClr val="00206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9BF39E0-C441-6991-6531-5117FB59D36A}"/>
              </a:ext>
            </a:extLst>
          </p:cNvPr>
          <p:cNvSpPr txBox="1"/>
          <p:nvPr/>
        </p:nvSpPr>
        <p:spPr>
          <a:xfrm>
            <a:off x="3494005" y="3928021"/>
            <a:ext cx="297222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800" b="1" dirty="0">
                <a:solidFill>
                  <a:srgbClr val="002060"/>
                </a:solidFill>
                <a:latin typeface="Arial Nova"/>
              </a:rPr>
              <a:t>15,4 mil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D5243A0-D035-988C-A437-881C1256EC89}"/>
              </a:ext>
            </a:extLst>
          </p:cNvPr>
          <p:cNvSpPr txBox="1"/>
          <p:nvPr/>
        </p:nvSpPr>
        <p:spPr>
          <a:xfrm>
            <a:off x="4991501" y="4092142"/>
            <a:ext cx="71964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>
                <a:latin typeface="Arial Nova"/>
              </a:rPr>
              <a:t>empresas favorecidas  </a:t>
            </a:r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2279DCF7-D765-238E-9013-EAA5E54EFA7A}"/>
              </a:ext>
            </a:extLst>
          </p:cNvPr>
          <p:cNvSpPr txBox="1"/>
          <p:nvPr/>
        </p:nvSpPr>
        <p:spPr>
          <a:xfrm>
            <a:off x="3581401" y="5820936"/>
            <a:ext cx="77519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Arial Nova"/>
              </a:rPr>
              <a:t>investidos na manutenção de empregos no RS</a:t>
            </a:r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87314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5" y="1023937"/>
            <a:ext cx="6176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CD1D7AC-DD2E-9E1B-68DE-5F38325AAAAF}"/>
              </a:ext>
            </a:extLst>
          </p:cNvPr>
          <p:cNvSpPr/>
          <p:nvPr/>
        </p:nvSpPr>
        <p:spPr>
          <a:xfrm>
            <a:off x="478831" y="1717728"/>
            <a:ext cx="2159000" cy="4619624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xmlns="" id="{4B225F96-0F42-49B0-5606-A738147B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35" y="1921235"/>
            <a:ext cx="1697832" cy="170044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21DBFD6-3CCA-EECF-F044-F785CF683CB4}"/>
              </a:ext>
            </a:extLst>
          </p:cNvPr>
          <p:cNvSpPr txBox="1"/>
          <p:nvPr/>
        </p:nvSpPr>
        <p:spPr>
          <a:xfrm>
            <a:off x="2800936" y="1710337"/>
            <a:ext cx="705836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latin typeface="Arial Nova"/>
              </a:rPr>
              <a:t>Rebates e Crédito Rural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216DC33-9B6B-FB3C-41C9-549E476DC4D3}"/>
              </a:ext>
            </a:extLst>
          </p:cNvPr>
          <p:cNvSpPr txBox="1"/>
          <p:nvPr/>
        </p:nvSpPr>
        <p:spPr>
          <a:xfrm>
            <a:off x="7262294" y="516796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R$</a:t>
            </a:r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 sz="2800">
                <a:solidFill>
                  <a:schemeClr val="bg1"/>
                </a:solidFill>
              </a:rPr>
              <a:t>10,5 bilhões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1823731-D231-29D5-3CE0-71C13CDEE40E}"/>
              </a:ext>
            </a:extLst>
          </p:cNvPr>
          <p:cNvSpPr txBox="1"/>
          <p:nvPr/>
        </p:nvSpPr>
        <p:spPr>
          <a:xfrm>
            <a:off x="3147814" y="2414217"/>
            <a:ext cx="60987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7030A0"/>
                </a:solidFill>
                <a:latin typeface="Arial Nova"/>
              </a:rPr>
              <a:t>DESCONTOS NAS PARCELAS DE CRÉDITO RURAL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328DEDB-4A5D-EEBE-13D7-BA7275166929}"/>
              </a:ext>
            </a:extLst>
          </p:cNvPr>
          <p:cNvSpPr txBox="1"/>
          <p:nvPr/>
        </p:nvSpPr>
        <p:spPr>
          <a:xfrm>
            <a:off x="3147195" y="2782669"/>
            <a:ext cx="78913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dirty="0"/>
              <a:t>Rebate proporcional às perdas, possibilitou até a anistia para até 93% dos produtores</a:t>
            </a:r>
            <a:r>
              <a:rPr lang="pt-BR" dirty="0"/>
              <a:t> atingidos do </a:t>
            </a:r>
            <a:r>
              <a:rPr lang="pt-BR" sz="1800" dirty="0"/>
              <a:t>estado 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D5D124C-7FBB-B615-B3BF-E64385892946}"/>
              </a:ext>
            </a:extLst>
          </p:cNvPr>
          <p:cNvSpPr txBox="1"/>
          <p:nvPr/>
        </p:nvSpPr>
        <p:spPr>
          <a:xfrm>
            <a:off x="3147814" y="3940406"/>
            <a:ext cx="3523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7030A0"/>
                </a:solidFill>
                <a:latin typeface="Arial Nova"/>
              </a:rPr>
              <a:t>ACESSO AO FUNDO SOCIAL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F28DF45-AA5F-295F-73D2-E28F2E3BFBB6}"/>
              </a:ext>
            </a:extLst>
          </p:cNvPr>
          <p:cNvSpPr txBox="1"/>
          <p:nvPr/>
        </p:nvSpPr>
        <p:spPr>
          <a:xfrm>
            <a:off x="3147814" y="4313972"/>
            <a:ext cx="78913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dirty="0"/>
              <a:t>3.523</a:t>
            </a:r>
            <a:r>
              <a:rPr lang="pt-BR" sz="1800" b="1" dirty="0"/>
              <a:t> </a:t>
            </a:r>
            <a:r>
              <a:rPr lang="pt-BR" sz="1800" dirty="0"/>
              <a:t>produtores, cooperativas e cerealistas acessaram o Fundo Social para renegociar suas dívidas em até 9 anos com um ano de carência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F9642A3-49A6-CCBE-1BAE-8EDFFEC5A822}"/>
              </a:ext>
            </a:extLst>
          </p:cNvPr>
          <p:cNvSpPr txBox="1"/>
          <p:nvPr/>
        </p:nvSpPr>
        <p:spPr>
          <a:xfrm>
            <a:off x="3140522" y="5306948"/>
            <a:ext cx="82131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7030A0"/>
                </a:solidFill>
                <a:latin typeface="Arial Nova"/>
              </a:rPr>
              <a:t>RECONSTRUÇÃO DA AGRICULTURA FAMILIAR E MÉDIO PRODUTOR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90DB366-802C-A5DA-28A2-7590E5848B0C}"/>
              </a:ext>
            </a:extLst>
          </p:cNvPr>
          <p:cNvSpPr txBox="1"/>
          <p:nvPr/>
        </p:nvSpPr>
        <p:spPr>
          <a:xfrm>
            <a:off x="3147195" y="5635406"/>
            <a:ext cx="78913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linha de R$ 4 bilhões com equalização e subvenção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D6C377E3-1640-8196-AD7D-A7024402B00D}"/>
              </a:ext>
            </a:extLst>
          </p:cNvPr>
          <p:cNvSpPr/>
          <p:nvPr/>
        </p:nvSpPr>
        <p:spPr>
          <a:xfrm>
            <a:off x="3198345" y="3396019"/>
            <a:ext cx="7810178" cy="53655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6572E790-C999-16C1-A4DB-2FE4DA9A4BBE}"/>
              </a:ext>
            </a:extLst>
          </p:cNvPr>
          <p:cNvSpPr/>
          <p:nvPr/>
        </p:nvSpPr>
        <p:spPr>
          <a:xfrm>
            <a:off x="7319981" y="4894302"/>
            <a:ext cx="3718560" cy="345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EA548BB-0AA5-0FB7-56C8-F746736F5FD2}"/>
              </a:ext>
            </a:extLst>
          </p:cNvPr>
          <p:cNvSpPr/>
          <p:nvPr/>
        </p:nvSpPr>
        <p:spPr>
          <a:xfrm>
            <a:off x="6980027" y="6003231"/>
            <a:ext cx="4102903" cy="34544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7030A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1451B67-BB21-A3E6-0072-16AF1C895226}"/>
              </a:ext>
            </a:extLst>
          </p:cNvPr>
          <p:cNvSpPr txBox="1"/>
          <p:nvPr/>
        </p:nvSpPr>
        <p:spPr>
          <a:xfrm>
            <a:off x="3198345" y="3404174"/>
            <a:ext cx="7997454" cy="59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</a:rPr>
              <a:t>Mais de 140 mil operações - R$ 1 bilhão em descontos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lt1"/>
                </a:solidFill>
              </a:rPr>
              <a:t>Alavancando mais de R$ 10 bilhões em operações renegociadas</a:t>
            </a:r>
            <a:endParaRPr lang="pt-B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96AC3726-E969-54DE-D743-384EFACD0618}"/>
              </a:ext>
            </a:extLst>
          </p:cNvPr>
          <p:cNvSpPr txBox="1"/>
          <p:nvPr/>
        </p:nvSpPr>
        <p:spPr>
          <a:xfrm>
            <a:off x="7314197" y="4902336"/>
            <a:ext cx="3825347" cy="342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</a:rPr>
              <a:t>Mais de R$ 5,9 bilhões contratados</a:t>
            </a:r>
            <a:endParaRPr lang="pt-B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E8F44CDB-01C1-2E26-F2A1-359FFC7100E9}"/>
              </a:ext>
            </a:extLst>
          </p:cNvPr>
          <p:cNvSpPr txBox="1"/>
          <p:nvPr/>
        </p:nvSpPr>
        <p:spPr>
          <a:xfrm>
            <a:off x="6976256" y="6022925"/>
            <a:ext cx="4163288" cy="342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lt1"/>
                </a:solidFill>
              </a:rPr>
              <a:t>Mais de 7 mil produtores beneficiados</a:t>
            </a:r>
            <a:endParaRPr lang="pt-BR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95DF7A90-0FD0-464C-E331-B2C62A658D5C}"/>
              </a:ext>
            </a:extLst>
          </p:cNvPr>
          <p:cNvSpPr txBox="1"/>
          <p:nvPr/>
        </p:nvSpPr>
        <p:spPr>
          <a:xfrm>
            <a:off x="446289" y="3681117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Arial Nova"/>
              </a:rPr>
              <a:t>80 mil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60E3891-D3AC-F651-A031-A78B927F5243}"/>
              </a:ext>
            </a:extLst>
          </p:cNvPr>
          <p:cNvSpPr txBox="1"/>
          <p:nvPr/>
        </p:nvSpPr>
        <p:spPr>
          <a:xfrm>
            <a:off x="374787" y="4379778"/>
            <a:ext cx="2255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produtores rurais beneficiados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FBB1240A-9E9A-3853-D6B0-F397D3C81C18}"/>
              </a:ext>
            </a:extLst>
          </p:cNvPr>
          <p:cNvSpPr txBox="1"/>
          <p:nvPr/>
        </p:nvSpPr>
        <p:spPr>
          <a:xfrm>
            <a:off x="472070" y="5909527"/>
            <a:ext cx="21577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R$ 8,9 bilhões</a:t>
            </a:r>
          </a:p>
        </p:txBody>
      </p:sp>
    </p:spTree>
    <p:extLst>
      <p:ext uri="{BB962C8B-B14F-4D97-AF65-F5344CB8AC3E}">
        <p14:creationId xmlns:p14="http://schemas.microsoft.com/office/powerpoint/2010/main" val="180437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5" y="1023937"/>
            <a:ext cx="61575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60D1515-C694-F6B6-E336-34D429CE9E54}"/>
              </a:ext>
            </a:extLst>
          </p:cNvPr>
          <p:cNvSpPr/>
          <p:nvPr/>
        </p:nvSpPr>
        <p:spPr>
          <a:xfrm>
            <a:off x="476250" y="1686762"/>
            <a:ext cx="2159000" cy="4619624"/>
          </a:xfrm>
          <a:prstGeom prst="rect">
            <a:avLst/>
          </a:prstGeom>
          <a:solidFill>
            <a:srgbClr val="FF8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xmlns="" id="{B6179729-7352-3292-9322-BAD37A0A5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2" y="1697730"/>
            <a:ext cx="1917185" cy="12577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8A298EE-49F9-01A7-C2B0-7CA54E36C897}"/>
              </a:ext>
            </a:extLst>
          </p:cNvPr>
          <p:cNvSpPr txBox="1"/>
          <p:nvPr/>
        </p:nvSpPr>
        <p:spPr>
          <a:xfrm>
            <a:off x="2635251" y="2270632"/>
            <a:ext cx="82536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rgbClr val="FF8C00"/>
                </a:solidFill>
                <a:latin typeface="Arial Nova"/>
              </a:rPr>
              <a:t>1.355 planos de trabalho aprovados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7FDDF8C-1FB0-8A1F-65E5-8673444FF488}"/>
              </a:ext>
            </a:extLst>
          </p:cNvPr>
          <p:cNvSpPr txBox="1"/>
          <p:nvPr/>
        </p:nvSpPr>
        <p:spPr>
          <a:xfrm>
            <a:off x="6096000" y="2791334"/>
            <a:ext cx="468702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>
                <a:latin typeface="Arial Nova"/>
              </a:rPr>
              <a:t> aprovados para 269 municípios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83571497-7FBB-F9C9-66F8-9903F9C7BE5A}"/>
              </a:ext>
            </a:extLst>
          </p:cNvPr>
          <p:cNvSpPr txBox="1"/>
          <p:nvPr/>
        </p:nvSpPr>
        <p:spPr>
          <a:xfrm>
            <a:off x="2635250" y="1613932"/>
            <a:ext cx="609468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latin typeface="Arial Nova"/>
              </a:rPr>
              <a:t>Defesa Civil </a:t>
            </a:r>
            <a:r>
              <a:rPr lang="pt-BR" sz="2000" b="1" dirty="0">
                <a:latin typeface="Arial Nova"/>
              </a:rPr>
              <a:t>Planos de trabalho</a:t>
            </a:r>
            <a:endParaRPr lang="pt-BR" sz="4400" b="1" dirty="0">
              <a:latin typeface="Arial Nova"/>
            </a:endParaRPr>
          </a:p>
          <a:p>
            <a:pPr algn="ctr"/>
            <a:endParaRPr lang="pt-BR" sz="4400" b="1" dirty="0">
              <a:latin typeface="Arial Nova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0899BA8-9264-8869-1053-CB740B03F57D}"/>
              </a:ext>
            </a:extLst>
          </p:cNvPr>
          <p:cNvSpPr txBox="1"/>
          <p:nvPr/>
        </p:nvSpPr>
        <p:spPr>
          <a:xfrm>
            <a:off x="9511124" y="516796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R$</a:t>
            </a:r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 sz="2800">
                <a:solidFill>
                  <a:schemeClr val="bg1"/>
                </a:solidFill>
              </a:rPr>
              <a:t>1,2 bilhão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45C90F2-ABCE-2E92-363F-566D3131E8E9}"/>
              </a:ext>
            </a:extLst>
          </p:cNvPr>
          <p:cNvSpPr txBox="1"/>
          <p:nvPr/>
        </p:nvSpPr>
        <p:spPr>
          <a:xfrm>
            <a:off x="2942205" y="3368562"/>
            <a:ext cx="2531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FF8C00"/>
                </a:solidFill>
                <a:latin typeface="Arial Nova"/>
              </a:rPr>
              <a:t>Reconstrução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455D771-2AA0-592D-C597-49A7CF6824E4}"/>
              </a:ext>
            </a:extLst>
          </p:cNvPr>
          <p:cNvSpPr txBox="1"/>
          <p:nvPr/>
        </p:nvSpPr>
        <p:spPr>
          <a:xfrm>
            <a:off x="2942205" y="4485377"/>
            <a:ext cx="322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FF8C00"/>
                </a:solidFill>
                <a:latin typeface="Arial Nova"/>
              </a:rPr>
              <a:t>Restabelecimento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E68B56E-E85B-B4C1-EBAE-CF3440A8AAFC}"/>
              </a:ext>
            </a:extLst>
          </p:cNvPr>
          <p:cNvSpPr txBox="1"/>
          <p:nvPr/>
        </p:nvSpPr>
        <p:spPr>
          <a:xfrm>
            <a:off x="2967038" y="5490447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FF8C00"/>
                </a:solidFill>
                <a:latin typeface="Arial Nova"/>
              </a:rPr>
              <a:t>Assistência Humanitária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213F7A6-A0A4-E679-6913-3F4E1C193559}"/>
              </a:ext>
            </a:extLst>
          </p:cNvPr>
          <p:cNvSpPr txBox="1"/>
          <p:nvPr/>
        </p:nvSpPr>
        <p:spPr>
          <a:xfrm>
            <a:off x="2756157" y="3764885"/>
            <a:ext cx="50804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>
                <a:latin typeface="Arial Nova"/>
              </a:rPr>
              <a:t>375 planos de trabalho aprovados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E8537F7-6DF5-8AFF-2860-7B5C4CC64908}"/>
              </a:ext>
            </a:extLst>
          </p:cNvPr>
          <p:cNvSpPr txBox="1"/>
          <p:nvPr/>
        </p:nvSpPr>
        <p:spPr>
          <a:xfrm>
            <a:off x="2756157" y="4885797"/>
            <a:ext cx="50804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>
                <a:latin typeface="Arial Nova"/>
              </a:rPr>
              <a:t>666 planos de trabalho aprovados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63F39112-701E-07D9-D23E-DEF644E3A1CB}"/>
              </a:ext>
            </a:extLst>
          </p:cNvPr>
          <p:cNvSpPr txBox="1"/>
          <p:nvPr/>
        </p:nvSpPr>
        <p:spPr>
          <a:xfrm>
            <a:off x="2780990" y="5917152"/>
            <a:ext cx="50804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>
                <a:latin typeface="Arial Nova"/>
              </a:rPr>
              <a:t>314 planos de trabalho aprovados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64DD3182-37D5-5C2B-8FB4-7F9614E1B324}"/>
              </a:ext>
            </a:extLst>
          </p:cNvPr>
          <p:cNvSpPr txBox="1"/>
          <p:nvPr/>
        </p:nvSpPr>
        <p:spPr>
          <a:xfrm>
            <a:off x="7957505" y="5824708"/>
            <a:ext cx="39146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rgbClr val="FF8C00"/>
                </a:solidFill>
                <a:latin typeface="Arial Nova"/>
              </a:rPr>
              <a:t>R$ 159,6 milhões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60EB959B-0419-6C95-FD19-1CE36E5F16BF}"/>
              </a:ext>
            </a:extLst>
          </p:cNvPr>
          <p:cNvSpPr txBox="1"/>
          <p:nvPr/>
        </p:nvSpPr>
        <p:spPr>
          <a:xfrm>
            <a:off x="7957505" y="4793463"/>
            <a:ext cx="39146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rgbClr val="FF8C00"/>
                </a:solidFill>
                <a:latin typeface="Arial Nova"/>
              </a:rPr>
              <a:t>R$ 670 milhões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FE0F5479-E1A4-F114-E922-7A1D02E744B4}"/>
              </a:ext>
            </a:extLst>
          </p:cNvPr>
          <p:cNvSpPr txBox="1"/>
          <p:nvPr/>
        </p:nvSpPr>
        <p:spPr>
          <a:xfrm>
            <a:off x="7957505" y="3672551"/>
            <a:ext cx="39232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rgbClr val="FF8C00"/>
                </a:solidFill>
                <a:latin typeface="Arial Nova"/>
              </a:rPr>
              <a:t>R$ 577 milhões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EB97993F-B9A8-BD83-0A9A-D1C429D8E4E4}"/>
              </a:ext>
            </a:extLst>
          </p:cNvPr>
          <p:cNvSpPr txBox="1"/>
          <p:nvPr/>
        </p:nvSpPr>
        <p:spPr>
          <a:xfrm>
            <a:off x="476249" y="3226275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>
                <a:solidFill>
                  <a:schemeClr val="bg1"/>
                </a:solidFill>
                <a:latin typeface="Arial Nova"/>
              </a:rPr>
              <a:t>1,2 mil </a:t>
            </a:r>
            <a:endParaRPr lang="pt-BR" sz="200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E2E05987-F3B7-017E-204C-42E758499407}"/>
              </a:ext>
            </a:extLst>
          </p:cNvPr>
          <p:cNvSpPr txBox="1"/>
          <p:nvPr/>
        </p:nvSpPr>
        <p:spPr>
          <a:xfrm>
            <a:off x="440662" y="3953664"/>
            <a:ext cx="2255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 aprovados </a:t>
            </a:r>
            <a:endParaRPr lang="pt-BR"/>
          </a:p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para 267 municípios</a:t>
            </a:r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E46C8F0B-5EC3-239C-31EB-96E5F9AB0B7A}"/>
              </a:ext>
            </a:extLst>
          </p:cNvPr>
          <p:cNvSpPr txBox="1"/>
          <p:nvPr/>
        </p:nvSpPr>
        <p:spPr>
          <a:xfrm>
            <a:off x="490484" y="2900315"/>
            <a:ext cx="21597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Planos de trabalho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0E46422E-4EE6-F1D5-7387-E8BF684A10D5}"/>
              </a:ext>
            </a:extLst>
          </p:cNvPr>
          <p:cNvSpPr txBox="1"/>
          <p:nvPr/>
        </p:nvSpPr>
        <p:spPr>
          <a:xfrm>
            <a:off x="476280" y="534315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R$</a:t>
            </a:r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 sz="2800">
                <a:solidFill>
                  <a:schemeClr val="bg1"/>
                </a:solidFill>
              </a:rPr>
              <a:t>1,2 bilhão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2E5C13D8-AC4C-34B7-4ED8-10E89FB60D72}"/>
              </a:ext>
            </a:extLst>
          </p:cNvPr>
          <p:cNvSpPr/>
          <p:nvPr/>
        </p:nvSpPr>
        <p:spPr>
          <a:xfrm>
            <a:off x="476250" y="1686762"/>
            <a:ext cx="2159000" cy="4619624"/>
          </a:xfrm>
          <a:prstGeom prst="rect">
            <a:avLst/>
          </a:prstGeom>
          <a:solidFill>
            <a:srgbClr val="FF8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 descr="Logotipo&#10;&#10;Descrição gerada automaticamente">
            <a:extLst>
              <a:ext uri="{FF2B5EF4-FFF2-40B4-BE49-F238E27FC236}">
                <a16:creationId xmlns:a16="http://schemas.microsoft.com/office/drawing/2014/main" xmlns="" id="{9D69EAE6-73F9-7582-F9B8-78F47EA9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2" y="1697730"/>
            <a:ext cx="1917185" cy="1257715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6569B773-1A71-7E0F-C21D-A7F26A9C698A}"/>
              </a:ext>
            </a:extLst>
          </p:cNvPr>
          <p:cNvSpPr txBox="1"/>
          <p:nvPr/>
        </p:nvSpPr>
        <p:spPr>
          <a:xfrm>
            <a:off x="476249" y="3226275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1,3 mil 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89CEA58D-6170-92CE-8592-5BA893FE39CB}"/>
              </a:ext>
            </a:extLst>
          </p:cNvPr>
          <p:cNvSpPr txBox="1"/>
          <p:nvPr/>
        </p:nvSpPr>
        <p:spPr>
          <a:xfrm>
            <a:off x="440662" y="3953664"/>
            <a:ext cx="22550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 Planos de trabalho</a:t>
            </a:r>
          </a:p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aprovados </a:t>
            </a:r>
          </a:p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para 269 municípios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30008FF1-DCEA-F25B-7DB5-E9BA1CA92F86}"/>
              </a:ext>
            </a:extLst>
          </p:cNvPr>
          <p:cNvSpPr txBox="1"/>
          <p:nvPr/>
        </p:nvSpPr>
        <p:spPr>
          <a:xfrm>
            <a:off x="446533" y="5841636"/>
            <a:ext cx="21577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R$ 1,4 bilhão</a:t>
            </a:r>
          </a:p>
        </p:txBody>
      </p:sp>
    </p:spTree>
    <p:extLst>
      <p:ext uri="{BB962C8B-B14F-4D97-AF65-F5344CB8AC3E}">
        <p14:creationId xmlns:p14="http://schemas.microsoft.com/office/powerpoint/2010/main" val="220274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563F8E-BA6A-35F3-D5F2-77787CF48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559A9F5E-DC05-39FD-F991-C52977C31F1E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380FBBC7-19B4-A188-BD34-7A7A1F29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B0CBEC28-E0F7-84A2-44A9-EEA67744CC70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59D16D9E-EF6E-0152-8E78-B2276D38D617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B87814C6-B87B-572F-4A1C-472FAD8512F1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C7475C8C-EFF2-4359-6CEC-4AA748AA9E0F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8DDAD41F-CAC6-77DC-9DC3-C338AFD7D95D}"/>
              </a:ext>
            </a:extLst>
          </p:cNvPr>
          <p:cNvSpPr txBox="1"/>
          <p:nvPr/>
        </p:nvSpPr>
        <p:spPr>
          <a:xfrm>
            <a:off x="369095" y="1023937"/>
            <a:ext cx="6254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6C16CA8-DB78-1F96-A810-B3B15E02BBFD}"/>
              </a:ext>
            </a:extLst>
          </p:cNvPr>
          <p:cNvSpPr/>
          <p:nvPr/>
        </p:nvSpPr>
        <p:spPr>
          <a:xfrm>
            <a:off x="476250" y="1686762"/>
            <a:ext cx="2159000" cy="4619624"/>
          </a:xfrm>
          <a:prstGeom prst="rect">
            <a:avLst/>
          </a:prstGeom>
          <a:solidFill>
            <a:srgbClr val="FF8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xmlns="" id="{2A417606-011A-7C00-D2A6-87D38940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57" y="3254666"/>
            <a:ext cx="1917185" cy="125771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C33719F-EA95-7992-AEE2-256D06D45938}"/>
              </a:ext>
            </a:extLst>
          </p:cNvPr>
          <p:cNvSpPr txBox="1"/>
          <p:nvPr/>
        </p:nvSpPr>
        <p:spPr>
          <a:xfrm>
            <a:off x="5360036" y="1331737"/>
            <a:ext cx="323203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3800" b="1" dirty="0">
                <a:solidFill>
                  <a:srgbClr val="FF8C00"/>
                </a:solidFill>
                <a:latin typeface="Arial Nova"/>
              </a:rPr>
              <a:t>377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A729BAC-0C13-D3D4-BDAD-EB468BC385C9}"/>
              </a:ext>
            </a:extLst>
          </p:cNvPr>
          <p:cNvSpPr txBox="1"/>
          <p:nvPr/>
        </p:nvSpPr>
        <p:spPr>
          <a:xfrm>
            <a:off x="5294679" y="3175099"/>
            <a:ext cx="33627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5400" b="1" dirty="0">
                <a:latin typeface="Arial Nova"/>
              </a:rPr>
              <a:t>PONTES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E2958E0-1728-749B-A49B-3337180030C1}"/>
              </a:ext>
            </a:extLst>
          </p:cNvPr>
          <p:cNvSpPr txBox="1"/>
          <p:nvPr/>
        </p:nvSpPr>
        <p:spPr>
          <a:xfrm>
            <a:off x="5000602" y="4002702"/>
            <a:ext cx="395089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dirty="0">
                <a:latin typeface="Arial Nova"/>
              </a:rPr>
              <a:t>aprovadas para reconstrução em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9A7FDBB7-0418-1809-5AEA-9068A5D55146}"/>
              </a:ext>
            </a:extLst>
          </p:cNvPr>
          <p:cNvSpPr txBox="1"/>
          <p:nvPr/>
        </p:nvSpPr>
        <p:spPr>
          <a:xfrm>
            <a:off x="5360036" y="4551096"/>
            <a:ext cx="323203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9600" b="1" dirty="0">
                <a:solidFill>
                  <a:srgbClr val="FF8C00"/>
                </a:solidFill>
                <a:latin typeface="Arial Nova"/>
              </a:rPr>
              <a:t>120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6B24B6A-8041-BE8C-DA67-F13A42E2A4D9}"/>
              </a:ext>
            </a:extLst>
          </p:cNvPr>
          <p:cNvSpPr txBox="1"/>
          <p:nvPr/>
        </p:nvSpPr>
        <p:spPr>
          <a:xfrm>
            <a:off x="5000602" y="5712838"/>
            <a:ext cx="395089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latin typeface="Arial Nova"/>
              </a:rPr>
              <a:t>municípios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56B16B14-A44F-3F1F-79D0-1DFBEC08A83A}"/>
              </a:ext>
            </a:extLst>
          </p:cNvPr>
          <p:cNvSpPr/>
          <p:nvPr/>
        </p:nvSpPr>
        <p:spPr>
          <a:xfrm>
            <a:off x="476250" y="1686762"/>
            <a:ext cx="2159000" cy="4619624"/>
          </a:xfrm>
          <a:prstGeom prst="rect">
            <a:avLst/>
          </a:prstGeom>
          <a:solidFill>
            <a:srgbClr val="FF8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 descr="Logotipo&#10;&#10;Descrição gerada automaticamente">
            <a:extLst>
              <a:ext uri="{FF2B5EF4-FFF2-40B4-BE49-F238E27FC236}">
                <a16:creationId xmlns:a16="http://schemas.microsoft.com/office/drawing/2014/main" xmlns="" id="{00049E74-70BA-137F-8AFE-A32C7442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2" y="1697730"/>
            <a:ext cx="1917185" cy="125771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A16B891E-2C3D-1B44-A4F4-86D1F3C11B23}"/>
              </a:ext>
            </a:extLst>
          </p:cNvPr>
          <p:cNvSpPr txBox="1"/>
          <p:nvPr/>
        </p:nvSpPr>
        <p:spPr>
          <a:xfrm>
            <a:off x="476249" y="3226275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>
                <a:solidFill>
                  <a:schemeClr val="bg1"/>
                </a:solidFill>
                <a:latin typeface="Arial Nova"/>
              </a:rPr>
              <a:t>1,2 mil </a:t>
            </a:r>
            <a:endParaRPr lang="pt-BR" sz="200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6BF0989A-3218-FF56-112B-2CEEA78F9FF1}"/>
              </a:ext>
            </a:extLst>
          </p:cNvPr>
          <p:cNvSpPr txBox="1"/>
          <p:nvPr/>
        </p:nvSpPr>
        <p:spPr>
          <a:xfrm>
            <a:off x="440662" y="3953664"/>
            <a:ext cx="2255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 aprovados </a:t>
            </a:r>
            <a:endParaRPr lang="pt-BR"/>
          </a:p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para 267 municípios</a:t>
            </a:r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3A170F44-460E-B639-401D-2D53300EDA92}"/>
              </a:ext>
            </a:extLst>
          </p:cNvPr>
          <p:cNvSpPr txBox="1"/>
          <p:nvPr/>
        </p:nvSpPr>
        <p:spPr>
          <a:xfrm>
            <a:off x="490484" y="2900315"/>
            <a:ext cx="21597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Planos de trabalho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F29904D4-3859-C900-F6B4-BBA00829F1CC}"/>
              </a:ext>
            </a:extLst>
          </p:cNvPr>
          <p:cNvSpPr txBox="1"/>
          <p:nvPr/>
        </p:nvSpPr>
        <p:spPr>
          <a:xfrm>
            <a:off x="476280" y="534315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>
                <a:solidFill>
                  <a:schemeClr val="bg1"/>
                </a:solidFill>
              </a:rPr>
              <a:t>R$</a:t>
            </a:r>
            <a:endParaRPr lang="pt-BR">
              <a:solidFill>
                <a:schemeClr val="bg1"/>
              </a:solidFill>
            </a:endParaRPr>
          </a:p>
          <a:p>
            <a:pPr algn="ctr"/>
            <a:r>
              <a:rPr lang="pt-BR" sz="2800">
                <a:solidFill>
                  <a:schemeClr val="bg1"/>
                </a:solidFill>
              </a:rPr>
              <a:t>1,2 bilhão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E43E6AFF-E9A8-5802-B2D2-3776E2987601}"/>
              </a:ext>
            </a:extLst>
          </p:cNvPr>
          <p:cNvSpPr/>
          <p:nvPr/>
        </p:nvSpPr>
        <p:spPr>
          <a:xfrm>
            <a:off x="476250" y="1686762"/>
            <a:ext cx="2159000" cy="4619624"/>
          </a:xfrm>
          <a:prstGeom prst="rect">
            <a:avLst/>
          </a:prstGeom>
          <a:solidFill>
            <a:srgbClr val="FF8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Imagem 28" descr="Logotipo&#10;&#10;Descrição gerada automaticamente">
            <a:extLst>
              <a:ext uri="{FF2B5EF4-FFF2-40B4-BE49-F238E27FC236}">
                <a16:creationId xmlns:a16="http://schemas.microsoft.com/office/drawing/2014/main" xmlns="" id="{E1E150D6-303F-E0C2-6E52-16498DACF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2" y="1697730"/>
            <a:ext cx="1917185" cy="1257715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AA12A4A0-61BA-BF47-FA93-49900089040D}"/>
              </a:ext>
            </a:extLst>
          </p:cNvPr>
          <p:cNvSpPr txBox="1"/>
          <p:nvPr/>
        </p:nvSpPr>
        <p:spPr>
          <a:xfrm>
            <a:off x="476249" y="3226275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1,3 mil 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BE448C7A-C6F0-6963-AE45-4F6C88025519}"/>
              </a:ext>
            </a:extLst>
          </p:cNvPr>
          <p:cNvSpPr txBox="1"/>
          <p:nvPr/>
        </p:nvSpPr>
        <p:spPr>
          <a:xfrm>
            <a:off x="440662" y="3953664"/>
            <a:ext cx="22550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 Planos de trabalho</a:t>
            </a:r>
          </a:p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aprovados </a:t>
            </a:r>
          </a:p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para 269 municípios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A11F676D-D1E7-21BD-D7C3-723A05EE5A1C}"/>
              </a:ext>
            </a:extLst>
          </p:cNvPr>
          <p:cNvSpPr txBox="1"/>
          <p:nvPr/>
        </p:nvSpPr>
        <p:spPr>
          <a:xfrm>
            <a:off x="446533" y="5841636"/>
            <a:ext cx="21577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R$ 1,4 bilhão</a:t>
            </a:r>
          </a:p>
        </p:txBody>
      </p:sp>
    </p:spTree>
    <p:extLst>
      <p:ext uri="{BB962C8B-B14F-4D97-AF65-F5344CB8AC3E}">
        <p14:creationId xmlns:p14="http://schemas.microsoft.com/office/powerpoint/2010/main" val="392418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5" y="1023937"/>
            <a:ext cx="6176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CCEB82B-024D-1553-0316-35BEF151F321}"/>
              </a:ext>
            </a:extLst>
          </p:cNvPr>
          <p:cNvSpPr/>
          <p:nvPr/>
        </p:nvSpPr>
        <p:spPr>
          <a:xfrm>
            <a:off x="492166" y="1528331"/>
            <a:ext cx="2159000" cy="4619624"/>
          </a:xfrm>
          <a:prstGeom prst="rect">
            <a:avLst/>
          </a:prstGeom>
          <a:solidFill>
            <a:srgbClr val="D4AF0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7679604-973B-E9D4-92A5-50CF6EDEEFF1}"/>
              </a:ext>
            </a:extLst>
          </p:cNvPr>
          <p:cNvSpPr txBox="1"/>
          <p:nvPr/>
        </p:nvSpPr>
        <p:spPr>
          <a:xfrm>
            <a:off x="2651166" y="1528331"/>
            <a:ext cx="447201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latin typeface="Arial Nova"/>
              </a:rPr>
              <a:t>Saúde </a:t>
            </a:r>
            <a:r>
              <a:rPr lang="pt-BR" sz="2000" b="1" dirty="0">
                <a:latin typeface="Arial Nova"/>
              </a:rPr>
              <a:t>Atenção Básica</a:t>
            </a:r>
            <a:endParaRPr lang="pt-BR" sz="4400" b="1" dirty="0">
              <a:latin typeface="Arial Nova"/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xmlns="" id="{B15851D1-CC47-4C67-242C-9420C8132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7" y="1617426"/>
            <a:ext cx="2030064" cy="20471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4A22798-BEFD-A260-D390-56FCDF075C23}"/>
              </a:ext>
            </a:extLst>
          </p:cNvPr>
          <p:cNvSpPr txBox="1"/>
          <p:nvPr/>
        </p:nvSpPr>
        <p:spPr>
          <a:xfrm>
            <a:off x="2918060" y="2432834"/>
            <a:ext cx="4978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Equipamentos para 161 UBS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91887DB-EAB1-462C-4EB0-887248367DC7}"/>
              </a:ext>
            </a:extLst>
          </p:cNvPr>
          <p:cNvSpPr txBox="1"/>
          <p:nvPr/>
        </p:nvSpPr>
        <p:spPr>
          <a:xfrm>
            <a:off x="2909752" y="2818819"/>
            <a:ext cx="83727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R$ 64,9 milhões</a:t>
            </a:r>
          </a:p>
          <a:p>
            <a:endParaRPr lang="pt-BR" sz="2400" dirty="0">
              <a:latin typeface="Arial Nov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9A3FCA9-7E5B-3C63-E654-828150F26746}"/>
              </a:ext>
            </a:extLst>
          </p:cNvPr>
          <p:cNvSpPr txBox="1"/>
          <p:nvPr/>
        </p:nvSpPr>
        <p:spPr>
          <a:xfrm>
            <a:off x="2866023" y="3279854"/>
            <a:ext cx="5210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Reconstrução total de 27 UBS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91C3722-5795-F642-4E2B-100BFA3BD4E9}"/>
              </a:ext>
            </a:extLst>
          </p:cNvPr>
          <p:cNvSpPr txBox="1"/>
          <p:nvPr/>
        </p:nvSpPr>
        <p:spPr>
          <a:xfrm>
            <a:off x="2857715" y="3665839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R$ 77,6 milhões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E46760B2-67DB-4BC0-27CC-47FF4D49081B}"/>
              </a:ext>
            </a:extLst>
          </p:cNvPr>
          <p:cNvSpPr txBox="1"/>
          <p:nvPr/>
        </p:nvSpPr>
        <p:spPr>
          <a:xfrm>
            <a:off x="2857953" y="4086703"/>
            <a:ext cx="345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Reforma de 50 UBS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EF3436D-4380-5CD8-C22A-B7226FD29910}"/>
              </a:ext>
            </a:extLst>
          </p:cNvPr>
          <p:cNvSpPr txBox="1"/>
          <p:nvPr/>
        </p:nvSpPr>
        <p:spPr>
          <a:xfrm>
            <a:off x="2849645" y="4472688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R$ 47 milhões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B9AB1FAE-7250-D388-F7C6-0FB991C23AB3}"/>
              </a:ext>
            </a:extLst>
          </p:cNvPr>
          <p:cNvSpPr txBox="1"/>
          <p:nvPr/>
        </p:nvSpPr>
        <p:spPr>
          <a:xfrm>
            <a:off x="529905" y="3660533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Arial Nova"/>
              </a:rPr>
              <a:t>471</a:t>
            </a:r>
            <a:endParaRPr lang="pt-BR" sz="20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4B9978C-9C41-E308-FFFF-8577663B7C13}"/>
              </a:ext>
            </a:extLst>
          </p:cNvPr>
          <p:cNvSpPr txBox="1"/>
          <p:nvPr/>
        </p:nvSpPr>
        <p:spPr>
          <a:xfrm>
            <a:off x="451547" y="4299787"/>
            <a:ext cx="2255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unidades atendidas</a:t>
            </a:r>
            <a:endParaRPr lang="pt-BR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D31C70C6-4464-28BF-EC10-575CBD9F49CA}"/>
              </a:ext>
            </a:extLst>
          </p:cNvPr>
          <p:cNvSpPr txBox="1"/>
          <p:nvPr/>
        </p:nvSpPr>
        <p:spPr>
          <a:xfrm>
            <a:off x="293687" y="5666594"/>
            <a:ext cx="2555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R$ 1,6 bilhões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7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C2D139-7CDD-A649-BB91-C5312C2A6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1DC94C1-E1BC-3A2C-1466-AEAF4EED64C8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6C4FE4DD-F225-ACF6-D15E-7E12F106C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15814191-2441-579A-C74D-2F8A2462DC11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3A2AE416-EDE3-75A8-1D87-49F80F0EE500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323E1C50-0A58-76C1-000F-CBA8B0DB6DB0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528CB627-D0DF-0AAD-03D9-504847D0DB98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1DF0B0A7-2F45-2625-1325-FAC2EBD7EB35}"/>
              </a:ext>
            </a:extLst>
          </p:cNvPr>
          <p:cNvSpPr txBox="1"/>
          <p:nvPr/>
        </p:nvSpPr>
        <p:spPr>
          <a:xfrm>
            <a:off x="369095" y="1023937"/>
            <a:ext cx="6176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0DEF5D0-9BDC-2191-D32E-FB7DCDA0F2D6}"/>
              </a:ext>
            </a:extLst>
          </p:cNvPr>
          <p:cNvSpPr/>
          <p:nvPr/>
        </p:nvSpPr>
        <p:spPr>
          <a:xfrm>
            <a:off x="492166" y="1528331"/>
            <a:ext cx="2159000" cy="4619624"/>
          </a:xfrm>
          <a:prstGeom prst="rect">
            <a:avLst/>
          </a:prstGeom>
          <a:solidFill>
            <a:srgbClr val="D4AF0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EC7EF79-0B47-7647-D483-A2D4CFA0E5A4}"/>
              </a:ext>
            </a:extLst>
          </p:cNvPr>
          <p:cNvSpPr txBox="1"/>
          <p:nvPr/>
        </p:nvSpPr>
        <p:spPr>
          <a:xfrm>
            <a:off x="2651166" y="1528331"/>
            <a:ext cx="51395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latin typeface="Arial Nova"/>
              </a:rPr>
              <a:t>Saúde </a:t>
            </a:r>
            <a:r>
              <a:rPr lang="pt-BR" sz="2000" b="1" dirty="0">
                <a:latin typeface="Arial Nova"/>
              </a:rPr>
              <a:t>Atenção Especializada</a:t>
            </a:r>
            <a:endParaRPr lang="pt-BR" sz="4400" b="1" dirty="0">
              <a:latin typeface="Arial Nova"/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xmlns="" id="{D2DB9B04-0D68-AE67-3AD4-0B1677D5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7" y="1617426"/>
            <a:ext cx="2030064" cy="20471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115EAE9-3ED6-EEE0-756A-49E325FB24E5}"/>
              </a:ext>
            </a:extLst>
          </p:cNvPr>
          <p:cNvSpPr txBox="1"/>
          <p:nvPr/>
        </p:nvSpPr>
        <p:spPr>
          <a:xfrm>
            <a:off x="2918060" y="2432834"/>
            <a:ext cx="5589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Equipamentos para 28 unidades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309859A-CA34-6539-3EF6-0F002C65C88E}"/>
              </a:ext>
            </a:extLst>
          </p:cNvPr>
          <p:cNvSpPr txBox="1"/>
          <p:nvPr/>
        </p:nvSpPr>
        <p:spPr>
          <a:xfrm>
            <a:off x="2909752" y="2818819"/>
            <a:ext cx="83727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R$ 47,7 milhões</a:t>
            </a:r>
          </a:p>
          <a:p>
            <a:endParaRPr lang="pt-BR" sz="2400" dirty="0">
              <a:latin typeface="Arial Nova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C468F9A-D233-67C3-7E98-64338195F0E8}"/>
              </a:ext>
            </a:extLst>
          </p:cNvPr>
          <p:cNvSpPr txBox="1"/>
          <p:nvPr/>
        </p:nvSpPr>
        <p:spPr>
          <a:xfrm>
            <a:off x="2866023" y="3279854"/>
            <a:ext cx="4021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Construção de 3 CAPS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F9F4A5E-F080-1EE0-5DD2-BECAE3C57E0B}"/>
              </a:ext>
            </a:extLst>
          </p:cNvPr>
          <p:cNvSpPr txBox="1"/>
          <p:nvPr/>
        </p:nvSpPr>
        <p:spPr>
          <a:xfrm>
            <a:off x="2857715" y="3665839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R$ 6,9 milhões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C456F559-0756-EE1F-4C07-6FB97010E0BE}"/>
              </a:ext>
            </a:extLst>
          </p:cNvPr>
          <p:cNvSpPr txBox="1"/>
          <p:nvPr/>
        </p:nvSpPr>
        <p:spPr>
          <a:xfrm>
            <a:off x="2857953" y="4086703"/>
            <a:ext cx="4268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Reforma de 10 unidades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2E1CD2B-9891-E596-1470-B4FDE58B4120}"/>
              </a:ext>
            </a:extLst>
          </p:cNvPr>
          <p:cNvSpPr txBox="1"/>
          <p:nvPr/>
        </p:nvSpPr>
        <p:spPr>
          <a:xfrm>
            <a:off x="2849645" y="4472688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R$ 52 milhões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907DB75-37DB-E0EB-912D-7A4B9A905F94}"/>
              </a:ext>
            </a:extLst>
          </p:cNvPr>
          <p:cNvSpPr txBox="1"/>
          <p:nvPr/>
        </p:nvSpPr>
        <p:spPr>
          <a:xfrm>
            <a:off x="529905" y="3660533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Arial Nova"/>
              </a:rPr>
              <a:t>471</a:t>
            </a:r>
            <a:endParaRPr lang="pt-BR" sz="20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385E1DB0-3225-3CF6-51DC-079317174FDB}"/>
              </a:ext>
            </a:extLst>
          </p:cNvPr>
          <p:cNvSpPr txBox="1"/>
          <p:nvPr/>
        </p:nvSpPr>
        <p:spPr>
          <a:xfrm>
            <a:off x="451547" y="4299787"/>
            <a:ext cx="2255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unidades atendidas</a:t>
            </a:r>
            <a:endParaRPr lang="pt-BR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EC832879-EDE7-AB0E-8A18-687CE3DA7DDE}"/>
              </a:ext>
            </a:extLst>
          </p:cNvPr>
          <p:cNvSpPr txBox="1"/>
          <p:nvPr/>
        </p:nvSpPr>
        <p:spPr>
          <a:xfrm>
            <a:off x="293687" y="5666594"/>
            <a:ext cx="2555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R$ 1,6 bilhões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12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220002-FB70-9412-0306-D055CCABF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71F4B7B0-B426-EB81-83CE-CA675BA38911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3F8F0995-954A-A719-D3FB-32BDDB79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82706CA3-FEC7-DA7F-F041-80C0540A2E45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E218545F-A759-226B-8743-868DD8B0DF04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110D7BA4-B0A3-22DF-F5C0-B3D26BB62BF4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A929BF27-2521-3D21-446D-29F18CE286C9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1222FA32-46CD-6421-8A76-EB5619CA682C}"/>
              </a:ext>
            </a:extLst>
          </p:cNvPr>
          <p:cNvSpPr txBox="1"/>
          <p:nvPr/>
        </p:nvSpPr>
        <p:spPr>
          <a:xfrm>
            <a:off x="369095" y="1023937"/>
            <a:ext cx="61769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4C45764-CFEB-A94B-F731-CA6D72E164ED}"/>
              </a:ext>
            </a:extLst>
          </p:cNvPr>
          <p:cNvSpPr/>
          <p:nvPr/>
        </p:nvSpPr>
        <p:spPr>
          <a:xfrm>
            <a:off x="492166" y="1528331"/>
            <a:ext cx="2159000" cy="4619624"/>
          </a:xfrm>
          <a:prstGeom prst="rect">
            <a:avLst/>
          </a:prstGeom>
          <a:solidFill>
            <a:srgbClr val="D4AF0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08022FF-DB04-13AC-1B60-53CFB3264075}"/>
              </a:ext>
            </a:extLst>
          </p:cNvPr>
          <p:cNvSpPr txBox="1"/>
          <p:nvPr/>
        </p:nvSpPr>
        <p:spPr>
          <a:xfrm>
            <a:off x="2651166" y="1528331"/>
            <a:ext cx="216111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latin typeface="Arial Nova"/>
              </a:rPr>
              <a:t>Saúde</a:t>
            </a: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xmlns="" id="{6541EDB8-4063-E3D8-D305-D32149D5B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7" y="1617426"/>
            <a:ext cx="2030064" cy="20471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B415FBE-F2DD-969B-9F70-2F58AB7A8B5F}"/>
              </a:ext>
            </a:extLst>
          </p:cNvPr>
          <p:cNvSpPr txBox="1"/>
          <p:nvPr/>
        </p:nvSpPr>
        <p:spPr>
          <a:xfrm>
            <a:off x="2901682" y="2240571"/>
            <a:ext cx="54976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Ampliação do Atendimento </a:t>
            </a:r>
          </a:p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do Grupo Hospitalar Conceição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DB28BE8-0B6C-2141-7084-61B92D103DEE}"/>
              </a:ext>
            </a:extLst>
          </p:cNvPr>
          <p:cNvSpPr txBox="1"/>
          <p:nvPr/>
        </p:nvSpPr>
        <p:spPr>
          <a:xfrm>
            <a:off x="2849645" y="3194678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R$ 200 milhões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DD808FC8-A45E-52C3-BAC1-0AA4D9662E30}"/>
              </a:ext>
            </a:extLst>
          </p:cNvPr>
          <p:cNvSpPr txBox="1"/>
          <p:nvPr/>
        </p:nvSpPr>
        <p:spPr>
          <a:xfrm>
            <a:off x="529905" y="3660533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Arial Nova"/>
              </a:rPr>
              <a:t>471</a:t>
            </a:r>
            <a:endParaRPr lang="pt-BR" sz="20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5CCED6D-6B74-46AD-213F-9A081BED746C}"/>
              </a:ext>
            </a:extLst>
          </p:cNvPr>
          <p:cNvSpPr txBox="1"/>
          <p:nvPr/>
        </p:nvSpPr>
        <p:spPr>
          <a:xfrm>
            <a:off x="451547" y="4299787"/>
            <a:ext cx="2255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unidades atendidas</a:t>
            </a:r>
            <a:endParaRPr lang="pt-BR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9C56CB2-02EE-FDE2-5CF7-0633E0177042}"/>
              </a:ext>
            </a:extLst>
          </p:cNvPr>
          <p:cNvSpPr txBox="1"/>
          <p:nvPr/>
        </p:nvSpPr>
        <p:spPr>
          <a:xfrm>
            <a:off x="293687" y="5666594"/>
            <a:ext cx="2555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R$ 1,6 bilhões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CE9A773-7A58-9ECA-32A0-6BCA336C2A90}"/>
              </a:ext>
            </a:extLst>
          </p:cNvPr>
          <p:cNvSpPr txBox="1"/>
          <p:nvPr/>
        </p:nvSpPr>
        <p:spPr>
          <a:xfrm>
            <a:off x="2857953" y="3821469"/>
            <a:ext cx="4767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rgbClr val="D4AF0B"/>
                </a:solidFill>
                <a:latin typeface="Arial Nova"/>
              </a:rPr>
              <a:t>223 Hospitais Filantrópicos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07EB7368-674F-9431-B5DC-0F86F728EA6B}"/>
              </a:ext>
            </a:extLst>
          </p:cNvPr>
          <p:cNvSpPr txBox="1"/>
          <p:nvPr/>
        </p:nvSpPr>
        <p:spPr>
          <a:xfrm>
            <a:off x="2849645" y="4207454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Receberam um total de 143 milhões em suporte financeiro</a:t>
            </a:r>
          </a:p>
        </p:txBody>
      </p:sp>
    </p:spTree>
    <p:extLst>
      <p:ext uri="{BB962C8B-B14F-4D97-AF65-F5344CB8AC3E}">
        <p14:creationId xmlns:p14="http://schemas.microsoft.com/office/powerpoint/2010/main" val="383863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CE0615-56CF-559C-44A5-CFC2227D5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47DA5E53-7712-799E-2E43-5E5D247F4525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409944AB-0FEB-91F4-10D0-F35F974B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A75680DC-07DF-1371-8AA1-7CF8F5AB266E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4428463C-35AF-B43E-8FCA-CE1C26574344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D072928B-1A7E-E1D9-928E-0F9089FC59FB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D4FFC4DE-F86E-6083-269B-F8B358234942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51DB31BF-3EDC-A48D-57BD-289A8785203C}"/>
              </a:ext>
            </a:extLst>
          </p:cNvPr>
          <p:cNvSpPr txBox="1"/>
          <p:nvPr/>
        </p:nvSpPr>
        <p:spPr>
          <a:xfrm>
            <a:off x="369096" y="1023937"/>
            <a:ext cx="61827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B0ECB82-5A9F-B71A-5957-4F82B3B0DF46}"/>
              </a:ext>
            </a:extLst>
          </p:cNvPr>
          <p:cNvSpPr/>
          <p:nvPr/>
        </p:nvSpPr>
        <p:spPr>
          <a:xfrm>
            <a:off x="492166" y="1528331"/>
            <a:ext cx="2159000" cy="4619624"/>
          </a:xfrm>
          <a:prstGeom prst="rect">
            <a:avLst/>
          </a:prstGeom>
          <a:solidFill>
            <a:srgbClr val="D4AF0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B0A4D1AD-DBBA-7D1E-D23C-DA1F3D231A38}"/>
              </a:ext>
            </a:extLst>
          </p:cNvPr>
          <p:cNvSpPr txBox="1"/>
          <p:nvPr/>
        </p:nvSpPr>
        <p:spPr>
          <a:xfrm>
            <a:off x="2901681" y="1398044"/>
            <a:ext cx="2369059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400" b="1">
                <a:latin typeface="Arial Nova"/>
              </a:rPr>
              <a:t>Saúde</a:t>
            </a:r>
          </a:p>
          <a:p>
            <a:r>
              <a:rPr lang="pt-BR" sz="1400" b="1">
                <a:solidFill>
                  <a:srgbClr val="D4AF0B"/>
                </a:solidFill>
                <a:latin typeface="Arial Nova"/>
              </a:rPr>
              <a:t>(Estado e Municípios) </a:t>
            </a:r>
            <a:endParaRPr lang="pt-BR" sz="2800" b="1">
              <a:solidFill>
                <a:srgbClr val="D4AF0B"/>
              </a:solidFill>
              <a:latin typeface="Arial Nova"/>
            </a:endParaRPr>
          </a:p>
          <a:p>
            <a:pPr algn="ctr"/>
            <a:endParaRPr lang="pt-BR" sz="4400" b="1">
              <a:latin typeface="Arial Nova"/>
            </a:endParaRP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xmlns="" id="{B8B12A30-636C-9EEA-AA81-43C6910AE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93" y="1622641"/>
            <a:ext cx="2030064" cy="20471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F35FAC1-54BC-8596-8A3E-C277127F8BC2}"/>
              </a:ext>
            </a:extLst>
          </p:cNvPr>
          <p:cNvSpPr txBox="1"/>
          <p:nvPr/>
        </p:nvSpPr>
        <p:spPr>
          <a:xfrm>
            <a:off x="2888610" y="2414130"/>
            <a:ext cx="3194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Recursos para </a:t>
            </a:r>
          </a:p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Atenção Primária</a:t>
            </a:r>
            <a:r>
              <a:rPr lang="pt-BR" sz="2800" b="1" dirty="0">
                <a:solidFill>
                  <a:srgbClr val="FF8C00"/>
                </a:solidFill>
                <a:latin typeface="Arial Nova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61A65BA-5EE9-834A-54BA-C49AE10B89FB}"/>
              </a:ext>
            </a:extLst>
          </p:cNvPr>
          <p:cNvSpPr txBox="1"/>
          <p:nvPr/>
        </p:nvSpPr>
        <p:spPr>
          <a:xfrm>
            <a:off x="2888610" y="3378975"/>
            <a:ext cx="37579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R$ 179,9 Milhões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9707CC7-F8CE-4BBF-664F-608A3801E8F1}"/>
              </a:ext>
            </a:extLst>
          </p:cNvPr>
          <p:cNvSpPr txBox="1"/>
          <p:nvPr/>
        </p:nvSpPr>
        <p:spPr>
          <a:xfrm>
            <a:off x="2901681" y="3976665"/>
            <a:ext cx="36502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Recursos para </a:t>
            </a:r>
          </a:p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Média e Alta </a:t>
            </a:r>
          </a:p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Complexidade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8853B8B-E918-9ECF-F341-75A1A8E85B32}"/>
              </a:ext>
            </a:extLst>
          </p:cNvPr>
          <p:cNvSpPr txBox="1"/>
          <p:nvPr/>
        </p:nvSpPr>
        <p:spPr>
          <a:xfrm>
            <a:off x="2882074" y="5321027"/>
            <a:ext cx="37709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R$ 630,7 milhões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2F49D8B2-6562-D5CC-8D08-E9C6885BB95D}"/>
              </a:ext>
            </a:extLst>
          </p:cNvPr>
          <p:cNvSpPr txBox="1"/>
          <p:nvPr/>
        </p:nvSpPr>
        <p:spPr>
          <a:xfrm>
            <a:off x="7371780" y="2414129"/>
            <a:ext cx="3980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Recursos para </a:t>
            </a:r>
          </a:p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Atenção Especializada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9E6A532-258A-9303-6517-3A5FFC485C38}"/>
              </a:ext>
            </a:extLst>
          </p:cNvPr>
          <p:cNvSpPr txBox="1"/>
          <p:nvPr/>
        </p:nvSpPr>
        <p:spPr>
          <a:xfrm>
            <a:off x="7371780" y="3378975"/>
            <a:ext cx="385297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R$ 63,57 milhões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9971B35-6240-09B3-9266-046BE7644B51}"/>
              </a:ext>
            </a:extLst>
          </p:cNvPr>
          <p:cNvSpPr txBox="1"/>
          <p:nvPr/>
        </p:nvSpPr>
        <p:spPr>
          <a:xfrm>
            <a:off x="7371780" y="4007399"/>
            <a:ext cx="1918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Vigilância </a:t>
            </a:r>
          </a:p>
          <a:p>
            <a:r>
              <a:rPr lang="pt-BR" sz="2800" b="1" dirty="0">
                <a:solidFill>
                  <a:srgbClr val="D4AF0B"/>
                </a:solidFill>
                <a:latin typeface="Arial Nova"/>
              </a:rPr>
              <a:t>em Saúde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7780907C-4FD7-AD8B-053A-B17299008556}"/>
              </a:ext>
            </a:extLst>
          </p:cNvPr>
          <p:cNvSpPr txBox="1"/>
          <p:nvPr/>
        </p:nvSpPr>
        <p:spPr>
          <a:xfrm>
            <a:off x="7371780" y="5321026"/>
            <a:ext cx="41635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Total de R$ 110,5 milhões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A99D2914-A193-BFF9-982B-66A10CA7E17E}"/>
              </a:ext>
            </a:extLst>
          </p:cNvPr>
          <p:cNvSpPr txBox="1"/>
          <p:nvPr/>
        </p:nvSpPr>
        <p:spPr>
          <a:xfrm>
            <a:off x="529905" y="3660533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solidFill>
                  <a:schemeClr val="bg1"/>
                </a:solidFill>
                <a:latin typeface="Arial Nova"/>
              </a:rPr>
              <a:t>471</a:t>
            </a:r>
            <a:endParaRPr lang="pt-BR" sz="2000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9AA8A1E-93E4-6F64-1A3B-0456059CA774}"/>
              </a:ext>
            </a:extLst>
          </p:cNvPr>
          <p:cNvSpPr txBox="1"/>
          <p:nvPr/>
        </p:nvSpPr>
        <p:spPr>
          <a:xfrm>
            <a:off x="451547" y="4299787"/>
            <a:ext cx="22550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unidades atendidas</a:t>
            </a:r>
            <a:endParaRPr lang="pt-BR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26D7DDBA-3E07-1920-352B-E5CC339D550D}"/>
              </a:ext>
            </a:extLst>
          </p:cNvPr>
          <p:cNvSpPr txBox="1"/>
          <p:nvPr/>
        </p:nvSpPr>
        <p:spPr>
          <a:xfrm>
            <a:off x="293687" y="5666594"/>
            <a:ext cx="255595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R$ 1,6 bilhões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4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6" y="1023937"/>
            <a:ext cx="62162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8CF074D2-E187-CC75-AC75-39278A8EB9CA}"/>
              </a:ext>
            </a:extLst>
          </p:cNvPr>
          <p:cNvSpPr/>
          <p:nvPr/>
        </p:nvSpPr>
        <p:spPr>
          <a:xfrm>
            <a:off x="476250" y="1791623"/>
            <a:ext cx="2159000" cy="4619624"/>
          </a:xfrm>
          <a:prstGeom prst="rect">
            <a:avLst/>
          </a:prstGeom>
          <a:solidFill>
            <a:srgbClr val="C04F15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12A15CC-E49B-2C4C-D2D7-C5BF7B9CD146}"/>
              </a:ext>
            </a:extLst>
          </p:cNvPr>
          <p:cNvSpPr txBox="1"/>
          <p:nvPr/>
        </p:nvSpPr>
        <p:spPr>
          <a:xfrm>
            <a:off x="507207" y="4084511"/>
            <a:ext cx="21280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Nova"/>
              </a:rPr>
              <a:t>1.846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6B02C88-9976-0D6C-5F65-0D9D7A909D3E}"/>
              </a:ext>
            </a:extLst>
          </p:cNvPr>
          <p:cNvSpPr txBox="1"/>
          <p:nvPr/>
        </p:nvSpPr>
        <p:spPr>
          <a:xfrm>
            <a:off x="785027" y="4483413"/>
            <a:ext cx="155732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 Nova"/>
              </a:rPr>
              <a:t>unidades atendidas</a:t>
            </a:r>
          </a:p>
          <a:p>
            <a:pPr algn="ctr"/>
            <a:endParaRPr lang="pt-BR" dirty="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32AAF47-B637-3ED0-7D7D-1551C9B183EE}"/>
              </a:ext>
            </a:extLst>
          </p:cNvPr>
          <p:cNvSpPr txBox="1"/>
          <p:nvPr/>
        </p:nvSpPr>
        <p:spPr>
          <a:xfrm>
            <a:off x="2342348" y="1651413"/>
            <a:ext cx="399177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latin typeface="Arial Nova"/>
              </a:rPr>
              <a:t>Educação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4272F0C-F29F-2814-ADE7-63C15B7AA3B5}"/>
              </a:ext>
            </a:extLst>
          </p:cNvPr>
          <p:cNvSpPr txBox="1"/>
          <p:nvPr/>
        </p:nvSpPr>
        <p:spPr>
          <a:xfrm>
            <a:off x="476250" y="5932833"/>
            <a:ext cx="21280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R$ 359 milhões</a:t>
            </a: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xmlns="" id="{2BD4F2B8-CDBA-E516-1ECF-51FDEA30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8" y="2015756"/>
            <a:ext cx="1777042" cy="17770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533C4C5-7FBF-45EE-F8AD-C2CF04D562DE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latin typeface="Arial Nova"/>
              </a:rPr>
              <a:t>unidades escolares receberam apoio federal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5D737A4-4405-683A-D30E-C00A0A92320E}"/>
              </a:ext>
            </a:extLst>
          </p:cNvPr>
          <p:cNvSpPr txBox="1"/>
          <p:nvPr/>
        </p:nvSpPr>
        <p:spPr>
          <a:xfrm>
            <a:off x="2847537" y="2541613"/>
            <a:ext cx="6221768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rgbClr val="C04F15"/>
                </a:solidFill>
                <a:latin typeface="Arial Nova"/>
              </a:rPr>
              <a:t>Programa Dinheiro Direto na Escola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AB47900-A2C4-06D4-A60C-75E116AFF840}"/>
              </a:ext>
            </a:extLst>
          </p:cNvPr>
          <p:cNvSpPr txBox="1"/>
          <p:nvPr/>
        </p:nvSpPr>
        <p:spPr>
          <a:xfrm>
            <a:off x="2847537" y="2927598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Arial Nova"/>
              </a:rPr>
              <a:t>R$ 10 milhões de reais em 1321 escolas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B1D690F-911B-81C0-BEE4-12441267D2FD}"/>
              </a:ext>
            </a:extLst>
          </p:cNvPr>
          <p:cNvSpPr txBox="1"/>
          <p:nvPr/>
        </p:nvSpPr>
        <p:spPr>
          <a:xfrm>
            <a:off x="2847537" y="3837529"/>
            <a:ext cx="742639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rgbClr val="C04F15"/>
                </a:solidFill>
                <a:latin typeface="Arial Nova"/>
              </a:rPr>
              <a:t>Programa nacional da Alimentação Escolar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9F801268-8FD5-3D9F-9CDF-632AAF12A6DD}"/>
              </a:ext>
            </a:extLst>
          </p:cNvPr>
          <p:cNvSpPr txBox="1"/>
          <p:nvPr/>
        </p:nvSpPr>
        <p:spPr>
          <a:xfrm>
            <a:off x="2847537" y="4223514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Arial Nova"/>
              </a:rPr>
              <a:t>R$ 25,2 milhões de reais em 393 municípios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C3FB5128-C9F4-FF8F-5412-EDE1D1772841}"/>
              </a:ext>
            </a:extLst>
          </p:cNvPr>
          <p:cNvSpPr txBox="1"/>
          <p:nvPr/>
        </p:nvSpPr>
        <p:spPr>
          <a:xfrm>
            <a:off x="2847537" y="5291951"/>
            <a:ext cx="5121530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rgbClr val="C04F15"/>
                </a:solidFill>
                <a:latin typeface="Arial Nova"/>
              </a:rPr>
              <a:t>Restabelecimento e Limpeza </a:t>
            </a:r>
          </a:p>
          <a:p>
            <a:r>
              <a:rPr lang="pt-BR" sz="1600" b="1">
                <a:solidFill>
                  <a:srgbClr val="C04F15"/>
                </a:solidFill>
                <a:latin typeface="Arial Nova"/>
              </a:rPr>
              <a:t>Institutos e universidades federais</a:t>
            </a:r>
            <a:endParaRPr lang="pt-BR" sz="2800" b="1">
              <a:solidFill>
                <a:srgbClr val="C04F15"/>
              </a:solidFill>
              <a:latin typeface="Arial Nova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9176C0EA-75C1-29C2-1B6D-6EA0D3C7F963}"/>
              </a:ext>
            </a:extLst>
          </p:cNvPr>
          <p:cNvSpPr txBox="1"/>
          <p:nvPr/>
        </p:nvSpPr>
        <p:spPr>
          <a:xfrm>
            <a:off x="2847537" y="5935439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R$ 39,5 milhões</a:t>
            </a:r>
          </a:p>
        </p:txBody>
      </p:sp>
    </p:spTree>
    <p:extLst>
      <p:ext uri="{BB962C8B-B14F-4D97-AF65-F5344CB8AC3E}">
        <p14:creationId xmlns:p14="http://schemas.microsoft.com/office/powerpoint/2010/main" val="341724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E22A614-0759-72DF-2411-5C1080E0585E}"/>
              </a:ext>
            </a:extLst>
          </p:cNvPr>
          <p:cNvSpPr/>
          <p:nvPr/>
        </p:nvSpPr>
        <p:spPr>
          <a:xfrm>
            <a:off x="478831" y="1596923"/>
            <a:ext cx="2159000" cy="4619624"/>
          </a:xfrm>
          <a:prstGeom prst="rect">
            <a:avLst/>
          </a:prstGeom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356CA26-9A36-C809-57DF-78D7EBCC73F5}"/>
              </a:ext>
            </a:extLst>
          </p:cNvPr>
          <p:cNvSpPr/>
          <p:nvPr/>
        </p:nvSpPr>
        <p:spPr>
          <a:xfrm>
            <a:off x="2736953" y="1596923"/>
            <a:ext cx="2159000" cy="461962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39109BB-45F9-6801-38A8-3025DCF885A7}"/>
              </a:ext>
            </a:extLst>
          </p:cNvPr>
          <p:cNvSpPr/>
          <p:nvPr/>
        </p:nvSpPr>
        <p:spPr>
          <a:xfrm>
            <a:off x="4995075" y="1596923"/>
            <a:ext cx="2159000" cy="4619624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D6CAC8C-EBB6-FC0D-CC0C-0C98788B0575}"/>
              </a:ext>
            </a:extLst>
          </p:cNvPr>
          <p:cNvSpPr/>
          <p:nvPr/>
        </p:nvSpPr>
        <p:spPr>
          <a:xfrm>
            <a:off x="9511319" y="1596922"/>
            <a:ext cx="2159000" cy="4619624"/>
          </a:xfrm>
          <a:prstGeom prst="rect">
            <a:avLst/>
          </a:prstGeom>
          <a:solidFill>
            <a:srgbClr val="FF8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D453963-C931-E779-E662-A6B5320C24DD}"/>
              </a:ext>
            </a:extLst>
          </p:cNvPr>
          <p:cNvSpPr/>
          <p:nvPr/>
        </p:nvSpPr>
        <p:spPr>
          <a:xfrm>
            <a:off x="7253197" y="1596923"/>
            <a:ext cx="2159000" cy="4619624"/>
          </a:xfrm>
          <a:prstGeom prst="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B7147CD-5FD2-8476-BFFF-47BD7044DD77}"/>
              </a:ext>
            </a:extLst>
          </p:cNvPr>
          <p:cNvSpPr txBox="1"/>
          <p:nvPr/>
        </p:nvSpPr>
        <p:spPr>
          <a:xfrm>
            <a:off x="551985" y="3588628"/>
            <a:ext cx="20447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rial Nova"/>
              </a:rPr>
              <a:t>429 mil</a:t>
            </a:r>
            <a:r>
              <a:rPr lang="pt-BR" sz="4400" dirty="0">
                <a:solidFill>
                  <a:schemeClr val="bg1"/>
                </a:solidFill>
                <a:latin typeface="Arial Nova"/>
              </a:rPr>
              <a:t> </a:t>
            </a:r>
            <a:endParaRPr lang="pt-BR" sz="2000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97DF672-D84E-BEFA-CEA8-1AD17B447914}"/>
              </a:ext>
            </a:extLst>
          </p:cNvPr>
          <p:cNvSpPr txBox="1"/>
          <p:nvPr/>
        </p:nvSpPr>
        <p:spPr>
          <a:xfrm>
            <a:off x="528109" y="4287289"/>
            <a:ext cx="21478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famílias </a:t>
            </a:r>
            <a:endParaRPr lang="pt-BR">
              <a:solidFill>
                <a:srgbClr val="000000"/>
              </a:solidFill>
              <a:latin typeface="Arial Nova"/>
            </a:endParaRPr>
          </a:p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beneficiadas</a:t>
            </a:r>
            <a:r>
              <a:rPr lang="pt-BR">
                <a:latin typeface="Arial Nova"/>
              </a:rPr>
              <a:t>​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9F96A7C-AC42-D0B3-95CA-25F42257DE05}"/>
              </a:ext>
            </a:extLst>
          </p:cNvPr>
          <p:cNvSpPr txBox="1"/>
          <p:nvPr/>
        </p:nvSpPr>
        <p:spPr>
          <a:xfrm>
            <a:off x="529167" y="1766093"/>
            <a:ext cx="21611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Auxílio </a:t>
            </a:r>
          </a:p>
          <a:p>
            <a:pPr algn="ctr"/>
            <a:r>
              <a:rPr lang="pt-BR">
                <a:solidFill>
                  <a:schemeClr val="bg1"/>
                </a:solidFill>
              </a:rPr>
              <a:t>Reconstrução</a:t>
            </a:r>
          </a:p>
        </p:txBody>
      </p:sp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xmlns="" id="{48E018FE-C6C1-3A63-2930-F417210E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415583" y="2733704"/>
            <a:ext cx="831231" cy="819094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0AA796BC-73D8-4145-9C3F-9ADCA482EA7D}"/>
              </a:ext>
            </a:extLst>
          </p:cNvPr>
          <p:cNvSpPr txBox="1"/>
          <p:nvPr/>
        </p:nvSpPr>
        <p:spPr>
          <a:xfrm>
            <a:off x="2731822" y="1766093"/>
            <a:ext cx="21611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Minha Casa</a:t>
            </a:r>
          </a:p>
          <a:p>
            <a:pPr algn="ctr"/>
            <a:r>
              <a:rPr lang="pt-BR">
                <a:solidFill>
                  <a:schemeClr val="bg1"/>
                </a:solidFill>
              </a:rPr>
              <a:t>Minha Vida</a:t>
            </a:r>
            <a:br>
              <a:rPr lang="pt-BR">
                <a:solidFill>
                  <a:schemeClr val="bg1"/>
                </a:solidFill>
              </a:rPr>
            </a:br>
            <a:r>
              <a:rPr lang="pt-BR">
                <a:solidFill>
                  <a:schemeClr val="bg1"/>
                </a:solidFill>
              </a:rPr>
              <a:t>Reconstrução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C4B31CAC-D45D-D3D9-B2B3-0D195BC86F27}"/>
              </a:ext>
            </a:extLst>
          </p:cNvPr>
          <p:cNvSpPr txBox="1"/>
          <p:nvPr/>
        </p:nvSpPr>
        <p:spPr>
          <a:xfrm>
            <a:off x="2754642" y="3588628"/>
            <a:ext cx="21637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22 mil </a:t>
            </a:r>
            <a:endParaRPr lang="pt-BR" sz="2000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3F38D25-DA4B-053E-32D1-2858CE62B1C3}"/>
              </a:ext>
            </a:extLst>
          </p:cNvPr>
          <p:cNvSpPr txBox="1"/>
          <p:nvPr/>
        </p:nvSpPr>
        <p:spPr>
          <a:xfrm>
            <a:off x="2742672" y="4287289"/>
            <a:ext cx="21597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casas disponibilizadas</a:t>
            </a:r>
            <a:endParaRPr lang="pt-BR"/>
          </a:p>
        </p:txBody>
      </p:sp>
      <p:pic>
        <p:nvPicPr>
          <p:cNvPr id="24" name="Imagem 23" descr="Ícone&#10;&#10;Descrição gerada automaticamente">
            <a:extLst>
              <a:ext uri="{FF2B5EF4-FFF2-40B4-BE49-F238E27FC236}">
                <a16:creationId xmlns:a16="http://schemas.microsoft.com/office/drawing/2014/main" xmlns="" id="{ACB6728D-3E37-2BAA-C247-2FD945A3B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371" y="2680125"/>
            <a:ext cx="894306" cy="879785"/>
          </a:xfrm>
          <a:prstGeom prst="rect">
            <a:avLst/>
          </a:prstGeom>
        </p:spPr>
      </p:pic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xmlns="" id="{88601592-E51A-164C-9A8D-521C0968E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183" y="2638454"/>
            <a:ext cx="906213" cy="93525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69CC0534-125A-3935-F5E9-8DC6F6728AA4}"/>
              </a:ext>
            </a:extLst>
          </p:cNvPr>
          <p:cNvSpPr txBox="1"/>
          <p:nvPr/>
        </p:nvSpPr>
        <p:spPr>
          <a:xfrm>
            <a:off x="5016828" y="3588628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66 mil</a:t>
            </a:r>
            <a:r>
              <a:rPr lang="pt-BR" sz="4400" dirty="0">
                <a:solidFill>
                  <a:schemeClr val="bg1"/>
                </a:solidFill>
                <a:latin typeface="Arial Nova"/>
              </a:rPr>
              <a:t> </a:t>
            </a:r>
            <a:endParaRPr lang="pt-BR" sz="2000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4DC70144-85BE-BCAA-62EF-6072B90EA395}"/>
              </a:ext>
            </a:extLst>
          </p:cNvPr>
          <p:cNvSpPr txBox="1"/>
          <p:nvPr/>
        </p:nvSpPr>
        <p:spPr>
          <a:xfrm>
            <a:off x="4933421" y="4287289"/>
            <a:ext cx="2255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empresas beneficiadas</a:t>
            </a:r>
            <a:endParaRPr lang="pt-BR">
              <a:solidFill>
                <a:srgbClr val="000000"/>
              </a:solidFill>
              <a:latin typeface="Aptos" panose="020B0004020202020204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CF9BF7EB-0803-B1D4-4684-26147F14699B}"/>
              </a:ext>
            </a:extLst>
          </p:cNvPr>
          <p:cNvSpPr txBox="1"/>
          <p:nvPr/>
        </p:nvSpPr>
        <p:spPr>
          <a:xfrm>
            <a:off x="4958291" y="176609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Apoio a empresas</a:t>
            </a:r>
          </a:p>
        </p:txBody>
      </p:sp>
      <p:pic>
        <p:nvPicPr>
          <p:cNvPr id="29" name="Imagem 28" descr="Ícone&#10;&#10;Descrição gerada automaticamente">
            <a:extLst>
              <a:ext uri="{FF2B5EF4-FFF2-40B4-BE49-F238E27FC236}">
                <a16:creationId xmlns:a16="http://schemas.microsoft.com/office/drawing/2014/main" xmlns="" id="{728137F7-2BAB-F2FA-7B1F-D47D3A969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908" y="2715844"/>
            <a:ext cx="833613" cy="836225"/>
          </a:xfrm>
          <a:prstGeom prst="rect">
            <a:avLst/>
          </a:prstGeom>
        </p:spPr>
      </p:pic>
      <p:pic>
        <p:nvPicPr>
          <p:cNvPr id="30" name="Imagem 29" descr="Logotipo&#10;&#10;Descrição gerada automaticamente">
            <a:extLst>
              <a:ext uri="{FF2B5EF4-FFF2-40B4-BE49-F238E27FC236}">
                <a16:creationId xmlns:a16="http://schemas.microsoft.com/office/drawing/2014/main" xmlns="" id="{E78533F8-063B-0FFB-F737-58CDC6EEF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349" y="2799188"/>
            <a:ext cx="1119762" cy="734588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CD0A430D-79D7-2C19-8854-88588284AE2E}"/>
              </a:ext>
            </a:extLst>
          </p:cNvPr>
          <p:cNvSpPr txBox="1"/>
          <p:nvPr/>
        </p:nvSpPr>
        <p:spPr>
          <a:xfrm>
            <a:off x="7290923" y="3588628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147 mil </a:t>
            </a:r>
            <a:endParaRPr lang="pt-BR" sz="2000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306BEC62-4CEF-4189-510B-30CF874E7A80}"/>
              </a:ext>
            </a:extLst>
          </p:cNvPr>
          <p:cNvSpPr txBox="1"/>
          <p:nvPr/>
        </p:nvSpPr>
        <p:spPr>
          <a:xfrm>
            <a:off x="7219421" y="4287289"/>
            <a:ext cx="2255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produtores rurais beneficiados</a:t>
            </a:r>
            <a:endParaRPr lang="pt-BR">
              <a:solidFill>
                <a:srgbClr val="000000"/>
              </a:solidFill>
              <a:latin typeface="Aptos" panose="020B0004020202020204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F185F720-663D-1165-775B-E83C196CBABB}"/>
              </a:ext>
            </a:extLst>
          </p:cNvPr>
          <p:cNvSpPr txBox="1"/>
          <p:nvPr/>
        </p:nvSpPr>
        <p:spPr>
          <a:xfrm>
            <a:off x="7280010" y="1766093"/>
            <a:ext cx="21611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Rebates e Crédito Rural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55446B8C-D4D7-5E26-8DC9-780637A9B2D6}"/>
              </a:ext>
            </a:extLst>
          </p:cNvPr>
          <p:cNvSpPr txBox="1"/>
          <p:nvPr/>
        </p:nvSpPr>
        <p:spPr>
          <a:xfrm>
            <a:off x="9541203" y="3588628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1,3 mil </a:t>
            </a:r>
            <a:endParaRPr lang="pt-BR" sz="2000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E5F72D60-E5D0-2636-2715-B07093AEAF1B}"/>
              </a:ext>
            </a:extLst>
          </p:cNvPr>
          <p:cNvSpPr txBox="1"/>
          <p:nvPr/>
        </p:nvSpPr>
        <p:spPr>
          <a:xfrm>
            <a:off x="9457796" y="4287289"/>
            <a:ext cx="2255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 aprovados </a:t>
            </a:r>
            <a:endParaRPr lang="pt-BR" dirty="0"/>
          </a:p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para 269 municípios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E82AAA0B-CBFF-0FAA-CB0E-6FC4733CBAC5}"/>
              </a:ext>
            </a:extLst>
          </p:cNvPr>
          <p:cNvSpPr txBox="1"/>
          <p:nvPr/>
        </p:nvSpPr>
        <p:spPr>
          <a:xfrm>
            <a:off x="9554104" y="1789906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Defesa Civil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5" y="1023937"/>
            <a:ext cx="62065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ED4E021F-A760-1C84-DCA8-2B4BAA5836C0}"/>
              </a:ext>
            </a:extLst>
          </p:cNvPr>
          <p:cNvSpPr txBox="1"/>
          <p:nvPr/>
        </p:nvSpPr>
        <p:spPr>
          <a:xfrm>
            <a:off x="9510714" y="2095442"/>
            <a:ext cx="21597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Planos de trabalho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7C64780-3F67-3973-DD57-9AEA4CC39A8D}"/>
              </a:ext>
            </a:extLst>
          </p:cNvPr>
          <p:cNvSpPr/>
          <p:nvPr/>
        </p:nvSpPr>
        <p:spPr>
          <a:xfrm>
            <a:off x="172720" y="4939247"/>
            <a:ext cx="11734800" cy="6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403B28E-7F4F-1C5A-CBF4-ABE567C3AAC3}"/>
              </a:ext>
            </a:extLst>
          </p:cNvPr>
          <p:cNvSpPr txBox="1"/>
          <p:nvPr/>
        </p:nvSpPr>
        <p:spPr>
          <a:xfrm>
            <a:off x="469343" y="5167970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R$ 2,1 </a:t>
            </a:r>
            <a:r>
              <a:rPr lang="pt-BR" sz="2000" b="1">
                <a:solidFill>
                  <a:schemeClr val="bg1"/>
                </a:solidFill>
              </a:rPr>
              <a:t>bilhões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9C6FB80-08CF-969F-CC7E-FB619113142D}"/>
              </a:ext>
            </a:extLst>
          </p:cNvPr>
          <p:cNvSpPr txBox="1"/>
          <p:nvPr/>
        </p:nvSpPr>
        <p:spPr>
          <a:xfrm>
            <a:off x="2727465" y="5167970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R$ 4,5</a:t>
            </a:r>
            <a:r>
              <a:rPr lang="pt-BR" sz="2800">
                <a:solidFill>
                  <a:schemeClr val="bg1"/>
                </a:solidFill>
              </a:rPr>
              <a:t> </a:t>
            </a:r>
            <a:r>
              <a:rPr lang="pt-BR" sz="2000" b="1">
                <a:solidFill>
                  <a:schemeClr val="bg1"/>
                </a:solidFill>
              </a:rPr>
              <a:t>bilhões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B69149C-9D13-FB3E-942C-1BD1B3514131}"/>
              </a:ext>
            </a:extLst>
          </p:cNvPr>
          <p:cNvSpPr txBox="1"/>
          <p:nvPr/>
        </p:nvSpPr>
        <p:spPr>
          <a:xfrm>
            <a:off x="4985586" y="516796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R$ 31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bilhões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7F80F94-57CE-D5A2-0235-90BC3AC0E992}"/>
              </a:ext>
            </a:extLst>
          </p:cNvPr>
          <p:cNvSpPr txBox="1"/>
          <p:nvPr/>
        </p:nvSpPr>
        <p:spPr>
          <a:xfrm>
            <a:off x="7262294" y="516796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R$ 8,9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bilhões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9EF04E5-2256-3D29-03AC-D81BBFA1965F}"/>
              </a:ext>
            </a:extLst>
          </p:cNvPr>
          <p:cNvSpPr txBox="1"/>
          <p:nvPr/>
        </p:nvSpPr>
        <p:spPr>
          <a:xfrm>
            <a:off x="9511124" y="5167969"/>
            <a:ext cx="215775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R$ 1,4</a:t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bilhão</a:t>
            </a:r>
          </a:p>
        </p:txBody>
      </p:sp>
    </p:spTree>
    <p:extLst>
      <p:ext uri="{BB962C8B-B14F-4D97-AF65-F5344CB8AC3E}">
        <p14:creationId xmlns:p14="http://schemas.microsoft.com/office/powerpoint/2010/main" val="4192098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EAF084-2FB9-7670-B5D2-2BDE0CEE7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4176A750-FEC4-840B-BDD2-96400DDAEC3A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1DD2840-2988-B614-7766-BC04AE717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FEE3C4FD-1071-2611-C2C4-7064F19AC17E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17ED947D-5CBE-A410-DCBB-22364A67BF68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43C478B3-F1FC-FD53-2DD6-641BEBFCDFB5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96C8A15F-8F70-0B0D-4C5A-ACF270C0CB9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076D03C0-085B-6CF0-1FEA-B1A302E6AADA}"/>
              </a:ext>
            </a:extLst>
          </p:cNvPr>
          <p:cNvSpPr txBox="1"/>
          <p:nvPr/>
        </p:nvSpPr>
        <p:spPr>
          <a:xfrm>
            <a:off x="369096" y="1023937"/>
            <a:ext cx="6316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D7DE515-24B1-A5D5-3D4F-2CDAEE5DDDB8}"/>
              </a:ext>
            </a:extLst>
          </p:cNvPr>
          <p:cNvSpPr/>
          <p:nvPr/>
        </p:nvSpPr>
        <p:spPr>
          <a:xfrm>
            <a:off x="476250" y="1791623"/>
            <a:ext cx="2159000" cy="4619624"/>
          </a:xfrm>
          <a:prstGeom prst="rect">
            <a:avLst/>
          </a:prstGeom>
          <a:solidFill>
            <a:srgbClr val="C04F15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C88C5E0-F679-DD93-7656-FA201DD3158C}"/>
              </a:ext>
            </a:extLst>
          </p:cNvPr>
          <p:cNvSpPr txBox="1"/>
          <p:nvPr/>
        </p:nvSpPr>
        <p:spPr>
          <a:xfrm>
            <a:off x="507207" y="4084511"/>
            <a:ext cx="21280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Nova"/>
              </a:rPr>
              <a:t>1.846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7BCFBA7-4D85-2703-D665-6FAA0C0EAC86}"/>
              </a:ext>
            </a:extLst>
          </p:cNvPr>
          <p:cNvSpPr txBox="1"/>
          <p:nvPr/>
        </p:nvSpPr>
        <p:spPr>
          <a:xfrm>
            <a:off x="785027" y="4483413"/>
            <a:ext cx="1557322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 Nova"/>
              </a:rPr>
              <a:t>unidades atendidas</a:t>
            </a:r>
          </a:p>
          <a:p>
            <a:pPr algn="ctr"/>
            <a:endParaRPr lang="pt-BR" dirty="0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2B0E99B-EA03-7DA1-DAA7-87DE2F6ACB02}"/>
              </a:ext>
            </a:extLst>
          </p:cNvPr>
          <p:cNvSpPr txBox="1"/>
          <p:nvPr/>
        </p:nvSpPr>
        <p:spPr>
          <a:xfrm>
            <a:off x="2342348" y="1651413"/>
            <a:ext cx="399177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latin typeface="Arial Nova"/>
              </a:rPr>
              <a:t>Educação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F1DE78D-4803-86A2-E126-EB940942D0F5}"/>
              </a:ext>
            </a:extLst>
          </p:cNvPr>
          <p:cNvSpPr txBox="1"/>
          <p:nvPr/>
        </p:nvSpPr>
        <p:spPr>
          <a:xfrm>
            <a:off x="476250" y="5932833"/>
            <a:ext cx="21280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R$ 359 milhões</a:t>
            </a:r>
          </a:p>
        </p:txBody>
      </p:sp>
      <p:pic>
        <p:nvPicPr>
          <p:cNvPr id="15" name="Imagem 14" descr="Ícone&#10;&#10;Descrição gerada automaticamente">
            <a:extLst>
              <a:ext uri="{FF2B5EF4-FFF2-40B4-BE49-F238E27FC236}">
                <a16:creationId xmlns:a16="http://schemas.microsoft.com/office/drawing/2014/main" xmlns="" id="{26139874-CDB4-D899-2A81-682D9EC0A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8" y="2015756"/>
            <a:ext cx="1777042" cy="177704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3295A33-C271-98E3-2D1B-6B226CE23FFF}"/>
              </a:ext>
            </a:extLst>
          </p:cNvPr>
          <p:cNvSpPr txBox="1"/>
          <p:nvPr/>
        </p:nvSpPr>
        <p:spPr>
          <a:xfrm>
            <a:off x="3047281" y="324433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latin typeface="Arial Nova"/>
              </a:rPr>
              <a:t>unidades escolares receberam apoio federal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F5D7279-F69A-EAB5-6BB3-6B673E4C7569}"/>
              </a:ext>
            </a:extLst>
          </p:cNvPr>
          <p:cNvSpPr txBox="1"/>
          <p:nvPr/>
        </p:nvSpPr>
        <p:spPr>
          <a:xfrm>
            <a:off x="2847537" y="2541613"/>
            <a:ext cx="5267019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rgbClr val="C04F15"/>
                </a:solidFill>
                <a:latin typeface="Arial Nova"/>
              </a:rPr>
              <a:t>Reconstrução total de Escolas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78A3732-3CF3-6ADE-AC49-D38200B123EE}"/>
              </a:ext>
            </a:extLst>
          </p:cNvPr>
          <p:cNvSpPr txBox="1"/>
          <p:nvPr/>
        </p:nvSpPr>
        <p:spPr>
          <a:xfrm>
            <a:off x="2847537" y="2927598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Arial Nova"/>
              </a:rPr>
              <a:t>R$ 258,8 milhões de reais em 26 escolas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F1802DD-24DC-9422-D8A1-5C5E1A58A61B}"/>
              </a:ext>
            </a:extLst>
          </p:cNvPr>
          <p:cNvSpPr txBox="1"/>
          <p:nvPr/>
        </p:nvSpPr>
        <p:spPr>
          <a:xfrm>
            <a:off x="2847537" y="3837529"/>
            <a:ext cx="351064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rgbClr val="C04F15"/>
                </a:solidFill>
                <a:latin typeface="Arial Nova"/>
              </a:rPr>
              <a:t>Reforma de Escolas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A23265E1-C3D4-8CB0-5C81-37FCD2E375D4}"/>
              </a:ext>
            </a:extLst>
          </p:cNvPr>
          <p:cNvSpPr txBox="1"/>
          <p:nvPr/>
        </p:nvSpPr>
        <p:spPr>
          <a:xfrm>
            <a:off x="2847537" y="4223514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Arial Nova"/>
              </a:rPr>
              <a:t>R$ 13,1 milhões de reais em 199 escolas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0303890-8D18-2012-81BF-F40F5CF648CC}"/>
              </a:ext>
            </a:extLst>
          </p:cNvPr>
          <p:cNvSpPr txBox="1"/>
          <p:nvPr/>
        </p:nvSpPr>
        <p:spPr>
          <a:xfrm>
            <a:off x="2847537" y="5291951"/>
            <a:ext cx="4680384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rgbClr val="C04F15"/>
                </a:solidFill>
                <a:latin typeface="Arial Nova"/>
              </a:rPr>
              <a:t>Equipamentos e Mobiliário</a:t>
            </a:r>
            <a:endParaRPr lang="pt-BR"/>
          </a:p>
          <a:p>
            <a:r>
              <a:rPr lang="pt-BR" sz="1600" b="1">
                <a:solidFill>
                  <a:srgbClr val="C04F15"/>
                </a:solidFill>
                <a:latin typeface="Arial Nova"/>
              </a:rPr>
              <a:t>Escolas estaduais e municipais</a:t>
            </a:r>
            <a:endParaRPr lang="pt-BR" sz="2800" b="1">
              <a:solidFill>
                <a:srgbClr val="C04F15"/>
              </a:solidFill>
              <a:latin typeface="Arial Nova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3714210-FE62-E350-FCA5-6ACB3EF2DD5B}"/>
              </a:ext>
            </a:extLst>
          </p:cNvPr>
          <p:cNvSpPr txBox="1"/>
          <p:nvPr/>
        </p:nvSpPr>
        <p:spPr>
          <a:xfrm>
            <a:off x="2847537" y="5935439"/>
            <a:ext cx="837272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Arial Nova"/>
              </a:rPr>
              <a:t>R$ 40 milhões em 300 escolas</a:t>
            </a:r>
          </a:p>
        </p:txBody>
      </p:sp>
    </p:spTree>
    <p:extLst>
      <p:ext uri="{BB962C8B-B14F-4D97-AF65-F5344CB8AC3E}">
        <p14:creationId xmlns:p14="http://schemas.microsoft.com/office/powerpoint/2010/main" val="202963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918BF47-5256-EE58-57C3-76C701A3E8A4}"/>
              </a:ext>
            </a:extLst>
          </p:cNvPr>
          <p:cNvSpPr/>
          <p:nvPr/>
        </p:nvSpPr>
        <p:spPr>
          <a:xfrm>
            <a:off x="476250" y="1502452"/>
            <a:ext cx="2159000" cy="4619624"/>
          </a:xfrm>
          <a:prstGeom prst="rect">
            <a:avLst/>
          </a:prstGeom>
          <a:solidFill>
            <a:srgbClr val="275317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C0061B0-9734-89CC-AC7C-A1791A041284}"/>
              </a:ext>
            </a:extLst>
          </p:cNvPr>
          <p:cNvSpPr txBox="1"/>
          <p:nvPr/>
        </p:nvSpPr>
        <p:spPr>
          <a:xfrm>
            <a:off x="477490" y="3370578"/>
            <a:ext cx="215776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Nova"/>
              </a:rPr>
              <a:t>104</a:t>
            </a:r>
            <a:r>
              <a:rPr lang="pt-BR" sz="6000" b="1" dirty="0">
                <a:solidFill>
                  <a:srgbClr val="156082"/>
                </a:solidFill>
                <a:latin typeface="Arial Nova"/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Arial Nova"/>
              </a:rPr>
              <a:t>mil</a:t>
            </a:r>
            <a:r>
              <a:rPr lang="pt-BR" sz="4400" dirty="0">
                <a:solidFill>
                  <a:schemeClr val="bg1"/>
                </a:solidFill>
                <a:latin typeface="Arial Nova"/>
              </a:rPr>
              <a:t> </a:t>
            </a:r>
            <a:endParaRPr lang="pt-BR" sz="2000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940978D-C8EC-7610-6EE7-8F402477388C}"/>
              </a:ext>
            </a:extLst>
          </p:cNvPr>
          <p:cNvSpPr txBox="1"/>
          <p:nvPr/>
        </p:nvSpPr>
        <p:spPr>
          <a:xfrm>
            <a:off x="476248" y="4256333"/>
            <a:ext cx="215900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 </a:t>
            </a:r>
            <a:r>
              <a:rPr lang="pt-BR" sz="2000">
                <a:solidFill>
                  <a:schemeClr val="bg1"/>
                </a:solidFill>
                <a:latin typeface="Arial Nova"/>
              </a:rPr>
              <a:t>cestas de alimentos distribuídas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149825F-2D33-68D4-9C2C-69393B876491}"/>
              </a:ext>
            </a:extLst>
          </p:cNvPr>
          <p:cNvSpPr txBox="1"/>
          <p:nvPr/>
        </p:nvSpPr>
        <p:spPr>
          <a:xfrm>
            <a:off x="1093929" y="1341767"/>
            <a:ext cx="10004142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latin typeface="Arial Nova"/>
              </a:rPr>
              <a:t>Alimentação Social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95AA5EC6-3E3D-9255-D965-E0C6F8D1DBD4}"/>
              </a:ext>
            </a:extLst>
          </p:cNvPr>
          <p:cNvSpPr txBox="1"/>
          <p:nvPr/>
        </p:nvSpPr>
        <p:spPr>
          <a:xfrm>
            <a:off x="434359" y="5610936"/>
            <a:ext cx="21577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R$ 58,6 milhões</a:t>
            </a:r>
          </a:p>
        </p:txBody>
      </p:sp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xmlns="" id="{EF97D52F-C916-9616-71D5-2C811F30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05" y="2012464"/>
            <a:ext cx="1447137" cy="146193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4EDEB67-E2A3-E282-E214-2A0ED1DBB166}"/>
              </a:ext>
            </a:extLst>
          </p:cNvPr>
          <p:cNvSpPr txBox="1"/>
          <p:nvPr/>
        </p:nvSpPr>
        <p:spPr>
          <a:xfrm>
            <a:off x="2851921" y="2371924"/>
            <a:ext cx="288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>
                <a:solidFill>
                  <a:srgbClr val="275317"/>
                </a:solidFill>
                <a:latin typeface="Arial Nova"/>
              </a:rPr>
              <a:t>Cestas de Alimentos </a:t>
            </a:r>
          </a:p>
          <a:p>
            <a:r>
              <a:rPr lang="pt-BR" sz="2800" b="1">
                <a:solidFill>
                  <a:srgbClr val="275317"/>
                </a:solidFill>
                <a:latin typeface="Arial Nova"/>
              </a:rPr>
              <a:t>para Municípios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A7F0815-D7F5-E63E-D889-B9B1B85D9404}"/>
              </a:ext>
            </a:extLst>
          </p:cNvPr>
          <p:cNvSpPr txBox="1"/>
          <p:nvPr/>
        </p:nvSpPr>
        <p:spPr>
          <a:xfrm>
            <a:off x="2851921" y="3086579"/>
            <a:ext cx="2159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Arial Nova"/>
              </a:rPr>
              <a:t>40 mil cestas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D1CF668-2512-636E-7BE2-E341394A9700}"/>
              </a:ext>
            </a:extLst>
          </p:cNvPr>
          <p:cNvSpPr txBox="1"/>
          <p:nvPr/>
        </p:nvSpPr>
        <p:spPr>
          <a:xfrm>
            <a:off x="2851921" y="3700654"/>
            <a:ext cx="3511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>
                <a:solidFill>
                  <a:srgbClr val="275317"/>
                </a:solidFill>
                <a:latin typeface="Arial Nova"/>
              </a:rPr>
              <a:t>Cestas de Alimentos </a:t>
            </a:r>
          </a:p>
          <a:p>
            <a:r>
              <a:rPr lang="pt-BR" sz="2800" b="1">
                <a:solidFill>
                  <a:srgbClr val="275317"/>
                </a:solidFill>
                <a:latin typeface="Arial Nova"/>
              </a:rPr>
              <a:t>Cozinhas Solidárias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B13E607-1D3D-C44D-DB45-E37B6EA12271}"/>
              </a:ext>
            </a:extLst>
          </p:cNvPr>
          <p:cNvSpPr txBox="1"/>
          <p:nvPr/>
        </p:nvSpPr>
        <p:spPr>
          <a:xfrm>
            <a:off x="2851921" y="4360522"/>
            <a:ext cx="2159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Arial Nova"/>
              </a:rPr>
              <a:t>29 mil cestas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3CC79A2-C21B-D76D-183C-166A43467847}"/>
              </a:ext>
            </a:extLst>
          </p:cNvPr>
          <p:cNvSpPr txBox="1"/>
          <p:nvPr/>
        </p:nvSpPr>
        <p:spPr>
          <a:xfrm>
            <a:off x="2851921" y="5040804"/>
            <a:ext cx="6060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>
                <a:solidFill>
                  <a:srgbClr val="275317"/>
                </a:solidFill>
                <a:latin typeface="Arial Nova"/>
              </a:rPr>
              <a:t>Cestas de Alimentos </a:t>
            </a:r>
          </a:p>
          <a:p>
            <a:r>
              <a:rPr lang="pt-BR" sz="2800" b="1">
                <a:solidFill>
                  <a:srgbClr val="275317"/>
                </a:solidFill>
                <a:latin typeface="Arial Nova"/>
              </a:rPr>
              <a:t>Povos e Comunidades Tradicionais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DEF0E78-A5A5-9527-D203-328E8620BCA9}"/>
              </a:ext>
            </a:extLst>
          </p:cNvPr>
          <p:cNvSpPr txBox="1"/>
          <p:nvPr/>
        </p:nvSpPr>
        <p:spPr>
          <a:xfrm>
            <a:off x="2851921" y="5665612"/>
            <a:ext cx="21590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>
                <a:latin typeface="Arial Nova"/>
              </a:rPr>
              <a:t>35 mil cestas</a:t>
            </a:r>
          </a:p>
        </p:txBody>
      </p:sp>
    </p:spTree>
    <p:extLst>
      <p:ext uri="{BB962C8B-B14F-4D97-AF65-F5344CB8AC3E}">
        <p14:creationId xmlns:p14="http://schemas.microsoft.com/office/powerpoint/2010/main" val="212834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2918BF47-5256-EE58-57C3-76C701A3E8A4}"/>
              </a:ext>
            </a:extLst>
          </p:cNvPr>
          <p:cNvSpPr/>
          <p:nvPr/>
        </p:nvSpPr>
        <p:spPr>
          <a:xfrm>
            <a:off x="476250" y="1502452"/>
            <a:ext cx="2159000" cy="4619624"/>
          </a:xfrm>
          <a:prstGeom prst="rect">
            <a:avLst/>
          </a:prstGeom>
          <a:solidFill>
            <a:srgbClr val="F2AA8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C0061B0-9734-89CC-AC7C-A1791A041284}"/>
              </a:ext>
            </a:extLst>
          </p:cNvPr>
          <p:cNvSpPr txBox="1"/>
          <p:nvPr/>
        </p:nvSpPr>
        <p:spPr>
          <a:xfrm>
            <a:off x="477490" y="3807458"/>
            <a:ext cx="21577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Nova"/>
              </a:rPr>
              <a:t>4,1 mil</a:t>
            </a:r>
            <a:endParaRPr lang="pt-BR" sz="4400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940978D-C8EC-7610-6EE7-8F402477388C}"/>
              </a:ext>
            </a:extLst>
          </p:cNvPr>
          <p:cNvSpPr txBox="1"/>
          <p:nvPr/>
        </p:nvSpPr>
        <p:spPr>
          <a:xfrm>
            <a:off x="476248" y="4256333"/>
            <a:ext cx="21590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rial Nova"/>
              </a:rPr>
              <a:t>bolsas de qualificação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149825F-2D33-68D4-9C2C-69393B876491}"/>
              </a:ext>
            </a:extLst>
          </p:cNvPr>
          <p:cNvSpPr txBox="1"/>
          <p:nvPr/>
        </p:nvSpPr>
        <p:spPr>
          <a:xfrm>
            <a:off x="2851609" y="1504327"/>
            <a:ext cx="2160622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>
                <a:latin typeface="Arial Nova"/>
              </a:rPr>
              <a:t>Cultura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95AA5EC6-3E3D-9255-D965-E0C6F8D1DBD4}"/>
              </a:ext>
            </a:extLst>
          </p:cNvPr>
          <p:cNvSpPr txBox="1"/>
          <p:nvPr/>
        </p:nvSpPr>
        <p:spPr>
          <a:xfrm>
            <a:off x="434359" y="5610936"/>
            <a:ext cx="21577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R$ 30 milhões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4EDEB67-E2A3-E282-E214-2A0ED1DBB166}"/>
              </a:ext>
            </a:extLst>
          </p:cNvPr>
          <p:cNvSpPr txBox="1"/>
          <p:nvPr/>
        </p:nvSpPr>
        <p:spPr>
          <a:xfrm>
            <a:off x="2851921" y="2371924"/>
            <a:ext cx="435946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rgbClr val="F2AA84"/>
                </a:solidFill>
                <a:latin typeface="Arial Nova"/>
              </a:rPr>
              <a:t>Bolsa Retomada Cultural</a:t>
            </a:r>
            <a:endParaRPr lang="pt-BR">
              <a:solidFill>
                <a:srgbClr val="F2AA84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A7F0815-D7F5-E63E-D889-B9B1B85D9404}"/>
              </a:ext>
            </a:extLst>
          </p:cNvPr>
          <p:cNvSpPr txBox="1"/>
          <p:nvPr/>
        </p:nvSpPr>
        <p:spPr>
          <a:xfrm>
            <a:off x="2902721" y="2802099"/>
            <a:ext cx="533908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dirty="0">
                <a:latin typeface="Arial Nova"/>
              </a:rPr>
              <a:t>4,1 mil bolsas em 95 cidades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D1CF668-2512-636E-7BE2-E341394A9700}"/>
              </a:ext>
            </a:extLst>
          </p:cNvPr>
          <p:cNvSpPr txBox="1"/>
          <p:nvPr/>
        </p:nvSpPr>
        <p:spPr>
          <a:xfrm>
            <a:off x="2851921" y="3355214"/>
            <a:ext cx="641419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rgbClr val="F2AA84"/>
                </a:solidFill>
                <a:latin typeface="Arial Nova"/>
              </a:rPr>
              <a:t>Bolsa Funarte de Ações Continuadas</a:t>
            </a:r>
            <a:endParaRPr lang="pt-BR">
              <a:solidFill>
                <a:srgbClr val="F2AA84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B13E607-1D3D-C44D-DB45-E37B6EA12271}"/>
              </a:ext>
            </a:extLst>
          </p:cNvPr>
          <p:cNvSpPr txBox="1"/>
          <p:nvPr/>
        </p:nvSpPr>
        <p:spPr>
          <a:xfrm>
            <a:off x="2902720" y="3811882"/>
            <a:ext cx="78658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dirty="0">
                <a:latin typeface="Arial Nova"/>
              </a:rPr>
              <a:t>150 bolsas de R$ 30 mil para coletivos, grupos, espaços culturais e eventos</a:t>
            </a:r>
            <a:endParaRPr lang="pt-BR" sz="22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3CC79A2-C21B-D76D-183C-166A43467847}"/>
              </a:ext>
            </a:extLst>
          </p:cNvPr>
          <p:cNvSpPr txBox="1"/>
          <p:nvPr/>
        </p:nvSpPr>
        <p:spPr>
          <a:xfrm>
            <a:off x="2851609" y="4746152"/>
            <a:ext cx="518449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rgbClr val="F2AA84"/>
                </a:solidFill>
                <a:latin typeface="Arial Nova"/>
              </a:rPr>
              <a:t>Prêmio Diversidade Cultural</a:t>
            </a:r>
            <a:r>
              <a:rPr lang="pt-BR" dirty="0">
                <a:solidFill>
                  <a:srgbClr val="F2AA84"/>
                </a:solidFill>
                <a:latin typeface="Aptos"/>
              </a:rPr>
              <a:t> </a:t>
            </a:r>
            <a:endParaRPr lang="pt-BR" dirty="0">
              <a:solidFill>
                <a:srgbClr val="F2AA84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2DEF0E78-A5A5-9527-D203-328E8620BCA9}"/>
              </a:ext>
            </a:extLst>
          </p:cNvPr>
          <p:cNvSpPr txBox="1"/>
          <p:nvPr/>
        </p:nvSpPr>
        <p:spPr>
          <a:xfrm>
            <a:off x="2902721" y="5196964"/>
            <a:ext cx="86614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dirty="0">
                <a:latin typeface="Arial Nova"/>
              </a:rPr>
              <a:t>R$  3 milhões para implementação da política nacional Cultura viva</a:t>
            </a:r>
            <a:endParaRPr lang="pt-BR" sz="2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7E3E3DA-2151-EF70-CD96-104013DE0EC7}"/>
              </a:ext>
            </a:extLst>
          </p:cNvPr>
          <p:cNvSpPr txBox="1"/>
          <p:nvPr/>
        </p:nvSpPr>
        <p:spPr>
          <a:xfrm>
            <a:off x="474083" y="1711008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Retomada Cultural</a:t>
            </a:r>
            <a:endParaRPr lang="pt-BR"/>
          </a:p>
        </p:txBody>
      </p:sp>
      <p:pic>
        <p:nvPicPr>
          <p:cNvPr id="19" name="Imagem 18" descr="Ícone&#10;&#10;Descrição gerada automaticamente">
            <a:extLst>
              <a:ext uri="{FF2B5EF4-FFF2-40B4-BE49-F238E27FC236}">
                <a16:creationId xmlns:a16="http://schemas.microsoft.com/office/drawing/2014/main" xmlns="" id="{9BDDEC76-7B59-3904-194B-F713B457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1" y="2216346"/>
            <a:ext cx="1443210" cy="14615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5ECE2AAC-884E-7F52-4379-97711232F4D9}"/>
              </a:ext>
            </a:extLst>
          </p:cNvPr>
          <p:cNvSpPr txBox="1"/>
          <p:nvPr/>
        </p:nvSpPr>
        <p:spPr>
          <a:xfrm>
            <a:off x="7742414" y="4803135"/>
            <a:ext cx="3821707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dirty="0"/>
              <a:t>Pontos de Cultura, Pontos de Memória, Bibliotecas Comunitárias, Escolas Livres e Comunidades Quilombolas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43CC79A2-C21B-D76D-183C-166A43467847}"/>
              </a:ext>
            </a:extLst>
          </p:cNvPr>
          <p:cNvSpPr txBox="1"/>
          <p:nvPr/>
        </p:nvSpPr>
        <p:spPr>
          <a:xfrm>
            <a:off x="2851609" y="5734861"/>
            <a:ext cx="479009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800" b="1" dirty="0">
                <a:solidFill>
                  <a:srgbClr val="F2AA84"/>
                </a:solidFill>
                <a:latin typeface="Arial Nova"/>
              </a:rPr>
              <a:t>Lei de Incentivo à Cultura</a:t>
            </a:r>
            <a:r>
              <a:rPr lang="pt-BR" dirty="0">
                <a:solidFill>
                  <a:srgbClr val="F2AA84"/>
                </a:solidFill>
                <a:latin typeface="Aptos"/>
              </a:rPr>
              <a:t> </a:t>
            </a:r>
            <a:endParaRPr lang="pt-BR" dirty="0">
              <a:solidFill>
                <a:srgbClr val="F2AA84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9A7F0815-D7F5-E63E-D889-B9B1B85D9404}"/>
              </a:ext>
            </a:extLst>
          </p:cNvPr>
          <p:cNvSpPr txBox="1"/>
          <p:nvPr/>
        </p:nvSpPr>
        <p:spPr>
          <a:xfrm>
            <a:off x="2851609" y="6201231"/>
            <a:ext cx="533908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dirty="0">
                <a:latin typeface="Arial Nova"/>
              </a:rPr>
              <a:t>669 propostas e projetos habilitados</a:t>
            </a:r>
          </a:p>
        </p:txBody>
      </p:sp>
    </p:spTree>
    <p:extLst>
      <p:ext uri="{BB962C8B-B14F-4D97-AF65-F5344CB8AC3E}">
        <p14:creationId xmlns:p14="http://schemas.microsoft.com/office/powerpoint/2010/main" val="3260716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80206" y="1600770"/>
            <a:ext cx="3018408" cy="3368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764A5435-D756-F216-8C78-5D41E7765576}"/>
              </a:ext>
            </a:extLst>
          </p:cNvPr>
          <p:cNvSpPr/>
          <p:nvPr/>
        </p:nvSpPr>
        <p:spPr>
          <a:xfrm>
            <a:off x="758327" y="5286311"/>
            <a:ext cx="6583018" cy="1190758"/>
          </a:xfrm>
          <a:prstGeom prst="rect">
            <a:avLst/>
          </a:prstGeom>
          <a:solidFill>
            <a:srgbClr val="1351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7E3E3DA-2151-EF70-CD96-104013DE0EC7}"/>
              </a:ext>
            </a:extLst>
          </p:cNvPr>
          <p:cNvSpPr txBox="1"/>
          <p:nvPr/>
        </p:nvSpPr>
        <p:spPr>
          <a:xfrm>
            <a:off x="474083" y="1711008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Retomada Cultural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177F8D6-E11A-3CD0-8051-81EFB938AB50}"/>
              </a:ext>
            </a:extLst>
          </p:cNvPr>
          <p:cNvSpPr txBox="1"/>
          <p:nvPr/>
        </p:nvSpPr>
        <p:spPr>
          <a:xfrm>
            <a:off x="798833" y="1549948"/>
            <a:ext cx="20651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Nova"/>
              </a:rPr>
              <a:t>Recursos Novos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EC8AFA18-9ED3-9752-32EC-23CA44789C1B}"/>
              </a:ext>
            </a:extLst>
          </p:cNvPr>
          <p:cNvSpPr txBox="1"/>
          <p:nvPr/>
        </p:nvSpPr>
        <p:spPr>
          <a:xfrm>
            <a:off x="758327" y="3543056"/>
            <a:ext cx="422357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Nova"/>
              </a:rPr>
              <a:t>Antecipação de benefícios </a:t>
            </a:r>
          </a:p>
          <a:p>
            <a:r>
              <a:rPr lang="pt-BR" b="1" dirty="0">
                <a:solidFill>
                  <a:srgbClr val="FF0000"/>
                </a:solidFill>
                <a:latin typeface="Arial Nova"/>
              </a:rPr>
              <a:t>e prorrogação de tributos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AD03D950-B837-A0E5-9E03-4E32B52844BF}"/>
              </a:ext>
            </a:extLst>
          </p:cNvPr>
          <p:cNvSpPr txBox="1"/>
          <p:nvPr/>
        </p:nvSpPr>
        <p:spPr>
          <a:xfrm>
            <a:off x="780466" y="1905045"/>
            <a:ext cx="29176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accent3">
                    <a:lumMod val="76000"/>
                  </a:schemeClr>
                </a:solidFill>
                <a:latin typeface="Arial Nova"/>
              </a:rPr>
              <a:t>R$ 94,5 bilhões​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13670589-9762-96ED-95A1-28D6B7B8F714}"/>
              </a:ext>
            </a:extLst>
          </p:cNvPr>
          <p:cNvSpPr txBox="1"/>
          <p:nvPr/>
        </p:nvSpPr>
        <p:spPr>
          <a:xfrm>
            <a:off x="769181" y="4206146"/>
            <a:ext cx="29176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accent3">
                    <a:lumMod val="76000"/>
                  </a:schemeClr>
                </a:solidFill>
                <a:latin typeface="Arial Nova"/>
              </a:rPr>
              <a:t>R$ 17,5 bilhões​</a:t>
            </a:r>
            <a:endParaRPr lang="pt-BR" dirty="0">
              <a:solidFill>
                <a:schemeClr val="accent3">
                  <a:lumMod val="76000"/>
                </a:schemeClr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147FAEE0-C629-0840-93C4-2FEB36CD36BE}"/>
              </a:ext>
            </a:extLst>
          </p:cNvPr>
          <p:cNvSpPr txBox="1"/>
          <p:nvPr/>
        </p:nvSpPr>
        <p:spPr>
          <a:xfrm>
            <a:off x="2094122" y="5325983"/>
            <a:ext cx="39183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Arial Nova"/>
              </a:rPr>
              <a:t>Total das medidas de apoio ao RS​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4E55B72C-C52A-9CE6-3423-5A9DF4570479}"/>
              </a:ext>
            </a:extLst>
          </p:cNvPr>
          <p:cNvSpPr txBox="1"/>
          <p:nvPr/>
        </p:nvSpPr>
        <p:spPr>
          <a:xfrm>
            <a:off x="1905917" y="5693210"/>
            <a:ext cx="42947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Arial Nova"/>
              </a:rPr>
              <a:t>R$ 141,5 bilhões​</a:t>
            </a: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9DDD432B-3C1E-E00E-16CC-7F77FB8123B0}"/>
              </a:ext>
            </a:extLst>
          </p:cNvPr>
          <p:cNvSpPr txBox="1"/>
          <p:nvPr/>
        </p:nvSpPr>
        <p:spPr>
          <a:xfrm>
            <a:off x="7700365" y="1511117"/>
            <a:ext cx="397252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A Receita Corrente Líquida do Estado do RS em 2023 foi de R$ 56,6 bilhões</a:t>
            </a:r>
            <a:r>
              <a:rPr lang="pt-BR" sz="2000" dirty="0"/>
              <a:t>​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93628FE0-9878-2E86-7371-C613CFBD0493}"/>
              </a:ext>
            </a:extLst>
          </p:cNvPr>
          <p:cNvSpPr txBox="1"/>
          <p:nvPr/>
        </p:nvSpPr>
        <p:spPr>
          <a:xfrm>
            <a:off x="7700365" y="2612582"/>
            <a:ext cx="258187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/>
              <a:t>Governo Federal já pagou o equivalente a 130% da RCL de um ano</a:t>
            </a:r>
            <a:r>
              <a:rPr lang="pt-BR" sz="1200" dirty="0"/>
              <a:t> ​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85AB72A6-B3EF-6989-1310-FE414E992FD8}"/>
              </a:ext>
            </a:extLst>
          </p:cNvPr>
          <p:cNvSpPr txBox="1"/>
          <p:nvPr/>
        </p:nvSpPr>
        <p:spPr>
          <a:xfrm>
            <a:off x="7649179" y="3573833"/>
            <a:ext cx="258187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/>
              <a:t>Disponibilizados 250% da RCL de um ano</a:t>
            </a:r>
            <a:r>
              <a:rPr lang="pt-BR" sz="1600" dirty="0"/>
              <a:t>​</a:t>
            </a:r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E177F8D6-E11A-3CD0-8051-81EFB938AB50}"/>
              </a:ext>
            </a:extLst>
          </p:cNvPr>
          <p:cNvSpPr txBox="1"/>
          <p:nvPr/>
        </p:nvSpPr>
        <p:spPr>
          <a:xfrm>
            <a:off x="748916" y="2671319"/>
            <a:ext cx="23399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Nova"/>
              </a:rPr>
              <a:t>Novo PAC - Diques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AD03D950-B837-A0E5-9E03-4E32B52844BF}"/>
              </a:ext>
            </a:extLst>
          </p:cNvPr>
          <p:cNvSpPr txBox="1"/>
          <p:nvPr/>
        </p:nvSpPr>
        <p:spPr>
          <a:xfrm>
            <a:off x="758328" y="2921891"/>
            <a:ext cx="29176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chemeClr val="accent3">
                    <a:lumMod val="76000"/>
                  </a:schemeClr>
                </a:solidFill>
                <a:latin typeface="Arial Nova"/>
              </a:rPr>
              <a:t>R$ 6,5 bilhões​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147FAEE0-C629-0840-93C4-2FEB36CD36BE}"/>
              </a:ext>
            </a:extLst>
          </p:cNvPr>
          <p:cNvSpPr txBox="1"/>
          <p:nvPr/>
        </p:nvSpPr>
        <p:spPr>
          <a:xfrm>
            <a:off x="4753764" y="1741263"/>
            <a:ext cx="22712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 Nova"/>
              </a:rPr>
              <a:t>Suspensão da dívida com a União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4E55B72C-C52A-9CE6-3423-5A9DF4570479}"/>
              </a:ext>
            </a:extLst>
          </p:cNvPr>
          <p:cNvSpPr txBox="1"/>
          <p:nvPr/>
        </p:nvSpPr>
        <p:spPr>
          <a:xfrm>
            <a:off x="4275150" y="2323168"/>
            <a:ext cx="307621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rgbClr val="FFFFFF"/>
                </a:solidFill>
                <a:latin typeface="Arial Nova"/>
              </a:rPr>
              <a:t>R$ 11 bilhões</a:t>
            </a:r>
            <a:r>
              <a:rPr lang="pt-BR" sz="4000" b="1" dirty="0">
                <a:solidFill>
                  <a:srgbClr val="FFFFFF"/>
                </a:solidFill>
                <a:latin typeface="Arial Nova"/>
              </a:rPr>
              <a:t>​</a:t>
            </a: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147FAEE0-C629-0840-93C4-2FEB36CD36BE}"/>
              </a:ext>
            </a:extLst>
          </p:cNvPr>
          <p:cNvSpPr txBox="1"/>
          <p:nvPr/>
        </p:nvSpPr>
        <p:spPr>
          <a:xfrm>
            <a:off x="4753764" y="3291787"/>
            <a:ext cx="22712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 Nova"/>
              </a:rPr>
              <a:t>Isenção juros do estoque da dívida com a União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4E55B72C-C52A-9CE6-3423-5A9DF4570479}"/>
              </a:ext>
            </a:extLst>
          </p:cNvPr>
          <p:cNvSpPr txBox="1"/>
          <p:nvPr/>
        </p:nvSpPr>
        <p:spPr>
          <a:xfrm>
            <a:off x="4347674" y="4045087"/>
            <a:ext cx="307621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rgbClr val="FFFFFF"/>
                </a:solidFill>
                <a:latin typeface="Arial Nova"/>
              </a:rPr>
              <a:t>R$ 12 bilhões</a:t>
            </a:r>
            <a:r>
              <a:rPr lang="pt-BR" sz="4000" b="1" dirty="0">
                <a:solidFill>
                  <a:srgbClr val="FFFFFF"/>
                </a:solidFill>
                <a:latin typeface="Arial Nova"/>
              </a:rPr>
              <a:t>​</a:t>
            </a:r>
            <a:endParaRPr lang="pt-BR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83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C0E1A5E-04F3-4D8A-8D20-B2A7F91EC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2E987119-A2A7-9EC9-BB16-2121E29FB180}"/>
              </a:ext>
            </a:extLst>
          </p:cNvPr>
          <p:cNvSpPr/>
          <p:nvPr/>
        </p:nvSpPr>
        <p:spPr>
          <a:xfrm>
            <a:off x="-6245440" y="3605278"/>
            <a:ext cx="3018408" cy="33688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2CC7FBD0-1C34-189C-D84E-1F6518168BC5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3934228A-734E-545D-2C8B-98542E62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8B3EEE1C-818E-A7A9-D8B5-6D98428AAFE1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B1F47696-C6D7-00FC-5878-666E31262EE4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1BD6F24E-E690-40F9-727E-405DF6643662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D6F4BE6-8F34-1B44-38E6-A25394BF9019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36F26BFD-E08D-47C4-9A42-465FB4FB6E77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809C8D6-BC0C-933B-6F65-E97879434A9A}"/>
              </a:ext>
            </a:extLst>
          </p:cNvPr>
          <p:cNvSpPr txBox="1"/>
          <p:nvPr/>
        </p:nvSpPr>
        <p:spPr>
          <a:xfrm>
            <a:off x="474083" y="1711008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Retomada Cultural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F9B1B67-6119-38CC-12AC-F28AEBD7B79A}"/>
              </a:ext>
            </a:extLst>
          </p:cNvPr>
          <p:cNvSpPr txBox="1"/>
          <p:nvPr/>
        </p:nvSpPr>
        <p:spPr>
          <a:xfrm>
            <a:off x="4753764" y="1594553"/>
            <a:ext cx="846771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t-BR" sz="2000" b="1" dirty="0">
                <a:solidFill>
                  <a:srgbClr val="FF0000"/>
                </a:solidFill>
              </a:rPr>
              <a:t>Mapeamento de áreas de risco no Rio Grande do Sul</a:t>
            </a:r>
          </a:p>
          <a:p>
            <a:r>
              <a:rPr lang="pt-BR" b="0" i="0" dirty="0">
                <a:solidFill>
                  <a:srgbClr val="1C1B1A"/>
                </a:solidFill>
                <a:effectLst/>
                <a:latin typeface="Rawline"/>
              </a:rPr>
              <a:t/>
            </a:r>
            <a:br>
              <a:rPr lang="pt-BR" b="0" i="0" dirty="0">
                <a:solidFill>
                  <a:srgbClr val="1C1B1A"/>
                </a:solidFill>
                <a:effectLst/>
                <a:latin typeface="Rawline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41D0CDF8-29D9-9560-77B8-865B84E7112A}"/>
              </a:ext>
            </a:extLst>
          </p:cNvPr>
          <p:cNvSpPr txBox="1"/>
          <p:nvPr/>
        </p:nvSpPr>
        <p:spPr>
          <a:xfrm>
            <a:off x="-5915225" y="4078497"/>
            <a:ext cx="307621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rgbClr val="FFFFFF"/>
                </a:solidFill>
                <a:latin typeface="Arial Nova"/>
              </a:rPr>
              <a:t>R$ 11 bilhões</a:t>
            </a:r>
            <a:r>
              <a:rPr lang="pt-BR" sz="4000" b="1" dirty="0">
                <a:solidFill>
                  <a:srgbClr val="FFFFFF"/>
                </a:solidFill>
                <a:latin typeface="Arial Nova"/>
              </a:rPr>
              <a:t>​</a:t>
            </a: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F1DB4EA4-0B33-0847-83E3-291E4C21D668}"/>
              </a:ext>
            </a:extLst>
          </p:cNvPr>
          <p:cNvSpPr txBox="1"/>
          <p:nvPr/>
        </p:nvSpPr>
        <p:spPr>
          <a:xfrm>
            <a:off x="-5273141" y="4730096"/>
            <a:ext cx="22712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 Nova"/>
              </a:rPr>
              <a:t>Isenção juros do estoque da dívida com a União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33269512-C9B7-37EB-130A-7F74F0ACF160}"/>
              </a:ext>
            </a:extLst>
          </p:cNvPr>
          <p:cNvSpPr txBox="1"/>
          <p:nvPr/>
        </p:nvSpPr>
        <p:spPr>
          <a:xfrm>
            <a:off x="-5679231" y="5483396"/>
            <a:ext cx="307621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rgbClr val="FFFFFF"/>
                </a:solidFill>
                <a:latin typeface="Arial Nova"/>
              </a:rPr>
              <a:t>R$ 12 bilhões</a:t>
            </a:r>
            <a:r>
              <a:rPr lang="pt-BR" sz="4000" b="1" dirty="0">
                <a:solidFill>
                  <a:srgbClr val="FFFFFF"/>
                </a:solidFill>
                <a:latin typeface="Arial Nova"/>
              </a:rPr>
              <a:t>​</a:t>
            </a:r>
            <a:endParaRPr lang="pt-BR" sz="2800" dirty="0">
              <a:solidFill>
                <a:srgbClr val="FFFFFF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036AA6F-D0D1-1C73-1615-5907B47F12E3}"/>
              </a:ext>
            </a:extLst>
          </p:cNvPr>
          <p:cNvSpPr txBox="1"/>
          <p:nvPr/>
        </p:nvSpPr>
        <p:spPr>
          <a:xfrm>
            <a:off x="4782447" y="3149035"/>
            <a:ext cx="6636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dirty="0">
                <a:solidFill>
                  <a:srgbClr val="393A4A"/>
                </a:solidFill>
                <a:latin typeface="Rawline"/>
              </a:rPr>
              <a:t>Agudo, Cachoeira do Sul, Canela, Charqueadas, Eldorado do Sul, Esteio, Fontoura Xavier, General Câmara, Gramado, </a:t>
            </a:r>
            <a:r>
              <a:rPr lang="pt-BR" dirty="0" err="1">
                <a:solidFill>
                  <a:srgbClr val="393A4A"/>
                </a:solidFill>
                <a:latin typeface="Rawline"/>
              </a:rPr>
              <a:t>Ivorá</a:t>
            </a:r>
            <a:r>
              <a:rPr lang="pt-BR" dirty="0">
                <a:solidFill>
                  <a:srgbClr val="393A4A"/>
                </a:solidFill>
                <a:latin typeface="Rawline"/>
              </a:rPr>
              <a:t>, Jaguari, Pareci Novo, Parobé, São Jerônimo, São Martinho da Serra, Segredo, Silveira Martins, Sobradinho, Taquara, Taquari, Triunfo, Vale Verde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DCA8902-FB67-D158-B0AE-4F183C16EAE3}"/>
              </a:ext>
            </a:extLst>
          </p:cNvPr>
          <p:cNvSpPr txBox="1"/>
          <p:nvPr/>
        </p:nvSpPr>
        <p:spPr>
          <a:xfrm>
            <a:off x="4782447" y="1932932"/>
            <a:ext cx="6890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93A4A"/>
                </a:solidFill>
                <a:latin typeface="Rawline"/>
              </a:rPr>
              <a:t>93 municípios gaúchos serão atendidos pela Ação Emergencial do Serviço Geológico Brasileiro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9703D11-D210-7561-D624-983FC0237490}"/>
              </a:ext>
            </a:extLst>
          </p:cNvPr>
          <p:cNvSpPr txBox="1"/>
          <p:nvPr/>
        </p:nvSpPr>
        <p:spPr>
          <a:xfrm>
            <a:off x="4782447" y="2744952"/>
            <a:ext cx="331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Nova"/>
              </a:rPr>
              <a:t>Relatórios já publicados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3AC0A077-A73F-F0A4-D6A7-D7ADA458E721}"/>
              </a:ext>
            </a:extLst>
          </p:cNvPr>
          <p:cNvSpPr txBox="1"/>
          <p:nvPr/>
        </p:nvSpPr>
        <p:spPr>
          <a:xfrm>
            <a:off x="4782447" y="4755047"/>
            <a:ext cx="66364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 err="1">
                <a:solidFill>
                  <a:srgbClr val="393A4A"/>
                </a:solidFill>
                <a:effectLst/>
                <a:latin typeface="Rawline"/>
              </a:rPr>
              <a:t>Arambaré</a:t>
            </a:r>
            <a:r>
              <a:rPr lang="pt-BR" b="0" i="0" dirty="0">
                <a:solidFill>
                  <a:srgbClr val="393A4A"/>
                </a:solidFill>
                <a:effectLst/>
                <a:latin typeface="Rawline"/>
              </a:rPr>
              <a:t>, Canudos do Vale, Coqueiro Baixo, Paraíso do Sul, Putinga, Rio Grande,  São José do Norte, São Lourenço do Sul, Veranópolis e Vespasiano Corrêa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F4C721B-1177-903E-3E48-47B807EC8D6A}"/>
              </a:ext>
            </a:extLst>
          </p:cNvPr>
          <p:cNvSpPr txBox="1"/>
          <p:nvPr/>
        </p:nvSpPr>
        <p:spPr>
          <a:xfrm>
            <a:off x="4782447" y="4450266"/>
            <a:ext cx="331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Nova"/>
              </a:rPr>
              <a:t>Estudos Concluídos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D9A8F940-E3B3-8E95-4B15-3D9D8AD81A87}"/>
              </a:ext>
            </a:extLst>
          </p:cNvPr>
          <p:cNvSpPr txBox="1"/>
          <p:nvPr/>
        </p:nvSpPr>
        <p:spPr>
          <a:xfrm>
            <a:off x="4782447" y="5661675"/>
            <a:ext cx="3312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 Nova"/>
              </a:rPr>
              <a:t>Em Andamento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22D25127-BF99-5138-195D-1A6EF10B81BD}"/>
              </a:ext>
            </a:extLst>
          </p:cNvPr>
          <p:cNvSpPr txBox="1"/>
          <p:nvPr/>
        </p:nvSpPr>
        <p:spPr>
          <a:xfrm>
            <a:off x="4782447" y="6084925"/>
            <a:ext cx="63414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393A4A"/>
                </a:solidFill>
                <a:effectLst/>
                <a:latin typeface="Rawline"/>
              </a:rPr>
              <a:t>Arroio do Padre, Caxias do Sul, Cerro Branco, Ibarama, Santa Tereza e São José do Herval</a:t>
            </a:r>
            <a:endParaRPr lang="pt-BR" dirty="0"/>
          </a:p>
        </p:txBody>
      </p:sp>
      <p:pic>
        <p:nvPicPr>
          <p:cNvPr id="37" name="Imagem 36" descr="Pessoas olhando para a câmera&#10;&#10;O conteúdo gerado por IA pode estar incorreto.">
            <a:extLst>
              <a:ext uri="{FF2B5EF4-FFF2-40B4-BE49-F238E27FC236}">
                <a16:creationId xmlns:a16="http://schemas.microsoft.com/office/drawing/2014/main" xmlns="" id="{D3F1D75C-5E33-90CE-56B2-7260AE854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0" y="1622641"/>
            <a:ext cx="3815675" cy="2674948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xmlns="" id="{F5C569C4-E5E8-DBC2-4188-53636C08693C}"/>
              </a:ext>
            </a:extLst>
          </p:cNvPr>
          <p:cNvSpPr txBox="1"/>
          <p:nvPr/>
        </p:nvSpPr>
        <p:spPr>
          <a:xfrm>
            <a:off x="426248" y="4483884"/>
            <a:ext cx="38629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dirty="0">
                <a:solidFill>
                  <a:srgbClr val="393A4A"/>
                </a:solidFill>
                <a:effectLst/>
                <a:latin typeface="Rawline"/>
              </a:rPr>
              <a:t>Com as informações técnicas, gestores públicos terão conhecimento sobre onde estão moradias ou outros tipos de estabelecimentos com risco de sofrer danos em caso de desastres e as áreas que necessitem de intervenções. Dessa forma, podem direcionar recursos para obras, ações estruturais e garantir a segurança da população, além de contarem com um suporte confiável para a adoção de políticas públicas habitacionais e de saneamento mais bem direcionadas. 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03120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BB0BBA-0AC1-98D6-AED7-AB028BFDA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02D14091-6CE6-57ED-1125-E53258218A42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0FD38ABF-D79F-25DA-AE7E-0B0A0A0C7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C1423BA8-93D7-2F96-6A06-F48D07893155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A83137A0-4CF8-A840-0B05-3F679E6C7AA2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BB47B3B2-F5A0-1D4F-8616-1C21A2A8AF2F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98E4A54C-5920-E193-8041-AE3950EF27E0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7C506C46-6E15-5E94-67FA-AAA64574356A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81C0702-84D6-6C37-08E7-6FE22ED03614}"/>
              </a:ext>
            </a:extLst>
          </p:cNvPr>
          <p:cNvSpPr txBox="1"/>
          <p:nvPr/>
        </p:nvSpPr>
        <p:spPr>
          <a:xfrm>
            <a:off x="474083" y="1711008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Retomada Cultural</a:t>
            </a:r>
            <a:endParaRPr lang="pt-BR" dirty="0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9A7CC500-CD8F-4DF1-0F5C-E883B8B62744}"/>
              </a:ext>
            </a:extLst>
          </p:cNvPr>
          <p:cNvSpPr/>
          <p:nvPr/>
        </p:nvSpPr>
        <p:spPr>
          <a:xfrm>
            <a:off x="474083" y="1603786"/>
            <a:ext cx="4726677" cy="3084157"/>
          </a:xfrm>
          <a:custGeom>
            <a:avLst/>
            <a:gdLst/>
            <a:ahLst/>
            <a:cxnLst/>
            <a:rect l="l" t="t" r="r" b="b"/>
            <a:pathLst>
              <a:path w="8889987" h="5800717">
                <a:moveTo>
                  <a:pt x="0" y="0"/>
                </a:moveTo>
                <a:lnTo>
                  <a:pt x="8889987" y="0"/>
                </a:lnTo>
                <a:lnTo>
                  <a:pt x="8889987" y="5800717"/>
                </a:lnTo>
                <a:lnTo>
                  <a:pt x="0" y="58007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76200" cap="sq">
            <a:solidFill>
              <a:srgbClr val="FF0000"/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D8F40CF5-1097-6B1A-74A5-9E2A3149B675}"/>
              </a:ext>
            </a:extLst>
          </p:cNvPr>
          <p:cNvSpPr txBox="1"/>
          <p:nvPr/>
        </p:nvSpPr>
        <p:spPr>
          <a:xfrm>
            <a:off x="5641493" y="1543130"/>
            <a:ext cx="6076424" cy="4396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400" b="1" spc="47" dirty="0">
                <a:solidFill>
                  <a:srgbClr val="0653FE"/>
                </a:solidFill>
                <a:latin typeface="Rawline Heavy"/>
                <a:ea typeface="Rawline Heavy"/>
                <a:cs typeface="Rawline Heavy"/>
                <a:sym typeface="Rawline Heavy"/>
              </a:rPr>
              <a:t>IMPACTO NO PIB DO RS</a:t>
            </a:r>
          </a:p>
          <a:p>
            <a:pPr algn="just">
              <a:lnSpc>
                <a:spcPts val="3120"/>
              </a:lnSpc>
            </a:pPr>
            <a:endParaRPr lang="en-US" sz="2400" b="1" spc="47" dirty="0">
              <a:solidFill>
                <a:srgbClr val="0653FE"/>
              </a:solidFill>
              <a:latin typeface="Rawline Heavy"/>
              <a:ea typeface="Rawline Heavy"/>
              <a:cs typeface="Rawline Heavy"/>
              <a:sym typeface="Rawline Heavy"/>
            </a:endParaRPr>
          </a:p>
          <a:p>
            <a:pPr marL="518160" lvl="1" indent="-259080" algn="just">
              <a:lnSpc>
                <a:spcPts val="3120"/>
              </a:lnSpc>
              <a:buFont typeface="Arial"/>
              <a:buChar char="•"/>
            </a:pP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Estimativa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PIB 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antes da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tragédia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: 6%</a:t>
            </a:r>
          </a:p>
          <a:p>
            <a:pPr algn="just">
              <a:lnSpc>
                <a:spcPts val="3120"/>
              </a:lnSpc>
            </a:pPr>
            <a:endParaRPr lang="en-US" sz="2000" spc="40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  <a:p>
            <a:pPr marL="518160" lvl="1" indent="-259080" algn="just">
              <a:lnSpc>
                <a:spcPts val="3120"/>
              </a:lnSpc>
              <a:buFont typeface="Arial"/>
              <a:buChar char="•"/>
            </a:pP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Estimativa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PIB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após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a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tragédia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: 3,6%</a:t>
            </a:r>
          </a:p>
          <a:p>
            <a:pPr algn="just">
              <a:lnSpc>
                <a:spcPts val="3120"/>
              </a:lnSpc>
            </a:pPr>
            <a:endParaRPr lang="en-US" sz="2000" spc="40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  <a:p>
            <a:pPr marL="518160" lvl="1" indent="-259080" algn="just">
              <a:lnSpc>
                <a:spcPts val="3120"/>
              </a:lnSpc>
              <a:buFont typeface="Arial"/>
              <a:buChar char="•"/>
            </a:pP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PIB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observado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: 4,7%</a:t>
            </a:r>
          </a:p>
          <a:p>
            <a:pPr algn="just">
              <a:lnSpc>
                <a:spcPts val="3120"/>
              </a:lnSpc>
            </a:pPr>
            <a:endParaRPr lang="en-US" sz="2000" spc="40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  <a:p>
            <a:pPr marL="518160" lvl="1" indent="-259080" algn="just">
              <a:lnSpc>
                <a:spcPts val="3120"/>
              </a:lnSpc>
              <a:buFont typeface="Arial"/>
              <a:buChar char="•"/>
            </a:pP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Os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aportes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Poder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Público e a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força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povo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gaúcho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permitiram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retomar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a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trajetória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de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crescimento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PIB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54EFE516-E55E-A578-2CCC-D534073C8D08}"/>
              </a:ext>
            </a:extLst>
          </p:cNvPr>
          <p:cNvSpPr txBox="1"/>
          <p:nvPr/>
        </p:nvSpPr>
        <p:spPr>
          <a:xfrm>
            <a:off x="369095" y="4943395"/>
            <a:ext cx="4831665" cy="1253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50"/>
              </a:lnSpc>
            </a:pP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Fontes: Série </a:t>
            </a: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histórica</a:t>
            </a: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: Departamento de Economia e </a:t>
            </a: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Estatística</a:t>
            </a: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/SSPG/Governo do RS</a:t>
            </a:r>
          </a:p>
          <a:p>
            <a:pPr algn="just">
              <a:lnSpc>
                <a:spcPts val="1950"/>
              </a:lnSpc>
            </a:pP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Projeções</a:t>
            </a: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: CEPAL. </a:t>
            </a: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Avaliação</a:t>
            </a: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dos </a:t>
            </a: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efeitos</a:t>
            </a: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e </a:t>
            </a: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impactos</a:t>
            </a: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das </a:t>
            </a: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inundações</a:t>
            </a: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no Rio Grande do Sul </a:t>
            </a: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Novembro</a:t>
            </a:r>
            <a:r>
              <a:rPr lang="en-US" sz="12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2024.  *2024: </a:t>
            </a:r>
            <a:r>
              <a:rPr lang="en-US" sz="12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projeções</a:t>
            </a:r>
            <a:endParaRPr lang="en-US" sz="1200" spc="25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</p:txBody>
      </p:sp>
    </p:spTree>
    <p:extLst>
      <p:ext uri="{BB962C8B-B14F-4D97-AF65-F5344CB8AC3E}">
        <p14:creationId xmlns:p14="http://schemas.microsoft.com/office/powerpoint/2010/main" val="3568266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91589F-B878-F65A-7AE1-5EB1B6019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5AD8993F-1FC0-001A-CFA5-8F8A3A1A7F6F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A186E71A-2282-9EBB-D456-E35A7C2F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AEC9EA3E-768F-D4CA-EA59-77F834EF969D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99346B78-1E5A-18C6-B2EA-0D90B0FF43E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16FDEB0A-1A96-DE91-0D9C-73D79129BD7B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4D319049-3895-5DD7-18F9-7486F5C4AE06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3107F6B8-2235-208D-D10C-BB1059456AEA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AEBB300-B681-E9B1-5E03-A49B59A075A4}"/>
              </a:ext>
            </a:extLst>
          </p:cNvPr>
          <p:cNvSpPr txBox="1"/>
          <p:nvPr/>
        </p:nvSpPr>
        <p:spPr>
          <a:xfrm>
            <a:off x="474083" y="1711008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Retomada Cultural</a:t>
            </a:r>
            <a:endParaRPr lang="pt-BR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35A316BA-D13E-5280-84AD-7512B5461911}"/>
              </a:ext>
            </a:extLst>
          </p:cNvPr>
          <p:cNvSpPr/>
          <p:nvPr/>
        </p:nvSpPr>
        <p:spPr>
          <a:xfrm>
            <a:off x="544011" y="1603786"/>
            <a:ext cx="4372742" cy="2787623"/>
          </a:xfrm>
          <a:custGeom>
            <a:avLst/>
            <a:gdLst/>
            <a:ahLst/>
            <a:cxnLst/>
            <a:rect l="l" t="t" r="r" b="b"/>
            <a:pathLst>
              <a:path w="9056482" h="5773507">
                <a:moveTo>
                  <a:pt x="0" y="0"/>
                </a:moveTo>
                <a:lnTo>
                  <a:pt x="9056482" y="0"/>
                </a:lnTo>
                <a:lnTo>
                  <a:pt x="9056482" y="5773507"/>
                </a:lnTo>
                <a:lnTo>
                  <a:pt x="0" y="57735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76200" cap="sq">
            <a:solidFill>
              <a:srgbClr val="FF0000"/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4216D41A-48CB-EBA5-0F4F-74C6EB0177A1}"/>
              </a:ext>
            </a:extLst>
          </p:cNvPr>
          <p:cNvSpPr txBox="1"/>
          <p:nvPr/>
        </p:nvSpPr>
        <p:spPr>
          <a:xfrm>
            <a:off x="471760" y="4601926"/>
            <a:ext cx="4444994" cy="749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50"/>
              </a:lnSpc>
            </a:pP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Fonte: Boletim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Econômico-Tributário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da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Receita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Estadual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Rio Grande do Sul –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Edição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n.12, 11 de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novembro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de 2024.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1E6518F6-177B-4871-2711-E0F1F79B2C92}"/>
              </a:ext>
            </a:extLst>
          </p:cNvPr>
          <p:cNvSpPr txBox="1"/>
          <p:nvPr/>
        </p:nvSpPr>
        <p:spPr>
          <a:xfrm>
            <a:off x="5236140" y="1274777"/>
            <a:ext cx="6411849" cy="5275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10"/>
              </a:lnSpc>
            </a:pPr>
            <a:r>
              <a:rPr lang="en-US" sz="2000" b="1" spc="45" dirty="0">
                <a:solidFill>
                  <a:srgbClr val="0653FE"/>
                </a:solidFill>
                <a:latin typeface="Rawline Heavy"/>
                <a:ea typeface="Rawline Heavy"/>
                <a:cs typeface="Rawline Heavy"/>
                <a:sym typeface="Rawline Heavy"/>
              </a:rPr>
              <a:t>AUMENTO DA ARRECADAÇÃO DO ICMS</a:t>
            </a:r>
          </a:p>
          <a:p>
            <a:pPr algn="just">
              <a:lnSpc>
                <a:spcPts val="3120"/>
              </a:lnSpc>
            </a:pPr>
            <a:endParaRPr lang="en-US" sz="2000" b="1" spc="45" dirty="0">
              <a:solidFill>
                <a:srgbClr val="0653FE"/>
              </a:solidFill>
              <a:latin typeface="Rawline Heavy"/>
              <a:ea typeface="Rawline Heavy"/>
              <a:cs typeface="Rawline Heavy"/>
              <a:sym typeface="Rawline Heavy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No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mês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da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tragédia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,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em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maio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, a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arrecadação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estimada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era de R$ 3,97 bi, mas a real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foi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R$ 3,28 bi</a:t>
            </a:r>
          </a:p>
          <a:p>
            <a:pPr algn="just">
              <a:lnSpc>
                <a:spcPts val="1299"/>
              </a:lnSpc>
            </a:pPr>
            <a:endParaRPr lang="en-US" spc="40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Em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junho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já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começa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a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recuperar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e,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em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julho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,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já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está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R$ 580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milhões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acima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da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estimativa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pré-desastre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. </a:t>
            </a:r>
          </a:p>
          <a:p>
            <a:pPr algn="just">
              <a:lnSpc>
                <a:spcPts val="1299"/>
              </a:lnSpc>
            </a:pPr>
            <a:endParaRPr lang="en-US" spc="40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Arrecadação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acumulada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de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maio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a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outubro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de 2024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ficou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R$ 1,02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bilhões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acima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projetado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antes das </a:t>
            </a:r>
            <a:r>
              <a:rPr lang="en-US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enchentes</a:t>
            </a:r>
            <a:r>
              <a:rPr lang="en-US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.</a:t>
            </a:r>
          </a:p>
          <a:p>
            <a:pPr algn="just">
              <a:lnSpc>
                <a:spcPts val="1299"/>
              </a:lnSpc>
            </a:pPr>
            <a:endParaRPr lang="en-US" spc="40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Além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de ser um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indicador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da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atividade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econômica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, a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maior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arrecadação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do ICMS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permite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ao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estado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e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municípios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que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invistam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na</a:t>
            </a:r>
            <a:r>
              <a:rPr lang="en-US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reconstrução</a:t>
            </a:r>
            <a:endParaRPr lang="en-US" b="1" spc="40" dirty="0">
              <a:solidFill>
                <a:srgbClr val="000000"/>
              </a:solidFill>
              <a:latin typeface="Rawline Bold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1248583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7ED9EE-5F38-E3C7-00CF-76CFA9F2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E31FED76-B51D-3E59-E3F3-D2E941BA51B2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6E68543-472D-F483-7558-EA3BD386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35CB0072-4A28-C3DD-1A86-EC40FD4098BA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BF082843-639A-EEC8-6F14-95A77A879E3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0B3E3CEA-09C0-2B05-5A95-006DF8642E30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1155BA44-F509-D55D-92A1-D1BF017EB80D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95E34CC9-8180-94D9-08EC-4969B1B6C165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5C16558E-4AC8-DD3C-E103-A955132A4E25}"/>
              </a:ext>
            </a:extLst>
          </p:cNvPr>
          <p:cNvSpPr txBox="1"/>
          <p:nvPr/>
        </p:nvSpPr>
        <p:spPr>
          <a:xfrm>
            <a:off x="474083" y="1711008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Retomada Cultural</a:t>
            </a:r>
            <a:endParaRPr lang="pt-BR" dirty="0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DD33EAB9-B8A7-55D8-7144-F86836CF9CA8}"/>
              </a:ext>
            </a:extLst>
          </p:cNvPr>
          <p:cNvSpPr/>
          <p:nvPr/>
        </p:nvSpPr>
        <p:spPr>
          <a:xfrm>
            <a:off x="474083" y="1514550"/>
            <a:ext cx="4877305" cy="2956866"/>
          </a:xfrm>
          <a:custGeom>
            <a:avLst/>
            <a:gdLst/>
            <a:ahLst/>
            <a:cxnLst/>
            <a:rect l="l" t="t" r="r" b="b"/>
            <a:pathLst>
              <a:path w="9056482" h="5490492">
                <a:moveTo>
                  <a:pt x="0" y="0"/>
                </a:moveTo>
                <a:lnTo>
                  <a:pt x="9056482" y="0"/>
                </a:lnTo>
                <a:lnTo>
                  <a:pt x="9056482" y="5490492"/>
                </a:lnTo>
                <a:lnTo>
                  <a:pt x="0" y="5490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76200" cap="sq">
            <a:solidFill>
              <a:srgbClr val="FF0000"/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043CAC0D-9124-FE6A-694B-0D5F3ED8DF41}"/>
              </a:ext>
            </a:extLst>
          </p:cNvPr>
          <p:cNvSpPr txBox="1"/>
          <p:nvPr/>
        </p:nvSpPr>
        <p:spPr>
          <a:xfrm>
            <a:off x="474083" y="4651692"/>
            <a:ext cx="4877305" cy="1775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50"/>
              </a:lnSpc>
            </a:pP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Fontes: </a:t>
            </a:r>
          </a:p>
          <a:p>
            <a:pPr algn="just">
              <a:lnSpc>
                <a:spcPts val="1950"/>
              </a:lnSpc>
            </a:pP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PNAD-C Trimestral/IBGE</a:t>
            </a:r>
          </a:p>
          <a:p>
            <a:pPr algn="just">
              <a:lnSpc>
                <a:spcPts val="1950"/>
              </a:lnSpc>
            </a:pP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Boletim do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Trabalho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Rio Grande do Sul V.6 N.4 –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dezembro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/2024.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Disponível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500" spc="25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em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500" u="sng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  <a:hlinkClick r:id="rId4" tooltip="https://admin.estado.rs.gov.br/upload/arquivos/202412/boletim-completo-boletim-de-trabalho-do-rs-v-6-n-4-dezembro-2024-dez-2024.pdf"/>
              </a:rPr>
              <a:t>https://admin.estado.rs.gov.br/upload/arquivos/202412/boletim-completo-boletim-de-trabalho-do-rs-v-6-n-4-dezembro-2024-dez-2024.pdf</a:t>
            </a: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27A9D8DA-0A76-F4BA-D29A-B49EEA020501}"/>
              </a:ext>
            </a:extLst>
          </p:cNvPr>
          <p:cNvSpPr txBox="1"/>
          <p:nvPr/>
        </p:nvSpPr>
        <p:spPr>
          <a:xfrm>
            <a:off x="6096000" y="1431186"/>
            <a:ext cx="5334000" cy="4857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400" b="1" spc="47" dirty="0">
                <a:solidFill>
                  <a:srgbClr val="0653FE"/>
                </a:solidFill>
                <a:latin typeface="Rawline Heavy"/>
                <a:ea typeface="Rawline Heavy"/>
                <a:cs typeface="Rawline Heavy"/>
                <a:sym typeface="Rawline Heavy"/>
              </a:rPr>
              <a:t>QUEDA NA TAXA DE DESEMPREGO</a:t>
            </a:r>
          </a:p>
          <a:p>
            <a:pPr algn="just">
              <a:lnSpc>
                <a:spcPts val="3120"/>
              </a:lnSpc>
            </a:pPr>
            <a:endParaRPr lang="en-US" sz="2400" b="1" spc="47" dirty="0">
              <a:solidFill>
                <a:srgbClr val="0653FE"/>
              </a:solidFill>
              <a:latin typeface="Rawline Heavy"/>
              <a:ea typeface="Rawline Heavy"/>
              <a:cs typeface="Rawline Heavy"/>
              <a:sym typeface="Rawline Heavy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Mesmo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com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toda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destruição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no Estado,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houve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uma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redução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de 0,8 p.p.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na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taxa de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desocupação</a:t>
            </a:r>
            <a:endParaRPr lang="en-US" sz="2000" b="1" spc="40" dirty="0">
              <a:solidFill>
                <a:srgbClr val="000000"/>
              </a:solidFill>
              <a:latin typeface="Rawline Bold"/>
              <a:ea typeface="Rawline Bold"/>
              <a:cs typeface="Rawline Bold"/>
              <a:sym typeface="Rawline Bold"/>
            </a:endParaRPr>
          </a:p>
          <a:p>
            <a:pPr algn="just">
              <a:lnSpc>
                <a:spcPts val="3119"/>
              </a:lnSpc>
            </a:pPr>
            <a:endParaRPr lang="en-US" sz="2000" b="1" spc="40" dirty="0">
              <a:solidFill>
                <a:srgbClr val="000000"/>
              </a:solidFill>
              <a:latin typeface="Rawline Bold"/>
              <a:ea typeface="Rawline Bold"/>
              <a:cs typeface="Rawline Bold"/>
              <a:sym typeface="Rawline Bold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Necessidade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de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aquisição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de bens e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serviços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para a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reconstrução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e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incentivos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e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auxílios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do Governo Federal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20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promoveram</a:t>
            </a:r>
            <a:r>
              <a:rPr lang="en-US" sz="20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a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dinamização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da </a:t>
            </a:r>
            <a:r>
              <a:rPr lang="en-US" sz="20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economia</a:t>
            </a:r>
            <a:r>
              <a:rPr lang="en-US" sz="20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do RS</a:t>
            </a:r>
          </a:p>
        </p:txBody>
      </p:sp>
    </p:spTree>
    <p:extLst>
      <p:ext uri="{BB962C8B-B14F-4D97-AF65-F5344CB8AC3E}">
        <p14:creationId xmlns:p14="http://schemas.microsoft.com/office/powerpoint/2010/main" val="3163337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CDB47E6-98FF-09CA-03DD-52D5A478D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0483DE2B-C941-8620-A8E6-D411B004B15E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1005FB21-F99D-A677-05EA-F0901C2D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E15B3214-BBDA-3E81-2280-C72043C68EC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1CEF8C5B-1C8B-13CE-B743-49E16426CD6B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9EFE2469-D0E0-5E19-F20B-9E87583D1E8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4FA64FC4-6586-9999-E463-833CDE16CD6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56FC751D-151B-FDE1-2FDE-7BFD8C3D7C3C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6B6F94D-29B6-AAA7-5F4C-8EC8E8FCBBC2}"/>
              </a:ext>
            </a:extLst>
          </p:cNvPr>
          <p:cNvSpPr txBox="1"/>
          <p:nvPr/>
        </p:nvSpPr>
        <p:spPr>
          <a:xfrm>
            <a:off x="474083" y="1711008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Retomada Cultural</a:t>
            </a:r>
            <a:endParaRPr lang="pt-BR" dirty="0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EDF239BB-7193-A405-E210-88C6A09B0054}"/>
              </a:ext>
            </a:extLst>
          </p:cNvPr>
          <p:cNvSpPr/>
          <p:nvPr/>
        </p:nvSpPr>
        <p:spPr>
          <a:xfrm>
            <a:off x="528232" y="1603786"/>
            <a:ext cx="5533835" cy="3285714"/>
          </a:xfrm>
          <a:custGeom>
            <a:avLst/>
            <a:gdLst/>
            <a:ahLst/>
            <a:cxnLst/>
            <a:rect l="l" t="t" r="r" b="b"/>
            <a:pathLst>
              <a:path w="9056482" h="5377286">
                <a:moveTo>
                  <a:pt x="0" y="0"/>
                </a:moveTo>
                <a:lnTo>
                  <a:pt x="9056482" y="0"/>
                </a:lnTo>
                <a:lnTo>
                  <a:pt x="9056482" y="5377286"/>
                </a:lnTo>
                <a:lnTo>
                  <a:pt x="0" y="5377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76200" cap="sq">
            <a:solidFill>
              <a:srgbClr val="FF0000"/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79437C29-EDAE-FF92-5BBC-F81648767E6F}"/>
              </a:ext>
            </a:extLst>
          </p:cNvPr>
          <p:cNvSpPr txBox="1"/>
          <p:nvPr/>
        </p:nvSpPr>
        <p:spPr>
          <a:xfrm>
            <a:off x="474083" y="5100017"/>
            <a:ext cx="1623071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0"/>
              </a:lnSpc>
            </a:pPr>
            <a:r>
              <a:rPr lang="en-US" sz="1500" spc="25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Fonte: IPCA/IBGE.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BC870EC1-955E-6957-E643-7C22DCEE51D9}"/>
              </a:ext>
            </a:extLst>
          </p:cNvPr>
          <p:cNvSpPr txBox="1"/>
          <p:nvPr/>
        </p:nvSpPr>
        <p:spPr>
          <a:xfrm>
            <a:off x="6501547" y="1258946"/>
            <a:ext cx="5321357" cy="4723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b="1" spc="47" dirty="0">
                <a:solidFill>
                  <a:srgbClr val="0653FE"/>
                </a:solidFill>
                <a:latin typeface="Rawline Heavy"/>
                <a:ea typeface="Rawline Heavy"/>
                <a:cs typeface="Rawline Heavy"/>
                <a:sym typeface="Rawline Heavy"/>
              </a:rPr>
              <a:t>INFLAÇÃO NO ESTADO</a:t>
            </a:r>
          </a:p>
          <a:p>
            <a:pPr algn="just">
              <a:lnSpc>
                <a:spcPts val="3120"/>
              </a:lnSpc>
            </a:pPr>
            <a:endParaRPr lang="en-US" b="1" spc="47" dirty="0">
              <a:solidFill>
                <a:srgbClr val="0653FE"/>
              </a:solidFill>
              <a:latin typeface="Rawline Heavy"/>
              <a:ea typeface="Rawline Heavy"/>
              <a:cs typeface="Rawline Heavy"/>
              <a:sym typeface="Rawline Heavy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Em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maio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, Porto Alegre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registrou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a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maior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inflação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entre as 16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capitais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pesquisadas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(0,87%)</a:t>
            </a:r>
          </a:p>
          <a:p>
            <a:pPr algn="just">
              <a:lnSpc>
                <a:spcPts val="1299"/>
              </a:lnSpc>
            </a:pPr>
            <a:endParaRPr lang="en-US" sz="1600" spc="40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No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entanto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, no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acumulado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ano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a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cidade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obteve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a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menor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inflação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país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(3,57%)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ficando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,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também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,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abaixo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índice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nacional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(4,83%)</a:t>
            </a:r>
          </a:p>
          <a:p>
            <a:pPr algn="just">
              <a:lnSpc>
                <a:spcPts val="1299"/>
              </a:lnSpc>
            </a:pPr>
            <a:endParaRPr lang="en-US" sz="1600" spc="40" dirty="0">
              <a:solidFill>
                <a:srgbClr val="000000"/>
              </a:solidFill>
              <a:latin typeface="Rawline"/>
              <a:ea typeface="Rawline"/>
              <a:cs typeface="Rawline"/>
              <a:sym typeface="Rawline"/>
            </a:endParaRPr>
          </a:p>
          <a:p>
            <a:pPr marL="518158" lvl="1" indent="-259079" algn="just">
              <a:lnSpc>
                <a:spcPts val="3119"/>
              </a:lnSpc>
              <a:buFont typeface="Arial"/>
              <a:buChar char="•"/>
            </a:pP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Apesar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do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aumento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inicial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de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preços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devido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às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 </a:t>
            </a:r>
            <a:r>
              <a:rPr lang="en-US" sz="1600" spc="40" dirty="0" err="1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enchentes</a:t>
            </a:r>
            <a:r>
              <a:rPr lang="en-US" sz="1600" spc="40" dirty="0">
                <a:solidFill>
                  <a:srgbClr val="000000"/>
                </a:solidFill>
                <a:latin typeface="Rawline"/>
                <a:ea typeface="Rawline"/>
                <a:cs typeface="Rawline"/>
                <a:sym typeface="Rawline"/>
              </a:rPr>
              <a:t>, as </a:t>
            </a:r>
            <a:r>
              <a:rPr lang="en-US" sz="16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medidas</a:t>
            </a:r>
            <a:r>
              <a:rPr lang="en-US" sz="16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</a:t>
            </a:r>
            <a:r>
              <a:rPr lang="en-US" sz="16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emergenciais</a:t>
            </a:r>
            <a:r>
              <a:rPr lang="en-US" sz="16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e </a:t>
            </a:r>
            <a:r>
              <a:rPr lang="en-US" sz="16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preventivas</a:t>
            </a:r>
            <a:r>
              <a:rPr lang="en-US" sz="16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do </a:t>
            </a:r>
            <a:r>
              <a:rPr lang="en-US" sz="16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governo</a:t>
            </a:r>
            <a:r>
              <a:rPr lang="en-US" sz="16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federal </a:t>
            </a:r>
            <a:r>
              <a:rPr lang="en-US" sz="16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ajudaram</a:t>
            </a:r>
            <a:r>
              <a:rPr lang="en-US" sz="16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a </a:t>
            </a:r>
            <a:r>
              <a:rPr lang="en-US" sz="16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estabilizar</a:t>
            </a:r>
            <a:r>
              <a:rPr lang="en-US" sz="1600" b="1" spc="40" dirty="0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 a </a:t>
            </a:r>
            <a:r>
              <a:rPr lang="en-US" sz="1600" b="1" spc="40" dirty="0" err="1">
                <a:solidFill>
                  <a:srgbClr val="000000"/>
                </a:solidFill>
                <a:latin typeface="Rawline Bold"/>
                <a:ea typeface="Rawline Bold"/>
                <a:cs typeface="Rawline Bold"/>
                <a:sym typeface="Rawline Bold"/>
              </a:rPr>
              <a:t>inflação</a:t>
            </a:r>
            <a:endParaRPr lang="en-US" sz="1600" b="1" spc="40" dirty="0">
              <a:solidFill>
                <a:srgbClr val="000000"/>
              </a:solidFill>
              <a:latin typeface="Rawline Bold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36700073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E2267B-80BB-1B06-68FF-ABF3EDE9E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B062F942-B69A-7806-2E8D-0D16A149A668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881ECD66-6C85-176F-006C-7CC136126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64D4F088-C888-70F7-BC49-BB474DD7295C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F2D1AC58-4ACF-71FF-D130-B81D34C8EDFF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A145A542-2721-DB12-F1C4-56DFC8ECBFCA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7754B606-D9CA-6381-62CA-FDBD6ABD1BF0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D51E375D-7944-48B3-D549-F4B0B44CC5F7}"/>
              </a:ext>
            </a:extLst>
          </p:cNvPr>
          <p:cNvSpPr txBox="1"/>
          <p:nvPr/>
        </p:nvSpPr>
        <p:spPr>
          <a:xfrm>
            <a:off x="369096" y="1023937"/>
            <a:ext cx="6266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B901CAC6-8F79-106C-631B-FA9E37783E0B}"/>
              </a:ext>
            </a:extLst>
          </p:cNvPr>
          <p:cNvSpPr txBox="1"/>
          <p:nvPr/>
        </p:nvSpPr>
        <p:spPr>
          <a:xfrm>
            <a:off x="474083" y="1711008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Retomada Cultural</a:t>
            </a:r>
            <a:endParaRPr lang="pt-BR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9BAC07A2-AA9E-9436-71AD-98DD3E4F55E9}"/>
              </a:ext>
            </a:extLst>
          </p:cNvPr>
          <p:cNvSpPr txBox="1"/>
          <p:nvPr/>
        </p:nvSpPr>
        <p:spPr>
          <a:xfrm>
            <a:off x="887004" y="1895674"/>
            <a:ext cx="10504896" cy="3621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99"/>
              </a:lnSpc>
            </a:pPr>
            <a:r>
              <a:rPr lang="en-US" sz="2800" b="1" spc="199" dirty="0">
                <a:solidFill>
                  <a:schemeClr val="tx1">
                    <a:lumMod val="65000"/>
                    <a:lumOff val="35000"/>
                  </a:schemeClr>
                </a:solidFill>
                <a:latin typeface="Rawline Heavy"/>
                <a:ea typeface="Rawline Heavy"/>
                <a:cs typeface="Rawline Heavy"/>
                <a:sym typeface="Rawline Heavy"/>
              </a:rPr>
              <a:t>A ATUAÇÃO DO GOVERNO FEDERAL, EM PARCERIA COM O GOVERNO DO ESTADO E MUNICÍPIOS, E A FORÇA DO POVO GAÚCHO PERMITIRAM A RÁPIDA RECUPERAÇÃO DA ECONOMIA, EVITANDO UMA RECESSÃO QUE JOGARIA O POVO NA POBREZA E CONTAMINARIA TODA ECONOMIA BRASILEIRA</a:t>
            </a:r>
          </a:p>
        </p:txBody>
      </p:sp>
    </p:spTree>
    <p:extLst>
      <p:ext uri="{BB962C8B-B14F-4D97-AF65-F5344CB8AC3E}">
        <p14:creationId xmlns:p14="http://schemas.microsoft.com/office/powerpoint/2010/main" val="83699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E22A614-0759-72DF-2411-5C1080E0585E}"/>
              </a:ext>
            </a:extLst>
          </p:cNvPr>
          <p:cNvSpPr/>
          <p:nvPr/>
        </p:nvSpPr>
        <p:spPr>
          <a:xfrm>
            <a:off x="478831" y="1596923"/>
            <a:ext cx="2159000" cy="4619624"/>
          </a:xfrm>
          <a:prstGeom prst="rect">
            <a:avLst/>
          </a:prstGeom>
          <a:solidFill>
            <a:srgbClr val="0070C0"/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D356CA26-9A36-C809-57DF-78D7EBCC73F5}"/>
              </a:ext>
            </a:extLst>
          </p:cNvPr>
          <p:cNvSpPr/>
          <p:nvPr/>
        </p:nvSpPr>
        <p:spPr>
          <a:xfrm>
            <a:off x="2736953" y="1596923"/>
            <a:ext cx="2159000" cy="4619624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39109BB-45F9-6801-38A8-3025DCF885A7}"/>
              </a:ext>
            </a:extLst>
          </p:cNvPr>
          <p:cNvSpPr/>
          <p:nvPr/>
        </p:nvSpPr>
        <p:spPr>
          <a:xfrm>
            <a:off x="4995075" y="1596923"/>
            <a:ext cx="2159000" cy="4619624"/>
          </a:xfrm>
          <a:prstGeom prst="rect">
            <a:avLst/>
          </a:prstGeom>
          <a:solidFill>
            <a:srgbClr val="D4AF0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D6CAC8C-EBB6-FC0D-CC0C-0C98788B0575}"/>
              </a:ext>
            </a:extLst>
          </p:cNvPr>
          <p:cNvSpPr/>
          <p:nvPr/>
        </p:nvSpPr>
        <p:spPr>
          <a:xfrm>
            <a:off x="9511319" y="1596922"/>
            <a:ext cx="2159000" cy="4619624"/>
          </a:xfrm>
          <a:prstGeom prst="rect">
            <a:avLst/>
          </a:prstGeom>
          <a:solidFill>
            <a:srgbClr val="275317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D453963-C931-E779-E662-A6B5320C24DD}"/>
              </a:ext>
            </a:extLst>
          </p:cNvPr>
          <p:cNvSpPr/>
          <p:nvPr/>
        </p:nvSpPr>
        <p:spPr>
          <a:xfrm>
            <a:off x="7253197" y="1596923"/>
            <a:ext cx="2159000" cy="4619624"/>
          </a:xfrm>
          <a:prstGeom prst="rect">
            <a:avLst/>
          </a:prstGeom>
          <a:solidFill>
            <a:srgbClr val="C04F15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6B7147CD-5FD2-8476-BFFF-47BD7044DD77}"/>
              </a:ext>
            </a:extLst>
          </p:cNvPr>
          <p:cNvSpPr txBox="1"/>
          <p:nvPr/>
        </p:nvSpPr>
        <p:spPr>
          <a:xfrm>
            <a:off x="551985" y="3402774"/>
            <a:ext cx="20447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Arial Nova"/>
              </a:rPr>
              <a:t>162 mil </a:t>
            </a:r>
            <a:endParaRPr lang="pt-BR" b="1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97DF672-D84E-BEFA-CEA8-1AD17B447914}"/>
              </a:ext>
            </a:extLst>
          </p:cNvPr>
          <p:cNvSpPr txBox="1"/>
          <p:nvPr/>
        </p:nvSpPr>
        <p:spPr>
          <a:xfrm>
            <a:off x="528109" y="4101435"/>
            <a:ext cx="21478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pessoas em 99 municípios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29F96A7C-AC42-D0B3-95CA-25F42257DE05}"/>
              </a:ext>
            </a:extLst>
          </p:cNvPr>
          <p:cNvSpPr txBox="1"/>
          <p:nvPr/>
        </p:nvSpPr>
        <p:spPr>
          <a:xfrm>
            <a:off x="529167" y="176609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Pessoas Abrigadas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0AA796BC-73D8-4145-9C3F-9ADCA482EA7D}"/>
              </a:ext>
            </a:extLst>
          </p:cNvPr>
          <p:cNvSpPr txBox="1"/>
          <p:nvPr/>
        </p:nvSpPr>
        <p:spPr>
          <a:xfrm>
            <a:off x="2731822" y="1784678"/>
            <a:ext cx="215182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Proteção dos Empregos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C4B31CAC-D45D-D3D9-B2B3-0D195BC86F27}"/>
              </a:ext>
            </a:extLst>
          </p:cNvPr>
          <p:cNvSpPr txBox="1"/>
          <p:nvPr/>
        </p:nvSpPr>
        <p:spPr>
          <a:xfrm>
            <a:off x="2754642" y="3402774"/>
            <a:ext cx="21637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112 mil </a:t>
            </a:r>
            <a:endParaRPr lang="pt-BR" sz="2000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3F38D25-DA4B-053E-32D1-2858CE62B1C3}"/>
              </a:ext>
            </a:extLst>
          </p:cNvPr>
          <p:cNvSpPr txBox="1"/>
          <p:nvPr/>
        </p:nvSpPr>
        <p:spPr>
          <a:xfrm>
            <a:off x="2742672" y="4101435"/>
            <a:ext cx="21597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trabalhadores beneficiados</a:t>
            </a:r>
            <a:endParaRPr lang="pt-BR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69CC0534-125A-3935-F5E9-8DC6F6728AA4}"/>
              </a:ext>
            </a:extLst>
          </p:cNvPr>
          <p:cNvSpPr txBox="1"/>
          <p:nvPr/>
        </p:nvSpPr>
        <p:spPr>
          <a:xfrm>
            <a:off x="5016828" y="3402774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471</a:t>
            </a:r>
            <a:endParaRPr lang="pt-BR" sz="2000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4DC70144-85BE-BCAA-62EF-6072B90EA395}"/>
              </a:ext>
            </a:extLst>
          </p:cNvPr>
          <p:cNvSpPr txBox="1"/>
          <p:nvPr/>
        </p:nvSpPr>
        <p:spPr>
          <a:xfrm>
            <a:off x="4933421" y="4101435"/>
            <a:ext cx="22550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unidades de saúde receberam apoio federal</a:t>
            </a:r>
            <a:endParaRPr lang="pt-BR" dirty="0">
              <a:solidFill>
                <a:srgbClr val="000000"/>
              </a:solidFill>
              <a:latin typeface="Arial Nova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CF9BF7EB-0803-B1D4-4684-26147F14699B}"/>
              </a:ext>
            </a:extLst>
          </p:cNvPr>
          <p:cNvSpPr txBox="1"/>
          <p:nvPr/>
        </p:nvSpPr>
        <p:spPr>
          <a:xfrm>
            <a:off x="4958291" y="176609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Saúde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CD0A430D-79D7-2C19-8854-88588284AE2E}"/>
              </a:ext>
            </a:extLst>
          </p:cNvPr>
          <p:cNvSpPr txBox="1"/>
          <p:nvPr/>
        </p:nvSpPr>
        <p:spPr>
          <a:xfrm>
            <a:off x="7290923" y="3402774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1.846</a:t>
            </a:r>
            <a:endParaRPr lang="pt-BR" sz="2000" b="1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306BEC62-4CEF-4189-510B-30CF874E7A80}"/>
              </a:ext>
            </a:extLst>
          </p:cNvPr>
          <p:cNvSpPr txBox="1"/>
          <p:nvPr/>
        </p:nvSpPr>
        <p:spPr>
          <a:xfrm>
            <a:off x="7219421" y="4101435"/>
            <a:ext cx="22550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unidades escolares receberam apoio federal</a:t>
            </a:r>
            <a:endParaRPr lang="pt-BR">
              <a:solidFill>
                <a:srgbClr val="000000"/>
              </a:solidFill>
              <a:latin typeface="Arial Nova"/>
            </a:endParaRPr>
          </a:p>
          <a:p>
            <a:pPr algn="ctr"/>
            <a:endParaRPr lang="pt-BR">
              <a:solidFill>
                <a:srgbClr val="FFFFFF"/>
              </a:solidFill>
              <a:latin typeface="Arial Nova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F185F720-663D-1165-775B-E83C196CBABB}"/>
              </a:ext>
            </a:extLst>
          </p:cNvPr>
          <p:cNvSpPr txBox="1"/>
          <p:nvPr/>
        </p:nvSpPr>
        <p:spPr>
          <a:xfrm>
            <a:off x="7280010" y="176609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Educação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55446B8C-D4D7-5E26-8DC9-780637A9B2D6}"/>
              </a:ext>
            </a:extLst>
          </p:cNvPr>
          <p:cNvSpPr txBox="1"/>
          <p:nvPr/>
        </p:nvSpPr>
        <p:spPr>
          <a:xfrm>
            <a:off x="9541203" y="3402774"/>
            <a:ext cx="212804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104</a:t>
            </a:r>
            <a:r>
              <a:rPr lang="pt-BR" sz="4400" dirty="0">
                <a:solidFill>
                  <a:schemeClr val="bg1"/>
                </a:solidFill>
                <a:latin typeface="Arial Nova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Arial Nova"/>
              </a:rPr>
              <a:t>mil</a:t>
            </a:r>
            <a:r>
              <a:rPr lang="pt-BR" sz="4400" dirty="0">
                <a:solidFill>
                  <a:schemeClr val="bg1"/>
                </a:solidFill>
                <a:latin typeface="Arial Nova"/>
              </a:rPr>
              <a:t> </a:t>
            </a:r>
            <a:endParaRPr lang="pt-BR" sz="2000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E5F72D60-E5D0-2636-2715-B07093AEAF1B}"/>
              </a:ext>
            </a:extLst>
          </p:cNvPr>
          <p:cNvSpPr txBox="1"/>
          <p:nvPr/>
        </p:nvSpPr>
        <p:spPr>
          <a:xfrm>
            <a:off x="9457796" y="4101435"/>
            <a:ext cx="22550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 cestas de alimentos distribuídas</a:t>
            </a:r>
            <a:endParaRPr lang="pt-BR">
              <a:latin typeface="Arial Nova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E82AAA0B-CBFF-0FAA-CB0E-6FC4733CBAC5}"/>
              </a:ext>
            </a:extLst>
          </p:cNvPr>
          <p:cNvSpPr txBox="1"/>
          <p:nvPr/>
        </p:nvSpPr>
        <p:spPr>
          <a:xfrm>
            <a:off x="9554104" y="1789906"/>
            <a:ext cx="21611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Alimentação </a:t>
            </a:r>
          </a:p>
          <a:p>
            <a:pPr algn="ctr"/>
            <a:r>
              <a:rPr lang="pt-BR">
                <a:solidFill>
                  <a:schemeClr val="bg1"/>
                </a:solidFill>
              </a:rPr>
              <a:t>Social</a:t>
            </a:r>
          </a:p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5" y="1023937"/>
            <a:ext cx="61910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7C64780-3F67-3973-DD57-9AEA4CC39A8D}"/>
              </a:ext>
            </a:extLst>
          </p:cNvPr>
          <p:cNvSpPr/>
          <p:nvPr/>
        </p:nvSpPr>
        <p:spPr>
          <a:xfrm>
            <a:off x="172720" y="5022881"/>
            <a:ext cx="11734800" cy="6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403B28E-7F4F-1C5A-CBF4-ABE567C3AAC3}"/>
              </a:ext>
            </a:extLst>
          </p:cNvPr>
          <p:cNvSpPr txBox="1"/>
          <p:nvPr/>
        </p:nvSpPr>
        <p:spPr>
          <a:xfrm>
            <a:off x="469343" y="5167970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R$ 30 </a:t>
            </a:r>
            <a:r>
              <a:rPr lang="pt-BR" sz="2000" b="1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99C6FB80-08CF-969F-CC7E-FB619113142D}"/>
              </a:ext>
            </a:extLst>
          </p:cNvPr>
          <p:cNvSpPr txBox="1"/>
          <p:nvPr/>
        </p:nvSpPr>
        <p:spPr>
          <a:xfrm>
            <a:off x="2727465" y="5167970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R$ 314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8B69149C-9D13-FB3E-942C-1BD1B3514131}"/>
              </a:ext>
            </a:extLst>
          </p:cNvPr>
          <p:cNvSpPr txBox="1"/>
          <p:nvPr/>
        </p:nvSpPr>
        <p:spPr>
          <a:xfrm>
            <a:off x="4985586" y="516796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R$ 1,6 </a:t>
            </a:r>
            <a:r>
              <a:rPr lang="pt-BR" sz="2000" b="1" dirty="0">
                <a:solidFill>
                  <a:schemeClr val="bg1"/>
                </a:solidFill>
              </a:rPr>
              <a:t>bilhões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7F80F94-57CE-D5A2-0235-90BC3AC0E992}"/>
              </a:ext>
            </a:extLst>
          </p:cNvPr>
          <p:cNvSpPr txBox="1"/>
          <p:nvPr/>
        </p:nvSpPr>
        <p:spPr>
          <a:xfrm>
            <a:off x="7262294" y="516796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R$ 364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9EF04E5-2256-3D29-03AC-D81BBFA1965F}"/>
              </a:ext>
            </a:extLst>
          </p:cNvPr>
          <p:cNvSpPr txBox="1"/>
          <p:nvPr/>
        </p:nvSpPr>
        <p:spPr>
          <a:xfrm>
            <a:off x="9511124" y="5167969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R$ 58,6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xmlns="" id="{02E063F7-3922-484C-DF95-9458FB87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59107" y="2483747"/>
            <a:ext cx="893957" cy="806607"/>
          </a:xfrm>
          <a:prstGeom prst="rect">
            <a:avLst/>
          </a:prstGeom>
        </p:spPr>
      </p:pic>
      <p:pic>
        <p:nvPicPr>
          <p:cNvPr id="17" name="Imagem 16" descr="Ícone&#10;&#10;Descrição gerada automaticamente">
            <a:extLst>
              <a:ext uri="{FF2B5EF4-FFF2-40B4-BE49-F238E27FC236}">
                <a16:creationId xmlns:a16="http://schemas.microsoft.com/office/drawing/2014/main" xmlns="" id="{49C26E5D-CE75-A6C4-D9A9-CB1FE4EAA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0482" y="2477056"/>
            <a:ext cx="964582" cy="843777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xmlns="" id="{001B51F4-9069-0C0C-4AA6-6DA7FADE5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254" y="2286000"/>
            <a:ext cx="1103971" cy="1113264"/>
          </a:xfrm>
          <a:prstGeom prst="rect">
            <a:avLst/>
          </a:prstGeom>
        </p:spPr>
      </p:pic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xmlns="" id="{B474938C-9714-C156-3A2A-A20BEED03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581" y="2442242"/>
            <a:ext cx="1038923" cy="1038924"/>
          </a:xfrm>
          <a:prstGeom prst="rect">
            <a:avLst/>
          </a:prstGeom>
        </p:spPr>
      </p:pic>
      <p:pic>
        <p:nvPicPr>
          <p:cNvPr id="33" name="Imagem 32" descr="Ícone&#10;&#10;Descrição gerada automaticamente">
            <a:extLst>
              <a:ext uri="{FF2B5EF4-FFF2-40B4-BE49-F238E27FC236}">
                <a16:creationId xmlns:a16="http://schemas.microsoft.com/office/drawing/2014/main" xmlns="" id="{C5CCD880-6DEB-3378-A8C1-CC945923FE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450" y="2506420"/>
            <a:ext cx="908825" cy="9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1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45DDDF-6F3E-893F-519B-9E49E5DA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CE61772-FC4D-1608-CFEB-9DEAE98E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05327747-07FC-FD7D-250F-D0BDC4C476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CC1B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B7D8DDA5-6665-CA87-17EC-8904A3FB1E3C}"/>
              </a:ext>
            </a:extLst>
          </p:cNvPr>
          <p:cNvSpPr/>
          <p:nvPr/>
        </p:nvSpPr>
        <p:spPr>
          <a:xfrm>
            <a:off x="3132300" y="1690688"/>
            <a:ext cx="6039800" cy="3338383"/>
          </a:xfrm>
          <a:custGeom>
            <a:avLst/>
            <a:gdLst/>
            <a:ahLst/>
            <a:cxnLst/>
            <a:rect l="l" t="t" r="r" b="b"/>
            <a:pathLst>
              <a:path w="6039800" h="3338383">
                <a:moveTo>
                  <a:pt x="0" y="0"/>
                </a:moveTo>
                <a:lnTo>
                  <a:pt x="6039800" y="0"/>
                </a:lnTo>
                <a:lnTo>
                  <a:pt x="6039800" y="3338382"/>
                </a:lnTo>
                <a:lnTo>
                  <a:pt x="0" y="3338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3486" r="-16021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40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1BE61F-B279-51B7-B9B7-962DA0AC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57989A3-CA12-3031-AA3D-4348021193F4}"/>
              </a:ext>
            </a:extLst>
          </p:cNvPr>
          <p:cNvSpPr/>
          <p:nvPr/>
        </p:nvSpPr>
        <p:spPr>
          <a:xfrm>
            <a:off x="478831" y="1618173"/>
            <a:ext cx="2159000" cy="46196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41C7777-56F5-60EC-F48E-00154AF1626A}"/>
              </a:ext>
            </a:extLst>
          </p:cNvPr>
          <p:cNvSpPr txBox="1"/>
          <p:nvPr/>
        </p:nvSpPr>
        <p:spPr>
          <a:xfrm>
            <a:off x="529167" y="176609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Municípios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80A5730-7CDC-A1EB-69B5-7D29FD467315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C8B36C5F-5EB6-3EB5-3041-DDA72648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5106151A-C312-841B-1339-E82150F22FBD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3A83150A-5D54-1E1E-BA4D-68FC934AF14E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C5436457-5F85-62A2-EE81-0887706810F9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1F140F1D-E76C-4E1E-5123-09A0CA1D9BC3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AAA886DF-AFA9-873A-CD9A-F6EFFD25A875}"/>
              </a:ext>
            </a:extLst>
          </p:cNvPr>
          <p:cNvSpPr txBox="1"/>
          <p:nvPr/>
        </p:nvSpPr>
        <p:spPr>
          <a:xfrm>
            <a:off x="369096" y="1023937"/>
            <a:ext cx="65881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996D1EF-7318-5A70-CB91-4BA01F46F6FA}"/>
              </a:ext>
            </a:extLst>
          </p:cNvPr>
          <p:cNvSpPr txBox="1"/>
          <p:nvPr/>
        </p:nvSpPr>
        <p:spPr>
          <a:xfrm>
            <a:off x="478524" y="5021322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R$ 13</a:t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bilhões</a:t>
            </a:r>
          </a:p>
        </p:txBody>
      </p:sp>
      <p:pic>
        <p:nvPicPr>
          <p:cNvPr id="24" name="Imagem 23" descr="Ícone, Código QR&#10;&#10;Descrição gerada automaticamente com confiança média">
            <a:extLst>
              <a:ext uri="{FF2B5EF4-FFF2-40B4-BE49-F238E27FC236}">
                <a16:creationId xmlns:a16="http://schemas.microsoft.com/office/drawing/2014/main" xmlns="" id="{4B318367-8572-9EC8-CC70-13C5215EC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4" y="2012979"/>
            <a:ext cx="1575095" cy="157509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E7509DA-1E8A-D2CA-C957-FE56EFF88EEA}"/>
              </a:ext>
            </a:extLst>
          </p:cNvPr>
          <p:cNvSpPr/>
          <p:nvPr/>
        </p:nvSpPr>
        <p:spPr>
          <a:xfrm>
            <a:off x="7422711" y="1608527"/>
            <a:ext cx="2159000" cy="46196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6D8D68F-C828-8B86-D496-9280C69A3330}"/>
              </a:ext>
            </a:extLst>
          </p:cNvPr>
          <p:cNvSpPr txBox="1"/>
          <p:nvPr/>
        </p:nvSpPr>
        <p:spPr>
          <a:xfrm>
            <a:off x="7401927" y="1777697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Retomada Cultural</a:t>
            </a:r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0BD1FED-16B0-D8DD-74BE-EA6F25BD2B14}"/>
              </a:ext>
            </a:extLst>
          </p:cNvPr>
          <p:cNvSpPr txBox="1"/>
          <p:nvPr/>
        </p:nvSpPr>
        <p:spPr>
          <a:xfrm>
            <a:off x="7413223" y="5032805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R$ 30 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xmlns="" id="{F946421A-3254-829B-9385-B72765335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314" y="2308619"/>
            <a:ext cx="1443210" cy="1461571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BA45337C-02A4-E2AA-42F7-F5E1B70F14AB}"/>
              </a:ext>
            </a:extLst>
          </p:cNvPr>
          <p:cNvSpPr txBox="1"/>
          <p:nvPr/>
        </p:nvSpPr>
        <p:spPr>
          <a:xfrm>
            <a:off x="500566" y="3431242"/>
            <a:ext cx="214788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Repasses de recursos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10D58901-7B37-3303-89F9-505CE425E99C}"/>
              </a:ext>
            </a:extLst>
          </p:cNvPr>
          <p:cNvSpPr/>
          <p:nvPr/>
        </p:nvSpPr>
        <p:spPr>
          <a:xfrm>
            <a:off x="2802483" y="1608527"/>
            <a:ext cx="2159000" cy="4619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3DC986C-5065-636E-CC18-D282A8187AA3}"/>
              </a:ext>
            </a:extLst>
          </p:cNvPr>
          <p:cNvSpPr txBox="1"/>
          <p:nvPr/>
        </p:nvSpPr>
        <p:spPr>
          <a:xfrm>
            <a:off x="2781699" y="173911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Infraestrutura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172BA97C-8611-C11D-15CE-C9B762ED00AD}"/>
              </a:ext>
            </a:extLst>
          </p:cNvPr>
          <p:cNvSpPr txBox="1"/>
          <p:nvPr/>
        </p:nvSpPr>
        <p:spPr>
          <a:xfrm>
            <a:off x="2792995" y="4994221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R$ 1,8 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bilhões</a:t>
            </a:r>
          </a:p>
        </p:txBody>
      </p:sp>
      <p:pic>
        <p:nvPicPr>
          <p:cNvPr id="17" name="Imagem 16" descr="Uma imagem contendo Ícone&#10;&#10;Descrição gerada automaticamente">
            <a:extLst>
              <a:ext uri="{FF2B5EF4-FFF2-40B4-BE49-F238E27FC236}">
                <a16:creationId xmlns:a16="http://schemas.microsoft.com/office/drawing/2014/main" xmlns="" id="{46D2E7AD-3631-7CC5-EE19-01129B94F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814" y="2112031"/>
            <a:ext cx="1549078" cy="147191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34B43B23-FE1F-AA31-2EE4-D3D0E8CE526F}"/>
              </a:ext>
            </a:extLst>
          </p:cNvPr>
          <p:cNvSpPr/>
          <p:nvPr/>
        </p:nvSpPr>
        <p:spPr>
          <a:xfrm>
            <a:off x="5146355" y="1608527"/>
            <a:ext cx="2159000" cy="46196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A483C2F4-ECD0-BBD0-BE3B-8C8DA38E2557}"/>
              </a:ext>
            </a:extLst>
          </p:cNvPr>
          <p:cNvSpPr txBox="1"/>
          <p:nvPr/>
        </p:nvSpPr>
        <p:spPr>
          <a:xfrm>
            <a:off x="5125571" y="1748759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Diques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5F47015C-D3C8-88B2-BE15-D6DFEE568665}"/>
              </a:ext>
            </a:extLst>
          </p:cNvPr>
          <p:cNvSpPr txBox="1"/>
          <p:nvPr/>
        </p:nvSpPr>
        <p:spPr>
          <a:xfrm>
            <a:off x="5136867" y="5003866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R$ 6,5 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bilhões</a:t>
            </a:r>
            <a:endParaRPr lang="pt-BR" dirty="0"/>
          </a:p>
        </p:txBody>
      </p:sp>
      <p:pic>
        <p:nvPicPr>
          <p:cNvPr id="22" name="Imagem 21" descr="Ícone&#10;&#10;Descrição gerada automaticamente">
            <a:extLst>
              <a:ext uri="{FF2B5EF4-FFF2-40B4-BE49-F238E27FC236}">
                <a16:creationId xmlns:a16="http://schemas.microsoft.com/office/drawing/2014/main" xmlns="" id="{237DB17A-35A8-6E62-EADC-BCA169FE8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689" y="2363085"/>
            <a:ext cx="1250066" cy="1288649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0EE514A1-A004-FDE0-D5D4-2CC42D721071}"/>
              </a:ext>
            </a:extLst>
          </p:cNvPr>
          <p:cNvSpPr/>
          <p:nvPr/>
        </p:nvSpPr>
        <p:spPr>
          <a:xfrm>
            <a:off x="9670127" y="1608527"/>
            <a:ext cx="2159000" cy="461962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65CBE1EB-DAB5-31D6-8FCF-429FB9D83CD8}"/>
              </a:ext>
            </a:extLst>
          </p:cNvPr>
          <p:cNvSpPr txBox="1"/>
          <p:nvPr/>
        </p:nvSpPr>
        <p:spPr>
          <a:xfrm>
            <a:off x="9649343" y="1768050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Doações</a:t>
            </a:r>
          </a:p>
        </p:txBody>
      </p:sp>
      <p:pic>
        <p:nvPicPr>
          <p:cNvPr id="28" name="Imagem 27" descr="Ícone&#10;&#10;Descrição gerada automaticamente">
            <a:extLst>
              <a:ext uri="{FF2B5EF4-FFF2-40B4-BE49-F238E27FC236}">
                <a16:creationId xmlns:a16="http://schemas.microsoft.com/office/drawing/2014/main" xmlns="" id="{049D26E2-C141-895B-C384-DA4658F20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1555" y="2298378"/>
            <a:ext cx="1732345" cy="1761282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0BD1FED-16B0-D8DD-74BE-EA6F25BD2B14}"/>
              </a:ext>
            </a:extLst>
          </p:cNvPr>
          <p:cNvSpPr txBox="1"/>
          <p:nvPr/>
        </p:nvSpPr>
        <p:spPr>
          <a:xfrm>
            <a:off x="9649343" y="5003865"/>
            <a:ext cx="2157759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35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mil toneladas distribuídas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77C64780-3F67-3973-DD57-9AEA4CC39A8D}"/>
              </a:ext>
            </a:extLst>
          </p:cNvPr>
          <p:cNvSpPr/>
          <p:nvPr/>
        </p:nvSpPr>
        <p:spPr>
          <a:xfrm>
            <a:off x="172720" y="5022881"/>
            <a:ext cx="11734800" cy="6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15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1BE61F-B279-51B7-B9B7-962DA0AC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57989A3-CA12-3031-AA3D-4348021193F4}"/>
              </a:ext>
            </a:extLst>
          </p:cNvPr>
          <p:cNvSpPr/>
          <p:nvPr/>
        </p:nvSpPr>
        <p:spPr>
          <a:xfrm>
            <a:off x="478831" y="1596923"/>
            <a:ext cx="2159000" cy="46196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41C7777-56F5-60EC-F48E-00154AF1626A}"/>
              </a:ext>
            </a:extLst>
          </p:cNvPr>
          <p:cNvSpPr txBox="1"/>
          <p:nvPr/>
        </p:nvSpPr>
        <p:spPr>
          <a:xfrm>
            <a:off x="529167" y="176609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Municípios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80A5730-7CDC-A1EB-69B5-7D29FD467315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C8B36C5F-5EB6-3EB5-3041-DDA72648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5106151A-C312-841B-1339-E82150F22FBD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3A83150A-5D54-1E1E-BA4D-68FC934AF14E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C5436457-5F85-62A2-EE81-0887706810F9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1F140F1D-E76C-4E1E-5123-09A0CA1D9BC3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AAA886DF-AFA9-873A-CD9A-F6EFFD25A875}"/>
              </a:ext>
            </a:extLst>
          </p:cNvPr>
          <p:cNvSpPr txBox="1"/>
          <p:nvPr/>
        </p:nvSpPr>
        <p:spPr>
          <a:xfrm>
            <a:off x="369096" y="1023937"/>
            <a:ext cx="65881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996D1EF-7318-5A70-CB91-4BA01F46F6FA}"/>
              </a:ext>
            </a:extLst>
          </p:cNvPr>
          <p:cNvSpPr txBox="1"/>
          <p:nvPr/>
        </p:nvSpPr>
        <p:spPr>
          <a:xfrm>
            <a:off x="469343" y="5167970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R$ 13</a:t>
            </a: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bilhões</a:t>
            </a:r>
          </a:p>
        </p:txBody>
      </p:sp>
      <p:pic>
        <p:nvPicPr>
          <p:cNvPr id="24" name="Imagem 23" descr="Ícone, Código QR&#10;&#10;Descrição gerada automaticamente com confiança média">
            <a:extLst>
              <a:ext uri="{FF2B5EF4-FFF2-40B4-BE49-F238E27FC236}">
                <a16:creationId xmlns:a16="http://schemas.microsoft.com/office/drawing/2014/main" xmlns="" id="{4B318367-8572-9EC8-CC70-13C5215EC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4" y="2012979"/>
            <a:ext cx="1575095" cy="1575095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55E9FE3D-E5D4-4528-4397-21CF7A31C832}"/>
              </a:ext>
            </a:extLst>
          </p:cNvPr>
          <p:cNvSpPr txBox="1"/>
          <p:nvPr/>
        </p:nvSpPr>
        <p:spPr>
          <a:xfrm>
            <a:off x="2740620" y="1529686"/>
            <a:ext cx="3858588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782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</a:rPr>
              <a:t>Fundo de Participação </a:t>
            </a:r>
          </a:p>
          <a:p>
            <a:r>
              <a:rPr lang="pt-BR" sz="2800" b="1" dirty="0">
                <a:solidFill>
                  <a:srgbClr val="782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</a:rPr>
              <a:t>dos Municípios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63EAA995-C2C2-CAD6-E023-E91EECEDB25E}"/>
              </a:ext>
            </a:extLst>
          </p:cNvPr>
          <p:cNvSpPr txBox="1"/>
          <p:nvPr/>
        </p:nvSpPr>
        <p:spPr>
          <a:xfrm>
            <a:off x="10021986" y="1331565"/>
            <a:ext cx="19604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782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</a:rPr>
              <a:t>Novo PAC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="" id="{747FB55F-7F07-961A-F2ED-ADC3811E0F31}"/>
              </a:ext>
            </a:extLst>
          </p:cNvPr>
          <p:cNvSpPr/>
          <p:nvPr/>
        </p:nvSpPr>
        <p:spPr>
          <a:xfrm>
            <a:off x="2912111" y="4551076"/>
            <a:ext cx="2159000" cy="1665471"/>
          </a:xfrm>
          <a:prstGeom prst="rect">
            <a:avLst/>
          </a:prstGeom>
          <a:solidFill>
            <a:srgbClr val="FF8C0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40F5FB0F-AC5B-3042-23CC-FE4AD28DA25A}"/>
              </a:ext>
            </a:extLst>
          </p:cNvPr>
          <p:cNvSpPr txBox="1"/>
          <p:nvPr/>
        </p:nvSpPr>
        <p:spPr>
          <a:xfrm>
            <a:off x="2861903" y="5653991"/>
            <a:ext cx="225504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  <a:latin typeface="Arial Nova"/>
              </a:rPr>
              <a:t> </a:t>
            </a:r>
            <a:r>
              <a:rPr lang="pt-BR" sz="1200" dirty="0">
                <a:solidFill>
                  <a:srgbClr val="FFFFFF"/>
                </a:solidFill>
                <a:latin typeface="Arial Nova"/>
              </a:rPr>
              <a:t>aprovados </a:t>
            </a:r>
            <a:endParaRPr lang="pt-BR" sz="1200" dirty="0"/>
          </a:p>
          <a:p>
            <a:pPr algn="ctr"/>
            <a:r>
              <a:rPr lang="pt-BR" sz="1200" dirty="0">
                <a:solidFill>
                  <a:srgbClr val="FFFFFF"/>
                </a:solidFill>
                <a:latin typeface="Arial Nova"/>
              </a:rPr>
              <a:t>para 269 municípios</a:t>
            </a:r>
            <a:endParaRPr lang="pt-BR" sz="1200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xmlns="" id="{EC59939D-287A-828C-1C6B-280522123ED4}"/>
              </a:ext>
            </a:extLst>
          </p:cNvPr>
          <p:cNvSpPr txBox="1"/>
          <p:nvPr/>
        </p:nvSpPr>
        <p:spPr>
          <a:xfrm>
            <a:off x="2912111" y="4585061"/>
            <a:ext cx="21597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Planos de trabalho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50A76788-1F39-7706-3160-4AB397DA3D7E}"/>
              </a:ext>
            </a:extLst>
          </p:cNvPr>
          <p:cNvSpPr txBox="1"/>
          <p:nvPr/>
        </p:nvSpPr>
        <p:spPr>
          <a:xfrm>
            <a:off x="2858588" y="4918260"/>
            <a:ext cx="21577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R$ 1,3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bilhão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xmlns="" id="{C58EF9F6-3E12-A7C2-4B58-EB475AD5E4B0}"/>
              </a:ext>
            </a:extLst>
          </p:cNvPr>
          <p:cNvSpPr/>
          <p:nvPr/>
        </p:nvSpPr>
        <p:spPr>
          <a:xfrm>
            <a:off x="5128620" y="4548631"/>
            <a:ext cx="2159000" cy="1656223"/>
          </a:xfrm>
          <a:prstGeom prst="rect">
            <a:avLst/>
          </a:prstGeom>
          <a:solidFill>
            <a:srgbClr val="0070C0"/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43CFA47C-BD75-136E-97E7-BC42B04EDA6A}"/>
              </a:ext>
            </a:extLst>
          </p:cNvPr>
          <p:cNvSpPr txBox="1"/>
          <p:nvPr/>
        </p:nvSpPr>
        <p:spPr>
          <a:xfrm>
            <a:off x="5134176" y="5687292"/>
            <a:ext cx="21478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FFFFFF"/>
                </a:solidFill>
                <a:latin typeface="Arial Nova"/>
              </a:rPr>
              <a:t>Para </a:t>
            </a:r>
          </a:p>
          <a:p>
            <a:pPr algn="ctr"/>
            <a:r>
              <a:rPr lang="pt-BR" sz="1200">
                <a:solidFill>
                  <a:srgbClr val="FFFFFF"/>
                </a:solidFill>
                <a:latin typeface="Arial Nova"/>
              </a:rPr>
              <a:t>99 municípios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xmlns="" id="{000F5A31-CE21-DF44-5852-D4DDB8D0FD1E}"/>
              </a:ext>
            </a:extLst>
          </p:cNvPr>
          <p:cNvSpPr txBox="1"/>
          <p:nvPr/>
        </p:nvSpPr>
        <p:spPr>
          <a:xfrm>
            <a:off x="5135991" y="4585061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Assistência Social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xmlns="" id="{97869B87-B9E1-3ABA-BC06-DBF87F5C562E}"/>
              </a:ext>
            </a:extLst>
          </p:cNvPr>
          <p:cNvSpPr txBox="1"/>
          <p:nvPr/>
        </p:nvSpPr>
        <p:spPr>
          <a:xfrm>
            <a:off x="5119132" y="4865601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R$ 119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xmlns="" id="{F77A370A-9149-FD69-2E01-03B7E8D69C23}"/>
              </a:ext>
            </a:extLst>
          </p:cNvPr>
          <p:cNvSpPr/>
          <p:nvPr/>
        </p:nvSpPr>
        <p:spPr>
          <a:xfrm>
            <a:off x="7360904" y="4543781"/>
            <a:ext cx="2159000" cy="1672766"/>
          </a:xfrm>
          <a:prstGeom prst="rect">
            <a:avLst/>
          </a:prstGeom>
          <a:solidFill>
            <a:srgbClr val="D4AF0B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xmlns="" id="{07C9FFDA-2B7F-FFBF-C7DF-B90A80856011}"/>
              </a:ext>
            </a:extLst>
          </p:cNvPr>
          <p:cNvSpPr/>
          <p:nvPr/>
        </p:nvSpPr>
        <p:spPr>
          <a:xfrm>
            <a:off x="9619026" y="4543781"/>
            <a:ext cx="2159000" cy="1672766"/>
          </a:xfrm>
          <a:prstGeom prst="rect">
            <a:avLst/>
          </a:prstGeom>
          <a:solidFill>
            <a:srgbClr val="C04F15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xmlns="" id="{F42AD3CD-C3DD-6973-A5AF-47EC03FCC16F}"/>
              </a:ext>
            </a:extLst>
          </p:cNvPr>
          <p:cNvSpPr txBox="1"/>
          <p:nvPr/>
        </p:nvSpPr>
        <p:spPr>
          <a:xfrm>
            <a:off x="7306865" y="4585061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Saúde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xmlns="" id="{98CFB841-2FB9-B837-B34F-60B8D03A3315}"/>
              </a:ext>
            </a:extLst>
          </p:cNvPr>
          <p:cNvSpPr txBox="1"/>
          <p:nvPr/>
        </p:nvSpPr>
        <p:spPr>
          <a:xfrm>
            <a:off x="9628584" y="4585061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Educação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xmlns="" id="{2016C2FE-FDF8-7172-C5BE-87331C25141A}"/>
              </a:ext>
            </a:extLst>
          </p:cNvPr>
          <p:cNvSpPr txBox="1"/>
          <p:nvPr/>
        </p:nvSpPr>
        <p:spPr>
          <a:xfrm>
            <a:off x="7349229" y="4820633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R$ 984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F7AB28BF-3830-0A33-66DF-D4CF117E1EDF}"/>
              </a:ext>
            </a:extLst>
          </p:cNvPr>
          <p:cNvSpPr txBox="1"/>
          <p:nvPr/>
        </p:nvSpPr>
        <p:spPr>
          <a:xfrm>
            <a:off x="9619026" y="4796701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R$ 359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milhões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B53D6105-DA71-C303-80A3-4CE9041A5C6E}"/>
              </a:ext>
            </a:extLst>
          </p:cNvPr>
          <p:cNvSpPr txBox="1"/>
          <p:nvPr/>
        </p:nvSpPr>
        <p:spPr>
          <a:xfrm>
            <a:off x="7322739" y="5707841"/>
            <a:ext cx="21478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FFFFFF"/>
                </a:solidFill>
                <a:latin typeface="Arial Nova"/>
              </a:rPr>
              <a:t>Para </a:t>
            </a:r>
          </a:p>
          <a:p>
            <a:pPr algn="ctr"/>
            <a:r>
              <a:rPr lang="pt-BR" sz="1200">
                <a:solidFill>
                  <a:srgbClr val="FFFFFF"/>
                </a:solidFill>
                <a:latin typeface="Arial Nova"/>
              </a:rPr>
              <a:t>133 municípios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87D5AFA7-1BEB-0213-2BA2-D86AA2AA4485}"/>
              </a:ext>
            </a:extLst>
          </p:cNvPr>
          <p:cNvSpPr txBox="1"/>
          <p:nvPr/>
        </p:nvSpPr>
        <p:spPr>
          <a:xfrm>
            <a:off x="9623961" y="5727417"/>
            <a:ext cx="214788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>
                <a:solidFill>
                  <a:srgbClr val="FFFFFF"/>
                </a:solidFill>
                <a:latin typeface="Arial Nova"/>
              </a:rPr>
              <a:t>Para </a:t>
            </a:r>
          </a:p>
          <a:p>
            <a:pPr algn="ctr"/>
            <a:r>
              <a:rPr lang="pt-BR" sz="1200">
                <a:solidFill>
                  <a:srgbClr val="FFFFFF"/>
                </a:solidFill>
                <a:latin typeface="Arial Nova"/>
              </a:rPr>
              <a:t>142 municípios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BC80BB5B-AC74-05F8-8ABC-9B38319D79C4}"/>
              </a:ext>
            </a:extLst>
          </p:cNvPr>
          <p:cNvSpPr txBox="1"/>
          <p:nvPr/>
        </p:nvSpPr>
        <p:spPr>
          <a:xfrm>
            <a:off x="2684051" y="3208586"/>
            <a:ext cx="23207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Arial Nova"/>
              </a:rPr>
              <a:t>Para 94 municípios</a:t>
            </a:r>
            <a:endParaRPr lang="pt-BR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BFB0B60C-5B70-FCE4-7AEF-AFD025FCC3D2}"/>
              </a:ext>
            </a:extLst>
          </p:cNvPr>
          <p:cNvSpPr txBox="1"/>
          <p:nvPr/>
        </p:nvSpPr>
        <p:spPr>
          <a:xfrm>
            <a:off x="2362617" y="2820927"/>
            <a:ext cx="29636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782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R$ 314 </a:t>
            </a:r>
            <a:r>
              <a:rPr lang="pt-BR" b="1" dirty="0">
                <a:solidFill>
                  <a:srgbClr val="782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milhões</a:t>
            </a:r>
            <a:endParaRPr lang="pt-BR" sz="1600" b="1" dirty="0">
              <a:solidFill>
                <a:srgbClr val="782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xmlns="" id="{4514D42F-B2DF-23D8-4ADB-AF9A382B7F29}"/>
              </a:ext>
            </a:extLst>
          </p:cNvPr>
          <p:cNvSpPr txBox="1"/>
          <p:nvPr/>
        </p:nvSpPr>
        <p:spPr>
          <a:xfrm>
            <a:off x="9679883" y="2249755"/>
            <a:ext cx="23207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latin typeface="Arial Nova"/>
              </a:rPr>
              <a:t>Para 65 municípios</a:t>
            </a:r>
            <a:endParaRPr lang="pt-BR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780C8CFC-E2D2-FE22-747E-2E27FBD3CE7B}"/>
              </a:ext>
            </a:extLst>
          </p:cNvPr>
          <p:cNvSpPr txBox="1"/>
          <p:nvPr/>
        </p:nvSpPr>
        <p:spPr>
          <a:xfrm>
            <a:off x="9381048" y="1804723"/>
            <a:ext cx="29636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782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R$ 8,8 </a:t>
            </a:r>
            <a:r>
              <a:rPr lang="pt-BR" b="1" dirty="0">
                <a:solidFill>
                  <a:srgbClr val="7820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bilhões</a:t>
            </a:r>
            <a:endParaRPr lang="pt-BR" sz="1600" b="1" dirty="0">
              <a:solidFill>
                <a:srgbClr val="7820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xmlns="" id="{4DA7E59E-5603-0E77-F7D2-2378B3C4C7C9}"/>
              </a:ext>
            </a:extLst>
          </p:cNvPr>
          <p:cNvSpPr txBox="1"/>
          <p:nvPr/>
        </p:nvSpPr>
        <p:spPr>
          <a:xfrm>
            <a:off x="7433806" y="3899343"/>
            <a:ext cx="242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Primeira seleção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xmlns="" id="{2B65186F-0CEF-EB0D-02D5-DBA6FB51DDF1}"/>
              </a:ext>
            </a:extLst>
          </p:cNvPr>
          <p:cNvSpPr txBox="1"/>
          <p:nvPr/>
        </p:nvSpPr>
        <p:spPr>
          <a:xfrm>
            <a:off x="7852830" y="3070252"/>
            <a:ext cx="2002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/>
              <a:t>Drenagem Urbana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xmlns="" id="{438CC79B-0E4D-D4EE-7095-4356A77E00C3}"/>
              </a:ext>
            </a:extLst>
          </p:cNvPr>
          <p:cNvSpPr txBox="1"/>
          <p:nvPr/>
        </p:nvSpPr>
        <p:spPr>
          <a:xfrm>
            <a:off x="7302230" y="3497836"/>
            <a:ext cx="255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/>
              <a:t>Abastecimento de Água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xmlns="" id="{76E543FD-D1B2-6795-56FC-4553485C512A}"/>
              </a:ext>
            </a:extLst>
          </p:cNvPr>
          <p:cNvSpPr txBox="1"/>
          <p:nvPr/>
        </p:nvSpPr>
        <p:spPr>
          <a:xfrm>
            <a:off x="8055321" y="2617304"/>
            <a:ext cx="17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/>
              <a:t>Esgoto Sanitário</a:t>
            </a: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xmlns="" id="{D433BAC5-B732-F230-2FE5-5D7FCFB3CB28}"/>
              </a:ext>
            </a:extLst>
          </p:cNvPr>
          <p:cNvSpPr/>
          <p:nvPr/>
        </p:nvSpPr>
        <p:spPr>
          <a:xfrm>
            <a:off x="9992017" y="2660529"/>
            <a:ext cx="1741728" cy="300743"/>
          </a:xfrm>
          <a:prstGeom prst="rect">
            <a:avLst/>
          </a:prstGeom>
          <a:solidFill>
            <a:srgbClr val="782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625 milhões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xmlns="" id="{0E82CFDC-F8C1-AF87-BF92-2129FD22719A}"/>
              </a:ext>
            </a:extLst>
          </p:cNvPr>
          <p:cNvSpPr/>
          <p:nvPr/>
        </p:nvSpPr>
        <p:spPr>
          <a:xfrm>
            <a:off x="9992017" y="3096330"/>
            <a:ext cx="1741728" cy="300743"/>
          </a:xfrm>
          <a:prstGeom prst="rect">
            <a:avLst/>
          </a:prstGeom>
          <a:solidFill>
            <a:srgbClr val="782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6,5 bilhões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xmlns="" id="{7B81A99F-EBBA-6393-8396-6A6FE38A318E}"/>
              </a:ext>
            </a:extLst>
          </p:cNvPr>
          <p:cNvSpPr/>
          <p:nvPr/>
        </p:nvSpPr>
        <p:spPr>
          <a:xfrm>
            <a:off x="9992017" y="3532131"/>
            <a:ext cx="1741728" cy="300743"/>
          </a:xfrm>
          <a:prstGeom prst="rect">
            <a:avLst/>
          </a:prstGeom>
          <a:solidFill>
            <a:srgbClr val="782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246 milhões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xmlns="" id="{26EA72E2-A933-8F71-6897-FDE7A4899E7C}"/>
              </a:ext>
            </a:extLst>
          </p:cNvPr>
          <p:cNvSpPr/>
          <p:nvPr/>
        </p:nvSpPr>
        <p:spPr>
          <a:xfrm>
            <a:off x="9992017" y="3967932"/>
            <a:ext cx="1741728" cy="300743"/>
          </a:xfrm>
          <a:prstGeom prst="rect">
            <a:avLst/>
          </a:prstGeom>
          <a:solidFill>
            <a:srgbClr val="7820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1,4 bilhão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07563FB-28DF-5D66-83B8-AD409F62D49A}"/>
              </a:ext>
            </a:extLst>
          </p:cNvPr>
          <p:cNvSpPr txBox="1"/>
          <p:nvPr/>
        </p:nvSpPr>
        <p:spPr>
          <a:xfrm>
            <a:off x="2772798" y="3713894"/>
            <a:ext cx="42339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</a:rPr>
              <a:t>Créditos com aval da União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D4B5E7F-6FFD-D373-9364-2D56052F2776}"/>
              </a:ext>
            </a:extLst>
          </p:cNvPr>
          <p:cNvSpPr txBox="1"/>
          <p:nvPr/>
        </p:nvSpPr>
        <p:spPr>
          <a:xfrm>
            <a:off x="2248200" y="4034201"/>
            <a:ext cx="29636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R$ 1,8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bilhão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42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1BE61F-B279-51B7-B9B7-962DA0AC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57989A3-CA12-3031-AA3D-4348021193F4}"/>
              </a:ext>
            </a:extLst>
          </p:cNvPr>
          <p:cNvSpPr/>
          <p:nvPr/>
        </p:nvSpPr>
        <p:spPr>
          <a:xfrm>
            <a:off x="478831" y="1596923"/>
            <a:ext cx="2159000" cy="46196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41C7777-56F5-60EC-F48E-00154AF1626A}"/>
              </a:ext>
            </a:extLst>
          </p:cNvPr>
          <p:cNvSpPr txBox="1"/>
          <p:nvPr/>
        </p:nvSpPr>
        <p:spPr>
          <a:xfrm>
            <a:off x="529167" y="176609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Municípios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80A5730-7CDC-A1EB-69B5-7D29FD467315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C8B36C5F-5EB6-3EB5-3041-DDA72648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5106151A-C312-841B-1339-E82150F22FBD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3A83150A-5D54-1E1E-BA4D-68FC934AF14E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C5436457-5F85-62A2-EE81-0887706810F9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1F140F1D-E76C-4E1E-5123-09A0CA1D9BC3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AAA886DF-AFA9-873A-CD9A-F6EFFD25A875}"/>
              </a:ext>
            </a:extLst>
          </p:cNvPr>
          <p:cNvSpPr txBox="1"/>
          <p:nvPr/>
        </p:nvSpPr>
        <p:spPr>
          <a:xfrm>
            <a:off x="369096" y="1023937"/>
            <a:ext cx="65881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996D1EF-7318-5A70-CB91-4BA01F46F6FA}"/>
              </a:ext>
            </a:extLst>
          </p:cNvPr>
          <p:cNvSpPr txBox="1"/>
          <p:nvPr/>
        </p:nvSpPr>
        <p:spPr>
          <a:xfrm>
            <a:off x="469343" y="5167970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R$ 11</a:t>
            </a:r>
            <a:br>
              <a:rPr lang="pt-BR" sz="3600" b="1">
                <a:solidFill>
                  <a:schemeClr val="bg1"/>
                </a:solidFill>
              </a:rPr>
            </a:br>
            <a:r>
              <a:rPr lang="pt-BR" sz="2000" b="1">
                <a:solidFill>
                  <a:schemeClr val="bg1"/>
                </a:solidFill>
              </a:rPr>
              <a:t>bilhões</a:t>
            </a:r>
          </a:p>
        </p:txBody>
      </p:sp>
      <p:pic>
        <p:nvPicPr>
          <p:cNvPr id="24" name="Imagem 23" descr="Ícone, Código QR&#10;&#10;Descrição gerada automaticamente com confiança média">
            <a:extLst>
              <a:ext uri="{FF2B5EF4-FFF2-40B4-BE49-F238E27FC236}">
                <a16:creationId xmlns:a16="http://schemas.microsoft.com/office/drawing/2014/main" xmlns="" id="{4B318367-8572-9EC8-CC70-13C5215EC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4" y="2012979"/>
            <a:ext cx="1575095" cy="1575095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63EAA995-C2C2-CAD6-E023-E91EECEDB25E}"/>
              </a:ext>
            </a:extLst>
          </p:cNvPr>
          <p:cNvSpPr txBox="1"/>
          <p:nvPr/>
        </p:nvSpPr>
        <p:spPr>
          <a:xfrm>
            <a:off x="3045538" y="1591995"/>
            <a:ext cx="5018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46B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</a:rPr>
              <a:t>Recuperação do Aeroporto Salgado Filho</a:t>
            </a:r>
            <a:endParaRPr lang="pt-BR" dirty="0">
              <a:solidFill>
                <a:srgbClr val="46B1E1"/>
              </a:solidFill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xmlns="" id="{D433BAC5-B732-F230-2FE5-5D7FCFB3CB28}"/>
              </a:ext>
            </a:extLst>
          </p:cNvPr>
          <p:cNvSpPr/>
          <p:nvPr/>
        </p:nvSpPr>
        <p:spPr>
          <a:xfrm>
            <a:off x="4984270" y="2544782"/>
            <a:ext cx="2850967" cy="464717"/>
          </a:xfrm>
          <a:prstGeom prst="rect">
            <a:avLst/>
          </a:prstGeom>
          <a:solidFill>
            <a:srgbClr val="46B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R$ 426 milhões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1E9B4D7A-6615-8A45-A027-87916AAAD036}"/>
              </a:ext>
            </a:extLst>
          </p:cNvPr>
          <p:cNvSpPr/>
          <p:nvPr/>
        </p:nvSpPr>
        <p:spPr>
          <a:xfrm>
            <a:off x="477901" y="1589236"/>
            <a:ext cx="2159000" cy="46196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944F91D-AE5B-2DA3-21E1-AE52C897D86E}"/>
              </a:ext>
            </a:extLst>
          </p:cNvPr>
          <p:cNvSpPr txBox="1"/>
          <p:nvPr/>
        </p:nvSpPr>
        <p:spPr>
          <a:xfrm>
            <a:off x="457117" y="1719822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Infraestrutura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1E8D243-55C2-629A-8A0E-9C0DEDA6C177}"/>
              </a:ext>
            </a:extLst>
          </p:cNvPr>
          <p:cNvSpPr txBox="1"/>
          <p:nvPr/>
        </p:nvSpPr>
        <p:spPr>
          <a:xfrm>
            <a:off x="468413" y="4974930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R$ 1,8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bilhões</a:t>
            </a:r>
          </a:p>
        </p:txBody>
      </p:sp>
      <p:pic>
        <p:nvPicPr>
          <p:cNvPr id="11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xmlns="" id="{A785F8E2-ED6E-3250-B1C3-074ECADEC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2" y="2092740"/>
            <a:ext cx="1549078" cy="147191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F0018CD8-976B-A655-E4A9-8AC09AEE3C30}"/>
              </a:ext>
            </a:extLst>
          </p:cNvPr>
          <p:cNvSpPr txBox="1"/>
          <p:nvPr/>
        </p:nvSpPr>
        <p:spPr>
          <a:xfrm>
            <a:off x="3045538" y="3424652"/>
            <a:ext cx="38702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46B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</a:rPr>
              <a:t>Restabelecimento da Trensurb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66A4DDFA-7101-CE84-FA8B-114F0AF2F977}"/>
              </a:ext>
            </a:extLst>
          </p:cNvPr>
          <p:cNvSpPr/>
          <p:nvPr/>
        </p:nvSpPr>
        <p:spPr>
          <a:xfrm>
            <a:off x="4984268" y="4039845"/>
            <a:ext cx="2850968" cy="464717"/>
          </a:xfrm>
          <a:prstGeom prst="rect">
            <a:avLst/>
          </a:prstGeom>
          <a:solidFill>
            <a:srgbClr val="46B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R$ 224 milhões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F0018CD8-976B-A655-E4A9-8AC09AEE3C30}"/>
              </a:ext>
            </a:extLst>
          </p:cNvPr>
          <p:cNvSpPr txBox="1"/>
          <p:nvPr/>
        </p:nvSpPr>
        <p:spPr>
          <a:xfrm>
            <a:off x="2967038" y="4797495"/>
            <a:ext cx="38702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46B1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</a:rPr>
              <a:t>Recuperação de Rodovias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="" id="{66A4DDFA-7101-CE84-FA8B-114F0AF2F977}"/>
              </a:ext>
            </a:extLst>
          </p:cNvPr>
          <p:cNvSpPr/>
          <p:nvPr/>
        </p:nvSpPr>
        <p:spPr>
          <a:xfrm>
            <a:off x="4984268" y="5409105"/>
            <a:ext cx="2850968" cy="464717"/>
          </a:xfrm>
          <a:prstGeom prst="rect">
            <a:avLst/>
          </a:prstGeom>
          <a:solidFill>
            <a:srgbClr val="46B1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R$ 1,2 bilhões</a:t>
            </a:r>
          </a:p>
        </p:txBody>
      </p:sp>
    </p:spTree>
    <p:extLst>
      <p:ext uri="{BB962C8B-B14F-4D97-AF65-F5344CB8AC3E}">
        <p14:creationId xmlns:p14="http://schemas.microsoft.com/office/powerpoint/2010/main" val="204134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1BE61F-B279-51B7-B9B7-962DA0AC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557989A3-CA12-3031-AA3D-4348021193F4}"/>
              </a:ext>
            </a:extLst>
          </p:cNvPr>
          <p:cNvSpPr/>
          <p:nvPr/>
        </p:nvSpPr>
        <p:spPr>
          <a:xfrm>
            <a:off x="478831" y="1596923"/>
            <a:ext cx="2159000" cy="46196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41C7777-56F5-60EC-F48E-00154AF1626A}"/>
              </a:ext>
            </a:extLst>
          </p:cNvPr>
          <p:cNvSpPr txBox="1"/>
          <p:nvPr/>
        </p:nvSpPr>
        <p:spPr>
          <a:xfrm>
            <a:off x="529167" y="1766093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chemeClr val="bg1"/>
                </a:solidFill>
              </a:rPr>
              <a:t>Municípios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80A5730-7CDC-A1EB-69B5-7D29FD467315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C8B36C5F-5EB6-3EB5-3041-DDA72648C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5106151A-C312-841B-1339-E82150F22FBD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3A83150A-5D54-1E1E-BA4D-68FC934AF14E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C5436457-5F85-62A2-EE81-0887706810F9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1F140F1D-E76C-4E1E-5123-09A0CA1D9BC3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AAA886DF-AFA9-873A-CD9A-F6EFFD25A875}"/>
              </a:ext>
            </a:extLst>
          </p:cNvPr>
          <p:cNvSpPr txBox="1"/>
          <p:nvPr/>
        </p:nvSpPr>
        <p:spPr>
          <a:xfrm>
            <a:off x="369096" y="1023937"/>
            <a:ext cx="65881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Secretaria de Apoio a Reconstrução do Rio Grande do Sul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4996D1EF-7318-5A70-CB91-4BA01F46F6FA}"/>
              </a:ext>
            </a:extLst>
          </p:cNvPr>
          <p:cNvSpPr txBox="1"/>
          <p:nvPr/>
        </p:nvSpPr>
        <p:spPr>
          <a:xfrm>
            <a:off x="469343" y="5167970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>
                <a:solidFill>
                  <a:schemeClr val="bg1"/>
                </a:solidFill>
              </a:rPr>
              <a:t>R$ 11</a:t>
            </a:r>
            <a:br>
              <a:rPr lang="pt-BR" sz="3600" b="1">
                <a:solidFill>
                  <a:schemeClr val="bg1"/>
                </a:solidFill>
              </a:rPr>
            </a:br>
            <a:r>
              <a:rPr lang="pt-BR" sz="2000" b="1">
                <a:solidFill>
                  <a:schemeClr val="bg1"/>
                </a:solidFill>
              </a:rPr>
              <a:t>bilhões</a:t>
            </a:r>
          </a:p>
        </p:txBody>
      </p:sp>
      <p:pic>
        <p:nvPicPr>
          <p:cNvPr id="24" name="Imagem 23" descr="Ícone, Código QR&#10;&#10;Descrição gerada automaticamente com confiança média">
            <a:extLst>
              <a:ext uri="{FF2B5EF4-FFF2-40B4-BE49-F238E27FC236}">
                <a16:creationId xmlns:a16="http://schemas.microsoft.com/office/drawing/2014/main" xmlns="" id="{4B318367-8572-9EC8-CC70-13C5215EC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4" y="2012979"/>
            <a:ext cx="1575095" cy="1575095"/>
          </a:xfrm>
          <a:prstGeom prst="rect">
            <a:avLst/>
          </a:prstGeom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xmlns="" id="{780C8CFC-E2D2-FE22-747E-2E27FBD3CE7B}"/>
              </a:ext>
            </a:extLst>
          </p:cNvPr>
          <p:cNvSpPr txBox="1"/>
          <p:nvPr/>
        </p:nvSpPr>
        <p:spPr>
          <a:xfrm>
            <a:off x="2772135" y="1553938"/>
            <a:ext cx="64071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08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Porto Alegre e Alvorada (Arroio Feijó)</a:t>
            </a:r>
            <a:endParaRPr lang="pt-BR">
              <a:solidFill>
                <a:srgbClr val="084F6A"/>
              </a:solidFill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xmlns="" id="{D433BAC5-B732-F230-2FE5-5D7FCFB3CB28}"/>
              </a:ext>
            </a:extLst>
          </p:cNvPr>
          <p:cNvSpPr/>
          <p:nvPr/>
        </p:nvSpPr>
        <p:spPr>
          <a:xfrm>
            <a:off x="9064344" y="1638098"/>
            <a:ext cx="2667702" cy="435780"/>
          </a:xfrm>
          <a:prstGeom prst="rect">
            <a:avLst/>
          </a:prstGeom>
          <a:solidFill>
            <a:srgbClr val="084F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R$ 2,5 bilhões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8D6F4393-97D9-5E65-AB8E-1D452FDD0736}"/>
              </a:ext>
            </a:extLst>
          </p:cNvPr>
          <p:cNvSpPr/>
          <p:nvPr/>
        </p:nvSpPr>
        <p:spPr>
          <a:xfrm>
            <a:off x="477899" y="1598882"/>
            <a:ext cx="2159000" cy="461962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1C1F3E9-B550-178C-BE2E-75151E39F60E}"/>
              </a:ext>
            </a:extLst>
          </p:cNvPr>
          <p:cNvSpPr txBox="1"/>
          <p:nvPr/>
        </p:nvSpPr>
        <p:spPr>
          <a:xfrm>
            <a:off x="457115" y="1739114"/>
            <a:ext cx="21611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Diques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B1B308D-8390-E793-5FC5-CF45ADBDBC5D}"/>
              </a:ext>
            </a:extLst>
          </p:cNvPr>
          <p:cNvSpPr txBox="1"/>
          <p:nvPr/>
        </p:nvSpPr>
        <p:spPr>
          <a:xfrm>
            <a:off x="468411" y="4994221"/>
            <a:ext cx="21577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R$ 6,5 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bilhões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xmlns="" id="{199A7417-B1B3-4378-C779-E50EAC885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33" y="2353440"/>
            <a:ext cx="1250066" cy="128864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57D8BCF1-ECCD-4B16-2CDC-DAD382E9C4DE}"/>
              </a:ext>
            </a:extLst>
          </p:cNvPr>
          <p:cNvSpPr txBox="1"/>
          <p:nvPr/>
        </p:nvSpPr>
        <p:spPr>
          <a:xfrm>
            <a:off x="2772134" y="2373286"/>
            <a:ext cx="48347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08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/>
                <a:ea typeface="+mn-lt"/>
                <a:cs typeface="+mn-lt"/>
              </a:rPr>
              <a:t>Bacia do Rio dos Sinos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AFADE0C-D68A-7E65-6354-A2D8742F0247}"/>
              </a:ext>
            </a:extLst>
          </p:cNvPr>
          <p:cNvSpPr txBox="1"/>
          <p:nvPr/>
        </p:nvSpPr>
        <p:spPr>
          <a:xfrm>
            <a:off x="2772135" y="2856091"/>
            <a:ext cx="85098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08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Canoas, Esteio, Sapucaia do Sul, Nova Santa Rita, Rolante, Novo Hamburgo, Campo Bom, São Leopoldo, Igrejinha, Três Coroas</a:t>
            </a:r>
            <a:endParaRPr lang="pt-BR" sz="120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0A13C023-2C3F-CFE7-EDCB-56AAD7CB10C3}"/>
              </a:ext>
            </a:extLst>
          </p:cNvPr>
          <p:cNvSpPr/>
          <p:nvPr/>
        </p:nvSpPr>
        <p:spPr>
          <a:xfrm>
            <a:off x="9064344" y="2409743"/>
            <a:ext cx="2667702" cy="397198"/>
          </a:xfrm>
          <a:prstGeom prst="rect">
            <a:avLst/>
          </a:prstGeom>
          <a:solidFill>
            <a:srgbClr val="084F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R$ 1,9 bilhões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B260B13E-5067-E929-CDD4-88DB000472FC}"/>
              </a:ext>
            </a:extLst>
          </p:cNvPr>
          <p:cNvSpPr txBox="1"/>
          <p:nvPr/>
        </p:nvSpPr>
        <p:spPr>
          <a:xfrm>
            <a:off x="2772134" y="3195702"/>
            <a:ext cx="64071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08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Eldorado do Sul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09BAAF6D-D425-1126-61F4-74C07C8CF60B}"/>
              </a:ext>
            </a:extLst>
          </p:cNvPr>
          <p:cNvSpPr/>
          <p:nvPr/>
        </p:nvSpPr>
        <p:spPr>
          <a:xfrm>
            <a:off x="9006471" y="3277844"/>
            <a:ext cx="2725576" cy="406844"/>
          </a:xfrm>
          <a:prstGeom prst="rect">
            <a:avLst/>
          </a:prstGeom>
          <a:solidFill>
            <a:srgbClr val="084F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R$ 531 milhões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72BAFEB4-7425-A713-6EF7-CC167579FC4B}"/>
              </a:ext>
            </a:extLst>
          </p:cNvPr>
          <p:cNvSpPr txBox="1"/>
          <p:nvPr/>
        </p:nvSpPr>
        <p:spPr>
          <a:xfrm>
            <a:off x="2772134" y="4018118"/>
            <a:ext cx="64071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08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Bacia do Gravataí</a:t>
            </a:r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781D69DD-37C4-53D7-FC3E-53C3153FDD80}"/>
              </a:ext>
            </a:extLst>
          </p:cNvPr>
          <p:cNvSpPr/>
          <p:nvPr/>
        </p:nvSpPr>
        <p:spPr>
          <a:xfrm>
            <a:off x="9006471" y="4126653"/>
            <a:ext cx="2725576" cy="406844"/>
          </a:xfrm>
          <a:prstGeom prst="rect">
            <a:avLst/>
          </a:prstGeom>
          <a:solidFill>
            <a:srgbClr val="084F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R$ 450 milhões</a:t>
            </a:r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B8BBECE-B83D-03EE-D3E2-D8DFFD3B11D3}"/>
              </a:ext>
            </a:extLst>
          </p:cNvPr>
          <p:cNvSpPr txBox="1"/>
          <p:nvPr/>
        </p:nvSpPr>
        <p:spPr>
          <a:xfrm>
            <a:off x="2772134" y="4840533"/>
            <a:ext cx="64071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08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Porto Alegre</a:t>
            </a:r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1DA41832-1F6A-E2BB-C635-971D777ADCEB}"/>
              </a:ext>
            </a:extLst>
          </p:cNvPr>
          <p:cNvSpPr/>
          <p:nvPr/>
        </p:nvSpPr>
        <p:spPr>
          <a:xfrm>
            <a:off x="9006471" y="4898298"/>
            <a:ext cx="2725576" cy="406844"/>
          </a:xfrm>
          <a:prstGeom prst="rect">
            <a:avLst/>
          </a:prstGeom>
          <a:solidFill>
            <a:srgbClr val="084F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R$ 770 milhões</a:t>
            </a:r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88B624AA-7C6F-0DC4-471B-A9CC4E67FE2C}"/>
              </a:ext>
            </a:extLst>
          </p:cNvPr>
          <p:cNvSpPr txBox="1"/>
          <p:nvPr/>
        </p:nvSpPr>
        <p:spPr>
          <a:xfrm>
            <a:off x="2772134" y="5662949"/>
            <a:ext cx="64071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 dirty="0">
                <a:solidFill>
                  <a:srgbClr val="084F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Leopoldo</a:t>
            </a:r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B20B4D0A-9719-1A24-4146-762B9D0BA47A}"/>
              </a:ext>
            </a:extLst>
          </p:cNvPr>
          <p:cNvSpPr/>
          <p:nvPr/>
        </p:nvSpPr>
        <p:spPr>
          <a:xfrm>
            <a:off x="9006471" y="5747108"/>
            <a:ext cx="2725576" cy="406844"/>
          </a:xfrm>
          <a:prstGeom prst="rect">
            <a:avLst/>
          </a:prstGeom>
          <a:solidFill>
            <a:srgbClr val="084F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/>
              <a:t>R$ 69 milhões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42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6" y="1023937"/>
            <a:ext cx="6467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1074999-F78B-5104-20B7-526F34D0D4C4}"/>
              </a:ext>
            </a:extLst>
          </p:cNvPr>
          <p:cNvSpPr/>
          <p:nvPr/>
        </p:nvSpPr>
        <p:spPr>
          <a:xfrm>
            <a:off x="441660" y="1587630"/>
            <a:ext cx="2159000" cy="461962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xmlns="" id="{4971AC1F-3062-EEF0-664D-753D011D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6266" y="2742997"/>
            <a:ext cx="2002108" cy="203643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13A406EB-70DE-A630-0B42-446D05FC256C}"/>
              </a:ext>
            </a:extLst>
          </p:cNvPr>
          <p:cNvSpPr txBox="1"/>
          <p:nvPr/>
        </p:nvSpPr>
        <p:spPr>
          <a:xfrm>
            <a:off x="3047773" y="1589531"/>
            <a:ext cx="89633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b="1" dirty="0">
                <a:latin typeface="Arial Nova"/>
              </a:rPr>
              <a:t>Minha Casa Minha Vida Reconstrução</a:t>
            </a:r>
            <a:endParaRPr lang="pt-BR" sz="4400" b="1" dirty="0">
              <a:latin typeface="Arial Nova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BCE8AEB-592E-88E7-2914-6CFC391C47FE}"/>
              </a:ext>
            </a:extLst>
          </p:cNvPr>
          <p:cNvSpPr txBox="1"/>
          <p:nvPr/>
        </p:nvSpPr>
        <p:spPr>
          <a:xfrm>
            <a:off x="3458365" y="2301565"/>
            <a:ext cx="4861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0F9ED5"/>
                </a:solidFill>
                <a:latin typeface="Arial Nova"/>
              </a:rPr>
              <a:t>COMPRA DE NOVOS E USADOS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0D4BC381-FC7C-9A6B-F7F6-F2DB4A20CF4E}"/>
              </a:ext>
            </a:extLst>
          </p:cNvPr>
          <p:cNvSpPr txBox="1"/>
          <p:nvPr/>
        </p:nvSpPr>
        <p:spPr>
          <a:xfrm>
            <a:off x="3457746" y="2670017"/>
            <a:ext cx="78913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Compra assistida de imóveis novos e usados por meio do sistema da Caixa e recursos do FAR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24AFECD-80DE-509E-778A-D3354093CA29}"/>
              </a:ext>
            </a:extLst>
          </p:cNvPr>
          <p:cNvSpPr txBox="1"/>
          <p:nvPr/>
        </p:nvSpPr>
        <p:spPr>
          <a:xfrm>
            <a:off x="3457746" y="4228233"/>
            <a:ext cx="3523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solidFill>
                  <a:srgbClr val="0F9ED5"/>
                </a:solidFill>
                <a:latin typeface="Arial Nova"/>
              </a:rPr>
              <a:t>MCMV – FAR CALAMIDADE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B684A638-6DE3-E519-E421-929CA2BCD01E}"/>
              </a:ext>
            </a:extLst>
          </p:cNvPr>
          <p:cNvSpPr txBox="1"/>
          <p:nvPr/>
        </p:nvSpPr>
        <p:spPr>
          <a:xfrm>
            <a:off x="3457746" y="4601799"/>
            <a:ext cx="78913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Seleção do FAR – Calamidade para municípios com moradias destruídas na área urbana.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xmlns="" id="{C7FF0CFD-BC66-C51F-7193-68DF5F0218E7}"/>
              </a:ext>
            </a:extLst>
          </p:cNvPr>
          <p:cNvSpPr/>
          <p:nvPr/>
        </p:nvSpPr>
        <p:spPr>
          <a:xfrm>
            <a:off x="7403419" y="3007608"/>
            <a:ext cx="3718560" cy="34544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B4D7E538-B970-25DA-9948-19A39098C683}"/>
              </a:ext>
            </a:extLst>
          </p:cNvPr>
          <p:cNvSpPr/>
          <p:nvPr/>
        </p:nvSpPr>
        <p:spPr>
          <a:xfrm>
            <a:off x="7402800" y="4930017"/>
            <a:ext cx="3718560" cy="34544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2A06E59A-CF82-0C8C-6942-863F0B362871}"/>
              </a:ext>
            </a:extLst>
          </p:cNvPr>
          <p:cNvSpPr txBox="1"/>
          <p:nvPr/>
        </p:nvSpPr>
        <p:spPr>
          <a:xfrm>
            <a:off x="7405278" y="3011944"/>
            <a:ext cx="3718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Até 2,5 mil moradias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8CAF715C-0BA7-43DF-86F1-3B6245AD3167}"/>
              </a:ext>
            </a:extLst>
          </p:cNvPr>
          <p:cNvSpPr txBox="1"/>
          <p:nvPr/>
        </p:nvSpPr>
        <p:spPr>
          <a:xfrm>
            <a:off x="7404659" y="4925060"/>
            <a:ext cx="3718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Aprovadas 15,6 mil moradias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31F6954-CBBD-DABC-01C8-2D5B9310DA7A}"/>
              </a:ext>
            </a:extLst>
          </p:cNvPr>
          <p:cNvSpPr/>
          <p:nvPr/>
        </p:nvSpPr>
        <p:spPr>
          <a:xfrm>
            <a:off x="451921" y="1587630"/>
            <a:ext cx="2159000" cy="461962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xmlns="" id="{CE60241D-BF5A-4A38-981E-31A5CEDE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5805" y="1944576"/>
            <a:ext cx="831231" cy="8190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03CF258-9D93-BC94-645D-23BC0903F642}"/>
              </a:ext>
            </a:extLst>
          </p:cNvPr>
          <p:cNvSpPr txBox="1"/>
          <p:nvPr/>
        </p:nvSpPr>
        <p:spPr>
          <a:xfrm>
            <a:off x="440399" y="3581902"/>
            <a:ext cx="21597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casas disponibilizadas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1925138-FE77-1646-7AE7-CD4E0AE75027}"/>
              </a:ext>
            </a:extLst>
          </p:cNvPr>
          <p:cNvSpPr txBox="1"/>
          <p:nvPr/>
        </p:nvSpPr>
        <p:spPr>
          <a:xfrm>
            <a:off x="431399" y="5759376"/>
            <a:ext cx="21577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</a:rPr>
              <a:t>R$ 4,5 bilhões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064021C-05D5-AA91-1751-4BC9E0BF255D}"/>
              </a:ext>
            </a:extLst>
          </p:cNvPr>
          <p:cNvSpPr txBox="1"/>
          <p:nvPr/>
        </p:nvSpPr>
        <p:spPr>
          <a:xfrm>
            <a:off x="436430" y="2907595"/>
            <a:ext cx="21637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22 mil 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4681F32F-92B1-9CCD-7624-4ED42EEE3FAF}"/>
              </a:ext>
            </a:extLst>
          </p:cNvPr>
          <p:cNvSpPr/>
          <p:nvPr/>
        </p:nvSpPr>
        <p:spPr>
          <a:xfrm>
            <a:off x="9000571" y="3352651"/>
            <a:ext cx="2118930" cy="34544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94C1A52C-2E8E-F904-9B2B-8E15AF13BEB0}"/>
              </a:ext>
            </a:extLst>
          </p:cNvPr>
          <p:cNvSpPr txBox="1"/>
          <p:nvPr/>
        </p:nvSpPr>
        <p:spPr>
          <a:xfrm>
            <a:off x="9002431" y="3356987"/>
            <a:ext cx="2118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317 Contratadas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5B70DA68-29E8-9BAA-FB69-76868D900C3D}"/>
              </a:ext>
            </a:extLst>
          </p:cNvPr>
          <p:cNvSpPr/>
          <p:nvPr/>
        </p:nvSpPr>
        <p:spPr>
          <a:xfrm>
            <a:off x="8998711" y="5254347"/>
            <a:ext cx="2118930" cy="34544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8821C618-BE04-5EE9-B5BE-9BFACE8B04AA}"/>
              </a:ext>
            </a:extLst>
          </p:cNvPr>
          <p:cNvSpPr txBox="1"/>
          <p:nvPr/>
        </p:nvSpPr>
        <p:spPr>
          <a:xfrm>
            <a:off x="9000571" y="5258683"/>
            <a:ext cx="2118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3.517 Contratadas</a:t>
            </a:r>
          </a:p>
        </p:txBody>
      </p:sp>
    </p:spTree>
    <p:extLst>
      <p:ext uri="{BB962C8B-B14F-4D97-AF65-F5344CB8AC3E}">
        <p14:creationId xmlns:p14="http://schemas.microsoft.com/office/powerpoint/2010/main" val="373195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6468783E-C1C4-6F5C-033A-A163AB782150}"/>
              </a:ext>
            </a:extLst>
          </p:cNvPr>
          <p:cNvSpPr txBox="1"/>
          <p:nvPr/>
        </p:nvSpPr>
        <p:spPr>
          <a:xfrm>
            <a:off x="369095" y="381000"/>
            <a:ext cx="51958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/>
              <a:t>BALANÇO DAS AÇÕES</a:t>
            </a:r>
          </a:p>
        </p:txBody>
      </p:sp>
      <p:pic>
        <p:nvPicPr>
          <p:cNvPr id="40" name="Imagem 39" descr="Uma imagem contendo Gráfico de barras&#10;&#10;Descrição gerada automaticamente">
            <a:extLst>
              <a:ext uri="{FF2B5EF4-FFF2-40B4-BE49-F238E27FC236}">
                <a16:creationId xmlns:a16="http://schemas.microsoft.com/office/drawing/2014/main" xmlns="" id="{23588904-DC29-4F83-7C50-39F2A915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237" y="378619"/>
            <a:ext cx="1390651" cy="373857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7CD3E131-EEC3-AA14-56DA-62F062199608}"/>
              </a:ext>
            </a:extLst>
          </p:cNvPr>
          <p:cNvGrpSpPr/>
          <p:nvPr/>
        </p:nvGrpSpPr>
        <p:grpSpPr>
          <a:xfrm>
            <a:off x="476250" y="976310"/>
            <a:ext cx="11715748" cy="102865"/>
            <a:chOff x="583405" y="964404"/>
            <a:chExt cx="10787062" cy="138584"/>
          </a:xfrm>
        </p:grpSpPr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xmlns="" id="{0587CE51-6CC6-8DAC-C6DF-69BADE496CF6}"/>
                </a:ext>
              </a:extLst>
            </p:cNvPr>
            <p:cNvSpPr/>
            <p:nvPr/>
          </p:nvSpPr>
          <p:spPr>
            <a:xfrm>
              <a:off x="583405" y="964404"/>
              <a:ext cx="10787062" cy="4333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xmlns="" id="{F0600A13-B11F-91E6-9657-A9377A33D93E}"/>
                </a:ext>
              </a:extLst>
            </p:cNvPr>
            <p:cNvSpPr/>
            <p:nvPr/>
          </p:nvSpPr>
          <p:spPr>
            <a:xfrm>
              <a:off x="583405" y="1012028"/>
              <a:ext cx="10787062" cy="433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B355FA1E-2C15-0147-FAB2-93D98F8F158C}"/>
                </a:ext>
              </a:extLst>
            </p:cNvPr>
            <p:cNvSpPr/>
            <p:nvPr/>
          </p:nvSpPr>
          <p:spPr>
            <a:xfrm>
              <a:off x="583405" y="1059653"/>
              <a:ext cx="10787062" cy="4333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6FBD5AA2-E016-39F4-0743-255995EA71D0}"/>
              </a:ext>
            </a:extLst>
          </p:cNvPr>
          <p:cNvSpPr txBox="1"/>
          <p:nvPr/>
        </p:nvSpPr>
        <p:spPr>
          <a:xfrm>
            <a:off x="369096" y="1023937"/>
            <a:ext cx="6467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Casa de Governo Rio Grande do Sul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1074999-F78B-5104-20B7-526F34D0D4C4}"/>
              </a:ext>
            </a:extLst>
          </p:cNvPr>
          <p:cNvSpPr/>
          <p:nvPr/>
        </p:nvSpPr>
        <p:spPr>
          <a:xfrm>
            <a:off x="441660" y="1587630"/>
            <a:ext cx="2159000" cy="461962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xmlns="" id="{4971AC1F-3062-EEF0-664D-753D011D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6266" y="2742997"/>
            <a:ext cx="2002108" cy="203643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31F6954-CBBD-DABC-01C8-2D5B9310DA7A}"/>
              </a:ext>
            </a:extLst>
          </p:cNvPr>
          <p:cNvSpPr/>
          <p:nvPr/>
        </p:nvSpPr>
        <p:spPr>
          <a:xfrm>
            <a:off x="451921" y="1587630"/>
            <a:ext cx="2159000" cy="4619624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xmlns="" id="{CE60241D-BF5A-4A38-981E-31A5CEDE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5805" y="1944576"/>
            <a:ext cx="831231" cy="8190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03CF258-9D93-BC94-645D-23BC0903F642}"/>
              </a:ext>
            </a:extLst>
          </p:cNvPr>
          <p:cNvSpPr txBox="1"/>
          <p:nvPr/>
        </p:nvSpPr>
        <p:spPr>
          <a:xfrm>
            <a:off x="440399" y="3581902"/>
            <a:ext cx="21597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latin typeface="Arial Nova"/>
              </a:rPr>
              <a:t>casas disponibilizadas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1925138-FE77-1646-7AE7-CD4E0AE75027}"/>
              </a:ext>
            </a:extLst>
          </p:cNvPr>
          <p:cNvSpPr txBox="1"/>
          <p:nvPr/>
        </p:nvSpPr>
        <p:spPr>
          <a:xfrm>
            <a:off x="431399" y="5759376"/>
            <a:ext cx="215775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</a:rPr>
              <a:t>R$ 4,5 bilhões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7064021C-05D5-AA91-1751-4BC9E0BF255D}"/>
              </a:ext>
            </a:extLst>
          </p:cNvPr>
          <p:cNvSpPr txBox="1"/>
          <p:nvPr/>
        </p:nvSpPr>
        <p:spPr>
          <a:xfrm>
            <a:off x="436430" y="2907595"/>
            <a:ext cx="216376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Arial Nova"/>
              </a:rPr>
              <a:t>22 mil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EB8E90A-529D-6F87-ADB4-4A58239DEA2D}"/>
              </a:ext>
            </a:extLst>
          </p:cNvPr>
          <p:cNvSpPr txBox="1"/>
          <p:nvPr/>
        </p:nvSpPr>
        <p:spPr>
          <a:xfrm>
            <a:off x="3274805" y="1504454"/>
            <a:ext cx="3523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solidFill>
                  <a:srgbClr val="0F9ED5"/>
                </a:solidFill>
                <a:latin typeface="Arial Nova"/>
              </a:rPr>
              <a:t>MCMV – CALAMIDADE FNHIS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3A2F099-A93F-0AD6-6CF6-A1DB2C168CCE}"/>
              </a:ext>
            </a:extLst>
          </p:cNvPr>
          <p:cNvSpPr txBox="1"/>
          <p:nvPr/>
        </p:nvSpPr>
        <p:spPr>
          <a:xfrm>
            <a:off x="3274805" y="1878020"/>
            <a:ext cx="7891346" cy="6835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kern="1200" spc="40" dirty="0">
                <a:solidFill>
                  <a:srgbClr val="282828"/>
                </a:solidFill>
                <a:latin typeface="Rawline"/>
                <a:ea typeface="Rawline"/>
                <a:cs typeface="Rawline"/>
              </a:rPr>
              <a:t>Reconstrução no lote do beneficiário em áreas urbanas seguras indicadas pela Prefeitura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0EE976C4-0B87-901C-4F58-688DCBCD875A}"/>
              </a:ext>
            </a:extLst>
          </p:cNvPr>
          <p:cNvSpPr/>
          <p:nvPr/>
        </p:nvSpPr>
        <p:spPr>
          <a:xfrm>
            <a:off x="7219859" y="2187653"/>
            <a:ext cx="3718560" cy="34544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4E683E7F-D5EC-F6A7-076A-F6D66AF0CE08}"/>
              </a:ext>
            </a:extLst>
          </p:cNvPr>
          <p:cNvSpPr txBox="1"/>
          <p:nvPr/>
        </p:nvSpPr>
        <p:spPr>
          <a:xfrm>
            <a:off x="7221718" y="2154818"/>
            <a:ext cx="3718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Até 1,3 mil moradias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D8F3676-E507-3909-55C9-688F6667263A}"/>
              </a:ext>
            </a:extLst>
          </p:cNvPr>
          <p:cNvSpPr txBox="1"/>
          <p:nvPr/>
        </p:nvSpPr>
        <p:spPr>
          <a:xfrm>
            <a:off x="3312851" y="3677036"/>
            <a:ext cx="35237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solidFill>
                  <a:srgbClr val="0F9ED5"/>
                </a:solidFill>
                <a:latin typeface="Arial Nova"/>
              </a:rPr>
              <a:t>MCMV – Rural Calamidade 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F4D7E77-502E-7145-28D0-B1C1272E9EF4}"/>
              </a:ext>
            </a:extLst>
          </p:cNvPr>
          <p:cNvSpPr txBox="1"/>
          <p:nvPr/>
        </p:nvSpPr>
        <p:spPr>
          <a:xfrm>
            <a:off x="3312851" y="4050602"/>
            <a:ext cx="78913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Seleção do Rural – Calamidade para municípios com moradias destruídas na área rural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0BBC629-4466-C3EE-1EDB-611B514EFDA3}"/>
              </a:ext>
            </a:extLst>
          </p:cNvPr>
          <p:cNvSpPr txBox="1"/>
          <p:nvPr/>
        </p:nvSpPr>
        <p:spPr>
          <a:xfrm>
            <a:off x="7259764" y="4327400"/>
            <a:ext cx="3718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Até 2,6 mil moradias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38D53BFB-41E1-945B-B8EC-F47BECA05014}"/>
              </a:ext>
            </a:extLst>
          </p:cNvPr>
          <p:cNvSpPr/>
          <p:nvPr/>
        </p:nvSpPr>
        <p:spPr>
          <a:xfrm>
            <a:off x="7256294" y="4348883"/>
            <a:ext cx="3718560" cy="34544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D95C7AD3-D931-7D86-87C1-20FD3B4D719C}"/>
              </a:ext>
            </a:extLst>
          </p:cNvPr>
          <p:cNvSpPr txBox="1"/>
          <p:nvPr/>
        </p:nvSpPr>
        <p:spPr>
          <a:xfrm>
            <a:off x="7258153" y="4316048"/>
            <a:ext cx="37189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Até 2,6 mil moradias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F9628A7C-52A6-69D5-AFB7-7A0A620392EA}"/>
              </a:ext>
            </a:extLst>
          </p:cNvPr>
          <p:cNvSpPr/>
          <p:nvPr/>
        </p:nvSpPr>
        <p:spPr>
          <a:xfrm>
            <a:off x="8817629" y="2528551"/>
            <a:ext cx="2118930" cy="34544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BD44B386-BE10-5D1A-2E7B-D9BC1240279E}"/>
              </a:ext>
            </a:extLst>
          </p:cNvPr>
          <p:cNvSpPr txBox="1"/>
          <p:nvPr/>
        </p:nvSpPr>
        <p:spPr>
          <a:xfrm>
            <a:off x="8819489" y="2532887"/>
            <a:ext cx="2118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1.332 Contratadas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1F6FD2A9-974C-56F2-CA05-87C815F1B219}"/>
              </a:ext>
            </a:extLst>
          </p:cNvPr>
          <p:cNvSpPr/>
          <p:nvPr/>
        </p:nvSpPr>
        <p:spPr>
          <a:xfrm>
            <a:off x="8854064" y="4685380"/>
            <a:ext cx="2118930" cy="345440"/>
          </a:xfrm>
          <a:prstGeom prst="rect">
            <a:avLst/>
          </a:prstGeom>
          <a:solidFill>
            <a:srgbClr val="0F9E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C2504ED4-4441-E6C4-5711-AA17FCCC50CA}"/>
              </a:ext>
            </a:extLst>
          </p:cNvPr>
          <p:cNvSpPr txBox="1"/>
          <p:nvPr/>
        </p:nvSpPr>
        <p:spPr>
          <a:xfrm>
            <a:off x="8855924" y="4689716"/>
            <a:ext cx="2118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396 Contratadas</a:t>
            </a:r>
          </a:p>
        </p:txBody>
      </p:sp>
    </p:spTree>
    <p:extLst>
      <p:ext uri="{BB962C8B-B14F-4D97-AF65-F5344CB8AC3E}">
        <p14:creationId xmlns:p14="http://schemas.microsoft.com/office/powerpoint/2010/main" val="1816126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d5a3940-1b6e-410d-8bb3-128f8c5fb04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8CFE91059B4241940B4543690466FD" ma:contentTypeVersion="12" ma:contentTypeDescription="Crie um novo documento." ma:contentTypeScope="" ma:versionID="d621ae08bd79e80f15d880607bbe1cfe">
  <xsd:schema xmlns:xsd="http://www.w3.org/2001/XMLSchema" xmlns:xs="http://www.w3.org/2001/XMLSchema" xmlns:p="http://schemas.microsoft.com/office/2006/metadata/properties" xmlns:ns3="4d5a3940-1b6e-410d-8bb3-128f8c5fb042" targetNamespace="http://schemas.microsoft.com/office/2006/metadata/properties" ma:root="true" ma:fieldsID="7fa33d9e9e8aecacd70291f9a879d6a7" ns3:_="">
    <xsd:import namespace="4d5a3940-1b6e-410d-8bb3-128f8c5fb04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a3940-1b6e-410d-8bb3-128f8c5fb04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6CF4BB-064E-4F13-97D8-9EF81DA41472}">
  <ds:schemaRefs>
    <ds:schemaRef ds:uri="4d5a3940-1b6e-410d-8bb3-128f8c5fb04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17DA4D-EADD-40B8-ADD4-789D8B4B2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a3940-1b6e-410d-8bb3-128f8c5fb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293450-5882-4099-B19F-416AB37437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2223</Words>
  <Application>Microsoft Office PowerPoint</Application>
  <PresentationFormat>Widescreen</PresentationFormat>
  <Paragraphs>459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Arial Nova</vt:lpstr>
      <vt:lpstr>Calibri</vt:lpstr>
      <vt:lpstr>Rawline</vt:lpstr>
      <vt:lpstr>Rawline Bold</vt:lpstr>
      <vt:lpstr>Rawline Heavy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Caio Britto</dc:creator>
  <cp:lastModifiedBy>Claudia Maria Borges Matias</cp:lastModifiedBy>
  <cp:revision>437</cp:revision>
  <cp:lastPrinted>2024-12-11T14:46:15Z</cp:lastPrinted>
  <dcterms:created xsi:type="dcterms:W3CDTF">2024-12-09T14:41:50Z</dcterms:created>
  <dcterms:modified xsi:type="dcterms:W3CDTF">2025-02-12T14:35:31Z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0x0101006F8CFE91059B4241940B4543690466FD</vt:lpwstr>
  </property>
</Properties>
</file>