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2" r:id="rId5"/>
    <p:sldId id="263" r:id="rId6"/>
    <p:sldId id="264" r:id="rId7"/>
    <p:sldId id="259" r:id="rId8"/>
    <p:sldId id="265" r:id="rId9"/>
    <p:sldId id="266" r:id="rId10"/>
    <p:sldId id="260" r:id="rId11"/>
    <p:sldId id="261" r:id="rId12"/>
  </p:sldIdLst>
  <p:sldSz cx="10799763" cy="7559675"/>
  <p:notesSz cx="6858000" cy="9144000"/>
  <p:embeddedFontLst>
    <p:embeddedFont>
      <p:font typeface="Raleway Black" panose="020B0604020202020204" charset="0"/>
      <p:bold r:id="rId14"/>
      <p:boldItalic r:id="rId15"/>
    </p:embeddedFont>
    <p:embeddedFont>
      <p:font typeface="Noto Sans" panose="020B0502040504020204" pitchFamily="34"/>
      <p:regular r:id="rId16"/>
      <p:bold r:id="rId17"/>
      <p:italic r:id="rId18"/>
      <p:boldItalic r:id="rId19"/>
    </p:embeddedFont>
    <p:embeddedFont>
      <p:font typeface="Lato" panose="020B0604020202020204" charset="0"/>
      <p:regular r:id="rId20"/>
      <p:bold r:id="rId21"/>
      <p:italic r:id="rId22"/>
      <p:boldItalic r:id="rId23"/>
    </p:embeddedFont>
    <p:embeddedFont>
      <p:font typeface="Raleway" panose="020B0604020202020204" charset="0"/>
      <p:regular r:id="rId24"/>
      <p:bold r:id="rId25"/>
      <p:italic r:id="rId26"/>
      <p:boldItalic r:id="rId27"/>
    </p:embeddedFont>
    <p:embeddedFont>
      <p:font typeface="Raleway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747775"/>
          </p15:clr>
        </p15:guide>
        <p15:guide id="2" pos="3402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ju0pnXF8bh6XCnhKocv3zgPIDo1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1428" y="90"/>
      </p:cViewPr>
      <p:guideLst>
        <p:guide orient="horz" pos="2381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7C242E-9745-4040-844E-510381D1829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DA8A3FC-B1BF-4014-9E52-4009538688E2}">
      <dgm:prSet phldrT="[Texto]"/>
      <dgm:spPr/>
      <dgm:t>
        <a:bodyPr/>
        <a:lstStyle/>
        <a:p>
          <a:r>
            <a:rPr lang="pt-BR" dirty="0">
              <a:solidFill>
                <a:schemeClr val="dk1"/>
              </a:solidFill>
              <a:latin typeface="Raleway" pitchFamily="2" charset="0"/>
            </a:rPr>
            <a:t>Fórmulas especializadas!</a:t>
          </a:r>
          <a:endParaRPr lang="pt-BR" dirty="0"/>
        </a:p>
      </dgm:t>
    </dgm:pt>
    <dgm:pt modelId="{DFC9FC01-7021-4E1A-9571-855BC4652E9F}" type="parTrans" cxnId="{BBDC3D4A-0402-4922-A7CB-8C995BEB7181}">
      <dgm:prSet/>
      <dgm:spPr/>
      <dgm:t>
        <a:bodyPr/>
        <a:lstStyle/>
        <a:p>
          <a:endParaRPr lang="pt-BR"/>
        </a:p>
      </dgm:t>
    </dgm:pt>
    <dgm:pt modelId="{31A34D58-C560-484F-9E37-0B3E5FDA6209}" type="sibTrans" cxnId="{BBDC3D4A-0402-4922-A7CB-8C995BEB7181}">
      <dgm:prSet/>
      <dgm:spPr/>
      <dgm:t>
        <a:bodyPr/>
        <a:lstStyle/>
        <a:p>
          <a:endParaRPr lang="pt-BR"/>
        </a:p>
      </dgm:t>
    </dgm:pt>
    <dgm:pt modelId="{013CD64A-F26E-4DCF-8C56-7D4A79065B93}" type="pres">
      <dgm:prSet presAssocID="{5F7C242E-9745-4040-844E-510381D1829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161C8529-D879-427D-9962-8A904A11BC05}" type="pres">
      <dgm:prSet presAssocID="{5DA8A3FC-B1BF-4014-9E52-4009538688E2}" presName="node" presStyleLbl="node1" presStyleIdx="0" presStyleCnt="1" custAng="21021125" custLinFactX="42583" custLinFactNeighborX="100000" custLinFactNeighborY="555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BDC3D4A-0402-4922-A7CB-8C995BEB7181}" srcId="{5F7C242E-9745-4040-844E-510381D1829C}" destId="{5DA8A3FC-B1BF-4014-9E52-4009538688E2}" srcOrd="0" destOrd="0" parTransId="{DFC9FC01-7021-4E1A-9571-855BC4652E9F}" sibTransId="{31A34D58-C560-484F-9E37-0B3E5FDA6209}"/>
    <dgm:cxn modelId="{51DDDBEF-9A13-4FB2-9CCC-C4FDC41AEFA4}" type="presOf" srcId="{5DA8A3FC-B1BF-4014-9E52-4009538688E2}" destId="{161C8529-D879-427D-9962-8A904A11BC05}" srcOrd="0" destOrd="0" presId="urn:microsoft.com/office/officeart/2005/8/layout/default"/>
    <dgm:cxn modelId="{0426B6E0-5934-4392-B504-4A4E9D436AED}" type="presOf" srcId="{5F7C242E-9745-4040-844E-510381D1829C}" destId="{013CD64A-F26E-4DCF-8C56-7D4A79065B93}" srcOrd="0" destOrd="0" presId="urn:microsoft.com/office/officeart/2005/8/layout/default"/>
    <dgm:cxn modelId="{A9B2F9D7-0929-498D-8974-47FA1982DCC1}" type="presParOf" srcId="{013CD64A-F26E-4DCF-8C56-7D4A79065B93}" destId="{161C8529-D879-427D-9962-8A904A11BC0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80037" y="685800"/>
            <a:ext cx="4898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6065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4279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2e08558206b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0" name="Google Shape;80;g2e08558206b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811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2742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e08558206b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" name="Google Shape;64;g2e08558206b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0952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737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794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90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0560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93048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211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685800"/>
            <a:ext cx="4899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" name="Google Shape;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061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title" hasCustomPrompt="1"/>
          </p:nvPr>
        </p:nvSpPr>
        <p:spPr>
          <a:xfrm>
            <a:off x="368150" y="1625801"/>
            <a:ext cx="10063800" cy="28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900"/>
              <a:buNone/>
              <a:defRPr sz="14900"/>
            </a:lvl9pPr>
          </a:lstStyle>
          <a:p>
            <a:r>
              <a:t>xx%</a:t>
            </a:r>
          </a:p>
        </p:txBody>
      </p:sp>
      <p:sp>
        <p:nvSpPr>
          <p:cNvPr id="46" name="Google Shape;46;p16"/>
          <p:cNvSpPr txBox="1">
            <a:spLocks noGrp="1"/>
          </p:cNvSpPr>
          <p:nvPr>
            <p:ph type="body" idx="1"/>
          </p:nvPr>
        </p:nvSpPr>
        <p:spPr>
          <a:xfrm>
            <a:off x="368150" y="4633192"/>
            <a:ext cx="10063800" cy="19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683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8"/>
          <p:cNvSpPr txBox="1">
            <a:spLocks noGrp="1"/>
          </p:cNvSpPr>
          <p:nvPr>
            <p:ph type="ctrTitle"/>
          </p:nvPr>
        </p:nvSpPr>
        <p:spPr>
          <a:xfrm>
            <a:off x="368159" y="1094388"/>
            <a:ext cx="10063800" cy="30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subTitle" idx="1"/>
          </p:nvPr>
        </p:nvSpPr>
        <p:spPr>
          <a:xfrm>
            <a:off x="368150" y="4165643"/>
            <a:ext cx="100638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368150" y="3161354"/>
            <a:ext cx="100638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0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472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body" idx="2"/>
          </p:nvPr>
        </p:nvSpPr>
        <p:spPr>
          <a:xfrm>
            <a:off x="5707559" y="1693927"/>
            <a:ext cx="472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24" name="Google Shape;24;p10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368150" y="816630"/>
            <a:ext cx="3316800" cy="11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3100"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368150" y="2042457"/>
            <a:ext cx="3316800" cy="467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lvl="0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3"/>
          <p:cNvSpPr txBox="1">
            <a:spLocks noGrp="1"/>
          </p:cNvSpPr>
          <p:nvPr>
            <p:ph type="title"/>
          </p:nvPr>
        </p:nvSpPr>
        <p:spPr>
          <a:xfrm>
            <a:off x="579035" y="661638"/>
            <a:ext cx="7521000" cy="60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/>
          <p:nvPr/>
        </p:nvSpPr>
        <p:spPr>
          <a:xfrm>
            <a:off x="5400000" y="-184"/>
            <a:ext cx="5400000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12575" tIns="112575" rIns="112575" bIns="112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313583" y="1812541"/>
            <a:ext cx="4777800" cy="21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subTitle" idx="1"/>
          </p:nvPr>
        </p:nvSpPr>
        <p:spPr>
          <a:xfrm>
            <a:off x="313583" y="4120005"/>
            <a:ext cx="4777800" cy="18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5834055" y="1064257"/>
            <a:ext cx="4532100" cy="54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457200" lvl="0" indent="-3683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368150" y="6218168"/>
            <a:ext cx="7085700" cy="8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368150" y="654105"/>
            <a:ext cx="100638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368150" y="1693927"/>
            <a:ext cx="10063800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t" anchorCtr="0">
            <a:normAutofit/>
          </a:bodyPr>
          <a:lstStyle>
            <a:lvl1pPr marL="457200" marR="0" lvl="0" indent="-368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Arial"/>
              <a:buChar char="●"/>
              <a:defRPr sz="2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○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■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0006840" y="6854072"/>
            <a:ext cx="6480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2575" tIns="112575" rIns="112575" bIns="11257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0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"/>
          <p:cNvSpPr txBox="1"/>
          <p:nvPr/>
        </p:nvSpPr>
        <p:spPr>
          <a:xfrm>
            <a:off x="874600" y="1150625"/>
            <a:ext cx="4802400" cy="8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rgbClr val="006489"/>
                </a:solidFill>
                <a:latin typeface="Raleway"/>
                <a:ea typeface="Raleway"/>
                <a:cs typeface="Raleway"/>
                <a:sym typeface="Raleway"/>
              </a:rPr>
              <a:t>Brasília / DF</a:t>
            </a:r>
            <a:endParaRPr sz="1600">
              <a:solidFill>
                <a:srgbClr val="0064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006489"/>
                </a:solidFill>
                <a:latin typeface="Raleway"/>
                <a:ea typeface="Raleway"/>
                <a:cs typeface="Raleway"/>
                <a:sym typeface="Raleway"/>
              </a:rPr>
              <a:t>Câmara dos Deputados</a:t>
            </a:r>
            <a:endParaRPr sz="2200" b="1">
              <a:solidFill>
                <a:srgbClr val="006489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>
                <a:solidFill>
                  <a:srgbClr val="006489"/>
                </a:solidFill>
                <a:latin typeface="Raleway"/>
                <a:ea typeface="Raleway"/>
                <a:cs typeface="Raleway"/>
                <a:sym typeface="Raleway"/>
              </a:rPr>
              <a:t>11 de junho de 2024</a:t>
            </a:r>
            <a:endParaRPr sz="1500">
              <a:solidFill>
                <a:srgbClr val="006489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55" name="Google Shape;55;p2"/>
          <p:cNvPicPr preferRelativeResize="0"/>
          <p:nvPr/>
        </p:nvPicPr>
        <p:blipFill rotWithShape="1">
          <a:blip r:embed="rId4">
            <a:alphaModFix/>
          </a:blip>
          <a:srcRect l="31069" r="28258"/>
          <a:stretch/>
        </p:blipFill>
        <p:spPr>
          <a:xfrm>
            <a:off x="3906675" y="1150625"/>
            <a:ext cx="3773399" cy="4638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e08558206b_1_13"/>
          <p:cNvSpPr txBox="1"/>
          <p:nvPr/>
        </p:nvSpPr>
        <p:spPr>
          <a:xfrm>
            <a:off x="398534" y="579247"/>
            <a:ext cx="5940300" cy="8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5700"/>
            </a:pPr>
            <a:r>
              <a:rPr lang="pt-BR" sz="3600" dirty="0">
                <a:solidFill>
                  <a:schemeClr val="dk1"/>
                </a:solidFill>
                <a:latin typeface="Raleway Black"/>
              </a:rPr>
              <a:t>Próximo passo:</a:t>
            </a: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4" name="Google Shape;84;g2e08558206b_1_13"/>
          <p:cNvSpPr txBox="1"/>
          <p:nvPr/>
        </p:nvSpPr>
        <p:spPr>
          <a:xfrm>
            <a:off x="694916" y="1982339"/>
            <a:ext cx="8481168" cy="476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Clr>
                <a:schemeClr val="dk1"/>
              </a:buClr>
              <a:buSzPts val="1100"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</a:rPr>
              <a:t>PORTARIA Nº 874, DE 16 DE MAIO DE 2013</a:t>
            </a:r>
          </a:p>
          <a:p>
            <a:pPr algn="just">
              <a:buClr>
                <a:schemeClr val="dk1"/>
              </a:buClr>
              <a:buSzPts val="1100"/>
            </a:pPr>
            <a:endParaRPr lang="pt-BR" sz="2200" dirty="0">
              <a:solidFill>
                <a:schemeClr val="dk1"/>
              </a:solidFill>
              <a:latin typeface="Raleway" pitchFamily="2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</a:rPr>
              <a:t>- Atualizar as normas que vão regulamentar a execução da política</a:t>
            </a:r>
          </a:p>
          <a:p>
            <a:pPr algn="just">
              <a:buClr>
                <a:schemeClr val="dk1"/>
              </a:buClr>
              <a:buSzPts val="1100"/>
            </a:pPr>
            <a:endParaRPr lang="pt-BR" sz="2200" dirty="0">
              <a:solidFill>
                <a:schemeClr val="dk1"/>
              </a:solidFill>
              <a:latin typeface="Raleway" pitchFamily="2" charset="0"/>
            </a:endParaRPr>
          </a:p>
          <a:p>
            <a:pPr algn="just">
              <a:buClr>
                <a:schemeClr val="dk1"/>
              </a:buClr>
              <a:buSzPts val="1100"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</a:rPr>
              <a:t>- Garantir que o novo ajuste da portaria inclua a efetivação da lei com relação ao fornecimento de fórmulas enterais garantindo uma assistência com equidade e igualdade em todo território nacional.</a:t>
            </a:r>
          </a:p>
          <a:p>
            <a:pPr algn="just">
              <a:buClr>
                <a:schemeClr val="dk1"/>
              </a:buClr>
              <a:buSzPts val="1100"/>
            </a:pPr>
            <a:endParaRPr lang="pt-BR" sz="2200" dirty="0">
              <a:solidFill>
                <a:schemeClr val="dk1"/>
              </a:solidFill>
              <a:latin typeface="Raleway" pitchFamily="2" charset="0"/>
            </a:endParaRPr>
          </a:p>
          <a:p>
            <a:pPr algn="just">
              <a:buClr>
                <a:schemeClr val="dk1"/>
              </a:buClr>
              <a:buSzPts val="1100"/>
            </a:pPr>
            <a:endParaRPr lang="pt-BR" sz="2200" dirty="0">
              <a:solidFill>
                <a:schemeClr val="dk1"/>
              </a:solidFill>
              <a:latin typeface="Raleway" pitchFamily="2" charset="0"/>
            </a:endParaRPr>
          </a:p>
          <a:p>
            <a:pPr marL="342900" indent="-342900" algn="just">
              <a:buClr>
                <a:schemeClr val="dk1"/>
              </a:buClr>
              <a:buSzPts val="1100"/>
              <a:buFontTx/>
              <a:buChar char="-"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</a:rPr>
              <a:t>PORTARIA 400/09</a:t>
            </a:r>
            <a:r>
              <a:rPr lang="pt-BR" sz="2200" dirty="0">
                <a:solidFill>
                  <a:schemeClr val="dk1"/>
                </a:solidFill>
                <a:latin typeface="Raleway" pitchFamily="2" charset="0"/>
                <a:sym typeface="Raleway"/>
              </a:rPr>
              <a:t>.</a:t>
            </a:r>
          </a:p>
          <a:p>
            <a:pPr algn="just">
              <a:buClr>
                <a:schemeClr val="dk1"/>
              </a:buClr>
              <a:buSzPts val="1100"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  <a:sym typeface="Raleway"/>
              </a:rPr>
              <a:t>- Garantir que o paciente com gastrostomia receba o acompanhamento adequado </a:t>
            </a:r>
          </a:p>
          <a:p>
            <a:pPr marL="342900" indent="-342900" algn="just">
              <a:buClr>
                <a:schemeClr val="dk1"/>
              </a:buClr>
              <a:buSzPts val="1100"/>
              <a:buFontTx/>
              <a:buChar char="-"/>
            </a:pPr>
            <a:endParaRPr sz="2200" dirty="0">
              <a:solidFill>
                <a:schemeClr val="dk1"/>
              </a:solidFill>
              <a:latin typeface="Raleway" pitchFamily="2" charset="0"/>
              <a:sym typeface="Raleway"/>
            </a:endParaRPr>
          </a:p>
          <a:p>
            <a:pPr marL="0" lvl="0" indent="0" algn="just" rtl="0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6" name="Google Shape;86;g2e08558206b_1_13"/>
          <p:cNvSpPr/>
          <p:nvPr/>
        </p:nvSpPr>
        <p:spPr>
          <a:xfrm>
            <a:off x="398534" y="1439859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1322" y="4465182"/>
            <a:ext cx="3068124" cy="946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95494" y="4465182"/>
            <a:ext cx="1319054" cy="946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l="31069" r="28258"/>
          <a:stretch/>
        </p:blipFill>
        <p:spPr>
          <a:xfrm>
            <a:off x="1395500" y="3868475"/>
            <a:ext cx="1551401" cy="190727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 txBox="1"/>
          <p:nvPr/>
        </p:nvSpPr>
        <p:spPr>
          <a:xfrm>
            <a:off x="917300" y="1937950"/>
            <a:ext cx="7886700" cy="12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7900">
                <a:solidFill>
                  <a:srgbClr val="006683"/>
                </a:solidFill>
                <a:latin typeface="Raleway Black"/>
                <a:ea typeface="Raleway Black"/>
                <a:cs typeface="Raleway Black"/>
                <a:sym typeface="Raleway Black"/>
              </a:rPr>
              <a:t>Obrigado!</a:t>
            </a:r>
            <a:endParaRPr sz="7300" b="0" i="0" u="none" strike="noStrike" cap="none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e08558206b_1_26"/>
          <p:cNvSpPr txBox="1"/>
          <p:nvPr/>
        </p:nvSpPr>
        <p:spPr>
          <a:xfrm>
            <a:off x="327933" y="3196687"/>
            <a:ext cx="6438600" cy="24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468CC8"/>
                </a:solidFill>
                <a:latin typeface="Raleway" pitchFamily="2" charset="0"/>
                <a:ea typeface="Raleway SemiBold"/>
                <a:cs typeface="Raleway SemiBold"/>
                <a:sym typeface="Raleway SemiBold"/>
              </a:rPr>
              <a:t>Impacto da desnutrição no CCP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468CC8"/>
                </a:solidFill>
                <a:latin typeface="Raleway" pitchFamily="2" charset="0"/>
                <a:ea typeface="Raleway SemiBold"/>
                <a:cs typeface="Raleway SemiBold"/>
                <a:sym typeface="Raleway SemiBold"/>
              </a:rPr>
              <a:t>Recuperação do estado nutricional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2400" dirty="0">
                <a:solidFill>
                  <a:srgbClr val="468CC8"/>
                </a:solidFill>
                <a:latin typeface="Raleway" pitchFamily="2" charset="0"/>
                <a:ea typeface="Raleway SemiBold"/>
                <a:cs typeface="Raleway SemiBold"/>
                <a:sym typeface="Raleway SemiBold"/>
              </a:rPr>
              <a:t>Uso de fórmulas enterais</a:t>
            </a:r>
            <a:endParaRPr lang="pt-BR" sz="2400" b="0" i="0" u="none" strike="noStrike" cap="none" dirty="0">
              <a:solidFill>
                <a:srgbClr val="468CC8"/>
              </a:solidFill>
              <a:latin typeface="Raleway" pitchFamily="2" charset="0"/>
              <a:ea typeface="Raleway SemiBold"/>
              <a:cs typeface="Raleway SemiBold"/>
              <a:sym typeface="Raleway SemiBol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r>
              <a:rPr lang="pt-BR" sz="2400" b="0" i="0" u="none" strike="noStrike" cap="none" dirty="0">
                <a:solidFill>
                  <a:srgbClr val="468CC8"/>
                </a:solidFill>
                <a:latin typeface="Raleway" pitchFamily="2" charset="0"/>
                <a:ea typeface="Raleway SemiBold"/>
                <a:cs typeface="Raleway SemiBold"/>
                <a:sym typeface="Raleway SemiBold"/>
              </a:rPr>
              <a:t>Cuidados com a GTT (p400)</a:t>
            </a:r>
            <a:endParaRPr sz="2400" b="0" i="0" u="none" strike="noStrike" cap="none" dirty="0">
              <a:solidFill>
                <a:srgbClr val="468CC8"/>
              </a:solidFill>
              <a:latin typeface="Raleway" pitchFamily="2" charset="0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7" name="Google Shape;67;g2e08558206b_1_26"/>
          <p:cNvSpPr txBox="1"/>
          <p:nvPr/>
        </p:nvSpPr>
        <p:spPr>
          <a:xfrm>
            <a:off x="6460875" y="5380845"/>
            <a:ext cx="3293457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b="1" dirty="0">
                <a:latin typeface="Raleway"/>
                <a:ea typeface="Raleway"/>
                <a:cs typeface="Raleway"/>
                <a:sym typeface="Raleway"/>
              </a:rPr>
              <a:t>Mariana </a:t>
            </a:r>
            <a:r>
              <a:rPr lang="pt-BR" sz="1600" b="1" dirty="0" err="1">
                <a:latin typeface="Raleway"/>
                <a:ea typeface="Raleway"/>
                <a:cs typeface="Raleway"/>
                <a:sym typeface="Raleway"/>
              </a:rPr>
              <a:t>Petitto</a:t>
            </a:r>
            <a:endParaRPr sz="1600" b="1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i="1" dirty="0">
                <a:latin typeface="Raleway"/>
                <a:ea typeface="Raleway"/>
                <a:cs typeface="Raleway"/>
                <a:sym typeface="Raleway"/>
              </a:rPr>
              <a:t>Nutricionista clínica e oncológica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t-BR" sz="1600" i="1" dirty="0">
                <a:latin typeface="Raleway"/>
                <a:ea typeface="Raleway"/>
                <a:cs typeface="Raleway"/>
                <a:sym typeface="Raleway"/>
              </a:rPr>
              <a:t> Voluntária da ACBG Brasil</a:t>
            </a:r>
            <a:endParaRPr sz="1600" b="0" i="1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69" name="Google Shape;69;g2e08558206b_1_26"/>
          <p:cNvSpPr/>
          <p:nvPr/>
        </p:nvSpPr>
        <p:spPr>
          <a:xfrm>
            <a:off x="487979" y="2004594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Imagem 4" descr="Pessoa sorrindo com camisa branca&#10;&#10;Descrição gerada automaticamente">
            <a:extLst>
              <a:ext uri="{FF2B5EF4-FFF2-40B4-BE49-F238E27FC236}">
                <a16:creationId xmlns:a16="http://schemas.microsoft.com/office/drawing/2014/main" xmlns="" id="{E53231F3-FF53-EA97-60F9-5B2C55149C9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271" t="3678" r="25729" b="10563"/>
          <a:stretch/>
        </p:blipFill>
        <p:spPr>
          <a:xfrm>
            <a:off x="6766533" y="2422387"/>
            <a:ext cx="2682140" cy="271489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Google Shape;75;p4">
            <a:extLst>
              <a:ext uri="{FF2B5EF4-FFF2-40B4-BE49-F238E27FC236}">
                <a16:creationId xmlns:a16="http://schemas.microsoft.com/office/drawing/2014/main" xmlns="" id="{3DD965DE-DD42-8B55-5443-347C22B9B3F0}"/>
              </a:ext>
            </a:extLst>
          </p:cNvPr>
          <p:cNvSpPr txBox="1"/>
          <p:nvPr/>
        </p:nvSpPr>
        <p:spPr>
          <a:xfrm>
            <a:off x="487979" y="750402"/>
            <a:ext cx="7950168" cy="142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200" dirty="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rPr>
              <a:t>Suporte nutricional enteral durante o tratamento oncológico</a:t>
            </a:r>
            <a:endParaRPr sz="3200" i="0" u="none" strike="noStrike" cap="none" dirty="0">
              <a:solidFill>
                <a:srgbClr val="006683"/>
              </a:solidFill>
              <a:latin typeface="Raleway Black"/>
              <a:ea typeface="Raleway Black"/>
              <a:cs typeface="Raleway Black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604251" y="1665831"/>
            <a:ext cx="1556850" cy="36512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5;p4">
            <a:extLst>
              <a:ext uri="{FF2B5EF4-FFF2-40B4-BE49-F238E27FC236}">
                <a16:creationId xmlns:a16="http://schemas.microsoft.com/office/drawing/2014/main" xmlns="" id="{021A235D-2C15-9F88-F05F-8F4990C80134}"/>
              </a:ext>
            </a:extLst>
          </p:cNvPr>
          <p:cNvSpPr txBox="1"/>
          <p:nvPr/>
        </p:nvSpPr>
        <p:spPr>
          <a:xfrm>
            <a:off x="339509" y="391962"/>
            <a:ext cx="8708238" cy="136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5700"/>
            </a:pPr>
            <a:r>
              <a:rPr lang="pt-BR" sz="3200" dirty="0">
                <a:solidFill>
                  <a:schemeClr val="dk1"/>
                </a:solidFill>
                <a:latin typeface="Raleway Black"/>
              </a:rPr>
              <a:t>Impacto da desnutrição no paciente oncológico</a:t>
            </a:r>
            <a:endParaRPr sz="3200" dirty="0">
              <a:solidFill>
                <a:schemeClr val="dk1"/>
              </a:solidFill>
              <a:latin typeface="Raleway Black"/>
              <a:sym typeface="Raleway SemiBold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4D0422B0-10E1-0C88-8237-BEFBDCC33567}"/>
              </a:ext>
            </a:extLst>
          </p:cNvPr>
          <p:cNvSpPr txBox="1"/>
          <p:nvPr/>
        </p:nvSpPr>
        <p:spPr>
          <a:xfrm>
            <a:off x="604251" y="1887774"/>
            <a:ext cx="896753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pt-BR" sz="2400" b="0" i="0" u="none" strike="noStrike" baseline="0" dirty="0">
              <a:solidFill>
                <a:srgbClr val="000000"/>
              </a:solidFill>
              <a:latin typeface="Raleway" pitchFamily="2" charset="0"/>
            </a:endParaRPr>
          </a:p>
          <a:p>
            <a:r>
              <a:rPr lang="pt-BR" sz="2400" b="0" i="0" u="none" strike="noStrike" baseline="0" dirty="0">
                <a:solidFill>
                  <a:srgbClr val="323232"/>
                </a:solidFill>
                <a:latin typeface="Raleway" pitchFamily="2" charset="0"/>
              </a:rPr>
              <a:t>a perda de peso involuntária é uma característica marcante da desnutrição associada ao câncer</a:t>
            </a:r>
          </a:p>
          <a:p>
            <a:r>
              <a:rPr lang="pt-BR" sz="2400" b="0" i="0" u="none" strike="noStrike" baseline="0" dirty="0">
                <a:solidFill>
                  <a:srgbClr val="323232"/>
                </a:solidFill>
                <a:latin typeface="Raleway" pitchFamily="2" charset="0"/>
              </a:rPr>
              <a:t>•38 a 70% dos pacientes com câncer são considerados como tendo sarcopenia (baixa força muscular + baixa qualidade/quantidade muscular) </a:t>
            </a:r>
          </a:p>
        </p:txBody>
      </p:sp>
      <p:pic>
        <p:nvPicPr>
          <p:cNvPr id="6" name="Imagem 5" descr="Gráfico, Gráfico de barras&#10;&#10;Descrição gerada automaticamente">
            <a:extLst>
              <a:ext uri="{FF2B5EF4-FFF2-40B4-BE49-F238E27FC236}">
                <a16:creationId xmlns:a16="http://schemas.microsoft.com/office/drawing/2014/main" xmlns="" id="{44521E9C-5BFD-B6C1-5612-C043A949F2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101" y="4196098"/>
            <a:ext cx="5346569" cy="2790958"/>
          </a:xfrm>
          <a:prstGeom prst="rect">
            <a:avLst/>
          </a:prstGeom>
        </p:spPr>
      </p:pic>
      <p:sp>
        <p:nvSpPr>
          <p:cNvPr id="7" name="Espaço Reservado para Rodapé 10">
            <a:extLst>
              <a:ext uri="{FF2B5EF4-FFF2-40B4-BE49-F238E27FC236}">
                <a16:creationId xmlns:a16="http://schemas.microsoft.com/office/drawing/2014/main" xmlns="" id="{228CD9D3-4B90-1E3A-9D7C-314B63A0A80C}"/>
              </a:ext>
            </a:extLst>
          </p:cNvPr>
          <p:cNvSpPr txBox="1">
            <a:spLocks/>
          </p:cNvSpPr>
          <p:nvPr/>
        </p:nvSpPr>
        <p:spPr>
          <a:xfrm>
            <a:off x="604251" y="6907095"/>
            <a:ext cx="8555791" cy="652579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</a:rPr>
              <a:t> </a:t>
            </a:r>
            <a:r>
              <a:rPr lang="pt-BR" sz="1100" dirty="0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</a:rPr>
              <a:t>Cambridge </a:t>
            </a:r>
            <a:r>
              <a:rPr lang="pt-BR" sz="11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Noto Sans" panose="020B0502040504020204" pitchFamily="34" charset="0"/>
              </a:rPr>
              <a:t>University</a:t>
            </a:r>
            <a:endParaRPr lang="pt-BR" sz="1100" dirty="0">
              <a:solidFill>
                <a:schemeClr val="bg2">
                  <a:lumMod val="60000"/>
                  <a:lumOff val="40000"/>
                </a:schemeClr>
              </a:solidFill>
              <a:latin typeface="Noto Sans" panose="020B0502040504020204" pitchFamily="34" charset="0"/>
            </a:endParaRPr>
          </a:p>
          <a:p>
            <a:r>
              <a:rPr lang="pt-BR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Ryan, A., &amp; Sullivan, E. (2021). Impacto da degradação musculoesquelética nos resultados do câncer e estratégias de manejo na prática clínica. </a:t>
            </a:r>
            <a:r>
              <a:rPr lang="pt-BR" sz="11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Proceedings</a:t>
            </a:r>
            <a:r>
              <a:rPr lang="pt-BR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1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of</a:t>
            </a:r>
            <a:r>
              <a:rPr lang="pt-BR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1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the</a:t>
            </a:r>
            <a:r>
              <a:rPr lang="pt-BR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pt-BR" sz="1100" dirty="0" err="1">
                <a:solidFill>
                  <a:schemeClr val="bg2">
                    <a:lumMod val="60000"/>
                    <a:lumOff val="40000"/>
                  </a:schemeClr>
                </a:solidFill>
              </a:rPr>
              <a:t>Nutrition</a:t>
            </a:r>
            <a:r>
              <a:rPr lang="pt-BR" sz="11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Society, 80 (1), 73-91. doi:10.1017/S0029665120007855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451804" y="1656244"/>
            <a:ext cx="1556850" cy="371711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5;p4">
            <a:extLst>
              <a:ext uri="{FF2B5EF4-FFF2-40B4-BE49-F238E27FC236}">
                <a16:creationId xmlns:a16="http://schemas.microsoft.com/office/drawing/2014/main" xmlns="" id="{021A235D-2C15-9F88-F05F-8F4990C80134}"/>
              </a:ext>
            </a:extLst>
          </p:cNvPr>
          <p:cNvSpPr txBox="1"/>
          <p:nvPr/>
        </p:nvSpPr>
        <p:spPr>
          <a:xfrm>
            <a:off x="451804" y="476033"/>
            <a:ext cx="7950168" cy="136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5700"/>
            </a:pPr>
            <a:r>
              <a:rPr lang="pt-BR" sz="3200" dirty="0">
                <a:solidFill>
                  <a:schemeClr val="dk1"/>
                </a:solidFill>
                <a:latin typeface="Raleway Black"/>
                <a:sym typeface="Raleway Black"/>
              </a:rPr>
              <a:t>D</a:t>
            </a:r>
            <a:r>
              <a:rPr lang="pt-BR" sz="3200" dirty="0">
                <a:solidFill>
                  <a:schemeClr val="dk1"/>
                </a:solidFill>
                <a:latin typeface="Raleway Black"/>
                <a:sym typeface="Raleway SemiBold"/>
              </a:rPr>
              <a:t>esnutrição no Câncer de Cabeça e Pescoço</a:t>
            </a:r>
            <a:endParaRPr sz="32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00A61A0-C847-C1BC-2593-DE4E59FE5A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7109" y="1470812"/>
            <a:ext cx="4731439" cy="2485583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2BA540E-A45B-9D06-2E1C-892884674EA5}"/>
              </a:ext>
            </a:extLst>
          </p:cNvPr>
          <p:cNvSpPr txBox="1"/>
          <p:nvPr/>
        </p:nvSpPr>
        <p:spPr>
          <a:xfrm>
            <a:off x="451804" y="4377558"/>
            <a:ext cx="847360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246 pacientes</a:t>
            </a:r>
          </a:p>
          <a:p>
            <a:r>
              <a:rPr lang="pt-BR" sz="2400" dirty="0">
                <a:solidFill>
                  <a:srgbClr val="212121"/>
                </a:solidFill>
                <a:highlight>
                  <a:srgbClr val="FFFFFF"/>
                </a:highlight>
                <a:latin typeface="Raleway" pitchFamily="2" charset="0"/>
              </a:rPr>
              <a:t>- 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Pacientes </a:t>
            </a:r>
            <a:r>
              <a:rPr lang="pt-BR" sz="2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sarcopênicos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 que recebem </a:t>
            </a:r>
            <a:r>
              <a:rPr lang="pt-BR" sz="2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quimiorradiação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 concomitante têm maior probabilidade de necessitar de interrupções no tratamento de radiação e sofrer toxicidade quimioterápica do que seus equivalentes não </a:t>
            </a:r>
            <a:r>
              <a:rPr lang="pt-BR" sz="2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sarcopênicos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.</a:t>
            </a:r>
            <a:endParaRPr lang="pt-BR" sz="2400" dirty="0"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3643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451804" y="1656244"/>
            <a:ext cx="1556850" cy="371711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5;p4">
            <a:extLst>
              <a:ext uri="{FF2B5EF4-FFF2-40B4-BE49-F238E27FC236}">
                <a16:creationId xmlns:a16="http://schemas.microsoft.com/office/drawing/2014/main" xmlns="" id="{021A235D-2C15-9F88-F05F-8F4990C80134}"/>
              </a:ext>
            </a:extLst>
          </p:cNvPr>
          <p:cNvSpPr txBox="1"/>
          <p:nvPr/>
        </p:nvSpPr>
        <p:spPr>
          <a:xfrm>
            <a:off x="451804" y="476033"/>
            <a:ext cx="7950168" cy="136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5700"/>
            </a:pPr>
            <a:r>
              <a:rPr lang="pt-BR" sz="3200" dirty="0">
                <a:solidFill>
                  <a:schemeClr val="dk1"/>
                </a:solidFill>
                <a:latin typeface="Raleway Black"/>
                <a:sym typeface="Raleway Black"/>
              </a:rPr>
              <a:t>D</a:t>
            </a:r>
            <a:r>
              <a:rPr lang="pt-BR" sz="3200" dirty="0">
                <a:solidFill>
                  <a:schemeClr val="dk1"/>
                </a:solidFill>
                <a:latin typeface="Raleway Black"/>
                <a:sym typeface="Raleway SemiBold"/>
              </a:rPr>
              <a:t>esnutrição no Câncer de Cabeça e Pescoço</a:t>
            </a:r>
            <a:endParaRPr sz="32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2BA540E-A45B-9D06-2E1C-892884674EA5}"/>
              </a:ext>
            </a:extLst>
          </p:cNvPr>
          <p:cNvSpPr txBox="1"/>
          <p:nvPr/>
        </p:nvSpPr>
        <p:spPr>
          <a:xfrm>
            <a:off x="451804" y="4160954"/>
            <a:ext cx="843889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221 pacientes</a:t>
            </a:r>
          </a:p>
          <a:p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- Pacientes com sarcopenia necessitaram de interrupção mais frequente da RT; pacientes cuja RT foi interrompida por ≥5 dias apresentaram controle da doença e SG inferiores. </a:t>
            </a:r>
          </a:p>
          <a:p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- A sarcopenia acompanhada de inflamação sistêmica no diagnóstico inicial está associada a SG e PFS significativamente inferiores.</a:t>
            </a:r>
            <a:endParaRPr lang="pt-BR" sz="2400" dirty="0">
              <a:latin typeface="Raleway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22BEDB91-461B-FF9B-6C22-355F943FBE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0646" y="1427212"/>
            <a:ext cx="4666259" cy="235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28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"/>
          <p:cNvSpPr/>
          <p:nvPr/>
        </p:nvSpPr>
        <p:spPr>
          <a:xfrm>
            <a:off x="451804" y="1656244"/>
            <a:ext cx="1556850" cy="371711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Google Shape;75;p4">
            <a:extLst>
              <a:ext uri="{FF2B5EF4-FFF2-40B4-BE49-F238E27FC236}">
                <a16:creationId xmlns:a16="http://schemas.microsoft.com/office/drawing/2014/main" xmlns="" id="{021A235D-2C15-9F88-F05F-8F4990C80134}"/>
              </a:ext>
            </a:extLst>
          </p:cNvPr>
          <p:cNvSpPr txBox="1"/>
          <p:nvPr/>
        </p:nvSpPr>
        <p:spPr>
          <a:xfrm>
            <a:off x="451804" y="476033"/>
            <a:ext cx="7950168" cy="1366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5700"/>
            </a:pPr>
            <a:r>
              <a:rPr lang="pt-BR" sz="3200" dirty="0">
                <a:solidFill>
                  <a:schemeClr val="dk1"/>
                </a:solidFill>
                <a:latin typeface="Raleway Black"/>
                <a:sym typeface="Raleway Black"/>
              </a:rPr>
              <a:t>D</a:t>
            </a:r>
            <a:r>
              <a:rPr lang="pt-BR" sz="3200" dirty="0">
                <a:solidFill>
                  <a:schemeClr val="dk1"/>
                </a:solidFill>
                <a:latin typeface="Raleway Black"/>
                <a:sym typeface="Raleway SemiBold"/>
              </a:rPr>
              <a:t>esnutrição no Câncer de Cabeça e Pescoço</a:t>
            </a:r>
            <a:endParaRPr sz="32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F2BA540E-A45B-9D06-2E1C-892884674EA5}"/>
              </a:ext>
            </a:extLst>
          </p:cNvPr>
          <p:cNvSpPr txBox="1"/>
          <p:nvPr/>
        </p:nvSpPr>
        <p:spPr>
          <a:xfrm>
            <a:off x="259298" y="4036654"/>
            <a:ext cx="906116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212121"/>
                </a:solidFill>
                <a:highlight>
                  <a:srgbClr val="FFFFFF"/>
                </a:highlight>
                <a:latin typeface="Raleway" pitchFamily="2" charset="0"/>
              </a:rPr>
              <a:t>258 pacientes</a:t>
            </a:r>
          </a:p>
          <a:p>
            <a:pPr marL="342900" indent="-342900">
              <a:buFontTx/>
              <a:buChar char="-"/>
            </a:pP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Análises multivariadas mostraram que [...]sarcopenia </a:t>
            </a:r>
            <a:r>
              <a:rPr lang="pt-BR" sz="2400" b="0" i="0" dirty="0" err="1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pré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 e pós-tratamento, [...] permaneceu como variável ​​independente preditiva de resultados de sobrevida livre de doença e sobrevida global (P &lt; 0,05). </a:t>
            </a:r>
          </a:p>
          <a:p>
            <a:pPr marL="342900" indent="-342900">
              <a:buFontTx/>
              <a:buChar char="-"/>
            </a:pP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Pacientes com </a:t>
            </a:r>
            <a:r>
              <a:rPr lang="pt-BR" sz="24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sarcopenia antes ou depois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 do tratamento tiveram risco aumentado cerca de </a:t>
            </a:r>
            <a:r>
              <a:rPr lang="pt-BR" sz="2400" b="1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três vezes </a:t>
            </a:r>
            <a:r>
              <a:rPr lang="pt-BR" sz="24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de recorrência geral ou morte.</a:t>
            </a:r>
            <a:endParaRPr lang="pt-BR" sz="2400" dirty="0">
              <a:latin typeface="Raleway" pitchFamily="2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4D831806-C021-DF78-056B-69A7F26CC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5827" y="1400467"/>
            <a:ext cx="4722417" cy="257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5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/>
          <p:nvPr/>
        </p:nvSpPr>
        <p:spPr>
          <a:xfrm>
            <a:off x="2316563" y="2059200"/>
            <a:ext cx="7352400" cy="40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t-BR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pt-BR" sz="1400" b="0" i="0" u="none" strike="noStrike" cap="none" dirty="0">
                <a:solidFill>
                  <a:srgbClr val="000000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1400" b="0" i="0" u="none" strike="noStrike" cap="none" dirty="0">
              <a:solidFill>
                <a:srgbClr val="0578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57860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b="1" i="0" u="none" strike="noStrike" cap="none" dirty="0">
              <a:solidFill>
                <a:srgbClr val="000000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75" name="Google Shape;75;p4"/>
          <p:cNvSpPr txBox="1"/>
          <p:nvPr/>
        </p:nvSpPr>
        <p:spPr>
          <a:xfrm>
            <a:off x="536885" y="712237"/>
            <a:ext cx="5201400" cy="138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sym typeface="Raleway"/>
              </a:rPr>
              <a:t>O tempo importa</a:t>
            </a:r>
            <a:endParaRPr sz="3600" dirty="0">
              <a:solidFill>
                <a:schemeClr val="dk1"/>
              </a:solidFill>
              <a:latin typeface="Raleway Black"/>
              <a:sym typeface="Raleway SemiBold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400714" y="4186887"/>
            <a:ext cx="8082486" cy="2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aleway" pitchFamily="2" charset="0"/>
              </a:rPr>
              <a:t> </a:t>
            </a:r>
            <a:r>
              <a:rPr lang="pt-BR" sz="2400" dirty="0">
                <a:solidFill>
                  <a:schemeClr val="dk1"/>
                </a:solidFill>
                <a:latin typeface="Raleway" pitchFamily="2" charset="0"/>
              </a:rPr>
              <a:t>4.068 casos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400" dirty="0">
                <a:solidFill>
                  <a:schemeClr val="dk1"/>
                </a:solidFill>
                <a:latin typeface="Raleway" pitchFamily="2" charset="0"/>
              </a:rPr>
              <a:t>Pacientes submetidos à cirurgia CCP que receberam gastrostomia precocemente tiveram menores taxas de complicações, menor tempo de internação e diminuição dos custos hospitalares em comparação com aqueles que tiveram um tubo PEG colocado posteriormente</a:t>
            </a:r>
            <a:r>
              <a:rPr lang="pt-BR" sz="2400" dirty="0">
                <a:solidFill>
                  <a:schemeClr val="dk1"/>
                </a:solidFill>
                <a:latin typeface="Raleway" pitchFamily="2" charset="0"/>
                <a:sym typeface="Raleway"/>
              </a:rPr>
              <a:t>.</a:t>
            </a:r>
            <a:endParaRPr sz="2400" dirty="0">
              <a:solidFill>
                <a:schemeClr val="dk1"/>
              </a:solidFill>
              <a:latin typeface="Raleway" pitchFamily="2" charset="0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536885" y="1529438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1E889F3-9C40-7581-C31F-5F4CF467CF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7585" y="1652500"/>
            <a:ext cx="5448337" cy="2250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/>
        </p:nvSpPr>
        <p:spPr>
          <a:xfrm>
            <a:off x="536885" y="712237"/>
            <a:ext cx="5201400" cy="138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sym typeface="Raleway"/>
              </a:rPr>
              <a:t>A dieta importa</a:t>
            </a:r>
            <a:endParaRPr sz="3600" dirty="0">
              <a:solidFill>
                <a:schemeClr val="dk1"/>
              </a:solidFill>
              <a:latin typeface="Raleway Black"/>
              <a:sym typeface="Raleway SemiBold"/>
            </a:endParaRPr>
          </a:p>
        </p:txBody>
      </p:sp>
      <p:sp>
        <p:nvSpPr>
          <p:cNvPr id="76" name="Google Shape;76;p4"/>
          <p:cNvSpPr txBox="1"/>
          <p:nvPr/>
        </p:nvSpPr>
        <p:spPr>
          <a:xfrm>
            <a:off x="536885" y="2654637"/>
            <a:ext cx="8082486" cy="2804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536885" y="1529438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219E766-785D-AABE-5455-FBE70EC46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940" y="2161138"/>
            <a:ext cx="5810250" cy="4686300"/>
          </a:xfrm>
          <a:prstGeom prst="rect">
            <a:avLst/>
          </a:prstGeom>
        </p:spPr>
      </p:pic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xmlns="" id="{5F8A291D-990E-6D3E-6548-EE07A3EA67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541122"/>
              </p:ext>
            </p:extLst>
          </p:nvPr>
        </p:nvGraphicFramePr>
        <p:xfrm>
          <a:off x="6789055" y="2654637"/>
          <a:ext cx="2804123" cy="2006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50006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"/>
          <p:cNvSpPr txBox="1"/>
          <p:nvPr/>
        </p:nvSpPr>
        <p:spPr>
          <a:xfrm>
            <a:off x="424590" y="475338"/>
            <a:ext cx="7788969" cy="1388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00"/>
              <a:buFont typeface="Arial"/>
              <a:buNone/>
            </a:pPr>
            <a:r>
              <a:rPr lang="pt-BR" sz="3600" dirty="0">
                <a:solidFill>
                  <a:schemeClr val="dk1"/>
                </a:solidFill>
                <a:latin typeface="Raleway Black"/>
                <a:sym typeface="Raleway"/>
              </a:rPr>
              <a:t>Acesso à fórmulas especializadas </a:t>
            </a:r>
            <a:endParaRPr sz="3600" dirty="0">
              <a:solidFill>
                <a:schemeClr val="dk1"/>
              </a:solidFill>
              <a:latin typeface="Raleway Black"/>
              <a:sym typeface="Raleway SemiBold"/>
            </a:endParaRPr>
          </a:p>
        </p:txBody>
      </p:sp>
      <p:sp>
        <p:nvSpPr>
          <p:cNvPr id="77" name="Google Shape;77;p4"/>
          <p:cNvSpPr/>
          <p:nvPr/>
        </p:nvSpPr>
        <p:spPr>
          <a:xfrm>
            <a:off x="424590" y="1268456"/>
            <a:ext cx="1556850" cy="334175"/>
          </a:xfrm>
          <a:prstGeom prst="flowChartOffpageConnector">
            <a:avLst/>
          </a:prstGeom>
          <a:solidFill>
            <a:srgbClr val="E25F0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5A54870C-73F6-BA8C-5B80-AB23150AA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8452" y="1268456"/>
            <a:ext cx="4891338" cy="3120687"/>
          </a:xfrm>
          <a:prstGeom prst="rect">
            <a:avLst/>
          </a:prstGeom>
        </p:spPr>
      </p:pic>
      <p:sp>
        <p:nvSpPr>
          <p:cNvPr id="5" name="Google Shape;76;p4">
            <a:extLst>
              <a:ext uri="{FF2B5EF4-FFF2-40B4-BE49-F238E27FC236}">
                <a16:creationId xmlns:a16="http://schemas.microsoft.com/office/drawing/2014/main" xmlns="" id="{AE0B0052-B67E-B20D-BD0F-5C32A572815D}"/>
              </a:ext>
            </a:extLst>
          </p:cNvPr>
          <p:cNvSpPr txBox="1"/>
          <p:nvPr/>
        </p:nvSpPr>
        <p:spPr>
          <a:xfrm>
            <a:off x="424590" y="4521792"/>
            <a:ext cx="8270231" cy="2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</a:rPr>
              <a:t>Art. 7º São princípios e diretrizes relacionados ao tratamento do paciente com diagnóstico de câncer no âmbito da Política Nacional de Prevenção e Controle do Câncer: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pt-BR" sz="2200" dirty="0">
              <a:solidFill>
                <a:schemeClr val="dk1"/>
              </a:solidFill>
              <a:latin typeface="Raleway" pitchFamily="2" charset="0"/>
              <a:sym typeface="Raleway Black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200" dirty="0">
                <a:solidFill>
                  <a:schemeClr val="dk1"/>
                </a:solidFill>
                <a:latin typeface="Raleway" pitchFamily="2" charset="0"/>
              </a:rPr>
              <a:t>VI - oferta de terapia nutricional especializada para a manutenção ou a recuperação do estado nutricional do paciente que dela necessite;</a:t>
            </a:r>
            <a:endParaRPr sz="2200" dirty="0">
              <a:solidFill>
                <a:schemeClr val="dk1"/>
              </a:solidFill>
              <a:latin typeface="Raleway" pitchFamily="2" charset="0"/>
              <a:sym typeface="Raleway Blac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100"/>
              <a:buFont typeface="Arial"/>
              <a:buNone/>
            </a:pPr>
            <a:endParaRPr sz="2300" b="0" i="0" u="none" strike="noStrike" cap="none" dirty="0">
              <a:solidFill>
                <a:srgbClr val="468CC8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8913405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344</Words>
  <Application>Microsoft Office PowerPoint</Application>
  <PresentationFormat>Personalizar</PresentationFormat>
  <Paragraphs>54</Paragraphs>
  <Slides>11</Slides>
  <Notes>11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8" baseType="lpstr">
      <vt:lpstr>Raleway Black</vt:lpstr>
      <vt:lpstr>Noto Sans</vt:lpstr>
      <vt:lpstr>Lato</vt:lpstr>
      <vt:lpstr>Raleway</vt:lpstr>
      <vt:lpstr>Arial</vt:lpstr>
      <vt:lpstr>Raleway SemiBold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Eilínia Cristane Rocha Brito</dc:creator>
  <cp:lastModifiedBy>Eilínia Cristane Rocha Brito</cp:lastModifiedBy>
  <cp:revision>18</cp:revision>
  <dcterms:modified xsi:type="dcterms:W3CDTF">2024-06-10T17:25:38Z</dcterms:modified>
</cp:coreProperties>
</file>