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607" r:id="rId3"/>
    <p:sldId id="606" r:id="rId4"/>
    <p:sldId id="277" r:id="rId5"/>
    <p:sldId id="611" r:id="rId6"/>
    <p:sldId id="612" r:id="rId7"/>
    <p:sldId id="609" r:id="rId8"/>
    <p:sldId id="610" r:id="rId9"/>
    <p:sldId id="379" r:id="rId10"/>
    <p:sldId id="261" r:id="rId11"/>
    <p:sldId id="994" r:id="rId12"/>
    <p:sldId id="995" r:id="rId13"/>
    <p:sldId id="613" r:id="rId14"/>
    <p:sldId id="292" r:id="rId15"/>
  </p:sldIdLst>
  <p:sldSz cx="12192000" cy="6858000"/>
  <p:notesSz cx="6858000" cy="9144000"/>
  <p:embeddedFontLst>
    <p:embeddedFont>
      <p:font typeface="Montserrat ExtraBold" panose="020B0604020202020204" charset="0"/>
      <p:bold r:id="rId17"/>
      <p:boldItalic r:id="rId18"/>
    </p:embeddedFont>
    <p:embeddedFont>
      <p:font typeface="Montserrat Medium" panose="020B0604020202020204" charset="0"/>
      <p:regular r:id="rId19"/>
      <p:bold r:id="rId20"/>
      <p:italic r:id="rId21"/>
      <p:boldItalic r:id="rId22"/>
    </p:embeddedFont>
    <p:embeddedFont>
      <p:font typeface="Montserrat SemiBold" panose="020B0604020202020204" charset="0"/>
      <p:regular r:id="rId23"/>
      <p:bold r:id="rId24"/>
      <p:italic r:id="rId25"/>
      <p:boldItalic r:id="rId26"/>
    </p:embeddedFont>
    <p:embeddedFont>
      <p:font typeface="Montserrat Black" panose="020B0604020202020204" charset="0"/>
      <p:bold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ontserrat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36">
          <p15:clr>
            <a:srgbClr val="A4A3A4"/>
          </p15:clr>
        </p15:guide>
        <p15:guide id="2" pos="458">
          <p15:clr>
            <a:srgbClr val="A4A3A4"/>
          </p15:clr>
        </p15:guide>
        <p15:guide id="3" orient="horz" pos="388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1CC2"/>
    <a:srgbClr val="02B3E1"/>
    <a:srgbClr val="292929"/>
    <a:srgbClr val="CE33C6"/>
    <a:srgbClr val="0076B3"/>
    <a:srgbClr val="EF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2A6915-F261-4528-AFAA-E284F19D8881}">
  <a:tblStyle styleId="{682A6915-F261-4528-AFAA-E284F19D888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76" y="108"/>
      </p:cViewPr>
      <p:guideLst>
        <p:guide orient="horz" pos="836"/>
        <p:guide pos="458"/>
        <p:guide orient="horz" pos="3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1659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1432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7612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d8d560a90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3d8d560a90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5955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d8d560a90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3d8d560a90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2728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6" name="Google Shape;1636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7" name="Google Shape;1637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383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1ea2379e0c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1ea2379e0cd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69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736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969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d8d560a90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3d8d560a90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4569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6" name="Google Shape;102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2864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6" name="Google Shape;102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5357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d8d560a90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3d8d560a90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4715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7" name="Google Shape;3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5398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d8d560a90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3d8d560a90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479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10" Type="http://schemas.openxmlformats.org/officeDocument/2006/relationships/image" Target="../media/image17.png"/><Relationship Id="rId4" Type="http://schemas.openxmlformats.org/officeDocument/2006/relationships/image" Target="../media/image37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docrino.org.br/tireoide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.png"/><Relationship Id="rId5" Type="http://schemas.openxmlformats.org/officeDocument/2006/relationships/image" Target="../media/image33.png"/><Relationship Id="rId10" Type="http://schemas.openxmlformats.org/officeDocument/2006/relationships/image" Target="../media/image8.png"/><Relationship Id="rId4" Type="http://schemas.openxmlformats.org/officeDocument/2006/relationships/image" Target="../media/image32.e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10" Type="http://schemas.openxmlformats.org/officeDocument/2006/relationships/image" Target="../media/image43.png"/><Relationship Id="rId4" Type="http://schemas.openxmlformats.org/officeDocument/2006/relationships/image" Target="../media/image35.pn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6F0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 amt="2000"/>
          </a:blip>
          <a:srcRect/>
          <a:stretch/>
        </p:blipFill>
        <p:spPr>
          <a:xfrm>
            <a:off x="4468098" y="-87964"/>
            <a:ext cx="8620008" cy="703392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-298773" y="5882763"/>
            <a:ext cx="10553117" cy="19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336" y="630099"/>
            <a:ext cx="558928" cy="419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3"/>
          <p:cNvGrpSpPr/>
          <p:nvPr/>
        </p:nvGrpSpPr>
        <p:grpSpPr>
          <a:xfrm>
            <a:off x="0" y="5984876"/>
            <a:ext cx="12192000" cy="961089"/>
            <a:chOff x="0" y="0"/>
            <a:chExt cx="4816593" cy="379689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4816592" cy="379689"/>
            </a:xfrm>
            <a:custGeom>
              <a:avLst/>
              <a:gdLst/>
              <a:ahLst/>
              <a:cxnLst/>
              <a:rect l="l" t="t" r="r" b="b"/>
              <a:pathLst>
                <a:path w="4816592" h="379689" extrusionOk="0">
                  <a:moveTo>
                    <a:pt x="10160" y="0"/>
                  </a:moveTo>
                  <a:lnTo>
                    <a:pt x="4806433" y="0"/>
                  </a:lnTo>
                  <a:cubicBezTo>
                    <a:pt x="4809127" y="0"/>
                    <a:pt x="4811711" y="1070"/>
                    <a:pt x="4813617" y="2976"/>
                  </a:cubicBezTo>
                  <a:cubicBezTo>
                    <a:pt x="4815522" y="4881"/>
                    <a:pt x="4816592" y="7465"/>
                    <a:pt x="4816592" y="10160"/>
                  </a:cubicBezTo>
                  <a:lnTo>
                    <a:pt x="4816592" y="369529"/>
                  </a:lnTo>
                  <a:cubicBezTo>
                    <a:pt x="4816592" y="375140"/>
                    <a:pt x="4812043" y="379689"/>
                    <a:pt x="4806433" y="379689"/>
                  </a:cubicBezTo>
                  <a:lnTo>
                    <a:pt x="10160" y="379689"/>
                  </a:lnTo>
                  <a:cubicBezTo>
                    <a:pt x="7465" y="379689"/>
                    <a:pt x="4881" y="378619"/>
                    <a:pt x="2976" y="376713"/>
                  </a:cubicBezTo>
                  <a:cubicBezTo>
                    <a:pt x="1070" y="374808"/>
                    <a:pt x="0" y="372224"/>
                    <a:pt x="0" y="369529"/>
                  </a:cubicBezTo>
                  <a:lnTo>
                    <a:pt x="0" y="10160"/>
                  </a:lnTo>
                  <a:cubicBezTo>
                    <a:pt x="0" y="4549"/>
                    <a:pt x="4549" y="0"/>
                    <a:pt x="10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0" y="76200"/>
              <a:ext cx="4816593" cy="3034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121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3"/>
          <p:cNvSpPr/>
          <p:nvPr/>
        </p:nvSpPr>
        <p:spPr>
          <a:xfrm>
            <a:off x="11105921" y="6276744"/>
            <a:ext cx="910623" cy="408263"/>
          </a:xfrm>
          <a:custGeom>
            <a:avLst/>
            <a:gdLst/>
            <a:ahLst/>
            <a:cxnLst/>
            <a:rect l="l" t="t" r="r" b="b"/>
            <a:pathLst>
              <a:path w="1365935" h="612394" extrusionOk="0">
                <a:moveTo>
                  <a:pt x="0" y="0"/>
                </a:moveTo>
                <a:lnTo>
                  <a:pt x="1365934" y="0"/>
                </a:lnTo>
                <a:lnTo>
                  <a:pt x="1365934" y="612394"/>
                </a:lnTo>
                <a:lnTo>
                  <a:pt x="0" y="612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627368" y="1512405"/>
            <a:ext cx="4163561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Nódulos de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Tireoide:</a:t>
            </a:r>
            <a:endParaRPr lang="pt-BR" sz="4000" dirty="0">
              <a:solidFill>
                <a:schemeClr val="tx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000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um problema de saúde pública</a:t>
            </a:r>
            <a:endParaRPr sz="4000" b="0" i="0" u="none" strike="noStrike" cap="none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9235633" y="2214074"/>
            <a:ext cx="1294436" cy="1294435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A75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9172133" y="2165513"/>
            <a:ext cx="1294436" cy="1294435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7054163" y="3760435"/>
            <a:ext cx="5606251" cy="54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7"/>
              <a:buFont typeface="Arial"/>
              <a:buNone/>
            </a:pPr>
            <a:r>
              <a:rPr lang="pt-BR" sz="1767" b="1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Marcos Santos, PhD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7"/>
              <a:buFont typeface="Arial"/>
              <a:buNone/>
            </a:pPr>
            <a:r>
              <a:rPr lang="pt-BR" sz="1767" dirty="0">
                <a:solidFill>
                  <a:srgbClr val="FFFFFF"/>
                </a:solidFill>
                <a:latin typeface="Montserrat"/>
                <a:sym typeface="Montserrat"/>
              </a:rPr>
              <a:t>Cientista - Biólogo Molecular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13"/>
          <p:cNvCxnSpPr/>
          <p:nvPr/>
        </p:nvCxnSpPr>
        <p:spPr>
          <a:xfrm>
            <a:off x="4888331" y="1386846"/>
            <a:ext cx="0" cy="3568673"/>
          </a:xfrm>
          <a:prstGeom prst="straightConnector1">
            <a:avLst/>
          </a:pr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404114A-63A8-1A02-CE06-69E9F7ECFC24}"/>
              </a:ext>
            </a:extLst>
          </p:cNvPr>
          <p:cNvSpPr txBox="1"/>
          <p:nvPr/>
        </p:nvSpPr>
        <p:spPr>
          <a:xfrm>
            <a:off x="2193805" y="6219265"/>
            <a:ext cx="3659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cap="all" dirty="0">
                <a:solidFill>
                  <a:srgbClr val="333333"/>
                </a:solidFill>
                <a:effectLst/>
                <a:latin typeface="Montserrat Medium" panose="00000600000000000000" pitchFamily="2" charset="0"/>
              </a:rPr>
              <a:t>COMISSÃO ESPECIAL SOBRE O COMBATE AO </a:t>
            </a:r>
            <a:r>
              <a:rPr lang="pt-BR" b="1" i="0" cap="all" dirty="0">
                <a:solidFill>
                  <a:srgbClr val="9A1CC2"/>
                </a:solidFill>
                <a:effectLst/>
                <a:latin typeface="Montserrat Medium" panose="00000600000000000000" pitchFamily="2" charset="0"/>
              </a:rPr>
              <a:t>CÂNCER</a:t>
            </a:r>
            <a:r>
              <a:rPr lang="pt-BR" b="1" i="0" cap="all" dirty="0">
                <a:solidFill>
                  <a:srgbClr val="333333"/>
                </a:solidFill>
                <a:effectLst/>
                <a:latin typeface="Montserrat Medium" panose="00000600000000000000" pitchFamily="2" charset="0"/>
              </a:rPr>
              <a:t> NO BRASIL</a:t>
            </a:r>
          </a:p>
        </p:txBody>
      </p:sp>
      <p:pic>
        <p:nvPicPr>
          <p:cNvPr id="4" name="Picture 2" descr="Identidade Visual da Câmara dos Deputados - Assessoria de Imprensa - Portal  da Câmara dos Deputados">
            <a:extLst>
              <a:ext uri="{FF2B5EF4-FFF2-40B4-BE49-F238E27FC236}">
                <a16:creationId xmlns:a16="http://schemas.microsoft.com/office/drawing/2014/main" xmlns="" id="{C55311CD-772A-BB2D-D12A-024BB2E0E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6" y="6219118"/>
            <a:ext cx="1842893" cy="52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xmlns="" id="{C86C7474-EC39-1BCC-61C3-C94FDC4738D0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0952" y="1687333"/>
            <a:ext cx="3546287" cy="3007452"/>
          </a:xfrm>
          <a:prstGeom prst="rect">
            <a:avLst/>
          </a:prstGeom>
        </p:spPr>
      </p:pic>
      <p:pic>
        <p:nvPicPr>
          <p:cNvPr id="1028" name="Picture 4" descr="Logo ACBG Brasil horizontal oficial - fundo transparente - BMJ">
            <a:extLst>
              <a:ext uri="{FF2B5EF4-FFF2-40B4-BE49-F238E27FC236}">
                <a16:creationId xmlns:a16="http://schemas.microsoft.com/office/drawing/2014/main" xmlns="" id="{069A3966-AE4E-0F46-9A95-C8849E9A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532" y="6284680"/>
            <a:ext cx="1310973" cy="39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3F67DFD5-8D2F-E340-C023-1DDFCAD4C754}"/>
              </a:ext>
            </a:extLst>
          </p:cNvPr>
          <p:cNvSpPr txBox="1"/>
          <p:nvPr/>
        </p:nvSpPr>
        <p:spPr>
          <a:xfrm>
            <a:off x="6851171" y="6219265"/>
            <a:ext cx="1298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i="0" cap="all" dirty="0">
                <a:solidFill>
                  <a:srgbClr val="333333"/>
                </a:solidFill>
                <a:effectLst/>
                <a:latin typeface="Montserrat Medium" panose="00000600000000000000" pitchFamily="2" charset="0"/>
              </a:rPr>
              <a:t>BRASÍLIA</a:t>
            </a:r>
          </a:p>
          <a:p>
            <a:pPr algn="ctr"/>
            <a:r>
              <a:rPr lang="pt-BR" b="1" cap="all" dirty="0">
                <a:solidFill>
                  <a:srgbClr val="333333"/>
                </a:solidFill>
                <a:latin typeface="Montserrat Medium" panose="00000600000000000000" pitchFamily="2" charset="0"/>
              </a:rPr>
              <a:t>11.06.2024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6F00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/>
          <p:nvPr/>
        </p:nvSpPr>
        <p:spPr>
          <a:xfrm>
            <a:off x="7581764" y="-206816"/>
            <a:ext cx="5108517" cy="7271633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876729" y="302323"/>
            <a:ext cx="7663426" cy="625335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8"/>
          <p:cNvSpPr/>
          <p:nvPr/>
        </p:nvSpPr>
        <p:spPr>
          <a:xfrm>
            <a:off x="-1891717" y="6162675"/>
            <a:ext cx="10553117" cy="19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" name="Google Shape;217;p18"/>
          <p:cNvGrpSpPr/>
          <p:nvPr/>
        </p:nvGrpSpPr>
        <p:grpSpPr>
          <a:xfrm>
            <a:off x="685800" y="621412"/>
            <a:ext cx="6007734" cy="4630478"/>
            <a:chOff x="0" y="0"/>
            <a:chExt cx="12015468" cy="9260956"/>
          </a:xfrm>
        </p:grpSpPr>
        <p:sp>
          <p:nvSpPr>
            <p:cNvPr id="218" name="Google Shape;218;p18"/>
            <p:cNvSpPr txBox="1"/>
            <p:nvPr/>
          </p:nvSpPr>
          <p:spPr>
            <a:xfrm>
              <a:off x="0" y="1805708"/>
              <a:ext cx="12015468" cy="7455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4"/>
                <a:buFont typeface="Arial"/>
                <a:buNone/>
              </a:pPr>
              <a:r>
                <a:rPr lang="pt-BR" sz="4404" b="0" i="0" u="none" strike="noStrike" cap="none" dirty="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Qual o número de tecnologias 100% brasileiras cobertas pelos sistemas de saúde no Brasil?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9" name="Google Shape;219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56589" cy="7174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1654;p86">
            <a:extLst>
              <a:ext uri="{FF2B5EF4-FFF2-40B4-BE49-F238E27FC236}">
                <a16:creationId xmlns:a16="http://schemas.microsoft.com/office/drawing/2014/main" xmlns="" id="{59DF047D-0D98-B2BF-8F0D-56EB74D36BF7}"/>
              </a:ext>
            </a:extLst>
          </p:cNvPr>
          <p:cNvSpPr txBox="1"/>
          <p:nvPr/>
        </p:nvSpPr>
        <p:spPr>
          <a:xfrm>
            <a:off x="8077200" y="3328015"/>
            <a:ext cx="4410075" cy="273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3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PLANOS DE SAÚDE</a:t>
            </a:r>
          </a:p>
          <a:p>
            <a:pPr marL="0" marR="0" lvl="0" indent="0" algn="l" rtl="0">
              <a:lnSpc>
                <a:spcPct val="1173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2800" dirty="0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(ANS):</a:t>
            </a:r>
          </a:p>
          <a:p>
            <a:pPr marL="0" marR="0" lvl="0" indent="0" algn="l" rtl="0">
              <a:lnSpc>
                <a:spcPct val="1173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9600" b="0" i="0" u="none" strike="noStrike" cap="none" dirty="0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ZERO</a:t>
            </a:r>
            <a:endParaRPr sz="9600" b="0" i="0" u="none" strike="noStrike" cap="none" dirty="0">
              <a:solidFill>
                <a:srgbClr val="29292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Google Shape;1654;p86">
            <a:extLst>
              <a:ext uri="{FF2B5EF4-FFF2-40B4-BE49-F238E27FC236}">
                <a16:creationId xmlns:a16="http://schemas.microsoft.com/office/drawing/2014/main" xmlns="" id="{F92BFE5A-7A7F-BA43-8EC7-AF74CA758AF3}"/>
              </a:ext>
            </a:extLst>
          </p:cNvPr>
          <p:cNvSpPr txBox="1"/>
          <p:nvPr/>
        </p:nvSpPr>
        <p:spPr>
          <a:xfrm>
            <a:off x="8077200" y="769035"/>
            <a:ext cx="8055000" cy="273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3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NO SUS</a:t>
            </a:r>
          </a:p>
          <a:p>
            <a:pPr marL="0" marR="0" lvl="0" indent="0" algn="l" rtl="0">
              <a:lnSpc>
                <a:spcPct val="1173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2800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(CONITEC):</a:t>
            </a:r>
          </a:p>
          <a:p>
            <a:pPr marL="0" marR="0" lvl="0" indent="0" algn="l" rtl="0">
              <a:lnSpc>
                <a:spcPct val="1173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9600" b="0" i="0" u="none" strike="noStrike" cap="none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ZERO</a:t>
            </a:r>
            <a:endParaRPr sz="9600" b="0" i="0" u="none" strike="noStrike" cap="none" dirty="0">
              <a:solidFill>
                <a:schemeClr val="bg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03;p16">
            <a:extLst>
              <a:ext uri="{FF2B5EF4-FFF2-40B4-BE49-F238E27FC236}">
                <a16:creationId xmlns:a16="http://schemas.microsoft.com/office/drawing/2014/main" xmlns="" id="{07611792-5518-75C6-F05F-6BAD697B58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864"/>
          <a:stretch/>
        </p:blipFill>
        <p:spPr>
          <a:xfrm>
            <a:off x="10833686" y="260350"/>
            <a:ext cx="1023352" cy="501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3ED194A0-2168-15B5-B0FE-55E7B42E0B3E}"/>
              </a:ext>
            </a:extLst>
          </p:cNvPr>
          <p:cNvSpPr txBox="1"/>
          <p:nvPr/>
        </p:nvSpPr>
        <p:spPr>
          <a:xfrm>
            <a:off x="216019" y="387856"/>
            <a:ext cx="957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A115C1"/>
              </a:buClr>
            </a:pPr>
            <a:r>
              <a:rPr lang="pt-BR" sz="2400" b="1" dirty="0">
                <a:latin typeface="Montserrat" pitchFamily="2" charset="0"/>
              </a:rPr>
              <a:t>É UMA</a:t>
            </a:r>
            <a:r>
              <a:rPr lang="pt-BR" sz="2400" b="1" dirty="0">
                <a:solidFill>
                  <a:srgbClr val="9A1CC2"/>
                </a:solidFill>
                <a:latin typeface="Montserrat" pitchFamily="2" charset="0"/>
              </a:rPr>
              <a:t> PRIORIDADE </a:t>
            </a:r>
            <a:r>
              <a:rPr lang="pt-BR" sz="2400" b="1" dirty="0">
                <a:latin typeface="Montserrat" pitchFamily="2" charset="0"/>
              </a:rPr>
              <a:t>PARA O MIN. SAÚDE?</a:t>
            </a:r>
          </a:p>
        </p:txBody>
      </p:sp>
      <p:pic>
        <p:nvPicPr>
          <p:cNvPr id="3074" name="Picture 2" descr="Problem Icons - Free SVG &amp; PNG Problem Images - Noun Project">
            <a:extLst>
              <a:ext uri="{FF2B5EF4-FFF2-40B4-BE49-F238E27FC236}">
                <a16:creationId xmlns:a16="http://schemas.microsoft.com/office/drawing/2014/main" xmlns="" id="{A8215A3D-73FC-47C2-D0F2-577C5A9B9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4" y="225939"/>
            <a:ext cx="785500" cy="7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0F5BE7D5-5CA7-34E5-5C9A-4F257AA28EEB}"/>
              </a:ext>
            </a:extLst>
          </p:cNvPr>
          <p:cNvSpPr txBox="1"/>
          <p:nvPr/>
        </p:nvSpPr>
        <p:spPr>
          <a:xfrm>
            <a:off x="2915349" y="189228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Matriz de Desafios Produtivos e Tecnológicos em Saúde</a:t>
            </a:r>
            <a:endParaRPr lang="pt-BR" u="sng" dirty="0"/>
          </a:p>
        </p:txBody>
      </p:sp>
      <p:pic>
        <p:nvPicPr>
          <p:cNvPr id="9220" name="Picture 4" descr="Programas viabilizam a Estratégia de Desenvolvimento do Complexo da Saúde -  Alfob">
            <a:extLst>
              <a:ext uri="{FF2B5EF4-FFF2-40B4-BE49-F238E27FC236}">
                <a16:creationId xmlns:a16="http://schemas.microsoft.com/office/drawing/2014/main" xmlns="" id="{7B48CD46-9E06-F5E7-7839-BD58841F8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3" b="13338"/>
          <a:stretch/>
        </p:blipFill>
        <p:spPr bwMode="auto">
          <a:xfrm>
            <a:off x="1891912" y="2642702"/>
            <a:ext cx="8331976" cy="320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xmlns="" id="{1C14B441-63C5-65CB-0867-D6554DC2482E}"/>
              </a:ext>
            </a:extLst>
          </p:cNvPr>
          <p:cNvSpPr/>
          <p:nvPr/>
        </p:nvSpPr>
        <p:spPr>
          <a:xfrm>
            <a:off x="5867701" y="2606893"/>
            <a:ext cx="5478060" cy="1241663"/>
          </a:xfrm>
          <a:prstGeom prst="roundRect">
            <a:avLst/>
          </a:prstGeom>
          <a:noFill/>
          <a:ln>
            <a:solidFill>
              <a:srgbClr val="A115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C85AE9C6-4D2F-BD6E-216E-36A346B5F27B}"/>
              </a:ext>
            </a:extLst>
          </p:cNvPr>
          <p:cNvSpPr txBox="1"/>
          <p:nvPr/>
        </p:nvSpPr>
        <p:spPr>
          <a:xfrm>
            <a:off x="9353196" y="2966114"/>
            <a:ext cx="117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A115C1"/>
                </a:solidFill>
                <a:latin typeface="Montserrat" pitchFamily="2" charset="0"/>
              </a:rPr>
              <a:t>PDIL</a:t>
            </a:r>
            <a:endParaRPr lang="pt-BR" sz="2800" dirty="0">
              <a:solidFill>
                <a:srgbClr val="A115C1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EBCCB75F-7C3B-8082-33D5-6A89AC08E6B8}"/>
              </a:ext>
            </a:extLst>
          </p:cNvPr>
          <p:cNvSpPr txBox="1"/>
          <p:nvPr/>
        </p:nvSpPr>
        <p:spPr>
          <a:xfrm>
            <a:off x="3805798" y="1689888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Portaria GM/MS Nº 2.261, de 8 de dezembro de 2023 </a:t>
            </a:r>
            <a:endParaRPr lang="pt-BR" sz="1200" b="1" dirty="0">
              <a:latin typeface="Montserrat" panose="00000500000000000000" pitchFamily="2" charset="0"/>
            </a:endParaRPr>
          </a:p>
        </p:txBody>
      </p:sp>
      <p:cxnSp>
        <p:nvCxnSpPr>
          <p:cNvPr id="4" name="Google Shape;411;p26">
            <a:extLst>
              <a:ext uri="{FF2B5EF4-FFF2-40B4-BE49-F238E27FC236}">
                <a16:creationId xmlns:a16="http://schemas.microsoft.com/office/drawing/2014/main" xmlns="" id="{5AB92038-58A6-6007-9730-A4ED4AB08C1E}"/>
              </a:ext>
            </a:extLst>
          </p:cNvPr>
          <p:cNvCxnSpPr/>
          <p:nvPr/>
        </p:nvCxnSpPr>
        <p:spPr>
          <a:xfrm>
            <a:off x="0" y="1185068"/>
            <a:ext cx="10715348" cy="0"/>
          </a:xfrm>
          <a:prstGeom prst="straightConnector1">
            <a:avLst/>
          </a:prstGeom>
          <a:noFill/>
          <a:ln w="25400" cap="flat" cmpd="sng">
            <a:solidFill>
              <a:srgbClr val="A115C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681F8F1-78E6-F0E6-33E1-9029925A3A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77" t="14611" r="139" b="10639"/>
          <a:stretch/>
        </p:blipFill>
        <p:spPr>
          <a:xfrm>
            <a:off x="8752985" y="371665"/>
            <a:ext cx="600211" cy="4541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11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03;p16">
            <a:extLst>
              <a:ext uri="{FF2B5EF4-FFF2-40B4-BE49-F238E27FC236}">
                <a16:creationId xmlns:a16="http://schemas.microsoft.com/office/drawing/2014/main" xmlns="" id="{07611792-5518-75C6-F05F-6BAD697B58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864"/>
          <a:stretch/>
        </p:blipFill>
        <p:spPr>
          <a:xfrm>
            <a:off x="10833686" y="260350"/>
            <a:ext cx="1023352" cy="501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3ED194A0-2168-15B5-B0FE-55E7B42E0B3E}"/>
              </a:ext>
            </a:extLst>
          </p:cNvPr>
          <p:cNvSpPr txBox="1"/>
          <p:nvPr/>
        </p:nvSpPr>
        <p:spPr>
          <a:xfrm>
            <a:off x="216019" y="387856"/>
            <a:ext cx="957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A115C1"/>
              </a:buClr>
            </a:pPr>
            <a:r>
              <a:rPr lang="pt-BR" sz="2400" b="1" dirty="0">
                <a:latin typeface="Montserrat" pitchFamily="2" charset="0"/>
              </a:rPr>
              <a:t>É UMA</a:t>
            </a:r>
            <a:r>
              <a:rPr lang="pt-BR" sz="2400" b="1" dirty="0">
                <a:solidFill>
                  <a:srgbClr val="9A1CC2"/>
                </a:solidFill>
                <a:latin typeface="Montserrat" pitchFamily="2" charset="0"/>
              </a:rPr>
              <a:t> PRIORIDADE </a:t>
            </a:r>
            <a:r>
              <a:rPr lang="pt-BR" sz="2400" b="1" dirty="0">
                <a:latin typeface="Montserrat" pitchFamily="2" charset="0"/>
              </a:rPr>
              <a:t>PARA O MIN. SAÚDE?</a:t>
            </a:r>
          </a:p>
        </p:txBody>
      </p:sp>
      <p:pic>
        <p:nvPicPr>
          <p:cNvPr id="3074" name="Picture 2" descr="Problem Icons - Free SVG &amp; PNG Problem Images - Noun Project">
            <a:extLst>
              <a:ext uri="{FF2B5EF4-FFF2-40B4-BE49-F238E27FC236}">
                <a16:creationId xmlns:a16="http://schemas.microsoft.com/office/drawing/2014/main" xmlns="" id="{A8215A3D-73FC-47C2-D0F2-577C5A9B9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4" y="225939"/>
            <a:ext cx="785500" cy="7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0F5BE7D5-5CA7-34E5-5C9A-4F257AA28EEB}"/>
              </a:ext>
            </a:extLst>
          </p:cNvPr>
          <p:cNvSpPr txBox="1"/>
          <p:nvPr/>
        </p:nvSpPr>
        <p:spPr>
          <a:xfrm>
            <a:off x="2826252" y="154968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Matriz de Desafios Produtivos e Tecnológicos em Saúde</a:t>
            </a:r>
            <a:endParaRPr lang="pt-BR" u="sng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EBCCB75F-7C3B-8082-33D5-6A89AC08E6B8}"/>
              </a:ext>
            </a:extLst>
          </p:cNvPr>
          <p:cNvSpPr txBox="1"/>
          <p:nvPr/>
        </p:nvSpPr>
        <p:spPr>
          <a:xfrm>
            <a:off x="3716701" y="1347286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Portaria GM/MS Nº 2.261, de 8 de dezembro de 2023 </a:t>
            </a:r>
            <a:endParaRPr lang="pt-BR" sz="1200" b="1" dirty="0">
              <a:latin typeface="Montserrat" panose="00000500000000000000" pitchFamily="2" charset="0"/>
            </a:endParaRPr>
          </a:p>
        </p:txBody>
      </p:sp>
      <p:cxnSp>
        <p:nvCxnSpPr>
          <p:cNvPr id="4" name="Google Shape;411;p26">
            <a:extLst>
              <a:ext uri="{FF2B5EF4-FFF2-40B4-BE49-F238E27FC236}">
                <a16:creationId xmlns:a16="http://schemas.microsoft.com/office/drawing/2014/main" xmlns="" id="{5AB92038-58A6-6007-9730-A4ED4AB08C1E}"/>
              </a:ext>
            </a:extLst>
          </p:cNvPr>
          <p:cNvCxnSpPr/>
          <p:nvPr/>
        </p:nvCxnSpPr>
        <p:spPr>
          <a:xfrm>
            <a:off x="0" y="1185068"/>
            <a:ext cx="10715348" cy="0"/>
          </a:xfrm>
          <a:prstGeom prst="straightConnector1">
            <a:avLst/>
          </a:prstGeom>
          <a:noFill/>
          <a:ln w="25400" cap="flat" cmpd="sng">
            <a:solidFill>
              <a:srgbClr val="A115C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 descr="CEIS – Complexo Econômico-Industrial da Saúde | IA Saúde Pública -  Inteligência Artificial no SUS">
            <a:extLst>
              <a:ext uri="{FF2B5EF4-FFF2-40B4-BE49-F238E27FC236}">
                <a16:creationId xmlns:a16="http://schemas.microsoft.com/office/drawing/2014/main" xmlns="" id="{5FEE4A9F-B8C9-9333-D70F-87E0484D9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76" y="2012895"/>
            <a:ext cx="2344494" cy="11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B8CC864-B4D0-22CC-2248-11B39B97AD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51" y="3510140"/>
            <a:ext cx="3799986" cy="1486366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3D6E74E9-B54E-C425-4CFE-87A1190D6558}"/>
              </a:ext>
            </a:extLst>
          </p:cNvPr>
          <p:cNvSpPr/>
          <p:nvPr/>
        </p:nvSpPr>
        <p:spPr>
          <a:xfrm>
            <a:off x="2021053" y="4301617"/>
            <a:ext cx="805199" cy="344049"/>
          </a:xfrm>
          <a:prstGeom prst="roundRect">
            <a:avLst/>
          </a:prstGeom>
          <a:noFill/>
          <a:ln w="57150">
            <a:solidFill>
              <a:srgbClr val="A115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BE8FC907-BDE8-1280-569D-8448F2769B56}"/>
              </a:ext>
            </a:extLst>
          </p:cNvPr>
          <p:cNvSpPr/>
          <p:nvPr/>
        </p:nvSpPr>
        <p:spPr>
          <a:xfrm>
            <a:off x="2830215" y="4399502"/>
            <a:ext cx="1593422" cy="532310"/>
          </a:xfrm>
          <a:prstGeom prst="roundRect">
            <a:avLst/>
          </a:prstGeom>
          <a:noFill/>
          <a:ln w="57150">
            <a:solidFill>
              <a:srgbClr val="A115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99BD608-E1F9-D0C7-C0B3-32D80A7D01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624" y="5228288"/>
            <a:ext cx="3685013" cy="1185771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13DD7459-F059-51DA-9414-817F8D4D8AEF}"/>
              </a:ext>
            </a:extLst>
          </p:cNvPr>
          <p:cNvSpPr/>
          <p:nvPr/>
        </p:nvSpPr>
        <p:spPr>
          <a:xfrm>
            <a:off x="2066863" y="5996620"/>
            <a:ext cx="2238437" cy="489044"/>
          </a:xfrm>
          <a:prstGeom prst="roundRect">
            <a:avLst/>
          </a:prstGeom>
          <a:noFill/>
          <a:ln w="57150">
            <a:solidFill>
              <a:srgbClr val="A115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FEBA3ED-AD14-4B7F-E1E2-0651363A6D96}"/>
              </a:ext>
            </a:extLst>
          </p:cNvPr>
          <p:cNvSpPr txBox="1"/>
          <p:nvPr/>
        </p:nvSpPr>
        <p:spPr>
          <a:xfrm>
            <a:off x="6179961" y="2190059"/>
            <a:ext cx="4205341" cy="829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A115C1"/>
              </a:buClr>
            </a:pPr>
            <a:r>
              <a:rPr lang="pt-BR" sz="3600" b="1" u="sng" dirty="0">
                <a:solidFill>
                  <a:srgbClr val="9A1CC2"/>
                </a:solidFill>
                <a:latin typeface="Montserrat" pitchFamily="2" charset="0"/>
              </a:rPr>
              <a:t>NA PRÁTICA: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E51277C9-EE5A-6730-1CF8-14E0B8E85C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036" y="3100337"/>
            <a:ext cx="3683216" cy="39307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14DB4D2D-8047-D185-4165-FEBD5EDD7F49}"/>
              </a:ext>
            </a:extLst>
          </p:cNvPr>
          <p:cNvSpPr txBox="1"/>
          <p:nvPr/>
        </p:nvSpPr>
        <p:spPr>
          <a:xfrm>
            <a:off x="5709473" y="4867479"/>
            <a:ext cx="586422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 Medium" panose="00000600000000000000" pitchFamily="2" charset="0"/>
              </a:rPr>
              <a:t>Revisar de forma prioritária o </a:t>
            </a:r>
            <a:r>
              <a:rPr lang="pt-BR" sz="1400" b="1" dirty="0">
                <a:solidFill>
                  <a:srgbClr val="9A1CC2"/>
                </a:solidFill>
                <a:latin typeface="Montserrat Medium" panose="00000600000000000000" pitchFamily="2" charset="0"/>
              </a:rPr>
              <a:t>PCDT de Tireoide</a:t>
            </a:r>
            <a:r>
              <a:rPr lang="pt-BR" sz="1400" dirty="0">
                <a:latin typeface="Montserrat Medium" panose="00000600000000000000" pitchFamily="2" charset="0"/>
              </a:rPr>
              <a:t> alinhado aos </a:t>
            </a:r>
            <a:r>
              <a:rPr lang="pt-BR" sz="1400" i="1" dirty="0" err="1">
                <a:latin typeface="Montserrat Medium" panose="00000600000000000000" pitchFamily="2" charset="0"/>
              </a:rPr>
              <a:t>guidelines</a:t>
            </a:r>
            <a:r>
              <a:rPr lang="pt-BR" sz="1400" dirty="0">
                <a:latin typeface="Montserrat Medium" panose="00000600000000000000" pitchFamily="2" charset="0"/>
              </a:rPr>
              <a:t> internacionais, para </a:t>
            </a:r>
            <a:r>
              <a:rPr lang="pt-BR" sz="1400" i="1" u="sng" dirty="0">
                <a:latin typeface="Montserrat Medium" panose="00000600000000000000" pitchFamily="2" charset="0"/>
              </a:rPr>
              <a:t>necessidades não atendidas;</a:t>
            </a:r>
          </a:p>
          <a:p>
            <a:endParaRPr lang="pt-BR" sz="1400" i="1" dirty="0"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Montserrat Medium" panose="00000600000000000000" pitchFamily="2" charset="0"/>
              </a:rPr>
              <a:t>Avaliar tecnologias </a:t>
            </a:r>
            <a:r>
              <a:rPr lang="pt-BR" b="1" dirty="0">
                <a:solidFill>
                  <a:srgbClr val="9A1CC2"/>
                </a:solidFill>
                <a:latin typeface="Montserrat Medium" panose="00000600000000000000" pitchFamily="2" charset="0"/>
              </a:rPr>
              <a:t>custo-efetivas</a:t>
            </a:r>
            <a:r>
              <a:rPr lang="pt-BR" dirty="0">
                <a:latin typeface="Montserrat Medium" panose="00000600000000000000" pitchFamily="2" charset="0"/>
              </a:rPr>
              <a:t> no </a:t>
            </a:r>
            <a:r>
              <a:rPr lang="pt-BR" b="1" dirty="0">
                <a:solidFill>
                  <a:srgbClr val="9A1CC2"/>
                </a:solidFill>
                <a:latin typeface="Montserrat Medium" panose="00000600000000000000" pitchFamily="2" charset="0"/>
              </a:rPr>
              <a:t>contexto e realidade do Brasil</a:t>
            </a:r>
            <a:endParaRPr lang="pt-BR" sz="1400" b="1" dirty="0">
              <a:solidFill>
                <a:srgbClr val="9A1CC2"/>
              </a:solidFill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Montserrat Medium" panose="00000600000000000000" pitchFamily="2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D5C9054A-EC7E-37FC-A7FE-341F3DE3FF44}"/>
              </a:ext>
            </a:extLst>
          </p:cNvPr>
          <p:cNvSpPr txBox="1"/>
          <p:nvPr/>
        </p:nvSpPr>
        <p:spPr>
          <a:xfrm>
            <a:off x="5952974" y="3188618"/>
            <a:ext cx="46593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A115C1"/>
              </a:buClr>
            </a:pPr>
            <a:r>
              <a:rPr lang="pt-BR" sz="2000" b="1" dirty="0">
                <a:latin typeface="Montserrat" pitchFamily="2" charset="0"/>
              </a:rPr>
              <a:t>FORTALECER O SUS / CEIS COM </a:t>
            </a:r>
          </a:p>
          <a:p>
            <a:pPr algn="ctr">
              <a:buClr>
                <a:srgbClr val="A115C1"/>
              </a:buClr>
            </a:pPr>
            <a:r>
              <a:rPr lang="pt-BR" sz="2000" b="1" dirty="0">
                <a:solidFill>
                  <a:srgbClr val="9A1CC2"/>
                </a:solidFill>
                <a:latin typeface="Montserrat" pitchFamily="2" charset="0"/>
              </a:rPr>
              <a:t>CIÊNCIA 100% NACIONAL </a:t>
            </a:r>
          </a:p>
          <a:p>
            <a:pPr algn="ctr">
              <a:buClr>
                <a:srgbClr val="A115C1"/>
              </a:buClr>
            </a:pPr>
            <a:r>
              <a:rPr lang="pt-BR" sz="2000" b="1" dirty="0">
                <a:latin typeface="Montserrat" pitchFamily="2" charset="0"/>
              </a:rPr>
              <a:t>É UMA PRIORIDADE NO COMBATE AO CÂNCER?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152A8D2B-E64A-5023-474B-8AD3952F11D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77" t="14611" r="139" b="10639"/>
          <a:stretch/>
        </p:blipFill>
        <p:spPr>
          <a:xfrm>
            <a:off x="8752985" y="371665"/>
            <a:ext cx="600211" cy="4541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03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/>
      <p:bldP spid="17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0" name="Google Shape;1640;p86"/>
          <p:cNvCxnSpPr/>
          <p:nvPr/>
        </p:nvCxnSpPr>
        <p:spPr>
          <a:xfrm>
            <a:off x="0" y="1327115"/>
            <a:ext cx="8429400" cy="0"/>
          </a:xfrm>
          <a:prstGeom prst="straightConnector1">
            <a:avLst/>
          </a:prstGeom>
          <a:noFill/>
          <a:ln w="25400" cap="flat" cmpd="sng">
            <a:solidFill>
              <a:srgbClr val="EF6F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3" name="Google Shape;1643;p86"/>
          <p:cNvSpPr/>
          <p:nvPr/>
        </p:nvSpPr>
        <p:spPr>
          <a:xfrm>
            <a:off x="1362900" y="2843913"/>
            <a:ext cx="2816100" cy="2322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86"/>
          <p:cNvSpPr/>
          <p:nvPr/>
        </p:nvSpPr>
        <p:spPr>
          <a:xfrm>
            <a:off x="1264081" y="2745094"/>
            <a:ext cx="2816100" cy="2322300"/>
          </a:xfrm>
          <a:prstGeom prst="roundRect">
            <a:avLst>
              <a:gd name="adj" fmla="val 16667"/>
            </a:avLst>
          </a:prstGeom>
          <a:solidFill>
            <a:srgbClr val="FF81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5" name="Google Shape;1645;p86"/>
          <p:cNvSpPr txBox="1"/>
          <p:nvPr/>
        </p:nvSpPr>
        <p:spPr>
          <a:xfrm>
            <a:off x="5949834" y="5342036"/>
            <a:ext cx="446786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CUSTO-EFETIVO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endParaRPr sz="2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86"/>
          <p:cNvSpPr/>
          <p:nvPr/>
        </p:nvSpPr>
        <p:spPr>
          <a:xfrm>
            <a:off x="4887150" y="2794500"/>
            <a:ext cx="2816100" cy="2322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7" name="Google Shape;1647;p86"/>
          <p:cNvSpPr/>
          <p:nvPr/>
        </p:nvSpPr>
        <p:spPr>
          <a:xfrm>
            <a:off x="4788331" y="2695682"/>
            <a:ext cx="2816100" cy="2322300"/>
          </a:xfrm>
          <a:prstGeom prst="roundRect">
            <a:avLst>
              <a:gd name="adj" fmla="val 16667"/>
            </a:avLst>
          </a:prstGeom>
          <a:solidFill>
            <a:srgbClr val="FF81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8" name="Google Shape;1648;p86"/>
          <p:cNvSpPr txBox="1"/>
          <p:nvPr/>
        </p:nvSpPr>
        <p:spPr>
          <a:xfrm>
            <a:off x="4932393" y="3259933"/>
            <a:ext cx="262680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MELHORA DESFECHO CLÍNICO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86"/>
          <p:cNvSpPr/>
          <p:nvPr/>
        </p:nvSpPr>
        <p:spPr>
          <a:xfrm>
            <a:off x="8510225" y="2794513"/>
            <a:ext cx="2816100" cy="2322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0" name="Google Shape;1650;p86"/>
          <p:cNvSpPr/>
          <p:nvPr/>
        </p:nvSpPr>
        <p:spPr>
          <a:xfrm>
            <a:off x="8411406" y="2695694"/>
            <a:ext cx="2816100" cy="2322300"/>
          </a:xfrm>
          <a:prstGeom prst="roundRect">
            <a:avLst>
              <a:gd name="adj" fmla="val 16667"/>
            </a:avLst>
          </a:prstGeom>
          <a:solidFill>
            <a:srgbClr val="FF81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1" name="Google Shape;1651;p86"/>
          <p:cNvSpPr txBox="1"/>
          <p:nvPr/>
        </p:nvSpPr>
        <p:spPr>
          <a:xfrm>
            <a:off x="8555462" y="3221950"/>
            <a:ext cx="2721454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ECONOMIZA DINHEIRO AO SISTEMA</a:t>
            </a:r>
            <a:endParaRPr sz="2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86"/>
          <p:cNvSpPr/>
          <p:nvPr/>
        </p:nvSpPr>
        <p:spPr>
          <a:xfrm>
            <a:off x="9426600" y="229306"/>
            <a:ext cx="1561247" cy="593274"/>
          </a:xfrm>
          <a:custGeom>
            <a:avLst/>
            <a:gdLst/>
            <a:ahLst/>
            <a:cxnLst/>
            <a:rect l="l" t="t" r="r" b="b"/>
            <a:pathLst>
              <a:path w="2338947" h="888800" extrusionOk="0">
                <a:moveTo>
                  <a:pt x="0" y="0"/>
                </a:moveTo>
                <a:lnTo>
                  <a:pt x="2338947" y="0"/>
                </a:lnTo>
                <a:lnTo>
                  <a:pt x="2338947" y="888800"/>
                </a:lnTo>
                <a:lnTo>
                  <a:pt x="0" y="888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3" name="Google Shape;1653;p86"/>
          <p:cNvSpPr/>
          <p:nvPr/>
        </p:nvSpPr>
        <p:spPr>
          <a:xfrm>
            <a:off x="11050319" y="321557"/>
            <a:ext cx="911762" cy="408773"/>
          </a:xfrm>
          <a:custGeom>
            <a:avLst/>
            <a:gdLst/>
            <a:ahLst/>
            <a:cxnLst/>
            <a:rect l="l" t="t" r="r" b="b"/>
            <a:pathLst>
              <a:path w="1365935" h="612394" extrusionOk="0">
                <a:moveTo>
                  <a:pt x="0" y="0"/>
                </a:moveTo>
                <a:lnTo>
                  <a:pt x="1365934" y="0"/>
                </a:lnTo>
                <a:lnTo>
                  <a:pt x="1365934" y="612394"/>
                </a:lnTo>
                <a:lnTo>
                  <a:pt x="0" y="612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4" name="Google Shape;1654;p86"/>
          <p:cNvSpPr txBox="1"/>
          <p:nvPr/>
        </p:nvSpPr>
        <p:spPr>
          <a:xfrm>
            <a:off x="356406" y="575843"/>
            <a:ext cx="8055000" cy="72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3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4000" b="0" i="0" u="none" strike="noStrike" cap="none" dirty="0">
                <a:solidFill>
                  <a:srgbClr val="EF6F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Teste Molecular para tireoide</a:t>
            </a:r>
            <a:endParaRPr sz="4000" b="0" i="0" u="none" strike="noStrike" cap="none" dirty="0">
              <a:solidFill>
                <a:srgbClr val="EF6F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Google Shape;1645;p86">
            <a:extLst>
              <a:ext uri="{FF2B5EF4-FFF2-40B4-BE49-F238E27FC236}">
                <a16:creationId xmlns:a16="http://schemas.microsoft.com/office/drawing/2014/main" xmlns="" id="{A9AD8122-503F-2D79-D8BD-954F00313908}"/>
              </a:ext>
            </a:extLst>
          </p:cNvPr>
          <p:cNvSpPr txBox="1"/>
          <p:nvPr/>
        </p:nvSpPr>
        <p:spPr>
          <a:xfrm>
            <a:off x="1408757" y="3067184"/>
            <a:ext cx="252674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CIÊNCIA E TECNOLOGIA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100% 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NACIONAL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endParaRPr sz="2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21A226D-F384-2261-6B31-A12260B24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7" t="14611" r="139" b="10639"/>
          <a:stretch/>
        </p:blipFill>
        <p:spPr>
          <a:xfrm>
            <a:off x="2238201" y="2311656"/>
            <a:ext cx="867857" cy="656709"/>
          </a:xfrm>
          <a:prstGeom prst="rect">
            <a:avLst/>
          </a:prstGeom>
        </p:spPr>
      </p:pic>
      <p:pic>
        <p:nvPicPr>
          <p:cNvPr id="7170" name="Picture 2" descr="Red cross - Free medical icons">
            <a:extLst>
              <a:ext uri="{FF2B5EF4-FFF2-40B4-BE49-F238E27FC236}">
                <a16:creationId xmlns:a16="http://schemas.microsoft.com/office/drawing/2014/main" xmlns="" id="{5E558B18-DC95-5D72-848D-FC2C5196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36" y="2135706"/>
            <a:ext cx="1025409" cy="10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aving money - Free business icons">
            <a:extLst>
              <a:ext uri="{FF2B5EF4-FFF2-40B4-BE49-F238E27FC236}">
                <a16:creationId xmlns:a16="http://schemas.microsoft.com/office/drawing/2014/main" xmlns="" id="{D1EFD6E4-8E10-B1CE-0D50-211791277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176" y="2039026"/>
            <a:ext cx="1060527" cy="106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92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72"/>
          <p:cNvSpPr txBox="1">
            <a:spLocks noGrp="1"/>
          </p:cNvSpPr>
          <p:nvPr>
            <p:ph type="title"/>
          </p:nvPr>
        </p:nvSpPr>
        <p:spPr>
          <a:xfrm>
            <a:off x="121024" y="579621"/>
            <a:ext cx="6404745" cy="142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8000" dirty="0">
                <a:solidFill>
                  <a:srgbClr val="9A1CC2"/>
                </a:solidFill>
                <a:latin typeface="Montserrat ExtraBold" panose="00000900000000000000" pitchFamily="2" charset="0"/>
              </a:rPr>
              <a:t>Obrigado!</a:t>
            </a:r>
            <a:endParaRPr sz="8000" dirty="0">
              <a:solidFill>
                <a:srgbClr val="9A1CC2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869" name="Google Shape;869;p72"/>
          <p:cNvSpPr/>
          <p:nvPr/>
        </p:nvSpPr>
        <p:spPr>
          <a:xfrm>
            <a:off x="7073276" y="1627023"/>
            <a:ext cx="3593600" cy="35936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0" name="Google Shape;87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5340" y="1548924"/>
            <a:ext cx="3593600" cy="3593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79" name="Google Shape;879;p72"/>
          <p:cNvSpPr txBox="1">
            <a:spLocks noGrp="1"/>
          </p:cNvSpPr>
          <p:nvPr>
            <p:ph type="subTitle" idx="4294967295"/>
          </p:nvPr>
        </p:nvSpPr>
        <p:spPr>
          <a:xfrm>
            <a:off x="2130479" y="3066924"/>
            <a:ext cx="4546545" cy="55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dirty="0">
                <a:latin typeface="Montserrat SemiBold" panose="00000700000000000000" pitchFamily="2" charset="0"/>
              </a:rPr>
              <a:t>+55 (16) 9.9741-9547</a:t>
            </a:r>
            <a:endParaRPr dirty="0">
              <a:latin typeface="Montserrat SemiBold" panose="00000700000000000000" pitchFamily="2" charset="0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>
              <a:latin typeface="Montserrat SemiBold" panose="00000700000000000000" pitchFamily="2" charset="0"/>
            </a:endParaRPr>
          </a:p>
        </p:txBody>
      </p:sp>
      <p:sp>
        <p:nvSpPr>
          <p:cNvPr id="880" name="Google Shape;880;p72"/>
          <p:cNvSpPr txBox="1">
            <a:spLocks noGrp="1"/>
          </p:cNvSpPr>
          <p:nvPr>
            <p:ph type="subTitle" idx="4294967295"/>
          </p:nvPr>
        </p:nvSpPr>
        <p:spPr>
          <a:xfrm>
            <a:off x="2130479" y="3851357"/>
            <a:ext cx="4546545" cy="55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dirty="0">
                <a:latin typeface="Montserrat SemiBold" panose="00000700000000000000" pitchFamily="2" charset="0"/>
              </a:rPr>
              <a:t>marcos@onkos.com.br</a:t>
            </a:r>
            <a:endParaRPr dirty="0">
              <a:latin typeface="Montserrat SemiBold" panose="00000700000000000000" pitchFamily="2" charset="0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>
              <a:latin typeface="Montserrat SemiBold" panose="00000700000000000000" pitchFamily="2" charset="0"/>
            </a:endParaRPr>
          </a:p>
        </p:txBody>
      </p:sp>
      <p:pic>
        <p:nvPicPr>
          <p:cNvPr id="881" name="Google Shape;881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90949" y="275187"/>
            <a:ext cx="1217153" cy="54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72"/>
          <p:cNvSpPr/>
          <p:nvPr/>
        </p:nvSpPr>
        <p:spPr>
          <a:xfrm>
            <a:off x="10740167" y="6285333"/>
            <a:ext cx="707600" cy="4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endParaRPr sz="1867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12C061F-6585-5682-B68C-BEB7D628E9B6}"/>
              </a:ext>
            </a:extLst>
          </p:cNvPr>
          <p:cNvSpPr txBox="1"/>
          <p:nvPr/>
        </p:nvSpPr>
        <p:spPr>
          <a:xfrm>
            <a:off x="7705278" y="5344596"/>
            <a:ext cx="2781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 dirty="0">
                <a:solidFill>
                  <a:schemeClr val="tx1"/>
                </a:solidFill>
                <a:latin typeface="Montserrat SemiBold" panose="00000700000000000000" pitchFamily="2" charset="0"/>
              </a:rPr>
              <a:t>www.onkos.com.br</a:t>
            </a:r>
            <a:endParaRPr lang="pt-BR" sz="180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grpSp>
        <p:nvGrpSpPr>
          <p:cNvPr id="2" name="Google Shape;871;p72">
            <a:extLst>
              <a:ext uri="{FF2B5EF4-FFF2-40B4-BE49-F238E27FC236}">
                <a16:creationId xmlns:a16="http://schemas.microsoft.com/office/drawing/2014/main" xmlns="" id="{C44857E9-96EA-84BE-A4D2-E740D1E7790A}"/>
              </a:ext>
            </a:extLst>
          </p:cNvPr>
          <p:cNvGrpSpPr/>
          <p:nvPr/>
        </p:nvGrpSpPr>
        <p:grpSpPr>
          <a:xfrm>
            <a:off x="1618275" y="3152280"/>
            <a:ext cx="387539" cy="386888"/>
            <a:chOff x="2408992" y="1722875"/>
            <a:chExt cx="397761" cy="397093"/>
          </a:xfrm>
          <a:solidFill>
            <a:srgbClr val="00B050"/>
          </a:solidFill>
        </p:grpSpPr>
        <p:sp>
          <p:nvSpPr>
            <p:cNvPr id="4" name="Google Shape;872;p72">
              <a:extLst>
                <a:ext uri="{FF2B5EF4-FFF2-40B4-BE49-F238E27FC236}">
                  <a16:creationId xmlns:a16="http://schemas.microsoft.com/office/drawing/2014/main" xmlns="" id="{1CDA467B-E77D-997E-C0F0-6F3F27861DE5}"/>
                </a:ext>
              </a:extLst>
            </p:cNvPr>
            <p:cNvSpPr/>
            <p:nvPr/>
          </p:nvSpPr>
          <p:spPr>
            <a:xfrm>
              <a:off x="2492135" y="1827639"/>
              <a:ext cx="213667" cy="185326"/>
            </a:xfrm>
            <a:custGeom>
              <a:avLst/>
              <a:gdLst/>
              <a:ahLst/>
              <a:cxnLst/>
              <a:rect l="l" t="t" r="r" b="b"/>
              <a:pathLst>
                <a:path w="10238" h="8880" extrusionOk="0">
                  <a:moveTo>
                    <a:pt x="2548" y="1"/>
                  </a:moveTo>
                  <a:cubicBezTo>
                    <a:pt x="2277" y="1"/>
                    <a:pt x="2002" y="169"/>
                    <a:pt x="1743" y="427"/>
                  </a:cubicBezTo>
                  <a:cubicBezTo>
                    <a:pt x="1" y="2171"/>
                    <a:pt x="2739" y="5655"/>
                    <a:pt x="3567" y="6491"/>
                  </a:cubicBezTo>
                  <a:cubicBezTo>
                    <a:pt x="4206" y="7123"/>
                    <a:pt x="6403" y="8880"/>
                    <a:pt x="8179" y="8880"/>
                  </a:cubicBezTo>
                  <a:cubicBezTo>
                    <a:pt x="8718" y="8880"/>
                    <a:pt x="9219" y="8718"/>
                    <a:pt x="9626" y="8312"/>
                  </a:cubicBezTo>
                  <a:cubicBezTo>
                    <a:pt x="10054" y="7884"/>
                    <a:pt x="10238" y="7401"/>
                    <a:pt x="9812" y="6981"/>
                  </a:cubicBezTo>
                  <a:cubicBezTo>
                    <a:pt x="9168" y="6339"/>
                    <a:pt x="8797" y="6140"/>
                    <a:pt x="8555" y="6140"/>
                  </a:cubicBezTo>
                  <a:cubicBezTo>
                    <a:pt x="8422" y="6140"/>
                    <a:pt x="8327" y="6200"/>
                    <a:pt x="8248" y="6279"/>
                  </a:cubicBezTo>
                  <a:cubicBezTo>
                    <a:pt x="8064" y="6461"/>
                    <a:pt x="7636" y="7077"/>
                    <a:pt x="7461" y="7252"/>
                  </a:cubicBezTo>
                  <a:cubicBezTo>
                    <a:pt x="7260" y="7452"/>
                    <a:pt x="7021" y="7534"/>
                    <a:pt x="6762" y="7534"/>
                  </a:cubicBezTo>
                  <a:cubicBezTo>
                    <a:pt x="5839" y="7534"/>
                    <a:pt x="4665" y="6485"/>
                    <a:pt x="4117" y="5939"/>
                  </a:cubicBezTo>
                  <a:lnTo>
                    <a:pt x="4115" y="5938"/>
                  </a:lnTo>
                  <a:cubicBezTo>
                    <a:pt x="3417" y="5235"/>
                    <a:pt x="1890" y="3505"/>
                    <a:pt x="2803" y="2592"/>
                  </a:cubicBezTo>
                  <a:cubicBezTo>
                    <a:pt x="2879" y="2516"/>
                    <a:pt x="3056" y="2378"/>
                    <a:pt x="3254" y="2228"/>
                  </a:cubicBezTo>
                  <a:cubicBezTo>
                    <a:pt x="3445" y="2083"/>
                    <a:pt x="3661" y="1922"/>
                    <a:pt x="3776" y="1807"/>
                  </a:cubicBezTo>
                  <a:cubicBezTo>
                    <a:pt x="3999" y="1584"/>
                    <a:pt x="4069" y="1241"/>
                    <a:pt x="3080" y="250"/>
                  </a:cubicBezTo>
                  <a:cubicBezTo>
                    <a:pt x="2909" y="76"/>
                    <a:pt x="2730" y="1"/>
                    <a:pt x="25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73;p72">
              <a:extLst>
                <a:ext uri="{FF2B5EF4-FFF2-40B4-BE49-F238E27FC236}">
                  <a16:creationId xmlns:a16="http://schemas.microsoft.com/office/drawing/2014/main" xmlns="" id="{4B97A509-0521-F041-8470-0A391181EC5B}"/>
                </a:ext>
              </a:extLst>
            </p:cNvPr>
            <p:cNvSpPr/>
            <p:nvPr/>
          </p:nvSpPr>
          <p:spPr>
            <a:xfrm>
              <a:off x="2408992" y="1722875"/>
              <a:ext cx="397761" cy="397093"/>
            </a:xfrm>
            <a:custGeom>
              <a:avLst/>
              <a:gdLst/>
              <a:ahLst/>
              <a:cxnLst/>
              <a:rect l="l" t="t" r="r" b="b"/>
              <a:pathLst>
                <a:path w="19059" h="19027" extrusionOk="0">
                  <a:moveTo>
                    <a:pt x="6538" y="3907"/>
                  </a:moveTo>
                  <a:cubicBezTo>
                    <a:pt x="7030" y="3907"/>
                    <a:pt x="7490" y="4114"/>
                    <a:pt x="7853" y="4483"/>
                  </a:cubicBezTo>
                  <a:cubicBezTo>
                    <a:pt x="8326" y="4955"/>
                    <a:pt x="9768" y="6397"/>
                    <a:pt x="8549" y="7616"/>
                  </a:cubicBezTo>
                  <a:cubicBezTo>
                    <a:pt x="8407" y="7756"/>
                    <a:pt x="8145" y="7957"/>
                    <a:pt x="7912" y="8136"/>
                  </a:cubicBezTo>
                  <a:cubicBezTo>
                    <a:pt x="7767" y="8246"/>
                    <a:pt x="7634" y="8343"/>
                    <a:pt x="7576" y="8400"/>
                  </a:cubicBezTo>
                  <a:cubicBezTo>
                    <a:pt x="7599" y="8585"/>
                    <a:pt x="8227" y="9504"/>
                    <a:pt x="8888" y="10169"/>
                  </a:cubicBezTo>
                  <a:cubicBezTo>
                    <a:pt x="9546" y="10823"/>
                    <a:pt x="10450" y="11437"/>
                    <a:pt x="10732" y="11437"/>
                  </a:cubicBezTo>
                  <a:cubicBezTo>
                    <a:pt x="10736" y="11437"/>
                    <a:pt x="10740" y="11437"/>
                    <a:pt x="10744" y="11437"/>
                  </a:cubicBezTo>
                  <a:cubicBezTo>
                    <a:pt x="10716" y="11423"/>
                    <a:pt x="10813" y="11292"/>
                    <a:pt x="10923" y="11147"/>
                  </a:cubicBezTo>
                  <a:cubicBezTo>
                    <a:pt x="11100" y="10913"/>
                    <a:pt x="11301" y="10650"/>
                    <a:pt x="11443" y="10510"/>
                  </a:cubicBezTo>
                  <a:cubicBezTo>
                    <a:pt x="11789" y="10163"/>
                    <a:pt x="12153" y="10031"/>
                    <a:pt x="12508" y="10031"/>
                  </a:cubicBezTo>
                  <a:cubicBezTo>
                    <a:pt x="13402" y="10031"/>
                    <a:pt x="14236" y="10866"/>
                    <a:pt x="14576" y="11205"/>
                  </a:cubicBezTo>
                  <a:cubicBezTo>
                    <a:pt x="15328" y="11943"/>
                    <a:pt x="15425" y="13093"/>
                    <a:pt x="14399" y="14119"/>
                  </a:cubicBezTo>
                  <a:cubicBezTo>
                    <a:pt x="13750" y="14770"/>
                    <a:pt x="12980" y="15023"/>
                    <a:pt x="12179" y="15023"/>
                  </a:cubicBezTo>
                  <a:cubicBezTo>
                    <a:pt x="10063" y="15023"/>
                    <a:pt x="7723" y="13248"/>
                    <a:pt x="6764" y="12299"/>
                  </a:cubicBezTo>
                  <a:cubicBezTo>
                    <a:pt x="5451" y="10974"/>
                    <a:pt x="2573" y="7025"/>
                    <a:pt x="4938" y="4660"/>
                  </a:cubicBezTo>
                  <a:cubicBezTo>
                    <a:pt x="5458" y="4140"/>
                    <a:pt x="6017" y="3907"/>
                    <a:pt x="6538" y="3907"/>
                  </a:cubicBezTo>
                  <a:close/>
                  <a:moveTo>
                    <a:pt x="9545" y="0"/>
                  </a:moveTo>
                  <a:cubicBezTo>
                    <a:pt x="4319" y="0"/>
                    <a:pt x="31" y="4288"/>
                    <a:pt x="31" y="9514"/>
                  </a:cubicBezTo>
                  <a:cubicBezTo>
                    <a:pt x="31" y="11064"/>
                    <a:pt x="448" y="12594"/>
                    <a:pt x="1172" y="13954"/>
                  </a:cubicBezTo>
                  <a:lnTo>
                    <a:pt x="49" y="18334"/>
                  </a:lnTo>
                  <a:cubicBezTo>
                    <a:pt x="1" y="18524"/>
                    <a:pt x="57" y="18725"/>
                    <a:pt x="195" y="18863"/>
                  </a:cubicBezTo>
                  <a:cubicBezTo>
                    <a:pt x="302" y="18971"/>
                    <a:pt x="445" y="19027"/>
                    <a:pt x="590" y="19027"/>
                  </a:cubicBezTo>
                  <a:cubicBezTo>
                    <a:pt x="635" y="19027"/>
                    <a:pt x="680" y="19021"/>
                    <a:pt x="724" y="19010"/>
                  </a:cubicBezTo>
                  <a:lnTo>
                    <a:pt x="5104" y="17887"/>
                  </a:lnTo>
                  <a:cubicBezTo>
                    <a:pt x="6465" y="18609"/>
                    <a:pt x="7995" y="19026"/>
                    <a:pt x="9545" y="19026"/>
                  </a:cubicBezTo>
                  <a:cubicBezTo>
                    <a:pt x="14770" y="19026"/>
                    <a:pt x="19058" y="14738"/>
                    <a:pt x="19058" y="9514"/>
                  </a:cubicBezTo>
                  <a:cubicBezTo>
                    <a:pt x="19058" y="4288"/>
                    <a:pt x="14770" y="0"/>
                    <a:pt x="9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874;p72">
            <a:extLst>
              <a:ext uri="{FF2B5EF4-FFF2-40B4-BE49-F238E27FC236}">
                <a16:creationId xmlns:a16="http://schemas.microsoft.com/office/drawing/2014/main" xmlns="" id="{A6F2E4AE-6DA0-9756-F1A2-0F3EC63DD02A}"/>
              </a:ext>
            </a:extLst>
          </p:cNvPr>
          <p:cNvGrpSpPr/>
          <p:nvPr/>
        </p:nvGrpSpPr>
        <p:grpSpPr>
          <a:xfrm>
            <a:off x="1601080" y="3981559"/>
            <a:ext cx="421927" cy="297195"/>
            <a:chOff x="-1199300" y="3279250"/>
            <a:chExt cx="293025" cy="206400"/>
          </a:xfrm>
          <a:solidFill>
            <a:srgbClr val="02B3E1"/>
          </a:solidFill>
        </p:grpSpPr>
        <p:sp>
          <p:nvSpPr>
            <p:cNvPr id="7" name="Google Shape;875;p72">
              <a:extLst>
                <a:ext uri="{FF2B5EF4-FFF2-40B4-BE49-F238E27FC236}">
                  <a16:creationId xmlns:a16="http://schemas.microsoft.com/office/drawing/2014/main" xmlns="" id="{97B50BC3-3B78-A39F-6248-B7FD6DAE13B9}"/>
                </a:ext>
              </a:extLst>
            </p:cNvPr>
            <p:cNvSpPr/>
            <p:nvPr/>
          </p:nvSpPr>
          <p:spPr>
            <a:xfrm>
              <a:off x="-1183550" y="3395050"/>
              <a:ext cx="261525" cy="90600"/>
            </a:xfrm>
            <a:custGeom>
              <a:avLst/>
              <a:gdLst/>
              <a:ahLst/>
              <a:cxnLst/>
              <a:rect l="l" t="t" r="r" b="b"/>
              <a:pathLst>
                <a:path w="10461" h="3624" extrusionOk="0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6;p72">
              <a:extLst>
                <a:ext uri="{FF2B5EF4-FFF2-40B4-BE49-F238E27FC236}">
                  <a16:creationId xmlns:a16="http://schemas.microsoft.com/office/drawing/2014/main" xmlns="" id="{B9672AFB-1F9F-9D56-F0C9-00A9A95B7C9E}"/>
                </a:ext>
              </a:extLst>
            </p:cNvPr>
            <p:cNvSpPr/>
            <p:nvPr/>
          </p:nvSpPr>
          <p:spPr>
            <a:xfrm>
              <a:off x="-1184325" y="3279250"/>
              <a:ext cx="261500" cy="129400"/>
            </a:xfrm>
            <a:custGeom>
              <a:avLst/>
              <a:gdLst/>
              <a:ahLst/>
              <a:cxnLst/>
              <a:rect l="l" t="t" r="r" b="b"/>
              <a:pathLst>
                <a:path w="10460" h="5176" extrusionOk="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7;p72">
              <a:extLst>
                <a:ext uri="{FF2B5EF4-FFF2-40B4-BE49-F238E27FC236}">
                  <a16:creationId xmlns:a16="http://schemas.microsoft.com/office/drawing/2014/main" xmlns="" id="{54565464-9A54-66F4-8198-1E419CD830F7}"/>
                </a:ext>
              </a:extLst>
            </p:cNvPr>
            <p:cNvSpPr/>
            <p:nvPr/>
          </p:nvSpPr>
          <p:spPr>
            <a:xfrm>
              <a:off x="-1199300" y="3294225"/>
              <a:ext cx="90600" cy="175650"/>
            </a:xfrm>
            <a:custGeom>
              <a:avLst/>
              <a:gdLst/>
              <a:ahLst/>
              <a:cxnLst/>
              <a:rect l="l" t="t" r="r" b="b"/>
              <a:pathLst>
                <a:path w="3624" h="7026" extrusionOk="0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8;p72">
              <a:extLst>
                <a:ext uri="{FF2B5EF4-FFF2-40B4-BE49-F238E27FC236}">
                  <a16:creationId xmlns:a16="http://schemas.microsoft.com/office/drawing/2014/main" xmlns="" id="{BDD21DF5-CD10-9FBF-6D07-671CF204E67E}"/>
                </a:ext>
              </a:extLst>
            </p:cNvPr>
            <p:cNvSpPr/>
            <p:nvPr/>
          </p:nvSpPr>
          <p:spPr>
            <a:xfrm>
              <a:off x="-996875" y="3294225"/>
              <a:ext cx="90600" cy="177225"/>
            </a:xfrm>
            <a:custGeom>
              <a:avLst/>
              <a:gdLst/>
              <a:ahLst/>
              <a:cxnLst/>
              <a:rect l="l" t="t" r="r" b="b"/>
              <a:pathLst>
                <a:path w="3624" h="7089" extrusionOk="0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582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" name="Google Shape;307;p20"/>
          <p:cNvCxnSpPr/>
          <p:nvPr/>
        </p:nvCxnSpPr>
        <p:spPr>
          <a:xfrm>
            <a:off x="0" y="1185068"/>
            <a:ext cx="8429400" cy="0"/>
          </a:xfrm>
          <a:prstGeom prst="straightConnector1">
            <a:avLst/>
          </a:prstGeom>
          <a:noFill/>
          <a:ln w="25400" cap="flat" cmpd="sng">
            <a:solidFill>
              <a:srgbClr val="A115C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20"/>
          <p:cNvSpPr txBox="1"/>
          <p:nvPr/>
        </p:nvSpPr>
        <p:spPr>
          <a:xfrm>
            <a:off x="227732" y="223279"/>
            <a:ext cx="80550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A115C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NODULOS NA TIREÓIDE: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UM PROBLEMA DE SAÚDE PÚBLICA</a:t>
            </a:r>
            <a:endParaRPr sz="2800" b="0" i="0" u="none" strike="noStrike" cap="none" dirty="0">
              <a:solidFill>
                <a:schemeClr val="tx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Google Shape;159;p15">
            <a:extLst>
              <a:ext uri="{FF2B5EF4-FFF2-40B4-BE49-F238E27FC236}">
                <a16:creationId xmlns:a16="http://schemas.microsoft.com/office/drawing/2014/main" xmlns="" id="{25E776DB-7708-6F0A-F180-DF3ED1D5E924}"/>
              </a:ext>
            </a:extLst>
          </p:cNvPr>
          <p:cNvSpPr/>
          <p:nvPr/>
        </p:nvSpPr>
        <p:spPr>
          <a:xfrm>
            <a:off x="9301740" y="223279"/>
            <a:ext cx="1561247" cy="593274"/>
          </a:xfrm>
          <a:custGeom>
            <a:avLst/>
            <a:gdLst/>
            <a:ahLst/>
            <a:cxnLst/>
            <a:rect l="l" t="t" r="r" b="b"/>
            <a:pathLst>
              <a:path w="2338947" h="888800" extrusionOk="0">
                <a:moveTo>
                  <a:pt x="0" y="0"/>
                </a:moveTo>
                <a:lnTo>
                  <a:pt x="2338947" y="0"/>
                </a:lnTo>
                <a:lnTo>
                  <a:pt x="2338947" y="888800"/>
                </a:lnTo>
                <a:lnTo>
                  <a:pt x="0" y="888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60;p15">
            <a:extLst>
              <a:ext uri="{FF2B5EF4-FFF2-40B4-BE49-F238E27FC236}">
                <a16:creationId xmlns:a16="http://schemas.microsoft.com/office/drawing/2014/main" xmlns="" id="{D2F4B329-9828-06FC-728B-4605F12BC1B8}"/>
              </a:ext>
            </a:extLst>
          </p:cNvPr>
          <p:cNvSpPr/>
          <p:nvPr/>
        </p:nvSpPr>
        <p:spPr>
          <a:xfrm>
            <a:off x="11052506" y="315530"/>
            <a:ext cx="911762" cy="408773"/>
          </a:xfrm>
          <a:custGeom>
            <a:avLst/>
            <a:gdLst/>
            <a:ahLst/>
            <a:cxnLst/>
            <a:rect l="l" t="t" r="r" b="b"/>
            <a:pathLst>
              <a:path w="1365935" h="612394" extrusionOk="0">
                <a:moveTo>
                  <a:pt x="0" y="0"/>
                </a:moveTo>
                <a:lnTo>
                  <a:pt x="1365934" y="0"/>
                </a:lnTo>
                <a:lnTo>
                  <a:pt x="1365934" y="612394"/>
                </a:lnTo>
                <a:lnTo>
                  <a:pt x="0" y="612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88CF544-8A74-19E0-0A12-B471DB7DB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544" y="1885283"/>
            <a:ext cx="2758857" cy="2764666"/>
          </a:xfrm>
          <a:prstGeom prst="rect">
            <a:avLst/>
          </a:prstGeom>
        </p:spPr>
      </p:pic>
      <p:sp>
        <p:nvSpPr>
          <p:cNvPr id="5" name="Google Shape;754;p68">
            <a:extLst>
              <a:ext uri="{FF2B5EF4-FFF2-40B4-BE49-F238E27FC236}">
                <a16:creationId xmlns:a16="http://schemas.microsoft.com/office/drawing/2014/main" xmlns="" id="{9F6B7D6B-C1D4-008D-9099-FACAC0FA30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14700" y="3176726"/>
            <a:ext cx="6072600" cy="7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900" b="1" dirty="0">
                <a:solidFill>
                  <a:srgbClr val="A115C1"/>
                </a:solidFill>
                <a:latin typeface="Montserrat ExtraBold" panose="00000900000000000000" pitchFamily="2" charset="0"/>
              </a:rPr>
              <a:t>60</a:t>
            </a:r>
            <a:r>
              <a:rPr lang="en" b="1" dirty="0">
                <a:latin typeface="Montserrat ExtraBold" panose="00000900000000000000" pitchFamily="2" charset="0"/>
              </a:rPr>
              <a:t>%</a:t>
            </a:r>
            <a:endParaRPr sz="3200" b="1" dirty="0">
              <a:latin typeface="Montserrat ExtraBold" panose="00000900000000000000" pitchFamily="2" charset="0"/>
            </a:endParaRPr>
          </a:p>
        </p:txBody>
      </p:sp>
      <p:sp>
        <p:nvSpPr>
          <p:cNvPr id="6" name="Google Shape;86;p3">
            <a:extLst>
              <a:ext uri="{FF2B5EF4-FFF2-40B4-BE49-F238E27FC236}">
                <a16:creationId xmlns:a16="http://schemas.microsoft.com/office/drawing/2014/main" xmlns="" id="{95DD5CD4-B6DE-3D64-7AC7-D04FC3BF6359}"/>
              </a:ext>
            </a:extLst>
          </p:cNvPr>
          <p:cNvSpPr/>
          <p:nvPr/>
        </p:nvSpPr>
        <p:spPr>
          <a:xfrm>
            <a:off x="264280" y="6617342"/>
            <a:ext cx="10107254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  <a:hlinkClick r:id="rId6"/>
              </a:rPr>
              <a:t>https://www.endocrino.org.br/tireoide</a:t>
            </a:r>
            <a:endParaRPr sz="800" dirty="0">
              <a:solidFill>
                <a:schemeClr val="dk1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2AEC03B-AE82-C231-0C7D-899FFE24B90D}"/>
              </a:ext>
            </a:extLst>
          </p:cNvPr>
          <p:cNvSpPr txBox="1"/>
          <p:nvPr/>
        </p:nvSpPr>
        <p:spPr>
          <a:xfrm>
            <a:off x="2482193" y="4718825"/>
            <a:ext cx="660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Montserrat" pitchFamily="2" charset="0"/>
              </a:rPr>
              <a:t>da população vai identificar um nódulo ao longo da vida </a:t>
            </a:r>
            <a:r>
              <a:rPr lang="pt-BR" sz="2800" b="1" i="1" dirty="0">
                <a:latin typeface="Montserrat" pitchFamily="2" charset="0"/>
              </a:rPr>
              <a:t>(SBEM)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DEA0359-FD59-13D2-CB10-9ADC88BB863E}"/>
              </a:ext>
            </a:extLst>
          </p:cNvPr>
          <p:cNvSpPr txBox="1"/>
          <p:nvPr/>
        </p:nvSpPr>
        <p:spPr>
          <a:xfrm>
            <a:off x="5233673" y="2078650"/>
            <a:ext cx="27588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latin typeface="Montserrat" pitchFamily="2" charset="0"/>
              </a:rPr>
              <a:t>Cerca 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412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" name="Google Shape;307;p20"/>
          <p:cNvCxnSpPr/>
          <p:nvPr/>
        </p:nvCxnSpPr>
        <p:spPr>
          <a:xfrm>
            <a:off x="0" y="1185068"/>
            <a:ext cx="8429400" cy="0"/>
          </a:xfrm>
          <a:prstGeom prst="straightConnector1">
            <a:avLst/>
          </a:prstGeom>
          <a:noFill/>
          <a:ln w="25400" cap="flat" cmpd="sng">
            <a:solidFill>
              <a:srgbClr val="A115C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20"/>
          <p:cNvSpPr txBox="1"/>
          <p:nvPr/>
        </p:nvSpPr>
        <p:spPr>
          <a:xfrm>
            <a:off x="227731" y="223279"/>
            <a:ext cx="859939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A115C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NODULOS NA TIREÓIDE:</a:t>
            </a:r>
            <a:endParaRPr lang="pt-BR" sz="2800" dirty="0">
              <a:solidFill>
                <a:srgbClr val="A115C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MAIORIA DAS CIRURGIAS SÃO EVITÁVEIS</a:t>
            </a:r>
          </a:p>
        </p:txBody>
      </p:sp>
      <p:sp>
        <p:nvSpPr>
          <p:cNvPr id="3" name="Google Shape;159;p15">
            <a:extLst>
              <a:ext uri="{FF2B5EF4-FFF2-40B4-BE49-F238E27FC236}">
                <a16:creationId xmlns:a16="http://schemas.microsoft.com/office/drawing/2014/main" xmlns="" id="{25E776DB-7708-6F0A-F180-DF3ED1D5E924}"/>
              </a:ext>
            </a:extLst>
          </p:cNvPr>
          <p:cNvSpPr/>
          <p:nvPr/>
        </p:nvSpPr>
        <p:spPr>
          <a:xfrm>
            <a:off x="9301740" y="223279"/>
            <a:ext cx="1561247" cy="593274"/>
          </a:xfrm>
          <a:custGeom>
            <a:avLst/>
            <a:gdLst/>
            <a:ahLst/>
            <a:cxnLst/>
            <a:rect l="l" t="t" r="r" b="b"/>
            <a:pathLst>
              <a:path w="2338947" h="888800" extrusionOk="0">
                <a:moveTo>
                  <a:pt x="0" y="0"/>
                </a:moveTo>
                <a:lnTo>
                  <a:pt x="2338947" y="0"/>
                </a:lnTo>
                <a:lnTo>
                  <a:pt x="2338947" y="888800"/>
                </a:lnTo>
                <a:lnTo>
                  <a:pt x="0" y="888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60;p15">
            <a:extLst>
              <a:ext uri="{FF2B5EF4-FFF2-40B4-BE49-F238E27FC236}">
                <a16:creationId xmlns:a16="http://schemas.microsoft.com/office/drawing/2014/main" xmlns="" id="{D2F4B329-9828-06FC-728B-4605F12BC1B8}"/>
              </a:ext>
            </a:extLst>
          </p:cNvPr>
          <p:cNvSpPr/>
          <p:nvPr/>
        </p:nvSpPr>
        <p:spPr>
          <a:xfrm>
            <a:off x="11052506" y="315530"/>
            <a:ext cx="911762" cy="408773"/>
          </a:xfrm>
          <a:custGeom>
            <a:avLst/>
            <a:gdLst/>
            <a:ahLst/>
            <a:cxnLst/>
            <a:rect l="l" t="t" r="r" b="b"/>
            <a:pathLst>
              <a:path w="1365935" h="612394" extrusionOk="0">
                <a:moveTo>
                  <a:pt x="0" y="0"/>
                </a:moveTo>
                <a:lnTo>
                  <a:pt x="1365934" y="0"/>
                </a:lnTo>
                <a:lnTo>
                  <a:pt x="1365934" y="612394"/>
                </a:lnTo>
                <a:lnTo>
                  <a:pt x="0" y="612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71;p20">
            <a:extLst>
              <a:ext uri="{FF2B5EF4-FFF2-40B4-BE49-F238E27FC236}">
                <a16:creationId xmlns:a16="http://schemas.microsoft.com/office/drawing/2014/main" xmlns="" id="{A698862E-6DD2-C824-5104-D1A671772E2D}"/>
              </a:ext>
            </a:extLst>
          </p:cNvPr>
          <p:cNvSpPr/>
          <p:nvPr/>
        </p:nvSpPr>
        <p:spPr>
          <a:xfrm>
            <a:off x="1849443" y="2468560"/>
            <a:ext cx="1686900" cy="348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Benigno</a:t>
            </a:r>
            <a:endParaRPr sz="1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272;p20">
            <a:extLst>
              <a:ext uri="{FF2B5EF4-FFF2-40B4-BE49-F238E27FC236}">
                <a16:creationId xmlns:a16="http://schemas.microsoft.com/office/drawing/2014/main" xmlns="" id="{5171CF03-8A63-4A12-FF94-FA05693E3E78}"/>
              </a:ext>
            </a:extLst>
          </p:cNvPr>
          <p:cNvSpPr/>
          <p:nvPr/>
        </p:nvSpPr>
        <p:spPr>
          <a:xfrm>
            <a:off x="7635005" y="2468568"/>
            <a:ext cx="1686900" cy="3489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Susp/Maligno</a:t>
            </a:r>
            <a:endParaRPr sz="1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273;p20">
            <a:extLst>
              <a:ext uri="{FF2B5EF4-FFF2-40B4-BE49-F238E27FC236}">
                <a16:creationId xmlns:a16="http://schemas.microsoft.com/office/drawing/2014/main" xmlns="" id="{7AFC7BBF-FD97-A38B-EE80-39E1F30F9BC9}"/>
              </a:ext>
            </a:extLst>
          </p:cNvPr>
          <p:cNvSpPr/>
          <p:nvPr/>
        </p:nvSpPr>
        <p:spPr>
          <a:xfrm>
            <a:off x="1683941" y="3451987"/>
            <a:ext cx="2024414" cy="328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812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1" u="none" strike="noStrike" cap="none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Acompanhamento</a:t>
            </a:r>
            <a:endParaRPr sz="1400" b="1" i="1" u="none" strike="noStrike" cap="none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274;p20">
            <a:extLst>
              <a:ext uri="{FF2B5EF4-FFF2-40B4-BE49-F238E27FC236}">
                <a16:creationId xmlns:a16="http://schemas.microsoft.com/office/drawing/2014/main" xmlns="" id="{34125DBE-73E9-8800-5206-BBCEA1DAD707}"/>
              </a:ext>
            </a:extLst>
          </p:cNvPr>
          <p:cNvSpPr/>
          <p:nvPr/>
        </p:nvSpPr>
        <p:spPr>
          <a:xfrm>
            <a:off x="4728764" y="2479476"/>
            <a:ext cx="1686900" cy="348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Indeterminado</a:t>
            </a:r>
            <a:endParaRPr sz="1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75;p20">
            <a:extLst>
              <a:ext uri="{FF2B5EF4-FFF2-40B4-BE49-F238E27FC236}">
                <a16:creationId xmlns:a16="http://schemas.microsoft.com/office/drawing/2014/main" xmlns="" id="{C9149D2F-9F2F-5690-5C0F-F0CDE27983DA}"/>
              </a:ext>
            </a:extLst>
          </p:cNvPr>
          <p:cNvSpPr/>
          <p:nvPr/>
        </p:nvSpPr>
        <p:spPr>
          <a:xfrm>
            <a:off x="4504657" y="3443113"/>
            <a:ext cx="2134360" cy="78979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Benigno</a:t>
            </a:r>
            <a:r>
              <a:rPr lang="pt-BR" sz="2000" b="1" i="0" u="none" strike="noStrike" cap="none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ou </a:t>
            </a:r>
            <a:r>
              <a:rPr lang="pt-BR" sz="20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Maligno</a:t>
            </a:r>
            <a:r>
              <a:rPr lang="pt-BR" sz="2000" b="1" i="0" u="none" strike="noStrike" cap="none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000" b="1" i="0" u="none" strike="noStrike" cap="none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76;p20">
            <a:extLst>
              <a:ext uri="{FF2B5EF4-FFF2-40B4-BE49-F238E27FC236}">
                <a16:creationId xmlns:a16="http://schemas.microsoft.com/office/drawing/2014/main" xmlns="" id="{404929FE-00CD-DCB3-4F7A-5C99DC1AABA2}"/>
              </a:ext>
            </a:extLst>
          </p:cNvPr>
          <p:cNvSpPr/>
          <p:nvPr/>
        </p:nvSpPr>
        <p:spPr>
          <a:xfrm>
            <a:off x="7635002" y="3437658"/>
            <a:ext cx="1686900" cy="328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812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Cirurgia</a:t>
            </a:r>
            <a:endParaRPr sz="1400" b="1" i="0" u="none" strike="noStrike" cap="none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77;p20">
            <a:extLst>
              <a:ext uri="{FF2B5EF4-FFF2-40B4-BE49-F238E27FC236}">
                <a16:creationId xmlns:a16="http://schemas.microsoft.com/office/drawing/2014/main" xmlns="" id="{B7EFEC3D-9214-3C97-59C9-D1EE5E359929}"/>
              </a:ext>
            </a:extLst>
          </p:cNvPr>
          <p:cNvSpPr/>
          <p:nvPr/>
        </p:nvSpPr>
        <p:spPr>
          <a:xfrm>
            <a:off x="3488867" y="1528808"/>
            <a:ext cx="4166700" cy="23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Punção Aspirativa de Agulha Fina (PAAF)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279;p20">
            <a:extLst>
              <a:ext uri="{FF2B5EF4-FFF2-40B4-BE49-F238E27FC236}">
                <a16:creationId xmlns:a16="http://schemas.microsoft.com/office/drawing/2014/main" xmlns="" id="{C8C2689B-E984-8453-3171-B5293DCA4CEB}"/>
              </a:ext>
            </a:extLst>
          </p:cNvPr>
          <p:cNvSpPr/>
          <p:nvPr/>
        </p:nvSpPr>
        <p:spPr>
          <a:xfrm>
            <a:off x="1848062" y="2246504"/>
            <a:ext cx="721381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60-70%</a:t>
            </a:r>
            <a:endParaRPr sz="1400" b="1" i="0" u="none" strike="noStrike" cap="non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282;p20">
            <a:extLst>
              <a:ext uri="{FF2B5EF4-FFF2-40B4-BE49-F238E27FC236}">
                <a16:creationId xmlns:a16="http://schemas.microsoft.com/office/drawing/2014/main" xmlns="" id="{920A88C5-418D-7D2E-FFF3-E219DF005786}"/>
              </a:ext>
            </a:extLst>
          </p:cNvPr>
          <p:cNvSpPr/>
          <p:nvPr/>
        </p:nvSpPr>
        <p:spPr>
          <a:xfrm>
            <a:off x="4644765" y="2263557"/>
            <a:ext cx="8040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20-30%</a:t>
            </a:r>
            <a:endParaRPr sz="1400" b="1" i="0" u="none" strike="noStrike" cap="non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" name="Google Shape;283;p20">
            <a:extLst>
              <a:ext uri="{FF2B5EF4-FFF2-40B4-BE49-F238E27FC236}">
                <a16:creationId xmlns:a16="http://schemas.microsoft.com/office/drawing/2014/main" xmlns="" id="{446E60DC-F519-EE66-A0AE-53FB7447D5FF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5571837" y="2828376"/>
            <a:ext cx="377" cy="61473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" name="Google Shape;284;p20">
            <a:extLst>
              <a:ext uri="{FF2B5EF4-FFF2-40B4-BE49-F238E27FC236}">
                <a16:creationId xmlns:a16="http://schemas.microsoft.com/office/drawing/2014/main" xmlns="" id="{6B3482BE-C1E6-A3E8-6C35-FC40EB65C515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8478452" y="2817468"/>
            <a:ext cx="3" cy="6201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" name="Google Shape;285;p20">
            <a:extLst>
              <a:ext uri="{FF2B5EF4-FFF2-40B4-BE49-F238E27FC236}">
                <a16:creationId xmlns:a16="http://schemas.microsoft.com/office/drawing/2014/main" xmlns="" id="{69058F50-621E-2EE5-AEEC-7D767969EC9A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2692893" y="2817460"/>
            <a:ext cx="3255" cy="63452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" name="Google Shape;286;p20">
            <a:extLst>
              <a:ext uri="{FF2B5EF4-FFF2-40B4-BE49-F238E27FC236}">
                <a16:creationId xmlns:a16="http://schemas.microsoft.com/office/drawing/2014/main" xmlns="" id="{63A438DD-5A1C-49C4-5C2E-C60874151715}"/>
              </a:ext>
            </a:extLst>
          </p:cNvPr>
          <p:cNvCxnSpPr>
            <a:stCxn id="11" idx="2"/>
            <a:endCxn id="8" idx="0"/>
          </p:cNvCxnSpPr>
          <p:nvPr/>
        </p:nvCxnSpPr>
        <p:spPr>
          <a:xfrm>
            <a:off x="5572217" y="1767308"/>
            <a:ext cx="0" cy="71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" name="Google Shape;287;p20">
            <a:extLst>
              <a:ext uri="{FF2B5EF4-FFF2-40B4-BE49-F238E27FC236}">
                <a16:creationId xmlns:a16="http://schemas.microsoft.com/office/drawing/2014/main" xmlns="" id="{79D6DF90-855A-BD6F-D251-FCF10C6C5BAD}"/>
              </a:ext>
            </a:extLst>
          </p:cNvPr>
          <p:cNvSpPr/>
          <p:nvPr/>
        </p:nvSpPr>
        <p:spPr>
          <a:xfrm>
            <a:off x="7634992" y="2263545"/>
            <a:ext cx="8040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3-7%</a:t>
            </a:r>
            <a:endParaRPr sz="1400" b="1" i="0" u="none" strike="noStrike" cap="none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" name="Google Shape;288;p20">
            <a:extLst>
              <a:ext uri="{FF2B5EF4-FFF2-40B4-BE49-F238E27FC236}">
                <a16:creationId xmlns:a16="http://schemas.microsoft.com/office/drawing/2014/main" xmlns="" id="{4CCB60BA-7B10-B1A7-7715-D08AB73606B1}"/>
              </a:ext>
            </a:extLst>
          </p:cNvPr>
          <p:cNvCxnSpPr>
            <a:stCxn id="11" idx="2"/>
            <a:endCxn id="6" idx="0"/>
          </p:cNvCxnSpPr>
          <p:nvPr/>
        </p:nvCxnSpPr>
        <p:spPr>
          <a:xfrm rot="-5400000" flipH="1">
            <a:off x="6674567" y="664958"/>
            <a:ext cx="701400" cy="29061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" name="Google Shape;289;p20">
            <a:extLst>
              <a:ext uri="{FF2B5EF4-FFF2-40B4-BE49-F238E27FC236}">
                <a16:creationId xmlns:a16="http://schemas.microsoft.com/office/drawing/2014/main" xmlns="" id="{68CC009A-6A04-7F1C-74DB-FC7424823B79}"/>
              </a:ext>
            </a:extLst>
          </p:cNvPr>
          <p:cNvCxnSpPr>
            <a:stCxn id="11" idx="2"/>
            <a:endCxn id="5" idx="0"/>
          </p:cNvCxnSpPr>
          <p:nvPr/>
        </p:nvCxnSpPr>
        <p:spPr>
          <a:xfrm rot="5400000">
            <a:off x="3781817" y="678308"/>
            <a:ext cx="701400" cy="2879400"/>
          </a:xfrm>
          <a:prstGeom prst="bentConnector3">
            <a:avLst>
              <a:gd name="adj1" fmla="val 4998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" name="Google Shape;292;p20">
            <a:extLst>
              <a:ext uri="{FF2B5EF4-FFF2-40B4-BE49-F238E27FC236}">
                <a16:creationId xmlns:a16="http://schemas.microsoft.com/office/drawing/2014/main" xmlns="" id="{D7CB9264-D286-999F-540D-11CD7E980EE5}"/>
              </a:ext>
            </a:extLst>
          </p:cNvPr>
          <p:cNvSpPr/>
          <p:nvPr/>
        </p:nvSpPr>
        <p:spPr>
          <a:xfrm>
            <a:off x="4732074" y="5501320"/>
            <a:ext cx="1686900" cy="59166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812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Cirurgia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Diagnóstica</a:t>
            </a:r>
            <a:endParaRPr sz="1400" b="1" i="0" u="none" strike="noStrike" cap="none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" name="Google Shape;293;p20">
            <a:extLst>
              <a:ext uri="{FF2B5EF4-FFF2-40B4-BE49-F238E27FC236}">
                <a16:creationId xmlns:a16="http://schemas.microsoft.com/office/drawing/2014/main" xmlns="" id="{060867D5-18F5-E896-B982-4AD24F623A65}"/>
              </a:ext>
            </a:extLst>
          </p:cNvPr>
          <p:cNvCxnSpPr>
            <a:cxnSpLocks/>
            <a:stCxn id="9" idx="2"/>
            <a:endCxn id="26" idx="0"/>
          </p:cNvCxnSpPr>
          <p:nvPr/>
        </p:nvCxnSpPr>
        <p:spPr>
          <a:xfrm>
            <a:off x="5571837" y="4232905"/>
            <a:ext cx="3687" cy="126841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" name="Google Shape;294;p20">
            <a:extLst>
              <a:ext uri="{FF2B5EF4-FFF2-40B4-BE49-F238E27FC236}">
                <a16:creationId xmlns:a16="http://schemas.microsoft.com/office/drawing/2014/main" xmlns="" id="{CD967435-9B48-9B2B-62A5-FF2F5EA5825E}"/>
              </a:ext>
            </a:extLst>
          </p:cNvPr>
          <p:cNvSpPr/>
          <p:nvPr/>
        </p:nvSpPr>
        <p:spPr>
          <a:xfrm>
            <a:off x="1801066" y="5616416"/>
            <a:ext cx="1686900" cy="348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Benigno</a:t>
            </a:r>
            <a:endParaRPr sz="1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5;p20">
            <a:extLst>
              <a:ext uri="{FF2B5EF4-FFF2-40B4-BE49-F238E27FC236}">
                <a16:creationId xmlns:a16="http://schemas.microsoft.com/office/drawing/2014/main" xmlns="" id="{D57F8382-2A21-67AC-DAAC-689CEC65CF08}"/>
              </a:ext>
            </a:extLst>
          </p:cNvPr>
          <p:cNvSpPr/>
          <p:nvPr/>
        </p:nvSpPr>
        <p:spPr>
          <a:xfrm>
            <a:off x="7640367" y="5639373"/>
            <a:ext cx="1686900" cy="3489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Susp/Maligno</a:t>
            </a:r>
            <a:endParaRPr sz="1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0" name="Google Shape;296;p20">
            <a:extLst>
              <a:ext uri="{FF2B5EF4-FFF2-40B4-BE49-F238E27FC236}">
                <a16:creationId xmlns:a16="http://schemas.microsoft.com/office/drawing/2014/main" xmlns="" id="{20803EB0-5323-F7CC-BCED-81D450EEA0E2}"/>
              </a:ext>
            </a:extLst>
          </p:cNvPr>
          <p:cNvCxnSpPr>
            <a:cxnSpLocks/>
            <a:stCxn id="26" idx="1"/>
            <a:endCxn id="28" idx="3"/>
          </p:cNvCxnSpPr>
          <p:nvPr/>
        </p:nvCxnSpPr>
        <p:spPr>
          <a:xfrm flipH="1" flipV="1">
            <a:off x="3487966" y="5790866"/>
            <a:ext cx="1244108" cy="628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" name="Google Shape;297;p20">
            <a:extLst>
              <a:ext uri="{FF2B5EF4-FFF2-40B4-BE49-F238E27FC236}">
                <a16:creationId xmlns:a16="http://schemas.microsoft.com/office/drawing/2014/main" xmlns="" id="{A52A41B7-84B2-E95A-30C3-47002F1F819A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>
            <a:off x="6418974" y="5797154"/>
            <a:ext cx="1221393" cy="1666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" name="Google Shape;298;p20">
            <a:extLst>
              <a:ext uri="{FF2B5EF4-FFF2-40B4-BE49-F238E27FC236}">
                <a16:creationId xmlns:a16="http://schemas.microsoft.com/office/drawing/2014/main" xmlns="" id="{74E3DDD1-C71B-74CA-B6B3-D7580405D5DE}"/>
              </a:ext>
            </a:extLst>
          </p:cNvPr>
          <p:cNvSpPr/>
          <p:nvPr/>
        </p:nvSpPr>
        <p:spPr>
          <a:xfrm>
            <a:off x="2280472" y="6124767"/>
            <a:ext cx="918523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77</a:t>
            </a:r>
            <a:r>
              <a:rPr lang="pt-BR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32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299;p20">
            <a:extLst>
              <a:ext uri="{FF2B5EF4-FFF2-40B4-BE49-F238E27FC236}">
                <a16:creationId xmlns:a16="http://schemas.microsoft.com/office/drawing/2014/main" xmlns="" id="{9657C032-284C-2E12-34A0-A54B4A5551BB}"/>
              </a:ext>
            </a:extLst>
          </p:cNvPr>
          <p:cNvSpPr/>
          <p:nvPr/>
        </p:nvSpPr>
        <p:spPr>
          <a:xfrm>
            <a:off x="8063887" y="6133732"/>
            <a:ext cx="918523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23</a:t>
            </a:r>
            <a:r>
              <a:rPr lang="pt-BR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32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00;p20">
            <a:extLst>
              <a:ext uri="{FF2B5EF4-FFF2-40B4-BE49-F238E27FC236}">
                <a16:creationId xmlns:a16="http://schemas.microsoft.com/office/drawing/2014/main" xmlns="" id="{1F822146-C30C-1792-2CDF-763D24FF05DA}"/>
              </a:ext>
            </a:extLst>
          </p:cNvPr>
          <p:cNvSpPr/>
          <p:nvPr/>
        </p:nvSpPr>
        <p:spPr>
          <a:xfrm>
            <a:off x="1321353" y="4564025"/>
            <a:ext cx="2589421" cy="105239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CIRURGIAS DESNECESSÁRIAS</a:t>
            </a:r>
            <a:endParaRPr sz="1600" b="1" i="0" u="none" strike="noStrike" cap="none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301;p20">
            <a:extLst>
              <a:ext uri="{FF2B5EF4-FFF2-40B4-BE49-F238E27FC236}">
                <a16:creationId xmlns:a16="http://schemas.microsoft.com/office/drawing/2014/main" xmlns="" id="{DD1C56D7-1611-2B0E-0A78-0A5D355747C6}"/>
              </a:ext>
            </a:extLst>
          </p:cNvPr>
          <p:cNvSpPr/>
          <p:nvPr/>
        </p:nvSpPr>
        <p:spPr>
          <a:xfrm>
            <a:off x="1321353" y="4498459"/>
            <a:ext cx="2658485" cy="207423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A115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F1FBDE15-160D-0CBE-9B39-08FECACA2EF4}"/>
              </a:ext>
            </a:extLst>
          </p:cNvPr>
          <p:cNvSpPr txBox="1"/>
          <p:nvPr/>
        </p:nvSpPr>
        <p:spPr>
          <a:xfrm>
            <a:off x="0" y="6662888"/>
            <a:ext cx="778887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6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 err="1"/>
              <a:t>Bongiovanni</a:t>
            </a:r>
            <a:r>
              <a:rPr lang="pt-BR" dirty="0"/>
              <a:t> M, </a:t>
            </a:r>
            <a:r>
              <a:rPr lang="pt-BR" dirty="0" err="1"/>
              <a:t>Spitale</a:t>
            </a:r>
            <a:r>
              <a:rPr lang="pt-BR" dirty="0"/>
              <a:t> A, </a:t>
            </a:r>
            <a:r>
              <a:rPr lang="pt-BR" dirty="0" err="1"/>
              <a:t>Faquin</a:t>
            </a:r>
            <a:r>
              <a:rPr lang="pt-BR" dirty="0"/>
              <a:t> WC, Mazzucchelli L, </a:t>
            </a:r>
            <a:r>
              <a:rPr lang="pt-BR" dirty="0" err="1"/>
              <a:t>Baloch</a:t>
            </a:r>
            <a:r>
              <a:rPr lang="pt-BR" dirty="0"/>
              <a:t> ZW 2012 The Bethesda system for </a:t>
            </a:r>
            <a:r>
              <a:rPr lang="pt-BR" dirty="0" err="1"/>
              <a:t>reporting</a:t>
            </a:r>
            <a:r>
              <a:rPr lang="pt-BR" dirty="0"/>
              <a:t> </a:t>
            </a:r>
            <a:r>
              <a:rPr lang="pt-BR" dirty="0" err="1"/>
              <a:t>thyroid</a:t>
            </a:r>
            <a:r>
              <a:rPr lang="pt-BR" dirty="0"/>
              <a:t> </a:t>
            </a:r>
            <a:r>
              <a:rPr lang="pt-BR" dirty="0" err="1"/>
              <a:t>cytopathology</a:t>
            </a:r>
            <a:r>
              <a:rPr lang="pt-BR" dirty="0"/>
              <a:t>: a meta-</a:t>
            </a:r>
            <a:r>
              <a:rPr lang="pt-BR" dirty="0" err="1"/>
              <a:t>analysis</a:t>
            </a:r>
            <a:r>
              <a:rPr lang="pt-BR" dirty="0"/>
              <a:t>. Acta </a:t>
            </a:r>
            <a:r>
              <a:rPr lang="pt-BR" dirty="0" err="1"/>
              <a:t>Cytologica</a:t>
            </a:r>
            <a:r>
              <a:rPr lang="pt-BR" dirty="0"/>
              <a:t> 56:333–339</a:t>
            </a:r>
          </a:p>
        </p:txBody>
      </p:sp>
    </p:spTree>
    <p:extLst>
      <p:ext uri="{BB962C8B-B14F-4D97-AF65-F5344CB8AC3E}">
        <p14:creationId xmlns:p14="http://schemas.microsoft.com/office/powerpoint/2010/main" val="342091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6" grpId="0"/>
      <p:bldP spid="21" grpId="0"/>
      <p:bldP spid="26" grpId="0" animBg="1"/>
      <p:bldP spid="28" grpId="0" animBg="1"/>
      <p:bldP spid="29" grpId="0" animBg="1"/>
      <p:bldP spid="32" grpId="0"/>
      <p:bldP spid="33" grpId="0"/>
      <p:bldP spid="34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61FB5D8A-8E05-B5E6-D7C1-1A661B7E97AC}"/>
              </a:ext>
            </a:extLst>
          </p:cNvPr>
          <p:cNvSpPr/>
          <p:nvPr/>
        </p:nvSpPr>
        <p:spPr>
          <a:xfrm>
            <a:off x="2978590" y="3899648"/>
            <a:ext cx="6437014" cy="2814918"/>
          </a:xfrm>
          <a:prstGeom prst="roundRect">
            <a:avLst/>
          </a:prstGeom>
          <a:noFill/>
          <a:ln>
            <a:solidFill>
              <a:srgbClr val="9A1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B7C1872-2EAD-6D95-86D3-55A1FF36CCCB}"/>
              </a:ext>
            </a:extLst>
          </p:cNvPr>
          <p:cNvSpPr txBox="1"/>
          <p:nvPr/>
        </p:nvSpPr>
        <p:spPr>
          <a:xfrm>
            <a:off x="1157666" y="2939532"/>
            <a:ext cx="3288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9A1CC2"/>
                </a:solidFill>
                <a:latin typeface="Montserrat" pitchFamily="2" charset="0"/>
              </a:rPr>
              <a:t>HIPOPARATIREOIDISMO</a:t>
            </a:r>
          </a:p>
        </p:txBody>
      </p:sp>
      <p:pic>
        <p:nvPicPr>
          <p:cNvPr id="1026" name="Picture 2" descr="Parathyroid glands Vector Art Stock Images | Depositphotos">
            <a:extLst>
              <a:ext uri="{FF2B5EF4-FFF2-40B4-BE49-F238E27FC236}">
                <a16:creationId xmlns:a16="http://schemas.microsoft.com/office/drawing/2014/main" xmlns="" id="{8A9DFFBF-ECD5-3109-E704-D2AC3FFAC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6" t="15948" r="27639" b="47307"/>
          <a:stretch/>
        </p:blipFill>
        <p:spPr bwMode="auto">
          <a:xfrm>
            <a:off x="2107297" y="1768200"/>
            <a:ext cx="1142189" cy="102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ll Capsule Svg Png Icon Free Download (#491115) - OnlineWebFonts.COM">
            <a:extLst>
              <a:ext uri="{FF2B5EF4-FFF2-40B4-BE49-F238E27FC236}">
                <a16:creationId xmlns:a16="http://schemas.microsoft.com/office/drawing/2014/main" xmlns="" id="{CF260E29-CF9F-6168-773F-2305EED31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85" y="1710119"/>
            <a:ext cx="1051126" cy="105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CDD109C-FC07-82B0-E291-8788307049A7}"/>
              </a:ext>
            </a:extLst>
          </p:cNvPr>
          <p:cNvSpPr txBox="1"/>
          <p:nvPr/>
        </p:nvSpPr>
        <p:spPr>
          <a:xfrm>
            <a:off x="4451586" y="2958805"/>
            <a:ext cx="328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9A1CC2"/>
                </a:solidFill>
                <a:latin typeface="Montserrat" pitchFamily="2" charset="0"/>
              </a:rPr>
              <a:t>REPOSIÇÃO </a:t>
            </a:r>
          </a:p>
          <a:p>
            <a:pPr algn="ctr"/>
            <a:r>
              <a:rPr lang="pt-BR" b="1" dirty="0">
                <a:solidFill>
                  <a:srgbClr val="9A1CC2"/>
                </a:solidFill>
                <a:latin typeface="Montserrat" pitchFamily="2" charset="0"/>
              </a:rPr>
              <a:t>HORMONAL </a:t>
            </a:r>
          </a:p>
        </p:txBody>
      </p:sp>
      <p:pic>
        <p:nvPicPr>
          <p:cNvPr id="1030" name="Picture 6" descr="voice Icon - Free PNG &amp; SVG 166762 - Noun Project">
            <a:extLst>
              <a:ext uri="{FF2B5EF4-FFF2-40B4-BE49-F238E27FC236}">
                <a16:creationId xmlns:a16="http://schemas.microsoft.com/office/drawing/2014/main" xmlns="" id="{C037F88D-6992-EE5B-5C0C-DAC4782DA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59" y="1624080"/>
            <a:ext cx="1253666" cy="12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D7CEA65-47AD-AF0D-9E71-ECCA28D63D2E}"/>
              </a:ext>
            </a:extLst>
          </p:cNvPr>
          <p:cNvSpPr txBox="1"/>
          <p:nvPr/>
        </p:nvSpPr>
        <p:spPr>
          <a:xfrm>
            <a:off x="7961778" y="2985698"/>
            <a:ext cx="328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9A1CC2"/>
                </a:solidFill>
                <a:latin typeface="Montserrat" pitchFamily="2" charset="0"/>
              </a:rPr>
              <a:t>DANOS À</a:t>
            </a:r>
          </a:p>
          <a:p>
            <a:pPr algn="ctr"/>
            <a:r>
              <a:rPr lang="pt-BR" b="1" dirty="0">
                <a:solidFill>
                  <a:srgbClr val="9A1CC2"/>
                </a:solidFill>
                <a:latin typeface="Montserrat" pitchFamily="2" charset="0"/>
              </a:rPr>
              <a:t>VOZ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3A18EA54-C778-43A9-97C0-81B7F099E38E}"/>
              </a:ext>
            </a:extLst>
          </p:cNvPr>
          <p:cNvSpPr txBox="1"/>
          <p:nvPr/>
        </p:nvSpPr>
        <p:spPr>
          <a:xfrm>
            <a:off x="5140572" y="5384932"/>
            <a:ext cx="3288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A115C1"/>
                </a:solidFill>
                <a:latin typeface="Montserrat" pitchFamily="2" charset="0"/>
              </a:rPr>
              <a:t>PACIENTE CRÔNICO PARA O RESTO DA VIDA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BC9E146B-EB6D-7A5E-1AFB-41FEF4A0BEDF}"/>
              </a:ext>
            </a:extLst>
          </p:cNvPr>
          <p:cNvSpPr txBox="1"/>
          <p:nvPr/>
        </p:nvSpPr>
        <p:spPr>
          <a:xfrm>
            <a:off x="5140572" y="4292815"/>
            <a:ext cx="3288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Montserrat" pitchFamily="2" charset="0"/>
              </a:rPr>
              <a:t>PACIENTE </a:t>
            </a:r>
          </a:p>
          <a:p>
            <a:pPr algn="ctr"/>
            <a:r>
              <a:rPr lang="pt-BR" sz="2400" b="1" i="1" dirty="0">
                <a:latin typeface="Montserrat" pitchFamily="2" charset="0"/>
              </a:rPr>
              <a:t>SEM TIREOIDE</a:t>
            </a:r>
          </a:p>
        </p:txBody>
      </p:sp>
      <p:cxnSp>
        <p:nvCxnSpPr>
          <p:cNvPr id="6" name="Google Shape;307;p20">
            <a:extLst>
              <a:ext uri="{FF2B5EF4-FFF2-40B4-BE49-F238E27FC236}">
                <a16:creationId xmlns:a16="http://schemas.microsoft.com/office/drawing/2014/main" xmlns="" id="{CA6FA5A8-6290-7B58-C750-B63445931589}"/>
              </a:ext>
            </a:extLst>
          </p:cNvPr>
          <p:cNvCxnSpPr/>
          <p:nvPr/>
        </p:nvCxnSpPr>
        <p:spPr>
          <a:xfrm>
            <a:off x="0" y="1185068"/>
            <a:ext cx="8429400" cy="0"/>
          </a:xfrm>
          <a:prstGeom prst="straightConnector1">
            <a:avLst/>
          </a:prstGeom>
          <a:noFill/>
          <a:ln w="25400" cap="flat" cmpd="sng">
            <a:solidFill>
              <a:srgbClr val="A115C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308;p20">
            <a:extLst>
              <a:ext uri="{FF2B5EF4-FFF2-40B4-BE49-F238E27FC236}">
                <a16:creationId xmlns:a16="http://schemas.microsoft.com/office/drawing/2014/main" xmlns="" id="{BC36AA0B-A240-75D4-8F39-CC6AFEFCC045}"/>
              </a:ext>
            </a:extLst>
          </p:cNvPr>
          <p:cNvSpPr txBox="1"/>
          <p:nvPr/>
        </p:nvSpPr>
        <p:spPr>
          <a:xfrm>
            <a:off x="227731" y="223279"/>
            <a:ext cx="859939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A115C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CIRURGIA DESNCESSÁRIA:</a:t>
            </a:r>
            <a:endParaRPr lang="pt-BR" sz="2800" dirty="0">
              <a:solidFill>
                <a:srgbClr val="A115C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PACIENTES CRÔNICOS PARA O SISTEMA</a:t>
            </a:r>
          </a:p>
        </p:txBody>
      </p:sp>
      <p:sp>
        <p:nvSpPr>
          <p:cNvPr id="13" name="Google Shape;159;p15">
            <a:extLst>
              <a:ext uri="{FF2B5EF4-FFF2-40B4-BE49-F238E27FC236}">
                <a16:creationId xmlns:a16="http://schemas.microsoft.com/office/drawing/2014/main" xmlns="" id="{3EFC50FC-8AA8-E209-47E2-BC9D89D523E2}"/>
              </a:ext>
            </a:extLst>
          </p:cNvPr>
          <p:cNvSpPr/>
          <p:nvPr/>
        </p:nvSpPr>
        <p:spPr>
          <a:xfrm>
            <a:off x="9301740" y="223279"/>
            <a:ext cx="1561247" cy="593274"/>
          </a:xfrm>
          <a:custGeom>
            <a:avLst/>
            <a:gdLst/>
            <a:ahLst/>
            <a:cxnLst/>
            <a:rect l="l" t="t" r="r" b="b"/>
            <a:pathLst>
              <a:path w="2338947" h="888800" extrusionOk="0">
                <a:moveTo>
                  <a:pt x="0" y="0"/>
                </a:moveTo>
                <a:lnTo>
                  <a:pt x="2338947" y="0"/>
                </a:lnTo>
                <a:lnTo>
                  <a:pt x="2338947" y="888800"/>
                </a:lnTo>
                <a:lnTo>
                  <a:pt x="0" y="888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60;p15">
            <a:extLst>
              <a:ext uri="{FF2B5EF4-FFF2-40B4-BE49-F238E27FC236}">
                <a16:creationId xmlns:a16="http://schemas.microsoft.com/office/drawing/2014/main" xmlns="" id="{23E9E527-EF99-A943-F181-D5DE9E6798BF}"/>
              </a:ext>
            </a:extLst>
          </p:cNvPr>
          <p:cNvSpPr/>
          <p:nvPr/>
        </p:nvSpPr>
        <p:spPr>
          <a:xfrm>
            <a:off x="11052506" y="315530"/>
            <a:ext cx="911762" cy="408773"/>
          </a:xfrm>
          <a:custGeom>
            <a:avLst/>
            <a:gdLst/>
            <a:ahLst/>
            <a:cxnLst/>
            <a:rect l="l" t="t" r="r" b="b"/>
            <a:pathLst>
              <a:path w="1365935" h="612394" extrusionOk="0">
                <a:moveTo>
                  <a:pt x="0" y="0"/>
                </a:moveTo>
                <a:lnTo>
                  <a:pt x="1365934" y="0"/>
                </a:lnTo>
                <a:lnTo>
                  <a:pt x="1365934" y="612394"/>
                </a:lnTo>
                <a:lnTo>
                  <a:pt x="0" y="612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hronic abdominal pain rgb color icon Royalty Free Vector">
            <a:extLst>
              <a:ext uri="{FF2B5EF4-FFF2-40B4-BE49-F238E27FC236}">
                <a16:creationId xmlns:a16="http://schemas.microsoft.com/office/drawing/2014/main" xmlns="" id="{6F41175A-A7E0-4464-B077-CF6FF6869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9" t="15822" r="16827" b="21584"/>
          <a:stretch/>
        </p:blipFill>
        <p:spPr bwMode="auto">
          <a:xfrm>
            <a:off x="3501472" y="4566847"/>
            <a:ext cx="1639100" cy="163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41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Google Shape;1028;p54" descr="Mão a segurar num celular&#10;&#10;Descrição gerada automaticamente com confiança baixa"/>
          <p:cNvPicPr preferRelativeResize="0"/>
          <p:nvPr/>
        </p:nvPicPr>
        <p:blipFill rotWithShape="1">
          <a:blip r:embed="rId3">
            <a:alphaModFix amt="20000"/>
          </a:blip>
          <a:srcRect t="15730"/>
          <a:stretch/>
        </p:blipFill>
        <p:spPr>
          <a:xfrm>
            <a:off x="0" y="-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54"/>
          <p:cNvSpPr/>
          <p:nvPr/>
        </p:nvSpPr>
        <p:spPr>
          <a:xfrm>
            <a:off x="-165100" y="-330200"/>
            <a:ext cx="12928600" cy="7215489"/>
          </a:xfrm>
          <a:prstGeom prst="rect">
            <a:avLst/>
          </a:prstGeom>
          <a:solidFill>
            <a:srgbClr val="292929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54"/>
          <p:cNvSpPr/>
          <p:nvPr/>
        </p:nvSpPr>
        <p:spPr>
          <a:xfrm>
            <a:off x="-494717" y="6162675"/>
            <a:ext cx="10553117" cy="19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1" name="Google Shape;1031;p54"/>
          <p:cNvPicPr preferRelativeResize="0"/>
          <p:nvPr/>
        </p:nvPicPr>
        <p:blipFill rotWithShape="1">
          <a:blip r:embed="rId4">
            <a:alphaModFix amt="26000"/>
          </a:blip>
          <a:srcRect/>
          <a:stretch/>
        </p:blipFill>
        <p:spPr>
          <a:xfrm rot="-5400000">
            <a:off x="10898301" y="1046664"/>
            <a:ext cx="968763" cy="247035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54"/>
          <p:cNvSpPr/>
          <p:nvPr/>
        </p:nvSpPr>
        <p:spPr>
          <a:xfrm>
            <a:off x="10271760" y="500475"/>
            <a:ext cx="2494855" cy="5493258"/>
          </a:xfrm>
          <a:custGeom>
            <a:avLst/>
            <a:gdLst/>
            <a:ahLst/>
            <a:cxnLst/>
            <a:rect l="l" t="t" r="r" b="b"/>
            <a:pathLst>
              <a:path w="3737610" h="8229600" extrusionOk="0">
                <a:moveTo>
                  <a:pt x="0" y="0"/>
                </a:moveTo>
                <a:lnTo>
                  <a:pt x="3737610" y="0"/>
                </a:lnTo>
                <a:lnTo>
                  <a:pt x="373761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54"/>
          <p:cNvSpPr txBox="1"/>
          <p:nvPr/>
        </p:nvSpPr>
        <p:spPr>
          <a:xfrm>
            <a:off x="331751" y="1292720"/>
            <a:ext cx="890018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</a:pPr>
            <a:r>
              <a:rPr lang="pt-BR" sz="16000" b="1" i="0" u="none" strike="noStrike" cap="none" dirty="0">
                <a:solidFill>
                  <a:schemeClr val="tx1"/>
                </a:solidFill>
                <a:latin typeface="Montserrat ExtraBold"/>
                <a:ea typeface="Montserrat Black"/>
                <a:cs typeface="Montserrat Black"/>
                <a:sym typeface="Montserrat ExtraBold"/>
              </a:rPr>
              <a:t>~45.000</a:t>
            </a:r>
            <a:endParaRPr sz="16000" b="1" i="0" u="none" strike="noStrike" cap="none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E7507-E71B-5208-1BE4-E60016418197}"/>
              </a:ext>
            </a:extLst>
          </p:cNvPr>
          <p:cNvSpPr txBox="1"/>
          <p:nvPr/>
        </p:nvSpPr>
        <p:spPr>
          <a:xfrm>
            <a:off x="990739" y="3685409"/>
            <a:ext cx="5718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Montserrat" pitchFamily="2" charset="0"/>
              </a:rPr>
              <a:t>CIRURGIAS </a:t>
            </a:r>
            <a:r>
              <a:rPr lang="pt-BR" sz="3600" b="1" dirty="0">
                <a:solidFill>
                  <a:srgbClr val="9A1C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DESNECESSÁRIAS</a:t>
            </a:r>
            <a:r>
              <a:rPr lang="pt-BR" sz="36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</a:p>
          <a:p>
            <a:r>
              <a:rPr lang="pt-BR" sz="3600" b="1" dirty="0">
                <a:solidFill>
                  <a:schemeClr val="bg1"/>
                </a:solidFill>
                <a:latin typeface="Montserrat" pitchFamily="2" charset="0"/>
              </a:rPr>
              <a:t>DE TIREOIDE</a:t>
            </a:r>
          </a:p>
          <a:p>
            <a:r>
              <a:rPr lang="pt-BR" sz="3600" b="1" dirty="0">
                <a:solidFill>
                  <a:schemeClr val="bg1"/>
                </a:solidFill>
                <a:latin typeface="Montserrat" pitchFamily="2" charset="0"/>
              </a:rPr>
              <a:t>POR ANO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7A1AD3E-8613-3B97-DDD2-23893287DB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" t="14611" r="139" b="10639"/>
          <a:stretch/>
        </p:blipFill>
        <p:spPr>
          <a:xfrm>
            <a:off x="6623444" y="4331526"/>
            <a:ext cx="1490130" cy="11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4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Google Shape;1028;p54" descr="Mão a segurar num celular&#10;&#10;Descrição gerada automaticamente com confiança baixa"/>
          <p:cNvPicPr preferRelativeResize="0"/>
          <p:nvPr/>
        </p:nvPicPr>
        <p:blipFill rotWithShape="1">
          <a:blip r:embed="rId3">
            <a:alphaModFix amt="20000"/>
          </a:blip>
          <a:srcRect t="15730"/>
          <a:stretch/>
        </p:blipFill>
        <p:spPr>
          <a:xfrm>
            <a:off x="0" y="-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54"/>
          <p:cNvSpPr/>
          <p:nvPr/>
        </p:nvSpPr>
        <p:spPr>
          <a:xfrm>
            <a:off x="-165100" y="-330200"/>
            <a:ext cx="12928600" cy="7215489"/>
          </a:xfrm>
          <a:prstGeom prst="rect">
            <a:avLst/>
          </a:prstGeom>
          <a:solidFill>
            <a:srgbClr val="292929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54"/>
          <p:cNvSpPr/>
          <p:nvPr/>
        </p:nvSpPr>
        <p:spPr>
          <a:xfrm>
            <a:off x="-494717" y="6162675"/>
            <a:ext cx="10553117" cy="19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1" name="Google Shape;1031;p54"/>
          <p:cNvPicPr preferRelativeResize="0"/>
          <p:nvPr/>
        </p:nvPicPr>
        <p:blipFill rotWithShape="1">
          <a:blip r:embed="rId4">
            <a:alphaModFix amt="26000"/>
          </a:blip>
          <a:srcRect/>
          <a:stretch/>
        </p:blipFill>
        <p:spPr>
          <a:xfrm rot="-5400000">
            <a:off x="10898301" y="1046664"/>
            <a:ext cx="968763" cy="247035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54"/>
          <p:cNvSpPr/>
          <p:nvPr/>
        </p:nvSpPr>
        <p:spPr>
          <a:xfrm>
            <a:off x="10271760" y="500475"/>
            <a:ext cx="2494855" cy="5493258"/>
          </a:xfrm>
          <a:custGeom>
            <a:avLst/>
            <a:gdLst/>
            <a:ahLst/>
            <a:cxnLst/>
            <a:rect l="l" t="t" r="r" b="b"/>
            <a:pathLst>
              <a:path w="3737610" h="8229600" extrusionOk="0">
                <a:moveTo>
                  <a:pt x="0" y="0"/>
                </a:moveTo>
                <a:lnTo>
                  <a:pt x="3737610" y="0"/>
                </a:lnTo>
                <a:lnTo>
                  <a:pt x="373761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7A1AD3E-8613-3B97-DDD2-23893287DB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" t="14611" r="139" b="10639"/>
          <a:stretch/>
        </p:blipFill>
        <p:spPr>
          <a:xfrm>
            <a:off x="8811233" y="1389960"/>
            <a:ext cx="1490130" cy="11275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5E3D0C-ABB1-B25D-EEBA-475A4474B2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36" y="685800"/>
            <a:ext cx="8211696" cy="2638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87B1CAD-0E78-4874-1235-4CDEDF040F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2073" y="3610897"/>
            <a:ext cx="7716327" cy="2619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86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B6429E6-EE46-5E00-FFED-124833842107}"/>
              </a:ext>
            </a:extLst>
          </p:cNvPr>
          <p:cNvSpPr txBox="1"/>
          <p:nvPr/>
        </p:nvSpPr>
        <p:spPr>
          <a:xfrm>
            <a:off x="161163" y="119161"/>
            <a:ext cx="12030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Montserrat ExtraBold"/>
              </a:rPr>
              <a:t>DIRETRIZES RECOMENDAM </a:t>
            </a:r>
          </a:p>
          <a:p>
            <a:r>
              <a:rPr lang="pt-BR" sz="2800" b="1" dirty="0">
                <a:solidFill>
                  <a:srgbClr val="A115C1"/>
                </a:solidFill>
                <a:latin typeface="Montserrat ExtraBold"/>
              </a:rPr>
              <a:t>O USO DO TESTE MOLECULAR</a:t>
            </a:r>
          </a:p>
        </p:txBody>
      </p:sp>
      <p:pic>
        <p:nvPicPr>
          <p:cNvPr id="10" name="Google Shape;200;p8">
            <a:extLst>
              <a:ext uri="{FF2B5EF4-FFF2-40B4-BE49-F238E27FC236}">
                <a16:creationId xmlns:a16="http://schemas.microsoft.com/office/drawing/2014/main" xmlns="" id="{9B8FC786-C926-4193-A2B7-C54CD5A597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49" t="29628" r="78283" b="19432"/>
          <a:stretch/>
        </p:blipFill>
        <p:spPr>
          <a:xfrm>
            <a:off x="8821603" y="2669589"/>
            <a:ext cx="3012653" cy="31007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" name="Google Shape;201;p8">
            <a:extLst>
              <a:ext uri="{FF2B5EF4-FFF2-40B4-BE49-F238E27FC236}">
                <a16:creationId xmlns:a16="http://schemas.microsoft.com/office/drawing/2014/main" xmlns="" id="{37FAA494-B945-D6F0-054D-CAE0F9A89A4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367" y="2356541"/>
            <a:ext cx="2945923" cy="1296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" name="Google Shape;202;p8">
            <a:extLst>
              <a:ext uri="{FF2B5EF4-FFF2-40B4-BE49-F238E27FC236}">
                <a16:creationId xmlns:a16="http://schemas.microsoft.com/office/drawing/2014/main" xmlns="" id="{EC9190FD-351A-5657-D8C4-F0EDCA4156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9367" y="4027811"/>
            <a:ext cx="3446255" cy="150686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" name="Google Shape;203;p8" descr="Resultado de imagem para Brazil flag png">
            <a:extLst>
              <a:ext uri="{FF2B5EF4-FFF2-40B4-BE49-F238E27FC236}">
                <a16:creationId xmlns:a16="http://schemas.microsoft.com/office/drawing/2014/main" xmlns="" id="{6FFA12CE-F320-3A7E-366E-2A888BE6583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95662" y="2652713"/>
            <a:ext cx="721673" cy="41923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04;p8">
            <a:extLst>
              <a:ext uri="{FF2B5EF4-FFF2-40B4-BE49-F238E27FC236}">
                <a16:creationId xmlns:a16="http://schemas.microsoft.com/office/drawing/2014/main" xmlns="" id="{FEB55C81-70D6-2A11-1F14-6E286FB54EA6}"/>
              </a:ext>
            </a:extLst>
          </p:cNvPr>
          <p:cNvSpPr/>
          <p:nvPr/>
        </p:nvSpPr>
        <p:spPr>
          <a:xfrm>
            <a:off x="864049" y="1761407"/>
            <a:ext cx="213584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latin typeface="Montserrat" pitchFamily="2" charset="0"/>
                <a:ea typeface="Arial Rounded"/>
                <a:cs typeface="Arial Rounded"/>
                <a:sym typeface="Arial Rounded"/>
              </a:rPr>
              <a:t>Diretriz</a:t>
            </a:r>
            <a:r>
              <a:rPr lang="en-US" sz="1600" b="1" dirty="0">
                <a:latin typeface="Montserrat" pitchFamily="2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1600" b="1" dirty="0" err="1">
                <a:latin typeface="Montserrat" pitchFamily="2" charset="0"/>
                <a:ea typeface="Arial Rounded"/>
                <a:cs typeface="Arial Rounded"/>
                <a:sym typeface="Arial Rounded"/>
              </a:rPr>
              <a:t>brasileira</a:t>
            </a:r>
            <a:r>
              <a:rPr lang="en-US" sz="1600" b="1" dirty="0">
                <a:latin typeface="Montserrat" pitchFamily="2" charset="0"/>
                <a:ea typeface="Arial Rounded"/>
                <a:cs typeface="Arial Rounded"/>
                <a:sym typeface="Arial Rounded"/>
              </a:rPr>
              <a:t/>
            </a:r>
            <a:br>
              <a:rPr lang="en-US" sz="1600" b="1" dirty="0">
                <a:latin typeface="Montserrat" pitchFamily="2" charset="0"/>
                <a:ea typeface="Arial Rounded"/>
                <a:cs typeface="Arial Rounded"/>
                <a:sym typeface="Arial Rounded"/>
              </a:rPr>
            </a:br>
            <a:endParaRPr sz="1600" b="1" dirty="0">
              <a:latin typeface="Montserrat" pitchFamily="2" charset="0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15" name="Google Shape;205;p8">
            <a:extLst>
              <a:ext uri="{FF2B5EF4-FFF2-40B4-BE49-F238E27FC236}">
                <a16:creationId xmlns:a16="http://schemas.microsoft.com/office/drawing/2014/main" xmlns="" id="{826CA356-EBED-14DB-5D7D-7245A004C675}"/>
              </a:ext>
            </a:extLst>
          </p:cNvPr>
          <p:cNvCxnSpPr/>
          <p:nvPr/>
        </p:nvCxnSpPr>
        <p:spPr>
          <a:xfrm>
            <a:off x="4004195" y="1780775"/>
            <a:ext cx="23004" cy="4407621"/>
          </a:xfrm>
          <a:prstGeom prst="straightConnector1">
            <a:avLst/>
          </a:prstGeom>
          <a:noFill/>
          <a:ln w="19050" cap="flat" cmpd="sng">
            <a:solidFill>
              <a:srgbClr val="A115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206;p8">
            <a:extLst>
              <a:ext uri="{FF2B5EF4-FFF2-40B4-BE49-F238E27FC236}">
                <a16:creationId xmlns:a16="http://schemas.microsoft.com/office/drawing/2014/main" xmlns="" id="{69369AEA-CAB3-8CF9-8372-05B77EB29EE3}"/>
              </a:ext>
            </a:extLst>
          </p:cNvPr>
          <p:cNvCxnSpPr/>
          <p:nvPr/>
        </p:nvCxnSpPr>
        <p:spPr>
          <a:xfrm>
            <a:off x="8607459" y="1729378"/>
            <a:ext cx="23004" cy="4407621"/>
          </a:xfrm>
          <a:prstGeom prst="straightConnector1">
            <a:avLst/>
          </a:prstGeom>
          <a:noFill/>
          <a:ln w="19050" cap="flat" cmpd="sng">
            <a:solidFill>
              <a:srgbClr val="A115C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207;p8">
            <a:extLst>
              <a:ext uri="{FF2B5EF4-FFF2-40B4-BE49-F238E27FC236}">
                <a16:creationId xmlns:a16="http://schemas.microsoft.com/office/drawing/2014/main" xmlns="" id="{2E6A8271-64B3-8F01-53F4-70827B8FAA23}"/>
              </a:ext>
            </a:extLst>
          </p:cNvPr>
          <p:cNvSpPr/>
          <p:nvPr/>
        </p:nvSpPr>
        <p:spPr>
          <a:xfrm>
            <a:off x="4992634" y="1731734"/>
            <a:ext cx="22311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Montserrat" pitchFamily="2" charset="0"/>
                <a:ea typeface="Arial Rounded"/>
                <a:cs typeface="Arial Rounded"/>
                <a:sym typeface="Arial Rounded"/>
              </a:rPr>
              <a:t>American Thyroid </a:t>
            </a:r>
            <a:endParaRPr sz="1600" dirty="0">
              <a:latin typeface="Montserrat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Montserrat" pitchFamily="2" charset="0"/>
                <a:ea typeface="Arial Rounded"/>
                <a:cs typeface="Arial Rounded"/>
                <a:sym typeface="Arial Rounded"/>
              </a:rPr>
              <a:t>Association (ATA) </a:t>
            </a:r>
            <a:endParaRPr sz="1600" b="1" dirty="0">
              <a:latin typeface="Montserrat" pitchFamily="2" charset="0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8" name="Google Shape;208;p8" descr="Resultado de imagem para american thyroid association">
            <a:extLst>
              <a:ext uri="{FF2B5EF4-FFF2-40B4-BE49-F238E27FC236}">
                <a16:creationId xmlns:a16="http://schemas.microsoft.com/office/drawing/2014/main" xmlns="" id="{7AF734C2-1DD0-1887-FA0F-43D84BB979F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8243" y="1729378"/>
            <a:ext cx="727487" cy="843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09;p8">
            <a:extLst>
              <a:ext uri="{FF2B5EF4-FFF2-40B4-BE49-F238E27FC236}">
                <a16:creationId xmlns:a16="http://schemas.microsoft.com/office/drawing/2014/main" xmlns="" id="{92FF559F-2666-1FD3-4EFC-FBDBFB206B4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24018" y="2821055"/>
            <a:ext cx="3127709" cy="161105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" name="Google Shape;210;p8">
            <a:extLst>
              <a:ext uri="{FF2B5EF4-FFF2-40B4-BE49-F238E27FC236}">
                <a16:creationId xmlns:a16="http://schemas.microsoft.com/office/drawing/2014/main" xmlns="" id="{6FD04E8E-0E3D-E504-C61F-F4EBB35B9F8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35048" y="4379003"/>
            <a:ext cx="3409222" cy="13094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" name="Google Shape;211;p8">
            <a:extLst>
              <a:ext uri="{FF2B5EF4-FFF2-40B4-BE49-F238E27FC236}">
                <a16:creationId xmlns:a16="http://schemas.microsoft.com/office/drawing/2014/main" xmlns="" id="{F7BBD7DA-21FB-A8B2-FA02-69165091F9C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33538" y="5609815"/>
            <a:ext cx="3433736" cy="79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12;p8">
            <a:extLst>
              <a:ext uri="{FF2B5EF4-FFF2-40B4-BE49-F238E27FC236}">
                <a16:creationId xmlns:a16="http://schemas.microsoft.com/office/drawing/2014/main" xmlns="" id="{601698E8-EEC5-C0EA-3347-9D79B90E9092}"/>
              </a:ext>
            </a:extLst>
          </p:cNvPr>
          <p:cNvSpPr/>
          <p:nvPr/>
        </p:nvSpPr>
        <p:spPr>
          <a:xfrm>
            <a:off x="9128787" y="1685568"/>
            <a:ext cx="279595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Montserrat" pitchFamily="2" charset="0"/>
                <a:ea typeface="Arial Rounded"/>
                <a:cs typeface="Arial Rounded"/>
                <a:sym typeface="Arial Rounded"/>
              </a:rPr>
              <a:t>NCCN Guidelines 2022 </a:t>
            </a:r>
            <a:endParaRPr sz="1600" b="1" dirty="0">
              <a:latin typeface="Montserrat" pitchFamily="2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3" name="Google Shape;213;p8">
            <a:extLst>
              <a:ext uri="{FF2B5EF4-FFF2-40B4-BE49-F238E27FC236}">
                <a16:creationId xmlns:a16="http://schemas.microsoft.com/office/drawing/2014/main" xmlns="" id="{2AC1F192-C7C2-18B3-1F3B-4F36D3391CD7}"/>
              </a:ext>
            </a:extLst>
          </p:cNvPr>
          <p:cNvSpPr/>
          <p:nvPr/>
        </p:nvSpPr>
        <p:spPr>
          <a:xfrm>
            <a:off x="264279" y="6622440"/>
            <a:ext cx="1078826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Rosário</a:t>
            </a:r>
            <a:r>
              <a:rPr lang="en-US" sz="800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PW, </a:t>
            </a:r>
            <a:r>
              <a:rPr lang="en-US" sz="800" i="1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et al</a:t>
            </a:r>
            <a:r>
              <a:rPr lang="en-US" sz="800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. 2015 </a:t>
            </a:r>
            <a:r>
              <a:rPr lang="en-US" sz="800" dirty="0" err="1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Arq</a:t>
            </a:r>
            <a:r>
              <a:rPr lang="en-US" sz="800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Bras Endocrinol </a:t>
            </a:r>
            <a:r>
              <a:rPr lang="en-US" sz="800" dirty="0" err="1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Metab</a:t>
            </a:r>
            <a:r>
              <a:rPr lang="en-US" sz="800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. 2015;57(4):240-264</a:t>
            </a:r>
            <a:r>
              <a:rPr lang="en-US" sz="800" dirty="0">
                <a:latin typeface="Montserrat" pitchFamily="2" charset="0"/>
                <a:sym typeface="Calibri"/>
              </a:rPr>
              <a:t>. </a:t>
            </a:r>
            <a:r>
              <a:rPr lang="en-US" sz="800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Haugen BR </a:t>
            </a:r>
            <a:r>
              <a:rPr lang="en-US" sz="800" i="1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et al.</a:t>
            </a:r>
            <a:r>
              <a:rPr lang="en-US" sz="800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2016.Thyroid 26: 1–133</a:t>
            </a:r>
            <a:r>
              <a:rPr lang="en-US" sz="800" dirty="0">
                <a:latin typeface="Montserrat" pitchFamily="2" charset="0"/>
                <a:sym typeface="Calibri"/>
              </a:rPr>
              <a:t>. </a:t>
            </a:r>
            <a:r>
              <a:rPr lang="en-US" sz="800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NCCN Thyroid Carcinoma Clinical Practice Guidelines, v2.2022</a:t>
            </a:r>
            <a:endParaRPr sz="800" dirty="0">
              <a:solidFill>
                <a:schemeClr val="dk1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14;p8">
            <a:extLst>
              <a:ext uri="{FF2B5EF4-FFF2-40B4-BE49-F238E27FC236}">
                <a16:creationId xmlns:a16="http://schemas.microsoft.com/office/drawing/2014/main" xmlns="" id="{D41D5728-6119-F7BB-5EDE-F6200C1F7E36}"/>
              </a:ext>
            </a:extLst>
          </p:cNvPr>
          <p:cNvSpPr/>
          <p:nvPr/>
        </p:nvSpPr>
        <p:spPr>
          <a:xfrm>
            <a:off x="279367" y="4027812"/>
            <a:ext cx="3433737" cy="1487304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15;p8">
            <a:extLst>
              <a:ext uri="{FF2B5EF4-FFF2-40B4-BE49-F238E27FC236}">
                <a16:creationId xmlns:a16="http://schemas.microsoft.com/office/drawing/2014/main" xmlns="" id="{5605DF68-621E-49B0-103E-729A24CF856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7974" b="40418"/>
          <a:stretch/>
        </p:blipFill>
        <p:spPr>
          <a:xfrm>
            <a:off x="437736" y="4330559"/>
            <a:ext cx="3249330" cy="59111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6" name="Google Shape;216;p8">
            <a:extLst>
              <a:ext uri="{FF2B5EF4-FFF2-40B4-BE49-F238E27FC236}">
                <a16:creationId xmlns:a16="http://schemas.microsoft.com/office/drawing/2014/main" xmlns="" id="{B74BDE5C-6FD1-FF47-81CC-14AF3E62A048}"/>
              </a:ext>
            </a:extLst>
          </p:cNvPr>
          <p:cNvSpPr/>
          <p:nvPr/>
        </p:nvSpPr>
        <p:spPr>
          <a:xfrm>
            <a:off x="4131660" y="2807451"/>
            <a:ext cx="3433737" cy="1611052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17;p8">
            <a:extLst>
              <a:ext uri="{FF2B5EF4-FFF2-40B4-BE49-F238E27FC236}">
                <a16:creationId xmlns:a16="http://schemas.microsoft.com/office/drawing/2014/main" xmlns="" id="{27F76A9E-481A-5D3D-2769-36926973DA4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58047" t="51691" r="12154" b="36071"/>
          <a:stretch/>
        </p:blipFill>
        <p:spPr>
          <a:xfrm>
            <a:off x="5930476" y="3640454"/>
            <a:ext cx="972179" cy="20563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8" name="Google Shape;218;p8">
            <a:extLst>
              <a:ext uri="{FF2B5EF4-FFF2-40B4-BE49-F238E27FC236}">
                <a16:creationId xmlns:a16="http://schemas.microsoft.com/office/drawing/2014/main" xmlns="" id="{8865B393-7E3F-2089-9FD6-356A93A32995}"/>
              </a:ext>
            </a:extLst>
          </p:cNvPr>
          <p:cNvSpPr/>
          <p:nvPr/>
        </p:nvSpPr>
        <p:spPr>
          <a:xfrm>
            <a:off x="4985463" y="4327722"/>
            <a:ext cx="3433737" cy="1995680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19;p8">
            <a:extLst>
              <a:ext uri="{FF2B5EF4-FFF2-40B4-BE49-F238E27FC236}">
                <a16:creationId xmlns:a16="http://schemas.microsoft.com/office/drawing/2014/main" xmlns="" id="{35A1DD2D-3C9B-AB08-A72E-A9CE941FF02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58047" t="51691" r="12154" b="36071"/>
          <a:stretch/>
        </p:blipFill>
        <p:spPr>
          <a:xfrm>
            <a:off x="6491826" y="5579562"/>
            <a:ext cx="972179" cy="20563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0" name="Google Shape;220;p8">
            <a:extLst>
              <a:ext uri="{FF2B5EF4-FFF2-40B4-BE49-F238E27FC236}">
                <a16:creationId xmlns:a16="http://schemas.microsoft.com/office/drawing/2014/main" xmlns="" id="{40F4CCE2-B3D6-B801-4926-599AD69F82FB}"/>
              </a:ext>
            </a:extLst>
          </p:cNvPr>
          <p:cNvSpPr/>
          <p:nvPr/>
        </p:nvSpPr>
        <p:spPr>
          <a:xfrm>
            <a:off x="8800137" y="2651530"/>
            <a:ext cx="3037661" cy="3116557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21;p8">
            <a:extLst>
              <a:ext uri="{FF2B5EF4-FFF2-40B4-BE49-F238E27FC236}">
                <a16:creationId xmlns:a16="http://schemas.microsoft.com/office/drawing/2014/main" xmlns="" id="{15C67674-240E-9537-3568-017A009212DA}"/>
              </a:ext>
            </a:extLst>
          </p:cNvPr>
          <p:cNvSpPr txBox="1"/>
          <p:nvPr/>
        </p:nvSpPr>
        <p:spPr>
          <a:xfrm>
            <a:off x="6159554" y="3026412"/>
            <a:ext cx="15291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8021"/>
                </a:solidFill>
                <a:latin typeface="Calibri"/>
                <a:ea typeface="Calibri"/>
                <a:cs typeface="Calibri"/>
                <a:sym typeface="Calibri"/>
              </a:rPr>
              <a:t>Bethesda III</a:t>
            </a:r>
            <a:endParaRPr/>
          </a:p>
        </p:txBody>
      </p:sp>
      <p:sp>
        <p:nvSpPr>
          <p:cNvPr id="32" name="Google Shape;222;p8">
            <a:extLst>
              <a:ext uri="{FF2B5EF4-FFF2-40B4-BE49-F238E27FC236}">
                <a16:creationId xmlns:a16="http://schemas.microsoft.com/office/drawing/2014/main" xmlns="" id="{77EC4769-495E-95EA-2389-B6A4F6BB1802}"/>
              </a:ext>
            </a:extLst>
          </p:cNvPr>
          <p:cNvSpPr txBox="1"/>
          <p:nvPr/>
        </p:nvSpPr>
        <p:spPr>
          <a:xfrm>
            <a:off x="6954956" y="4764309"/>
            <a:ext cx="15291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8021"/>
                </a:solidFill>
                <a:latin typeface="Calibri"/>
                <a:ea typeface="Calibri"/>
                <a:cs typeface="Calibri"/>
                <a:sym typeface="Calibri"/>
              </a:rPr>
              <a:t>Bethesda IV</a:t>
            </a:r>
            <a:endParaRPr/>
          </a:p>
        </p:txBody>
      </p:sp>
      <p:sp>
        <p:nvSpPr>
          <p:cNvPr id="33" name="Google Shape;223;p8">
            <a:extLst>
              <a:ext uri="{FF2B5EF4-FFF2-40B4-BE49-F238E27FC236}">
                <a16:creationId xmlns:a16="http://schemas.microsoft.com/office/drawing/2014/main" xmlns="" id="{6CB7128F-9306-1020-4E74-C0632C1D48D3}"/>
              </a:ext>
            </a:extLst>
          </p:cNvPr>
          <p:cNvSpPr txBox="1"/>
          <p:nvPr/>
        </p:nvSpPr>
        <p:spPr>
          <a:xfrm>
            <a:off x="8940694" y="3707586"/>
            <a:ext cx="15291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8021"/>
                </a:solidFill>
                <a:latin typeface="Calibri"/>
                <a:ea typeface="Calibri"/>
                <a:cs typeface="Calibri"/>
                <a:sym typeface="Calibri"/>
              </a:rPr>
              <a:t>Bethesda III</a:t>
            </a:r>
            <a:endParaRPr/>
          </a:p>
        </p:txBody>
      </p:sp>
      <p:sp>
        <p:nvSpPr>
          <p:cNvPr id="34" name="Google Shape;224;p8">
            <a:extLst>
              <a:ext uri="{FF2B5EF4-FFF2-40B4-BE49-F238E27FC236}">
                <a16:creationId xmlns:a16="http://schemas.microsoft.com/office/drawing/2014/main" xmlns="" id="{03F73E83-1D5D-8473-12AF-B7925F1A9320}"/>
              </a:ext>
            </a:extLst>
          </p:cNvPr>
          <p:cNvSpPr txBox="1"/>
          <p:nvPr/>
        </p:nvSpPr>
        <p:spPr>
          <a:xfrm>
            <a:off x="8964207" y="5129347"/>
            <a:ext cx="15291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8021"/>
                </a:solidFill>
                <a:latin typeface="Calibri"/>
                <a:ea typeface="Calibri"/>
                <a:cs typeface="Calibri"/>
                <a:sym typeface="Calibri"/>
              </a:rPr>
              <a:t>Bethesda IV</a:t>
            </a:r>
            <a:endParaRPr/>
          </a:p>
        </p:txBody>
      </p:sp>
      <p:pic>
        <p:nvPicPr>
          <p:cNvPr id="35" name="Google Shape;225;p8">
            <a:extLst>
              <a:ext uri="{FF2B5EF4-FFF2-40B4-BE49-F238E27FC236}">
                <a16:creationId xmlns:a16="http://schemas.microsoft.com/office/drawing/2014/main" xmlns="" id="{DB1521E0-2D77-380A-680E-E09C31108EDB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2110" t="46921" r="80181" b="46651"/>
          <a:stretch/>
        </p:blipFill>
        <p:spPr>
          <a:xfrm>
            <a:off x="10339376" y="3698002"/>
            <a:ext cx="1197279" cy="32810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6" name="Google Shape;226;p8">
            <a:extLst>
              <a:ext uri="{FF2B5EF4-FFF2-40B4-BE49-F238E27FC236}">
                <a16:creationId xmlns:a16="http://schemas.microsoft.com/office/drawing/2014/main" xmlns="" id="{67E68A2F-649D-3291-5F91-9D2C1235933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2110" t="46921" r="80181" b="46651"/>
          <a:stretch/>
        </p:blipFill>
        <p:spPr>
          <a:xfrm>
            <a:off x="10380633" y="4792216"/>
            <a:ext cx="1197279" cy="32810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7" name="Google Shape;227;p8" descr="NCCN Prostate Cancer Patient Guidelines Listed among Top Global ...">
            <a:extLst>
              <a:ext uri="{FF2B5EF4-FFF2-40B4-BE49-F238E27FC236}">
                <a16:creationId xmlns:a16="http://schemas.microsoft.com/office/drawing/2014/main" xmlns="" id="{6AA20C0A-D367-BF73-D4C6-E58A130E8EFD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26752" r="4956" b="25494"/>
          <a:stretch/>
        </p:blipFill>
        <p:spPr>
          <a:xfrm>
            <a:off x="9488427" y="2063228"/>
            <a:ext cx="1784412" cy="4704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307;p20">
            <a:extLst>
              <a:ext uri="{FF2B5EF4-FFF2-40B4-BE49-F238E27FC236}">
                <a16:creationId xmlns:a16="http://schemas.microsoft.com/office/drawing/2014/main" xmlns="" id="{AACE62F7-30E7-9B7D-1A6B-2576B280D8AD}"/>
              </a:ext>
            </a:extLst>
          </p:cNvPr>
          <p:cNvCxnSpPr/>
          <p:nvPr/>
        </p:nvCxnSpPr>
        <p:spPr>
          <a:xfrm>
            <a:off x="0" y="1185068"/>
            <a:ext cx="8429400" cy="0"/>
          </a:xfrm>
          <a:prstGeom prst="straightConnector1">
            <a:avLst/>
          </a:prstGeom>
          <a:noFill/>
          <a:ln w="25400" cap="flat" cmpd="sng">
            <a:solidFill>
              <a:srgbClr val="A115C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D757A36-A170-FE7D-51DF-C892816FFA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6532" y="276118"/>
            <a:ext cx="4765000" cy="610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Google Shape;159;p15">
            <a:extLst>
              <a:ext uri="{FF2B5EF4-FFF2-40B4-BE49-F238E27FC236}">
                <a16:creationId xmlns:a16="http://schemas.microsoft.com/office/drawing/2014/main" xmlns="" id="{1A7876A7-91CA-C7DF-079A-493175271E8E}"/>
              </a:ext>
            </a:extLst>
          </p:cNvPr>
          <p:cNvSpPr/>
          <p:nvPr/>
        </p:nvSpPr>
        <p:spPr>
          <a:xfrm>
            <a:off x="9301740" y="223279"/>
            <a:ext cx="1561247" cy="593274"/>
          </a:xfrm>
          <a:custGeom>
            <a:avLst/>
            <a:gdLst/>
            <a:ahLst/>
            <a:cxnLst/>
            <a:rect l="l" t="t" r="r" b="b"/>
            <a:pathLst>
              <a:path w="2338947" h="888800" extrusionOk="0">
                <a:moveTo>
                  <a:pt x="0" y="0"/>
                </a:moveTo>
                <a:lnTo>
                  <a:pt x="2338947" y="0"/>
                </a:lnTo>
                <a:lnTo>
                  <a:pt x="2338947" y="888800"/>
                </a:lnTo>
                <a:lnTo>
                  <a:pt x="0" y="888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60;p15">
            <a:extLst>
              <a:ext uri="{FF2B5EF4-FFF2-40B4-BE49-F238E27FC236}">
                <a16:creationId xmlns:a16="http://schemas.microsoft.com/office/drawing/2014/main" xmlns="" id="{E02711D4-5801-4CF9-C2C4-3D628202D581}"/>
              </a:ext>
            </a:extLst>
          </p:cNvPr>
          <p:cNvSpPr/>
          <p:nvPr/>
        </p:nvSpPr>
        <p:spPr>
          <a:xfrm>
            <a:off x="11052506" y="315530"/>
            <a:ext cx="911762" cy="408773"/>
          </a:xfrm>
          <a:custGeom>
            <a:avLst/>
            <a:gdLst/>
            <a:ahLst/>
            <a:cxnLst/>
            <a:rect l="l" t="t" r="r" b="b"/>
            <a:pathLst>
              <a:path w="1365935" h="612394" extrusionOk="0">
                <a:moveTo>
                  <a:pt x="0" y="0"/>
                </a:moveTo>
                <a:lnTo>
                  <a:pt x="1365934" y="0"/>
                </a:lnTo>
                <a:lnTo>
                  <a:pt x="1365934" y="612394"/>
                </a:lnTo>
                <a:lnTo>
                  <a:pt x="0" y="612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6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6" grpId="0" animBg="1"/>
      <p:bldP spid="28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1" name="Google Shape;411;p26"/>
          <p:cNvCxnSpPr/>
          <p:nvPr/>
        </p:nvCxnSpPr>
        <p:spPr>
          <a:xfrm>
            <a:off x="0" y="1185068"/>
            <a:ext cx="10715348" cy="0"/>
          </a:xfrm>
          <a:prstGeom prst="straightConnector1">
            <a:avLst/>
          </a:prstGeom>
          <a:noFill/>
          <a:ln w="25400" cap="flat" cmpd="sng">
            <a:solidFill>
              <a:srgbClr val="A115C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2" name="Google Shape;412;p26"/>
          <p:cNvSpPr txBox="1"/>
          <p:nvPr/>
        </p:nvSpPr>
        <p:spPr>
          <a:xfrm>
            <a:off x="523791" y="238563"/>
            <a:ext cx="1148769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APENAS </a:t>
            </a:r>
            <a:r>
              <a:rPr lang="pt-BR" sz="2800" b="1" i="0" u="none" strike="noStrike" cap="none" dirty="0">
                <a:solidFill>
                  <a:srgbClr val="9A1CC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</a:t>
            </a:r>
            <a:r>
              <a:rPr lang="pt-BR" sz="2800" b="1" i="0" u="none" strike="noStrike" cap="none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TESTES MOLECULARES </a:t>
            </a:r>
            <a:r>
              <a:rPr lang="pt-BR" sz="2800" b="1" i="0" u="none" strike="noStrike" cap="none" dirty="0">
                <a:solidFill>
                  <a:srgbClr val="A115C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/>
            </a:r>
            <a:br>
              <a:rPr lang="pt-BR" sz="2800" b="1" i="0" u="none" strike="noStrike" cap="none" dirty="0">
                <a:solidFill>
                  <a:srgbClr val="A115C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pt-BR" sz="2800" b="1" i="0" u="none" strike="noStrike" cap="none" dirty="0">
                <a:solidFill>
                  <a:srgbClr val="A115C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ESTÃO </a:t>
            </a:r>
            <a:r>
              <a:rPr lang="pt-BR" sz="2800" b="1" dirty="0">
                <a:solidFill>
                  <a:srgbClr val="A115C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DISPONÍVEIS</a:t>
            </a:r>
            <a:r>
              <a:rPr lang="pt-BR" sz="2800" b="1" i="0" u="none" strike="noStrike" cap="none" dirty="0">
                <a:solidFill>
                  <a:srgbClr val="A115C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NO MUNDO</a:t>
            </a:r>
            <a:endParaRPr sz="2800" b="0" i="0" u="none" strike="noStrike" cap="none" dirty="0">
              <a:solidFill>
                <a:srgbClr val="A115C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0BE54694-FC21-09E9-1ECE-FC98FD155F2C}"/>
              </a:ext>
            </a:extLst>
          </p:cNvPr>
          <p:cNvSpPr/>
          <p:nvPr/>
        </p:nvSpPr>
        <p:spPr>
          <a:xfrm>
            <a:off x="1504333" y="2154924"/>
            <a:ext cx="2245781" cy="1776634"/>
          </a:xfrm>
          <a:prstGeom prst="roundRect">
            <a:avLst>
              <a:gd name="adj" fmla="val 17030"/>
            </a:avLst>
          </a:prstGeom>
          <a:noFill/>
          <a:ln w="9525">
            <a:solidFill>
              <a:srgbClr val="9A1C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5" descr="logo-w-tag.png">
            <a:extLst>
              <a:ext uri="{FF2B5EF4-FFF2-40B4-BE49-F238E27FC236}">
                <a16:creationId xmlns:a16="http://schemas.microsoft.com/office/drawing/2014/main" xmlns="" id="{1340BFFC-21C7-4ED7-B85F-FB516F3EE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39" y="3062634"/>
            <a:ext cx="1511748" cy="493837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F244AF1E-4AB4-5C7C-3189-AED74828B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861" y="2965710"/>
            <a:ext cx="1432768" cy="625164"/>
          </a:xfrm>
          <a:prstGeom prst="rect">
            <a:avLst/>
          </a:prstGeom>
        </p:spPr>
      </p:pic>
      <p:pic>
        <p:nvPicPr>
          <p:cNvPr id="6" name="Picture 2" descr="ThyGeNEXT">
            <a:extLst>
              <a:ext uri="{FF2B5EF4-FFF2-40B4-BE49-F238E27FC236}">
                <a16:creationId xmlns:a16="http://schemas.microsoft.com/office/drawing/2014/main" xmlns="" id="{0D792A30-3920-C1F1-BC66-AEE28D15A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273" y="3131840"/>
            <a:ext cx="1260434" cy="25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yraMIR">
            <a:extLst>
              <a:ext uri="{FF2B5EF4-FFF2-40B4-BE49-F238E27FC236}">
                <a16:creationId xmlns:a16="http://schemas.microsoft.com/office/drawing/2014/main" xmlns="" id="{852676F7-993E-B351-CD6C-842CD006C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893" y="3401465"/>
            <a:ext cx="1078285" cy="28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Texto, Logotipo&#10;&#10;Descrição gerada automaticamente">
            <a:extLst>
              <a:ext uri="{FF2B5EF4-FFF2-40B4-BE49-F238E27FC236}">
                <a16:creationId xmlns:a16="http://schemas.microsoft.com/office/drawing/2014/main" xmlns="" id="{4EB316EE-6B68-CB4F-7C80-AF0881D18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56" y="5487138"/>
            <a:ext cx="1765995" cy="585672"/>
          </a:xfrm>
          <a:prstGeom prst="rect">
            <a:avLst/>
          </a:prstGeom>
        </p:spPr>
      </p:pic>
      <p:pic>
        <p:nvPicPr>
          <p:cNvPr id="9" name="Picture 6" descr="Usa - Free flags icons">
            <a:extLst>
              <a:ext uri="{FF2B5EF4-FFF2-40B4-BE49-F238E27FC236}">
                <a16:creationId xmlns:a16="http://schemas.microsoft.com/office/drawing/2014/main" xmlns="" id="{93055CC0-F0B6-D079-B8A2-5A1B1F456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7" t="17433" r="10107" b="19370"/>
          <a:stretch/>
        </p:blipFill>
        <p:spPr bwMode="auto">
          <a:xfrm>
            <a:off x="2294651" y="2427321"/>
            <a:ext cx="609188" cy="47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Brazil Flag Emoji Icon PNG vector in SVG, PDF, AI, CDR format">
            <a:extLst>
              <a:ext uri="{FF2B5EF4-FFF2-40B4-BE49-F238E27FC236}">
                <a16:creationId xmlns:a16="http://schemas.microsoft.com/office/drawing/2014/main" xmlns="" id="{EAB96D5B-934E-8246-8929-E4381FFBC8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5464" y="346925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E057B77C-8144-25EB-EEBF-3805E7411AA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77" t="14611" r="139" b="10639"/>
          <a:stretch/>
        </p:blipFill>
        <p:spPr>
          <a:xfrm>
            <a:off x="5504414" y="4780683"/>
            <a:ext cx="600211" cy="454181"/>
          </a:xfrm>
          <a:prstGeom prst="rect">
            <a:avLst/>
          </a:prstGeom>
        </p:spPr>
      </p:pic>
      <p:pic>
        <p:nvPicPr>
          <p:cNvPr id="12" name="Picture 6" descr="Usa - Free flags icons">
            <a:extLst>
              <a:ext uri="{FF2B5EF4-FFF2-40B4-BE49-F238E27FC236}">
                <a16:creationId xmlns:a16="http://schemas.microsoft.com/office/drawing/2014/main" xmlns="" id="{CF3121CA-7B49-83FD-2833-42F708F29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7" t="17433" r="10107" b="19370"/>
          <a:stretch/>
        </p:blipFill>
        <p:spPr bwMode="auto">
          <a:xfrm>
            <a:off x="5495692" y="2518531"/>
            <a:ext cx="609188" cy="47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Usa - Free flags icons">
            <a:extLst>
              <a:ext uri="{FF2B5EF4-FFF2-40B4-BE49-F238E27FC236}">
                <a16:creationId xmlns:a16="http://schemas.microsoft.com/office/drawing/2014/main" xmlns="" id="{0A3C5C79-3121-8874-90DF-8E6D513DE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7" t="17433" r="10107" b="19370"/>
          <a:stretch/>
        </p:blipFill>
        <p:spPr bwMode="auto">
          <a:xfrm>
            <a:off x="8753149" y="2548454"/>
            <a:ext cx="609188" cy="47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58227AF0-EFD0-6BD2-C2C7-02877368DE06}"/>
              </a:ext>
            </a:extLst>
          </p:cNvPr>
          <p:cNvSpPr/>
          <p:nvPr/>
        </p:nvSpPr>
        <p:spPr>
          <a:xfrm>
            <a:off x="4673220" y="2171158"/>
            <a:ext cx="2245781" cy="1776634"/>
          </a:xfrm>
          <a:prstGeom prst="roundRect">
            <a:avLst>
              <a:gd name="adj" fmla="val 17030"/>
            </a:avLst>
          </a:prstGeom>
          <a:noFill/>
          <a:ln w="9525">
            <a:solidFill>
              <a:srgbClr val="9A1C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E337AB14-6089-5646-5533-577D053EC40F}"/>
              </a:ext>
            </a:extLst>
          </p:cNvPr>
          <p:cNvSpPr/>
          <p:nvPr/>
        </p:nvSpPr>
        <p:spPr>
          <a:xfrm>
            <a:off x="7842108" y="2180116"/>
            <a:ext cx="2245781" cy="1776634"/>
          </a:xfrm>
          <a:prstGeom prst="roundRect">
            <a:avLst>
              <a:gd name="adj" fmla="val 17030"/>
            </a:avLst>
          </a:prstGeom>
          <a:noFill/>
          <a:ln w="9525">
            <a:solidFill>
              <a:srgbClr val="9A1C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xmlns="" id="{7E6BF81F-03A0-2A9A-EF85-E36892760863}"/>
              </a:ext>
            </a:extLst>
          </p:cNvPr>
          <p:cNvSpPr/>
          <p:nvPr/>
        </p:nvSpPr>
        <p:spPr>
          <a:xfrm>
            <a:off x="4675464" y="4528409"/>
            <a:ext cx="2245781" cy="1776634"/>
          </a:xfrm>
          <a:prstGeom prst="roundRect">
            <a:avLst>
              <a:gd name="adj" fmla="val 17030"/>
            </a:avLst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xmlns="" id="{147A7066-D8D4-FA34-38A4-E237AA7F1EED}"/>
              </a:ext>
            </a:extLst>
          </p:cNvPr>
          <p:cNvSpPr/>
          <p:nvPr/>
        </p:nvSpPr>
        <p:spPr>
          <a:xfrm>
            <a:off x="4673220" y="4526168"/>
            <a:ext cx="2245781" cy="1776634"/>
          </a:xfrm>
          <a:prstGeom prst="roundRect">
            <a:avLst>
              <a:gd name="adj" fmla="val 17030"/>
            </a:avLst>
          </a:prstGeom>
          <a:noFill/>
          <a:ln w="57150">
            <a:solidFill>
              <a:srgbClr val="9A1C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Google Shape;159;p15">
            <a:extLst>
              <a:ext uri="{FF2B5EF4-FFF2-40B4-BE49-F238E27FC236}">
                <a16:creationId xmlns:a16="http://schemas.microsoft.com/office/drawing/2014/main" xmlns="" id="{72C90FD4-903D-8148-853C-B7D743082063}"/>
              </a:ext>
            </a:extLst>
          </p:cNvPr>
          <p:cNvSpPr/>
          <p:nvPr/>
        </p:nvSpPr>
        <p:spPr>
          <a:xfrm>
            <a:off x="9301740" y="223279"/>
            <a:ext cx="1561247" cy="593274"/>
          </a:xfrm>
          <a:custGeom>
            <a:avLst/>
            <a:gdLst/>
            <a:ahLst/>
            <a:cxnLst/>
            <a:rect l="l" t="t" r="r" b="b"/>
            <a:pathLst>
              <a:path w="2338947" h="888800" extrusionOk="0">
                <a:moveTo>
                  <a:pt x="0" y="0"/>
                </a:moveTo>
                <a:lnTo>
                  <a:pt x="2338947" y="0"/>
                </a:lnTo>
                <a:lnTo>
                  <a:pt x="2338947" y="888800"/>
                </a:lnTo>
                <a:lnTo>
                  <a:pt x="0" y="888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60;p15">
            <a:extLst>
              <a:ext uri="{FF2B5EF4-FFF2-40B4-BE49-F238E27FC236}">
                <a16:creationId xmlns:a16="http://schemas.microsoft.com/office/drawing/2014/main" xmlns="" id="{8FC2384C-786C-A1FF-1B16-7C9C33A0F27E}"/>
              </a:ext>
            </a:extLst>
          </p:cNvPr>
          <p:cNvSpPr/>
          <p:nvPr/>
        </p:nvSpPr>
        <p:spPr>
          <a:xfrm>
            <a:off x="11052506" y="315530"/>
            <a:ext cx="911762" cy="408773"/>
          </a:xfrm>
          <a:custGeom>
            <a:avLst/>
            <a:gdLst/>
            <a:ahLst/>
            <a:cxnLst/>
            <a:rect l="l" t="t" r="r" b="b"/>
            <a:pathLst>
              <a:path w="1365935" h="612394" extrusionOk="0">
                <a:moveTo>
                  <a:pt x="0" y="0"/>
                </a:moveTo>
                <a:lnTo>
                  <a:pt x="1365934" y="0"/>
                </a:lnTo>
                <a:lnTo>
                  <a:pt x="1365934" y="612394"/>
                </a:lnTo>
                <a:lnTo>
                  <a:pt x="0" y="612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347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03;p16">
            <a:extLst>
              <a:ext uri="{FF2B5EF4-FFF2-40B4-BE49-F238E27FC236}">
                <a16:creationId xmlns:a16="http://schemas.microsoft.com/office/drawing/2014/main" xmlns="" id="{9C2FB2E3-4838-D28E-0D2A-2CC63F4727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864"/>
          <a:stretch/>
        </p:blipFill>
        <p:spPr>
          <a:xfrm>
            <a:off x="10833687" y="260350"/>
            <a:ext cx="1023352" cy="50104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13;p8">
            <a:extLst>
              <a:ext uri="{FF2B5EF4-FFF2-40B4-BE49-F238E27FC236}">
                <a16:creationId xmlns:a16="http://schemas.microsoft.com/office/drawing/2014/main" xmlns="" id="{93E54884-FD37-ED0D-0A97-E6F54FCFE53D}"/>
              </a:ext>
            </a:extLst>
          </p:cNvPr>
          <p:cNvSpPr/>
          <p:nvPr/>
        </p:nvSpPr>
        <p:spPr>
          <a:xfrm>
            <a:off x="45426" y="6624999"/>
            <a:ext cx="1078826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Santos MT, Thyroid, 2018</a:t>
            </a:r>
            <a:endParaRPr sz="800" dirty="0">
              <a:solidFill>
                <a:schemeClr val="dk1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 descr="Texto, Logotipo&#10;&#10;Descrição gerada automaticamente">
            <a:extLst>
              <a:ext uri="{FF2B5EF4-FFF2-40B4-BE49-F238E27FC236}">
                <a16:creationId xmlns:a16="http://schemas.microsoft.com/office/drawing/2014/main" xmlns="" id="{C86DDC08-A4F2-C8BA-966F-4C3C03781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671" y="198363"/>
            <a:ext cx="1778475" cy="589811"/>
          </a:xfrm>
          <a:prstGeom prst="rect">
            <a:avLst/>
          </a:prstGeom>
        </p:spPr>
      </p:pic>
      <p:sp>
        <p:nvSpPr>
          <p:cNvPr id="7" name="Google Shape;352;p49">
            <a:extLst>
              <a:ext uri="{FF2B5EF4-FFF2-40B4-BE49-F238E27FC236}">
                <a16:creationId xmlns:a16="http://schemas.microsoft.com/office/drawing/2014/main" xmlns="" id="{FDF86595-9BB9-20F6-BB0C-AFE6A62C47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00" y="141488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67" b="1" dirty="0">
                <a:solidFill>
                  <a:schemeClr val="tx1"/>
                </a:solidFill>
                <a:latin typeface="Montserrat ExtraBold" panose="00000900000000000000" pitchFamily="2" charset="0"/>
              </a:rPr>
              <a:t>CIÊNCIA DE VANGUARDA</a:t>
            </a:r>
            <a:r>
              <a:rPr lang="pt-BR" sz="2667" b="1" dirty="0">
                <a:solidFill>
                  <a:srgbClr val="EF6F00"/>
                </a:solidFill>
                <a:latin typeface="Montserrat ExtraBold" panose="00000900000000000000" pitchFamily="2" charset="0"/>
              </a:rPr>
              <a:t/>
            </a:r>
            <a:br>
              <a:rPr lang="pt-BR" sz="2667" b="1" dirty="0">
                <a:solidFill>
                  <a:srgbClr val="EF6F00"/>
                </a:solidFill>
                <a:latin typeface="Montserrat ExtraBold" panose="00000900000000000000" pitchFamily="2" charset="0"/>
              </a:rPr>
            </a:br>
            <a:r>
              <a:rPr lang="pt-BR" sz="2667" b="1" dirty="0">
                <a:solidFill>
                  <a:srgbClr val="EF6F00"/>
                </a:solidFill>
                <a:latin typeface="Montserrat ExtraBold" panose="00000900000000000000" pitchFamily="2" charset="0"/>
              </a:rPr>
              <a:t>100% NACIONAL</a:t>
            </a:r>
          </a:p>
        </p:txBody>
      </p:sp>
      <p:pic>
        <p:nvPicPr>
          <p:cNvPr id="20" name="Google Shape;466;p19" descr="https://d2r8ootic371nc.cloudfront.net/lytics-gen/ThyroidJournal.jpg">
            <a:extLst>
              <a:ext uri="{FF2B5EF4-FFF2-40B4-BE49-F238E27FC236}">
                <a16:creationId xmlns:a16="http://schemas.microsoft.com/office/drawing/2014/main" xmlns="" id="{0CBA8FDC-FF0B-AA9C-107F-A7D926BCAE6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982" y="1711975"/>
            <a:ext cx="2416555" cy="31837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cxnSp>
        <p:nvCxnSpPr>
          <p:cNvPr id="17" name="Google Shape;562;p31">
            <a:extLst>
              <a:ext uri="{FF2B5EF4-FFF2-40B4-BE49-F238E27FC236}">
                <a16:creationId xmlns:a16="http://schemas.microsoft.com/office/drawing/2014/main" xmlns="" id="{BE04BB96-D154-8A1B-9F69-2983D7B3DEB2}"/>
              </a:ext>
            </a:extLst>
          </p:cNvPr>
          <p:cNvCxnSpPr/>
          <p:nvPr/>
        </p:nvCxnSpPr>
        <p:spPr>
          <a:xfrm>
            <a:off x="0" y="1140680"/>
            <a:ext cx="10715400" cy="0"/>
          </a:xfrm>
          <a:prstGeom prst="straightConnector1">
            <a:avLst/>
          </a:prstGeom>
          <a:noFill/>
          <a:ln w="25400" cap="flat" cmpd="sng">
            <a:solidFill>
              <a:srgbClr val="FF811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" name="Google Shape;584;p3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xmlns="" id="{28BA027D-5208-FEDE-90E7-125D441B046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22166"/>
          <a:stretch/>
        </p:blipFill>
        <p:spPr>
          <a:xfrm>
            <a:off x="3279190" y="1711975"/>
            <a:ext cx="4769435" cy="318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Google Shape;588;p33">
            <a:extLst>
              <a:ext uri="{FF2B5EF4-FFF2-40B4-BE49-F238E27FC236}">
                <a16:creationId xmlns:a16="http://schemas.microsoft.com/office/drawing/2014/main" xmlns="" id="{F9FCF280-6F76-FF0D-FB96-1E1C231515CB}"/>
              </a:ext>
            </a:extLst>
          </p:cNvPr>
          <p:cNvSpPr txBox="1"/>
          <p:nvPr/>
        </p:nvSpPr>
        <p:spPr>
          <a:xfrm>
            <a:off x="8305346" y="2353326"/>
            <a:ext cx="3551693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i="0" u="none" strike="noStrike" cap="none" dirty="0">
                <a:solidFill>
                  <a:srgbClr val="FF8113"/>
                </a:solidFill>
                <a:latin typeface="Montserrat"/>
                <a:ea typeface="Montserrat"/>
                <a:cs typeface="Montserrat"/>
                <a:sym typeface="Montserrat"/>
              </a:rPr>
              <a:t>~5.000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pacientes já testados em mundo-real</a:t>
            </a:r>
            <a:endParaRPr sz="3200" b="0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98" name="Picture 2" descr="Ações sociais do Fleury no enfrentamento da pandemia - Abramed">
            <a:extLst>
              <a:ext uri="{FF2B5EF4-FFF2-40B4-BE49-F238E27FC236}">
                <a16:creationId xmlns:a16="http://schemas.microsoft.com/office/drawing/2014/main" xmlns="" id="{CA960790-A795-F8E3-BC00-397DA7976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96" y="5127028"/>
            <a:ext cx="2543175" cy="15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ogo-Hospital-Albert-Einstein – Run Fun – A maior e mais completa  assessoria esportiva">
            <a:extLst>
              <a:ext uri="{FF2B5EF4-FFF2-40B4-BE49-F238E27FC236}">
                <a16:creationId xmlns:a16="http://schemas.microsoft.com/office/drawing/2014/main" xmlns="" id="{10E37370-335E-8459-E220-4A9A475D6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42" y="5309327"/>
            <a:ext cx="2209345" cy="130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a crise do coronavírus, solidariedade, tecnologia e inovação resumem  atuação do Hospital Sírio-Libanês - Abramed">
            <a:extLst>
              <a:ext uri="{FF2B5EF4-FFF2-40B4-BE49-F238E27FC236}">
                <a16:creationId xmlns:a16="http://schemas.microsoft.com/office/drawing/2014/main" xmlns="" id="{F2D0AD80-D647-D2FC-9CAD-47E3E3CC5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4" b="29601"/>
          <a:stretch/>
        </p:blipFill>
        <p:spPr bwMode="auto">
          <a:xfrm>
            <a:off x="5822651" y="5479997"/>
            <a:ext cx="2325992" cy="88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reen Kitchen">
            <a:extLst>
              <a:ext uri="{FF2B5EF4-FFF2-40B4-BE49-F238E27FC236}">
                <a16:creationId xmlns:a16="http://schemas.microsoft.com/office/drawing/2014/main" xmlns="" id="{9FA893E2-22C9-03B5-EC0A-9925EE72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044" y="5516611"/>
            <a:ext cx="2084356" cy="7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3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1"/>
</p:tagLst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401</Words>
  <Application>Microsoft Office PowerPoint</Application>
  <PresentationFormat>Widescreen</PresentationFormat>
  <Paragraphs>95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Montserrat ExtraBold</vt:lpstr>
      <vt:lpstr>Montserrat Medium</vt:lpstr>
      <vt:lpstr>Montserrat SemiBold</vt:lpstr>
      <vt:lpstr>Arial Rounded</vt:lpstr>
      <vt:lpstr>Montserrat Black</vt:lpstr>
      <vt:lpstr>Calibri</vt:lpstr>
      <vt:lpstr>Montserrat</vt:lpstr>
      <vt:lpstr>Arial</vt:lpstr>
      <vt:lpstr>Tema do Office</vt:lpstr>
      <vt:lpstr>Apresentação do PowerPoint</vt:lpstr>
      <vt:lpstr>60%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CIÊNCIA DE VANGUARDA 100% NACIONAL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de Oliveira Mafra</dc:creator>
  <cp:lastModifiedBy>Eilínia Cristane Rocha Brito</cp:lastModifiedBy>
  <cp:revision>22</cp:revision>
  <dcterms:modified xsi:type="dcterms:W3CDTF">2024-06-11T12:33:48Z</dcterms:modified>
</cp:coreProperties>
</file>