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4" r:id="rId5"/>
    <p:sldId id="259" r:id="rId6"/>
    <p:sldId id="260" r:id="rId7"/>
    <p:sldId id="266" r:id="rId8"/>
    <p:sldId id="267" r:id="rId9"/>
    <p:sldId id="268" r:id="rId10"/>
    <p:sldId id="269" r:id="rId11"/>
    <p:sldId id="261" r:id="rId12"/>
  </p:sldIdLst>
  <p:sldSz cx="10799763" cy="7559675"/>
  <p:notesSz cx="7099300" cy="10234613"/>
  <p:embeddedFontLst>
    <p:embeddedFont>
      <p:font typeface="Raleway Black" panose="020B0604020202020204" charset="0"/>
      <p:bold r:id="rId14"/>
      <p:italic r:id="rId15"/>
      <p:boldItalic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Raleway" panose="020B060402020202020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Raleway SemiBold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402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u0pnXF8bh6XCnhKocv3zgPIDo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1"/>
    <p:restoredTop sz="94674"/>
  </p:normalViewPr>
  <p:slideViewPr>
    <p:cSldViewPr snapToGrid="0">
      <p:cViewPr varScale="1">
        <p:scale>
          <a:sx n="99" d="100"/>
          <a:sy n="99" d="100"/>
        </p:scale>
        <p:origin x="1290" y="90"/>
      </p:cViewPr>
      <p:guideLst>
        <p:guide orient="horz" pos="2381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768350"/>
            <a:ext cx="54800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390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768350"/>
            <a:ext cx="54800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32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08558206b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768350"/>
            <a:ext cx="54800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2e08558206b_1_1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244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768350"/>
            <a:ext cx="54800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3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08558206b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768350"/>
            <a:ext cx="54800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2e08558206b_1_26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01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768350"/>
            <a:ext cx="54800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49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768350"/>
            <a:ext cx="54800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15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768350"/>
            <a:ext cx="54800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61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08558206b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768350"/>
            <a:ext cx="54800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2e08558206b_1_1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59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08558206b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768350"/>
            <a:ext cx="54800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2e08558206b_1_1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299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08558206b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768350"/>
            <a:ext cx="54800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2e08558206b_1_1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7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08558206b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768350"/>
            <a:ext cx="54800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2e08558206b_1_1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56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368150" y="654105"/>
            <a:ext cx="10063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368150" y="1693927"/>
            <a:ext cx="100638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 hasCustomPrompt="1"/>
          </p:nvPr>
        </p:nvSpPr>
        <p:spPr>
          <a:xfrm>
            <a:off x="368150" y="1625801"/>
            <a:ext cx="10063800" cy="28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368150" y="4633192"/>
            <a:ext cx="10063800" cy="19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marL="457200" lvl="0" indent="-368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ctrTitle"/>
          </p:nvPr>
        </p:nvSpPr>
        <p:spPr>
          <a:xfrm>
            <a:off x="368159" y="1094388"/>
            <a:ext cx="100638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ubTitle" idx="1"/>
          </p:nvPr>
        </p:nvSpPr>
        <p:spPr>
          <a:xfrm>
            <a:off x="368150" y="4165643"/>
            <a:ext cx="100638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368150" y="3161354"/>
            <a:ext cx="100638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368150" y="654105"/>
            <a:ext cx="10063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368150" y="1693927"/>
            <a:ext cx="47238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2"/>
          </p:nvPr>
        </p:nvSpPr>
        <p:spPr>
          <a:xfrm>
            <a:off x="5707559" y="1693927"/>
            <a:ext cx="47238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368150" y="654105"/>
            <a:ext cx="10063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368150" y="816630"/>
            <a:ext cx="33168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368150" y="2042457"/>
            <a:ext cx="3316800" cy="46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579035" y="661638"/>
            <a:ext cx="7521000" cy="60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5400000" y="-184"/>
            <a:ext cx="5400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2575" tIns="112575" rIns="112575" bIns="112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313583" y="1812541"/>
            <a:ext cx="4777800" cy="21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ubTitle" idx="1"/>
          </p:nvPr>
        </p:nvSpPr>
        <p:spPr>
          <a:xfrm>
            <a:off x="313583" y="4120005"/>
            <a:ext cx="4777800" cy="18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5834055" y="1064257"/>
            <a:ext cx="4532100" cy="5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368150" y="6218168"/>
            <a:ext cx="70857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368150" y="654105"/>
            <a:ext cx="10063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368150" y="1693927"/>
            <a:ext cx="100638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874600" y="1150625"/>
            <a:ext cx="48024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006489"/>
                </a:solidFill>
                <a:latin typeface="Raleway"/>
                <a:ea typeface="Raleway"/>
                <a:cs typeface="Raleway"/>
                <a:sym typeface="Raleway"/>
              </a:rPr>
              <a:t>Brasília / DF</a:t>
            </a:r>
            <a:endParaRPr sz="1600">
              <a:solidFill>
                <a:srgbClr val="0064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rgbClr val="006489"/>
                </a:solidFill>
                <a:latin typeface="Raleway"/>
                <a:ea typeface="Raleway"/>
                <a:cs typeface="Raleway"/>
                <a:sym typeface="Raleway"/>
              </a:rPr>
              <a:t>Câmara dos Deputados</a:t>
            </a:r>
            <a:endParaRPr sz="2200" b="1">
              <a:solidFill>
                <a:srgbClr val="0064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006489"/>
                </a:solidFill>
                <a:latin typeface="Raleway"/>
                <a:ea typeface="Raleway"/>
                <a:cs typeface="Raleway"/>
                <a:sym typeface="Raleway"/>
              </a:rPr>
              <a:t>11 de junho de 2024</a:t>
            </a:r>
            <a:endParaRPr sz="1500">
              <a:solidFill>
                <a:srgbClr val="00648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5" name="Google Shape;55;p2"/>
          <p:cNvPicPr preferRelativeResize="0"/>
          <p:nvPr/>
        </p:nvPicPr>
        <p:blipFill rotWithShape="1">
          <a:blip r:embed="rId4">
            <a:alphaModFix/>
          </a:blip>
          <a:srcRect l="31069" r="28258"/>
          <a:stretch/>
        </p:blipFill>
        <p:spPr>
          <a:xfrm>
            <a:off x="3906675" y="1150625"/>
            <a:ext cx="3773399" cy="463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e08558206b_1_13"/>
          <p:cNvSpPr txBox="1"/>
          <p:nvPr/>
        </p:nvSpPr>
        <p:spPr>
          <a:xfrm>
            <a:off x="2316563" y="2287800"/>
            <a:ext cx="7352400" cy="4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</a:b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5786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5786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" name="Google Shape;83;g2e08558206b_1_13"/>
          <p:cNvSpPr txBox="1"/>
          <p:nvPr/>
        </p:nvSpPr>
        <p:spPr>
          <a:xfrm>
            <a:off x="671250" y="1111150"/>
            <a:ext cx="755835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Black"/>
                <a:ea typeface="Raleway Black"/>
                <a:cs typeface="Raleway Black"/>
                <a:sym typeface="Raleway Black"/>
              </a:rPr>
              <a:t>Em resumo....</a:t>
            </a:r>
          </a:p>
        </p:txBody>
      </p:sp>
      <p:sp>
        <p:nvSpPr>
          <p:cNvPr id="86" name="Google Shape;86;g2e08558206b_1_13"/>
          <p:cNvSpPr/>
          <p:nvPr/>
        </p:nvSpPr>
        <p:spPr>
          <a:xfrm>
            <a:off x="1077038" y="776975"/>
            <a:ext cx="1556850" cy="334175"/>
          </a:xfrm>
          <a:prstGeom prst="flowChartOffpageConnector">
            <a:avLst/>
          </a:prstGeom>
          <a:solidFill>
            <a:srgbClr val="E25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A734BD2-3219-D4E3-714A-D778C8D9F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342" y="2289707"/>
            <a:ext cx="3827086" cy="4783857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</p:pic>
      <p:sp>
        <p:nvSpPr>
          <p:cNvPr id="9" name="Explosão 1 8">
            <a:extLst>
              <a:ext uri="{FF2B5EF4-FFF2-40B4-BE49-F238E27FC236}">
                <a16:creationId xmlns:a16="http://schemas.microsoft.com/office/drawing/2014/main" xmlns="" id="{7F93F99B-24DE-03FA-296E-241FC8F313D9}"/>
              </a:ext>
            </a:extLst>
          </p:cNvPr>
          <p:cNvSpPr/>
          <p:nvPr/>
        </p:nvSpPr>
        <p:spPr>
          <a:xfrm>
            <a:off x="7743466" y="2502881"/>
            <a:ext cx="671331" cy="694724"/>
          </a:xfrm>
          <a:prstGeom prst="irregularSeal1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20460F8-779E-2D7A-5E0A-450B8D1F01AA}"/>
              </a:ext>
            </a:extLst>
          </p:cNvPr>
          <p:cNvSpPr/>
          <p:nvPr/>
        </p:nvSpPr>
        <p:spPr>
          <a:xfrm>
            <a:off x="7520085" y="3090636"/>
            <a:ext cx="187195" cy="15340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BF7A829-1C87-DB1A-25EC-9652928DBC6F}"/>
              </a:ext>
            </a:extLst>
          </p:cNvPr>
          <p:cNvSpPr/>
          <p:nvPr/>
        </p:nvSpPr>
        <p:spPr>
          <a:xfrm>
            <a:off x="7520026" y="2853099"/>
            <a:ext cx="187195" cy="15340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F95491D-2301-6D2C-F8FB-0A36F2B5EAF1}"/>
              </a:ext>
            </a:extLst>
          </p:cNvPr>
          <p:cNvSpPr/>
          <p:nvPr/>
        </p:nvSpPr>
        <p:spPr>
          <a:xfrm>
            <a:off x="8390048" y="3101393"/>
            <a:ext cx="187195" cy="15340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ED69395-A292-BACD-6673-A1085050C1F8}"/>
              </a:ext>
            </a:extLst>
          </p:cNvPr>
          <p:cNvSpPr/>
          <p:nvPr/>
        </p:nvSpPr>
        <p:spPr>
          <a:xfrm>
            <a:off x="7533345" y="3739281"/>
            <a:ext cx="187195" cy="15340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8AD1356-9948-2F43-6A53-F514B8384316}"/>
              </a:ext>
            </a:extLst>
          </p:cNvPr>
          <p:cNvSpPr/>
          <p:nvPr/>
        </p:nvSpPr>
        <p:spPr>
          <a:xfrm>
            <a:off x="7062532" y="4679728"/>
            <a:ext cx="187195" cy="15340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9685EA7-3FCB-C9E1-7A22-46FDEE8031B1}"/>
              </a:ext>
            </a:extLst>
          </p:cNvPr>
          <p:cNvSpPr/>
          <p:nvPr/>
        </p:nvSpPr>
        <p:spPr>
          <a:xfrm>
            <a:off x="7574454" y="4481008"/>
            <a:ext cx="187195" cy="15340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0BF23C2-9D2C-C67F-6F2B-806F732BEA5B}"/>
              </a:ext>
            </a:extLst>
          </p:cNvPr>
          <p:cNvSpPr/>
          <p:nvPr/>
        </p:nvSpPr>
        <p:spPr>
          <a:xfrm>
            <a:off x="8477204" y="3599433"/>
            <a:ext cx="187195" cy="15340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C7616C9-2A80-4A9F-612E-C0B5BBE925A7}"/>
              </a:ext>
            </a:extLst>
          </p:cNvPr>
          <p:cNvSpPr/>
          <p:nvPr/>
        </p:nvSpPr>
        <p:spPr>
          <a:xfrm>
            <a:off x="8584306" y="4603027"/>
            <a:ext cx="187195" cy="15340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B79854F-08F3-D1AF-E6BF-B962F2D14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66" y="2278395"/>
            <a:ext cx="3827086" cy="4783857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</p:pic>
      <p:sp>
        <p:nvSpPr>
          <p:cNvPr id="3" name="Explosão 1 2">
            <a:extLst>
              <a:ext uri="{FF2B5EF4-FFF2-40B4-BE49-F238E27FC236}">
                <a16:creationId xmlns:a16="http://schemas.microsoft.com/office/drawing/2014/main" xmlns="" id="{3899EDC0-8E4A-1197-C52B-82797AD7E4DC}"/>
              </a:ext>
            </a:extLst>
          </p:cNvPr>
          <p:cNvSpPr/>
          <p:nvPr/>
        </p:nvSpPr>
        <p:spPr>
          <a:xfrm>
            <a:off x="2177811" y="2684580"/>
            <a:ext cx="393539" cy="312516"/>
          </a:xfrm>
          <a:prstGeom prst="irregularSeal1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97CE392-95CF-0459-E909-30A8B5ED161E}"/>
              </a:ext>
            </a:extLst>
          </p:cNvPr>
          <p:cNvSpPr txBox="1"/>
          <p:nvPr/>
        </p:nvSpPr>
        <p:spPr>
          <a:xfrm>
            <a:off x="934899" y="5962374"/>
            <a:ext cx="2762020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Conseguir fazer mais diagnósticos e tratar cada vez mais doença inicial com intenção curativa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30C55EE-F397-D25A-BB37-D9EDA9EBB9F8}"/>
              </a:ext>
            </a:extLst>
          </p:cNvPr>
          <p:cNvSpPr txBox="1"/>
          <p:nvPr/>
        </p:nvSpPr>
        <p:spPr>
          <a:xfrm>
            <a:off x="6250328" y="5890025"/>
            <a:ext cx="3614535" cy="116955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Diminuir o número de casos de doença avançada/metastática; e quando houver, agilizar o tratamento paliativo para conseguir realizar o tratamento e aumentar sobrevida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94;p1">
            <a:extLst>
              <a:ext uri="{FF2B5EF4-FFF2-40B4-BE49-F238E27FC236}">
                <a16:creationId xmlns:a16="http://schemas.microsoft.com/office/drawing/2014/main" xmlns="" id="{FA71ADDC-0CEF-45B9-30C0-6368C9997960}"/>
              </a:ext>
            </a:extLst>
          </p:cNvPr>
          <p:cNvSpPr txBox="1"/>
          <p:nvPr/>
        </p:nvSpPr>
        <p:spPr>
          <a:xfrm>
            <a:off x="1456531" y="1593942"/>
            <a:ext cx="7886700" cy="1209600"/>
          </a:xfrm>
          <a:prstGeom prst="rect">
            <a:avLst/>
          </a:prstGeom>
          <a:noFill/>
          <a:ln w="28575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6683"/>
                </a:solidFill>
                <a:effectLst/>
                <a:uLnTx/>
                <a:uFillTx/>
                <a:latin typeface="Raleway Black"/>
                <a:ea typeface="Raleway Black"/>
                <a:cs typeface="Raleway Black"/>
                <a:sym typeface="Raleway Black"/>
              </a:rPr>
              <a:t>Navegação:</a:t>
            </a:r>
            <a:r>
              <a:rPr kumimoji="0" lang="pt-BR" sz="4400" b="0" i="0" u="none" strike="noStrike" kern="0" cap="none" spc="0" normalizeH="0" noProof="0" dirty="0">
                <a:ln>
                  <a:solidFill>
                    <a:srgbClr val="000000"/>
                  </a:solidFill>
                </a:ln>
                <a:solidFill>
                  <a:srgbClr val="006683"/>
                </a:solidFill>
                <a:effectLst/>
                <a:uLnTx/>
                <a:uFillTx/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kumimoji="0" lang="pt-BR" sz="44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6683"/>
                </a:solidFill>
                <a:effectLst/>
                <a:uLnTx/>
                <a:uFillTx/>
                <a:latin typeface="Raleway Black"/>
                <a:ea typeface="Raleway Black"/>
                <a:cs typeface="Raleway Black"/>
                <a:sym typeface="Raleway Black"/>
              </a:rPr>
              <a:t>Redução de TEMPO!</a:t>
            </a:r>
            <a:endParaRPr kumimoji="0" sz="4400" b="0" i="0" u="none" strike="noStrike" kern="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468CC8"/>
              </a:solidFill>
              <a:effectLst/>
              <a:uLnTx/>
              <a:uFillTx/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220FF80-A840-102E-2DB5-36B4D5CFB1FC}"/>
              </a:ext>
            </a:extLst>
          </p:cNvPr>
          <p:cNvSpPr txBox="1"/>
          <p:nvPr/>
        </p:nvSpPr>
        <p:spPr>
          <a:xfrm>
            <a:off x="3696919" y="5962374"/>
            <a:ext cx="255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B050"/>
                </a:solidFill>
              </a:rPr>
              <a:t>$$$$$$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3903E8D-8D66-395D-2FC8-E2B6B4792BA6}"/>
              </a:ext>
            </a:extLst>
          </p:cNvPr>
          <p:cNvSpPr txBox="1"/>
          <p:nvPr/>
        </p:nvSpPr>
        <p:spPr>
          <a:xfrm>
            <a:off x="3696918" y="6123223"/>
            <a:ext cx="255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rgbClr val="00B050"/>
                </a:solidFill>
              </a:rPr>
              <a:t>$$$$$$</a:t>
            </a:r>
          </a:p>
        </p:txBody>
      </p:sp>
    </p:spTree>
    <p:extLst>
      <p:ext uri="{BB962C8B-B14F-4D97-AF65-F5344CB8AC3E}">
        <p14:creationId xmlns:p14="http://schemas.microsoft.com/office/powerpoint/2010/main" val="16410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5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35" presetClass="emph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7" grpId="1"/>
      <p:bldP spid="27" grpId="2"/>
      <p:bldP spid="27" grpId="3"/>
      <p:bldP spid="27" grpId="4"/>
      <p:bldP spid="6" grpId="0"/>
      <p:bldP spid="6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7392" y="5784698"/>
            <a:ext cx="3068124" cy="94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1564" y="5784698"/>
            <a:ext cx="1319054" cy="946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l="31069" r="28258"/>
          <a:stretch/>
        </p:blipFill>
        <p:spPr>
          <a:xfrm>
            <a:off x="631570" y="5187991"/>
            <a:ext cx="1551401" cy="19072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396439" y="802519"/>
            <a:ext cx="7886700" cy="1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pt-BR" sz="7900" dirty="0">
                <a:solidFill>
                  <a:srgbClr val="006683"/>
                </a:solidFill>
                <a:latin typeface="Raleway Black"/>
                <a:ea typeface="Raleway Black"/>
                <a:cs typeface="Raleway Black"/>
                <a:sym typeface="Raleway Black"/>
              </a:rPr>
              <a:t>Obrigada!</a:t>
            </a:r>
            <a:endParaRPr sz="7300" b="0" i="0" u="none" strike="noStrike" cap="none" dirty="0">
              <a:solidFill>
                <a:srgbClr val="468CC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" name="Google Shape;707;p46">
            <a:extLst>
              <a:ext uri="{FF2B5EF4-FFF2-40B4-BE49-F238E27FC236}">
                <a16:creationId xmlns:a16="http://schemas.microsoft.com/office/drawing/2014/main" xmlns="" id="{9BA39C14-FF9F-39F4-FB23-4A9D8B5684C3}"/>
              </a:ext>
            </a:extLst>
          </p:cNvPr>
          <p:cNvSpPr/>
          <p:nvPr/>
        </p:nvSpPr>
        <p:spPr>
          <a:xfrm>
            <a:off x="1181776" y="3241344"/>
            <a:ext cx="4372787" cy="107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0" tIns="45700" rIns="45700" bIns="45700">
            <a:spAutoFit/>
          </a:bodyPr>
          <a:lstStyle/>
          <a:p>
            <a:pPr algn="ctr">
              <a:defRPr sz="1600" b="1">
                <a:latin typeface="Raleway"/>
                <a:ea typeface="Raleway"/>
                <a:cs typeface="Raleway"/>
                <a:sym typeface="Raleway"/>
              </a:defRPr>
            </a:pPr>
            <a:r>
              <a:rPr lang="pt-BR" sz="2133" dirty="0"/>
              <a:t>www.drakatiamarchetti.com.br</a:t>
            </a:r>
          </a:p>
          <a:p>
            <a:pPr algn="ctr">
              <a:defRPr sz="1600" b="1">
                <a:latin typeface="Raleway"/>
                <a:ea typeface="Raleway"/>
                <a:cs typeface="Raleway"/>
                <a:sym typeface="Raleway"/>
              </a:defRPr>
            </a:pPr>
            <a:endParaRPr lang="pt-BR" sz="2133" dirty="0"/>
          </a:p>
          <a:p>
            <a:pPr algn="ctr">
              <a:defRPr sz="1600" b="1">
                <a:latin typeface="Raleway"/>
                <a:ea typeface="Raleway"/>
                <a:cs typeface="Raleway"/>
                <a:sym typeface="Raleway"/>
              </a:defRPr>
            </a:pPr>
            <a:r>
              <a:rPr lang="pt-BR" sz="2133" dirty="0"/>
              <a:t>drakatia.marchetti</a:t>
            </a:r>
            <a:r>
              <a:rPr sz="2133" dirty="0"/>
              <a:t>@</a:t>
            </a:r>
            <a:r>
              <a:rPr sz="2133" dirty="0" err="1"/>
              <a:t>gmail.com</a:t>
            </a:r>
            <a:endParaRPr sz="2133" dirty="0"/>
          </a:p>
        </p:txBody>
      </p:sp>
      <p:pic>
        <p:nvPicPr>
          <p:cNvPr id="15" name="Imagem 14" descr="Código QR&#10;&#10;Descrição gerada automaticamente">
            <a:extLst>
              <a:ext uri="{FF2B5EF4-FFF2-40B4-BE49-F238E27FC236}">
                <a16:creationId xmlns:a16="http://schemas.microsoft.com/office/drawing/2014/main" xmlns="" id="{7F579AA1-9202-9CF3-A583-4FFA86331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7461" y="2550519"/>
            <a:ext cx="2458636" cy="2458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08558206b_1_26"/>
          <p:cNvSpPr txBox="1"/>
          <p:nvPr/>
        </p:nvSpPr>
        <p:spPr>
          <a:xfrm>
            <a:off x="917299" y="2553150"/>
            <a:ext cx="8643389" cy="24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pt-BR" sz="5700" dirty="0">
                <a:solidFill>
                  <a:srgbClr val="006683"/>
                </a:solidFill>
                <a:latin typeface="Raleway Black"/>
                <a:ea typeface="Raleway Black"/>
                <a:cs typeface="Raleway Black"/>
                <a:sym typeface="Raleway Black"/>
              </a:rPr>
              <a:t>Navegação do paciente  com câncer de cabeça e pescoço</a:t>
            </a:r>
            <a:endParaRPr sz="3900" b="0" i="0" u="none" strike="noStrike" cap="none" dirty="0">
              <a:solidFill>
                <a:srgbClr val="468CC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69" name="Google Shape;69;g2e08558206b_1_26"/>
          <p:cNvSpPr/>
          <p:nvPr/>
        </p:nvSpPr>
        <p:spPr>
          <a:xfrm>
            <a:off x="1077038" y="1934450"/>
            <a:ext cx="1556850" cy="334175"/>
          </a:xfrm>
          <a:prstGeom prst="flowChartOffpageConnector">
            <a:avLst/>
          </a:prstGeom>
          <a:solidFill>
            <a:srgbClr val="E25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28">
            <a:extLst>
              <a:ext uri="{FF2B5EF4-FFF2-40B4-BE49-F238E27FC236}">
                <a16:creationId xmlns:a16="http://schemas.microsoft.com/office/drawing/2014/main" xmlns="" id="{71EB6F2A-1EE9-A916-41EC-660B88AB4193}"/>
              </a:ext>
            </a:extLst>
          </p:cNvPr>
          <p:cNvSpPr/>
          <p:nvPr/>
        </p:nvSpPr>
        <p:spPr>
          <a:xfrm>
            <a:off x="466726" y="1563115"/>
            <a:ext cx="6543674" cy="646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0" tIns="45700" rIns="45700" bIns="45700">
            <a:spAutoFit/>
          </a:bodyPr>
          <a:lstStyle>
            <a:lvl1pPr>
              <a:defRPr sz="2400" b="1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>
              <a:buSzPts val="5700"/>
            </a:pPr>
            <a:r>
              <a:rPr lang="pt-BR" sz="3600" b="0" dirty="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Dra. Katia Regina </a:t>
            </a:r>
            <a:r>
              <a:rPr lang="pt-BR" sz="3600" b="0" dirty="0" err="1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Marchetti</a:t>
            </a:r>
            <a:endParaRPr lang="pt-BR" sz="3600" b="0" dirty="0">
              <a:solidFill>
                <a:schemeClr val="dk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3" name="Google Shape;301;p28">
            <a:extLst>
              <a:ext uri="{FF2B5EF4-FFF2-40B4-BE49-F238E27FC236}">
                <a16:creationId xmlns:a16="http://schemas.microsoft.com/office/drawing/2014/main" xmlns="" id="{62C22572-756C-EEF9-823E-F6CCE6692678}"/>
              </a:ext>
            </a:extLst>
          </p:cNvPr>
          <p:cNvSpPr/>
          <p:nvPr/>
        </p:nvSpPr>
        <p:spPr>
          <a:xfrm>
            <a:off x="419100" y="2452711"/>
            <a:ext cx="5959970" cy="389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0" tIns="45700" rIns="45700" bIns="45700">
            <a:spAutoFit/>
          </a:bodyPr>
          <a:lstStyle/>
          <a:p>
            <a:pPr algn="just">
              <a:buClr>
                <a:schemeClr val="dk1"/>
              </a:buClr>
              <a:buSzPts val="1100"/>
              <a:defRPr sz="1000"/>
            </a:pPr>
            <a:r>
              <a:rPr lang="pt-BR" sz="1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Médica Oncologista Clínica do Hospital Sírio Libanês de Brasília e do Hospital de Base do Distrito Federal.</a:t>
            </a:r>
          </a:p>
          <a:p>
            <a:pPr algn="just">
              <a:buClr>
                <a:schemeClr val="dk1"/>
              </a:buClr>
              <a:buSzPts val="1100"/>
              <a:defRPr sz="1000"/>
            </a:pPr>
            <a:r>
              <a:rPr lang="pt-BR" sz="1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algn="just">
              <a:buClr>
                <a:schemeClr val="dk1"/>
              </a:buClr>
              <a:buSzPts val="1100"/>
              <a:defRPr sz="1000"/>
            </a:pPr>
            <a:r>
              <a:rPr lang="pt-BR" sz="1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Supervisora do Programa de Residência em Oncologia Clínica do Hospital de Base do Distrito Federal.</a:t>
            </a:r>
          </a:p>
          <a:p>
            <a:pPr algn="just">
              <a:buClr>
                <a:schemeClr val="dk1"/>
              </a:buClr>
              <a:buSzPts val="1100"/>
              <a:defRPr sz="1000"/>
            </a:pPr>
            <a:r>
              <a:rPr lang="pt-BR" sz="1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algn="just">
              <a:buClr>
                <a:schemeClr val="dk1"/>
              </a:buClr>
              <a:buSzPts val="1100"/>
              <a:defRPr sz="1000"/>
            </a:pPr>
            <a:r>
              <a:rPr lang="pt-BR" sz="1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Formação pela Faculdade de Medicina da USP / Instituto do Câncer do Estado de São Paulo - ICESP, onde atualmente faz Doutorado em Oncologia Clínica, cuja tese é focada em efeitos colaterais do tratamento de quimioterapia e radioterapia em pacientes com câncer de cabeça e pescoço</a:t>
            </a:r>
            <a:r>
              <a:rPr lang="pt-BR" sz="1333" dirty="0"/>
              <a:t>.</a:t>
            </a:r>
            <a:endParaRPr sz="1333" dirty="0"/>
          </a:p>
        </p:txBody>
      </p:sp>
      <p:pic>
        <p:nvPicPr>
          <p:cNvPr id="4" name="Imagem 3" descr="Mulher de cabelos longos sorrindo&#10;&#10;Descrição gerada automaticamente">
            <a:extLst>
              <a:ext uri="{FF2B5EF4-FFF2-40B4-BE49-F238E27FC236}">
                <a16:creationId xmlns:a16="http://schemas.microsoft.com/office/drawing/2014/main" xmlns="" id="{1CA49323-2A2E-42AD-A5DE-DC90E082E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50" y="2364270"/>
            <a:ext cx="2722148" cy="36373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0;p28">
            <a:extLst>
              <a:ext uri="{FF2B5EF4-FFF2-40B4-BE49-F238E27FC236}">
                <a16:creationId xmlns:a16="http://schemas.microsoft.com/office/drawing/2014/main" xmlns="" id="{3C68D208-BC7F-F4F1-712C-1DBC2E802E05}"/>
              </a:ext>
            </a:extLst>
          </p:cNvPr>
          <p:cNvSpPr/>
          <p:nvPr/>
        </p:nvSpPr>
        <p:spPr>
          <a:xfrm>
            <a:off x="988570" y="1563115"/>
            <a:ext cx="5573905" cy="646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0" tIns="45700" rIns="45700" bIns="45700">
            <a:spAutoFit/>
          </a:bodyPr>
          <a:lstStyle>
            <a:lvl1pPr>
              <a:defRPr sz="2400" b="1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>
              <a:buSzPts val="5700"/>
            </a:pPr>
            <a:r>
              <a:rPr lang="pt-BR" sz="3600" b="0" dirty="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Conflito de interesse</a:t>
            </a:r>
          </a:p>
        </p:txBody>
      </p:sp>
      <p:sp>
        <p:nvSpPr>
          <p:cNvPr id="6" name="Google Shape;301;p28">
            <a:extLst>
              <a:ext uri="{FF2B5EF4-FFF2-40B4-BE49-F238E27FC236}">
                <a16:creationId xmlns:a16="http://schemas.microsoft.com/office/drawing/2014/main" xmlns="" id="{F65185CD-D285-A0BD-8D4D-D1BEA449CB2D}"/>
              </a:ext>
            </a:extLst>
          </p:cNvPr>
          <p:cNvSpPr/>
          <p:nvPr/>
        </p:nvSpPr>
        <p:spPr>
          <a:xfrm>
            <a:off x="988570" y="2509861"/>
            <a:ext cx="5308057" cy="155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0" tIns="45700" rIns="45700" bIns="45700">
            <a:spAutoFit/>
          </a:bodyPr>
          <a:lstStyle/>
          <a:p>
            <a:pPr marL="285750" indent="-285750" algn="just">
              <a:buClr>
                <a:schemeClr val="dk1"/>
              </a:buClr>
              <a:buSzPts val="1100"/>
              <a:buFont typeface="Arial"/>
              <a:buChar char="•"/>
              <a:defRPr sz="1000"/>
            </a:pPr>
            <a:r>
              <a:rPr lang="pt-BR" sz="1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Investigadora principal e sub-investigadora de estudos clínicos em oncologia clínica do Hospital Sírio Libanês - Brasília  (nenhum em Câncer de Cabeça e Pescoço e/ou Câncer de </a:t>
            </a:r>
            <a:r>
              <a:rPr lang="pt-BR" sz="19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Tireoide</a:t>
            </a:r>
            <a:r>
              <a:rPr lang="pt-BR" sz="1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081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/>
        </p:nvSpPr>
        <p:spPr>
          <a:xfrm>
            <a:off x="2316563" y="2059200"/>
            <a:ext cx="7352400" cy="4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pt-BR" sz="14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400" b="0" i="0" u="none" strike="noStrike" cap="none">
              <a:solidFill>
                <a:srgbClr val="05786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5786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855950" y="1292500"/>
            <a:ext cx="52014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pt-BR" sz="3600" dirty="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Navegação: o que é?</a:t>
            </a:r>
            <a:endParaRPr sz="3600" i="0" u="none" strike="noStrike" cap="none" dirty="0">
              <a:solidFill>
                <a:srgbClr val="006683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2300" b="0" i="0" u="none" strike="noStrike" cap="none" dirty="0">
              <a:solidFill>
                <a:srgbClr val="468CC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918025" y="2671925"/>
            <a:ext cx="75801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navegação é o acompanhamento dos casos de suspeita ou de confirmação </a:t>
            </a:r>
            <a:r>
              <a:rPr lang="pt-BR" sz="1900" dirty="0">
                <a:solidFill>
                  <a:schemeClr val="dk1"/>
                </a:solidFill>
                <a:latin typeface="Raleway"/>
                <a:sym typeface="Raleway"/>
              </a:rPr>
              <a:t>da doença com abordagem individual. Tem como objetivo acompanhar </a:t>
            </a:r>
            <a:r>
              <a:rPr lang="pt-BR" sz="1900" dirty="0">
                <a:solidFill>
                  <a:schemeClr val="dk1"/>
                </a:solidFill>
                <a:latin typeface="Raleway"/>
              </a:rPr>
              <a:t>a jornada do paciente desde o diagnóstico até o final de seu tratamento.</a:t>
            </a:r>
            <a:endParaRPr sz="1900" dirty="0">
              <a:solidFill>
                <a:schemeClr val="dk1"/>
              </a:solidFill>
              <a:latin typeface="Raleway"/>
              <a:sym typeface="Raleway SemiBold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1077038" y="878950"/>
            <a:ext cx="1556850" cy="334175"/>
          </a:xfrm>
          <a:prstGeom prst="flowChartOffpageConnector">
            <a:avLst/>
          </a:prstGeom>
          <a:solidFill>
            <a:srgbClr val="E25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e08558206b_1_13"/>
          <p:cNvSpPr txBox="1"/>
          <p:nvPr/>
        </p:nvSpPr>
        <p:spPr>
          <a:xfrm>
            <a:off x="2316563" y="2287800"/>
            <a:ext cx="7352400" cy="4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pt-BR" sz="14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400" b="0" i="0" u="none" strike="noStrike" cap="none" dirty="0">
              <a:solidFill>
                <a:srgbClr val="05786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5786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" name="Google Shape;83;g2e08558206b_1_13"/>
          <p:cNvSpPr txBox="1"/>
          <p:nvPr/>
        </p:nvSpPr>
        <p:spPr>
          <a:xfrm>
            <a:off x="671250" y="1111150"/>
            <a:ext cx="755835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pt-BR" sz="3600" dirty="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Porque a navegação é importante em pacientes oncológicos?</a:t>
            </a:r>
          </a:p>
        </p:txBody>
      </p:sp>
      <p:sp>
        <p:nvSpPr>
          <p:cNvPr id="86" name="Google Shape;86;g2e08558206b_1_13"/>
          <p:cNvSpPr/>
          <p:nvPr/>
        </p:nvSpPr>
        <p:spPr>
          <a:xfrm>
            <a:off x="1077038" y="776975"/>
            <a:ext cx="1556850" cy="334175"/>
          </a:xfrm>
          <a:prstGeom prst="flowChartOffpageConnector">
            <a:avLst/>
          </a:prstGeom>
          <a:solidFill>
            <a:srgbClr val="E25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A734BD2-3219-D4E3-714A-D778C8D9F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504" y="2287800"/>
            <a:ext cx="3827086" cy="4783857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</p:pic>
      <p:sp>
        <p:nvSpPr>
          <p:cNvPr id="6" name="Explosão 1 5">
            <a:extLst>
              <a:ext uri="{FF2B5EF4-FFF2-40B4-BE49-F238E27FC236}">
                <a16:creationId xmlns:a16="http://schemas.microsoft.com/office/drawing/2014/main" xmlns="" id="{BBEF7D5D-3F52-B1BF-B5D4-D8226ACD1FAB}"/>
              </a:ext>
            </a:extLst>
          </p:cNvPr>
          <p:cNvSpPr/>
          <p:nvPr/>
        </p:nvSpPr>
        <p:spPr>
          <a:xfrm>
            <a:off x="5599224" y="2693985"/>
            <a:ext cx="393539" cy="312516"/>
          </a:xfrm>
          <a:prstGeom prst="irregularSeal1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Explosão 1 9">
            <a:extLst>
              <a:ext uri="{FF2B5EF4-FFF2-40B4-BE49-F238E27FC236}">
                <a16:creationId xmlns:a16="http://schemas.microsoft.com/office/drawing/2014/main" xmlns="" id="{DE9B5A87-2C6B-6FFA-C0D1-6363A98D6AC5}"/>
              </a:ext>
            </a:extLst>
          </p:cNvPr>
          <p:cNvSpPr/>
          <p:nvPr/>
        </p:nvSpPr>
        <p:spPr>
          <a:xfrm>
            <a:off x="5527734" y="2637541"/>
            <a:ext cx="508472" cy="453095"/>
          </a:xfrm>
          <a:prstGeom prst="irregularSeal1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xplosão 1 7">
            <a:extLst>
              <a:ext uri="{FF2B5EF4-FFF2-40B4-BE49-F238E27FC236}">
                <a16:creationId xmlns:a16="http://schemas.microsoft.com/office/drawing/2014/main" xmlns="" id="{D5ABBCB4-C865-538F-04D8-1CD21A3BDA40}"/>
              </a:ext>
            </a:extLst>
          </p:cNvPr>
          <p:cNvSpPr/>
          <p:nvPr/>
        </p:nvSpPr>
        <p:spPr>
          <a:xfrm>
            <a:off x="5478336" y="2567250"/>
            <a:ext cx="651106" cy="593675"/>
          </a:xfrm>
          <a:prstGeom prst="irregularSeal1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xplosão 1 8">
            <a:extLst>
              <a:ext uri="{FF2B5EF4-FFF2-40B4-BE49-F238E27FC236}">
                <a16:creationId xmlns:a16="http://schemas.microsoft.com/office/drawing/2014/main" xmlns="" id="{7F93F99B-24DE-03FA-296E-241FC8F313D9}"/>
              </a:ext>
            </a:extLst>
          </p:cNvPr>
          <p:cNvSpPr/>
          <p:nvPr/>
        </p:nvSpPr>
        <p:spPr>
          <a:xfrm>
            <a:off x="5509551" y="2502881"/>
            <a:ext cx="671331" cy="694724"/>
          </a:xfrm>
          <a:prstGeom prst="irregularSeal1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20460F8-779E-2D7A-5E0A-450B8D1F01AA}"/>
              </a:ext>
            </a:extLst>
          </p:cNvPr>
          <p:cNvSpPr/>
          <p:nvPr/>
        </p:nvSpPr>
        <p:spPr>
          <a:xfrm>
            <a:off x="5286170" y="3090636"/>
            <a:ext cx="187195" cy="15340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BF7A829-1C87-DB1A-25EC-9652928DBC6F}"/>
              </a:ext>
            </a:extLst>
          </p:cNvPr>
          <p:cNvSpPr/>
          <p:nvPr/>
        </p:nvSpPr>
        <p:spPr>
          <a:xfrm>
            <a:off x="5286111" y="2853099"/>
            <a:ext cx="187195" cy="15340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F95491D-2301-6D2C-F8FB-0A36F2B5EAF1}"/>
              </a:ext>
            </a:extLst>
          </p:cNvPr>
          <p:cNvSpPr/>
          <p:nvPr/>
        </p:nvSpPr>
        <p:spPr>
          <a:xfrm>
            <a:off x="6156133" y="3101393"/>
            <a:ext cx="187195" cy="15340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ED69395-A292-BACD-6673-A1085050C1F8}"/>
              </a:ext>
            </a:extLst>
          </p:cNvPr>
          <p:cNvSpPr/>
          <p:nvPr/>
        </p:nvSpPr>
        <p:spPr>
          <a:xfrm>
            <a:off x="5299430" y="3739281"/>
            <a:ext cx="187195" cy="15340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8AD1356-9948-2F43-6A53-F514B8384316}"/>
              </a:ext>
            </a:extLst>
          </p:cNvPr>
          <p:cNvSpPr/>
          <p:nvPr/>
        </p:nvSpPr>
        <p:spPr>
          <a:xfrm>
            <a:off x="4822666" y="4516922"/>
            <a:ext cx="187195" cy="15340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9685EA7-3FCB-C9E1-7A22-46FDEE8031B1}"/>
              </a:ext>
            </a:extLst>
          </p:cNvPr>
          <p:cNvSpPr/>
          <p:nvPr/>
        </p:nvSpPr>
        <p:spPr>
          <a:xfrm>
            <a:off x="5340539" y="4481008"/>
            <a:ext cx="187195" cy="15340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0BF23C2-9D2C-C67F-6F2B-806F732BEA5B}"/>
              </a:ext>
            </a:extLst>
          </p:cNvPr>
          <p:cNvSpPr/>
          <p:nvPr/>
        </p:nvSpPr>
        <p:spPr>
          <a:xfrm>
            <a:off x="6243289" y="3599433"/>
            <a:ext cx="187195" cy="15340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C7616C9-2A80-4A9F-612E-C0B5BBE925A7}"/>
              </a:ext>
            </a:extLst>
          </p:cNvPr>
          <p:cNvSpPr/>
          <p:nvPr/>
        </p:nvSpPr>
        <p:spPr>
          <a:xfrm>
            <a:off x="6350391" y="4603027"/>
            <a:ext cx="187195" cy="15340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Google Shape;94;p1">
            <a:extLst>
              <a:ext uri="{FF2B5EF4-FFF2-40B4-BE49-F238E27FC236}">
                <a16:creationId xmlns:a16="http://schemas.microsoft.com/office/drawing/2014/main" xmlns="" id="{FA71ADDC-0CEF-45B9-30C0-6368C9997960}"/>
              </a:ext>
            </a:extLst>
          </p:cNvPr>
          <p:cNvSpPr txBox="1"/>
          <p:nvPr/>
        </p:nvSpPr>
        <p:spPr>
          <a:xfrm>
            <a:off x="1782263" y="5206260"/>
            <a:ext cx="7886700" cy="1209600"/>
          </a:xfrm>
          <a:prstGeom prst="rect">
            <a:avLst/>
          </a:prstGeom>
          <a:noFill/>
          <a:ln w="28575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pt-BR" sz="7900" dirty="0">
                <a:ln>
                  <a:solidFill>
                    <a:schemeClr val="tx1"/>
                  </a:solidFill>
                </a:ln>
                <a:solidFill>
                  <a:srgbClr val="006683"/>
                </a:solidFill>
                <a:latin typeface="Raleway Black"/>
                <a:ea typeface="Raleway Black"/>
                <a:cs typeface="Raleway Black"/>
                <a:sym typeface="Raleway Black"/>
              </a:rPr>
              <a:t>TEMPO!</a:t>
            </a:r>
            <a:endParaRPr sz="7300" b="0" i="0" u="none" strike="noStrike" cap="none" dirty="0">
              <a:ln>
                <a:solidFill>
                  <a:schemeClr val="tx1"/>
                </a:solidFill>
              </a:ln>
              <a:solidFill>
                <a:srgbClr val="468CC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35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5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35" presetClass="emph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8" grpId="0" animBg="1"/>
      <p:bldP spid="8" grpId="1" animBg="1"/>
      <p:bldP spid="9" grpId="0" animBg="1"/>
      <p:bldP spid="11" grpId="0" animBg="1"/>
      <p:bldP spid="1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7" grpId="1"/>
      <p:bldP spid="27" grpId="2"/>
      <p:bldP spid="27" grpId="3"/>
      <p:bldP spid="27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e08558206b_1_13"/>
          <p:cNvSpPr/>
          <p:nvPr/>
        </p:nvSpPr>
        <p:spPr>
          <a:xfrm>
            <a:off x="1077038" y="776975"/>
            <a:ext cx="1556850" cy="334175"/>
          </a:xfrm>
          <a:prstGeom prst="flowChartOffpageConnector">
            <a:avLst/>
          </a:prstGeom>
          <a:solidFill>
            <a:srgbClr val="E25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83EA352-4050-B16B-14AE-85B1EB311E39}"/>
              </a:ext>
            </a:extLst>
          </p:cNvPr>
          <p:cNvSpPr txBox="1"/>
          <p:nvPr/>
        </p:nvSpPr>
        <p:spPr>
          <a:xfrm>
            <a:off x="6155384" y="2953637"/>
            <a:ext cx="2768697" cy="1384995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pt-PT" sz="1400" b="1" dirty="0">
              <a:solidFill>
                <a:srgbClr val="231F2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4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Investigação:</a:t>
            </a:r>
          </a:p>
          <a:p>
            <a:endParaRPr lang="pt-PT" dirty="0">
              <a:solidFill>
                <a:srgbClr val="231F2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Avaliação</a:t>
            </a:r>
            <a:r>
              <a:rPr lang="pt-PT" sz="1400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direta</a:t>
            </a:r>
            <a:r>
              <a:rPr lang="pt-PT" sz="1400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</a:t>
            </a:r>
            <a:r>
              <a:rPr lang="pt-PT" sz="1400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tumor ou </a:t>
            </a:r>
            <a:r>
              <a:rPr lang="pt-PT" dirty="0">
                <a:solidFill>
                  <a:srgbClr val="231F2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pt-PT" sz="1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asofibrolaringoscopia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A53A56F-B49A-5F76-4648-E4DACDE3644C}"/>
              </a:ext>
            </a:extLst>
          </p:cNvPr>
          <p:cNvSpPr txBox="1"/>
          <p:nvPr/>
        </p:nvSpPr>
        <p:spPr>
          <a:xfrm>
            <a:off x="568602" y="2769982"/>
            <a:ext cx="4628431" cy="18158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Sintoma:</a:t>
            </a:r>
          </a:p>
          <a:p>
            <a:r>
              <a:rPr lang="pt-B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Rouquidão;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Dor ou dificuldade para engolir;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Feridas e machucados na boca que não cicatrizam;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Perda de peso;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Nódulo em região cervical (íngua/linfonodo).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50F54FC-337F-7F2A-A632-5AAFC84BA0BC}"/>
              </a:ext>
            </a:extLst>
          </p:cNvPr>
          <p:cNvSpPr txBox="1"/>
          <p:nvPr/>
        </p:nvSpPr>
        <p:spPr>
          <a:xfrm>
            <a:off x="6155384" y="5272849"/>
            <a:ext cx="2768697" cy="52322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BIÓPSIA</a:t>
            </a:r>
            <a:r>
              <a:rPr lang="pt-PT" sz="1400" b="1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</a:t>
            </a:r>
            <a:r>
              <a:rPr lang="pt-PT" sz="1400" b="1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EXAME</a:t>
            </a:r>
            <a:r>
              <a:rPr lang="pt-PT" sz="1400" b="1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HISTO</a:t>
            </a:r>
            <a:r>
              <a:rPr lang="pt-PT" sz="1400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PATOLÓGICO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BE003F05-2B41-13ED-2A15-9D58DEC0BAAC}"/>
              </a:ext>
            </a:extLst>
          </p:cNvPr>
          <p:cNvSpPr txBox="1"/>
          <p:nvPr/>
        </p:nvSpPr>
        <p:spPr>
          <a:xfrm>
            <a:off x="897128" y="5008187"/>
            <a:ext cx="3971377" cy="138499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POSITIVO: </a:t>
            </a:r>
          </a:p>
          <a:p>
            <a:endParaRPr lang="pt-BR" dirty="0"/>
          </a:p>
          <a:p>
            <a:r>
              <a:rPr lang="pt-BR" dirty="0"/>
              <a:t>Confirmado câncer de cabeça e pescoço – CID C__!</a:t>
            </a:r>
          </a:p>
          <a:p>
            <a:endParaRPr lang="pt-BR" dirty="0"/>
          </a:p>
          <a:p>
            <a:r>
              <a:rPr lang="pt-BR" dirty="0"/>
              <a:t>Avaliação tipo histológico, HPV (p16), EBV</a:t>
            </a:r>
          </a:p>
        </p:txBody>
      </p:sp>
      <p:sp>
        <p:nvSpPr>
          <p:cNvPr id="14" name="Seta para a Direita 13">
            <a:extLst>
              <a:ext uri="{FF2B5EF4-FFF2-40B4-BE49-F238E27FC236}">
                <a16:creationId xmlns:a16="http://schemas.microsoft.com/office/drawing/2014/main" xmlns="" id="{6D5890E1-3E9F-D06A-4933-315527B436F2}"/>
              </a:ext>
            </a:extLst>
          </p:cNvPr>
          <p:cNvSpPr/>
          <p:nvPr/>
        </p:nvSpPr>
        <p:spPr>
          <a:xfrm rot="10800000">
            <a:off x="5077033" y="5295932"/>
            <a:ext cx="696089" cy="4770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Seta para a Direita 15">
            <a:extLst>
              <a:ext uri="{FF2B5EF4-FFF2-40B4-BE49-F238E27FC236}">
                <a16:creationId xmlns:a16="http://schemas.microsoft.com/office/drawing/2014/main" xmlns="" id="{41DC085B-9155-45E0-88CD-07D1B62688D6}"/>
              </a:ext>
            </a:extLst>
          </p:cNvPr>
          <p:cNvSpPr/>
          <p:nvPr/>
        </p:nvSpPr>
        <p:spPr>
          <a:xfrm rot="5400000">
            <a:off x="7296601" y="4523304"/>
            <a:ext cx="492712" cy="4770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Google Shape;75;p4">
            <a:extLst>
              <a:ext uri="{FF2B5EF4-FFF2-40B4-BE49-F238E27FC236}">
                <a16:creationId xmlns:a16="http://schemas.microsoft.com/office/drawing/2014/main" xmlns="" id="{80FB8930-5D34-AF93-128E-1DE2544C0DBE}"/>
              </a:ext>
            </a:extLst>
          </p:cNvPr>
          <p:cNvSpPr txBox="1"/>
          <p:nvPr/>
        </p:nvSpPr>
        <p:spPr>
          <a:xfrm>
            <a:off x="855950" y="1292500"/>
            <a:ext cx="52014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pt-BR" sz="3600" dirty="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Fluxo de diagnóstico </a:t>
            </a:r>
            <a:endParaRPr sz="2300" b="0" i="0" u="none" strike="noStrike" cap="none" dirty="0">
              <a:solidFill>
                <a:srgbClr val="468CC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" name="Seta para a Direita 17">
            <a:extLst>
              <a:ext uri="{FF2B5EF4-FFF2-40B4-BE49-F238E27FC236}">
                <a16:creationId xmlns:a16="http://schemas.microsoft.com/office/drawing/2014/main" xmlns="" id="{56700773-C2A8-D2D0-03B9-1E7E02466207}"/>
              </a:ext>
            </a:extLst>
          </p:cNvPr>
          <p:cNvSpPr/>
          <p:nvPr/>
        </p:nvSpPr>
        <p:spPr>
          <a:xfrm>
            <a:off x="5356255" y="3427211"/>
            <a:ext cx="696089" cy="4770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DBAE22A6-8343-4ACB-979B-BE4207E4DAC4}"/>
              </a:ext>
            </a:extLst>
          </p:cNvPr>
          <p:cNvSpPr txBox="1"/>
          <p:nvPr/>
        </p:nvSpPr>
        <p:spPr>
          <a:xfrm>
            <a:off x="6155383" y="1336025"/>
            <a:ext cx="2768697" cy="160043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PT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NAVEGAÇÃO de diagnóstico: </a:t>
            </a:r>
          </a:p>
          <a:p>
            <a:pPr algn="ctr"/>
            <a: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Pedido do exame com a indicação </a:t>
            </a:r>
          </a:p>
          <a:p>
            <a:pPr algn="ctr"/>
            <a: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DIAGNÓSTICO – SUSPEITA DE NEOPLASIA</a:t>
            </a:r>
            <a:endParaRPr lang="pt-PT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417D9B03-AC66-A91F-1877-238E7B208EB8}"/>
              </a:ext>
            </a:extLst>
          </p:cNvPr>
          <p:cNvSpPr txBox="1"/>
          <p:nvPr/>
        </p:nvSpPr>
        <p:spPr>
          <a:xfrm>
            <a:off x="6155383" y="5830509"/>
            <a:ext cx="2768697" cy="160043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PT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NAVEGAÇÃO de diagnóstico: </a:t>
            </a:r>
          </a:p>
          <a:p>
            <a:pPr algn="ctr"/>
            <a: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Pedido do exame com a indicação </a:t>
            </a:r>
          </a:p>
          <a:p>
            <a:pPr algn="ctr"/>
            <a: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DIAGNÓSTICO – SUSPEITA DE NEOPLASIA</a:t>
            </a:r>
            <a:endParaRPr lang="pt-PT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4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e08558206b_1_13"/>
          <p:cNvSpPr/>
          <p:nvPr/>
        </p:nvSpPr>
        <p:spPr>
          <a:xfrm>
            <a:off x="1077038" y="776975"/>
            <a:ext cx="1556850" cy="334175"/>
          </a:xfrm>
          <a:prstGeom prst="flowChartOffpageConnector">
            <a:avLst/>
          </a:prstGeom>
          <a:solidFill>
            <a:srgbClr val="E25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eta para a Direita 15">
            <a:extLst>
              <a:ext uri="{FF2B5EF4-FFF2-40B4-BE49-F238E27FC236}">
                <a16:creationId xmlns:a16="http://schemas.microsoft.com/office/drawing/2014/main" xmlns="" id="{41DC085B-9155-45E0-88CD-07D1B62688D6}"/>
              </a:ext>
            </a:extLst>
          </p:cNvPr>
          <p:cNvSpPr/>
          <p:nvPr/>
        </p:nvSpPr>
        <p:spPr>
          <a:xfrm>
            <a:off x="4316279" y="3506041"/>
            <a:ext cx="492712" cy="4770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120E437-756D-0B6B-83BE-5CE70B9A8659}"/>
              </a:ext>
            </a:extLst>
          </p:cNvPr>
          <p:cNvSpPr txBox="1"/>
          <p:nvPr/>
        </p:nvSpPr>
        <p:spPr>
          <a:xfrm>
            <a:off x="4932665" y="2764174"/>
            <a:ext cx="4967288" cy="2031325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Estadiamento:</a:t>
            </a:r>
          </a:p>
          <a:p>
            <a:endParaRPr lang="pt-B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0" dirty="0"/>
              <a:t>TC ou RNM de face e pescoço com contraste.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0" dirty="0"/>
              <a:t>TC de tórax sem contraste.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0" dirty="0"/>
              <a:t>Endoscopia digestiva alta e broncoscopia (hipofaringe e laringe).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0" dirty="0"/>
              <a:t>Avaliação laboratorial hematológica, de função renal, hepática e tireoidiana, e eletrólitos (incluindo Mg e Ca).</a:t>
            </a:r>
          </a:p>
          <a:p>
            <a:endParaRPr lang="pt-BR" dirty="0"/>
          </a:p>
        </p:txBody>
      </p:sp>
      <p:sp>
        <p:nvSpPr>
          <p:cNvPr id="12" name="Google Shape;75;p4">
            <a:extLst>
              <a:ext uri="{FF2B5EF4-FFF2-40B4-BE49-F238E27FC236}">
                <a16:creationId xmlns:a16="http://schemas.microsoft.com/office/drawing/2014/main" xmlns="" id="{687A654B-B695-3FF2-D3E7-2D5DF9159931}"/>
              </a:ext>
            </a:extLst>
          </p:cNvPr>
          <p:cNvSpPr txBox="1"/>
          <p:nvPr/>
        </p:nvSpPr>
        <p:spPr>
          <a:xfrm>
            <a:off x="855949" y="1292500"/>
            <a:ext cx="7906085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pt-BR" sz="3600" dirty="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Fluxo de definição de tratamento </a:t>
            </a:r>
            <a:endParaRPr sz="2300" b="0" i="0" u="none" strike="noStrike" cap="none" dirty="0">
              <a:solidFill>
                <a:srgbClr val="468CC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F7ECE75F-F75D-1E96-6F82-BFA52AF2D79D}"/>
              </a:ext>
            </a:extLst>
          </p:cNvPr>
          <p:cNvSpPr txBox="1"/>
          <p:nvPr/>
        </p:nvSpPr>
        <p:spPr>
          <a:xfrm>
            <a:off x="4932665" y="4804091"/>
            <a:ext cx="4967288" cy="138499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PT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NAVEGAÇÃO de </a:t>
            </a:r>
            <a:r>
              <a:rPr lang="pt-PT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estadiamento</a:t>
            </a:r>
            <a: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pt-PT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Após confirmado CID C__</a:t>
            </a:r>
            <a: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Pedido do exame com a indicação </a:t>
            </a:r>
          </a:p>
          <a:p>
            <a:pPr algn="ctr"/>
            <a: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ESTADIAMENTO DE CÂNCER</a:t>
            </a:r>
            <a:endParaRPr lang="pt-PT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23C1E898-9216-7135-F602-4C1598724CEE}"/>
              </a:ext>
            </a:extLst>
          </p:cNvPr>
          <p:cNvSpPr txBox="1"/>
          <p:nvPr/>
        </p:nvSpPr>
        <p:spPr>
          <a:xfrm>
            <a:off x="221228" y="3052070"/>
            <a:ext cx="3971377" cy="138499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POSITIVO: </a:t>
            </a:r>
          </a:p>
          <a:p>
            <a:endParaRPr lang="pt-BR" dirty="0"/>
          </a:p>
          <a:p>
            <a:r>
              <a:rPr lang="pt-BR" dirty="0"/>
              <a:t>Confirmado câncer de cabeça e pescoço – CID C__!</a:t>
            </a:r>
          </a:p>
          <a:p>
            <a:endParaRPr lang="pt-BR" dirty="0"/>
          </a:p>
          <a:p>
            <a:r>
              <a:rPr lang="pt-BR" dirty="0"/>
              <a:t>Avaliação tipo histológico, HPV (p16), EBV</a:t>
            </a:r>
          </a:p>
        </p:txBody>
      </p:sp>
    </p:spTree>
    <p:extLst>
      <p:ext uri="{BB962C8B-B14F-4D97-AF65-F5344CB8AC3E}">
        <p14:creationId xmlns:p14="http://schemas.microsoft.com/office/powerpoint/2010/main" val="23919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e08558206b_1_13"/>
          <p:cNvSpPr/>
          <p:nvPr/>
        </p:nvSpPr>
        <p:spPr>
          <a:xfrm>
            <a:off x="1077038" y="776975"/>
            <a:ext cx="1556850" cy="334175"/>
          </a:xfrm>
          <a:prstGeom prst="flowChartOffpageConnector">
            <a:avLst/>
          </a:prstGeom>
          <a:solidFill>
            <a:srgbClr val="E25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75;p4">
            <a:extLst>
              <a:ext uri="{FF2B5EF4-FFF2-40B4-BE49-F238E27FC236}">
                <a16:creationId xmlns:a16="http://schemas.microsoft.com/office/drawing/2014/main" xmlns="" id="{687A654B-B695-3FF2-D3E7-2D5DF9159931}"/>
              </a:ext>
            </a:extLst>
          </p:cNvPr>
          <p:cNvSpPr txBox="1"/>
          <p:nvPr/>
        </p:nvSpPr>
        <p:spPr>
          <a:xfrm>
            <a:off x="855949" y="1292500"/>
            <a:ext cx="7906085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Black"/>
                <a:ea typeface="Raleway Black"/>
                <a:cs typeface="Raleway Black"/>
                <a:sym typeface="Raleway Black"/>
              </a:rPr>
              <a:t>Fluxo de definição de tratamento </a:t>
            </a:r>
            <a:endParaRPr kumimoji="0" sz="2300" b="0" i="0" u="none" strike="noStrike" kern="0" cap="none" spc="0" normalizeH="0" baseline="0" noProof="0" dirty="0">
              <a:ln>
                <a:noFill/>
              </a:ln>
              <a:solidFill>
                <a:srgbClr val="468CC8"/>
              </a:solidFill>
              <a:effectLst/>
              <a:uLnTx/>
              <a:uFillTx/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2191C01-206D-A446-5773-C38DD10B4D00}"/>
              </a:ext>
            </a:extLst>
          </p:cNvPr>
          <p:cNvSpPr txBox="1"/>
          <p:nvPr/>
        </p:nvSpPr>
        <p:spPr>
          <a:xfrm>
            <a:off x="415881" y="6517988"/>
            <a:ext cx="174545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Doença metast</a:t>
            </a:r>
            <a:r>
              <a:rPr lang="pt-PT" b="1" dirty="0">
                <a:solidFill>
                  <a:srgbClr val="231F2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ática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E01EB5F-6689-E39A-2CC1-DBF6FFEC3F26}"/>
              </a:ext>
            </a:extLst>
          </p:cNvPr>
          <p:cNvSpPr txBox="1"/>
          <p:nvPr/>
        </p:nvSpPr>
        <p:spPr>
          <a:xfrm>
            <a:off x="409502" y="4534891"/>
            <a:ext cx="1751836" cy="52322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Doença Localizada</a:t>
            </a:r>
            <a:endParaRPr lang="pt-BR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083BAA4-AB67-2B11-75CB-D0E2B46B7EA0}"/>
              </a:ext>
            </a:extLst>
          </p:cNvPr>
          <p:cNvSpPr txBox="1"/>
          <p:nvPr/>
        </p:nvSpPr>
        <p:spPr>
          <a:xfrm>
            <a:off x="3533043" y="6521090"/>
            <a:ext cx="261601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Tratamento paliativo com oncologista</a:t>
            </a:r>
          </a:p>
        </p:txBody>
      </p:sp>
      <p:sp>
        <p:nvSpPr>
          <p:cNvPr id="14" name="Seta para a Direita 13">
            <a:extLst>
              <a:ext uri="{FF2B5EF4-FFF2-40B4-BE49-F238E27FC236}">
                <a16:creationId xmlns:a16="http://schemas.microsoft.com/office/drawing/2014/main" xmlns="" id="{96DA5AD4-9DE6-73BF-27E9-7045900786DE}"/>
              </a:ext>
            </a:extLst>
          </p:cNvPr>
          <p:cNvSpPr/>
          <p:nvPr/>
        </p:nvSpPr>
        <p:spPr>
          <a:xfrm>
            <a:off x="2610727" y="6541071"/>
            <a:ext cx="696089" cy="4770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Seta para a Direita 14">
            <a:extLst>
              <a:ext uri="{FF2B5EF4-FFF2-40B4-BE49-F238E27FC236}">
                <a16:creationId xmlns:a16="http://schemas.microsoft.com/office/drawing/2014/main" xmlns="" id="{BF9420FE-7F69-1DAA-355C-921A57D7A4FB}"/>
              </a:ext>
            </a:extLst>
          </p:cNvPr>
          <p:cNvSpPr/>
          <p:nvPr/>
        </p:nvSpPr>
        <p:spPr>
          <a:xfrm>
            <a:off x="2610726" y="3537780"/>
            <a:ext cx="696089" cy="4770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Seta para a Direita 16">
            <a:extLst>
              <a:ext uri="{FF2B5EF4-FFF2-40B4-BE49-F238E27FC236}">
                <a16:creationId xmlns:a16="http://schemas.microsoft.com/office/drawing/2014/main" xmlns="" id="{AF590AC2-2382-F949-A6E0-2998049A5DF9}"/>
              </a:ext>
            </a:extLst>
          </p:cNvPr>
          <p:cNvSpPr/>
          <p:nvPr/>
        </p:nvSpPr>
        <p:spPr>
          <a:xfrm>
            <a:off x="2626092" y="4887710"/>
            <a:ext cx="696089" cy="4770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Seta para a Direita 17">
            <a:extLst>
              <a:ext uri="{FF2B5EF4-FFF2-40B4-BE49-F238E27FC236}">
                <a16:creationId xmlns:a16="http://schemas.microsoft.com/office/drawing/2014/main" xmlns="" id="{E4200757-366D-2145-A89A-625EF0063F75}"/>
              </a:ext>
            </a:extLst>
          </p:cNvPr>
          <p:cNvSpPr/>
          <p:nvPr/>
        </p:nvSpPr>
        <p:spPr>
          <a:xfrm>
            <a:off x="2610725" y="4210409"/>
            <a:ext cx="696089" cy="4770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Seta para a Direita 18">
            <a:extLst>
              <a:ext uri="{FF2B5EF4-FFF2-40B4-BE49-F238E27FC236}">
                <a16:creationId xmlns:a16="http://schemas.microsoft.com/office/drawing/2014/main" xmlns="" id="{3D529039-3BEA-A003-3D02-BADB31E25726}"/>
              </a:ext>
            </a:extLst>
          </p:cNvPr>
          <p:cNvSpPr/>
          <p:nvPr/>
        </p:nvSpPr>
        <p:spPr>
          <a:xfrm>
            <a:off x="2607897" y="5585957"/>
            <a:ext cx="696089" cy="4770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BDEECEB4-A1B9-D571-1C03-A436193C2939}"/>
              </a:ext>
            </a:extLst>
          </p:cNvPr>
          <p:cNvSpPr txBox="1"/>
          <p:nvPr/>
        </p:nvSpPr>
        <p:spPr>
          <a:xfrm>
            <a:off x="3533040" y="4969170"/>
            <a:ext cx="2616019" cy="3077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Oncologista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93693E4F-C603-600E-4689-F0487F8BF2C3}"/>
              </a:ext>
            </a:extLst>
          </p:cNvPr>
          <p:cNvSpPr txBox="1"/>
          <p:nvPr/>
        </p:nvSpPr>
        <p:spPr>
          <a:xfrm>
            <a:off x="3545274" y="5566656"/>
            <a:ext cx="2616019" cy="52322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Nutricionista, Dentista e Fonoterapeuta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37AB1997-D018-D6D6-F415-22F0A7DB6A42}"/>
              </a:ext>
            </a:extLst>
          </p:cNvPr>
          <p:cNvSpPr txBox="1"/>
          <p:nvPr/>
        </p:nvSpPr>
        <p:spPr>
          <a:xfrm>
            <a:off x="3533042" y="3494434"/>
            <a:ext cx="2616019" cy="52322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Cirurgião de Cabeça e Pescoço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E2A5EE7B-6820-9FC7-E0EE-3A849490B3B0}"/>
              </a:ext>
            </a:extLst>
          </p:cNvPr>
          <p:cNvSpPr txBox="1"/>
          <p:nvPr/>
        </p:nvSpPr>
        <p:spPr>
          <a:xfrm>
            <a:off x="3533041" y="4290919"/>
            <a:ext cx="2616019" cy="3077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Radioterapeuta</a:t>
            </a:r>
          </a:p>
        </p:txBody>
      </p:sp>
      <p:sp>
        <p:nvSpPr>
          <p:cNvPr id="24" name="Chave Esquerda 23">
            <a:extLst>
              <a:ext uri="{FF2B5EF4-FFF2-40B4-BE49-F238E27FC236}">
                <a16:creationId xmlns:a16="http://schemas.microsoft.com/office/drawing/2014/main" xmlns="" id="{DF491B0B-1A38-AF80-68FE-9E8A8F88D693}"/>
              </a:ext>
            </a:extLst>
          </p:cNvPr>
          <p:cNvSpPr/>
          <p:nvPr/>
        </p:nvSpPr>
        <p:spPr>
          <a:xfrm>
            <a:off x="2310596" y="3291388"/>
            <a:ext cx="315496" cy="301466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xmlns="" id="{0488380A-F883-496F-1808-8DCC95C42EF3}"/>
              </a:ext>
            </a:extLst>
          </p:cNvPr>
          <p:cNvCxnSpPr>
            <a:cxnSpLocks/>
          </p:cNvCxnSpPr>
          <p:nvPr/>
        </p:nvCxnSpPr>
        <p:spPr>
          <a:xfrm>
            <a:off x="6234896" y="3291388"/>
            <a:ext cx="624402" cy="15963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CA33FB8C-A03A-4800-2CEA-D9BEB5BF12A5}"/>
              </a:ext>
            </a:extLst>
          </p:cNvPr>
          <p:cNvCxnSpPr>
            <a:cxnSpLocks/>
          </p:cNvCxnSpPr>
          <p:nvPr/>
        </p:nvCxnSpPr>
        <p:spPr>
          <a:xfrm flipV="1">
            <a:off x="6288559" y="4796501"/>
            <a:ext cx="570739" cy="1509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xmlns="" id="{E3A8DEEB-9A1D-2B29-C3A6-2D5567A79341}"/>
              </a:ext>
            </a:extLst>
          </p:cNvPr>
          <p:cNvCxnSpPr>
            <a:cxnSpLocks/>
          </p:cNvCxnSpPr>
          <p:nvPr/>
        </p:nvCxnSpPr>
        <p:spPr>
          <a:xfrm>
            <a:off x="6859298" y="4831226"/>
            <a:ext cx="20125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81FC5A0B-8707-3717-2B8C-E55E1B541167}"/>
              </a:ext>
            </a:extLst>
          </p:cNvPr>
          <p:cNvSpPr txBox="1"/>
          <p:nvPr/>
        </p:nvSpPr>
        <p:spPr>
          <a:xfrm>
            <a:off x="7141844" y="4578312"/>
            <a:ext cx="2616019" cy="52322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Definição de tratamento curativo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xmlns="" id="{4D389B8A-31D8-09E4-BCC6-312C6E438F10}"/>
              </a:ext>
            </a:extLst>
          </p:cNvPr>
          <p:cNvSpPr txBox="1"/>
          <p:nvPr/>
        </p:nvSpPr>
        <p:spPr>
          <a:xfrm>
            <a:off x="1203237" y="1995060"/>
            <a:ext cx="6841168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PT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NAVEGAÇÃO de tratamento:</a:t>
            </a:r>
          </a:p>
          <a:p>
            <a:pPr algn="ctr"/>
            <a:r>
              <a:rPr lang="pt-PT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Encaminhamento para as especialidades relacionadas</a:t>
            </a:r>
            <a:endParaRPr lang="pt-PT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730B2B52-27A6-B9C7-F686-016D87A27983}"/>
              </a:ext>
            </a:extLst>
          </p:cNvPr>
          <p:cNvSpPr txBox="1"/>
          <p:nvPr/>
        </p:nvSpPr>
        <p:spPr>
          <a:xfrm>
            <a:off x="7141843" y="3377648"/>
            <a:ext cx="2616019" cy="116955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NAVEGAÇÃO de tratamento curativo:</a:t>
            </a:r>
            <a:b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Agilidade para o tratamento cirúrgico ou de quimiorradioterapia</a:t>
            </a:r>
            <a:endParaRPr lang="pt-PT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2A4BE82A-E0CD-3130-2135-FB867FA6F422}"/>
              </a:ext>
            </a:extLst>
          </p:cNvPr>
          <p:cNvSpPr txBox="1"/>
          <p:nvPr/>
        </p:nvSpPr>
        <p:spPr>
          <a:xfrm>
            <a:off x="6161293" y="6517988"/>
            <a:ext cx="3468844" cy="7386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NAVEGAÇÃO de tratamento paliativo:</a:t>
            </a:r>
            <a:b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pt-PT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Agilidade para aprovação da quimioterapia e início do tratamento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492</Words>
  <Application>Microsoft Office PowerPoint</Application>
  <PresentationFormat>Personalizar</PresentationFormat>
  <Paragraphs>98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Raleway Black</vt:lpstr>
      <vt:lpstr>Lato</vt:lpstr>
      <vt:lpstr>Raleway</vt:lpstr>
      <vt:lpstr>Verdana</vt:lpstr>
      <vt:lpstr>Raleway SemiBold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Eilínia Cristane Rocha Brito</dc:creator>
  <cp:lastModifiedBy>Eilínia Cristane Rocha Brito</cp:lastModifiedBy>
  <cp:revision>16</cp:revision>
  <dcterms:modified xsi:type="dcterms:W3CDTF">2024-06-11T12:41:33Z</dcterms:modified>
</cp:coreProperties>
</file>