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8" r:id="rId2"/>
    <p:sldMasterId id="2147483693" r:id="rId3"/>
  </p:sldMasterIdLst>
  <p:notesMasterIdLst>
    <p:notesMasterId r:id="rId25"/>
  </p:notesMasterIdLst>
  <p:sldIdLst>
    <p:sldId id="801" r:id="rId4"/>
    <p:sldId id="803" r:id="rId5"/>
    <p:sldId id="802" r:id="rId6"/>
    <p:sldId id="810" r:id="rId7"/>
    <p:sldId id="1278" r:id="rId8"/>
    <p:sldId id="650" r:id="rId9"/>
    <p:sldId id="812" r:id="rId10"/>
    <p:sldId id="590" r:id="rId11"/>
    <p:sldId id="643" r:id="rId12"/>
    <p:sldId id="1334" r:id="rId13"/>
    <p:sldId id="1336" r:id="rId14"/>
    <p:sldId id="1335" r:id="rId15"/>
    <p:sldId id="804" r:id="rId16"/>
    <p:sldId id="805" r:id="rId17"/>
    <p:sldId id="806" r:id="rId18"/>
    <p:sldId id="1333" r:id="rId19"/>
    <p:sldId id="745" r:id="rId20"/>
    <p:sldId id="800" r:id="rId21"/>
    <p:sldId id="1337" r:id="rId22"/>
    <p:sldId id="811" r:id="rId23"/>
    <p:sldId id="272" r:id="rId24"/>
  </p:sldIdLst>
  <p:sldSz cx="10080625" cy="7559675"/>
  <p:notesSz cx="7559675" cy="10691813"/>
  <p:defaultTextStyle>
    <a:defPPr>
      <a:defRPr lang="en-US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onides Batalh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A54D39-48E2-4E90-AB5C-D67BC98E8B70}" v="69" dt="2024-06-11T14:33:15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6" d="100"/>
          <a:sy n="76" d="100"/>
        </p:scale>
        <p:origin x="1450" y="5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onides Batalha" userId="296d5ab5cbb9dd06" providerId="LiveId" clId="{8AA54D39-48E2-4E90-AB5C-D67BC98E8B70}"/>
    <pc:docChg chg="custSel addSld delSld modSld sldOrd">
      <pc:chgData name="Eronides Batalha" userId="296d5ab5cbb9dd06" providerId="LiveId" clId="{8AA54D39-48E2-4E90-AB5C-D67BC98E8B70}" dt="2024-06-11T14:33:20.363" v="86"/>
      <pc:docMkLst>
        <pc:docMk/>
      </pc:docMkLst>
      <pc:sldChg chg="addSp modSp mod modAnim">
        <pc:chgData name="Eronides Batalha" userId="296d5ab5cbb9dd06" providerId="LiveId" clId="{8AA54D39-48E2-4E90-AB5C-D67BC98E8B70}" dt="2024-06-10T13:25:43.896" v="38"/>
        <pc:sldMkLst>
          <pc:docMk/>
          <pc:sldMk cId="0" sldId="802"/>
        </pc:sldMkLst>
        <pc:spChg chg="add mod">
          <ac:chgData name="Eronides Batalha" userId="296d5ab5cbb9dd06" providerId="LiveId" clId="{8AA54D39-48E2-4E90-AB5C-D67BC98E8B70}" dt="2024-06-10T13:25:18.452" v="36" actId="1076"/>
          <ac:spMkLst>
            <pc:docMk/>
            <pc:sldMk cId="0" sldId="802"/>
            <ac:spMk id="2" creationId="{FA9DBD7D-D168-C8E6-D176-A986593C9097}"/>
          </ac:spMkLst>
        </pc:spChg>
        <pc:spChg chg="mod">
          <ac:chgData name="Eronides Batalha" userId="296d5ab5cbb9dd06" providerId="LiveId" clId="{8AA54D39-48E2-4E90-AB5C-D67BC98E8B70}" dt="2024-06-10T13:24:49.646" v="30" actId="14100"/>
          <ac:spMkLst>
            <pc:docMk/>
            <pc:sldMk cId="0" sldId="802"/>
            <ac:spMk id="13314" creationId="{BB92D595-11C9-1807-0401-920519D70CFC}"/>
          </ac:spMkLst>
        </pc:spChg>
        <pc:picChg chg="add mod">
          <ac:chgData name="Eronides Batalha" userId="296d5ab5cbb9dd06" providerId="LiveId" clId="{8AA54D39-48E2-4E90-AB5C-D67BC98E8B70}" dt="2024-06-10T13:24:43.061" v="27" actId="14100"/>
          <ac:picMkLst>
            <pc:docMk/>
            <pc:sldMk cId="0" sldId="802"/>
            <ac:picMk id="1026" creationId="{F5E40157-DDEA-6E60-6A69-A0258192CF88}"/>
          </ac:picMkLst>
        </pc:picChg>
        <pc:picChg chg="add mod">
          <ac:chgData name="Eronides Batalha" userId="296d5ab5cbb9dd06" providerId="LiveId" clId="{8AA54D39-48E2-4E90-AB5C-D67BC98E8B70}" dt="2024-06-10T13:24:55.851" v="32" actId="1076"/>
          <ac:picMkLst>
            <pc:docMk/>
            <pc:sldMk cId="0" sldId="802"/>
            <ac:picMk id="1028" creationId="{CDCE009E-CD92-4EE8-D46F-53661D8C29EF}"/>
          </ac:picMkLst>
        </pc:picChg>
      </pc:sldChg>
      <pc:sldChg chg="addSp modSp mod modAnim">
        <pc:chgData name="Eronides Batalha" userId="296d5ab5cbb9dd06" providerId="LiveId" clId="{8AA54D39-48E2-4E90-AB5C-D67BC98E8B70}" dt="2024-06-10T13:36:44.212" v="69"/>
        <pc:sldMkLst>
          <pc:docMk/>
          <pc:sldMk cId="0" sldId="804"/>
        </pc:sldMkLst>
        <pc:picChg chg="add mod">
          <ac:chgData name="Eronides Batalha" userId="296d5ab5cbb9dd06" providerId="LiveId" clId="{8AA54D39-48E2-4E90-AB5C-D67BC98E8B70}" dt="2024-06-10T13:36:35.649" v="68" actId="14100"/>
          <ac:picMkLst>
            <pc:docMk/>
            <pc:sldMk cId="0" sldId="804"/>
            <ac:picMk id="3" creationId="{394A0C58-D8AD-51BE-39F2-E79D542E1A9B}"/>
          </ac:picMkLst>
        </pc:picChg>
        <pc:picChg chg="mod">
          <ac:chgData name="Eronides Batalha" userId="296d5ab5cbb9dd06" providerId="LiveId" clId="{8AA54D39-48E2-4E90-AB5C-D67BC98E8B70}" dt="2024-06-10T13:36:14.445" v="54" actId="14100"/>
          <ac:picMkLst>
            <pc:docMk/>
            <pc:sldMk cId="0" sldId="804"/>
            <ac:picMk id="27650" creationId="{B2B9F779-AD6D-2369-6377-14A996C30383}"/>
          </ac:picMkLst>
        </pc:picChg>
        <pc:picChg chg="mod">
          <ac:chgData name="Eronides Batalha" userId="296d5ab5cbb9dd06" providerId="LiveId" clId="{8AA54D39-48E2-4E90-AB5C-D67BC98E8B70}" dt="2024-06-10T13:36:12.421" v="53" actId="14100"/>
          <ac:picMkLst>
            <pc:docMk/>
            <pc:sldMk cId="0" sldId="804"/>
            <ac:picMk id="27651" creationId="{0177D395-A96F-EC10-D30B-D043ABFF73BC}"/>
          </ac:picMkLst>
        </pc:picChg>
        <pc:picChg chg="mod">
          <ac:chgData name="Eronides Batalha" userId="296d5ab5cbb9dd06" providerId="LiveId" clId="{8AA54D39-48E2-4E90-AB5C-D67BC98E8B70}" dt="2024-06-10T13:36:15.741" v="55" actId="1076"/>
          <ac:picMkLst>
            <pc:docMk/>
            <pc:sldMk cId="0" sldId="804"/>
            <ac:picMk id="27652" creationId="{3C332E36-17D0-2EFA-2747-1D205401E42B}"/>
          </ac:picMkLst>
        </pc:picChg>
        <pc:picChg chg="mod">
          <ac:chgData name="Eronides Batalha" userId="296d5ab5cbb9dd06" providerId="LiveId" clId="{8AA54D39-48E2-4E90-AB5C-D67BC98E8B70}" dt="2024-06-10T13:36:17.092" v="56" actId="1076"/>
          <ac:picMkLst>
            <pc:docMk/>
            <pc:sldMk cId="0" sldId="804"/>
            <ac:picMk id="27653" creationId="{B2622E46-5CBA-4CEB-A1E1-2C97647E8346}"/>
          </ac:picMkLst>
        </pc:picChg>
        <pc:picChg chg="mod">
          <ac:chgData name="Eronides Batalha" userId="296d5ab5cbb9dd06" providerId="LiveId" clId="{8AA54D39-48E2-4E90-AB5C-D67BC98E8B70}" dt="2024-06-10T13:36:18.521" v="57" actId="1076"/>
          <ac:picMkLst>
            <pc:docMk/>
            <pc:sldMk cId="0" sldId="804"/>
            <ac:picMk id="27654" creationId="{A12A6900-A293-3537-84D3-391070A6304A}"/>
          </ac:picMkLst>
        </pc:picChg>
        <pc:picChg chg="mod">
          <ac:chgData name="Eronides Batalha" userId="296d5ab5cbb9dd06" providerId="LiveId" clId="{8AA54D39-48E2-4E90-AB5C-D67BC98E8B70}" dt="2024-06-10T13:36:32.363" v="65" actId="1076"/>
          <ac:picMkLst>
            <pc:docMk/>
            <pc:sldMk cId="0" sldId="804"/>
            <ac:picMk id="27655" creationId="{EB5B9024-ADB4-4A4C-C725-51D31DB2AA10}"/>
          </ac:picMkLst>
        </pc:picChg>
        <pc:picChg chg="mod">
          <ac:chgData name="Eronides Batalha" userId="296d5ab5cbb9dd06" providerId="LiveId" clId="{8AA54D39-48E2-4E90-AB5C-D67BC98E8B70}" dt="2024-06-10T13:36:19.820" v="58" actId="1076"/>
          <ac:picMkLst>
            <pc:docMk/>
            <pc:sldMk cId="0" sldId="804"/>
            <ac:picMk id="27656" creationId="{CACA4E9F-30A2-B188-62AF-ED509E73387F}"/>
          </ac:picMkLst>
        </pc:picChg>
      </pc:sldChg>
      <pc:sldChg chg="modAnim">
        <pc:chgData name="Eronides Batalha" userId="296d5ab5cbb9dd06" providerId="LiveId" clId="{8AA54D39-48E2-4E90-AB5C-D67BC98E8B70}" dt="2024-06-10T13:37:43.061" v="73"/>
        <pc:sldMkLst>
          <pc:docMk/>
          <pc:sldMk cId="0" sldId="805"/>
        </pc:sldMkLst>
      </pc:sldChg>
      <pc:sldChg chg="modAnim">
        <pc:chgData name="Eronides Batalha" userId="296d5ab5cbb9dd06" providerId="LiveId" clId="{8AA54D39-48E2-4E90-AB5C-D67BC98E8B70}" dt="2024-06-10T13:37:36.337" v="71"/>
        <pc:sldMkLst>
          <pc:docMk/>
          <pc:sldMk cId="0" sldId="806"/>
        </pc:sldMkLst>
      </pc:sldChg>
      <pc:sldChg chg="del">
        <pc:chgData name="Eronides Batalha" userId="296d5ab5cbb9dd06" providerId="LiveId" clId="{8AA54D39-48E2-4E90-AB5C-D67BC98E8B70}" dt="2024-06-11T14:33:17.600" v="84" actId="47"/>
        <pc:sldMkLst>
          <pc:docMk/>
          <pc:sldMk cId="0" sldId="807"/>
        </pc:sldMkLst>
      </pc:sldChg>
      <pc:sldChg chg="ord">
        <pc:chgData name="Eronides Batalha" userId="296d5ab5cbb9dd06" providerId="LiveId" clId="{8AA54D39-48E2-4E90-AB5C-D67BC98E8B70}" dt="2024-06-11T14:33:20.363" v="86"/>
        <pc:sldMkLst>
          <pc:docMk/>
          <pc:sldMk cId="0" sldId="811"/>
        </pc:sldMkLst>
      </pc:sldChg>
      <pc:sldChg chg="modSp mod modAnim">
        <pc:chgData name="Eronides Batalha" userId="296d5ab5cbb9dd06" providerId="LiveId" clId="{8AA54D39-48E2-4E90-AB5C-D67BC98E8B70}" dt="2024-06-10T13:38:46.829" v="82"/>
        <pc:sldMkLst>
          <pc:docMk/>
          <pc:sldMk cId="0" sldId="812"/>
        </pc:sldMkLst>
        <pc:picChg chg="mod">
          <ac:chgData name="Eronides Batalha" userId="296d5ab5cbb9dd06" providerId="LiveId" clId="{8AA54D39-48E2-4E90-AB5C-D67BC98E8B70}" dt="2024-06-10T13:38:40.425" v="81" actId="14100"/>
          <ac:picMkLst>
            <pc:docMk/>
            <pc:sldMk cId="0" sldId="812"/>
            <ac:picMk id="20483" creationId="{863A5167-585C-52AE-DCB3-16D7F8BAAAF6}"/>
          </ac:picMkLst>
        </pc:picChg>
        <pc:picChg chg="mod">
          <ac:chgData name="Eronides Batalha" userId="296d5ab5cbb9dd06" providerId="LiveId" clId="{8AA54D39-48E2-4E90-AB5C-D67BC98E8B70}" dt="2024-06-10T13:38:34.417" v="78" actId="1076"/>
          <ac:picMkLst>
            <pc:docMk/>
            <pc:sldMk cId="0" sldId="812"/>
            <ac:picMk id="20484" creationId="{5C08ECF5-7505-1F66-C63F-BF67902988CA}"/>
          </ac:picMkLst>
        </pc:picChg>
        <pc:picChg chg="mod">
          <ac:chgData name="Eronides Batalha" userId="296d5ab5cbb9dd06" providerId="LiveId" clId="{8AA54D39-48E2-4E90-AB5C-D67BC98E8B70}" dt="2024-06-10T13:38:35.617" v="79" actId="1076"/>
          <ac:picMkLst>
            <pc:docMk/>
            <pc:sldMk cId="0" sldId="812"/>
            <ac:picMk id="20485" creationId="{510147E7-9746-F6EB-DCE0-35EDB7056B48}"/>
          </ac:picMkLst>
        </pc:picChg>
        <pc:cxnChg chg="mod">
          <ac:chgData name="Eronides Batalha" userId="296d5ab5cbb9dd06" providerId="LiveId" clId="{8AA54D39-48E2-4E90-AB5C-D67BC98E8B70}" dt="2024-06-10T13:38:38.671" v="80" actId="1076"/>
          <ac:cxnSpMkLst>
            <pc:docMk/>
            <pc:sldMk cId="0" sldId="812"/>
            <ac:cxnSpMk id="20486" creationId="{3BA5E40D-421C-E6BA-E6E9-5BFDA8156F1B}"/>
          </ac:cxnSpMkLst>
        </pc:cxnChg>
      </pc:sldChg>
      <pc:sldChg chg="modSp mod">
        <pc:chgData name="Eronides Batalha" userId="296d5ab5cbb9dd06" providerId="LiveId" clId="{8AA54D39-48E2-4E90-AB5C-D67BC98E8B70}" dt="2024-06-10T13:26:14.192" v="41" actId="1076"/>
        <pc:sldMkLst>
          <pc:docMk/>
          <pc:sldMk cId="0" sldId="1278"/>
        </pc:sldMkLst>
        <pc:spChg chg="mod">
          <ac:chgData name="Eronides Batalha" userId="296d5ab5cbb9dd06" providerId="LiveId" clId="{8AA54D39-48E2-4E90-AB5C-D67BC98E8B70}" dt="2024-06-10T13:26:09.979" v="40" actId="20577"/>
          <ac:spMkLst>
            <pc:docMk/>
            <pc:sldMk cId="0" sldId="1278"/>
            <ac:spMk id="13" creationId="{8D9EEDBF-A740-A30A-9442-51DC9807E6B3}"/>
          </ac:spMkLst>
        </pc:spChg>
        <pc:picChg chg="mod">
          <ac:chgData name="Eronides Batalha" userId="296d5ab5cbb9dd06" providerId="LiveId" clId="{8AA54D39-48E2-4E90-AB5C-D67BC98E8B70}" dt="2024-06-10T13:26:14.192" v="41" actId="1076"/>
          <ac:picMkLst>
            <pc:docMk/>
            <pc:sldMk cId="0" sldId="1278"/>
            <ac:picMk id="17413" creationId="{F8052A45-09B0-093F-B8B9-CCB0F15C593A}"/>
          </ac:picMkLst>
        </pc:picChg>
      </pc:sldChg>
      <pc:sldChg chg="addSp delSp modSp add mod delAnim">
        <pc:chgData name="Eronides Batalha" userId="296d5ab5cbb9dd06" providerId="LiveId" clId="{8AA54D39-48E2-4E90-AB5C-D67BC98E8B70}" dt="2024-06-10T13:34:17.033" v="45" actId="22"/>
        <pc:sldMkLst>
          <pc:docMk/>
          <pc:sldMk cId="3785151322" sldId="1336"/>
        </pc:sldMkLst>
        <pc:picChg chg="del mod">
          <ac:chgData name="Eronides Batalha" userId="296d5ab5cbb9dd06" providerId="LiveId" clId="{8AA54D39-48E2-4E90-AB5C-D67BC98E8B70}" dt="2024-06-10T13:34:15.095" v="44" actId="478"/>
          <ac:picMkLst>
            <pc:docMk/>
            <pc:sldMk cId="3785151322" sldId="1336"/>
            <ac:picMk id="3" creationId="{8BF87238-2FED-3E36-1A54-BC59EF4DB1CD}"/>
          </ac:picMkLst>
        </pc:picChg>
        <pc:picChg chg="add">
          <ac:chgData name="Eronides Batalha" userId="296d5ab5cbb9dd06" providerId="LiveId" clId="{8AA54D39-48E2-4E90-AB5C-D67BC98E8B70}" dt="2024-06-10T13:34:17.033" v="45" actId="22"/>
          <ac:picMkLst>
            <pc:docMk/>
            <pc:sldMk cId="3785151322" sldId="1336"/>
            <ac:picMk id="4" creationId="{0E6AB166-44A0-663E-7D1B-14CB73DDBE0C}"/>
          </ac:picMkLst>
        </pc:picChg>
      </pc:sldChg>
      <pc:sldChg chg="add">
        <pc:chgData name="Eronides Batalha" userId="296d5ab5cbb9dd06" providerId="LiveId" clId="{8AA54D39-48E2-4E90-AB5C-D67BC98E8B70}" dt="2024-06-11T14:33:15.507" v="83"/>
        <pc:sldMkLst>
          <pc:docMk/>
          <pc:sldMk cId="0" sldId="1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650D6CF7-195B-D86D-4796-3CA84F3D17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690D5D-9B2D-537E-ABBB-AC60707E1D0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BB6AB7-6FEB-1CB1-EBF8-F1DBE469F68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MS Gothic" charset="0"/>
                <a:cs typeface="Arial Unicode M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B9F42DA-77D4-D50E-89FC-A5304583B5C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MS Gothic" charset="0"/>
                <a:cs typeface="Arial Unicode M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C807BDF-EE4C-7C09-8859-0D867400AC1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MS Gothic" charset="0"/>
                <a:cs typeface="Arial Unicode M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15D1852-59ED-BC7D-14FE-2F1A737C85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7A2061A-021D-4C0C-B1E6-F8020E1FDF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6BF2476D-01E4-1871-F9B1-7F14E3D9A0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EDC816-5F21-4EF0-A849-AA33D3497E72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1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38DD3D5D-D515-FDEC-B24E-35AEAE315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D9107086-4892-44EF-5E2D-68D3E73E2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965297AB-856D-A485-D050-2517AC45D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06FCF5D1-5E23-5629-C1BF-F1D3D6838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Hst familliar – corresponde a 2% dos casos de ca de testículo; não há propagação da neoplasia por gerações normalmente acomete 2 membros da familia – mais comumente irmaos que tem risco 8-10x maior de desenvolver a dç e filhos com risco 4-6 x maior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Criptorquidia testiculo ipsilateral risco 6x maior e contralateral risco 2x maior do comparado a pop geral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Disgenesia gonadal – sd de Klinefelter (XXY) – risco maior de TCG extragonadais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Infertilidade – com analise anormal do semen tem risco 20x maior de desenvolver a neoplasia o aumento na incidencia do ca de testiculo esta associado ao declinio da qualidade do semen, sugerindo fatores ambientais.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Fatores pre-natais – ameaça de aborto, nausea materna excessiva, parto cesariana – a exposição do epitelio germinativo a altas taxas de estrogeno poderia se associar a criptorquidia e risco subsequente de tumor (teoria)</a:t>
            </a:r>
          </a:p>
          <a:p>
            <a:endParaRPr lang="pt-B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DBF48A4E-D2CB-9B67-CD32-7D604B04CC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26D77550-38C2-4376-A195-D3674388D91E}" type="slidenum">
              <a:rPr lang="pt-BR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16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DA65777-A0AB-0B2E-1C7C-4F43710776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E24D71-364F-487C-B039-F1EB01052B8D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13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D8B0B7C7-169A-B690-C4A9-679EB3555D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61FA80D4-5BEE-572B-53B5-41079095C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2E6268D7-83C6-0FFB-2A5A-95088D49B6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C50F41-1DB1-4A23-9A32-AD732A017F22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14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172534C3-594C-33E1-9A92-E98469C7C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3BB327F0-E778-0ECE-838B-A6A3390B5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8E4B905E-06CE-27E0-CF7D-D7E624659F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C57BFE4-006B-4871-9D49-81CDE21230AD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15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AB081E9B-5BDB-B093-38F4-38C128010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E4E84D67-1777-114E-BEBB-2F27F9B26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87C25CE2-1D0C-1917-3503-F6B9B8E131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E5EE9E-5059-4DBD-8C03-E8F266894F43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19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BEF337B5-7007-5EC1-1770-51A1FC9B20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F25556EA-1E85-88FE-CD81-AE63C8025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459B1368-0029-828A-8157-F99D600678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A95B1D-FB12-4670-A168-3D760C55610B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20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37891" name="Text Box 1">
            <a:extLst>
              <a:ext uri="{FF2B5EF4-FFF2-40B4-BE49-F238E27FC236}">
                <a16:creationId xmlns:a16="http://schemas.microsoft.com/office/drawing/2014/main" id="{9CBED3FB-A8A3-AF64-13F8-5EB9093A30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68F32ED7-C55E-BEF9-11C5-77B295887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D05ECC09-D799-38F9-6116-D71368C05F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DBEFF-9EAC-4D8C-ADB4-82AB64A4A1AE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2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A5FCF0BC-49BF-A194-97F9-FC5E499D4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B96F3545-7A8C-03CB-3845-0BF1FD2308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CAEC90A5-84F2-4553-9AB4-7B0C56B101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ADBA8F-6C75-4109-8CCE-35067B8CB075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3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4B92F2B7-A4B6-678C-7ADF-59679B054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id="{1E0A10B0-1E68-D285-1F6D-ECFB387C7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E01BF887-77A9-2A5B-4EAF-6F4089C78B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9179764-0123-4D2C-8962-5D996417CF77}" type="slidenum">
              <a:rPr lang="pt-BR" altLang="pt-BR" sz="1400" smtClean="0">
                <a:ea typeface="MS Gothic" panose="020B0609070205080204" pitchFamily="49" charset="-128"/>
              </a:rPr>
              <a:pPr>
                <a:spcBef>
                  <a:spcPct val="0"/>
                </a:spcBef>
              </a:pPr>
              <a:t>4</a:t>
            </a:fld>
            <a:endParaRPr lang="pt-BR" altLang="pt-BR" sz="1400">
              <a:ea typeface="MS Gothic" panose="020B0609070205080204" pitchFamily="49" charset="-128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81874D4B-24A3-712E-1CAE-E6C87F874B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4447F647-29EA-DBC4-BC6F-22256D2FB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>
            <a:extLst>
              <a:ext uri="{FF2B5EF4-FFF2-40B4-BE49-F238E27FC236}">
                <a16:creationId xmlns:a16="http://schemas.microsoft.com/office/drawing/2014/main" id="{FEF23D0F-5249-A081-2CE6-3B28997AD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59" name="Espaço Reservado para Anotações 2">
            <a:extLst>
              <a:ext uri="{FF2B5EF4-FFF2-40B4-BE49-F238E27FC236}">
                <a16:creationId xmlns:a16="http://schemas.microsoft.com/office/drawing/2014/main" id="{8DEDC641-51EC-D941-F970-8471BBE94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Hst familliar – corresponde a 2% dos casos de ca de testículo; não há propagação da neoplasia por gerações normalmente acomete 2 membros da familia – mais comumente irmaos que tem risco 8-10x maior de desenvolver a dç e filhos com risco 4-6 x maior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Criptorquidia testiculo ipsilateral risco 6x maior e contralateral risco 2x maior do comparado a pop geral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Disgenesia gonadal – sd de Klinefelter (XXY) – risco maior de TCG extragonadais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Infertilidade – com analise anormal do semen tem risco 20x maior de desenvolver a neoplasia o aumento na incidencia do ca de testiculo esta associado ao declinio da qualidade do semen, sugerindo fatores ambientais.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Fatores pre-natais – ameaça de aborto, nausea materna excessiva, parto cesariana – a exposição do epitelio germinativo a altas taxas de estrogeno poderia se associar a criptorquidia e risco subsequente de tumor (teoria)</a:t>
            </a:r>
          </a:p>
          <a:p>
            <a:endParaRPr lang="pt-B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Espaço Reservado para Número de Slide 3">
            <a:extLst>
              <a:ext uri="{FF2B5EF4-FFF2-40B4-BE49-F238E27FC236}">
                <a16:creationId xmlns:a16="http://schemas.microsoft.com/office/drawing/2014/main" id="{B37F74DE-2E03-9CB5-0A47-8C7EACE239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18A6DB8D-0A89-4E3C-883F-62D7CE716D9F}" type="slidenum">
              <a:rPr lang="pt-BR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>
            <a:extLst>
              <a:ext uri="{FF2B5EF4-FFF2-40B4-BE49-F238E27FC236}">
                <a16:creationId xmlns:a16="http://schemas.microsoft.com/office/drawing/2014/main" id="{C5F390B0-C06A-0AE7-CD3E-49BD6539A3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7" name="Espaço Reservado para Anotações 2">
            <a:extLst>
              <a:ext uri="{FF2B5EF4-FFF2-40B4-BE49-F238E27FC236}">
                <a16:creationId xmlns:a16="http://schemas.microsoft.com/office/drawing/2014/main" id="{D5466E94-74E0-325D-33D4-305FD6D6D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Hst familliar – corresponde a 2% dos casos de ca de testículo; não há propagação da neoplasia por gerações normalmente acomete 2 membros da familia – mais comumente irmaos que tem risco 8-10x maior de desenvolver a dç e filhos com risco 4-6 x maior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Criptorquidia testiculo ipsilateral risco 6x maior e contralateral risco 2x maior do comparado a pop geral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Disgenesia gonadal – sd de Klinefelter (XXY) – risco maior de TCG extragonadais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Infertilidade – com analise anormal do semen tem risco 20x maior de desenvolver a neoplasia o aumento na incidencia do ca de testiculo esta associado ao declinio da qualidade do semen, sugerindo fatores ambientais.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Fatores pre-natais – ameaça de aborto, nausea materna excessiva, parto cesariana – a exposição do epitelio germinativo a altas taxas de estrogeno poderia se associar a criptorquidia e risco subsequente de tumor (teoria)</a:t>
            </a:r>
          </a:p>
          <a:p>
            <a:endParaRPr lang="pt-B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8" name="Espaço Reservado para Número de Slide 3">
            <a:extLst>
              <a:ext uri="{FF2B5EF4-FFF2-40B4-BE49-F238E27FC236}">
                <a16:creationId xmlns:a16="http://schemas.microsoft.com/office/drawing/2014/main" id="{DBEA9312-F7CF-BAE5-CE45-3CE6A77439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2EC1E19C-801E-4AB0-9EDD-976612C3AFD8}" type="slidenum">
              <a:rPr lang="pt-BR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965297AB-856D-A485-D050-2517AC45D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06FCF5D1-5E23-5629-C1BF-F1D3D6838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Hst familliar – corresponde a 2% dos casos de ca de testículo; não há propagação da neoplasia por gerações normalmente acomete 2 membros da familia – mais comumente irmaos que tem risco 8-10x maior de desenvolver a dç e filhos com risco 4-6 x maior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Criptorquidia testiculo ipsilateral risco 6x maior e contralateral risco 2x maior do comparado a pop geral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Disgenesia gonadal – sd de Klinefelter (XXY) – risco maior de TCG extragonadais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Infertilidade – com analise anormal do semen tem risco 20x maior de desenvolver a neoplasia o aumento na incidencia do ca de testiculo esta associado ao declinio da qualidade do semen, sugerindo fatores ambientais.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Fatores pre-natais – ameaça de aborto, nausea materna excessiva, parto cesariana – a exposição do epitelio germinativo a altas taxas de estrogeno poderia se associar a criptorquidia e risco subsequente de tumor (teoria)</a:t>
            </a:r>
          </a:p>
          <a:p>
            <a:endParaRPr lang="pt-B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DBF48A4E-D2CB-9B67-CD32-7D604B04CC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26D77550-38C2-4376-A195-D3674388D91E}" type="slidenum">
              <a:rPr lang="pt-BR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965297AB-856D-A485-D050-2517AC45D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06FCF5D1-5E23-5629-C1BF-F1D3D6838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Hst familliar – corresponde a 2% dos casos de ca de testículo; não há propagação da neoplasia por gerações normalmente acomete 2 membros da familia – mais comumente irmaos que tem risco 8-10x maior de desenvolver a dç e filhos com risco 4-6 x maior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Criptorquidia testiculo ipsilateral risco 6x maior e contralateral risco 2x maior do comparado a pop geral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Disgenesia gonadal – sd de Klinefelter (XXY) – risco maior de TCG extragonadais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Infertilidade – com analise anormal do semen tem risco 20x maior de desenvolver a neoplasia o aumento na incidencia do ca de testiculo esta associado ao declinio da qualidade do semen, sugerindo fatores ambientais.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Fatores pre-natais – ameaça de aborto, nausea materna excessiva, parto cesariana – a exposição do epitelio germinativo a altas taxas de estrogeno poderia se associar a criptorquidia e risco subsequente de tumor (teoria)</a:t>
            </a:r>
          </a:p>
          <a:p>
            <a:endParaRPr lang="pt-B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DBF48A4E-D2CB-9B67-CD32-7D604B04CC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26D77550-38C2-4376-A195-D3674388D91E}" type="slidenum">
              <a:rPr lang="pt-BR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9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>
            <a:extLst>
              <a:ext uri="{FF2B5EF4-FFF2-40B4-BE49-F238E27FC236}">
                <a16:creationId xmlns:a16="http://schemas.microsoft.com/office/drawing/2014/main" id="{965297AB-856D-A485-D050-2517AC45DC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Espaço Reservado para Anotações 2">
            <a:extLst>
              <a:ext uri="{FF2B5EF4-FFF2-40B4-BE49-F238E27FC236}">
                <a16:creationId xmlns:a16="http://schemas.microsoft.com/office/drawing/2014/main" id="{06FCF5D1-5E23-5629-C1BF-F1D3D6838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Hst familliar – corresponde a 2% dos casos de ca de testículo; não há propagação da neoplasia por gerações normalmente acomete 2 membros da familia – mais comumente irmaos que tem risco 8-10x maior de desenvolver a dç e filhos com risco 4-6 x maior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Criptorquidia testiculo ipsilateral risco 6x maior e contralateral risco 2x maior do comparado a pop geral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Disgenesia gonadal – sd de Klinefelter (XXY) – risco maior de TCG extragonadais 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Infertilidade – com analise anormal do semen tem risco 20x maior de desenvolver a neoplasia o aumento na incidencia do ca de testiculo esta associado ao declinio da qualidade do semen, sugerindo fatores ambientais. </a:t>
            </a:r>
          </a:p>
          <a:p>
            <a:r>
              <a:rPr lang="pt-BR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Fatores pre-natais – ameaça de aborto, nausea materna excessiva, parto cesariana – a exposição do epitelio germinativo a altas taxas de estrogeno poderia se associar a criptorquidia e risco subsequente de tumor (teoria)</a:t>
            </a:r>
          </a:p>
          <a:p>
            <a:endParaRPr lang="pt-B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:a16="http://schemas.microsoft.com/office/drawing/2014/main" id="{DBF48A4E-D2CB-9B67-CD32-7D604B04CC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fld id="{26D77550-38C2-4376-A195-D3674388D91E}" type="slidenum">
              <a:rPr lang="pt-BR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81CC5F-197C-3EB1-9EF5-FF13AC7842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2CF4A-7C6D-10B3-76D2-3263668A865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604367-7E56-2291-F021-D5764D264B4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D67AA-7812-4662-8801-27087C1E71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758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E035A-2A53-34E9-B7D6-C9335CEF2B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3BB65D-A06A-F2BA-5F9B-B5363608E8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A4EE5-9110-03A9-3F8B-E5BCD9DB4AF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A36ED-0AF9-4DE6-A1A7-04711E10CA4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055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31461B-46EE-23C3-3D05-CC19B8492C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667452-7645-F257-B2C5-8DAE7325F69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62ABE-6FD9-8CF3-4612-BCD153DCAF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9F95A-02F4-40E8-9090-4DDC8657DBD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642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icture 5">
            <a:extLst>
              <a:ext uri="{FF2B5EF4-FFF2-40B4-BE49-F238E27FC236}">
                <a16:creationId xmlns:a16="http://schemas.microsoft.com/office/drawing/2014/main" id="{513FC53B-327D-92BA-E828-944B3D05A8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47638"/>
            <a:ext cx="144462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242EE-87EF-57B7-228B-E171ED3EA7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1D929-375F-8185-9E77-F36C39BAE3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CD36E8-15B1-6ED9-6F18-EAD770E8A98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9CD5-9554-4701-8335-12FE370023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9312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338" y="1768475"/>
            <a:ext cx="4459287" cy="2417763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13338" y="4338638"/>
            <a:ext cx="4459287" cy="2417762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785EA2-663D-7F88-4277-10EBC80179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E7148E-4909-8BC7-22A0-A3FAD7C0ED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F03E56-5536-B4BF-FD99-9F3756BA52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D9115-8CEE-4971-95EE-7C985E63E8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652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503238" y="1768475"/>
            <a:ext cx="9069387" cy="498792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8B9244-D715-3E6D-E0F8-1DFF020F4CA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F24EE-ACA6-7D1F-17A3-46DB7184552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3D6AF-6D64-9BD3-0902-715D52BC6B9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F0A3C-2BA2-44CF-AF83-34F8B81DC1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6119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2711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27132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37617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12094" y="2519891"/>
            <a:ext cx="3486216" cy="335985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6320" y="2519891"/>
            <a:ext cx="3486216" cy="335985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5676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935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739D6-4586-2AAE-2AA7-9A1836B9BB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32595-5934-4171-B76B-989C2796DF7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C7B617-D0C2-C322-3781-F8054973FD9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E38A1-9F80-4BF3-9808-0643C622E04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0942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41618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586877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05193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54358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0456" y="1259946"/>
            <a:ext cx="2142133" cy="46198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24057" y="1259946"/>
            <a:ext cx="6258388" cy="46198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09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27745"/>
            <a:ext cx="10080625" cy="50397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0" y="922212"/>
            <a:ext cx="4956307" cy="571525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922212"/>
            <a:ext cx="4956307" cy="571525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54204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4031" y="302738"/>
            <a:ext cx="9072563" cy="645022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A73DA-FDDD-355A-5EF2-5B54F09AB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238" y="6884988"/>
            <a:ext cx="2352675" cy="5238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AF26A2-E4A2-4B0A-935E-BB133DC17E75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22390-45F9-A5FC-733E-93EE567D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4875" y="6884988"/>
            <a:ext cx="3190875" cy="523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28479-84B1-D900-A7DA-E73AD09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713" y="6884988"/>
            <a:ext cx="2352675" cy="5238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9E5089-2657-4AB0-9B21-2FF1F7C447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14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24318" y="1763924"/>
            <a:ext cx="4452276" cy="240964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24318" y="4341565"/>
            <a:ext cx="4452276" cy="241139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021851-ADA0-4059-54EC-93B78E47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238" y="6884988"/>
            <a:ext cx="2352675" cy="5238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351E86-1EBC-4BDB-8D42-ECA7F80E061F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546E50-A0DA-8247-5E32-175B885A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4875" y="6884988"/>
            <a:ext cx="3190875" cy="523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BC61E4-1B8C-6E6E-5B9D-92AADCD7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713" y="6884988"/>
            <a:ext cx="2352675" cy="5238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1E658C-19CC-4047-9C21-09C68D9824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471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9ACF57-9E60-03CE-BA34-1526B96A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1935C-C855-4EA0-889E-13599BC85910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79531F-45F9-B27B-7D90-9A1F7F9D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61BDBE-8361-6C9F-61CA-C37D8C35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7254D-9B1A-45CB-BDD5-E442D974F0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99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9D6AF-7850-98B4-E69D-E4B9004615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1D415-9017-B4C0-C021-8DCD2A63C2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B11AC7-B865-FD4F-FCB3-7C7DC7E43E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5255-A3C4-4340-BE8D-73FAC519672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2677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F3130D-5BF9-8F58-CC62-1A7D558A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56883-9437-41F6-9061-96AFCDCE7ED5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2A7ED-7A63-03B6-9D06-C69DAE2C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E5E486-8169-7453-3430-5D423292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F8DE8-7052-4460-8FE7-5686EF6AA0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73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A2A665-6082-BE28-66B1-22F5C0D5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D6D5F-8D6C-4248-82FF-5EE79E3E5637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EDF5F3-909E-FF44-89B1-5D116B9D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1BD340-480A-FA23-CEDA-602427C6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22334-7812-4A5B-825E-E48BF8519E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60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6B2B22C-462C-AE9F-9036-80C0AC2F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AB1E-1376-4DA1-B015-424B98256BFD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E7E6352-1038-4D9B-18BC-E44DBD4B8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7C7EFA9-B493-B7B4-D3C2-D61B8D0F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066F-828B-4B5D-87D0-52621FD7F2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243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0A109FE1-6657-FAFD-CA7E-DDBA3CB1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E94AF-C769-49D1-85B2-988F1EA5576F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8349885-14E0-5032-35FC-71A822FE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96FC5EBD-21F0-C6FC-73E0-7D1A7CFC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65397-6B7C-4A31-AB98-45E1EDB8DA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7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2BAD964F-576C-03E3-F52C-A5EDAEEE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0D1C9-EF27-44C7-A372-92F489C58DB0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8C09A212-7D10-382C-DA20-AD804ACE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D1B75D2C-15F4-8F81-0D80-18892494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B8947-3ADE-41C2-9070-5AEA0F88C5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709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627F6348-5D5B-9A01-6BED-C9FBD21B2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B039-C0BB-498F-B07E-6488019B99B2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D2472FE4-7320-948A-3CCC-A177E097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0CAF4BAC-D163-9866-86E1-0F941FF3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AF0D-555C-4253-82DB-7848ADCEA4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99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B410270-F392-A8B1-A133-F0DB09524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9B50-3444-4939-8994-C3C36BD7D614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5BA0D45-5F33-6C6C-3FED-50CDB161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65206ED-4F95-40C0-9925-9471D60D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7637-FAEF-413B-8855-689C19C707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0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52ADE52-6F91-620C-07D7-244D3A17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0213-14BD-436C-BF8F-12AAF54E4CA2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CB1EC3C-7783-D764-CFD9-FFBF5B4D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DCD3954-4186-888D-EF00-9B90DF26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80EF-086D-48BA-91A7-B820C12E45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222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937B19-310F-3F00-BE79-754F053C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9B3C8-1F5D-4455-831E-87C498A73661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96315E-61AF-FB90-25AB-FF21355F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F7B676-5171-67C4-E47E-5FD6D392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B8911-0537-4F7D-8BBC-AAD77F2D36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602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2B2C81-E415-53B6-4972-3BA46367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1B4E3-130E-47BA-8C2A-813115332355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B03B9D-0C6D-8825-206E-643EDE4CA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59F2D6-1879-692C-EA94-227857DF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1C0B0-A47C-4169-9FED-01EA026DAC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901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08F062F-F1D9-5E23-9024-5F47CA8D72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A000A16-176E-A408-2862-28E8C451F7C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718578-B415-2E69-A818-CCD7FCAB8D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645EE-AF4C-454E-AA80-8AF5C9BF48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3600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706431" y="567918"/>
            <a:ext cx="8696902" cy="1085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0"/>
          </p:nvPr>
        </p:nvSpPr>
        <p:spPr>
          <a:xfrm>
            <a:off x="706169" y="1905669"/>
            <a:ext cx="8508153" cy="452005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buClr>
                <a:schemeClr val="tx1">
                  <a:lumMod val="85000"/>
                  <a:lumOff val="15000"/>
                </a:schemeClr>
              </a:buCl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buClr>
                <a:schemeClr val="tx1">
                  <a:lumMod val="85000"/>
                  <a:lumOff val="15000"/>
                </a:schemeClr>
              </a:buCl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703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A884565-901B-241E-0E31-A22BF1BD7EF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7495BAB-0514-010A-5512-5CED1199BC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E84A966-C499-48B5-5BF4-339A554802B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8104C-7FE7-46AF-88A1-89B71BED48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440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C7C1485-28A5-9112-CAFF-DF88712A6A8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22131F-9F9A-D2F1-99C8-1A2F63BF0CE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C6875-D9E7-F7F4-AFB4-6A3471914BC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DA323-39DF-4E3E-A5EC-DAB6050512D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378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E8859ED-A422-2273-1D32-A4C4F0B8F4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9136FA-9891-F042-8CC9-1591796225B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24B6E7-C5D5-4905-93CA-52B817B2DC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BEC7-D662-47F0-A213-245062633E9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724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7C4BB0-E6D2-9372-3824-C33D1B77B90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344ED8-1E43-2AF1-8448-A364709A90C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C47FE20-9363-0D16-22AE-E0842DF544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B9CA9-EBAD-4E1F-BAA1-55CE9EC41E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865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74A485-92FC-9243-D445-49D722AD06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37B04BE-0B9C-EF55-6A15-8EC74D54A1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9B9699A-04A9-2238-C4E7-A3EA315AB61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68D05-1FC9-432E-A48E-F66D33E344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860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AFEEA14-8D69-B62F-FD62-14075406C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formato do texto do título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1616B43-5C6F-EBED-1D6F-EDD0343FB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formato do texto da estrutura de tópicos</a:t>
            </a:r>
          </a:p>
          <a:p>
            <a:pPr lvl="1"/>
            <a:r>
              <a:rPr lang="en-US" altLang="pt-BR"/>
              <a:t>2º Nível da estrutura de tópicos</a:t>
            </a:r>
          </a:p>
          <a:p>
            <a:pPr lvl="2"/>
            <a:r>
              <a:rPr lang="en-US" altLang="pt-BR"/>
              <a:t>3º Nível da estrutura de tópicos</a:t>
            </a:r>
          </a:p>
          <a:p>
            <a:pPr lvl="3"/>
            <a:r>
              <a:rPr lang="en-US" altLang="pt-BR"/>
              <a:t>4º Nível da estrutura de tópicos</a:t>
            </a:r>
          </a:p>
          <a:p>
            <a:pPr lvl="4"/>
            <a:r>
              <a:rPr lang="en-US" altLang="pt-BR"/>
              <a:t>5º Nível da estrutura de tópicos</a:t>
            </a:r>
          </a:p>
          <a:p>
            <a:pPr lvl="4"/>
            <a:r>
              <a:rPr lang="en-US" altLang="pt-BR"/>
              <a:t>6º Nível da estrutura de tópicos</a:t>
            </a:r>
          </a:p>
          <a:p>
            <a:pPr lvl="4"/>
            <a:r>
              <a:rPr lang="en-US" altLang="pt-BR"/>
              <a:t>7º Nível da estrutura de tópicos</a:t>
            </a:r>
          </a:p>
          <a:p>
            <a:pPr lvl="4"/>
            <a:r>
              <a:rPr lang="en-US" altLang="pt-BR"/>
              <a:t>8º Nível da estrutura de tópicos</a:t>
            </a:r>
          </a:p>
          <a:p>
            <a:pPr lvl="4"/>
            <a:r>
              <a:rPr lang="en-US" altLang="pt-BR"/>
              <a:t>9º Nível da estrutura de tópicos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21B0172-2E07-4D65-1428-88B178C744F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  <a:ea typeface="MS Gothic" charset="0"/>
                <a:cs typeface="Arial Unicode M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AD58A59-B6B6-0F7D-D8FF-1BD1C90710F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MS Gothic" charset="0"/>
                <a:cs typeface="Arial Unicode M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0E0C1E-CC1C-AB81-AB76-61C50138EB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7BAE35C-EDA3-4806-8EA4-724612EE44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6" r:id="rId12"/>
    <p:sldLayoutId id="2147483721" r:id="rId13"/>
    <p:sldLayoutId id="2147483722" r:id="rId14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3846EF-1F9E-3275-4D1F-136AE3704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1260475"/>
            <a:ext cx="8569325" cy="50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Inserir t</a:t>
            </a:r>
            <a:r>
              <a:rPr lang="en-US" altLang="ja-JP"/>
              <a:t>ítulo do capítulo</a:t>
            </a: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607EB17-8B44-70DB-09C7-1A990CB00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12888" y="2519363"/>
            <a:ext cx="7138987" cy="33607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Texto prim</a:t>
            </a:r>
            <a:r>
              <a:rPr lang="en-US" altLang="ja-JP"/>
              <a:t>ário</a:t>
            </a:r>
            <a:endParaRPr lang="en-US"/>
          </a:p>
          <a:p>
            <a:pPr lvl="1"/>
            <a:r>
              <a:rPr lang="en-US"/>
              <a:t>Texto secund</a:t>
            </a:r>
            <a:r>
              <a:rPr lang="en-US" altLang="ja-JP"/>
              <a:t>ário</a:t>
            </a:r>
          </a:p>
          <a:p>
            <a:pPr lvl="1"/>
            <a:endParaRPr lang="en-US"/>
          </a:p>
          <a:p>
            <a:pPr lvl="0"/>
            <a:r>
              <a:rPr lang="en-US"/>
              <a:t>Texto prim</a:t>
            </a:r>
            <a:r>
              <a:rPr lang="en-US" altLang="ja-JP"/>
              <a:t>ário</a:t>
            </a:r>
            <a:endParaRPr lang="en-US"/>
          </a:p>
          <a:p>
            <a:pPr lvl="1"/>
            <a:r>
              <a:rPr lang="en-US"/>
              <a:t>Texto secund</a:t>
            </a:r>
            <a:r>
              <a:rPr lang="en-US" altLang="ja-JP"/>
              <a:t>ário</a:t>
            </a:r>
          </a:p>
          <a:p>
            <a:pPr lvl="1"/>
            <a:endParaRPr lang="en-US" altLang="ja-JP"/>
          </a:p>
          <a:p>
            <a:pPr lvl="0"/>
            <a:r>
              <a:rPr lang="en-US"/>
              <a:t>Texto prim</a:t>
            </a:r>
            <a:r>
              <a:rPr lang="en-US" altLang="ja-JP"/>
              <a:t>ário</a:t>
            </a:r>
            <a:endParaRPr lang="en-US"/>
          </a:p>
          <a:p>
            <a:pPr lvl="1"/>
            <a:r>
              <a:rPr lang="en-US"/>
              <a:t>Texto secund</a:t>
            </a:r>
            <a:r>
              <a:rPr lang="en-US" altLang="ja-JP"/>
              <a:t>ário</a:t>
            </a:r>
            <a:endParaRPr lang="en-US"/>
          </a:p>
        </p:txBody>
      </p:sp>
      <p:sp>
        <p:nvSpPr>
          <p:cNvPr id="1028" name="Text Box 8">
            <a:extLst>
              <a:ext uri="{FF2B5EF4-FFF2-40B4-BE49-F238E27FC236}">
                <a16:creationId xmlns:a16="http://schemas.microsoft.com/office/drawing/2014/main" id="{36186FB5-17EC-670F-CF54-FE271B527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184400"/>
            <a:ext cx="8485187" cy="363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pt-BR" sz="1764" baseline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053" name="Rectangle 27">
            <a:extLst>
              <a:ext uri="{FF2B5EF4-FFF2-40B4-BE49-F238E27FC236}">
                <a16:creationId xmlns:a16="http://schemas.microsoft.com/office/drawing/2014/main" id="{2084F68C-F673-29E1-D609-37AC1F3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-885825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endParaRPr lang="pt-BR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47" r:id="rId13"/>
    <p:sldLayoutId id="2147483748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4992"/>
          </a:solidFill>
          <a:latin typeface="+mj-lt"/>
          <a:ea typeface="+mj-ea"/>
          <a:cs typeface="ＭＳ Ｐゴシック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4992"/>
          </a:solidFill>
          <a:latin typeface="Verdana" pitchFamily="-44" charset="0"/>
          <a:ea typeface="ＭＳ Ｐゴシック" pitchFamily="-44" charset="-128"/>
          <a:cs typeface="ＭＳ Ｐゴシック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4992"/>
          </a:solidFill>
          <a:latin typeface="Verdana" pitchFamily="-44" charset="0"/>
          <a:ea typeface="ＭＳ Ｐゴシック" pitchFamily="-44" charset="-128"/>
          <a:cs typeface="ＭＳ Ｐゴシック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4992"/>
          </a:solidFill>
          <a:latin typeface="Verdana" pitchFamily="-44" charset="0"/>
          <a:ea typeface="ＭＳ Ｐゴシック" pitchFamily="-44" charset="-128"/>
          <a:cs typeface="ＭＳ Ｐゴシック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4992"/>
          </a:solidFill>
          <a:latin typeface="Verdana" pitchFamily="-44" charset="0"/>
          <a:ea typeface="ＭＳ Ｐゴシック" pitchFamily="-44" charset="-128"/>
          <a:cs typeface="ＭＳ Ｐゴシック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sz="3086">
          <a:solidFill>
            <a:srgbClr val="004992"/>
          </a:solidFill>
          <a:latin typeface="Verdana" pitchFamily="-44" charset="0"/>
          <a:ea typeface="ＭＳ Ｐゴシック" pitchFamily="-44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sz="3086">
          <a:solidFill>
            <a:srgbClr val="004992"/>
          </a:solidFill>
          <a:latin typeface="Verdana" pitchFamily="-44" charset="0"/>
          <a:ea typeface="ＭＳ Ｐゴシック" pitchFamily="-44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sz="3086">
          <a:solidFill>
            <a:srgbClr val="004992"/>
          </a:solidFill>
          <a:latin typeface="Verdana" pitchFamily="-44" charset="0"/>
          <a:ea typeface="ＭＳ Ｐゴシック" pitchFamily="-44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sz="3086">
          <a:solidFill>
            <a:srgbClr val="004992"/>
          </a:solidFill>
          <a:latin typeface="Verdana" pitchFamily="-44" charset="0"/>
          <a:ea typeface="ＭＳ Ｐゴシック" pitchFamily="-44" charset="-128"/>
        </a:defRPr>
      </a:lvl9pPr>
    </p:titleStyle>
    <p:bodyStyle>
      <a:lvl1pPr marL="377825" indent="-377825" algn="l" rtl="0" fontAlgn="base">
        <a:spcBef>
          <a:spcPct val="20000"/>
        </a:spcBef>
        <a:spcAft>
          <a:spcPct val="0"/>
        </a:spcAft>
        <a:buClr>
          <a:srgbClr val="66CCFF"/>
        </a:buClr>
        <a:buSzPct val="90000"/>
        <a:buFont typeface="Wingdings" panose="05000000000000000000" pitchFamily="2" charset="2"/>
        <a:buBlip>
          <a:blip r:embed="rId17"/>
        </a:buBlip>
        <a:defRPr>
          <a:solidFill>
            <a:srgbClr val="464847"/>
          </a:solidFill>
          <a:latin typeface="+mn-lt"/>
          <a:ea typeface="+mn-ea"/>
          <a:cs typeface="ＭＳ Ｐゴシック"/>
        </a:defRPr>
      </a:lvl1pPr>
      <a:lvl2pPr marL="817563" indent="-314325" algn="l" rtl="0" fontAlgn="base">
        <a:spcBef>
          <a:spcPct val="20000"/>
        </a:spcBef>
        <a:spcAft>
          <a:spcPct val="0"/>
        </a:spcAft>
        <a:buSzPct val="90000"/>
        <a:buBlip>
          <a:blip r:embed="rId17"/>
        </a:buBlip>
        <a:defRPr>
          <a:solidFill>
            <a:srgbClr val="464847"/>
          </a:solidFill>
          <a:latin typeface="+mn-lt"/>
          <a:ea typeface="+mn-ea"/>
          <a:cs typeface="ＭＳ Ｐゴシック"/>
        </a:defRPr>
      </a:lvl2pPr>
      <a:lvl3pPr marL="1258888" indent="-250825" algn="l" rtl="0" fontAlgn="base">
        <a:spcBef>
          <a:spcPct val="20000"/>
        </a:spcBef>
        <a:spcAft>
          <a:spcPct val="0"/>
        </a:spcAft>
        <a:defRPr>
          <a:solidFill>
            <a:srgbClr val="464847"/>
          </a:solidFill>
          <a:latin typeface="+mn-lt"/>
          <a:ea typeface="+mn-ea"/>
          <a:cs typeface="ＭＳ Ｐゴシック"/>
        </a:defRPr>
      </a:lvl3pPr>
      <a:lvl4pPr marL="1763713" indent="-250825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464847"/>
          </a:solidFill>
          <a:latin typeface="+mn-lt"/>
          <a:ea typeface="+mn-ea"/>
          <a:cs typeface="ＭＳ Ｐゴシック"/>
        </a:defRPr>
      </a:lvl4pPr>
      <a:lvl5pPr marL="2266950" indent="-250825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464847"/>
          </a:solidFill>
          <a:latin typeface="+mn-lt"/>
          <a:ea typeface="+mn-ea"/>
          <a:cs typeface="ＭＳ Ｐゴシック"/>
        </a:defRPr>
      </a:lvl5pPr>
      <a:lvl6pPr marL="2771844" indent="-251986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874">
          <a:solidFill>
            <a:srgbClr val="464847"/>
          </a:solidFill>
          <a:latin typeface="+mn-lt"/>
          <a:ea typeface="+mn-ea"/>
        </a:defRPr>
      </a:lvl6pPr>
      <a:lvl7pPr marL="3275815" indent="-251986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874">
          <a:solidFill>
            <a:srgbClr val="464847"/>
          </a:solidFill>
          <a:latin typeface="+mn-lt"/>
          <a:ea typeface="+mn-ea"/>
        </a:defRPr>
      </a:lvl7pPr>
      <a:lvl8pPr marL="3779787" indent="-251986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874">
          <a:solidFill>
            <a:srgbClr val="464847"/>
          </a:solidFill>
          <a:latin typeface="+mn-lt"/>
          <a:ea typeface="+mn-ea"/>
        </a:defRPr>
      </a:lvl8pPr>
      <a:lvl9pPr marL="4283758" indent="-251986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874">
          <a:solidFill>
            <a:srgbClr val="464847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68849A-49EA-ABF0-2130-F6E9D9C5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B4CD80-63BF-8C35-6D24-6726EFB7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24813E-3CB4-A48F-BE1E-8A0C1796A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E1F055-6DA9-4775-B388-EE70F278A0BC}" type="datetimeFigureOut">
              <a:rPr lang="pt-BR"/>
              <a:pPr>
                <a:defRPr/>
              </a:pPr>
              <a:t>11/06/2024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FEBC61-322C-E438-50A1-302E910A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FD74BC-9CC5-4612-7DCF-4A7455A0C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87A0A4-B451-4B44-860A-2393FC6C24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9" r:id="rId12"/>
  </p:sldLayoutIdLst>
  <p:txStyles>
    <p:titleStyle>
      <a:lvl1pPr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55650" rtl="0" fontAlgn="base">
        <a:lnSpc>
          <a:spcPct val="90000"/>
        </a:lnSpc>
        <a:spcBef>
          <a:spcPts val="82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8913" algn="l" defTabSz="755650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63" indent="-188913" algn="l" defTabSz="755650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88" indent="-188913" algn="l" defTabSz="755650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188913" algn="l" defTabSz="755650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25.jpeg"/><Relationship Id="rId10" Type="http://schemas.openxmlformats.org/officeDocument/2006/relationships/image" Target="../media/image4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w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E9045DE-065B-F6C6-C1BF-26E4DAB97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1835150"/>
            <a:ext cx="9069388" cy="1260475"/>
          </a:xfrm>
        </p:spPr>
        <p:txBody>
          <a:bodyPr tIns="38808"/>
          <a:lstStyle/>
          <a:p>
            <a:pPr eaLnBrk="1"/>
            <a:r>
              <a:rPr lang="pt-BR" altLang="pt-BR" sz="2800"/>
              <a:t>	</a:t>
            </a:r>
            <a:br>
              <a:rPr lang="pt-BR" altLang="pt-BR" sz="2800"/>
            </a:br>
            <a:br>
              <a:rPr lang="pt-BR" altLang="pt-BR" sz="2800"/>
            </a:br>
            <a:br>
              <a:rPr lang="pt-BR" altLang="pt-BR" sz="2800"/>
            </a:br>
            <a:r>
              <a:rPr lang="en-US" altLang="pt-BR" sz="2800">
                <a:cs typeface="Arial" panose="020B0604020202020204" pitchFamily="34" charset="0"/>
              </a:rPr>
              <a:t>R</a:t>
            </a:r>
            <a: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  <a:t>adioterapia no paciente com câncer de cabeça e pescoço</a:t>
            </a:r>
            <a:b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  <a:t>Radioterapia com modulação de intensidade do feixe </a:t>
            </a:r>
            <a:b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pt-BR" sz="2800">
                <a:ea typeface="Calibri" panose="020F0502020204030204" pitchFamily="34" charset="0"/>
                <a:cs typeface="Arial" panose="020B0604020202020204" pitchFamily="34" charset="0"/>
              </a:rPr>
              <a:t>IMRT</a:t>
            </a:r>
            <a:br>
              <a:rPr lang="pt-BR" altLang="pt-BR" sz="200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altLang="pt-BR" sz="4800"/>
              <a:t> 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14F5B13-6571-1EC4-0FC6-D981B29B2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5724525"/>
            <a:ext cx="9069387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38808" rIns="0" bIns="0" anchor="ctr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 eaLnBrk="1">
              <a:defRPr/>
            </a:pPr>
            <a:r>
              <a:rPr lang="pt-BR" altLang="pt-BR" sz="2000" kern="0" dirty="0"/>
              <a:t>	</a:t>
            </a:r>
            <a:br>
              <a:rPr lang="pt-BR" altLang="pt-BR" sz="2000" kern="0" dirty="0"/>
            </a:br>
            <a:br>
              <a:rPr lang="pt-BR" altLang="pt-BR" sz="2000" kern="0" dirty="0"/>
            </a:br>
            <a:br>
              <a:rPr lang="pt-BR" altLang="pt-BR" sz="2000" kern="0" dirty="0"/>
            </a:br>
            <a:r>
              <a:rPr lang="en-US" altLang="pt-BR" sz="1600" kern="0" dirty="0">
                <a:cs typeface="Arial" panose="020B0604020202020204" pitchFamily="34" charset="0"/>
              </a:rPr>
              <a:t>Eronides Batalha</a:t>
            </a:r>
          </a:p>
          <a:p>
            <a:pPr algn="l" eaLnBrk="1">
              <a:defRPr/>
            </a:pPr>
            <a:endParaRPr lang="en-US" altLang="pt-BR" sz="1600" kern="0" dirty="0">
              <a:cs typeface="Arial" panose="020B0604020202020204" pitchFamily="34" charset="0"/>
            </a:endParaRPr>
          </a:p>
          <a:p>
            <a:pPr algn="l" eaLnBrk="1">
              <a:defRPr/>
            </a:pPr>
            <a:r>
              <a:rPr lang="en-US" sz="1600" kern="0" dirty="0">
                <a:ea typeface="Calibri" panose="020F0502020204030204" pitchFamily="34" charset="0"/>
                <a:cs typeface="Arial" panose="020B0604020202020204" pitchFamily="34" charset="0"/>
              </a:rPr>
              <a:t>Médico </a:t>
            </a:r>
            <a:r>
              <a:rPr lang="en-US" sz="1600" kern="0" dirty="0" err="1">
                <a:ea typeface="Calibri" panose="020F0502020204030204" pitchFamily="34" charset="0"/>
                <a:cs typeface="Arial" panose="020B0604020202020204" pitchFamily="34" charset="0"/>
              </a:rPr>
              <a:t>Rádio-oncologista</a:t>
            </a:r>
            <a:endParaRPr lang="en-US" sz="1600" kern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eaLnBrk="1">
              <a:defRPr/>
            </a:pPr>
            <a:endParaRPr lang="en-US" sz="1600" kern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eaLnBrk="1">
              <a:defRPr/>
            </a:pPr>
            <a:r>
              <a:rPr lang="en-US" sz="1600" kern="0" dirty="0" err="1">
                <a:ea typeface="Calibri" panose="020F0502020204030204" pitchFamily="34" charset="0"/>
                <a:cs typeface="Arial" panose="020B0604020202020204" pitchFamily="34" charset="0"/>
              </a:rPr>
              <a:t>Sociedade</a:t>
            </a:r>
            <a:r>
              <a:rPr lang="en-US" sz="1600" kern="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Calibri" panose="020F0502020204030204" pitchFamily="34" charset="0"/>
                <a:cs typeface="Arial" panose="020B0604020202020204" pitchFamily="34" charset="0"/>
              </a:rPr>
              <a:t>Brasileira</a:t>
            </a:r>
            <a:r>
              <a:rPr lang="en-US" sz="1600" kern="0" dirty="0"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600" kern="0" dirty="0" err="1">
                <a:ea typeface="Calibri" panose="020F0502020204030204" pitchFamily="34" charset="0"/>
                <a:cs typeface="Arial" panose="020B0604020202020204" pitchFamily="34" charset="0"/>
              </a:rPr>
              <a:t>Radioterapia</a:t>
            </a:r>
            <a:endParaRPr lang="en-US" sz="1600" kern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eaLnBrk="1">
              <a:defRPr/>
            </a:pPr>
            <a:endParaRPr lang="en-US" sz="1600" kern="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eaLnBrk="1">
              <a:defRPr/>
            </a:pPr>
            <a:br>
              <a:rPr lang="pt-BR" sz="1600" kern="0" dirty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altLang="pt-BR" sz="4000" kern="0" dirty="0"/>
              <a:t> </a:t>
            </a:r>
          </a:p>
        </p:txBody>
      </p:sp>
      <p:pic>
        <p:nvPicPr>
          <p:cNvPr id="9220" name="Imagem 2">
            <a:extLst>
              <a:ext uri="{FF2B5EF4-FFF2-40B4-BE49-F238E27FC236}">
                <a16:creationId xmlns:a16="http://schemas.microsoft.com/office/drawing/2014/main" id="{BDF6AADC-8952-2F3E-BB19-FA30E5CE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E564C38-3ADE-2062-340D-76FC9787CDF7}"/>
              </a:ext>
            </a:extLst>
          </p:cNvPr>
          <p:cNvSpPr txBox="1"/>
          <p:nvPr/>
        </p:nvSpPr>
        <p:spPr>
          <a:xfrm>
            <a:off x="1800225" y="266700"/>
            <a:ext cx="2603500" cy="500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Evolução Tecnológica</a:t>
            </a:r>
            <a:endParaRPr lang="pt-BR" sz="2646" b="1" dirty="0"/>
          </a:p>
        </p:txBody>
      </p:sp>
      <p:pic>
        <p:nvPicPr>
          <p:cNvPr id="25606" name="Imagem 2">
            <a:extLst>
              <a:ext uri="{FF2B5EF4-FFF2-40B4-BE49-F238E27FC236}">
                <a16:creationId xmlns:a16="http://schemas.microsoft.com/office/drawing/2014/main" id="{352752AF-E83C-7BE4-A6F7-49AEF121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G2">
            <a:hlinkClick r:id="" action="ppaction://media"/>
            <a:extLst>
              <a:ext uri="{FF2B5EF4-FFF2-40B4-BE49-F238E27FC236}">
                <a16:creationId xmlns:a16="http://schemas.microsoft.com/office/drawing/2014/main" id="{8BF87238-2FED-3E36-1A54-BC59EF4DB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502" y="1145559"/>
            <a:ext cx="8833282" cy="54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E564C38-3ADE-2062-340D-76FC9787CDF7}"/>
              </a:ext>
            </a:extLst>
          </p:cNvPr>
          <p:cNvSpPr txBox="1"/>
          <p:nvPr/>
        </p:nvSpPr>
        <p:spPr>
          <a:xfrm>
            <a:off x="1800225" y="266700"/>
            <a:ext cx="2603500" cy="500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Evolução Tecnológica</a:t>
            </a:r>
            <a:endParaRPr lang="pt-BR" sz="2646" b="1" dirty="0"/>
          </a:p>
        </p:txBody>
      </p:sp>
      <p:pic>
        <p:nvPicPr>
          <p:cNvPr id="25606" name="Imagem 2">
            <a:extLst>
              <a:ext uri="{FF2B5EF4-FFF2-40B4-BE49-F238E27FC236}">
                <a16:creationId xmlns:a16="http://schemas.microsoft.com/office/drawing/2014/main" id="{352752AF-E83C-7BE4-A6F7-49AEF121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E6AB166-44A0-663E-7D1B-14CB73DDB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0063"/>
            <a:ext cx="10080625" cy="42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51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ângulo 27">
            <a:extLst>
              <a:ext uri="{FF2B5EF4-FFF2-40B4-BE49-F238E27FC236}">
                <a16:creationId xmlns:a16="http://schemas.microsoft.com/office/drawing/2014/main" id="{B63A4B8F-D750-4DED-9442-C2E23F072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725" y="7172325"/>
            <a:ext cx="6946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>
                <a:latin typeface="Times" panose="02020603050405020304" pitchFamily="18" charset="0"/>
              </a:rPr>
              <a:t>Thariat et al. </a:t>
            </a:r>
            <a:r>
              <a:rPr lang="en-US" altLang="en-US" sz="1600">
                <a:latin typeface="Times" panose="02020603050405020304" pitchFamily="18" charset="0"/>
              </a:rPr>
              <a:t>New radiotherapy in head and neck cancer. </a:t>
            </a:r>
            <a:r>
              <a:rPr lang="pt-BR" altLang="en-US" sz="1600">
                <a:latin typeface="Times" panose="02020603050405020304" pitchFamily="18" charset="0"/>
              </a:rPr>
              <a:t>Anti-cancer Drugs. 2011</a:t>
            </a:r>
            <a:r>
              <a:rPr lang="de-DE" altLang="en-US" sz="1600"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E564C38-3ADE-2062-340D-76FC9787CDF7}"/>
              </a:ext>
            </a:extLst>
          </p:cNvPr>
          <p:cNvSpPr txBox="1"/>
          <p:nvPr/>
        </p:nvSpPr>
        <p:spPr>
          <a:xfrm>
            <a:off x="1800225" y="266700"/>
            <a:ext cx="2603500" cy="500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Evolução Tecnológica</a:t>
            </a:r>
            <a:endParaRPr lang="pt-BR" sz="2646" b="1" dirty="0"/>
          </a:p>
        </p:txBody>
      </p:sp>
      <p:pic>
        <p:nvPicPr>
          <p:cNvPr id="25604" name="Imagem 1">
            <a:extLst>
              <a:ext uri="{FF2B5EF4-FFF2-40B4-BE49-F238E27FC236}">
                <a16:creationId xmlns:a16="http://schemas.microsoft.com/office/drawing/2014/main" id="{6469E42D-2F70-FF21-4566-84E7D270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290638"/>
            <a:ext cx="8918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4585ABF-7AD1-2CF0-50B6-55AA8306E6B2}"/>
              </a:ext>
            </a:extLst>
          </p:cNvPr>
          <p:cNvSpPr txBox="1"/>
          <p:nvPr/>
        </p:nvSpPr>
        <p:spPr>
          <a:xfrm>
            <a:off x="557213" y="3927475"/>
            <a:ext cx="8701087" cy="3365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14982" indent="-314982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Sobrevida – Controle local – Toxicidade – Qualidade de vida</a:t>
            </a:r>
          </a:p>
          <a:p>
            <a:pPr marL="314982" indent="-314982">
              <a:lnSpc>
                <a:spcPct val="150000"/>
              </a:lnSpc>
              <a:buFontTx/>
              <a:buChar char="-"/>
              <a:defRPr/>
            </a:pPr>
            <a:endParaRPr lang="pt-BR" dirty="0"/>
          </a:p>
          <a:p>
            <a:pPr marL="314982" indent="-314982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Claras vantagens  </a:t>
            </a:r>
          </a:p>
          <a:p>
            <a:pPr marL="314982" indent="-314982">
              <a:lnSpc>
                <a:spcPct val="150000"/>
              </a:lnSpc>
              <a:buFontTx/>
              <a:buChar char="-"/>
              <a:defRPr/>
            </a:pPr>
            <a:endParaRPr lang="pt-BR" dirty="0"/>
          </a:p>
          <a:p>
            <a:pPr marL="314982" indent="-314982">
              <a:lnSpc>
                <a:spcPct val="150000"/>
              </a:lnSpc>
              <a:buFontTx/>
              <a:buChar char="-"/>
              <a:defRPr/>
            </a:pPr>
            <a:r>
              <a:rPr lang="pt-BR" dirty="0"/>
              <a:t>Estudos randomizados são necessários?</a:t>
            </a:r>
          </a:p>
          <a:p>
            <a:pPr>
              <a:lnSpc>
                <a:spcPct val="150000"/>
              </a:lnSpc>
              <a:defRPr/>
            </a:pPr>
            <a:endParaRPr lang="pt-BR" dirty="0"/>
          </a:p>
          <a:p>
            <a:pPr lvl="1">
              <a:lnSpc>
                <a:spcPct val="150000"/>
              </a:lnSpc>
              <a:defRPr/>
            </a:pPr>
            <a:endParaRPr lang="pt-BR" dirty="0"/>
          </a:p>
          <a:p>
            <a:pPr marL="314982" indent="-314982">
              <a:lnSpc>
                <a:spcPct val="150000"/>
              </a:lnSpc>
              <a:buFontTx/>
              <a:buChar char="-"/>
              <a:defRPr/>
            </a:pPr>
            <a:endParaRPr lang="pt-BR" dirty="0"/>
          </a:p>
        </p:txBody>
      </p:sp>
      <p:pic>
        <p:nvPicPr>
          <p:cNvPr id="25606" name="Imagem 2">
            <a:extLst>
              <a:ext uri="{FF2B5EF4-FFF2-40B4-BE49-F238E27FC236}">
                <a16:creationId xmlns:a16="http://schemas.microsoft.com/office/drawing/2014/main" id="{352752AF-E83C-7BE4-A6F7-49AEF121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63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B2B9F779-AD6D-2369-6377-14A996C30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50826"/>
            <a:ext cx="3345581" cy="147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Procedimentos de gastrostomia endoscópica percutânea serão realizados no  Pronto-Socorro | GOVERNO DO ACRE | G1">
            <a:extLst>
              <a:ext uri="{FF2B5EF4-FFF2-40B4-BE49-F238E27FC236}">
                <a16:creationId xmlns:a16="http://schemas.microsoft.com/office/drawing/2014/main" id="{0177D395-A96F-EC10-D30B-D043ABFF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151063"/>
            <a:ext cx="1818357" cy="242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INSTITUTO NACIONAL DE CÂNCER">
            <a:extLst>
              <a:ext uri="{FF2B5EF4-FFF2-40B4-BE49-F238E27FC236}">
                <a16:creationId xmlns:a16="http://schemas.microsoft.com/office/drawing/2014/main" id="{3C332E36-17D0-2EFA-2747-1D205401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27" y="160664"/>
            <a:ext cx="2231455" cy="181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 descr="What is Xerostomia?">
            <a:extLst>
              <a:ext uri="{FF2B5EF4-FFF2-40B4-BE49-F238E27FC236}">
                <a16:creationId xmlns:a16="http://schemas.microsoft.com/office/drawing/2014/main" id="{B2622E46-5CBA-4CEB-A1E1-2C97647E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26" y="2303728"/>
            <a:ext cx="2443166" cy="164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2" descr="OSTEONECROSE POR USO DE BIFOSFONAFOS – Instituto Marcelo Yoshimoto">
            <a:extLst>
              <a:ext uri="{FF2B5EF4-FFF2-40B4-BE49-F238E27FC236}">
                <a16:creationId xmlns:a16="http://schemas.microsoft.com/office/drawing/2014/main" id="{A12A6900-A293-3537-84D3-391070A6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41" y="957559"/>
            <a:ext cx="20812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m 3">
            <a:extLst>
              <a:ext uri="{FF2B5EF4-FFF2-40B4-BE49-F238E27FC236}">
                <a16:creationId xmlns:a16="http://schemas.microsoft.com/office/drawing/2014/main" id="{EB5B9024-ADB4-4A4C-C725-51D31DB2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29" y="4554643"/>
            <a:ext cx="2906926" cy="199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4" descr="Desnutrição nos pacientes oncológicos: por que acontece? - Solus Oncologia">
            <a:extLst>
              <a:ext uri="{FF2B5EF4-FFF2-40B4-BE49-F238E27FC236}">
                <a16:creationId xmlns:a16="http://schemas.microsoft.com/office/drawing/2014/main" id="{CACA4E9F-30A2-B188-62AF-ED509E733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3" y="4967629"/>
            <a:ext cx="3100387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Imagem 4">
            <a:extLst>
              <a:ext uri="{FF2B5EF4-FFF2-40B4-BE49-F238E27FC236}">
                <a16:creationId xmlns:a16="http://schemas.microsoft.com/office/drawing/2014/main" id="{84C87826-8384-14E0-AE3D-A438E9B8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94A0C58-D8AD-51BE-39F2-E79D542E1A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9705" y="4554643"/>
            <a:ext cx="2335293" cy="19984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rquivos hospitalização - PubSaúde">
            <a:extLst>
              <a:ext uri="{FF2B5EF4-FFF2-40B4-BE49-F238E27FC236}">
                <a16:creationId xmlns:a16="http://schemas.microsoft.com/office/drawing/2014/main" id="{99B9136B-67F5-DBCA-7D53-75344D03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66725"/>
            <a:ext cx="65897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Empresas buscam soluções para alto custo com saúde">
            <a:extLst>
              <a:ext uri="{FF2B5EF4-FFF2-40B4-BE49-F238E27FC236}">
                <a16:creationId xmlns:a16="http://schemas.microsoft.com/office/drawing/2014/main" id="{7F890B48-AD78-435B-1005-261C392A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19700"/>
            <a:ext cx="290195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m 2">
            <a:extLst>
              <a:ext uri="{FF2B5EF4-FFF2-40B4-BE49-F238E27FC236}">
                <a16:creationId xmlns:a16="http://schemas.microsoft.com/office/drawing/2014/main" id="{20AA2E06-255D-C466-2E95-91FE9B39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arou de contribuir para o INSS? Veja prazos para manter os benefícios  previdenciários | Economia | G1">
            <a:extLst>
              <a:ext uri="{FF2B5EF4-FFF2-40B4-BE49-F238E27FC236}">
                <a16:creationId xmlns:a16="http://schemas.microsoft.com/office/drawing/2014/main" id="{A107BA6C-40C0-674A-84F0-A434021F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68325"/>
            <a:ext cx="56864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Municípios vão ter perdas com a reforma tributária - Impostômetro">
            <a:extLst>
              <a:ext uri="{FF2B5EF4-FFF2-40B4-BE49-F238E27FC236}">
                <a16:creationId xmlns:a16="http://schemas.microsoft.com/office/drawing/2014/main" id="{5446BA6D-5E4E-DEF8-3527-83A85A6C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716463"/>
            <a:ext cx="426878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m 2">
            <a:extLst>
              <a:ext uri="{FF2B5EF4-FFF2-40B4-BE49-F238E27FC236}">
                <a16:creationId xmlns:a16="http://schemas.microsoft.com/office/drawing/2014/main" id="{09434A76-E6A2-F8EB-742E-F8F8C172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31F3207C-FF1B-081F-4E9D-9FC39934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117725"/>
            <a:ext cx="2822575" cy="219075"/>
          </a:xfrm>
          <a:prstGeom prst="rect">
            <a:avLst/>
          </a:prstGeom>
          <a:noFill/>
          <a:ln>
            <a:noFill/>
          </a:ln>
          <a:effectLst/>
        </p:spPr>
        <p:txBody>
          <a:bodyPr lIns="76130" tIns="38065" rIns="76130" bIns="38065">
            <a:spAutoFit/>
          </a:bodyPr>
          <a:lstStyle/>
          <a:p>
            <a:pPr algn="r" defTabSz="63002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27" dirty="0" err="1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itchFamily="34" charset="0"/>
              </a:rPr>
              <a:t>Rinfussa</a:t>
            </a:r>
            <a:r>
              <a:rPr lang="pt-BR" sz="827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itchFamily="34" charset="0"/>
              </a:rPr>
              <a:t> M et al. </a:t>
            </a:r>
            <a:r>
              <a:rPr lang="pt-BR" sz="827" dirty="0" err="1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itchFamily="34" charset="0"/>
              </a:rPr>
              <a:t>Rep</a:t>
            </a:r>
            <a:r>
              <a:rPr lang="pt-BR" sz="827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itchFamily="34" charset="0"/>
              </a:rPr>
              <a:t> </a:t>
            </a:r>
            <a:r>
              <a:rPr lang="pt-BR" sz="827" dirty="0" err="1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itchFamily="34" charset="0"/>
              </a:rPr>
              <a:t>Pract</a:t>
            </a:r>
            <a:r>
              <a:rPr lang="pt-BR" sz="827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itchFamily="34" charset="0"/>
              </a:rPr>
              <a:t> Oncol Radiother 18:159-172, 2013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FD47B7-57F6-8761-7559-34B95598E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" y="1539875"/>
            <a:ext cx="8567738" cy="5064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6130" tIns="38065" rIns="76130" bIns="2976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defTabSz="756026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pt-BR" sz="1654" dirty="0">
                <a:solidFill>
                  <a:srgbClr val="0070C0"/>
                </a:solidFill>
                <a:latin typeface="Calibri" panose="020F0502020204030204"/>
              </a:rPr>
              <a:t>“World Health Organization </a:t>
            </a:r>
            <a:r>
              <a:rPr lang="en-US" altLang="pt-BR" sz="1654" dirty="0" err="1">
                <a:solidFill>
                  <a:srgbClr val="0070C0"/>
                </a:solidFill>
                <a:latin typeface="Calibri" panose="020F0502020204030204"/>
              </a:rPr>
              <a:t>recomenda</a:t>
            </a:r>
            <a:r>
              <a:rPr lang="en-US" altLang="pt-BR" sz="1654" dirty="0">
                <a:solidFill>
                  <a:srgbClr val="0070C0"/>
                </a:solidFill>
                <a:latin typeface="Calibri" panose="020F0502020204030204"/>
              </a:rPr>
              <a:t> um </a:t>
            </a:r>
            <a:r>
              <a:rPr lang="en-US" altLang="pt-BR" sz="1654" dirty="0" err="1">
                <a:solidFill>
                  <a:srgbClr val="0070C0"/>
                </a:solidFill>
                <a:latin typeface="Calibri" panose="020F0502020204030204"/>
              </a:rPr>
              <a:t>Acelerador</a:t>
            </a:r>
            <a:r>
              <a:rPr lang="en-US" altLang="pt-BR" sz="1654" dirty="0">
                <a:solidFill>
                  <a:srgbClr val="0070C0"/>
                </a:solidFill>
                <a:latin typeface="Calibri" panose="020F0502020204030204"/>
              </a:rPr>
              <a:t> Linear para 250.000 a 300.000 </a:t>
            </a:r>
            <a:r>
              <a:rPr lang="en-US" altLang="pt-BR" sz="1654" dirty="0" err="1">
                <a:solidFill>
                  <a:srgbClr val="0070C0"/>
                </a:solidFill>
                <a:latin typeface="Calibri" panose="020F0502020204030204"/>
              </a:rPr>
              <a:t>habitantes</a:t>
            </a:r>
            <a:r>
              <a:rPr lang="en-US" altLang="pt-BR" sz="1654" dirty="0">
                <a:solidFill>
                  <a:srgbClr val="0070C0"/>
                </a:solidFill>
                <a:latin typeface="Calibri" panose="020F0502020204030204"/>
              </a:rPr>
              <a:t>”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FA1EF89-3BC1-A2D7-3441-CFA1091A9B50}"/>
              </a:ext>
            </a:extLst>
          </p:cNvPr>
          <p:cNvGraphicFramePr>
            <a:graphicFrameLocks noGrp="1"/>
          </p:cNvGraphicFramePr>
          <p:nvPr/>
        </p:nvGraphicFramePr>
        <p:xfrm>
          <a:off x="1027113" y="2493963"/>
          <a:ext cx="8026400" cy="2932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719">
                <a:tc>
                  <a:txBody>
                    <a:bodyPr/>
                    <a:lstStyle/>
                    <a:p>
                      <a:r>
                        <a:rPr lang="en-US" sz="1700" dirty="0" err="1"/>
                        <a:t>Região</a:t>
                      </a:r>
                      <a:endParaRPr lang="en-US" sz="1700" dirty="0"/>
                    </a:p>
                  </a:txBody>
                  <a:tcPr marL="75597" marR="75597" marT="37801" marB="37801" anchor="ctr">
                    <a:solidFill>
                      <a:srgbClr val="13A1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/>
                        <a:t>Unidades</a:t>
                      </a:r>
                      <a:r>
                        <a:rPr lang="en-US" sz="1700" dirty="0"/>
                        <a:t> de </a:t>
                      </a:r>
                      <a:r>
                        <a:rPr lang="en-US" sz="1700" dirty="0" err="1"/>
                        <a:t>Megavoltagem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disponíveis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por</a:t>
                      </a:r>
                      <a:r>
                        <a:rPr lang="en-US" sz="1700" baseline="0" dirty="0"/>
                        <a:t> 300k </a:t>
                      </a:r>
                      <a:r>
                        <a:rPr lang="en-US" sz="1700" baseline="0" dirty="0" err="1"/>
                        <a:t>habitantes</a:t>
                      </a:r>
                      <a:endParaRPr lang="en-US" sz="1700" dirty="0"/>
                    </a:p>
                  </a:txBody>
                  <a:tcPr marL="75597" marR="75597" marT="37801" marB="37801">
                    <a:solidFill>
                      <a:srgbClr val="13A1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/>
                        <a:t>Aceleradores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Lineares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disponíveis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por</a:t>
                      </a:r>
                      <a:r>
                        <a:rPr lang="en-US" sz="1700" baseline="0" dirty="0"/>
                        <a:t> 300k </a:t>
                      </a:r>
                      <a:r>
                        <a:rPr lang="en-US" sz="1700" baseline="0" dirty="0" err="1"/>
                        <a:t>habitantes</a:t>
                      </a:r>
                      <a:endParaRPr lang="en-US" sz="1700" dirty="0"/>
                    </a:p>
                  </a:txBody>
                  <a:tcPr marL="75597" marR="75597" marT="37801" marB="37801">
                    <a:solidFill>
                      <a:srgbClr val="13A1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r>
                        <a:rPr lang="en-US" sz="2000" dirty="0"/>
                        <a:t>Norte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0.26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0.23</a:t>
                      </a:r>
                    </a:p>
                  </a:txBody>
                  <a:tcPr marL="75597" marR="75597" marT="37801" marB="378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r>
                        <a:rPr lang="en-US" sz="2000" dirty="0" err="1"/>
                        <a:t>Nordeste</a:t>
                      </a:r>
                      <a:endParaRPr lang="en-US" sz="2000" dirty="0"/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0.35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0.31</a:t>
                      </a:r>
                    </a:p>
                  </a:txBody>
                  <a:tcPr marL="75597" marR="75597" marT="37801" marB="378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r>
                        <a:rPr lang="en-US" sz="2000" dirty="0"/>
                        <a:t>Centro-Oeste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0.49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0.41</a:t>
                      </a:r>
                    </a:p>
                  </a:txBody>
                  <a:tcPr marL="75597" marR="75597" marT="37801" marB="378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r>
                        <a:rPr lang="en-US" sz="2000" dirty="0" err="1"/>
                        <a:t>Sudeste</a:t>
                      </a:r>
                      <a:endParaRPr lang="en-US" sz="2000" dirty="0"/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0.71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0.69</a:t>
                      </a:r>
                    </a:p>
                  </a:txBody>
                  <a:tcPr marL="75597" marR="75597" marT="37801" marB="378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r>
                        <a:rPr lang="en-US" sz="2000" dirty="0"/>
                        <a:t>Sul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0.73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0.68</a:t>
                      </a:r>
                    </a:p>
                  </a:txBody>
                  <a:tcPr marL="75597" marR="75597" marT="37801" marB="378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399">
                <a:tc>
                  <a:txBody>
                    <a:bodyPr/>
                    <a:lstStyle/>
                    <a:p>
                      <a:r>
                        <a:rPr lang="en-US" sz="2000" b="1" dirty="0"/>
                        <a:t>BRASIL 2018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C00000"/>
                          </a:solidFill>
                        </a:rPr>
                        <a:t>0.55</a:t>
                      </a:r>
                    </a:p>
                  </a:txBody>
                  <a:tcPr marL="75597" marR="75597" marT="37801" marB="378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C00000"/>
                          </a:solidFill>
                        </a:rPr>
                        <a:t>0.52</a:t>
                      </a:r>
                    </a:p>
                  </a:txBody>
                  <a:tcPr marL="75597" marR="75597" marT="37801" marB="378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6932ED6-BDB6-B14D-142D-D83E292521E0}"/>
              </a:ext>
            </a:extLst>
          </p:cNvPr>
          <p:cNvSpPr txBox="1"/>
          <p:nvPr/>
        </p:nvSpPr>
        <p:spPr>
          <a:xfrm>
            <a:off x="4248150" y="842963"/>
            <a:ext cx="1395413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46" b="1" dirty="0">
                <a:latin typeface="Calibri" panose="020F0502020204030204"/>
                <a:ea typeface="+mn-ea"/>
              </a:rPr>
              <a:t>DESAFIO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041F209-F812-33B0-55E9-E3EE5B446BB8}"/>
              </a:ext>
            </a:extLst>
          </p:cNvPr>
          <p:cNvSpPr txBox="1"/>
          <p:nvPr/>
        </p:nvSpPr>
        <p:spPr>
          <a:xfrm>
            <a:off x="995363" y="6354763"/>
            <a:ext cx="1381125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92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Fontes</a:t>
            </a:r>
          </a:p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92" dirty="0">
                <a:solidFill>
                  <a:prstClr val="black"/>
                </a:solidFill>
                <a:latin typeface="Calibri" panose="020F0502020204030204"/>
                <a:ea typeface="+mn-ea"/>
              </a:rPr>
              <a:t>MS 2021</a:t>
            </a:r>
          </a:p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92" dirty="0">
                <a:solidFill>
                  <a:prstClr val="black"/>
                </a:solidFill>
                <a:latin typeface="Calibri" panose="020F0502020204030204"/>
                <a:ea typeface="+mn-ea"/>
              </a:rPr>
              <a:t>IBGE 2021</a:t>
            </a:r>
            <a:endParaRPr lang="pt-BR" sz="868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546A38F-CEED-1B80-001B-C65960A1B4DE}"/>
              </a:ext>
            </a:extLst>
          </p:cNvPr>
          <p:cNvGraphicFramePr>
            <a:graphicFrameLocks noGrp="1"/>
          </p:cNvGraphicFramePr>
          <p:nvPr/>
        </p:nvGraphicFramePr>
        <p:xfrm>
          <a:off x="1027113" y="5895975"/>
          <a:ext cx="8026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9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2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BRASIL 2017</a:t>
                      </a:r>
                    </a:p>
                  </a:txBody>
                  <a:tcPr marL="75597" marR="75597" marT="37861" marB="37861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bg1"/>
                          </a:solidFill>
                        </a:rPr>
                        <a:t>0.61</a:t>
                      </a:r>
                    </a:p>
                  </a:txBody>
                  <a:tcPr marL="75597" marR="75597" marT="37861" marB="37861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chemeClr val="bg1"/>
                          </a:solidFill>
                        </a:rPr>
                        <a:t>0.55</a:t>
                      </a:r>
                    </a:p>
                  </a:txBody>
                  <a:tcPr marL="75597" marR="75597" marT="37861" marB="37861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A8FC92A7-F2BF-DDF4-F116-27F03DE1D170}"/>
              </a:ext>
            </a:extLst>
          </p:cNvPr>
          <p:cNvSpPr txBox="1"/>
          <p:nvPr/>
        </p:nvSpPr>
        <p:spPr>
          <a:xfrm>
            <a:off x="2105025" y="5502275"/>
            <a:ext cx="6273800" cy="347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Somente</a:t>
            </a:r>
            <a:r>
              <a:rPr lang="en-US" sz="1654" dirty="0">
                <a:solidFill>
                  <a:srgbClr val="C0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cerca</a:t>
            </a:r>
            <a:r>
              <a:rPr lang="en-US" sz="1654" dirty="0">
                <a:solidFill>
                  <a:srgbClr val="C00000"/>
                </a:solidFill>
                <a:latin typeface="Calibri" panose="020F0502020204030204"/>
                <a:ea typeface="+mn-ea"/>
              </a:rPr>
              <a:t> de </a:t>
            </a: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metade</a:t>
            </a:r>
            <a:r>
              <a:rPr lang="en-US" sz="1654" dirty="0">
                <a:solidFill>
                  <a:srgbClr val="C00000"/>
                </a:solidFill>
                <a:latin typeface="Calibri" panose="020F0502020204030204"/>
                <a:ea typeface="+mn-ea"/>
              </a:rPr>
              <a:t> das </a:t>
            </a: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máquinas</a:t>
            </a:r>
            <a:r>
              <a:rPr lang="en-US" sz="1654" dirty="0">
                <a:solidFill>
                  <a:srgbClr val="C00000"/>
                </a:solidFill>
                <a:latin typeface="Calibri" panose="020F0502020204030204"/>
                <a:ea typeface="+mn-ea"/>
              </a:rPr>
              <a:t>  </a:t>
            </a: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necessárias</a:t>
            </a:r>
            <a:r>
              <a:rPr lang="en-US" sz="1654" dirty="0">
                <a:solidFill>
                  <a:srgbClr val="C0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estão</a:t>
            </a:r>
            <a:r>
              <a:rPr lang="en-US" sz="1654" dirty="0">
                <a:solidFill>
                  <a:srgbClr val="C00000"/>
                </a:solidFill>
                <a:latin typeface="Calibri" panose="020F0502020204030204"/>
                <a:ea typeface="+mn-ea"/>
              </a:rPr>
              <a:t> </a:t>
            </a:r>
            <a:r>
              <a:rPr lang="en-US" sz="1654" dirty="0" err="1">
                <a:solidFill>
                  <a:srgbClr val="C00000"/>
                </a:solidFill>
                <a:latin typeface="Calibri" panose="020F0502020204030204"/>
                <a:ea typeface="+mn-ea"/>
              </a:rPr>
              <a:t>disponiveis</a:t>
            </a:r>
            <a:endParaRPr lang="en-US" sz="1654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3843" name="Imagem 10">
            <a:extLst>
              <a:ext uri="{FF2B5EF4-FFF2-40B4-BE49-F238E27FC236}">
                <a16:creationId xmlns:a16="http://schemas.microsoft.com/office/drawing/2014/main" id="{E7E6AFB9-7B6A-6A43-E361-27CB6ABE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0"/>
            <a:ext cx="144462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6D9696D-1E55-9D54-8EA5-D77E326D3F30}"/>
              </a:ext>
            </a:extLst>
          </p:cNvPr>
          <p:cNvSpPr txBox="1"/>
          <p:nvPr/>
        </p:nvSpPr>
        <p:spPr>
          <a:xfrm>
            <a:off x="1404938" y="8021638"/>
            <a:ext cx="185737" cy="320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488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3845" name="Imagem 8">
            <a:extLst>
              <a:ext uri="{FF2B5EF4-FFF2-40B4-BE49-F238E27FC236}">
                <a16:creationId xmlns:a16="http://schemas.microsoft.com/office/drawing/2014/main" id="{61262190-F571-8BAC-1A00-C321FBF4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42">
            <a:extLst>
              <a:ext uri="{FF2B5EF4-FFF2-40B4-BE49-F238E27FC236}">
                <a16:creationId xmlns:a16="http://schemas.microsoft.com/office/drawing/2014/main" id="{108BCFAA-A96D-D6D1-92DD-6A59982AB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490788"/>
            <a:ext cx="7085013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D5D79102-E89A-43A2-4AB9-8576F451B014}"/>
              </a:ext>
            </a:extLst>
          </p:cNvPr>
          <p:cNvSpPr/>
          <p:nvPr/>
        </p:nvSpPr>
        <p:spPr>
          <a:xfrm>
            <a:off x="569913" y="1193800"/>
            <a:ext cx="952500" cy="4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3EDBD1-07E2-8C12-77A5-96ED4772062D}"/>
              </a:ext>
            </a:extLst>
          </p:cNvPr>
          <p:cNvSpPr/>
          <p:nvPr/>
        </p:nvSpPr>
        <p:spPr>
          <a:xfrm>
            <a:off x="1531938" y="542925"/>
            <a:ext cx="527050" cy="5603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7C0B6A-365D-CB44-C3B9-98310A705BA0}"/>
              </a:ext>
            </a:extLst>
          </p:cNvPr>
          <p:cNvSpPr/>
          <p:nvPr/>
        </p:nvSpPr>
        <p:spPr>
          <a:xfrm>
            <a:off x="936625" y="539750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675E9F-9CA7-A1BA-29CB-4004BB93ECDD}"/>
              </a:ext>
            </a:extLst>
          </p:cNvPr>
          <p:cNvSpPr/>
          <p:nvPr/>
        </p:nvSpPr>
        <p:spPr>
          <a:xfrm>
            <a:off x="2133600" y="539750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AC6FA5-A07C-86BF-FBD7-053C9C783728}"/>
              </a:ext>
            </a:extLst>
          </p:cNvPr>
          <p:cNvSpPr/>
          <p:nvPr/>
        </p:nvSpPr>
        <p:spPr>
          <a:xfrm>
            <a:off x="2732088" y="539750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027A11-8767-FDBE-9DC4-C95ACB809C33}"/>
              </a:ext>
            </a:extLst>
          </p:cNvPr>
          <p:cNvSpPr/>
          <p:nvPr/>
        </p:nvSpPr>
        <p:spPr>
          <a:xfrm>
            <a:off x="3325813" y="539750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57A1D7-14F8-94D4-FC83-D3AEE355FF5D}"/>
              </a:ext>
            </a:extLst>
          </p:cNvPr>
          <p:cNvSpPr/>
          <p:nvPr/>
        </p:nvSpPr>
        <p:spPr>
          <a:xfrm>
            <a:off x="3913188" y="539750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3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4DB021-2A3F-8D80-374B-A53942CE75BE}"/>
              </a:ext>
            </a:extLst>
          </p:cNvPr>
          <p:cNvSpPr/>
          <p:nvPr/>
        </p:nvSpPr>
        <p:spPr>
          <a:xfrm>
            <a:off x="4506913" y="539750"/>
            <a:ext cx="528637" cy="560388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FCA2FE-41E2-3FAE-BB75-6651182345B5}"/>
              </a:ext>
            </a:extLst>
          </p:cNvPr>
          <p:cNvSpPr txBox="1"/>
          <p:nvPr/>
        </p:nvSpPr>
        <p:spPr>
          <a:xfrm>
            <a:off x="130175" y="477838"/>
            <a:ext cx="739775" cy="703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1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C1764D-1045-F954-2148-081F67826CFA}"/>
              </a:ext>
            </a:extLst>
          </p:cNvPr>
          <p:cNvSpPr/>
          <p:nvPr/>
        </p:nvSpPr>
        <p:spPr>
          <a:xfrm>
            <a:off x="1531938" y="1339850"/>
            <a:ext cx="527050" cy="5603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47030F-C317-3F11-E787-58624CEBEE68}"/>
              </a:ext>
            </a:extLst>
          </p:cNvPr>
          <p:cNvSpPr/>
          <p:nvPr/>
        </p:nvSpPr>
        <p:spPr>
          <a:xfrm>
            <a:off x="936625" y="1336675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6D306A-2BE9-9E4F-13EA-5F6C9141BED8}"/>
              </a:ext>
            </a:extLst>
          </p:cNvPr>
          <p:cNvSpPr/>
          <p:nvPr/>
        </p:nvSpPr>
        <p:spPr>
          <a:xfrm>
            <a:off x="2133600" y="1336675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F01F34-DD4A-0D8B-648E-743BF3C55BE3}"/>
              </a:ext>
            </a:extLst>
          </p:cNvPr>
          <p:cNvSpPr/>
          <p:nvPr/>
        </p:nvSpPr>
        <p:spPr>
          <a:xfrm>
            <a:off x="2732088" y="1336675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236A4D-CB49-0737-C2F4-46A165591A04}"/>
              </a:ext>
            </a:extLst>
          </p:cNvPr>
          <p:cNvSpPr/>
          <p:nvPr/>
        </p:nvSpPr>
        <p:spPr>
          <a:xfrm>
            <a:off x="3325813" y="1336675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9A2340-8B44-C269-C6EB-A2FA174A884B}"/>
              </a:ext>
            </a:extLst>
          </p:cNvPr>
          <p:cNvSpPr/>
          <p:nvPr/>
        </p:nvSpPr>
        <p:spPr>
          <a:xfrm>
            <a:off x="3913188" y="1336675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2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803F29-43A3-C35C-9098-F89D5373F198}"/>
              </a:ext>
            </a:extLst>
          </p:cNvPr>
          <p:cNvSpPr/>
          <p:nvPr/>
        </p:nvSpPr>
        <p:spPr>
          <a:xfrm>
            <a:off x="4506913" y="1336675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02D9AA-9B62-344C-7247-48C4DDDD7D23}"/>
              </a:ext>
            </a:extLst>
          </p:cNvPr>
          <p:cNvSpPr/>
          <p:nvPr/>
        </p:nvSpPr>
        <p:spPr>
          <a:xfrm>
            <a:off x="1531938" y="2143125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1250ED-D5DB-14D2-9546-CA548EE25288}"/>
              </a:ext>
            </a:extLst>
          </p:cNvPr>
          <p:cNvSpPr/>
          <p:nvPr/>
        </p:nvSpPr>
        <p:spPr>
          <a:xfrm>
            <a:off x="936625" y="214153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2DF140-B234-7476-1429-3B347D6DF2E6}"/>
              </a:ext>
            </a:extLst>
          </p:cNvPr>
          <p:cNvSpPr/>
          <p:nvPr/>
        </p:nvSpPr>
        <p:spPr>
          <a:xfrm>
            <a:off x="2133600" y="2141538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6747F2-0972-4C37-ABEA-5F1B12ABFE6B}"/>
              </a:ext>
            </a:extLst>
          </p:cNvPr>
          <p:cNvSpPr/>
          <p:nvPr/>
        </p:nvSpPr>
        <p:spPr>
          <a:xfrm>
            <a:off x="2732088" y="2141538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CC7540-54D5-1743-C67B-744567A4C5D5}"/>
              </a:ext>
            </a:extLst>
          </p:cNvPr>
          <p:cNvSpPr/>
          <p:nvPr/>
        </p:nvSpPr>
        <p:spPr>
          <a:xfrm>
            <a:off x="3325813" y="214153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B9750B-396D-394F-52B3-BA4AB313D1ED}"/>
              </a:ext>
            </a:extLst>
          </p:cNvPr>
          <p:cNvSpPr/>
          <p:nvPr/>
        </p:nvSpPr>
        <p:spPr>
          <a:xfrm>
            <a:off x="3913188" y="2141538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2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CEE862-1FF4-9ED1-7D2C-AC68DB04E110}"/>
              </a:ext>
            </a:extLst>
          </p:cNvPr>
          <p:cNvSpPr/>
          <p:nvPr/>
        </p:nvSpPr>
        <p:spPr>
          <a:xfrm>
            <a:off x="4506913" y="2141538"/>
            <a:ext cx="528637" cy="560387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493B6E-1D8A-A333-3389-8A3FFE45893C}"/>
              </a:ext>
            </a:extLst>
          </p:cNvPr>
          <p:cNvSpPr/>
          <p:nvPr/>
        </p:nvSpPr>
        <p:spPr>
          <a:xfrm>
            <a:off x="1531938" y="2946400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872947-F875-3655-334A-390C519DE4FE}"/>
              </a:ext>
            </a:extLst>
          </p:cNvPr>
          <p:cNvSpPr/>
          <p:nvPr/>
        </p:nvSpPr>
        <p:spPr>
          <a:xfrm>
            <a:off x="936625" y="2943225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31BAB-2CD2-467D-6948-8412152DF877}"/>
              </a:ext>
            </a:extLst>
          </p:cNvPr>
          <p:cNvSpPr/>
          <p:nvPr/>
        </p:nvSpPr>
        <p:spPr>
          <a:xfrm>
            <a:off x="2133600" y="2943225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527B3B-0534-3C2E-3D0C-47CB17221CEC}"/>
              </a:ext>
            </a:extLst>
          </p:cNvPr>
          <p:cNvSpPr/>
          <p:nvPr/>
        </p:nvSpPr>
        <p:spPr>
          <a:xfrm>
            <a:off x="2732088" y="2943225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0F115F3-E2B3-472E-47E2-C6048B4A66EB}"/>
              </a:ext>
            </a:extLst>
          </p:cNvPr>
          <p:cNvSpPr/>
          <p:nvPr/>
        </p:nvSpPr>
        <p:spPr>
          <a:xfrm>
            <a:off x="3325813" y="2943225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2F7FFB-E87A-70F9-90CD-8167139923F0}"/>
              </a:ext>
            </a:extLst>
          </p:cNvPr>
          <p:cNvSpPr/>
          <p:nvPr/>
        </p:nvSpPr>
        <p:spPr>
          <a:xfrm>
            <a:off x="3913188" y="2943225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2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B666DA-F8FF-789D-CAC4-7CCBD8878B98}"/>
              </a:ext>
            </a:extLst>
          </p:cNvPr>
          <p:cNvSpPr/>
          <p:nvPr/>
        </p:nvSpPr>
        <p:spPr>
          <a:xfrm>
            <a:off x="4506913" y="2943225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C11DDA9-E801-6AE3-41F7-E4C82141EF40}"/>
              </a:ext>
            </a:extLst>
          </p:cNvPr>
          <p:cNvSpPr/>
          <p:nvPr/>
        </p:nvSpPr>
        <p:spPr>
          <a:xfrm>
            <a:off x="1531938" y="3751263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DE251B-F008-0E53-4290-2CD41E1C4538}"/>
              </a:ext>
            </a:extLst>
          </p:cNvPr>
          <p:cNvSpPr/>
          <p:nvPr/>
        </p:nvSpPr>
        <p:spPr>
          <a:xfrm>
            <a:off x="936625" y="374808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0FC591-E314-CECA-EAC0-738C6AD8B604}"/>
              </a:ext>
            </a:extLst>
          </p:cNvPr>
          <p:cNvSpPr/>
          <p:nvPr/>
        </p:nvSpPr>
        <p:spPr>
          <a:xfrm>
            <a:off x="2133600" y="3748088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A4CCD79-76F7-68B7-8ED1-A4E9A0B3472F}"/>
              </a:ext>
            </a:extLst>
          </p:cNvPr>
          <p:cNvSpPr/>
          <p:nvPr/>
        </p:nvSpPr>
        <p:spPr>
          <a:xfrm>
            <a:off x="2732088" y="3748088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A8770E-CC6C-7943-214C-DE19B3DBF285}"/>
              </a:ext>
            </a:extLst>
          </p:cNvPr>
          <p:cNvSpPr/>
          <p:nvPr/>
        </p:nvSpPr>
        <p:spPr>
          <a:xfrm>
            <a:off x="3325813" y="374808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E4499B5-EA6D-14C5-402C-4558AB1E863E}"/>
              </a:ext>
            </a:extLst>
          </p:cNvPr>
          <p:cNvSpPr/>
          <p:nvPr/>
        </p:nvSpPr>
        <p:spPr>
          <a:xfrm>
            <a:off x="3913188" y="3748088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A16F55-EEF0-7289-24CE-5763576B3383}"/>
              </a:ext>
            </a:extLst>
          </p:cNvPr>
          <p:cNvSpPr/>
          <p:nvPr/>
        </p:nvSpPr>
        <p:spPr>
          <a:xfrm>
            <a:off x="4506913" y="3748088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CB1EC56-9426-D93A-3719-73B8D981E08A}"/>
              </a:ext>
            </a:extLst>
          </p:cNvPr>
          <p:cNvSpPr txBox="1"/>
          <p:nvPr/>
        </p:nvSpPr>
        <p:spPr>
          <a:xfrm>
            <a:off x="169863" y="1273175"/>
            <a:ext cx="739775" cy="703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2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4CFB12C-96C1-1174-2A6A-A3F49C75AA44}"/>
              </a:ext>
            </a:extLst>
          </p:cNvPr>
          <p:cNvSpPr txBox="1"/>
          <p:nvPr/>
        </p:nvSpPr>
        <p:spPr>
          <a:xfrm>
            <a:off x="165100" y="2078038"/>
            <a:ext cx="739775" cy="703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3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C685FA0-738E-EF06-90EE-DFC8AD7681FD}"/>
              </a:ext>
            </a:extLst>
          </p:cNvPr>
          <p:cNvSpPr txBox="1"/>
          <p:nvPr/>
        </p:nvSpPr>
        <p:spPr>
          <a:xfrm>
            <a:off x="130175" y="2887663"/>
            <a:ext cx="739775" cy="703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4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8EB147F-DE22-9F8C-DD51-0514A5D01D55}"/>
              </a:ext>
            </a:extLst>
          </p:cNvPr>
          <p:cNvSpPr txBox="1"/>
          <p:nvPr/>
        </p:nvSpPr>
        <p:spPr>
          <a:xfrm>
            <a:off x="169863" y="3686175"/>
            <a:ext cx="739775" cy="703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5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DBA849C8-382E-7C9D-2978-C1376DF1355A}"/>
              </a:ext>
            </a:extLst>
          </p:cNvPr>
          <p:cNvSpPr txBox="1"/>
          <p:nvPr/>
        </p:nvSpPr>
        <p:spPr>
          <a:xfrm>
            <a:off x="1543050" y="6562725"/>
            <a:ext cx="2144713" cy="7032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969" dirty="0">
                <a:solidFill>
                  <a:schemeClr val="bg1"/>
                </a:solidFill>
                <a:latin typeface="Bebas Neue" panose="020B0606020202050201" pitchFamily="34" charset="77"/>
              </a:rPr>
              <a:t>47 dias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0B7FC03-8260-1A2D-5133-E4F56A579945}"/>
              </a:ext>
            </a:extLst>
          </p:cNvPr>
          <p:cNvSpPr txBox="1"/>
          <p:nvPr/>
        </p:nvSpPr>
        <p:spPr>
          <a:xfrm>
            <a:off x="6024563" y="1346200"/>
            <a:ext cx="2657475" cy="396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984" dirty="0">
                <a:latin typeface="Montserrat" pitchFamily="2" charset="77"/>
              </a:rPr>
              <a:t>UNIDADE: </a:t>
            </a:r>
            <a:r>
              <a:rPr lang="pt-BR" sz="1984" b="1" dirty="0">
                <a:latin typeface="Montserrat" pitchFamily="2" charset="77"/>
              </a:rPr>
              <a:t>Gy</a:t>
            </a:r>
            <a:r>
              <a:rPr lang="pt-BR" sz="1984" dirty="0">
                <a:latin typeface="Montserrat" pitchFamily="2" charset="77"/>
              </a:rPr>
              <a:t> (Joule/Kg)</a:t>
            </a:r>
          </a:p>
        </p:txBody>
      </p:sp>
      <p:sp>
        <p:nvSpPr>
          <p:cNvPr id="46" name="Oval 34">
            <a:extLst>
              <a:ext uri="{FF2B5EF4-FFF2-40B4-BE49-F238E27FC236}">
                <a16:creationId xmlns:a16="http://schemas.microsoft.com/office/drawing/2014/main" id="{A56A702C-1C02-09B0-C15C-A83EBEF6B040}"/>
              </a:ext>
            </a:extLst>
          </p:cNvPr>
          <p:cNvSpPr/>
          <p:nvPr/>
        </p:nvSpPr>
        <p:spPr>
          <a:xfrm>
            <a:off x="2087563" y="3748088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47" name="Oval 35">
            <a:extLst>
              <a:ext uri="{FF2B5EF4-FFF2-40B4-BE49-F238E27FC236}">
                <a16:creationId xmlns:a16="http://schemas.microsoft.com/office/drawing/2014/main" id="{701401A4-0920-B9F1-92B6-5D196CF7D17A}"/>
              </a:ext>
            </a:extLst>
          </p:cNvPr>
          <p:cNvSpPr/>
          <p:nvPr/>
        </p:nvSpPr>
        <p:spPr>
          <a:xfrm>
            <a:off x="2686050" y="3748088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48" name="Oval 36">
            <a:extLst>
              <a:ext uri="{FF2B5EF4-FFF2-40B4-BE49-F238E27FC236}">
                <a16:creationId xmlns:a16="http://schemas.microsoft.com/office/drawing/2014/main" id="{060F32F1-4DCA-D529-A603-A165165D439A}"/>
              </a:ext>
            </a:extLst>
          </p:cNvPr>
          <p:cNvSpPr/>
          <p:nvPr/>
        </p:nvSpPr>
        <p:spPr>
          <a:xfrm>
            <a:off x="3278188" y="3748088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53" name="Oval 37">
            <a:extLst>
              <a:ext uri="{FF2B5EF4-FFF2-40B4-BE49-F238E27FC236}">
                <a16:creationId xmlns:a16="http://schemas.microsoft.com/office/drawing/2014/main" id="{41A6DD50-0B77-A5C1-F1FE-7712531A65CA}"/>
              </a:ext>
            </a:extLst>
          </p:cNvPr>
          <p:cNvSpPr/>
          <p:nvPr/>
        </p:nvSpPr>
        <p:spPr>
          <a:xfrm>
            <a:off x="3865563" y="3748088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2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54" name="Oval 38">
            <a:extLst>
              <a:ext uri="{FF2B5EF4-FFF2-40B4-BE49-F238E27FC236}">
                <a16:creationId xmlns:a16="http://schemas.microsoft.com/office/drawing/2014/main" id="{B1748851-157C-634E-6A06-0FD7B85EB405}"/>
              </a:ext>
            </a:extLst>
          </p:cNvPr>
          <p:cNvSpPr/>
          <p:nvPr/>
        </p:nvSpPr>
        <p:spPr>
          <a:xfrm>
            <a:off x="4460875" y="3748088"/>
            <a:ext cx="528638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55" name="Oval 32">
            <a:extLst>
              <a:ext uri="{FF2B5EF4-FFF2-40B4-BE49-F238E27FC236}">
                <a16:creationId xmlns:a16="http://schemas.microsoft.com/office/drawing/2014/main" id="{E3B09A31-4F93-A4C6-B651-61277EBD612E}"/>
              </a:ext>
            </a:extLst>
          </p:cNvPr>
          <p:cNvSpPr/>
          <p:nvPr/>
        </p:nvSpPr>
        <p:spPr>
          <a:xfrm>
            <a:off x="1531938" y="454183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56" name="Oval 33">
            <a:extLst>
              <a:ext uri="{FF2B5EF4-FFF2-40B4-BE49-F238E27FC236}">
                <a16:creationId xmlns:a16="http://schemas.microsoft.com/office/drawing/2014/main" id="{A39E2796-1D8A-8B4A-FE63-5C51AC69EBA3}"/>
              </a:ext>
            </a:extLst>
          </p:cNvPr>
          <p:cNvSpPr/>
          <p:nvPr/>
        </p:nvSpPr>
        <p:spPr>
          <a:xfrm>
            <a:off x="936625" y="4538663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9AB9132-ABCE-CF72-FCC0-B5ACC2A69996}"/>
              </a:ext>
            </a:extLst>
          </p:cNvPr>
          <p:cNvSpPr txBox="1"/>
          <p:nvPr/>
        </p:nvSpPr>
        <p:spPr>
          <a:xfrm>
            <a:off x="169863" y="4475163"/>
            <a:ext cx="739775" cy="703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6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9" name="Oval 34">
            <a:extLst>
              <a:ext uri="{FF2B5EF4-FFF2-40B4-BE49-F238E27FC236}">
                <a16:creationId xmlns:a16="http://schemas.microsoft.com/office/drawing/2014/main" id="{96D9028E-CC4F-146A-4397-D3DE3822CBAF}"/>
              </a:ext>
            </a:extLst>
          </p:cNvPr>
          <p:cNvSpPr/>
          <p:nvPr/>
        </p:nvSpPr>
        <p:spPr>
          <a:xfrm>
            <a:off x="2087563" y="4538663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60" name="Oval 35">
            <a:extLst>
              <a:ext uri="{FF2B5EF4-FFF2-40B4-BE49-F238E27FC236}">
                <a16:creationId xmlns:a16="http://schemas.microsoft.com/office/drawing/2014/main" id="{0F02388F-BB31-DED4-31A8-09245B2BEEE3}"/>
              </a:ext>
            </a:extLst>
          </p:cNvPr>
          <p:cNvSpPr/>
          <p:nvPr/>
        </p:nvSpPr>
        <p:spPr>
          <a:xfrm>
            <a:off x="2686050" y="4538663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61" name="Oval 36">
            <a:extLst>
              <a:ext uri="{FF2B5EF4-FFF2-40B4-BE49-F238E27FC236}">
                <a16:creationId xmlns:a16="http://schemas.microsoft.com/office/drawing/2014/main" id="{C3D4B913-D77B-A3DE-A4E0-FEE6EFEA1A80}"/>
              </a:ext>
            </a:extLst>
          </p:cNvPr>
          <p:cNvSpPr/>
          <p:nvPr/>
        </p:nvSpPr>
        <p:spPr>
          <a:xfrm>
            <a:off x="3278188" y="4538663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62" name="Oval 37">
            <a:extLst>
              <a:ext uri="{FF2B5EF4-FFF2-40B4-BE49-F238E27FC236}">
                <a16:creationId xmlns:a16="http://schemas.microsoft.com/office/drawing/2014/main" id="{9860E4A9-5E38-1C75-6965-D9EB96F3D824}"/>
              </a:ext>
            </a:extLst>
          </p:cNvPr>
          <p:cNvSpPr/>
          <p:nvPr/>
        </p:nvSpPr>
        <p:spPr>
          <a:xfrm>
            <a:off x="3865563" y="4538663"/>
            <a:ext cx="528637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2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63" name="Oval 38">
            <a:extLst>
              <a:ext uri="{FF2B5EF4-FFF2-40B4-BE49-F238E27FC236}">
                <a16:creationId xmlns:a16="http://schemas.microsoft.com/office/drawing/2014/main" id="{B384313B-BDB7-37C4-E160-AE12291E8291}"/>
              </a:ext>
            </a:extLst>
          </p:cNvPr>
          <p:cNvSpPr/>
          <p:nvPr/>
        </p:nvSpPr>
        <p:spPr>
          <a:xfrm>
            <a:off x="4460875" y="4538663"/>
            <a:ext cx="528638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72" name="Oval 32">
            <a:extLst>
              <a:ext uri="{FF2B5EF4-FFF2-40B4-BE49-F238E27FC236}">
                <a16:creationId xmlns:a16="http://schemas.microsoft.com/office/drawing/2014/main" id="{342B5E9F-63AA-FA5B-FDC3-EF58A7F6470F}"/>
              </a:ext>
            </a:extLst>
          </p:cNvPr>
          <p:cNvSpPr/>
          <p:nvPr/>
        </p:nvSpPr>
        <p:spPr>
          <a:xfrm>
            <a:off x="1528763" y="5268913"/>
            <a:ext cx="528637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73" name="Oval 33">
            <a:extLst>
              <a:ext uri="{FF2B5EF4-FFF2-40B4-BE49-F238E27FC236}">
                <a16:creationId xmlns:a16="http://schemas.microsoft.com/office/drawing/2014/main" id="{1F31FA83-0E96-6988-AB0A-8E48A82F9BBB}"/>
              </a:ext>
            </a:extLst>
          </p:cNvPr>
          <p:cNvSpPr/>
          <p:nvPr/>
        </p:nvSpPr>
        <p:spPr>
          <a:xfrm>
            <a:off x="933450" y="5265738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CDEAB24D-7882-38D7-3129-4B70A4F729CB}"/>
              </a:ext>
            </a:extLst>
          </p:cNvPr>
          <p:cNvSpPr txBox="1"/>
          <p:nvPr/>
        </p:nvSpPr>
        <p:spPr>
          <a:xfrm>
            <a:off x="168275" y="5203825"/>
            <a:ext cx="739775" cy="703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7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5" name="Oval 34">
            <a:extLst>
              <a:ext uri="{FF2B5EF4-FFF2-40B4-BE49-F238E27FC236}">
                <a16:creationId xmlns:a16="http://schemas.microsoft.com/office/drawing/2014/main" id="{97066791-6AC3-FF52-1571-CF64B611FAAA}"/>
              </a:ext>
            </a:extLst>
          </p:cNvPr>
          <p:cNvSpPr/>
          <p:nvPr/>
        </p:nvSpPr>
        <p:spPr>
          <a:xfrm>
            <a:off x="2085975" y="526573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76" name="Oval 35">
            <a:extLst>
              <a:ext uri="{FF2B5EF4-FFF2-40B4-BE49-F238E27FC236}">
                <a16:creationId xmlns:a16="http://schemas.microsoft.com/office/drawing/2014/main" id="{197D9AE6-7DE0-9B0B-F0B2-D5EEF48EBE92}"/>
              </a:ext>
            </a:extLst>
          </p:cNvPr>
          <p:cNvSpPr/>
          <p:nvPr/>
        </p:nvSpPr>
        <p:spPr>
          <a:xfrm>
            <a:off x="2682875" y="5265738"/>
            <a:ext cx="528638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77" name="Oval 36">
            <a:extLst>
              <a:ext uri="{FF2B5EF4-FFF2-40B4-BE49-F238E27FC236}">
                <a16:creationId xmlns:a16="http://schemas.microsoft.com/office/drawing/2014/main" id="{621AE637-34E0-98DC-FF9C-58E80E396117}"/>
              </a:ext>
            </a:extLst>
          </p:cNvPr>
          <p:cNvSpPr/>
          <p:nvPr/>
        </p:nvSpPr>
        <p:spPr>
          <a:xfrm>
            <a:off x="3276600" y="5265738"/>
            <a:ext cx="527050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307" dirty="0">
                <a:solidFill>
                  <a:schemeClr val="bg1"/>
                </a:solidFill>
                <a:latin typeface="Bebas Neue" panose="020B0606020202050201" pitchFamily="34" charset="77"/>
              </a:rPr>
              <a:t>2</a:t>
            </a:r>
          </a:p>
        </p:txBody>
      </p:sp>
      <p:sp>
        <p:nvSpPr>
          <p:cNvPr id="78" name="Oval 37">
            <a:extLst>
              <a:ext uri="{FF2B5EF4-FFF2-40B4-BE49-F238E27FC236}">
                <a16:creationId xmlns:a16="http://schemas.microsoft.com/office/drawing/2014/main" id="{9CFD891F-BBAD-339F-8669-7B641D3DA2D9}"/>
              </a:ext>
            </a:extLst>
          </p:cNvPr>
          <p:cNvSpPr/>
          <p:nvPr/>
        </p:nvSpPr>
        <p:spPr>
          <a:xfrm>
            <a:off x="3863975" y="5265738"/>
            <a:ext cx="528638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200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79" name="Oval 38">
            <a:extLst>
              <a:ext uri="{FF2B5EF4-FFF2-40B4-BE49-F238E27FC236}">
                <a16:creationId xmlns:a16="http://schemas.microsoft.com/office/drawing/2014/main" id="{C29D9FF8-7329-7C69-5E35-695686A496AC}"/>
              </a:ext>
            </a:extLst>
          </p:cNvPr>
          <p:cNvSpPr/>
          <p:nvPr/>
        </p:nvSpPr>
        <p:spPr>
          <a:xfrm>
            <a:off x="4457700" y="5265738"/>
            <a:ext cx="528638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pic>
        <p:nvPicPr>
          <p:cNvPr id="34883" name="Imagem 2">
            <a:extLst>
              <a:ext uri="{FF2B5EF4-FFF2-40B4-BE49-F238E27FC236}">
                <a16:creationId xmlns:a16="http://schemas.microsoft.com/office/drawing/2014/main" id="{F87851E4-9D46-414B-BAED-561A8248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42">
            <a:extLst>
              <a:ext uri="{FF2B5EF4-FFF2-40B4-BE49-F238E27FC236}">
                <a16:creationId xmlns:a16="http://schemas.microsoft.com/office/drawing/2014/main" id="{38DE089A-2989-EB8F-F52E-ED46BDEB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490788"/>
            <a:ext cx="7085013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7184DDC6-F359-E52E-4F1E-BBFCA53EDC34}"/>
              </a:ext>
            </a:extLst>
          </p:cNvPr>
          <p:cNvSpPr/>
          <p:nvPr/>
        </p:nvSpPr>
        <p:spPr>
          <a:xfrm>
            <a:off x="569913" y="1193800"/>
            <a:ext cx="952500" cy="43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787009-243B-35BF-21F0-BF07F07E25CA}"/>
              </a:ext>
            </a:extLst>
          </p:cNvPr>
          <p:cNvSpPr/>
          <p:nvPr/>
        </p:nvSpPr>
        <p:spPr>
          <a:xfrm>
            <a:off x="933450" y="560388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C8DD01-11A9-257B-95E9-F41932342EFC}"/>
              </a:ext>
            </a:extLst>
          </p:cNvPr>
          <p:cNvSpPr/>
          <p:nvPr/>
        </p:nvSpPr>
        <p:spPr>
          <a:xfrm>
            <a:off x="5795963" y="468313"/>
            <a:ext cx="835025" cy="560387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EAE5E7-C52E-9AED-7BC2-E3CF05FCB041}"/>
              </a:ext>
            </a:extLst>
          </p:cNvPr>
          <p:cNvSpPr txBox="1"/>
          <p:nvPr/>
        </p:nvSpPr>
        <p:spPr>
          <a:xfrm>
            <a:off x="158750" y="488950"/>
            <a:ext cx="739775" cy="703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1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598C7F3-503E-300E-07F5-D99117AE63EE}"/>
              </a:ext>
            </a:extLst>
          </p:cNvPr>
          <p:cNvSpPr txBox="1"/>
          <p:nvPr/>
        </p:nvSpPr>
        <p:spPr>
          <a:xfrm>
            <a:off x="169863" y="1273175"/>
            <a:ext cx="739775" cy="703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2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0C0AC3E-79C6-0B30-CDA8-76E4C9F7544D}"/>
              </a:ext>
            </a:extLst>
          </p:cNvPr>
          <p:cNvSpPr txBox="1"/>
          <p:nvPr/>
        </p:nvSpPr>
        <p:spPr>
          <a:xfrm>
            <a:off x="165100" y="2078038"/>
            <a:ext cx="739775" cy="703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3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B604AFE-3FCA-117C-AF5B-2C531EF47B52}"/>
              </a:ext>
            </a:extLst>
          </p:cNvPr>
          <p:cNvSpPr txBox="1"/>
          <p:nvPr/>
        </p:nvSpPr>
        <p:spPr>
          <a:xfrm>
            <a:off x="130175" y="2887663"/>
            <a:ext cx="739775" cy="703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969" b="1" dirty="0">
                <a:solidFill>
                  <a:srgbClr val="D8A546"/>
                </a:solidFill>
                <a:latin typeface="Bebas Neue" panose="020B0606020202050201" pitchFamily="34" charset="77"/>
                <a:ea typeface="Source Sans Pro" panose="020B0503030403020204" pitchFamily="34" charset="0"/>
              </a:rPr>
              <a:t>4</a:t>
            </a:r>
            <a:r>
              <a:rPr lang="pt-BR" sz="2976" b="1" dirty="0">
                <a:solidFill>
                  <a:srgbClr val="D8A54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</a:t>
            </a:r>
            <a:endParaRPr lang="pt-BR" sz="3969" b="1" dirty="0">
              <a:solidFill>
                <a:srgbClr val="D8A54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9196624-4F2E-1F04-AC6F-7595A5831AA1}"/>
              </a:ext>
            </a:extLst>
          </p:cNvPr>
          <p:cNvSpPr txBox="1"/>
          <p:nvPr/>
        </p:nvSpPr>
        <p:spPr>
          <a:xfrm>
            <a:off x="1681163" y="4298950"/>
            <a:ext cx="2143125" cy="7032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969" dirty="0">
                <a:solidFill>
                  <a:schemeClr val="bg1"/>
                </a:solidFill>
                <a:latin typeface="Bebas Neue" panose="020B0606020202050201" pitchFamily="34" charset="77"/>
              </a:rPr>
              <a:t>28 dias</a:t>
            </a:r>
          </a:p>
        </p:txBody>
      </p:sp>
      <p:sp>
        <p:nvSpPr>
          <p:cNvPr id="72" name="Oval 4">
            <a:extLst>
              <a:ext uri="{FF2B5EF4-FFF2-40B4-BE49-F238E27FC236}">
                <a16:creationId xmlns:a16="http://schemas.microsoft.com/office/drawing/2014/main" id="{4297ED95-E782-9D8C-D233-9D99E9500FC3}"/>
              </a:ext>
            </a:extLst>
          </p:cNvPr>
          <p:cNvSpPr/>
          <p:nvPr/>
        </p:nvSpPr>
        <p:spPr>
          <a:xfrm>
            <a:off x="4794250" y="444500"/>
            <a:ext cx="835025" cy="5603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73" name="Oval 4">
            <a:extLst>
              <a:ext uri="{FF2B5EF4-FFF2-40B4-BE49-F238E27FC236}">
                <a16:creationId xmlns:a16="http://schemas.microsoft.com/office/drawing/2014/main" id="{A1D9B118-CC99-9C56-B4F1-71CCEF53BA48}"/>
              </a:ext>
            </a:extLst>
          </p:cNvPr>
          <p:cNvSpPr/>
          <p:nvPr/>
        </p:nvSpPr>
        <p:spPr>
          <a:xfrm>
            <a:off x="1917700" y="560388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74" name="Oval 4">
            <a:extLst>
              <a:ext uri="{FF2B5EF4-FFF2-40B4-BE49-F238E27FC236}">
                <a16:creationId xmlns:a16="http://schemas.microsoft.com/office/drawing/2014/main" id="{E7201245-A86E-A1BB-0E40-A1E5398CBBBC}"/>
              </a:ext>
            </a:extLst>
          </p:cNvPr>
          <p:cNvSpPr/>
          <p:nvPr/>
        </p:nvSpPr>
        <p:spPr>
          <a:xfrm>
            <a:off x="2917825" y="530225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75" name="Oval 4">
            <a:extLst>
              <a:ext uri="{FF2B5EF4-FFF2-40B4-BE49-F238E27FC236}">
                <a16:creationId xmlns:a16="http://schemas.microsoft.com/office/drawing/2014/main" id="{F7F6EED3-E17E-4F3B-3103-86E95FE3592B}"/>
              </a:ext>
            </a:extLst>
          </p:cNvPr>
          <p:cNvSpPr/>
          <p:nvPr/>
        </p:nvSpPr>
        <p:spPr>
          <a:xfrm>
            <a:off x="3835400" y="468313"/>
            <a:ext cx="835025" cy="5603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76" name="Oval 9">
            <a:extLst>
              <a:ext uri="{FF2B5EF4-FFF2-40B4-BE49-F238E27FC236}">
                <a16:creationId xmlns:a16="http://schemas.microsoft.com/office/drawing/2014/main" id="{D10A83BE-934D-4A1E-5FDD-D8830F0CCFA3}"/>
              </a:ext>
            </a:extLst>
          </p:cNvPr>
          <p:cNvSpPr/>
          <p:nvPr/>
        </p:nvSpPr>
        <p:spPr>
          <a:xfrm>
            <a:off x="6711950" y="425450"/>
            <a:ext cx="836613" cy="560388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77" name="Oval 4">
            <a:extLst>
              <a:ext uri="{FF2B5EF4-FFF2-40B4-BE49-F238E27FC236}">
                <a16:creationId xmlns:a16="http://schemas.microsoft.com/office/drawing/2014/main" id="{A18EB3E0-5668-99AB-EFE5-2129460E7A7E}"/>
              </a:ext>
            </a:extLst>
          </p:cNvPr>
          <p:cNvSpPr/>
          <p:nvPr/>
        </p:nvSpPr>
        <p:spPr>
          <a:xfrm>
            <a:off x="969963" y="1293813"/>
            <a:ext cx="836612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78" name="Oval 9">
            <a:extLst>
              <a:ext uri="{FF2B5EF4-FFF2-40B4-BE49-F238E27FC236}">
                <a16:creationId xmlns:a16="http://schemas.microsoft.com/office/drawing/2014/main" id="{A4BC76A6-C881-7134-7458-F8F169FEE8C8}"/>
              </a:ext>
            </a:extLst>
          </p:cNvPr>
          <p:cNvSpPr/>
          <p:nvPr/>
        </p:nvSpPr>
        <p:spPr>
          <a:xfrm>
            <a:off x="5795963" y="1244600"/>
            <a:ext cx="835025" cy="560388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79" name="Oval 4">
            <a:extLst>
              <a:ext uri="{FF2B5EF4-FFF2-40B4-BE49-F238E27FC236}">
                <a16:creationId xmlns:a16="http://schemas.microsoft.com/office/drawing/2014/main" id="{05DF0082-857E-74CA-4D19-D640E9277266}"/>
              </a:ext>
            </a:extLst>
          </p:cNvPr>
          <p:cNvSpPr/>
          <p:nvPr/>
        </p:nvSpPr>
        <p:spPr>
          <a:xfrm>
            <a:off x="4835525" y="1244600"/>
            <a:ext cx="836613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0" name="Oval 4">
            <a:extLst>
              <a:ext uri="{FF2B5EF4-FFF2-40B4-BE49-F238E27FC236}">
                <a16:creationId xmlns:a16="http://schemas.microsoft.com/office/drawing/2014/main" id="{6CA5CD74-A787-AD7A-1AB2-A6B8E0AFA33E}"/>
              </a:ext>
            </a:extLst>
          </p:cNvPr>
          <p:cNvSpPr/>
          <p:nvPr/>
        </p:nvSpPr>
        <p:spPr>
          <a:xfrm>
            <a:off x="1958975" y="1274763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1" name="Oval 4">
            <a:extLst>
              <a:ext uri="{FF2B5EF4-FFF2-40B4-BE49-F238E27FC236}">
                <a16:creationId xmlns:a16="http://schemas.microsoft.com/office/drawing/2014/main" id="{9450FDAC-B9B6-EBDD-4578-BAE4B3E34328}"/>
              </a:ext>
            </a:extLst>
          </p:cNvPr>
          <p:cNvSpPr/>
          <p:nvPr/>
        </p:nvSpPr>
        <p:spPr>
          <a:xfrm>
            <a:off x="2917825" y="1250950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2" name="Oval 4">
            <a:extLst>
              <a:ext uri="{FF2B5EF4-FFF2-40B4-BE49-F238E27FC236}">
                <a16:creationId xmlns:a16="http://schemas.microsoft.com/office/drawing/2014/main" id="{DA08B57B-B73A-C0F1-BF03-B9E5C1912583}"/>
              </a:ext>
            </a:extLst>
          </p:cNvPr>
          <p:cNvSpPr/>
          <p:nvPr/>
        </p:nvSpPr>
        <p:spPr>
          <a:xfrm>
            <a:off x="3876675" y="1220788"/>
            <a:ext cx="836613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3" name="Oval 9">
            <a:extLst>
              <a:ext uri="{FF2B5EF4-FFF2-40B4-BE49-F238E27FC236}">
                <a16:creationId xmlns:a16="http://schemas.microsoft.com/office/drawing/2014/main" id="{518C18DE-2126-E2FF-6A2B-DAA405543258}"/>
              </a:ext>
            </a:extLst>
          </p:cNvPr>
          <p:cNvSpPr/>
          <p:nvPr/>
        </p:nvSpPr>
        <p:spPr>
          <a:xfrm>
            <a:off x="6754813" y="1246188"/>
            <a:ext cx="835025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84" name="Oval 4">
            <a:extLst>
              <a:ext uri="{FF2B5EF4-FFF2-40B4-BE49-F238E27FC236}">
                <a16:creationId xmlns:a16="http://schemas.microsoft.com/office/drawing/2014/main" id="{45C4002F-D2AC-16D6-EEF2-3D4436694FDA}"/>
              </a:ext>
            </a:extLst>
          </p:cNvPr>
          <p:cNvSpPr/>
          <p:nvPr/>
        </p:nvSpPr>
        <p:spPr>
          <a:xfrm>
            <a:off x="928688" y="2093913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5" name="Oval 9">
            <a:extLst>
              <a:ext uri="{FF2B5EF4-FFF2-40B4-BE49-F238E27FC236}">
                <a16:creationId xmlns:a16="http://schemas.microsoft.com/office/drawing/2014/main" id="{4326F08B-B1FB-9856-E957-A46C78FE56FE}"/>
              </a:ext>
            </a:extLst>
          </p:cNvPr>
          <p:cNvSpPr/>
          <p:nvPr/>
        </p:nvSpPr>
        <p:spPr>
          <a:xfrm>
            <a:off x="5753100" y="2043113"/>
            <a:ext cx="836613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86" name="Oval 4">
            <a:extLst>
              <a:ext uri="{FF2B5EF4-FFF2-40B4-BE49-F238E27FC236}">
                <a16:creationId xmlns:a16="http://schemas.microsoft.com/office/drawing/2014/main" id="{F61BF43A-9187-EFE0-E914-12B200875B77}"/>
              </a:ext>
            </a:extLst>
          </p:cNvPr>
          <p:cNvSpPr/>
          <p:nvPr/>
        </p:nvSpPr>
        <p:spPr>
          <a:xfrm>
            <a:off x="4794250" y="2044700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7" name="Oval 4">
            <a:extLst>
              <a:ext uri="{FF2B5EF4-FFF2-40B4-BE49-F238E27FC236}">
                <a16:creationId xmlns:a16="http://schemas.microsoft.com/office/drawing/2014/main" id="{B342FD11-A047-C93B-F0CF-6C1131CD7D3D}"/>
              </a:ext>
            </a:extLst>
          </p:cNvPr>
          <p:cNvSpPr/>
          <p:nvPr/>
        </p:nvSpPr>
        <p:spPr>
          <a:xfrm>
            <a:off x="1917700" y="2074863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8" name="Oval 4">
            <a:extLst>
              <a:ext uri="{FF2B5EF4-FFF2-40B4-BE49-F238E27FC236}">
                <a16:creationId xmlns:a16="http://schemas.microsoft.com/office/drawing/2014/main" id="{303D1EB6-4548-0753-4FEF-D8297234D6C2}"/>
              </a:ext>
            </a:extLst>
          </p:cNvPr>
          <p:cNvSpPr/>
          <p:nvPr/>
        </p:nvSpPr>
        <p:spPr>
          <a:xfrm>
            <a:off x="2876550" y="2051050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89" name="Oval 4">
            <a:extLst>
              <a:ext uri="{FF2B5EF4-FFF2-40B4-BE49-F238E27FC236}">
                <a16:creationId xmlns:a16="http://schemas.microsoft.com/office/drawing/2014/main" id="{4436896C-2BCB-F433-86CC-1E32499A73EE}"/>
              </a:ext>
            </a:extLst>
          </p:cNvPr>
          <p:cNvSpPr/>
          <p:nvPr/>
        </p:nvSpPr>
        <p:spPr>
          <a:xfrm>
            <a:off x="3835400" y="2020888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90" name="Oval 9">
            <a:extLst>
              <a:ext uri="{FF2B5EF4-FFF2-40B4-BE49-F238E27FC236}">
                <a16:creationId xmlns:a16="http://schemas.microsoft.com/office/drawing/2014/main" id="{279D4B7A-58E4-04A1-9957-BD5A63505482}"/>
              </a:ext>
            </a:extLst>
          </p:cNvPr>
          <p:cNvSpPr/>
          <p:nvPr/>
        </p:nvSpPr>
        <p:spPr>
          <a:xfrm>
            <a:off x="6711950" y="2046288"/>
            <a:ext cx="836613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91" name="Oval 4">
            <a:extLst>
              <a:ext uri="{FF2B5EF4-FFF2-40B4-BE49-F238E27FC236}">
                <a16:creationId xmlns:a16="http://schemas.microsoft.com/office/drawing/2014/main" id="{67EA3711-2652-875C-75E3-DE0FDCD084E1}"/>
              </a:ext>
            </a:extLst>
          </p:cNvPr>
          <p:cNvSpPr/>
          <p:nvPr/>
        </p:nvSpPr>
        <p:spPr>
          <a:xfrm>
            <a:off x="928688" y="2935288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92" name="Oval 9">
            <a:extLst>
              <a:ext uri="{FF2B5EF4-FFF2-40B4-BE49-F238E27FC236}">
                <a16:creationId xmlns:a16="http://schemas.microsoft.com/office/drawing/2014/main" id="{F8F7DF90-022A-FB13-86BF-DE525E112C28}"/>
              </a:ext>
            </a:extLst>
          </p:cNvPr>
          <p:cNvSpPr/>
          <p:nvPr/>
        </p:nvSpPr>
        <p:spPr>
          <a:xfrm>
            <a:off x="5753100" y="2886075"/>
            <a:ext cx="836613" cy="560388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sp>
        <p:nvSpPr>
          <p:cNvPr id="93" name="Oval 4">
            <a:extLst>
              <a:ext uri="{FF2B5EF4-FFF2-40B4-BE49-F238E27FC236}">
                <a16:creationId xmlns:a16="http://schemas.microsoft.com/office/drawing/2014/main" id="{2349A407-6AC8-8223-2FDA-C5C29275CC4A}"/>
              </a:ext>
            </a:extLst>
          </p:cNvPr>
          <p:cNvSpPr/>
          <p:nvPr/>
        </p:nvSpPr>
        <p:spPr>
          <a:xfrm>
            <a:off x="4794250" y="2886075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94" name="Oval 4">
            <a:extLst>
              <a:ext uri="{FF2B5EF4-FFF2-40B4-BE49-F238E27FC236}">
                <a16:creationId xmlns:a16="http://schemas.microsoft.com/office/drawing/2014/main" id="{A9DF2CF8-0F69-EBD3-8F97-C91B277680AA}"/>
              </a:ext>
            </a:extLst>
          </p:cNvPr>
          <p:cNvSpPr/>
          <p:nvPr/>
        </p:nvSpPr>
        <p:spPr>
          <a:xfrm>
            <a:off x="1917700" y="2916238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95" name="Oval 4">
            <a:extLst>
              <a:ext uri="{FF2B5EF4-FFF2-40B4-BE49-F238E27FC236}">
                <a16:creationId xmlns:a16="http://schemas.microsoft.com/office/drawing/2014/main" id="{1473C732-7E60-4F19-B94A-AEF136F1BEF9}"/>
              </a:ext>
            </a:extLst>
          </p:cNvPr>
          <p:cNvSpPr/>
          <p:nvPr/>
        </p:nvSpPr>
        <p:spPr>
          <a:xfrm>
            <a:off x="2876550" y="2892425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96" name="Oval 4">
            <a:extLst>
              <a:ext uri="{FF2B5EF4-FFF2-40B4-BE49-F238E27FC236}">
                <a16:creationId xmlns:a16="http://schemas.microsoft.com/office/drawing/2014/main" id="{ED392FB2-8321-65FF-8E10-1D07A76B58FF}"/>
              </a:ext>
            </a:extLst>
          </p:cNvPr>
          <p:cNvSpPr/>
          <p:nvPr/>
        </p:nvSpPr>
        <p:spPr>
          <a:xfrm>
            <a:off x="3835400" y="2862263"/>
            <a:ext cx="835025" cy="5619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latin typeface="Bebas Neue" panose="020B0606020202050201" pitchFamily="34" charset="77"/>
              </a:rPr>
              <a:t>2,75</a:t>
            </a:r>
          </a:p>
        </p:txBody>
      </p:sp>
      <p:sp>
        <p:nvSpPr>
          <p:cNvPr id="97" name="Oval 9">
            <a:extLst>
              <a:ext uri="{FF2B5EF4-FFF2-40B4-BE49-F238E27FC236}">
                <a16:creationId xmlns:a16="http://schemas.microsoft.com/office/drawing/2014/main" id="{26D8FC9E-7E4D-68A9-FAE1-369972642431}"/>
              </a:ext>
            </a:extLst>
          </p:cNvPr>
          <p:cNvSpPr/>
          <p:nvPr/>
        </p:nvSpPr>
        <p:spPr>
          <a:xfrm>
            <a:off x="6711950" y="2887663"/>
            <a:ext cx="836613" cy="561975"/>
          </a:xfrm>
          <a:prstGeom prst="ellipse">
            <a:avLst/>
          </a:prstGeom>
          <a:solidFill>
            <a:srgbClr val="715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58" dirty="0">
              <a:solidFill>
                <a:schemeClr val="bg1"/>
              </a:solidFill>
              <a:latin typeface="Bebas Neue" panose="020B0606020202050201" pitchFamily="34" charset="77"/>
            </a:endParaRPr>
          </a:p>
        </p:txBody>
      </p:sp>
      <p:pic>
        <p:nvPicPr>
          <p:cNvPr id="35878" name="Imagem 1">
            <a:extLst>
              <a:ext uri="{FF2B5EF4-FFF2-40B4-BE49-F238E27FC236}">
                <a16:creationId xmlns:a16="http://schemas.microsoft.com/office/drawing/2014/main" id="{C78B4D14-8D32-41A8-8512-B320FFEA6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5">
            <a:extLst>
              <a:ext uri="{FF2B5EF4-FFF2-40B4-BE49-F238E27FC236}">
                <a16:creationId xmlns:a16="http://schemas.microsoft.com/office/drawing/2014/main" id="{F83C4EFD-31DF-7882-7064-F667736F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093788"/>
            <a:ext cx="97790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7">
            <a:extLst>
              <a:ext uri="{FF2B5EF4-FFF2-40B4-BE49-F238E27FC236}">
                <a16:creationId xmlns:a16="http://schemas.microsoft.com/office/drawing/2014/main" id="{88BEB7F4-47DC-8BE8-6616-B9D2384B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4300"/>
            <a:ext cx="100806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8">
            <a:extLst>
              <a:ext uri="{FF2B5EF4-FFF2-40B4-BE49-F238E27FC236}">
                <a16:creationId xmlns:a16="http://schemas.microsoft.com/office/drawing/2014/main" id="{41CE9ECF-91EA-DFAC-C37E-1DC50BB3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727267-685D-B8C9-AF92-8969665FA29F}"/>
              </a:ext>
            </a:extLst>
          </p:cNvPr>
          <p:cNvSpPr txBox="1"/>
          <p:nvPr/>
        </p:nvSpPr>
        <p:spPr>
          <a:xfrm>
            <a:off x="6984528" y="4835310"/>
            <a:ext cx="4324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8800" b="1" dirty="0">
                <a:solidFill>
                  <a:srgbClr val="FF0000"/>
                </a:solidFill>
                <a:latin typeface="Amasis MT Pro Black" panose="020F0502020204030204" pitchFamily="18" charset="0"/>
              </a:rPr>
              <a:t>×</a:t>
            </a:r>
            <a:endParaRPr lang="en-US" sz="8800" b="1" dirty="0">
              <a:solidFill>
                <a:srgbClr val="FF0000"/>
              </a:solidFill>
              <a:latin typeface="Amasis MT Pro Black" panose="020F05020202040302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6AD4D0-567B-D3FC-8809-2A957A587A61}"/>
              </a:ext>
            </a:extLst>
          </p:cNvPr>
          <p:cNvSpPr txBox="1"/>
          <p:nvPr/>
        </p:nvSpPr>
        <p:spPr>
          <a:xfrm>
            <a:off x="7178555" y="2187575"/>
            <a:ext cx="504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5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√</a:t>
            </a:r>
            <a:endParaRPr lang="en-US" sz="5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3">
            <a:extLst>
              <a:ext uri="{FF2B5EF4-FFF2-40B4-BE49-F238E27FC236}">
                <a16:creationId xmlns:a16="http://schemas.microsoft.com/office/drawing/2014/main" id="{840E7CDF-BDC8-DC67-78FB-3B1E1831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868363"/>
            <a:ext cx="8439150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242487A-5814-9C8A-C67E-A247B3EC88ED}"/>
              </a:ext>
            </a:extLst>
          </p:cNvPr>
          <p:cNvSpPr/>
          <p:nvPr/>
        </p:nvSpPr>
        <p:spPr bwMode="auto">
          <a:xfrm>
            <a:off x="792163" y="3132138"/>
            <a:ext cx="8280400" cy="45243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E327FA6-EC68-8EB4-9E89-FD70E480DCFB}"/>
              </a:ext>
            </a:extLst>
          </p:cNvPr>
          <p:cNvSpPr/>
          <p:nvPr/>
        </p:nvSpPr>
        <p:spPr bwMode="auto">
          <a:xfrm>
            <a:off x="792163" y="5580063"/>
            <a:ext cx="8280400" cy="20478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pic>
        <p:nvPicPr>
          <p:cNvPr id="11269" name="Imagem 6">
            <a:extLst>
              <a:ext uri="{FF2B5EF4-FFF2-40B4-BE49-F238E27FC236}">
                <a16:creationId xmlns:a16="http://schemas.microsoft.com/office/drawing/2014/main" id="{4A3CCEC1-D5E1-6E4B-CCA5-9E5BD879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C617E2B-792F-3ECB-4934-0BAF3C93B6DC}"/>
              </a:ext>
            </a:extLst>
          </p:cNvPr>
          <p:cNvSpPr txBox="1"/>
          <p:nvPr/>
        </p:nvSpPr>
        <p:spPr>
          <a:xfrm>
            <a:off x="1727200" y="104775"/>
            <a:ext cx="4986338" cy="500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Estimativa incidência câncer – 2023 – INCA </a:t>
            </a:r>
            <a:endParaRPr lang="pt-BR" sz="2646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5AFC6F6C-6CC1-5059-7182-337C9BCC1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163" y="3995738"/>
            <a:ext cx="9069387" cy="1260475"/>
          </a:xfrm>
        </p:spPr>
        <p:txBody>
          <a:bodyPr tIns="38808"/>
          <a:lstStyle/>
          <a:p>
            <a:pPr algn="l" eaLnBrk="1"/>
            <a:r>
              <a:rPr lang="pt-BR" altLang="pt-BR" sz="2400"/>
              <a:t>	</a:t>
            </a:r>
            <a:br>
              <a:rPr lang="pt-BR" altLang="pt-BR" sz="2400"/>
            </a:br>
            <a:br>
              <a:rPr lang="pt-BR" altLang="pt-BR" sz="2400"/>
            </a:br>
            <a:br>
              <a:rPr lang="pt-BR" altLang="pt-BR" sz="2400"/>
            </a:br>
            <a:r>
              <a:rPr lang="pt-BR" altLang="pt-BR" sz="2400"/>
              <a:t>- </a:t>
            </a:r>
            <a:r>
              <a:rPr lang="pt-BR" altLang="pt-BR" sz="2000"/>
              <a:t>Reduz impacto e pressão sobre sistema de saúde</a:t>
            </a:r>
            <a:br>
              <a:rPr lang="pt-BR" altLang="pt-BR" sz="2000"/>
            </a:br>
            <a:br>
              <a:rPr lang="pt-BR" altLang="pt-BR" sz="2000"/>
            </a:br>
            <a:r>
              <a:rPr lang="pt-BR" altLang="pt-BR" sz="2000"/>
              <a:t>- Menor toxicidade aguda e tardia</a:t>
            </a:r>
            <a:br>
              <a:rPr lang="pt-BR" altLang="pt-BR" sz="2000"/>
            </a:br>
            <a:br>
              <a:rPr lang="pt-BR" altLang="pt-BR" sz="2000"/>
            </a:br>
            <a:r>
              <a:rPr lang="pt-BR" altLang="pt-BR" sz="2000"/>
              <a:t>- Melhor qualidade de vida</a:t>
            </a:r>
            <a:br>
              <a:rPr lang="pt-BR" altLang="pt-BR" sz="2000"/>
            </a:br>
            <a:br>
              <a:rPr lang="pt-BR" altLang="pt-BR" sz="2000"/>
            </a:br>
            <a:r>
              <a:rPr lang="pt-BR" altLang="pt-BR" sz="2000"/>
              <a:t>- Impacto na sobrevida e controle local em diversos tumores</a:t>
            </a:r>
            <a:br>
              <a:rPr lang="pt-BR" altLang="pt-BR" sz="2000"/>
            </a:br>
            <a:br>
              <a:rPr lang="pt-BR" altLang="pt-BR" sz="2000"/>
            </a:br>
            <a:r>
              <a:rPr lang="pt-BR" altLang="pt-BR" sz="2000"/>
              <a:t>- Maior impacto produtividade e retorno trabalho</a:t>
            </a:r>
            <a:br>
              <a:rPr lang="pt-BR" altLang="pt-BR" sz="2000"/>
            </a:br>
            <a:br>
              <a:rPr lang="pt-BR" altLang="pt-BR" sz="2000"/>
            </a:br>
            <a:r>
              <a:rPr lang="pt-BR" altLang="pt-BR" sz="2000"/>
              <a:t>- Aumento do acesso ao número de pacientes tratados</a:t>
            </a:r>
            <a:br>
              <a:rPr lang="pt-BR" altLang="pt-BR" sz="2000"/>
            </a:br>
            <a:br>
              <a:rPr lang="pt-BR" altLang="pt-BR" sz="2000"/>
            </a:br>
            <a:r>
              <a:rPr lang="pt-BR" altLang="pt-BR" sz="2000"/>
              <a:t>- Favorece ambiente de custo-efetividade - sustentabilidade</a:t>
            </a:r>
            <a:br>
              <a:rPr lang="pt-BR" altLang="pt-BR" sz="2000"/>
            </a:br>
            <a:br>
              <a:rPr lang="pt-BR" altLang="pt-BR" sz="2400"/>
            </a:br>
            <a:br>
              <a:rPr lang="pt-BR" altLang="pt-BR" sz="2400"/>
            </a:br>
            <a:br>
              <a:rPr lang="pt-BR" altLang="pt-BR" sz="2400"/>
            </a:br>
            <a:br>
              <a:rPr lang="pt-BR" altLang="pt-BR" sz="2400"/>
            </a:br>
            <a:br>
              <a:rPr lang="pt-BR" altLang="pt-BR" sz="2000" b="1">
                <a:cs typeface="Arial" panose="020B0604020202020204" pitchFamily="34" charset="0"/>
              </a:rPr>
            </a:br>
            <a:br>
              <a:rPr lang="en-US" altLang="pt-BR" sz="1800">
                <a:cs typeface="Arial" panose="020B0604020202020204" pitchFamily="34" charset="0"/>
              </a:rPr>
            </a:br>
            <a:br>
              <a:rPr lang="en-US" altLang="pt-BR" sz="1800">
                <a:cs typeface="Arial" panose="020B0604020202020204" pitchFamily="34" charset="0"/>
              </a:rPr>
            </a:br>
            <a:br>
              <a:rPr lang="en-US" altLang="pt-BR" sz="1800">
                <a:cs typeface="Arial" panose="020B0604020202020204" pitchFamily="34" charset="0"/>
              </a:rPr>
            </a:br>
            <a:br>
              <a:rPr lang="en-US" altLang="pt-BR" sz="1800">
                <a:cs typeface="Arial" panose="020B0604020202020204" pitchFamily="34" charset="0"/>
              </a:rPr>
            </a:br>
            <a:br>
              <a:rPr lang="pt-BR" altLang="pt-BR" sz="1800">
                <a:cs typeface="Arial" panose="020B0604020202020204" pitchFamily="34" charset="0"/>
              </a:rPr>
            </a:br>
            <a:r>
              <a:rPr lang="pt-BR" altLang="pt-BR" sz="1800"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6867" name="Imagem 1">
            <a:extLst>
              <a:ext uri="{FF2B5EF4-FFF2-40B4-BE49-F238E27FC236}">
                <a16:creationId xmlns:a16="http://schemas.microsoft.com/office/drawing/2014/main" id="{0107C756-F98B-3DCA-6727-036938F0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C48E4D9-C8B1-4E51-453C-E7BEAF99A551}"/>
              </a:ext>
            </a:extLst>
          </p:cNvPr>
          <p:cNvSpPr txBox="1"/>
          <p:nvPr/>
        </p:nvSpPr>
        <p:spPr>
          <a:xfrm>
            <a:off x="2016125" y="439738"/>
            <a:ext cx="5532438" cy="498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Câncer de cabeça e pescoço – Importância IMRT</a:t>
            </a:r>
            <a:endParaRPr lang="pt-BR" sz="2646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rasília/DF, Brazil">
            <a:extLst>
              <a:ext uri="{FF2B5EF4-FFF2-40B4-BE49-F238E27FC236}">
                <a16:creationId xmlns:a16="http://schemas.microsoft.com/office/drawing/2014/main" id="{77E491A3-6B19-E1CA-F37A-F9D6E9BD7890}"/>
              </a:ext>
            </a:extLst>
          </p:cNvPr>
          <p:cNvSpPr txBox="1"/>
          <p:nvPr/>
        </p:nvSpPr>
        <p:spPr>
          <a:xfrm>
            <a:off x="0" y="2195513"/>
            <a:ext cx="9982200" cy="708025"/>
          </a:xfrm>
          <a:prstGeom prst="rect">
            <a:avLst/>
          </a:prstGeom>
          <a:noFill/>
          <a:ln w="12700">
            <a:miter lim="400000"/>
          </a:ln>
        </p:spPr>
        <p:txBody>
          <a:bodyPr lIns="37802" rIns="37802">
            <a:sp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pPr algn="ctr">
              <a:defRPr/>
            </a:pPr>
            <a:r>
              <a:rPr lang="pt-BR" sz="4000" dirty="0">
                <a:solidFill>
                  <a:srgbClr val="3B74B4"/>
                </a:solidFill>
                <a:latin typeface="Montserrat" pitchFamily="2" charset="77"/>
              </a:rPr>
              <a:t>Obrigado</a:t>
            </a:r>
            <a:r>
              <a:rPr lang="pt-BR" sz="2000" dirty="0">
                <a:solidFill>
                  <a:srgbClr val="3B74B4"/>
                </a:solidFill>
                <a:latin typeface="Montserrat" pitchFamily="2" charset="77"/>
              </a:rPr>
              <a:t> </a:t>
            </a:r>
            <a:endParaRPr sz="4000" dirty="0">
              <a:solidFill>
                <a:schemeClr val="accent1">
                  <a:lumMod val="75000"/>
                </a:schemeClr>
              </a:solidFill>
              <a:latin typeface="Montserrat" pitchFamily="2" charset="77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BB92D595-11C9-1807-0401-920519D70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3600" y="2987675"/>
            <a:ext cx="9069388" cy="1260475"/>
          </a:xfrm>
        </p:spPr>
        <p:txBody>
          <a:bodyPr tIns="38808"/>
          <a:lstStyle/>
          <a:p>
            <a:pPr algn="l" eaLnBrk="1"/>
            <a:r>
              <a:rPr lang="pt-BR" altLang="pt-BR" sz="2400" dirty="0"/>
              <a:t>	</a:t>
            </a:r>
            <a:br>
              <a:rPr lang="pt-BR" altLang="pt-BR" sz="2400" dirty="0"/>
            </a:br>
            <a:br>
              <a:rPr lang="pt-BR" altLang="pt-BR" sz="2400" dirty="0"/>
            </a:br>
            <a:br>
              <a:rPr lang="pt-BR" altLang="pt-BR" sz="2400" dirty="0"/>
            </a:br>
            <a:r>
              <a:rPr lang="pt-BR" altLang="pt-BR" sz="2400" dirty="0"/>
              <a:t>Total casos – 483.590 (Exceto pele não melanoma)</a:t>
            </a:r>
            <a:br>
              <a:rPr lang="pt-BR" altLang="pt-BR" sz="2400" dirty="0"/>
            </a:br>
            <a:br>
              <a:rPr lang="pt-BR" altLang="pt-BR" sz="2400" dirty="0"/>
            </a:br>
            <a:br>
              <a:rPr lang="pt-BR" altLang="pt-BR" sz="2400" dirty="0"/>
            </a:br>
            <a:r>
              <a:rPr lang="pt-BR" altLang="pt-BR" sz="2000" b="1" dirty="0">
                <a:cs typeface="Arial" panose="020B0604020202020204" pitchFamily="34" charset="0"/>
              </a:rPr>
              <a:t>Mama – 73.610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Próstata – 71.730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Cólon e reto – 45.630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rgbClr val="FF0000"/>
                </a:solidFill>
                <a:cs typeface="Arial" panose="020B0604020202020204" pitchFamily="34" charset="0"/>
              </a:rPr>
              <a:t>Cabeça e pescoço – 39.550 casos </a:t>
            </a:r>
            <a:br>
              <a:rPr lang="pt-BR" altLang="pt-BR" sz="20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rgbClr val="FF0000"/>
                </a:solidFill>
                <a:cs typeface="Arial" panose="020B0604020202020204" pitchFamily="34" charset="0"/>
              </a:rPr>
              <a:t>(exceto orofaringe / hipofaringe /nasofaringe / glândula salivar / pele*)</a:t>
            </a:r>
            <a:br>
              <a:rPr lang="pt-BR" altLang="pt-BR" sz="20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Pulmão – 32.560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Estômago – 21.480 caos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Colo de útero – 17.010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pt-BR" altLang="pt-BR" sz="1800" dirty="0">
                <a:cs typeface="Arial" panose="020B0604020202020204" pitchFamily="34" charset="0"/>
              </a:rPr>
            </a:br>
            <a:r>
              <a:rPr lang="pt-BR" altLang="pt-BR" sz="1800" dirty="0"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315" name="Imagem 3">
            <a:extLst>
              <a:ext uri="{FF2B5EF4-FFF2-40B4-BE49-F238E27FC236}">
                <a16:creationId xmlns:a16="http://schemas.microsoft.com/office/drawing/2014/main" id="{0EB65A76-926D-A5AC-1ECF-80ABB994E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DAE95D2-A040-0801-7046-169B8FD7BF40}"/>
              </a:ext>
            </a:extLst>
          </p:cNvPr>
          <p:cNvSpPr txBox="1"/>
          <p:nvPr/>
        </p:nvSpPr>
        <p:spPr>
          <a:xfrm>
            <a:off x="1727200" y="104775"/>
            <a:ext cx="4986338" cy="500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Estimativa incidência câncer – 2023 – INCA </a:t>
            </a:r>
            <a:endParaRPr lang="pt-BR" sz="2646" b="1" dirty="0"/>
          </a:p>
        </p:txBody>
      </p:sp>
      <p:pic>
        <p:nvPicPr>
          <p:cNvPr id="1028" name="Picture 4" descr="Câncer de amígdalas">
            <a:extLst>
              <a:ext uri="{FF2B5EF4-FFF2-40B4-BE49-F238E27FC236}">
                <a16:creationId xmlns:a16="http://schemas.microsoft.com/office/drawing/2014/main" id="{CDCE009E-CD92-4EE8-D46F-53661D8C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1907629"/>
            <a:ext cx="2517775" cy="14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A9DBD7D-D168-C8E6-D176-A986593C9097}"/>
              </a:ext>
            </a:extLst>
          </p:cNvPr>
          <p:cNvSpPr/>
          <p:nvPr/>
        </p:nvSpPr>
        <p:spPr bwMode="auto">
          <a:xfrm>
            <a:off x="677964" y="3479056"/>
            <a:ext cx="8784976" cy="92486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B0C95C7D-3927-5BC5-0B7C-AD2821575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163" y="2700338"/>
            <a:ext cx="9069387" cy="1260475"/>
          </a:xfrm>
        </p:spPr>
        <p:txBody>
          <a:bodyPr tIns="38808"/>
          <a:lstStyle/>
          <a:p>
            <a:pPr algn="l" eaLnBrk="1"/>
            <a:r>
              <a:rPr lang="pt-BR" altLang="pt-BR" sz="2400" dirty="0"/>
              <a:t>	</a:t>
            </a:r>
            <a:br>
              <a:rPr lang="pt-BR" altLang="pt-BR" sz="2400" dirty="0"/>
            </a:br>
            <a:br>
              <a:rPr lang="pt-BR" altLang="pt-BR" sz="2400" dirty="0"/>
            </a:br>
            <a:br>
              <a:rPr lang="pt-BR" altLang="pt-BR" sz="2400" dirty="0"/>
            </a:br>
            <a:r>
              <a:rPr lang="pt-BR" altLang="pt-BR" sz="2400" dirty="0"/>
              <a:t>Total Tratamentos SUS radioterapia – 132.745 (Exceto pele não melanoma)</a:t>
            </a:r>
            <a:br>
              <a:rPr lang="pt-BR" altLang="pt-BR" sz="2400" dirty="0"/>
            </a:br>
            <a:br>
              <a:rPr lang="pt-BR" altLang="pt-BR" sz="2400" dirty="0"/>
            </a:br>
            <a:br>
              <a:rPr lang="pt-BR" altLang="pt-BR" sz="2400" dirty="0"/>
            </a:br>
            <a:r>
              <a:rPr lang="pt-BR" altLang="pt-BR" sz="2000" b="1" dirty="0">
                <a:cs typeface="Arial" panose="020B0604020202020204" pitchFamily="34" charset="0"/>
              </a:rPr>
              <a:t>Mama – 34.477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Próstata – 22.628 casos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Trato Digestivo – 13.873 casos (10%)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rgbClr val="FF0000"/>
                </a:solidFill>
                <a:cs typeface="Arial" panose="020B0604020202020204" pitchFamily="34" charset="0"/>
              </a:rPr>
              <a:t>Cabeça e pescoço – 13.278 casos (10%)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pt-BR" altLang="pt-BR" sz="2000" b="1" dirty="0">
                <a:cs typeface="Arial" panose="020B0604020202020204" pitchFamily="34" charset="0"/>
              </a:rPr>
            </a:br>
            <a:r>
              <a:rPr lang="pt-BR" altLang="pt-BR" sz="2000" b="1" dirty="0">
                <a:cs typeface="Arial" panose="020B0604020202020204" pitchFamily="34" charset="0"/>
              </a:rPr>
              <a:t>Ginecológico – 13.072 caos</a:t>
            </a:r>
            <a:br>
              <a:rPr lang="pt-BR" altLang="pt-BR" sz="2000" b="1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en-US" altLang="pt-BR" sz="1800" dirty="0">
                <a:cs typeface="Arial" panose="020B0604020202020204" pitchFamily="34" charset="0"/>
              </a:rPr>
            </a:br>
            <a:br>
              <a:rPr lang="pt-BR" altLang="pt-BR" sz="1800" dirty="0">
                <a:cs typeface="Arial" panose="020B0604020202020204" pitchFamily="34" charset="0"/>
              </a:rPr>
            </a:br>
            <a:r>
              <a:rPr lang="pt-BR" altLang="pt-BR" sz="1800" dirty="0"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363" name="Imagem 1">
            <a:extLst>
              <a:ext uri="{FF2B5EF4-FFF2-40B4-BE49-F238E27FC236}">
                <a16:creationId xmlns:a16="http://schemas.microsoft.com/office/drawing/2014/main" id="{C1DF980F-4D38-58C2-F310-0259FAD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6C0B79B-B942-DAB7-7A6B-ED7BA8F06A57}"/>
              </a:ext>
            </a:extLst>
          </p:cNvPr>
          <p:cNvSpPr txBox="1"/>
          <p:nvPr/>
        </p:nvSpPr>
        <p:spPr>
          <a:xfrm>
            <a:off x="1079500" y="171450"/>
            <a:ext cx="6532563" cy="498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Tratamentos realizados com radioterapia SUS – 2023 –  </a:t>
            </a:r>
            <a:endParaRPr lang="pt-BR" sz="2646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1657B3-CA1F-15E1-CFC6-23AF1FE8C6C7}"/>
              </a:ext>
            </a:extLst>
          </p:cNvPr>
          <p:cNvSpPr/>
          <p:nvPr/>
        </p:nvSpPr>
        <p:spPr bwMode="auto">
          <a:xfrm>
            <a:off x="677964" y="3575050"/>
            <a:ext cx="8784976" cy="92486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DFB2A9-A7C6-15C3-BC16-1FBF54AD3F01}"/>
              </a:ext>
            </a:extLst>
          </p:cNvPr>
          <p:cNvSpPr txBox="1"/>
          <p:nvPr/>
        </p:nvSpPr>
        <p:spPr>
          <a:xfrm>
            <a:off x="3135313" y="684213"/>
            <a:ext cx="2490787" cy="549275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976" b="1" dirty="0">
                <a:latin typeface="Helvetica" pitchFamily="2" charset="0"/>
                <a:ea typeface="+mn-ea"/>
              </a:rPr>
              <a:t>Radioterapia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9EEDBF-A740-A30A-9442-51DC9807E6B3}"/>
              </a:ext>
            </a:extLst>
          </p:cNvPr>
          <p:cNvSpPr txBox="1"/>
          <p:nvPr/>
        </p:nvSpPr>
        <p:spPr>
          <a:xfrm>
            <a:off x="647700" y="2098675"/>
            <a:ext cx="6569075" cy="4386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9A90"/>
              </a:buClr>
              <a:defRPr/>
            </a:pPr>
            <a:r>
              <a:rPr lang="en-US" sz="2000" dirty="0">
                <a:ea typeface="+mn-ea"/>
                <a:cs typeface="Arial" panose="020B0604020202020204" pitchFamily="34" charset="0"/>
              </a:rPr>
              <a:t>- RT é um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componente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integral do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tratamento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do cancer</a:t>
            </a: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sz="1600" i="1" dirty="0" err="1">
                <a:ea typeface="+mn-ea"/>
                <a:cs typeface="Arial" panose="020B0604020202020204" pitchFamily="34" charset="0"/>
              </a:rPr>
              <a:t>Curativa</a:t>
            </a:r>
            <a:endParaRPr lang="en-US" sz="1600" i="1" dirty="0">
              <a:ea typeface="+mn-ea"/>
              <a:cs typeface="Arial" panose="020B0604020202020204" pitchFamily="34" charset="0"/>
            </a:endParaRP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sz="1600" i="1" dirty="0" err="1">
                <a:ea typeface="+mn-ea"/>
                <a:cs typeface="Arial" panose="020B0604020202020204" pitchFamily="34" charset="0"/>
              </a:rPr>
              <a:t>Paliativa</a:t>
            </a:r>
            <a:endParaRPr lang="en-US" sz="1600" i="1" dirty="0">
              <a:ea typeface="+mn-ea"/>
              <a:cs typeface="Arial" panose="020B0604020202020204" pitchFamily="34" charset="0"/>
            </a:endParaRP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endParaRPr lang="en-US" sz="1600" i="1" dirty="0">
              <a:ea typeface="+mn-ea"/>
              <a:cs typeface="Arial" panose="020B0604020202020204" pitchFamily="34" charset="0"/>
            </a:endParaRPr>
          </a:p>
          <a:p>
            <a:pPr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9A90"/>
              </a:buClr>
              <a:defRPr/>
            </a:pPr>
            <a:r>
              <a:rPr lang="en-US" sz="2000" dirty="0">
                <a:ea typeface="+mn-ea"/>
                <a:cs typeface="Arial" panose="020B0604020202020204" pitchFamily="34" charset="0"/>
              </a:rPr>
              <a:t>-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Contribuição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para a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sobrevida</a:t>
            </a:r>
            <a:endParaRPr lang="en-US" sz="2000" dirty="0">
              <a:ea typeface="+mn-ea"/>
              <a:cs typeface="Arial" panose="020B0604020202020204" pitchFamily="34" charset="0"/>
            </a:endParaRP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sz="1600" b="1" i="1" dirty="0">
                <a:ea typeface="+mn-ea"/>
                <a:cs typeface="Arial" panose="020B0604020202020204" pitchFamily="34" charset="0"/>
              </a:rPr>
              <a:t>RT 40%</a:t>
            </a: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sz="1600" i="1" dirty="0" err="1">
                <a:ea typeface="+mn-ea"/>
                <a:cs typeface="Arial" panose="020B0604020202020204" pitchFamily="34" charset="0"/>
              </a:rPr>
              <a:t>Cirurgia</a:t>
            </a:r>
            <a:r>
              <a:rPr lang="en-US" sz="1600" i="1" dirty="0">
                <a:ea typeface="+mn-ea"/>
                <a:cs typeface="Arial" panose="020B0604020202020204" pitchFamily="34" charset="0"/>
              </a:rPr>
              <a:t> 49%</a:t>
            </a: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sz="1600" i="1" dirty="0" err="1">
                <a:ea typeface="+mn-ea"/>
                <a:cs typeface="Arial" panose="020B0604020202020204" pitchFamily="34" charset="0"/>
              </a:rPr>
              <a:t>Tratamentos</a:t>
            </a:r>
            <a:r>
              <a:rPr lang="en-US" sz="1600" i="1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600" i="1" dirty="0" err="1">
                <a:ea typeface="+mn-ea"/>
                <a:cs typeface="Arial" panose="020B0604020202020204" pitchFamily="34" charset="0"/>
              </a:rPr>
              <a:t>sistêmicos</a:t>
            </a:r>
            <a:r>
              <a:rPr lang="en-US" sz="1600" i="1" dirty="0">
                <a:ea typeface="+mn-ea"/>
                <a:cs typeface="Arial" panose="020B0604020202020204" pitchFamily="34" charset="0"/>
              </a:rPr>
              <a:t> 11%</a:t>
            </a: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endParaRPr lang="en-US" sz="1600" i="1" dirty="0">
              <a:ea typeface="+mn-ea"/>
              <a:cs typeface="Arial" panose="020B0604020202020204" pitchFamily="34" charset="0"/>
            </a:endParaRPr>
          </a:p>
          <a:p>
            <a:pPr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9A90"/>
              </a:buClr>
              <a:defRPr/>
            </a:pPr>
            <a:r>
              <a:rPr lang="en-US" sz="2000" dirty="0">
                <a:ea typeface="+mn-ea"/>
                <a:cs typeface="Arial" panose="020B0604020202020204" pitchFamily="34" charset="0"/>
              </a:rPr>
              <a:t>-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Modalidade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de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tratamento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oncológico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mais</a:t>
            </a:r>
            <a:r>
              <a:rPr lang="en-US" sz="20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+mn-ea"/>
                <a:cs typeface="Arial" panose="020B0604020202020204" pitchFamily="34" charset="0"/>
              </a:rPr>
              <a:t>barata</a:t>
            </a:r>
            <a:endParaRPr lang="en-US" sz="2000" dirty="0">
              <a:ea typeface="+mn-ea"/>
              <a:cs typeface="Arial" panose="020B0604020202020204" pitchFamily="34" charset="0"/>
            </a:endParaRPr>
          </a:p>
          <a:p>
            <a:pPr marL="378013" lvl="1" indent="0" defTabSz="756026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r>
              <a:rPr lang="en-US" sz="1600" b="1" i="1" dirty="0">
                <a:ea typeface="+mn-ea"/>
                <a:cs typeface="Arial" panose="020B0604020202020204" pitchFamily="34" charset="0"/>
              </a:rPr>
              <a:t>5% do </a:t>
            </a:r>
            <a:r>
              <a:rPr lang="en-US" sz="1600" b="1" i="1" dirty="0" err="1">
                <a:ea typeface="+mn-ea"/>
                <a:cs typeface="Arial" panose="020B0604020202020204" pitchFamily="34" charset="0"/>
              </a:rPr>
              <a:t>custo</a:t>
            </a:r>
            <a:r>
              <a:rPr lang="en-US" sz="1600" b="1" i="1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ea typeface="+mn-ea"/>
                <a:cs typeface="Arial" panose="020B0604020202020204" pitchFamily="34" charset="0"/>
              </a:rPr>
              <a:t>unitário</a:t>
            </a:r>
            <a:r>
              <a:rPr lang="en-US" sz="1600" b="1" i="1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ea typeface="+mn-ea"/>
                <a:cs typeface="Arial" panose="020B0604020202020204" pitchFamily="34" charset="0"/>
              </a:rPr>
              <a:t>oncológico</a:t>
            </a:r>
            <a:r>
              <a:rPr lang="en-US" sz="1600" b="1" i="1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ea typeface="+mn-ea"/>
                <a:cs typeface="Arial" panose="020B0604020202020204" pitchFamily="34" charset="0"/>
              </a:rPr>
              <a:t>por</a:t>
            </a:r>
            <a:r>
              <a:rPr lang="en-US" sz="1600" b="1" i="1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ea typeface="+mn-ea"/>
                <a:cs typeface="Arial" panose="020B0604020202020204" pitchFamily="34" charset="0"/>
              </a:rPr>
              <a:t>paciente</a:t>
            </a:r>
            <a:endParaRPr lang="en-US" sz="1600" b="1" i="1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FF69203-AC8E-B2F7-EFA1-0048B8C13D4A}"/>
              </a:ext>
            </a:extLst>
          </p:cNvPr>
          <p:cNvSpPr/>
          <p:nvPr/>
        </p:nvSpPr>
        <p:spPr>
          <a:xfrm>
            <a:off x="6943725" y="7224713"/>
            <a:ext cx="303212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7560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Helvetica" pitchFamily="2" charset="0"/>
                <a:ea typeface="+mn-ea"/>
              </a:rPr>
              <a:t>Levitt SH et al. </a:t>
            </a:r>
            <a:r>
              <a:rPr lang="en-US" sz="1050" dirty="0">
                <a:latin typeface="Helvetica" pitchFamily="2" charset="0"/>
                <a:ea typeface="+mn-ea"/>
              </a:rPr>
              <a:t>Acta Oncol 1996; 35: 956-966</a:t>
            </a:r>
          </a:p>
        </p:txBody>
      </p:sp>
      <p:pic>
        <p:nvPicPr>
          <p:cNvPr id="17413" name="Imagem 6">
            <a:extLst>
              <a:ext uri="{FF2B5EF4-FFF2-40B4-BE49-F238E27FC236}">
                <a16:creationId xmlns:a16="http://schemas.microsoft.com/office/drawing/2014/main" id="{F8052A45-09B0-093F-B8B9-CCB0F15C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95" y="6156101"/>
            <a:ext cx="3016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Agrupar 8">
            <a:extLst>
              <a:ext uri="{FF2B5EF4-FFF2-40B4-BE49-F238E27FC236}">
                <a16:creationId xmlns:a16="http://schemas.microsoft.com/office/drawing/2014/main" id="{0AF27CB5-858B-4594-FB19-A9EC930E3144}"/>
              </a:ext>
            </a:extLst>
          </p:cNvPr>
          <p:cNvGrpSpPr>
            <a:grpSpLocks/>
          </p:cNvGrpSpPr>
          <p:nvPr/>
        </p:nvGrpSpPr>
        <p:grpSpPr bwMode="auto">
          <a:xfrm>
            <a:off x="6103938" y="2320925"/>
            <a:ext cx="3886200" cy="2917825"/>
            <a:chOff x="6900863" y="1677868"/>
            <a:chExt cx="4857750" cy="3608507"/>
          </a:xfrm>
        </p:grpSpPr>
        <p:pic>
          <p:nvPicPr>
            <p:cNvPr id="17416" name="Imagem 2">
              <a:extLst>
                <a:ext uri="{FF2B5EF4-FFF2-40B4-BE49-F238E27FC236}">
                  <a16:creationId xmlns:a16="http://schemas.microsoft.com/office/drawing/2014/main" id="{30B18626-D1B5-DBD8-A28D-88838DC2C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863" y="1677868"/>
              <a:ext cx="4483100" cy="329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FF104C4-11FC-C7C1-4633-BB6DA4C46DB0}"/>
                </a:ext>
              </a:extLst>
            </p:cNvPr>
            <p:cNvSpPr/>
            <p:nvPr/>
          </p:nvSpPr>
          <p:spPr>
            <a:xfrm>
              <a:off x="10387409" y="4614934"/>
              <a:ext cx="1371204" cy="671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60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88" dirty="0">
                <a:solidFill>
                  <a:prstClr val="white"/>
                </a:solidFill>
              </a:endParaRPr>
            </a:p>
          </p:txBody>
        </p:sp>
      </p:grpSp>
      <p:pic>
        <p:nvPicPr>
          <p:cNvPr id="17415" name="Imagem 1">
            <a:extLst>
              <a:ext uri="{FF2B5EF4-FFF2-40B4-BE49-F238E27FC236}">
                <a16:creationId xmlns:a16="http://schemas.microsoft.com/office/drawing/2014/main" id="{5DACF662-6810-31DC-9312-807602B5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00C19F0F-894E-EF0D-F022-A58269607EFF}"/>
              </a:ext>
            </a:extLst>
          </p:cNvPr>
          <p:cNvSpPr txBox="1"/>
          <p:nvPr/>
        </p:nvSpPr>
        <p:spPr>
          <a:xfrm>
            <a:off x="3417888" y="265113"/>
            <a:ext cx="2605087" cy="498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Evolução Tecnológica</a:t>
            </a:r>
            <a:endParaRPr lang="pt-BR" sz="2646" b="1" dirty="0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8CF058B3-C22D-F4B1-4D91-897734822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12825"/>
            <a:ext cx="18129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06E5CF01-F78C-8055-CFE0-07106933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169988"/>
            <a:ext cx="31877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9C1304D7-FD15-0DDF-99AA-E4C80D04A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373188"/>
            <a:ext cx="3181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aixaDeTexto 1">
            <a:extLst>
              <a:ext uri="{FF2B5EF4-FFF2-40B4-BE49-F238E27FC236}">
                <a16:creationId xmlns:a16="http://schemas.microsoft.com/office/drawing/2014/main" id="{24D36DE4-81B5-967A-9C46-1E1CA07A6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3779838"/>
            <a:ext cx="704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en-US"/>
              <a:t>1897</a:t>
            </a:r>
          </a:p>
        </p:txBody>
      </p:sp>
      <p:sp>
        <p:nvSpPr>
          <p:cNvPr id="18439" name="CaixaDeTexto 7">
            <a:extLst>
              <a:ext uri="{FF2B5EF4-FFF2-40B4-BE49-F238E27FC236}">
                <a16:creationId xmlns:a16="http://schemas.microsoft.com/office/drawing/2014/main" id="{89430AEF-88F7-6C51-74D0-AC798070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941763"/>
            <a:ext cx="7064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en-US"/>
              <a:t>1951</a:t>
            </a:r>
          </a:p>
        </p:txBody>
      </p:sp>
      <p:sp>
        <p:nvSpPr>
          <p:cNvPr id="18440" name="CaixaDeTexto 8">
            <a:extLst>
              <a:ext uri="{FF2B5EF4-FFF2-40B4-BE49-F238E27FC236}">
                <a16:creationId xmlns:a16="http://schemas.microsoft.com/office/drawing/2014/main" id="{0D86C5DE-2683-8EFE-3117-E2E53D32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163" y="3779838"/>
            <a:ext cx="704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en-US"/>
              <a:t>1953</a:t>
            </a:r>
          </a:p>
        </p:txBody>
      </p:sp>
      <p:pic>
        <p:nvPicPr>
          <p:cNvPr id="18441" name="Picture 2" descr="Resultado de imagem para truebeam">
            <a:extLst>
              <a:ext uri="{FF2B5EF4-FFF2-40B4-BE49-F238E27FC236}">
                <a16:creationId xmlns:a16="http://schemas.microsoft.com/office/drawing/2014/main" id="{B22EFF56-3BF8-3A7B-9F9B-BA08FC18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4972050"/>
            <a:ext cx="27193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4" descr="Resultado de imagem para versa hd">
            <a:extLst>
              <a:ext uri="{FF2B5EF4-FFF2-40B4-BE49-F238E27FC236}">
                <a16:creationId xmlns:a16="http://schemas.microsoft.com/office/drawing/2014/main" id="{0107E44D-FF11-25CF-3CA1-CF044DAD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4227513"/>
            <a:ext cx="23399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Imagem 2">
            <a:extLst>
              <a:ext uri="{FF2B5EF4-FFF2-40B4-BE49-F238E27FC236}">
                <a16:creationId xmlns:a16="http://schemas.microsoft.com/office/drawing/2014/main" id="{6DCEC5B7-9B85-0E24-0D12-1CB933B92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E46AADD7-4064-BDBA-DA4C-0C39D55D570B}"/>
              </a:ext>
            </a:extLst>
          </p:cNvPr>
          <p:cNvSpPr txBox="1"/>
          <p:nvPr/>
        </p:nvSpPr>
        <p:spPr>
          <a:xfrm>
            <a:off x="1722438" y="639763"/>
            <a:ext cx="2605087" cy="500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Evolução Tecnológica</a:t>
            </a:r>
            <a:endParaRPr lang="pt-BR" sz="2646" b="1" dirty="0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863A5167-585C-52AE-DCB3-16D7F8BA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2309812"/>
            <a:ext cx="4553548" cy="341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3">
            <a:extLst>
              <a:ext uri="{FF2B5EF4-FFF2-40B4-BE49-F238E27FC236}">
                <a16:creationId xmlns:a16="http://schemas.microsoft.com/office/drawing/2014/main" id="{5C08ECF5-7505-1F66-C63F-BF679029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40" y="1547589"/>
            <a:ext cx="284162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4">
            <a:extLst>
              <a:ext uri="{FF2B5EF4-FFF2-40B4-BE49-F238E27FC236}">
                <a16:creationId xmlns:a16="http://schemas.microsoft.com/office/drawing/2014/main" id="{510147E7-9746-F6EB-DCE0-35EDB705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52" y="4139877"/>
            <a:ext cx="230822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6" name="Conector de Seta Reta 6">
            <a:extLst>
              <a:ext uri="{FF2B5EF4-FFF2-40B4-BE49-F238E27FC236}">
                <a16:creationId xmlns:a16="http://schemas.microsoft.com/office/drawing/2014/main" id="{3BA5E40D-421C-E6BA-E6E9-5BFDA8156F1B}"/>
              </a:ext>
            </a:extLst>
          </p:cNvPr>
          <p:cNvCxnSpPr>
            <a:cxnSpLocks/>
          </p:cNvCxnSpPr>
          <p:nvPr/>
        </p:nvCxnSpPr>
        <p:spPr bwMode="auto">
          <a:xfrm>
            <a:off x="4968304" y="3872913"/>
            <a:ext cx="696912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83D62AE3-ED1D-161C-C099-6C9D68088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5"/>
          <a:stretch>
            <a:fillRect/>
          </a:stretch>
        </p:blipFill>
        <p:spPr bwMode="auto">
          <a:xfrm>
            <a:off x="200025" y="1979613"/>
            <a:ext cx="7929563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63E5B10-CFF6-D2C9-E8BB-C64FFD6CDF9F}"/>
              </a:ext>
            </a:extLst>
          </p:cNvPr>
          <p:cNvSpPr/>
          <p:nvPr/>
        </p:nvSpPr>
        <p:spPr>
          <a:xfrm flipH="1">
            <a:off x="1588" y="1874838"/>
            <a:ext cx="3035300" cy="595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38" dirty="0">
                <a:latin typeface="Bebas Neue" panose="020B0606020202050201" pitchFamily="34" charset="77"/>
              </a:rPr>
              <a:t>Fótons Raio-</a:t>
            </a:r>
            <a:r>
              <a:rPr lang="pt-BR" sz="3638" dirty="0" err="1">
                <a:latin typeface="Bebas Neue" panose="020B0606020202050201" pitchFamily="34" charset="77"/>
              </a:rPr>
              <a:t>X</a:t>
            </a:r>
            <a:r>
              <a:rPr lang="pt-BR" sz="3638" dirty="0">
                <a:latin typeface="Bebas Neue" panose="020B0606020202050201" pitchFamily="34" charset="77"/>
              </a:rPr>
              <a:t> &gt;&gt;&gt;</a:t>
            </a:r>
          </a:p>
        </p:txBody>
      </p:sp>
      <p:pic>
        <p:nvPicPr>
          <p:cNvPr id="22532" name="Picture 4" descr="3: A Multi-Leaf Collimator (MLC) consists of a large number of highly... |  Download Scientific Diagram">
            <a:extLst>
              <a:ext uri="{FF2B5EF4-FFF2-40B4-BE49-F238E27FC236}">
                <a16:creationId xmlns:a16="http://schemas.microsoft.com/office/drawing/2014/main" id="{ED58F36B-1458-5C5F-4D0E-E4890964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93700"/>
            <a:ext cx="21764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m 2">
            <a:extLst>
              <a:ext uri="{FF2B5EF4-FFF2-40B4-BE49-F238E27FC236}">
                <a16:creationId xmlns:a16="http://schemas.microsoft.com/office/drawing/2014/main" id="{590803BC-C5E0-290A-8281-41C2790D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E564C38-3ADE-2062-340D-76FC9787CDF7}"/>
              </a:ext>
            </a:extLst>
          </p:cNvPr>
          <p:cNvSpPr txBox="1"/>
          <p:nvPr/>
        </p:nvSpPr>
        <p:spPr>
          <a:xfrm>
            <a:off x="1800225" y="266700"/>
            <a:ext cx="2603500" cy="500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/>
              <a:t>Evolução Tecnológica</a:t>
            </a:r>
            <a:endParaRPr lang="pt-BR" sz="2646" b="1" dirty="0"/>
          </a:p>
        </p:txBody>
      </p:sp>
      <p:pic>
        <p:nvPicPr>
          <p:cNvPr id="25606" name="Imagem 2">
            <a:extLst>
              <a:ext uri="{FF2B5EF4-FFF2-40B4-BE49-F238E27FC236}">
                <a16:creationId xmlns:a16="http://schemas.microsoft.com/office/drawing/2014/main" id="{352752AF-E83C-7BE4-A6F7-49AEF121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0"/>
            <a:ext cx="1584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G1">
            <a:hlinkClick r:id="" action="ppaction://media"/>
            <a:extLst>
              <a:ext uri="{FF2B5EF4-FFF2-40B4-BE49-F238E27FC236}">
                <a16:creationId xmlns:a16="http://schemas.microsoft.com/office/drawing/2014/main" id="{2FEF9EF0-4D00-C596-A76A-3C0137E52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" y="841375"/>
            <a:ext cx="9713913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outorado Apresentaçã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effectLst/>
            <a:latin typeface="Arial" charset="0"/>
            <a:ea typeface="MS Gothic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effectLst/>
            <a:latin typeface="Arial" charset="0"/>
            <a:ea typeface="MS Gothic" charset="0"/>
            <a:cs typeface="MS 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RIO-LIBAN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RIO-LIBANES" id="{347C6003-5440-4C97-B3B5-8EC4367DBBD8}" vid="{CD0A8204-0B56-4E3D-BDF5-EFDD78519950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Doutorado Apresentação</Template>
  <TotalTime>6370</TotalTime>
  <Words>1490</Words>
  <Application>Microsoft Office PowerPoint</Application>
  <PresentationFormat>Personalizar</PresentationFormat>
  <Paragraphs>196</Paragraphs>
  <Slides>21</Slides>
  <Notes>15</Notes>
  <HiddenSlides>0</HiddenSlides>
  <MMClips>1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21</vt:i4>
      </vt:variant>
    </vt:vector>
  </HeadingPairs>
  <TitlesOfParts>
    <vt:vector size="39" baseType="lpstr">
      <vt:lpstr>MS Gothic</vt:lpstr>
      <vt:lpstr>Amasis MT Pro Black</vt:lpstr>
      <vt:lpstr>American Typewriter</vt:lpstr>
      <vt:lpstr>Arial</vt:lpstr>
      <vt:lpstr>Bebas Neue</vt:lpstr>
      <vt:lpstr>Calibri</vt:lpstr>
      <vt:lpstr>Calibri Light</vt:lpstr>
      <vt:lpstr>Helvetica</vt:lpstr>
      <vt:lpstr>Helvetica Neue</vt:lpstr>
      <vt:lpstr>Montserrat</vt:lpstr>
      <vt:lpstr>Source Sans Pro</vt:lpstr>
      <vt:lpstr>Times</vt:lpstr>
      <vt:lpstr>Times New Roman</vt:lpstr>
      <vt:lpstr>Verdana</vt:lpstr>
      <vt:lpstr>Wingdings</vt:lpstr>
      <vt:lpstr>Doutorado Apresentação</vt:lpstr>
      <vt:lpstr>SIRIO-LIBANES</vt:lpstr>
      <vt:lpstr>Tema do Office</vt:lpstr>
      <vt:lpstr>    Radioterapia no paciente com câncer de cabeça e pescoço    Radioterapia com modulação de intensidade do feixe  IMRT  </vt:lpstr>
      <vt:lpstr>Apresentação do PowerPoint</vt:lpstr>
      <vt:lpstr>    Total casos – 483.590 (Exceto pele não melanoma)   Mama – 73.610 casos  Próstata – 71.730 casos  Cólon e reto – 45.630 casos  Cabeça e pescoço – 39.550 casos  (exceto orofaringe / hipofaringe /nasofaringe / glândula salivar / pele*)  Pulmão – 32.560 casos  Estômago – 21.480 caos  Colo de útero – 17.010 casos       </vt:lpstr>
      <vt:lpstr>    Total Tratamentos SUS radioterapia – 132.745 (Exceto pele não melanoma)   Mama – 34.477 casos  Próstata – 22.628 casos  Trato Digestivo – 13.873 casos (10%)  Cabeça e pescoço – 13.278 casos (10%)  Ginecológico – 13.072 caos      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- Reduz impacto e pressão sobre sistema de saúde  - Menor toxicidade aguda e tardia  - Melhor qualidade de vida  - Impacto na sobrevida e controle local em diversos tumores  - Maior impacto produtividade e retorno trabalho  - Aumento do acesso ao número de pacientes tratados  - Favorece ambiente de custo-efetividade - sustentabilidade            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 </dc:title>
  <dc:creator>Residencia</dc:creator>
  <cp:lastModifiedBy>Eronides Batalha</cp:lastModifiedBy>
  <cp:revision>72</cp:revision>
  <cp:lastPrinted>1601-01-01T00:00:00Z</cp:lastPrinted>
  <dcterms:created xsi:type="dcterms:W3CDTF">2014-01-21T16:42:04Z</dcterms:created>
  <dcterms:modified xsi:type="dcterms:W3CDTF">2024-06-11T14:43:09Z</dcterms:modified>
</cp:coreProperties>
</file>