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Zambitte@fabiozambitte.com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5269" y="819152"/>
            <a:ext cx="9001462" cy="3743324"/>
          </a:xfrm>
        </p:spPr>
        <p:txBody>
          <a:bodyPr>
            <a:normAutofit fontScale="90000"/>
          </a:bodyPr>
          <a:lstStyle/>
          <a:p>
            <a:br>
              <a:rPr lang="pt-BR" dirty="0">
                <a:effectLst/>
              </a:rPr>
            </a:br>
            <a:br>
              <a:rPr lang="pt-BR" dirty="0">
                <a:effectLst/>
              </a:rPr>
            </a:br>
            <a:br>
              <a:rPr lang="pt-BR" dirty="0">
                <a:effectLst/>
              </a:rPr>
            </a:br>
            <a:br>
              <a:rPr lang="pt-BR" dirty="0">
                <a:effectLst/>
              </a:rPr>
            </a:br>
            <a:br>
              <a:rPr lang="pt-BR" dirty="0">
                <a:effectLst/>
              </a:rPr>
            </a:br>
            <a:r>
              <a:rPr lang="pt-BR" dirty="0">
                <a:effectLst/>
              </a:rPr>
              <a:t>Reforma da </a:t>
            </a:r>
            <a:br>
              <a:rPr lang="pt-BR" dirty="0">
                <a:effectLst/>
              </a:rPr>
            </a:br>
            <a:r>
              <a:rPr lang="pt-BR" dirty="0">
                <a:effectLst/>
              </a:rPr>
              <a:t>Previdência Social </a:t>
            </a:r>
            <a:br>
              <a:rPr lang="pt-BR" b="0" dirty="0"/>
            </a:br>
            <a:br>
              <a:rPr lang="pt-BR" b="0" dirty="0"/>
            </a:br>
            <a:r>
              <a:rPr lang="pt-BR" b="0" dirty="0"/>
              <a:t>Repartição ou capitalização?	</a:t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95269" y="5172074"/>
            <a:ext cx="9001462" cy="866775"/>
          </a:xfrm>
        </p:spPr>
        <p:txBody>
          <a:bodyPr/>
          <a:lstStyle/>
          <a:p>
            <a:r>
              <a:rPr lang="pt-BR" dirty="0"/>
              <a:t>Fábio Zambitte Ibrahim</a:t>
            </a:r>
          </a:p>
        </p:txBody>
      </p:sp>
    </p:spTree>
    <p:extLst>
      <p:ext uri="{BB962C8B-B14F-4D97-AF65-F5344CB8AC3E}">
        <p14:creationId xmlns:p14="http://schemas.microsoft.com/office/powerpoint/2010/main" val="358969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B5123-B20F-426C-9F4F-A32C850C7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Aspectos Introdutórios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B23A58-6946-4F76-AACA-6B95A3983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628900"/>
            <a:ext cx="10353762" cy="3162300"/>
          </a:xfrm>
        </p:spPr>
        <p:txBody>
          <a:bodyPr>
            <a:normAutofit/>
          </a:bodyPr>
          <a:lstStyle/>
          <a:p>
            <a:r>
              <a:rPr lang="pt-BR" sz="2400" dirty="0">
                <a:effectLst/>
              </a:rPr>
              <a:t>Premissa fundamental – uma reforma necessária</a:t>
            </a:r>
          </a:p>
          <a:p>
            <a:endParaRPr lang="pt-BR" sz="2400" dirty="0">
              <a:effectLst/>
            </a:endParaRPr>
          </a:p>
          <a:p>
            <a:r>
              <a:rPr lang="pt-BR" sz="2400" dirty="0">
                <a:effectLst/>
              </a:rPr>
              <a:t>Conceitos – repartição </a:t>
            </a:r>
            <a:r>
              <a:rPr lang="pt-BR" sz="2400" i="1" dirty="0">
                <a:effectLst/>
              </a:rPr>
              <a:t>versus</a:t>
            </a:r>
            <a:r>
              <a:rPr lang="pt-BR" sz="2400" dirty="0">
                <a:effectLst/>
              </a:rPr>
              <a:t> capitalização</a:t>
            </a:r>
          </a:p>
          <a:p>
            <a:endParaRPr lang="pt-BR" sz="2400" dirty="0">
              <a:effectLst/>
            </a:endParaRPr>
          </a:p>
          <a:p>
            <a:r>
              <a:rPr lang="pt-BR" sz="2400" dirty="0">
                <a:effectLst/>
              </a:rPr>
              <a:t>Repartição simples e demografia</a:t>
            </a:r>
          </a:p>
          <a:p>
            <a:endParaRPr lang="pt-BR" sz="2400" dirty="0">
              <a:effectLst/>
            </a:endParaRPr>
          </a:p>
          <a:p>
            <a:endParaRPr lang="pt-BR" sz="2400" dirty="0">
              <a:effectLst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985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</a:rPr>
              <a:t>Capitalização como solução?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1819275"/>
            <a:ext cx="10353762" cy="3971925"/>
          </a:xfrm>
        </p:spPr>
        <p:txBody>
          <a:bodyPr>
            <a:normAutofit/>
          </a:bodyPr>
          <a:lstStyle/>
          <a:p>
            <a:r>
              <a:rPr lang="pt-BR" dirty="0">
                <a:effectLst/>
              </a:rPr>
              <a:t>Impactos demográficos – inflação e desvalorização de reservas</a:t>
            </a:r>
          </a:p>
          <a:p>
            <a:r>
              <a:rPr lang="pt-BR" dirty="0">
                <a:effectLst/>
              </a:rPr>
              <a:t>Importância maior do crescimento econômico – regime de financiamento secundário</a:t>
            </a:r>
          </a:p>
          <a:p>
            <a:r>
              <a:rPr lang="pt-BR" dirty="0">
                <a:effectLst/>
              </a:rPr>
              <a:t>Maior transparência na gestão de recursos garantidores?</a:t>
            </a:r>
          </a:p>
          <a:p>
            <a:r>
              <a:rPr lang="pt-BR" dirty="0">
                <a:effectLst/>
              </a:rPr>
              <a:t>Impacto positivo sobre a economia e poupança interna?</a:t>
            </a:r>
          </a:p>
          <a:p>
            <a:r>
              <a:rPr lang="pt-BR" dirty="0">
                <a:effectLst/>
              </a:rPr>
              <a:t>Cobertura de benefícios não-programados?</a:t>
            </a:r>
          </a:p>
          <a:p>
            <a:r>
              <a:rPr lang="pt-BR" dirty="0">
                <a:effectLst/>
              </a:rPr>
              <a:t>Estados não têm prazo de validade</a:t>
            </a:r>
          </a:p>
          <a:p>
            <a:r>
              <a:rPr lang="pt-BR" dirty="0">
                <a:effectLst/>
              </a:rPr>
              <a:t>Custo de transição</a:t>
            </a:r>
          </a:p>
          <a:p>
            <a:r>
              <a:rPr lang="pt-BR" dirty="0">
                <a:effectLst/>
              </a:rPr>
              <a:t>Custos gerenciais do sistema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41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</a:rPr>
              <a:t>Iniquidades das capitalização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2413261"/>
            <a:ext cx="10353762" cy="3444613"/>
          </a:xfrm>
        </p:spPr>
        <p:txBody>
          <a:bodyPr>
            <a:normAutofit lnSpcReduction="10000"/>
          </a:bodyPr>
          <a:lstStyle/>
          <a:p>
            <a:r>
              <a:rPr lang="pt-BR" sz="2400" dirty="0">
                <a:effectLst/>
              </a:rPr>
              <a:t>Potencial diferença de benefícios entre pessoas de mesma trajetória contributiva – crises cíclicas do sistema capitalista</a:t>
            </a:r>
          </a:p>
          <a:p>
            <a:r>
              <a:rPr lang="pt-BR" sz="2400" dirty="0">
                <a:effectLst/>
              </a:rPr>
              <a:t>Pessoas com melhor conhecimento terão melhores oportunidades</a:t>
            </a:r>
          </a:p>
          <a:p>
            <a:r>
              <a:rPr lang="pt-BR" sz="2400" dirty="0">
                <a:effectLst/>
              </a:rPr>
              <a:t>Excessivo ônus do custo de transição para uma determinada geração</a:t>
            </a:r>
          </a:p>
          <a:p>
            <a:r>
              <a:rPr lang="pt-BR" sz="2400" dirty="0">
                <a:effectLst/>
              </a:rPr>
              <a:t>Perda da solidariedade inerente ao sistema de proteção social</a:t>
            </a:r>
          </a:p>
          <a:p>
            <a:r>
              <a:rPr lang="pt-BR" sz="2400" dirty="0">
                <a:effectLst/>
              </a:rPr>
              <a:t>Agravamento de determinadas classes, como trabalhadores informais e mulheres – </a:t>
            </a:r>
            <a:r>
              <a:rPr lang="pt-BR" sz="2400" u="sng" dirty="0">
                <a:effectLst/>
              </a:rPr>
              <a:t>necessidade de um modelo universal</a:t>
            </a:r>
          </a:p>
          <a:p>
            <a:endParaRPr lang="pt-BR" sz="2400" dirty="0">
              <a:effectLst/>
            </a:endParaRPr>
          </a:p>
          <a:p>
            <a:endParaRPr lang="pt-BR" sz="2400" dirty="0">
              <a:effectLst/>
            </a:endParaRPr>
          </a:p>
          <a:p>
            <a:endParaRPr lang="pt-BR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81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effectLst/>
              </a:rPr>
              <a:t>Conclusões – Um Brasil que Envelhece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2243579"/>
            <a:ext cx="10353762" cy="3804795"/>
          </a:xfrm>
        </p:spPr>
        <p:txBody>
          <a:bodyPr>
            <a:normAutofit fontScale="77500" lnSpcReduction="20000"/>
          </a:bodyPr>
          <a:lstStyle/>
          <a:p>
            <a:r>
              <a:rPr lang="pt-BR" sz="2400" dirty="0">
                <a:effectLst/>
              </a:rPr>
              <a:t>Necessidade de ações – estímulos à natalidade, imigração, novas formas de custeio, </a:t>
            </a:r>
            <a:r>
              <a:rPr lang="pt-BR" sz="2400" i="1" dirty="0">
                <a:effectLst/>
              </a:rPr>
              <a:t>etc</a:t>
            </a:r>
            <a:r>
              <a:rPr lang="pt-BR" sz="2400" dirty="0">
                <a:effectLst/>
              </a:rPr>
              <a:t>.</a:t>
            </a:r>
          </a:p>
          <a:p>
            <a:endParaRPr lang="pt-BR" sz="2400" dirty="0">
              <a:effectLst/>
            </a:endParaRPr>
          </a:p>
          <a:p>
            <a:r>
              <a:rPr lang="pt-BR" sz="2400" dirty="0">
                <a:effectLst/>
              </a:rPr>
              <a:t>Valores em disputa: segurança ou eficiência? </a:t>
            </a:r>
          </a:p>
          <a:p>
            <a:endParaRPr lang="pt-BR" sz="2400" dirty="0">
              <a:effectLst/>
            </a:endParaRPr>
          </a:p>
          <a:p>
            <a:r>
              <a:rPr lang="pt-BR" sz="2400" dirty="0">
                <a:effectLst/>
              </a:rPr>
              <a:t>Experiência internacional: consenso sobre a repartição e regimes mistos</a:t>
            </a:r>
          </a:p>
          <a:p>
            <a:endParaRPr lang="pt-BR" sz="2400" dirty="0">
              <a:effectLst/>
            </a:endParaRPr>
          </a:p>
          <a:p>
            <a:r>
              <a:rPr lang="pt-BR" sz="2400" dirty="0">
                <a:effectLst/>
              </a:rPr>
              <a:t>Banco Mundial: 1994 a 2004</a:t>
            </a:r>
          </a:p>
          <a:p>
            <a:endParaRPr lang="pt-BR" sz="2400" dirty="0">
              <a:effectLst/>
            </a:endParaRPr>
          </a:p>
          <a:p>
            <a:r>
              <a:rPr lang="pt-BR" sz="2400" dirty="0">
                <a:effectLst/>
              </a:rPr>
              <a:t>Avião em pane?</a:t>
            </a:r>
          </a:p>
          <a:p>
            <a:endParaRPr lang="pt-BR" sz="2400" dirty="0">
              <a:effectLst/>
            </a:endParaRPr>
          </a:p>
          <a:p>
            <a:endParaRPr lang="pt-BR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339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5181600"/>
          </a:xfrm>
        </p:spPr>
        <p:txBody>
          <a:bodyPr>
            <a:normAutofit/>
          </a:bodyPr>
          <a:lstStyle/>
          <a:p>
            <a:r>
              <a:rPr lang="pt-BR" dirty="0"/>
              <a:t>Obrigado!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>
                <a:hlinkClick r:id="rId2"/>
              </a:rPr>
              <a:t>Zambitte@fabiozambitte.com.br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/>
              <a:t>www.fabiozambitte.com.br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4666268"/>
            <a:ext cx="10353762" cy="112493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243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77</TotalTime>
  <Words>191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     Reforma da  Previdência Social   Repartição ou capitalização?  </vt:lpstr>
      <vt:lpstr>Aspectos Introdutórios</vt:lpstr>
      <vt:lpstr>Capitalização como solução?</vt:lpstr>
      <vt:lpstr>Iniquidades das capitalização</vt:lpstr>
      <vt:lpstr>Conclusões – Um Brasil que Envelhece</vt:lpstr>
      <vt:lpstr>Obrigado!   Zambitte@fabiozambitte.com.br   www.fabiozambitte.com.br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Implicações da Caracterização da Incapacidade: Benefícios e Custeio</dc:title>
  <dc:creator>Fabio Zambitte</dc:creator>
  <cp:lastModifiedBy>Fabio Zambitte</cp:lastModifiedBy>
  <cp:revision>17</cp:revision>
  <dcterms:created xsi:type="dcterms:W3CDTF">2016-10-06T16:54:02Z</dcterms:created>
  <dcterms:modified xsi:type="dcterms:W3CDTF">2019-05-29T13:54:26Z</dcterms:modified>
</cp:coreProperties>
</file>