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Editar estilos de texto Mestre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B4FD806-B868-43A8-8333-687A7CE32C46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25/08/2021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725B805-6DD4-4E25-AB0C-466F603E3744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" y="-4680"/>
            <a:ext cx="9143640" cy="6857640"/>
          </a:xfrm>
          <a:prstGeom prst="rect">
            <a:avLst/>
          </a:prstGeom>
          <a:solidFill>
            <a:srgbClr val="00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0" name="Imagem 10"/>
          <p:cNvPicPr/>
          <p:nvPr/>
        </p:nvPicPr>
        <p:blipFill>
          <a:blip r:embed="rId2"/>
          <a:srcRect r="62240"/>
          <a:stretch/>
        </p:blipFill>
        <p:spPr>
          <a:xfrm>
            <a:off x="0" y="0"/>
            <a:ext cx="3452400" cy="6857640"/>
          </a:xfrm>
          <a:prstGeom prst="rect">
            <a:avLst/>
          </a:prstGeom>
          <a:ln>
            <a:noFill/>
          </a:ln>
        </p:spPr>
      </p:pic>
      <p:grpSp>
        <p:nvGrpSpPr>
          <p:cNvPr id="81" name="Group 2"/>
          <p:cNvGrpSpPr/>
          <p:nvPr/>
        </p:nvGrpSpPr>
        <p:grpSpPr>
          <a:xfrm>
            <a:off x="3895200" y="5601600"/>
            <a:ext cx="1465560" cy="868320"/>
            <a:chOff x="3895200" y="5601600"/>
            <a:chExt cx="1465560" cy="868320"/>
          </a:xfrm>
        </p:grpSpPr>
        <p:pic>
          <p:nvPicPr>
            <p:cNvPr id="82" name="Imagem 12"/>
            <p:cNvPicPr/>
            <p:nvPr/>
          </p:nvPicPr>
          <p:blipFill>
            <a:blip r:embed="rId3"/>
            <a:srcRect l="35003" t="65550" r="33610" b="12225"/>
            <a:stretch/>
          </p:blipFill>
          <p:spPr>
            <a:xfrm>
              <a:off x="4208040" y="5810040"/>
              <a:ext cx="864000" cy="45864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83" name="Group 3"/>
            <p:cNvGrpSpPr/>
            <p:nvPr/>
          </p:nvGrpSpPr>
          <p:grpSpPr>
            <a:xfrm>
              <a:off x="3895200" y="5601600"/>
              <a:ext cx="1465560" cy="868320"/>
              <a:chOff x="3895200" y="5601600"/>
              <a:chExt cx="1465560" cy="868320"/>
            </a:xfrm>
          </p:grpSpPr>
          <p:sp>
            <p:nvSpPr>
              <p:cNvPr id="84" name="CustomShape 4"/>
              <p:cNvSpPr/>
              <p:nvPr/>
            </p:nvSpPr>
            <p:spPr>
              <a:xfrm>
                <a:off x="4139280" y="5747040"/>
                <a:ext cx="977040" cy="577800"/>
              </a:xfrm>
              <a:prstGeom prst="rect">
                <a:avLst/>
              </a:prstGeom>
              <a:noFill/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Line 5"/>
              <p:cNvSpPr/>
              <p:nvPr/>
            </p:nvSpPr>
            <p:spPr>
              <a:xfrm flipV="1">
                <a:off x="4261320" y="5601600"/>
                <a:ext cx="0" cy="14544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Line 6"/>
              <p:cNvSpPr/>
              <p:nvPr/>
            </p:nvSpPr>
            <p:spPr>
              <a:xfrm flipV="1">
                <a:off x="4505400" y="5601600"/>
                <a:ext cx="0" cy="14544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Line 7"/>
              <p:cNvSpPr/>
              <p:nvPr/>
            </p:nvSpPr>
            <p:spPr>
              <a:xfrm flipV="1">
                <a:off x="4749480" y="5601600"/>
                <a:ext cx="0" cy="14544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Line 8"/>
              <p:cNvSpPr/>
              <p:nvPr/>
            </p:nvSpPr>
            <p:spPr>
              <a:xfrm flipV="1">
                <a:off x="4993560" y="5601600"/>
                <a:ext cx="0" cy="14544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Line 9"/>
              <p:cNvSpPr/>
              <p:nvPr/>
            </p:nvSpPr>
            <p:spPr>
              <a:xfrm flipV="1">
                <a:off x="4261320" y="6325200"/>
                <a:ext cx="0" cy="14472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Line 10"/>
              <p:cNvSpPr/>
              <p:nvPr/>
            </p:nvSpPr>
            <p:spPr>
              <a:xfrm flipV="1">
                <a:off x="4505400" y="6325200"/>
                <a:ext cx="0" cy="14472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Line 11"/>
              <p:cNvSpPr/>
              <p:nvPr/>
            </p:nvSpPr>
            <p:spPr>
              <a:xfrm flipV="1">
                <a:off x="4749480" y="6325200"/>
                <a:ext cx="0" cy="14472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Line 12"/>
              <p:cNvSpPr/>
              <p:nvPr/>
            </p:nvSpPr>
            <p:spPr>
              <a:xfrm flipV="1">
                <a:off x="4993560" y="6325200"/>
                <a:ext cx="0" cy="14472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Line 13"/>
              <p:cNvSpPr/>
              <p:nvPr/>
            </p:nvSpPr>
            <p:spPr>
              <a:xfrm>
                <a:off x="5116680" y="581940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Line 14"/>
              <p:cNvSpPr/>
              <p:nvPr/>
            </p:nvSpPr>
            <p:spPr>
              <a:xfrm>
                <a:off x="5116680" y="596340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Line 15"/>
              <p:cNvSpPr/>
              <p:nvPr/>
            </p:nvSpPr>
            <p:spPr>
              <a:xfrm>
                <a:off x="5116680" y="610884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Line 16"/>
              <p:cNvSpPr/>
              <p:nvPr/>
            </p:nvSpPr>
            <p:spPr>
              <a:xfrm>
                <a:off x="5116680" y="625284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Line 17"/>
              <p:cNvSpPr/>
              <p:nvPr/>
            </p:nvSpPr>
            <p:spPr>
              <a:xfrm>
                <a:off x="3895200" y="581940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Line 18"/>
              <p:cNvSpPr/>
              <p:nvPr/>
            </p:nvSpPr>
            <p:spPr>
              <a:xfrm>
                <a:off x="3895200" y="596340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Line 19"/>
              <p:cNvSpPr/>
              <p:nvPr/>
            </p:nvSpPr>
            <p:spPr>
              <a:xfrm>
                <a:off x="3895200" y="610884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Line 20"/>
              <p:cNvSpPr/>
              <p:nvPr/>
            </p:nvSpPr>
            <p:spPr>
              <a:xfrm>
                <a:off x="3895200" y="6252840"/>
                <a:ext cx="244080" cy="0"/>
              </a:xfrm>
              <a:prstGeom prst="line">
                <a:avLst/>
              </a:prstGeom>
              <a:ln w="38160">
                <a:solidFill>
                  <a:schemeClr val="bg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01" name="Group 21"/>
          <p:cNvGrpSpPr/>
          <p:nvPr/>
        </p:nvGrpSpPr>
        <p:grpSpPr>
          <a:xfrm>
            <a:off x="3243960" y="321480"/>
            <a:ext cx="2709720" cy="1363680"/>
            <a:chOff x="3243960" y="321480"/>
            <a:chExt cx="2709720" cy="1363680"/>
          </a:xfrm>
        </p:grpSpPr>
        <p:sp>
          <p:nvSpPr>
            <p:cNvPr id="102" name="CustomShape 22"/>
            <p:cNvSpPr/>
            <p:nvPr/>
          </p:nvSpPr>
          <p:spPr>
            <a:xfrm>
              <a:off x="3695400" y="550080"/>
              <a:ext cx="1806480" cy="907920"/>
            </a:xfrm>
            <a:prstGeom prst="rect">
              <a:avLst/>
            </a:prstGeom>
            <a:noFill/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Line 23"/>
            <p:cNvSpPr/>
            <p:nvPr/>
          </p:nvSpPr>
          <p:spPr>
            <a:xfrm flipV="1">
              <a:off x="392112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Line 24"/>
            <p:cNvSpPr/>
            <p:nvPr/>
          </p:nvSpPr>
          <p:spPr>
            <a:xfrm flipV="1">
              <a:off x="437220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Line 25"/>
            <p:cNvSpPr/>
            <p:nvPr/>
          </p:nvSpPr>
          <p:spPr>
            <a:xfrm flipV="1">
              <a:off x="482364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Line 26"/>
            <p:cNvSpPr/>
            <p:nvPr/>
          </p:nvSpPr>
          <p:spPr>
            <a:xfrm flipV="1">
              <a:off x="527472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Line 27"/>
            <p:cNvSpPr/>
            <p:nvPr/>
          </p:nvSpPr>
          <p:spPr>
            <a:xfrm flipV="1">
              <a:off x="392112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Line 28"/>
            <p:cNvSpPr/>
            <p:nvPr/>
          </p:nvSpPr>
          <p:spPr>
            <a:xfrm flipV="1">
              <a:off x="437220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Line 29"/>
            <p:cNvSpPr/>
            <p:nvPr/>
          </p:nvSpPr>
          <p:spPr>
            <a:xfrm flipV="1">
              <a:off x="482364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Line 30"/>
            <p:cNvSpPr/>
            <p:nvPr/>
          </p:nvSpPr>
          <p:spPr>
            <a:xfrm flipV="1">
              <a:off x="527472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Line 31"/>
            <p:cNvSpPr/>
            <p:nvPr/>
          </p:nvSpPr>
          <p:spPr>
            <a:xfrm>
              <a:off x="5502240" y="66348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Line 32"/>
            <p:cNvSpPr/>
            <p:nvPr/>
          </p:nvSpPr>
          <p:spPr>
            <a:xfrm>
              <a:off x="5502240" y="88992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" name="Line 33"/>
            <p:cNvSpPr/>
            <p:nvPr/>
          </p:nvSpPr>
          <p:spPr>
            <a:xfrm>
              <a:off x="5502240" y="111816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" name="Line 34"/>
            <p:cNvSpPr/>
            <p:nvPr/>
          </p:nvSpPr>
          <p:spPr>
            <a:xfrm>
              <a:off x="5502240" y="134424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Line 35"/>
            <p:cNvSpPr/>
            <p:nvPr/>
          </p:nvSpPr>
          <p:spPr>
            <a:xfrm>
              <a:off x="3243960" y="66348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6" name="Line 36"/>
            <p:cNvSpPr/>
            <p:nvPr/>
          </p:nvSpPr>
          <p:spPr>
            <a:xfrm>
              <a:off x="3243960" y="88992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7" name="Line 37"/>
            <p:cNvSpPr/>
            <p:nvPr/>
          </p:nvSpPr>
          <p:spPr>
            <a:xfrm>
              <a:off x="3243960" y="111816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8" name="Line 38"/>
            <p:cNvSpPr/>
            <p:nvPr/>
          </p:nvSpPr>
          <p:spPr>
            <a:xfrm>
              <a:off x="3243960" y="134424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9" name="CustomShape 39"/>
          <p:cNvSpPr/>
          <p:nvPr/>
        </p:nvSpPr>
        <p:spPr>
          <a:xfrm>
            <a:off x="3255120" y="2242080"/>
            <a:ext cx="26985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alibri"/>
              </a:rPr>
              <a:t>COMISSÃO ESPECIAL DESTINADA A PROFERIR PARECER AO PROJETO DE LEI Nº 7.419, DE 2006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120" name="CustomShape 40"/>
          <p:cNvSpPr/>
          <p:nvPr/>
        </p:nvSpPr>
        <p:spPr>
          <a:xfrm>
            <a:off x="2901600" y="4169880"/>
            <a:ext cx="3452400" cy="74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1800" b="0" strike="noStrike" spc="-1">
                <a:solidFill>
                  <a:srgbClr val="FFFFFF"/>
                </a:solidFill>
                <a:latin typeface="Trebuchet MS"/>
              </a:rPr>
              <a:t>Câmara dos Deputados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1800" b="0" strike="noStrike" spc="-1">
                <a:solidFill>
                  <a:srgbClr val="FFFFFF"/>
                </a:solidFill>
                <a:latin typeface="Trebuchet MS"/>
              </a:rPr>
              <a:t>Brasília, 25 de agosto de 2021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21" name="Group 41"/>
          <p:cNvGrpSpPr/>
          <p:nvPr/>
        </p:nvGrpSpPr>
        <p:grpSpPr>
          <a:xfrm>
            <a:off x="3324240" y="2944800"/>
            <a:ext cx="2629440" cy="1085760"/>
            <a:chOff x="3324240" y="2944800"/>
            <a:chExt cx="2629440" cy="1085760"/>
          </a:xfrm>
        </p:grpSpPr>
        <p:sp>
          <p:nvSpPr>
            <p:cNvPr id="122" name="Line 42"/>
            <p:cNvSpPr/>
            <p:nvPr/>
          </p:nvSpPr>
          <p:spPr>
            <a:xfrm>
              <a:off x="3349440" y="2944800"/>
              <a:ext cx="0" cy="75708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Line 43"/>
            <p:cNvSpPr/>
            <p:nvPr/>
          </p:nvSpPr>
          <p:spPr>
            <a:xfrm>
              <a:off x="5925960" y="2944800"/>
              <a:ext cx="0" cy="75708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Line 44"/>
            <p:cNvSpPr/>
            <p:nvPr/>
          </p:nvSpPr>
          <p:spPr>
            <a:xfrm>
              <a:off x="3324240" y="3701880"/>
              <a:ext cx="2629440" cy="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5" name="Line 45"/>
            <p:cNvSpPr/>
            <p:nvPr/>
          </p:nvSpPr>
          <p:spPr>
            <a:xfrm>
              <a:off x="4683240" y="3693600"/>
              <a:ext cx="0" cy="33696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pic>
        <p:nvPicPr>
          <p:cNvPr id="126" name="Imagem 59"/>
          <p:cNvPicPr/>
          <p:nvPr/>
        </p:nvPicPr>
        <p:blipFill>
          <a:blip r:embed="rId2"/>
          <a:srcRect l="63642"/>
          <a:stretch/>
        </p:blipFill>
        <p:spPr>
          <a:xfrm>
            <a:off x="5819400" y="0"/>
            <a:ext cx="3324240" cy="6857640"/>
          </a:xfrm>
          <a:prstGeom prst="rect">
            <a:avLst/>
          </a:prstGeom>
          <a:ln>
            <a:noFill/>
          </a:ln>
        </p:spPr>
      </p:pic>
      <p:sp>
        <p:nvSpPr>
          <p:cNvPr id="127" name="CustomShape 46"/>
          <p:cNvSpPr/>
          <p:nvPr/>
        </p:nvSpPr>
        <p:spPr>
          <a:xfrm>
            <a:off x="4304520" y="5276160"/>
            <a:ext cx="62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0" strike="noStrike" spc="-1">
                <a:solidFill>
                  <a:srgbClr val="FFFFFF"/>
                </a:solidFill>
                <a:latin typeface="Trebuchet MS"/>
              </a:rPr>
              <a:t>Apoio</a:t>
            </a:r>
            <a:endParaRPr lang="pt-BR" sz="1400" b="0" strike="noStrike" spc="-1">
              <a:latin typeface="Arial"/>
            </a:endParaRPr>
          </a:p>
        </p:txBody>
      </p:sp>
      <p:sp>
        <p:nvSpPr>
          <p:cNvPr id="128" name="Line 47"/>
          <p:cNvSpPr/>
          <p:nvPr/>
        </p:nvSpPr>
        <p:spPr>
          <a:xfrm>
            <a:off x="4627800" y="4920120"/>
            <a:ext cx="0" cy="336960"/>
          </a:xfrm>
          <a:prstGeom prst="line">
            <a:avLst/>
          </a:prstGeom>
          <a:ln w="2844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9" name="Imagem 54"/>
          <p:cNvPicPr/>
          <p:nvPr/>
        </p:nvPicPr>
        <p:blipFill>
          <a:blip r:embed="rId3"/>
          <a:srcRect l="35003" t="65550" r="33610" b="12225"/>
          <a:stretch/>
        </p:blipFill>
        <p:spPr>
          <a:xfrm>
            <a:off x="3740760" y="529560"/>
            <a:ext cx="1624680" cy="86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2"/>
          <p:cNvSpPr/>
          <p:nvPr/>
        </p:nvSpPr>
        <p:spPr>
          <a:xfrm flipV="1">
            <a:off x="5510160" y="-7714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3"/>
          <p:cNvSpPr/>
          <p:nvPr/>
        </p:nvSpPr>
        <p:spPr>
          <a:xfrm>
            <a:off x="5838840" y="1809000"/>
            <a:ext cx="3023280" cy="3806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414142"/>
                </a:solidFill>
                <a:latin typeface="Liberation Sans Narrow"/>
              </a:rPr>
              <a:t>Cerca de 67% dos beneficiários de planos de saúde privados no Brasil têm planos coletivos empresariais.</a:t>
            </a:r>
            <a:endParaRPr lang="pt-BR" sz="1800" b="0" strike="noStrike" spc="-1">
              <a:latin typeface="Liberation Sans Narrow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endParaRPr lang="pt-BR" sz="1800" b="0" strike="noStrike" spc="-1">
              <a:latin typeface="Liberation Sans Narrow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endParaRPr lang="pt-BR" sz="1800" b="0" strike="noStrike" spc="-1">
              <a:latin typeface="Liberation Sans Narrow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endParaRPr lang="pt-BR" sz="1800" b="0" strike="noStrike" spc="-1">
              <a:latin typeface="Liberation Sans Narrow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endParaRPr lang="pt-BR" sz="1800" b="0" strike="noStrike" spc="-1">
              <a:latin typeface="Liberation Sans Narrow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414142"/>
                </a:solidFill>
                <a:latin typeface="Liberation Sans Narrow"/>
              </a:rPr>
              <a:t>O setor industrial é responsável, parcial ou integralmente, pelo financiamento de cerca de 1/4 dos planos de saúde privados no País</a:t>
            </a:r>
            <a:endParaRPr lang="pt-BR" sz="1800" b="0" strike="noStrike" spc="-1">
              <a:latin typeface="Liberation Sans Narrow"/>
            </a:endParaRPr>
          </a:p>
        </p:txBody>
      </p:sp>
      <p:grpSp>
        <p:nvGrpSpPr>
          <p:cNvPr id="133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34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35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6" name="CustomShape 6"/>
          <p:cNvSpPr/>
          <p:nvPr/>
        </p:nvSpPr>
        <p:spPr>
          <a:xfrm>
            <a:off x="269280" y="202680"/>
            <a:ext cx="8353440" cy="14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0" strike="noStrike" spc="-1">
                <a:solidFill>
                  <a:srgbClr val="0070C0"/>
                </a:solidFill>
                <a:latin typeface="Trebuchet MS"/>
              </a:rPr>
              <a:t>É</a:t>
            </a:r>
            <a:r>
              <a:rPr lang="pt-BR" sz="2800" b="0" strike="noStrike" spc="-1">
                <a:solidFill>
                  <a:srgbClr val="0070C0"/>
                </a:solidFill>
                <a:latin typeface="Trebuchet MS"/>
              </a:rPr>
              <a:t> fundamental avançar na reestruturação do Sistema de Saúde Suplementar 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548235"/>
                </a:solidFill>
                <a:latin typeface="Trebuchet MS"/>
              </a:rPr>
              <a:t>Cenário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137" name="Imagem 2"/>
          <p:cNvPicPr/>
          <p:nvPr/>
        </p:nvPicPr>
        <p:blipFill>
          <a:blip r:embed="rId3"/>
          <a:stretch/>
        </p:blipFill>
        <p:spPr>
          <a:xfrm>
            <a:off x="493920" y="1721160"/>
            <a:ext cx="5344560" cy="3399480"/>
          </a:xfrm>
          <a:prstGeom prst="rect">
            <a:avLst/>
          </a:prstGeom>
          <a:ln>
            <a:noFill/>
          </a:ln>
        </p:spPr>
      </p:pic>
      <p:sp>
        <p:nvSpPr>
          <p:cNvPr id="138" name="CustomShape 7"/>
          <p:cNvSpPr/>
          <p:nvPr/>
        </p:nvSpPr>
        <p:spPr>
          <a:xfrm>
            <a:off x="269280" y="5675400"/>
            <a:ext cx="869976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0" strike="noStrike" spc="-1">
                <a:solidFill>
                  <a:srgbClr val="000000"/>
                </a:solidFill>
                <a:latin typeface="Calibri"/>
              </a:rPr>
              <a:t>Fonte: https://static.portaldaindustria.com.br/media/filer_public/47/8b/478b5e59-d4ae-480b-9206-3bda0983e8cf/saude_suplementar_web.pdf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2"/>
          <p:cNvSpPr/>
          <p:nvPr/>
        </p:nvSpPr>
        <p:spPr>
          <a:xfrm flipV="1">
            <a:off x="5510160" y="-7714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3"/>
          <p:cNvSpPr/>
          <p:nvPr/>
        </p:nvSpPr>
        <p:spPr>
          <a:xfrm>
            <a:off x="958320" y="1604160"/>
            <a:ext cx="7903800" cy="228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414142"/>
                </a:solidFill>
                <a:latin typeface="FrutigerLTPro-Light"/>
              </a:rPr>
              <a:t>O Brasil exibe umas das maiores taxas médias anuais de crescimento real dos custos de assistência à saúde, superando países como Canadá, México, Argentina, Alemanha, Reino Unido e França.</a:t>
            </a:r>
            <a:endParaRPr lang="pt-B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414142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414142"/>
                </a:solidFill>
                <a:latin typeface="FrutigerLTPro-Light"/>
              </a:rPr>
              <a:t>A taxa média anual de crescimento do custo médico hospitalar per capita das operadoras de planos de saúde alcançou 16,43%, em 2018, ao passo que o lPCA e o índice relacionado aos serviços de saúde registraram níveis de 7,23% e 9,58%, respectivamente. 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42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43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44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5" name="CustomShape 6"/>
          <p:cNvSpPr/>
          <p:nvPr/>
        </p:nvSpPr>
        <p:spPr>
          <a:xfrm>
            <a:off x="269280" y="202680"/>
            <a:ext cx="835344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4000" b="0" strike="noStrike" spc="-1">
                <a:solidFill>
                  <a:srgbClr val="548235"/>
                </a:solidFill>
                <a:latin typeface="Trebuchet MS"/>
              </a:rPr>
              <a:t>Cenário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269280" y="5507640"/>
            <a:ext cx="869976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400" b="0" strike="noStrike" spc="-1">
                <a:solidFill>
                  <a:srgbClr val="000000"/>
                </a:solidFill>
                <a:latin typeface="Calibri"/>
              </a:rPr>
              <a:t>Fonte: https://static.portaldaindustria.com.br/media/filer_public/47/8b/478b5e59-d4ae-480b-9206-3bda0983e8cf/saude_suplementar_web.pdf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"/>
          <p:cNvSpPr/>
          <p:nvPr/>
        </p:nvSpPr>
        <p:spPr>
          <a:xfrm flipV="1">
            <a:off x="5510160" y="-7714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3"/>
          <p:cNvSpPr/>
          <p:nvPr/>
        </p:nvSpPr>
        <p:spPr>
          <a:xfrm>
            <a:off x="2729520" y="1751040"/>
            <a:ext cx="5997240" cy="367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07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t-BR" sz="22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Modelo assistencial: integração, coordenação e longitudinalidade do cuidado em saúde;</a:t>
            </a:r>
            <a:endParaRPr lang="pt-BR" sz="2200" b="0" strike="noStrike" spc="-1">
              <a:latin typeface="Arial"/>
            </a:endParaRPr>
          </a:p>
          <a:p>
            <a:pPr algn="just">
              <a:lnSpc>
                <a:spcPct val="107000"/>
              </a:lnSpc>
            </a:pPr>
            <a:endParaRPr lang="pt-BR" sz="2200" b="0" strike="noStrike" spc="-1">
              <a:latin typeface="Arial"/>
            </a:endParaRPr>
          </a:p>
          <a:p>
            <a:pPr marL="343080" indent="-342720" algn="just">
              <a:lnSpc>
                <a:spcPct val="107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t-BR" sz="22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Transparência de dados (econômicos e de resultados em saúde);</a:t>
            </a:r>
            <a:endParaRPr lang="pt-BR" sz="2200" b="0" strike="noStrike" spc="-1">
              <a:latin typeface="Arial"/>
            </a:endParaRPr>
          </a:p>
          <a:p>
            <a:pPr algn="just">
              <a:lnSpc>
                <a:spcPct val="107000"/>
              </a:lnSpc>
            </a:pPr>
            <a:r>
              <a:rPr lang="pt-BR" sz="22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 </a:t>
            </a:r>
            <a:endParaRPr lang="pt-BR" sz="2200" b="0" strike="noStrike" spc="-1">
              <a:latin typeface="Arial"/>
            </a:endParaRPr>
          </a:p>
          <a:p>
            <a:pPr marL="343080" indent="-342720" algn="just">
              <a:lnSpc>
                <a:spcPct val="107000"/>
              </a:lnSpc>
              <a:buClr>
                <a:srgbClr val="000000"/>
              </a:buClr>
              <a:buFont typeface="Calibri Light"/>
              <a:buAutoNum type="arabicPeriod" startAt="3"/>
            </a:pPr>
            <a:r>
              <a:rPr lang="pt-BR" sz="22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ANS como agência de saúde e não apenas de plano de saúde (rol mínimo, regulação de prestadores, protocolos). </a:t>
            </a:r>
            <a:endParaRPr lang="pt-BR" sz="2200" b="0" strike="noStrike" spc="-1">
              <a:latin typeface="Arial"/>
            </a:endParaRPr>
          </a:p>
          <a:p>
            <a:pPr algn="just">
              <a:lnSpc>
                <a:spcPct val="107000"/>
              </a:lnSpc>
            </a:pPr>
            <a:endParaRPr lang="pt-BR" sz="2200" b="0" strike="noStrike" spc="-1">
              <a:latin typeface="Arial"/>
            </a:endParaRPr>
          </a:p>
        </p:txBody>
      </p:sp>
      <p:grpSp>
        <p:nvGrpSpPr>
          <p:cNvPr id="150" name="Group 4"/>
          <p:cNvGrpSpPr/>
          <p:nvPr/>
        </p:nvGrpSpPr>
        <p:grpSpPr>
          <a:xfrm>
            <a:off x="528120" y="2612520"/>
            <a:ext cx="2040120" cy="1986120"/>
            <a:chOff x="528120" y="2612520"/>
            <a:chExt cx="2040120" cy="1986120"/>
          </a:xfrm>
        </p:grpSpPr>
        <p:grpSp>
          <p:nvGrpSpPr>
            <p:cNvPr id="151" name="Group 5"/>
            <p:cNvGrpSpPr/>
            <p:nvPr/>
          </p:nvGrpSpPr>
          <p:grpSpPr>
            <a:xfrm>
              <a:off x="528120" y="2612520"/>
              <a:ext cx="2040120" cy="1986120"/>
              <a:chOff x="528120" y="2612520"/>
              <a:chExt cx="2040120" cy="1986120"/>
            </a:xfrm>
          </p:grpSpPr>
          <p:sp>
            <p:nvSpPr>
              <p:cNvPr id="152" name="CustomShape 6"/>
              <p:cNvSpPr/>
              <p:nvPr/>
            </p:nvSpPr>
            <p:spPr>
              <a:xfrm>
                <a:off x="867960" y="2945160"/>
                <a:ext cx="1360080" cy="1322280"/>
              </a:xfrm>
              <a:prstGeom prst="rect">
                <a:avLst/>
              </a:prstGeom>
              <a:noFill/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Line 7"/>
              <p:cNvSpPr/>
              <p:nvPr/>
            </p:nvSpPr>
            <p:spPr>
              <a:xfrm flipV="1">
                <a:off x="1037880" y="2612520"/>
                <a:ext cx="0" cy="33228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Line 8"/>
              <p:cNvSpPr/>
              <p:nvPr/>
            </p:nvSpPr>
            <p:spPr>
              <a:xfrm flipV="1">
                <a:off x="1377720" y="2612520"/>
                <a:ext cx="0" cy="33228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Line 9"/>
              <p:cNvSpPr/>
              <p:nvPr/>
            </p:nvSpPr>
            <p:spPr>
              <a:xfrm flipV="1">
                <a:off x="1717200" y="2612520"/>
                <a:ext cx="0" cy="33228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Line 10"/>
              <p:cNvSpPr/>
              <p:nvPr/>
            </p:nvSpPr>
            <p:spPr>
              <a:xfrm flipV="1">
                <a:off x="2057040" y="2612520"/>
                <a:ext cx="0" cy="33228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Line 11"/>
              <p:cNvSpPr/>
              <p:nvPr/>
            </p:nvSpPr>
            <p:spPr>
              <a:xfrm flipV="1">
                <a:off x="1037880" y="4267800"/>
                <a:ext cx="0" cy="33084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Line 12"/>
              <p:cNvSpPr/>
              <p:nvPr/>
            </p:nvSpPr>
            <p:spPr>
              <a:xfrm flipV="1">
                <a:off x="1377720" y="4267800"/>
                <a:ext cx="0" cy="33084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Line 13"/>
              <p:cNvSpPr/>
              <p:nvPr/>
            </p:nvSpPr>
            <p:spPr>
              <a:xfrm flipV="1">
                <a:off x="1717200" y="4267800"/>
                <a:ext cx="0" cy="33084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Line 14"/>
              <p:cNvSpPr/>
              <p:nvPr/>
            </p:nvSpPr>
            <p:spPr>
              <a:xfrm flipV="1">
                <a:off x="2057040" y="4267800"/>
                <a:ext cx="0" cy="33084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Line 15"/>
              <p:cNvSpPr/>
              <p:nvPr/>
            </p:nvSpPr>
            <p:spPr>
              <a:xfrm>
                <a:off x="2228400" y="311040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Line 16"/>
              <p:cNvSpPr/>
              <p:nvPr/>
            </p:nvSpPr>
            <p:spPr>
              <a:xfrm>
                <a:off x="2228400" y="344016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Line 17"/>
              <p:cNvSpPr/>
              <p:nvPr/>
            </p:nvSpPr>
            <p:spPr>
              <a:xfrm>
                <a:off x="2228400" y="377244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Line 18"/>
              <p:cNvSpPr/>
              <p:nvPr/>
            </p:nvSpPr>
            <p:spPr>
              <a:xfrm>
                <a:off x="2228400" y="410220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Line 19"/>
              <p:cNvSpPr/>
              <p:nvPr/>
            </p:nvSpPr>
            <p:spPr>
              <a:xfrm>
                <a:off x="528120" y="311040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Line 20"/>
              <p:cNvSpPr/>
              <p:nvPr/>
            </p:nvSpPr>
            <p:spPr>
              <a:xfrm>
                <a:off x="528120" y="344016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Line 21"/>
              <p:cNvSpPr/>
              <p:nvPr/>
            </p:nvSpPr>
            <p:spPr>
              <a:xfrm>
                <a:off x="528120" y="377244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Line 22"/>
              <p:cNvSpPr/>
              <p:nvPr/>
            </p:nvSpPr>
            <p:spPr>
              <a:xfrm>
                <a:off x="528120" y="4102200"/>
                <a:ext cx="339840" cy="0"/>
              </a:xfrm>
              <a:prstGeom prst="line">
                <a:avLst/>
              </a:prstGeom>
              <a:ln w="38160">
                <a:solidFill>
                  <a:srgbClr val="0061A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9" name="Group 23"/>
            <p:cNvGrpSpPr/>
            <p:nvPr/>
          </p:nvGrpSpPr>
          <p:grpSpPr>
            <a:xfrm>
              <a:off x="990000" y="3079440"/>
              <a:ext cx="1104840" cy="1074960"/>
              <a:chOff x="990000" y="3079440"/>
              <a:chExt cx="1104840" cy="1074960"/>
            </a:xfrm>
          </p:grpSpPr>
          <p:sp>
            <p:nvSpPr>
              <p:cNvPr id="170" name="CustomShape 24"/>
              <p:cNvSpPr/>
              <p:nvPr/>
            </p:nvSpPr>
            <p:spPr>
              <a:xfrm>
                <a:off x="1491120" y="3079440"/>
                <a:ext cx="102960" cy="361080"/>
              </a:xfrm>
              <a:custGeom>
                <a:avLst/>
                <a:gdLst/>
                <a:ahLst/>
                <a:cxnLst/>
                <a:rect l="l" t="t" r="r" b="b"/>
                <a:pathLst>
                  <a:path w="184" h="663">
                    <a:moveTo>
                      <a:pt x="184" y="571"/>
                    </a:moveTo>
                    <a:cubicBezTo>
                      <a:pt x="184" y="622"/>
                      <a:pt x="143" y="663"/>
                      <a:pt x="92" y="663"/>
                    </a:cubicBezTo>
                    <a:cubicBezTo>
                      <a:pt x="92" y="663"/>
                      <a:pt x="92" y="663"/>
                      <a:pt x="92" y="663"/>
                    </a:cubicBezTo>
                    <a:cubicBezTo>
                      <a:pt x="41" y="663"/>
                      <a:pt x="0" y="622"/>
                      <a:pt x="0" y="57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41"/>
                      <a:pt x="41" y="0"/>
                      <a:pt x="9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143" y="0"/>
                      <a:pt x="184" y="41"/>
                      <a:pt x="184" y="92"/>
                    </a:cubicBezTo>
                    <a:lnTo>
                      <a:pt x="184" y="571"/>
                    </a:ln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25"/>
              <p:cNvSpPr/>
              <p:nvPr/>
            </p:nvSpPr>
            <p:spPr>
              <a:xfrm>
                <a:off x="1491120" y="3794040"/>
                <a:ext cx="102960" cy="360360"/>
              </a:xfrm>
              <a:custGeom>
                <a:avLst/>
                <a:gdLst/>
                <a:ahLst/>
                <a:cxnLst/>
                <a:rect l="l" t="t" r="r" b="b"/>
                <a:pathLst>
                  <a:path w="184" h="662">
                    <a:moveTo>
                      <a:pt x="184" y="570"/>
                    </a:moveTo>
                    <a:cubicBezTo>
                      <a:pt x="184" y="621"/>
                      <a:pt x="143" y="662"/>
                      <a:pt x="92" y="662"/>
                    </a:cubicBezTo>
                    <a:cubicBezTo>
                      <a:pt x="92" y="662"/>
                      <a:pt x="92" y="662"/>
                      <a:pt x="92" y="662"/>
                    </a:cubicBezTo>
                    <a:cubicBezTo>
                      <a:pt x="41" y="662"/>
                      <a:pt x="0" y="621"/>
                      <a:pt x="0" y="57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41"/>
                      <a:pt x="41" y="0"/>
                      <a:pt x="9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143" y="0"/>
                      <a:pt x="184" y="41"/>
                      <a:pt x="184" y="91"/>
                    </a:cubicBezTo>
                    <a:lnTo>
                      <a:pt x="184" y="570"/>
                    </a:ln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26"/>
              <p:cNvSpPr/>
              <p:nvPr/>
            </p:nvSpPr>
            <p:spPr>
              <a:xfrm>
                <a:off x="1723680" y="3566880"/>
                <a:ext cx="371160" cy="100080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84">
                    <a:moveTo>
                      <a:pt x="92" y="184"/>
                    </a:moveTo>
                    <a:cubicBezTo>
                      <a:pt x="42" y="184"/>
                      <a:pt x="0" y="143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41"/>
                      <a:pt x="42" y="0"/>
                      <a:pt x="92" y="0"/>
                    </a:cubicBezTo>
                    <a:cubicBezTo>
                      <a:pt x="571" y="0"/>
                      <a:pt x="571" y="0"/>
                      <a:pt x="571" y="0"/>
                    </a:cubicBezTo>
                    <a:cubicBezTo>
                      <a:pt x="622" y="0"/>
                      <a:pt x="663" y="41"/>
                      <a:pt x="663" y="92"/>
                    </a:cubicBezTo>
                    <a:cubicBezTo>
                      <a:pt x="663" y="92"/>
                      <a:pt x="663" y="92"/>
                      <a:pt x="663" y="92"/>
                    </a:cubicBezTo>
                    <a:cubicBezTo>
                      <a:pt x="663" y="143"/>
                      <a:pt x="622" y="184"/>
                      <a:pt x="571" y="184"/>
                    </a:cubicBezTo>
                    <a:lnTo>
                      <a:pt x="92" y="184"/>
                    </a:ln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27"/>
              <p:cNvSpPr/>
              <p:nvPr/>
            </p:nvSpPr>
            <p:spPr>
              <a:xfrm>
                <a:off x="990000" y="3566880"/>
                <a:ext cx="371160" cy="100080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84">
                    <a:moveTo>
                      <a:pt x="92" y="184"/>
                    </a:moveTo>
                    <a:cubicBezTo>
                      <a:pt x="41" y="184"/>
                      <a:pt x="0" y="143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41"/>
                      <a:pt x="41" y="0"/>
                      <a:pt x="92" y="0"/>
                    </a:cubicBezTo>
                    <a:cubicBezTo>
                      <a:pt x="571" y="0"/>
                      <a:pt x="571" y="0"/>
                      <a:pt x="571" y="0"/>
                    </a:cubicBezTo>
                    <a:cubicBezTo>
                      <a:pt x="621" y="0"/>
                      <a:pt x="663" y="41"/>
                      <a:pt x="663" y="92"/>
                    </a:cubicBezTo>
                    <a:cubicBezTo>
                      <a:pt x="663" y="92"/>
                      <a:pt x="663" y="92"/>
                      <a:pt x="663" y="92"/>
                    </a:cubicBezTo>
                    <a:cubicBezTo>
                      <a:pt x="663" y="143"/>
                      <a:pt x="621" y="184"/>
                      <a:pt x="571" y="184"/>
                    </a:cubicBezTo>
                    <a:lnTo>
                      <a:pt x="92" y="184"/>
                    </a:ln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4" name="CustomShape 28"/>
              <p:cNvSpPr/>
              <p:nvPr/>
            </p:nvSpPr>
            <p:spPr>
              <a:xfrm>
                <a:off x="1056960" y="3144600"/>
                <a:ext cx="971280" cy="945360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1734">
                    <a:moveTo>
                      <a:pt x="867" y="1734"/>
                    </a:moveTo>
                    <a:cubicBezTo>
                      <a:pt x="389" y="1734"/>
                      <a:pt x="0" y="1345"/>
                      <a:pt x="0" y="867"/>
                    </a:cubicBezTo>
                    <a:cubicBezTo>
                      <a:pt x="0" y="389"/>
                      <a:pt x="389" y="0"/>
                      <a:pt x="867" y="0"/>
                    </a:cubicBezTo>
                    <a:cubicBezTo>
                      <a:pt x="1345" y="0"/>
                      <a:pt x="1734" y="389"/>
                      <a:pt x="1734" y="867"/>
                    </a:cubicBezTo>
                    <a:cubicBezTo>
                      <a:pt x="1734" y="1345"/>
                      <a:pt x="1345" y="1734"/>
                      <a:pt x="867" y="1734"/>
                    </a:cubicBezTo>
                    <a:close/>
                    <a:moveTo>
                      <a:pt x="867" y="95"/>
                    </a:moveTo>
                    <a:cubicBezTo>
                      <a:pt x="441" y="95"/>
                      <a:pt x="95" y="441"/>
                      <a:pt x="95" y="867"/>
                    </a:cubicBezTo>
                    <a:cubicBezTo>
                      <a:pt x="95" y="1293"/>
                      <a:pt x="441" y="1639"/>
                      <a:pt x="867" y="1639"/>
                    </a:cubicBezTo>
                    <a:cubicBezTo>
                      <a:pt x="1293" y="1639"/>
                      <a:pt x="1639" y="1293"/>
                      <a:pt x="1639" y="867"/>
                    </a:cubicBezTo>
                    <a:cubicBezTo>
                      <a:pt x="1639" y="441"/>
                      <a:pt x="1293" y="95"/>
                      <a:pt x="867" y="95"/>
                    </a:cubicBez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29"/>
              <p:cNvSpPr/>
              <p:nvPr/>
            </p:nvSpPr>
            <p:spPr>
              <a:xfrm>
                <a:off x="1216440" y="3299760"/>
                <a:ext cx="651960" cy="63432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>
                    <a:moveTo>
                      <a:pt x="582" y="1164"/>
                    </a:moveTo>
                    <a:cubicBezTo>
                      <a:pt x="261" y="1164"/>
                      <a:pt x="0" y="903"/>
                      <a:pt x="0" y="582"/>
                    </a:cubicBezTo>
                    <a:cubicBezTo>
                      <a:pt x="0" y="261"/>
                      <a:pt x="261" y="0"/>
                      <a:pt x="582" y="0"/>
                    </a:cubicBezTo>
                    <a:cubicBezTo>
                      <a:pt x="903" y="0"/>
                      <a:pt x="1164" y="261"/>
                      <a:pt x="1164" y="582"/>
                    </a:cubicBezTo>
                    <a:cubicBezTo>
                      <a:pt x="1164" y="903"/>
                      <a:pt x="903" y="1164"/>
                      <a:pt x="582" y="1164"/>
                    </a:cubicBezTo>
                    <a:close/>
                    <a:moveTo>
                      <a:pt x="582" y="95"/>
                    </a:moveTo>
                    <a:cubicBezTo>
                      <a:pt x="314" y="95"/>
                      <a:pt x="95" y="314"/>
                      <a:pt x="95" y="582"/>
                    </a:cubicBezTo>
                    <a:cubicBezTo>
                      <a:pt x="95" y="851"/>
                      <a:pt x="314" y="1069"/>
                      <a:pt x="582" y="1069"/>
                    </a:cubicBezTo>
                    <a:cubicBezTo>
                      <a:pt x="850" y="1069"/>
                      <a:pt x="1069" y="851"/>
                      <a:pt x="1069" y="582"/>
                    </a:cubicBezTo>
                    <a:cubicBezTo>
                      <a:pt x="1069" y="314"/>
                      <a:pt x="850" y="95"/>
                      <a:pt x="582" y="95"/>
                    </a:cubicBezTo>
                    <a:close/>
                  </a:path>
                </a:pathLst>
              </a:cu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6" name="CustomShape 30"/>
              <p:cNvSpPr/>
              <p:nvPr/>
            </p:nvSpPr>
            <p:spPr>
              <a:xfrm>
                <a:off x="1425960" y="3503520"/>
                <a:ext cx="232920" cy="226800"/>
              </a:xfrm>
              <a:prstGeom prst="ellipse">
                <a:avLst/>
              </a:prstGeom>
              <a:solidFill>
                <a:srgbClr val="0061AD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31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78" name="CustomShape 32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9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0" name="CustomShape 33"/>
          <p:cNvSpPr/>
          <p:nvPr/>
        </p:nvSpPr>
        <p:spPr>
          <a:xfrm>
            <a:off x="269280" y="202680"/>
            <a:ext cx="84574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600" b="0" strike="noStrike" spc="-1">
                <a:solidFill>
                  <a:srgbClr val="4472C4"/>
                </a:solidFill>
                <a:latin typeface="Trebuchet MS"/>
              </a:rPr>
              <a:t>Pontos fundamentais para a reestrutução</a:t>
            </a:r>
            <a:endParaRPr lang="pt-BR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"/>
          <p:cNvSpPr/>
          <p:nvPr/>
        </p:nvSpPr>
        <p:spPr>
          <a:xfrm flipV="1">
            <a:off x="6268680" y="-77184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3"/>
          <p:cNvSpPr/>
          <p:nvPr/>
        </p:nvSpPr>
        <p:spPr>
          <a:xfrm>
            <a:off x="269280" y="1440000"/>
            <a:ext cx="8623800" cy="388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a fragmentação do sistema de saúde significa que: </a:t>
            </a:r>
            <a:endParaRPr lang="pt-BR" sz="1800" b="0" strike="noStrike" spc="-1">
              <a:latin typeface="Arial"/>
            </a:endParaRPr>
          </a:p>
          <a:p>
            <a:pPr marL="800280" lvl="1" indent="-34272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o sistema fica centrado nos procedimentos e nos pacientes, remunera procedimentos e não resultados em saúde;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endParaRPr lang="pt-BR" sz="1800" b="0" strike="noStrike" spc="-1">
              <a:latin typeface="Arial"/>
            </a:endParaRPr>
          </a:p>
          <a:p>
            <a:pPr marL="800280" lvl="1" indent="-34272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as informações não são compartilhadas de forma eficiente entre prestadores e contratantes de serviços de saúde, gestores e usuários, dificultando o acesso a tratamentos adequados no tempo adequado e aumentando a chance de erros e desperdícios. </a:t>
            </a:r>
            <a:endParaRPr lang="pt-BR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endParaRPr lang="pt-BR" sz="1800" b="0" strike="noStrike" spc="-1">
              <a:latin typeface="Arial"/>
            </a:endParaRPr>
          </a:p>
          <a:p>
            <a:pPr marL="800280" lvl="1" indent="-34272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No caso de usuários de planos coletivos empresariais, a saída do trabalho implica em descontinuidade da assistência, sem nenhum mecanismo que garanta a continuidade do cuidado. 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84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85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86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7" name="CustomShape 6"/>
          <p:cNvSpPr/>
          <p:nvPr/>
        </p:nvSpPr>
        <p:spPr>
          <a:xfrm>
            <a:off x="269280" y="202680"/>
            <a:ext cx="835344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strike="noStrike" spc="-1">
                <a:solidFill>
                  <a:srgbClr val="0061AD"/>
                </a:solidFill>
                <a:latin typeface="Trebuchet MS"/>
              </a:rPr>
              <a:t>1. Modelo assistencial: integração, coordenação e </a:t>
            </a: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l</a:t>
            </a:r>
            <a:r>
              <a:rPr lang="pt-BR" sz="2000" b="1" strike="noStrike" spc="-1">
                <a:solidFill>
                  <a:srgbClr val="0061AD"/>
                </a:solidFill>
                <a:latin typeface="Trebuchet MS"/>
                <a:ea typeface="Calibri"/>
              </a:rPr>
              <a:t>ongitudinalidade do cuidado em saúde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2"/>
          <p:cNvSpPr/>
          <p:nvPr/>
        </p:nvSpPr>
        <p:spPr>
          <a:xfrm flipV="1">
            <a:off x="6268680" y="-77184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3"/>
          <p:cNvSpPr/>
          <p:nvPr/>
        </p:nvSpPr>
        <p:spPr>
          <a:xfrm>
            <a:off x="925560" y="2133000"/>
            <a:ext cx="6984360" cy="244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Disponibilização à sociedade de: </a:t>
            </a:r>
            <a:endParaRPr lang="pt-BR" sz="1800" b="0" strike="noStrike" spc="-1">
              <a:latin typeface="Arial"/>
            </a:endParaRPr>
          </a:p>
          <a:p>
            <a:pPr marL="800280" lvl="1" indent="-34272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dados coletivos assistenciais, </a:t>
            </a:r>
            <a:endParaRPr lang="pt-BR" sz="1800" b="0" strike="noStrike" spc="-1">
              <a:latin typeface="Arial"/>
            </a:endParaRPr>
          </a:p>
          <a:p>
            <a:pPr marL="800280" lvl="1" indent="-34272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custos e de resultados dos prestadores de forma padronizada. </a:t>
            </a:r>
            <a:endParaRPr lang="pt-BR" sz="1800" b="0" strike="noStrike" spc="-1">
              <a:latin typeface="Arial"/>
            </a:endParaRPr>
          </a:p>
          <a:p>
            <a:pPr marL="343080" indent="-34272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pt-BR" sz="18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Integração dos dados de saúde e desempenho dos prestadores de serviços, permitindo maior participação de usuários, contratantes, judiciário e outros na tomada de decisão do sistema regulado de saúde. 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91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92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93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4" name="CustomShape 6"/>
          <p:cNvSpPr/>
          <p:nvPr/>
        </p:nvSpPr>
        <p:spPr>
          <a:xfrm>
            <a:off x="269280" y="202680"/>
            <a:ext cx="83534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strike="noStrike" spc="-1">
                <a:solidFill>
                  <a:srgbClr val="0061AD"/>
                </a:solidFill>
                <a:latin typeface="Trebuchet MS"/>
              </a:rPr>
              <a:t>2. Transparência de dados (econômicos e de resultados em saúde)</a:t>
            </a:r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2"/>
          <p:cNvSpPr/>
          <p:nvPr/>
        </p:nvSpPr>
        <p:spPr>
          <a:xfrm flipV="1">
            <a:off x="6268680" y="-77184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3"/>
          <p:cNvSpPr/>
          <p:nvPr/>
        </p:nvSpPr>
        <p:spPr>
          <a:xfrm>
            <a:off x="269280" y="1440000"/>
            <a:ext cx="8623800" cy="459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Garantir o modelo de atenção primária: promoção, prevenção e acompanhamento, de forma coordenada.</a:t>
            </a:r>
            <a:endParaRPr lang="pt-BR" sz="1600" b="0" strike="noStrike" spc="-1">
              <a:latin typeface="Arial"/>
            </a:endParaRPr>
          </a:p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Controlar o processo de gestão de saúde da população usuária: monitorar e estabelecer ações para enfrentamento das principais necessidades de saúde desse grupo.</a:t>
            </a:r>
            <a:endParaRPr lang="pt-BR" sz="1600" b="0" strike="noStrike" spc="-1">
              <a:latin typeface="Arial"/>
            </a:endParaRPr>
          </a:p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Fazer a gestão de tecnologias de saúde:</a:t>
            </a:r>
            <a:endParaRPr lang="pt-BR" sz="16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Rol de procedimentos de cobertura obrigatória, </a:t>
            </a:r>
            <a:endParaRPr lang="pt-BR" sz="16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Protocolos de uso dessas tecnologias, </a:t>
            </a:r>
            <a:endParaRPr lang="pt-BR" sz="16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Monitoramento de vida real das tecnologias </a:t>
            </a:r>
            <a:endParaRPr lang="pt-BR" sz="1600" b="0" strike="noStrike" spc="-1">
              <a:latin typeface="Arial"/>
            </a:endParaRPr>
          </a:p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Ser responsável pela integração e disponibilização de dados de saúde e de desempenho da saúde suplementar; </a:t>
            </a:r>
            <a:endParaRPr lang="pt-BR" sz="1600" b="0" strike="noStrike" spc="-1">
              <a:latin typeface="Arial"/>
            </a:endParaRPr>
          </a:p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Exercer o papel de regulação dos prestadores: protocolos, gestão de saúde, transparência de dados, modelo assistencial.</a:t>
            </a:r>
            <a:endParaRPr lang="pt-BR" sz="1600" b="0" strike="noStrike" spc="-1">
              <a:latin typeface="Arial"/>
            </a:endParaRPr>
          </a:p>
          <a:p>
            <a:pPr marL="343080" indent="-34272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6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Estabelecer diretrizes para uso de telessaúde.</a:t>
            </a:r>
            <a:endParaRPr lang="pt-BR" sz="1600" b="0" strike="noStrike" spc="-1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pt-BR" sz="1600" b="0" strike="noStrike" spc="-1">
              <a:latin typeface="Arial"/>
            </a:endParaRPr>
          </a:p>
        </p:txBody>
      </p:sp>
      <p:grpSp>
        <p:nvGrpSpPr>
          <p:cNvPr id="198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199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00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1" name="CustomShape 6"/>
          <p:cNvSpPr/>
          <p:nvPr/>
        </p:nvSpPr>
        <p:spPr>
          <a:xfrm>
            <a:off x="269280" y="202680"/>
            <a:ext cx="835344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200" b="1" strike="noStrike" spc="-1">
                <a:solidFill>
                  <a:srgbClr val="0061AD"/>
                </a:solidFill>
                <a:latin typeface="Trebuchet MS"/>
              </a:rPr>
              <a:t>3. ANS como agência reguladora de saúde suplementar e não apenas de plano de saúde: elemento de transformação</a:t>
            </a:r>
            <a:endParaRPr lang="pt-BR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-2712240" y="60408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2"/>
          <p:cNvSpPr/>
          <p:nvPr/>
        </p:nvSpPr>
        <p:spPr>
          <a:xfrm flipV="1">
            <a:off x="6268680" y="-771840"/>
            <a:ext cx="5606640" cy="2904480"/>
          </a:xfrm>
          <a:custGeom>
            <a:avLst/>
            <a:gdLst/>
            <a:ahLst/>
            <a:cxnLst/>
            <a:rect l="l" t="t" r="r" b="b"/>
            <a:pathLst>
              <a:path w="1322" h="684">
                <a:moveTo>
                  <a:pt x="308" y="368"/>
                </a:moveTo>
                <a:cubicBezTo>
                  <a:pt x="295" y="368"/>
                  <a:pt x="286" y="378"/>
                  <a:pt x="286" y="390"/>
                </a:cubicBezTo>
                <a:cubicBezTo>
                  <a:pt x="286" y="402"/>
                  <a:pt x="295" y="412"/>
                  <a:pt x="308" y="412"/>
                </a:cubicBezTo>
                <a:cubicBezTo>
                  <a:pt x="318" y="412"/>
                  <a:pt x="326" y="406"/>
                  <a:pt x="329" y="396"/>
                </a:cubicBezTo>
                <a:cubicBezTo>
                  <a:pt x="436" y="396"/>
                  <a:pt x="436" y="396"/>
                  <a:pt x="436" y="396"/>
                </a:cubicBezTo>
                <a:cubicBezTo>
                  <a:pt x="437" y="396"/>
                  <a:pt x="439" y="396"/>
                  <a:pt x="440" y="395"/>
                </a:cubicBezTo>
                <a:cubicBezTo>
                  <a:pt x="486" y="348"/>
                  <a:pt x="486" y="348"/>
                  <a:pt x="486" y="348"/>
                </a:cubicBezTo>
                <a:cubicBezTo>
                  <a:pt x="542" y="348"/>
                  <a:pt x="542" y="348"/>
                  <a:pt x="542" y="348"/>
                </a:cubicBezTo>
                <a:cubicBezTo>
                  <a:pt x="542" y="358"/>
                  <a:pt x="542" y="358"/>
                  <a:pt x="542" y="358"/>
                </a:cubicBezTo>
                <a:cubicBezTo>
                  <a:pt x="542" y="370"/>
                  <a:pt x="551" y="380"/>
                  <a:pt x="564" y="380"/>
                </a:cubicBezTo>
                <a:cubicBezTo>
                  <a:pt x="564" y="380"/>
                  <a:pt x="564" y="380"/>
                  <a:pt x="564" y="380"/>
                </a:cubicBezTo>
                <a:cubicBezTo>
                  <a:pt x="574" y="380"/>
                  <a:pt x="574" y="380"/>
                  <a:pt x="574" y="380"/>
                </a:cubicBezTo>
                <a:cubicBezTo>
                  <a:pt x="574" y="486"/>
                  <a:pt x="574" y="486"/>
                  <a:pt x="574" y="486"/>
                </a:cubicBezTo>
                <a:cubicBezTo>
                  <a:pt x="574" y="488"/>
                  <a:pt x="574" y="489"/>
                  <a:pt x="575" y="490"/>
                </a:cubicBezTo>
                <a:cubicBezTo>
                  <a:pt x="622" y="537"/>
                  <a:pt x="622" y="537"/>
                  <a:pt x="622" y="537"/>
                </a:cubicBezTo>
                <a:cubicBezTo>
                  <a:pt x="622" y="596"/>
                  <a:pt x="622" y="596"/>
                  <a:pt x="622" y="596"/>
                </a:cubicBezTo>
                <a:cubicBezTo>
                  <a:pt x="591" y="626"/>
                  <a:pt x="591" y="626"/>
                  <a:pt x="591" y="626"/>
                </a:cubicBezTo>
                <a:cubicBezTo>
                  <a:pt x="590" y="627"/>
                  <a:pt x="590" y="629"/>
                  <a:pt x="590" y="630"/>
                </a:cubicBezTo>
                <a:cubicBezTo>
                  <a:pt x="590" y="641"/>
                  <a:pt x="590" y="641"/>
                  <a:pt x="590" y="641"/>
                </a:cubicBezTo>
                <a:cubicBezTo>
                  <a:pt x="580" y="644"/>
                  <a:pt x="574" y="652"/>
                  <a:pt x="574" y="662"/>
                </a:cubicBezTo>
                <a:cubicBezTo>
                  <a:pt x="574" y="674"/>
                  <a:pt x="583" y="684"/>
                  <a:pt x="596" y="684"/>
                </a:cubicBezTo>
                <a:cubicBezTo>
                  <a:pt x="608" y="684"/>
                  <a:pt x="618" y="674"/>
                  <a:pt x="618" y="662"/>
                </a:cubicBezTo>
                <a:cubicBezTo>
                  <a:pt x="618" y="652"/>
                  <a:pt x="611" y="644"/>
                  <a:pt x="602" y="641"/>
                </a:cubicBezTo>
                <a:cubicBezTo>
                  <a:pt x="602" y="633"/>
                  <a:pt x="602" y="633"/>
                  <a:pt x="602" y="633"/>
                </a:cubicBezTo>
                <a:cubicBezTo>
                  <a:pt x="632" y="602"/>
                  <a:pt x="632" y="602"/>
                  <a:pt x="632" y="602"/>
                </a:cubicBezTo>
                <a:cubicBezTo>
                  <a:pt x="633" y="601"/>
                  <a:pt x="634" y="600"/>
                  <a:pt x="634" y="598"/>
                </a:cubicBezTo>
                <a:cubicBezTo>
                  <a:pt x="634" y="534"/>
                  <a:pt x="634" y="534"/>
                  <a:pt x="634" y="534"/>
                </a:cubicBezTo>
                <a:cubicBezTo>
                  <a:pt x="634" y="533"/>
                  <a:pt x="633" y="531"/>
                  <a:pt x="632" y="530"/>
                </a:cubicBezTo>
                <a:cubicBezTo>
                  <a:pt x="586" y="484"/>
                  <a:pt x="586" y="484"/>
                  <a:pt x="586" y="484"/>
                </a:cubicBezTo>
                <a:cubicBezTo>
                  <a:pt x="586" y="380"/>
                  <a:pt x="586" y="380"/>
                  <a:pt x="586" y="380"/>
                </a:cubicBezTo>
                <a:cubicBezTo>
                  <a:pt x="606" y="380"/>
                  <a:pt x="606" y="380"/>
                  <a:pt x="606" y="380"/>
                </a:cubicBezTo>
                <a:cubicBezTo>
                  <a:pt x="606" y="470"/>
                  <a:pt x="606" y="470"/>
                  <a:pt x="606" y="470"/>
                </a:cubicBezTo>
                <a:cubicBezTo>
                  <a:pt x="606" y="472"/>
                  <a:pt x="606" y="473"/>
                  <a:pt x="607" y="474"/>
                </a:cubicBezTo>
                <a:cubicBezTo>
                  <a:pt x="654" y="521"/>
                  <a:pt x="654" y="521"/>
                  <a:pt x="654" y="521"/>
                </a:cubicBezTo>
                <a:cubicBezTo>
                  <a:pt x="654" y="641"/>
                  <a:pt x="654" y="641"/>
                  <a:pt x="654" y="641"/>
                </a:cubicBezTo>
                <a:cubicBezTo>
                  <a:pt x="644" y="644"/>
                  <a:pt x="638" y="652"/>
                  <a:pt x="638" y="662"/>
                </a:cubicBezTo>
                <a:cubicBezTo>
                  <a:pt x="638" y="674"/>
                  <a:pt x="647" y="684"/>
                  <a:pt x="660" y="684"/>
                </a:cubicBezTo>
                <a:cubicBezTo>
                  <a:pt x="672" y="684"/>
                  <a:pt x="682" y="674"/>
                  <a:pt x="682" y="662"/>
                </a:cubicBezTo>
                <a:cubicBezTo>
                  <a:pt x="682" y="652"/>
                  <a:pt x="675" y="644"/>
                  <a:pt x="666" y="641"/>
                </a:cubicBezTo>
                <a:cubicBezTo>
                  <a:pt x="666" y="518"/>
                  <a:pt x="666" y="518"/>
                  <a:pt x="666" y="518"/>
                </a:cubicBezTo>
                <a:cubicBezTo>
                  <a:pt x="666" y="517"/>
                  <a:pt x="665" y="515"/>
                  <a:pt x="664" y="514"/>
                </a:cubicBezTo>
                <a:cubicBezTo>
                  <a:pt x="618" y="468"/>
                  <a:pt x="618" y="468"/>
                  <a:pt x="618" y="468"/>
                </a:cubicBezTo>
                <a:cubicBezTo>
                  <a:pt x="618" y="380"/>
                  <a:pt x="618" y="380"/>
                  <a:pt x="618" y="380"/>
                </a:cubicBezTo>
                <a:cubicBezTo>
                  <a:pt x="638" y="380"/>
                  <a:pt x="638" y="380"/>
                  <a:pt x="638" y="380"/>
                </a:cubicBezTo>
                <a:cubicBezTo>
                  <a:pt x="638" y="454"/>
                  <a:pt x="638" y="454"/>
                  <a:pt x="638" y="454"/>
                </a:cubicBezTo>
                <a:cubicBezTo>
                  <a:pt x="638" y="456"/>
                  <a:pt x="638" y="457"/>
                  <a:pt x="639" y="458"/>
                </a:cubicBezTo>
                <a:cubicBezTo>
                  <a:pt x="686" y="505"/>
                  <a:pt x="686" y="505"/>
                  <a:pt x="686" y="505"/>
                </a:cubicBezTo>
                <a:cubicBezTo>
                  <a:pt x="686" y="614"/>
                  <a:pt x="686" y="614"/>
                  <a:pt x="686" y="614"/>
                </a:cubicBezTo>
                <a:cubicBezTo>
                  <a:pt x="686" y="618"/>
                  <a:pt x="688" y="620"/>
                  <a:pt x="692" y="620"/>
                </a:cubicBezTo>
                <a:cubicBezTo>
                  <a:pt x="695" y="620"/>
                  <a:pt x="698" y="618"/>
                  <a:pt x="698" y="614"/>
                </a:cubicBezTo>
                <a:cubicBezTo>
                  <a:pt x="698" y="502"/>
                  <a:pt x="698" y="502"/>
                  <a:pt x="698" y="502"/>
                </a:cubicBezTo>
                <a:cubicBezTo>
                  <a:pt x="698" y="501"/>
                  <a:pt x="697" y="499"/>
                  <a:pt x="696" y="498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380"/>
                  <a:pt x="650" y="380"/>
                  <a:pt x="650" y="380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0" y="438"/>
                  <a:pt x="670" y="438"/>
                  <a:pt x="670" y="438"/>
                </a:cubicBezTo>
                <a:cubicBezTo>
                  <a:pt x="670" y="440"/>
                  <a:pt x="670" y="441"/>
                  <a:pt x="671" y="443"/>
                </a:cubicBezTo>
                <a:cubicBezTo>
                  <a:pt x="718" y="489"/>
                  <a:pt x="718" y="489"/>
                  <a:pt x="718" y="489"/>
                </a:cubicBezTo>
                <a:cubicBezTo>
                  <a:pt x="718" y="641"/>
                  <a:pt x="718" y="641"/>
                  <a:pt x="718" y="641"/>
                </a:cubicBezTo>
                <a:cubicBezTo>
                  <a:pt x="708" y="644"/>
                  <a:pt x="702" y="652"/>
                  <a:pt x="702" y="662"/>
                </a:cubicBezTo>
                <a:cubicBezTo>
                  <a:pt x="702" y="674"/>
                  <a:pt x="711" y="684"/>
                  <a:pt x="724" y="684"/>
                </a:cubicBezTo>
                <a:cubicBezTo>
                  <a:pt x="736" y="684"/>
                  <a:pt x="746" y="674"/>
                  <a:pt x="746" y="662"/>
                </a:cubicBezTo>
                <a:cubicBezTo>
                  <a:pt x="746" y="652"/>
                  <a:pt x="739" y="644"/>
                  <a:pt x="730" y="641"/>
                </a:cubicBezTo>
                <a:cubicBezTo>
                  <a:pt x="730" y="486"/>
                  <a:pt x="730" y="486"/>
                  <a:pt x="730" y="486"/>
                </a:cubicBezTo>
                <a:cubicBezTo>
                  <a:pt x="730" y="485"/>
                  <a:pt x="729" y="483"/>
                  <a:pt x="728" y="482"/>
                </a:cubicBezTo>
                <a:cubicBezTo>
                  <a:pt x="682" y="436"/>
                  <a:pt x="682" y="436"/>
                  <a:pt x="682" y="436"/>
                </a:cubicBezTo>
                <a:cubicBezTo>
                  <a:pt x="682" y="380"/>
                  <a:pt x="682" y="380"/>
                  <a:pt x="682" y="380"/>
                </a:cubicBezTo>
                <a:cubicBezTo>
                  <a:pt x="702" y="380"/>
                  <a:pt x="702" y="380"/>
                  <a:pt x="702" y="380"/>
                </a:cubicBezTo>
                <a:cubicBezTo>
                  <a:pt x="702" y="422"/>
                  <a:pt x="702" y="422"/>
                  <a:pt x="702" y="422"/>
                </a:cubicBezTo>
                <a:cubicBezTo>
                  <a:pt x="702" y="424"/>
                  <a:pt x="702" y="425"/>
                  <a:pt x="703" y="427"/>
                </a:cubicBezTo>
                <a:cubicBezTo>
                  <a:pt x="750" y="473"/>
                  <a:pt x="750" y="473"/>
                  <a:pt x="750" y="473"/>
                </a:cubicBezTo>
                <a:cubicBezTo>
                  <a:pt x="750" y="550"/>
                  <a:pt x="750" y="550"/>
                  <a:pt x="750" y="550"/>
                </a:cubicBezTo>
                <a:cubicBezTo>
                  <a:pt x="750" y="552"/>
                  <a:pt x="750" y="553"/>
                  <a:pt x="751" y="554"/>
                </a:cubicBezTo>
                <a:cubicBezTo>
                  <a:pt x="766" y="569"/>
                  <a:pt x="766" y="569"/>
                  <a:pt x="766" y="569"/>
                </a:cubicBezTo>
                <a:cubicBezTo>
                  <a:pt x="766" y="593"/>
                  <a:pt x="766" y="593"/>
                  <a:pt x="766" y="593"/>
                </a:cubicBezTo>
                <a:cubicBezTo>
                  <a:pt x="756" y="596"/>
                  <a:pt x="750" y="604"/>
                  <a:pt x="750" y="614"/>
                </a:cubicBezTo>
                <a:cubicBezTo>
                  <a:pt x="750" y="626"/>
                  <a:pt x="759" y="636"/>
                  <a:pt x="772" y="636"/>
                </a:cubicBezTo>
                <a:cubicBezTo>
                  <a:pt x="784" y="636"/>
                  <a:pt x="794" y="626"/>
                  <a:pt x="794" y="614"/>
                </a:cubicBezTo>
                <a:cubicBezTo>
                  <a:pt x="794" y="604"/>
                  <a:pt x="787" y="596"/>
                  <a:pt x="778" y="593"/>
                </a:cubicBezTo>
                <a:cubicBezTo>
                  <a:pt x="778" y="566"/>
                  <a:pt x="778" y="566"/>
                  <a:pt x="778" y="566"/>
                </a:cubicBezTo>
                <a:cubicBezTo>
                  <a:pt x="778" y="565"/>
                  <a:pt x="777" y="563"/>
                  <a:pt x="776" y="562"/>
                </a:cubicBezTo>
                <a:cubicBezTo>
                  <a:pt x="762" y="548"/>
                  <a:pt x="762" y="548"/>
                  <a:pt x="762" y="548"/>
                </a:cubicBezTo>
                <a:cubicBezTo>
                  <a:pt x="762" y="470"/>
                  <a:pt x="762" y="470"/>
                  <a:pt x="762" y="470"/>
                </a:cubicBezTo>
                <a:cubicBezTo>
                  <a:pt x="762" y="469"/>
                  <a:pt x="761" y="467"/>
                  <a:pt x="760" y="466"/>
                </a:cubicBezTo>
                <a:cubicBezTo>
                  <a:pt x="714" y="420"/>
                  <a:pt x="714" y="420"/>
                  <a:pt x="714" y="420"/>
                </a:cubicBezTo>
                <a:cubicBezTo>
                  <a:pt x="714" y="380"/>
                  <a:pt x="714" y="380"/>
                  <a:pt x="714" y="380"/>
                </a:cubicBezTo>
                <a:cubicBezTo>
                  <a:pt x="724" y="380"/>
                  <a:pt x="724" y="380"/>
                  <a:pt x="724" y="380"/>
                </a:cubicBezTo>
                <a:cubicBezTo>
                  <a:pt x="736" y="380"/>
                  <a:pt x="746" y="370"/>
                  <a:pt x="746" y="358"/>
                </a:cubicBezTo>
                <a:cubicBezTo>
                  <a:pt x="746" y="348"/>
                  <a:pt x="746" y="348"/>
                  <a:pt x="746" y="348"/>
                </a:cubicBezTo>
                <a:cubicBezTo>
                  <a:pt x="785" y="348"/>
                  <a:pt x="785" y="348"/>
                  <a:pt x="785" y="348"/>
                </a:cubicBezTo>
                <a:cubicBezTo>
                  <a:pt x="847" y="411"/>
                  <a:pt x="847" y="411"/>
                  <a:pt x="847" y="411"/>
                </a:cubicBezTo>
                <a:cubicBezTo>
                  <a:pt x="848" y="412"/>
                  <a:pt x="850" y="412"/>
                  <a:pt x="852" y="412"/>
                </a:cubicBezTo>
                <a:cubicBezTo>
                  <a:pt x="884" y="412"/>
                  <a:pt x="884" y="412"/>
                  <a:pt x="884" y="412"/>
                </a:cubicBezTo>
                <a:cubicBezTo>
                  <a:pt x="885" y="412"/>
                  <a:pt x="887" y="412"/>
                  <a:pt x="888" y="411"/>
                </a:cubicBezTo>
                <a:cubicBezTo>
                  <a:pt x="902" y="396"/>
                  <a:pt x="902" y="396"/>
                  <a:pt x="902" y="396"/>
                </a:cubicBezTo>
                <a:cubicBezTo>
                  <a:pt x="942" y="396"/>
                  <a:pt x="942" y="396"/>
                  <a:pt x="942" y="396"/>
                </a:cubicBezTo>
                <a:cubicBezTo>
                  <a:pt x="945" y="406"/>
                  <a:pt x="954" y="412"/>
                  <a:pt x="964" y="412"/>
                </a:cubicBezTo>
                <a:cubicBezTo>
                  <a:pt x="976" y="412"/>
                  <a:pt x="986" y="402"/>
                  <a:pt x="986" y="390"/>
                </a:cubicBezTo>
                <a:cubicBezTo>
                  <a:pt x="986" y="378"/>
                  <a:pt x="976" y="368"/>
                  <a:pt x="964" y="368"/>
                </a:cubicBezTo>
                <a:cubicBezTo>
                  <a:pt x="954" y="368"/>
                  <a:pt x="945" y="375"/>
                  <a:pt x="942" y="384"/>
                </a:cubicBezTo>
                <a:cubicBezTo>
                  <a:pt x="900" y="384"/>
                  <a:pt x="900" y="384"/>
                  <a:pt x="900" y="384"/>
                </a:cubicBezTo>
                <a:cubicBezTo>
                  <a:pt x="898" y="384"/>
                  <a:pt x="896" y="385"/>
                  <a:pt x="895" y="386"/>
                </a:cubicBezTo>
                <a:cubicBezTo>
                  <a:pt x="881" y="400"/>
                  <a:pt x="881" y="400"/>
                  <a:pt x="881" y="400"/>
                </a:cubicBezTo>
                <a:cubicBezTo>
                  <a:pt x="854" y="400"/>
                  <a:pt x="854" y="400"/>
                  <a:pt x="854" y="400"/>
                </a:cubicBezTo>
                <a:cubicBezTo>
                  <a:pt x="792" y="338"/>
                  <a:pt x="792" y="338"/>
                  <a:pt x="792" y="338"/>
                </a:cubicBezTo>
                <a:cubicBezTo>
                  <a:pt x="791" y="337"/>
                  <a:pt x="789" y="336"/>
                  <a:pt x="788" y="336"/>
                </a:cubicBezTo>
                <a:cubicBezTo>
                  <a:pt x="746" y="336"/>
                  <a:pt x="746" y="336"/>
                  <a:pt x="746" y="336"/>
                </a:cubicBezTo>
                <a:cubicBezTo>
                  <a:pt x="746" y="316"/>
                  <a:pt x="746" y="316"/>
                  <a:pt x="746" y="316"/>
                </a:cubicBezTo>
                <a:cubicBezTo>
                  <a:pt x="788" y="316"/>
                  <a:pt x="788" y="316"/>
                  <a:pt x="788" y="316"/>
                </a:cubicBezTo>
                <a:cubicBezTo>
                  <a:pt x="996" y="316"/>
                  <a:pt x="996" y="316"/>
                  <a:pt x="996" y="316"/>
                </a:cubicBezTo>
                <a:cubicBezTo>
                  <a:pt x="1073" y="316"/>
                  <a:pt x="1073" y="316"/>
                  <a:pt x="1073" y="316"/>
                </a:cubicBezTo>
                <a:cubicBezTo>
                  <a:pt x="1087" y="331"/>
                  <a:pt x="1087" y="331"/>
                  <a:pt x="1087" y="331"/>
                </a:cubicBezTo>
                <a:cubicBezTo>
                  <a:pt x="1088" y="332"/>
                  <a:pt x="1090" y="332"/>
                  <a:pt x="1092" y="332"/>
                </a:cubicBezTo>
                <a:cubicBezTo>
                  <a:pt x="1118" y="332"/>
                  <a:pt x="1118" y="332"/>
                  <a:pt x="1118" y="332"/>
                </a:cubicBezTo>
                <a:cubicBezTo>
                  <a:pt x="1121" y="342"/>
                  <a:pt x="1130" y="348"/>
                  <a:pt x="1140" y="348"/>
                </a:cubicBezTo>
                <a:cubicBezTo>
                  <a:pt x="1152" y="348"/>
                  <a:pt x="1162" y="338"/>
                  <a:pt x="1162" y="326"/>
                </a:cubicBezTo>
                <a:cubicBezTo>
                  <a:pt x="1162" y="314"/>
                  <a:pt x="1152" y="304"/>
                  <a:pt x="1140" y="304"/>
                </a:cubicBezTo>
                <a:cubicBezTo>
                  <a:pt x="1130" y="304"/>
                  <a:pt x="1121" y="311"/>
                  <a:pt x="1118" y="320"/>
                </a:cubicBezTo>
                <a:cubicBezTo>
                  <a:pt x="1094" y="320"/>
                  <a:pt x="1094" y="320"/>
                  <a:pt x="1094" y="320"/>
                </a:cubicBezTo>
                <a:cubicBezTo>
                  <a:pt x="1080" y="306"/>
                  <a:pt x="1080" y="306"/>
                  <a:pt x="1080" y="306"/>
                </a:cubicBezTo>
                <a:cubicBezTo>
                  <a:pt x="1079" y="305"/>
                  <a:pt x="1077" y="304"/>
                  <a:pt x="1076" y="304"/>
                </a:cubicBezTo>
                <a:cubicBezTo>
                  <a:pt x="996" y="304"/>
                  <a:pt x="996" y="304"/>
                  <a:pt x="996" y="304"/>
                </a:cubicBezTo>
                <a:cubicBezTo>
                  <a:pt x="788" y="304"/>
                  <a:pt x="788" y="304"/>
                  <a:pt x="788" y="304"/>
                </a:cubicBezTo>
                <a:cubicBezTo>
                  <a:pt x="746" y="304"/>
                  <a:pt x="746" y="304"/>
                  <a:pt x="746" y="304"/>
                </a:cubicBezTo>
                <a:cubicBezTo>
                  <a:pt x="746" y="284"/>
                  <a:pt x="746" y="284"/>
                  <a:pt x="746" y="284"/>
                </a:cubicBezTo>
                <a:cubicBezTo>
                  <a:pt x="788" y="284"/>
                  <a:pt x="788" y="284"/>
                  <a:pt x="788" y="284"/>
                </a:cubicBezTo>
                <a:cubicBezTo>
                  <a:pt x="996" y="284"/>
                  <a:pt x="996" y="284"/>
                  <a:pt x="996" y="284"/>
                </a:cubicBezTo>
                <a:cubicBezTo>
                  <a:pt x="1153" y="284"/>
                  <a:pt x="1153" y="284"/>
                  <a:pt x="1153" y="284"/>
                </a:cubicBezTo>
                <a:cubicBezTo>
                  <a:pt x="1198" y="329"/>
                  <a:pt x="1198" y="329"/>
                  <a:pt x="1198" y="329"/>
                </a:cubicBezTo>
                <a:cubicBezTo>
                  <a:pt x="1198" y="353"/>
                  <a:pt x="1198" y="353"/>
                  <a:pt x="1198" y="353"/>
                </a:cubicBezTo>
                <a:cubicBezTo>
                  <a:pt x="1188" y="356"/>
                  <a:pt x="1182" y="364"/>
                  <a:pt x="1182" y="374"/>
                </a:cubicBezTo>
                <a:cubicBezTo>
                  <a:pt x="1182" y="386"/>
                  <a:pt x="1191" y="396"/>
                  <a:pt x="1204" y="396"/>
                </a:cubicBezTo>
                <a:cubicBezTo>
                  <a:pt x="1216" y="396"/>
                  <a:pt x="1226" y="386"/>
                  <a:pt x="1226" y="374"/>
                </a:cubicBezTo>
                <a:cubicBezTo>
                  <a:pt x="1226" y="364"/>
                  <a:pt x="1219" y="356"/>
                  <a:pt x="1210" y="353"/>
                </a:cubicBezTo>
                <a:cubicBezTo>
                  <a:pt x="1210" y="326"/>
                  <a:pt x="1210" y="326"/>
                  <a:pt x="1210" y="326"/>
                </a:cubicBezTo>
                <a:cubicBezTo>
                  <a:pt x="1210" y="325"/>
                  <a:pt x="1209" y="323"/>
                  <a:pt x="1208" y="322"/>
                </a:cubicBezTo>
                <a:cubicBezTo>
                  <a:pt x="1160" y="274"/>
                  <a:pt x="1160" y="274"/>
                  <a:pt x="1160" y="274"/>
                </a:cubicBezTo>
                <a:cubicBezTo>
                  <a:pt x="1159" y="273"/>
                  <a:pt x="1157" y="272"/>
                  <a:pt x="1156" y="272"/>
                </a:cubicBezTo>
                <a:cubicBezTo>
                  <a:pt x="996" y="272"/>
                  <a:pt x="996" y="272"/>
                  <a:pt x="996" y="272"/>
                </a:cubicBezTo>
                <a:cubicBezTo>
                  <a:pt x="788" y="272"/>
                  <a:pt x="788" y="272"/>
                  <a:pt x="788" y="272"/>
                </a:cubicBezTo>
                <a:cubicBezTo>
                  <a:pt x="746" y="272"/>
                  <a:pt x="746" y="272"/>
                  <a:pt x="746" y="272"/>
                </a:cubicBezTo>
                <a:cubicBezTo>
                  <a:pt x="746" y="252"/>
                  <a:pt x="746" y="252"/>
                  <a:pt x="746" y="252"/>
                </a:cubicBezTo>
                <a:cubicBezTo>
                  <a:pt x="788" y="252"/>
                  <a:pt x="788" y="252"/>
                  <a:pt x="788" y="252"/>
                </a:cubicBezTo>
                <a:cubicBezTo>
                  <a:pt x="980" y="252"/>
                  <a:pt x="980" y="252"/>
                  <a:pt x="980" y="252"/>
                </a:cubicBezTo>
                <a:cubicBezTo>
                  <a:pt x="1169" y="252"/>
                  <a:pt x="1169" y="252"/>
                  <a:pt x="1169" y="252"/>
                </a:cubicBezTo>
                <a:cubicBezTo>
                  <a:pt x="1231" y="315"/>
                  <a:pt x="1231" y="315"/>
                  <a:pt x="1231" y="315"/>
                </a:cubicBezTo>
                <a:cubicBezTo>
                  <a:pt x="1232" y="315"/>
                  <a:pt x="1232" y="315"/>
                  <a:pt x="1233" y="315"/>
                </a:cubicBezTo>
                <a:cubicBezTo>
                  <a:pt x="1231" y="319"/>
                  <a:pt x="1230" y="322"/>
                  <a:pt x="1230" y="326"/>
                </a:cubicBezTo>
                <a:cubicBezTo>
                  <a:pt x="1230" y="338"/>
                  <a:pt x="1239" y="348"/>
                  <a:pt x="1252" y="348"/>
                </a:cubicBezTo>
                <a:cubicBezTo>
                  <a:pt x="1264" y="348"/>
                  <a:pt x="1274" y="338"/>
                  <a:pt x="1274" y="326"/>
                </a:cubicBezTo>
                <a:cubicBezTo>
                  <a:pt x="1274" y="314"/>
                  <a:pt x="1264" y="304"/>
                  <a:pt x="1252" y="304"/>
                </a:cubicBezTo>
                <a:cubicBezTo>
                  <a:pt x="1248" y="304"/>
                  <a:pt x="1244" y="305"/>
                  <a:pt x="1241" y="307"/>
                </a:cubicBezTo>
                <a:cubicBezTo>
                  <a:pt x="1240" y="307"/>
                  <a:pt x="1240" y="306"/>
                  <a:pt x="1240" y="306"/>
                </a:cubicBezTo>
                <a:cubicBezTo>
                  <a:pt x="1176" y="242"/>
                  <a:pt x="1176" y="242"/>
                  <a:pt x="1176" y="242"/>
                </a:cubicBezTo>
                <a:cubicBezTo>
                  <a:pt x="1175" y="241"/>
                  <a:pt x="1173" y="240"/>
                  <a:pt x="1172" y="240"/>
                </a:cubicBezTo>
                <a:cubicBezTo>
                  <a:pt x="980" y="240"/>
                  <a:pt x="980" y="240"/>
                  <a:pt x="980" y="240"/>
                </a:cubicBezTo>
                <a:cubicBezTo>
                  <a:pt x="788" y="240"/>
                  <a:pt x="788" y="240"/>
                  <a:pt x="788" y="240"/>
                </a:cubicBezTo>
                <a:cubicBezTo>
                  <a:pt x="746" y="240"/>
                  <a:pt x="746" y="240"/>
                  <a:pt x="746" y="240"/>
                </a:cubicBezTo>
                <a:cubicBezTo>
                  <a:pt x="746" y="220"/>
                  <a:pt x="746" y="220"/>
                  <a:pt x="746" y="220"/>
                </a:cubicBezTo>
                <a:cubicBezTo>
                  <a:pt x="788" y="220"/>
                  <a:pt x="788" y="220"/>
                  <a:pt x="788" y="220"/>
                </a:cubicBezTo>
                <a:cubicBezTo>
                  <a:pt x="964" y="220"/>
                  <a:pt x="964" y="220"/>
                  <a:pt x="964" y="220"/>
                </a:cubicBezTo>
                <a:cubicBezTo>
                  <a:pt x="1185" y="220"/>
                  <a:pt x="1185" y="220"/>
                  <a:pt x="1185" y="220"/>
                </a:cubicBezTo>
                <a:cubicBezTo>
                  <a:pt x="1247" y="283"/>
                  <a:pt x="1247" y="283"/>
                  <a:pt x="1247" y="283"/>
                </a:cubicBezTo>
                <a:cubicBezTo>
                  <a:pt x="1248" y="284"/>
                  <a:pt x="1250" y="284"/>
                  <a:pt x="1252" y="284"/>
                </a:cubicBezTo>
                <a:cubicBezTo>
                  <a:pt x="1278" y="284"/>
                  <a:pt x="1278" y="284"/>
                  <a:pt x="1278" y="284"/>
                </a:cubicBezTo>
                <a:cubicBezTo>
                  <a:pt x="1281" y="294"/>
                  <a:pt x="1290" y="300"/>
                  <a:pt x="1300" y="300"/>
                </a:cubicBezTo>
                <a:cubicBezTo>
                  <a:pt x="1312" y="300"/>
                  <a:pt x="1322" y="290"/>
                  <a:pt x="1322" y="278"/>
                </a:cubicBezTo>
                <a:cubicBezTo>
                  <a:pt x="1322" y="266"/>
                  <a:pt x="1312" y="256"/>
                  <a:pt x="1300" y="256"/>
                </a:cubicBezTo>
                <a:cubicBezTo>
                  <a:pt x="1290" y="256"/>
                  <a:pt x="1281" y="263"/>
                  <a:pt x="1278" y="272"/>
                </a:cubicBezTo>
                <a:cubicBezTo>
                  <a:pt x="1254" y="272"/>
                  <a:pt x="1254" y="272"/>
                  <a:pt x="1254" y="272"/>
                </a:cubicBezTo>
                <a:cubicBezTo>
                  <a:pt x="1192" y="210"/>
                  <a:pt x="1192" y="210"/>
                  <a:pt x="1192" y="210"/>
                </a:cubicBezTo>
                <a:cubicBezTo>
                  <a:pt x="1191" y="209"/>
                  <a:pt x="1189" y="208"/>
                  <a:pt x="1188" y="208"/>
                </a:cubicBezTo>
                <a:cubicBezTo>
                  <a:pt x="964" y="208"/>
                  <a:pt x="964" y="208"/>
                  <a:pt x="964" y="208"/>
                </a:cubicBezTo>
                <a:cubicBezTo>
                  <a:pt x="788" y="208"/>
                  <a:pt x="788" y="208"/>
                  <a:pt x="788" y="208"/>
                </a:cubicBezTo>
                <a:cubicBezTo>
                  <a:pt x="746" y="208"/>
                  <a:pt x="746" y="208"/>
                  <a:pt x="746" y="208"/>
                </a:cubicBezTo>
                <a:cubicBezTo>
                  <a:pt x="746" y="198"/>
                  <a:pt x="746" y="198"/>
                  <a:pt x="746" y="198"/>
                </a:cubicBezTo>
                <a:cubicBezTo>
                  <a:pt x="746" y="186"/>
                  <a:pt x="736" y="176"/>
                  <a:pt x="724" y="176"/>
                </a:cubicBezTo>
                <a:cubicBezTo>
                  <a:pt x="714" y="176"/>
                  <a:pt x="714" y="176"/>
                  <a:pt x="714" y="176"/>
                </a:cubicBezTo>
                <a:cubicBezTo>
                  <a:pt x="714" y="153"/>
                  <a:pt x="714" y="153"/>
                  <a:pt x="714" y="153"/>
                </a:cubicBezTo>
                <a:cubicBezTo>
                  <a:pt x="742" y="124"/>
                  <a:pt x="742" y="124"/>
                  <a:pt x="742" y="124"/>
                </a:cubicBezTo>
                <a:cubicBezTo>
                  <a:pt x="849" y="124"/>
                  <a:pt x="849" y="124"/>
                  <a:pt x="849" y="124"/>
                </a:cubicBezTo>
                <a:cubicBezTo>
                  <a:pt x="911" y="187"/>
                  <a:pt x="911" y="187"/>
                  <a:pt x="911" y="187"/>
                </a:cubicBezTo>
                <a:cubicBezTo>
                  <a:pt x="913" y="188"/>
                  <a:pt x="914" y="188"/>
                  <a:pt x="916" y="188"/>
                </a:cubicBezTo>
                <a:cubicBezTo>
                  <a:pt x="1201" y="188"/>
                  <a:pt x="1201" y="188"/>
                  <a:pt x="1201" y="188"/>
                </a:cubicBezTo>
                <a:cubicBezTo>
                  <a:pt x="1231" y="219"/>
                  <a:pt x="1231" y="219"/>
                  <a:pt x="1231" y="219"/>
                </a:cubicBezTo>
                <a:cubicBezTo>
                  <a:pt x="1232" y="220"/>
                  <a:pt x="1234" y="220"/>
                  <a:pt x="1236" y="220"/>
                </a:cubicBezTo>
                <a:cubicBezTo>
                  <a:pt x="1278" y="220"/>
                  <a:pt x="1278" y="220"/>
                  <a:pt x="1278" y="220"/>
                </a:cubicBezTo>
                <a:cubicBezTo>
                  <a:pt x="1281" y="230"/>
                  <a:pt x="1290" y="236"/>
                  <a:pt x="1300" y="236"/>
                </a:cubicBezTo>
                <a:cubicBezTo>
                  <a:pt x="1312" y="236"/>
                  <a:pt x="1322" y="226"/>
                  <a:pt x="1322" y="214"/>
                </a:cubicBezTo>
                <a:cubicBezTo>
                  <a:pt x="1322" y="202"/>
                  <a:pt x="1312" y="192"/>
                  <a:pt x="1300" y="192"/>
                </a:cubicBezTo>
                <a:cubicBezTo>
                  <a:pt x="1290" y="192"/>
                  <a:pt x="1281" y="199"/>
                  <a:pt x="1278" y="208"/>
                </a:cubicBezTo>
                <a:cubicBezTo>
                  <a:pt x="1238" y="208"/>
                  <a:pt x="1238" y="208"/>
                  <a:pt x="1238" y="208"/>
                </a:cubicBezTo>
                <a:cubicBezTo>
                  <a:pt x="1208" y="178"/>
                  <a:pt x="1208" y="178"/>
                  <a:pt x="1208" y="178"/>
                </a:cubicBezTo>
                <a:cubicBezTo>
                  <a:pt x="1207" y="177"/>
                  <a:pt x="1205" y="176"/>
                  <a:pt x="1204" y="176"/>
                </a:cubicBezTo>
                <a:cubicBezTo>
                  <a:pt x="918" y="176"/>
                  <a:pt x="918" y="176"/>
                  <a:pt x="918" y="176"/>
                </a:cubicBezTo>
                <a:cubicBezTo>
                  <a:pt x="856" y="114"/>
                  <a:pt x="856" y="114"/>
                  <a:pt x="856" y="114"/>
                </a:cubicBezTo>
                <a:cubicBezTo>
                  <a:pt x="855" y="113"/>
                  <a:pt x="853" y="112"/>
                  <a:pt x="852" y="112"/>
                </a:cubicBezTo>
                <a:cubicBezTo>
                  <a:pt x="740" y="112"/>
                  <a:pt x="740" y="112"/>
                  <a:pt x="740" y="112"/>
                </a:cubicBezTo>
                <a:cubicBezTo>
                  <a:pt x="738" y="112"/>
                  <a:pt x="736" y="113"/>
                  <a:pt x="735" y="114"/>
                </a:cubicBezTo>
                <a:cubicBezTo>
                  <a:pt x="703" y="146"/>
                  <a:pt x="703" y="146"/>
                  <a:pt x="703" y="146"/>
                </a:cubicBezTo>
                <a:cubicBezTo>
                  <a:pt x="702" y="147"/>
                  <a:pt x="702" y="149"/>
                  <a:pt x="702" y="150"/>
                </a:cubicBezTo>
                <a:cubicBezTo>
                  <a:pt x="702" y="176"/>
                  <a:pt x="702" y="176"/>
                  <a:pt x="702" y="176"/>
                </a:cubicBezTo>
                <a:cubicBezTo>
                  <a:pt x="682" y="176"/>
                  <a:pt x="682" y="176"/>
                  <a:pt x="682" y="176"/>
                </a:cubicBezTo>
                <a:cubicBezTo>
                  <a:pt x="682" y="137"/>
                  <a:pt x="682" y="137"/>
                  <a:pt x="682" y="137"/>
                </a:cubicBezTo>
                <a:cubicBezTo>
                  <a:pt x="742" y="76"/>
                  <a:pt x="742" y="76"/>
                  <a:pt x="742" y="76"/>
                </a:cubicBezTo>
                <a:cubicBezTo>
                  <a:pt x="766" y="76"/>
                  <a:pt x="766" y="76"/>
                  <a:pt x="766" y="76"/>
                </a:cubicBezTo>
                <a:cubicBezTo>
                  <a:pt x="769" y="86"/>
                  <a:pt x="778" y="92"/>
                  <a:pt x="788" y="92"/>
                </a:cubicBezTo>
                <a:cubicBezTo>
                  <a:pt x="800" y="92"/>
                  <a:pt x="810" y="83"/>
                  <a:pt x="810" y="70"/>
                </a:cubicBezTo>
                <a:cubicBezTo>
                  <a:pt x="810" y="58"/>
                  <a:pt x="800" y="48"/>
                  <a:pt x="788" y="48"/>
                </a:cubicBezTo>
                <a:cubicBezTo>
                  <a:pt x="778" y="48"/>
                  <a:pt x="769" y="55"/>
                  <a:pt x="766" y="64"/>
                </a:cubicBezTo>
                <a:cubicBezTo>
                  <a:pt x="740" y="64"/>
                  <a:pt x="740" y="64"/>
                  <a:pt x="740" y="64"/>
                </a:cubicBezTo>
                <a:cubicBezTo>
                  <a:pt x="738" y="64"/>
                  <a:pt x="736" y="65"/>
                  <a:pt x="735" y="66"/>
                </a:cubicBezTo>
                <a:cubicBezTo>
                  <a:pt x="671" y="130"/>
                  <a:pt x="671" y="130"/>
                  <a:pt x="671" y="130"/>
                </a:cubicBezTo>
                <a:cubicBezTo>
                  <a:pt x="670" y="131"/>
                  <a:pt x="670" y="133"/>
                  <a:pt x="670" y="134"/>
                </a:cubicBezTo>
                <a:cubicBezTo>
                  <a:pt x="670" y="176"/>
                  <a:pt x="670" y="176"/>
                  <a:pt x="670" y="176"/>
                </a:cubicBezTo>
                <a:cubicBezTo>
                  <a:pt x="650" y="176"/>
                  <a:pt x="650" y="176"/>
                  <a:pt x="650" y="176"/>
                </a:cubicBezTo>
                <a:cubicBezTo>
                  <a:pt x="650" y="134"/>
                  <a:pt x="650" y="134"/>
                  <a:pt x="650" y="134"/>
                </a:cubicBezTo>
                <a:cubicBezTo>
                  <a:pt x="650" y="131"/>
                  <a:pt x="647" y="128"/>
                  <a:pt x="644" y="128"/>
                </a:cubicBezTo>
                <a:cubicBezTo>
                  <a:pt x="640" y="128"/>
                  <a:pt x="638" y="131"/>
                  <a:pt x="638" y="134"/>
                </a:cubicBezTo>
                <a:cubicBezTo>
                  <a:pt x="638" y="176"/>
                  <a:pt x="638" y="176"/>
                  <a:pt x="638" y="176"/>
                </a:cubicBezTo>
                <a:cubicBezTo>
                  <a:pt x="618" y="176"/>
                  <a:pt x="618" y="176"/>
                  <a:pt x="618" y="176"/>
                </a:cubicBezTo>
                <a:cubicBezTo>
                  <a:pt x="618" y="134"/>
                  <a:pt x="618" y="134"/>
                  <a:pt x="618" y="134"/>
                </a:cubicBezTo>
                <a:cubicBezTo>
                  <a:pt x="618" y="131"/>
                  <a:pt x="615" y="128"/>
                  <a:pt x="612" y="128"/>
                </a:cubicBezTo>
                <a:cubicBezTo>
                  <a:pt x="608" y="128"/>
                  <a:pt x="606" y="131"/>
                  <a:pt x="606" y="134"/>
                </a:cubicBezTo>
                <a:cubicBezTo>
                  <a:pt x="606" y="176"/>
                  <a:pt x="606" y="176"/>
                  <a:pt x="606" y="176"/>
                </a:cubicBezTo>
                <a:cubicBezTo>
                  <a:pt x="586" y="176"/>
                  <a:pt x="586" y="176"/>
                  <a:pt x="586" y="176"/>
                </a:cubicBezTo>
                <a:cubicBezTo>
                  <a:pt x="586" y="134"/>
                  <a:pt x="586" y="134"/>
                  <a:pt x="586" y="134"/>
                </a:cubicBezTo>
                <a:cubicBezTo>
                  <a:pt x="586" y="131"/>
                  <a:pt x="583" y="128"/>
                  <a:pt x="580" y="128"/>
                </a:cubicBezTo>
                <a:cubicBezTo>
                  <a:pt x="576" y="128"/>
                  <a:pt x="574" y="131"/>
                  <a:pt x="574" y="134"/>
                </a:cubicBezTo>
                <a:cubicBezTo>
                  <a:pt x="574" y="176"/>
                  <a:pt x="574" y="176"/>
                  <a:pt x="574" y="176"/>
                </a:cubicBezTo>
                <a:cubicBezTo>
                  <a:pt x="564" y="176"/>
                  <a:pt x="564" y="176"/>
                  <a:pt x="564" y="176"/>
                </a:cubicBezTo>
                <a:cubicBezTo>
                  <a:pt x="551" y="176"/>
                  <a:pt x="542" y="186"/>
                  <a:pt x="542" y="198"/>
                </a:cubicBezTo>
                <a:cubicBezTo>
                  <a:pt x="542" y="208"/>
                  <a:pt x="542" y="208"/>
                  <a:pt x="542" y="208"/>
                </a:cubicBezTo>
                <a:cubicBezTo>
                  <a:pt x="502" y="208"/>
                  <a:pt x="502" y="208"/>
                  <a:pt x="502" y="208"/>
                </a:cubicBezTo>
                <a:cubicBezTo>
                  <a:pt x="424" y="130"/>
                  <a:pt x="424" y="130"/>
                  <a:pt x="424" y="130"/>
                </a:cubicBezTo>
                <a:cubicBezTo>
                  <a:pt x="423" y="129"/>
                  <a:pt x="421" y="128"/>
                  <a:pt x="420" y="128"/>
                </a:cubicBezTo>
                <a:cubicBezTo>
                  <a:pt x="262" y="128"/>
                  <a:pt x="262" y="128"/>
                  <a:pt x="262" y="128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1" y="17"/>
                  <a:pt x="149" y="16"/>
                  <a:pt x="148" y="16"/>
                </a:cubicBezTo>
                <a:cubicBezTo>
                  <a:pt x="121" y="16"/>
                  <a:pt x="121" y="16"/>
                  <a:pt x="121" y="16"/>
                </a:cubicBezTo>
                <a:cubicBezTo>
                  <a:pt x="118" y="7"/>
                  <a:pt x="110" y="0"/>
                  <a:pt x="100" y="0"/>
                </a:cubicBezTo>
                <a:cubicBezTo>
                  <a:pt x="87" y="0"/>
                  <a:pt x="78" y="10"/>
                  <a:pt x="78" y="22"/>
                </a:cubicBezTo>
                <a:cubicBezTo>
                  <a:pt x="78" y="35"/>
                  <a:pt x="87" y="44"/>
                  <a:pt x="100" y="44"/>
                </a:cubicBezTo>
                <a:cubicBezTo>
                  <a:pt x="110" y="44"/>
                  <a:pt x="118" y="38"/>
                  <a:pt x="121" y="28"/>
                </a:cubicBezTo>
                <a:cubicBezTo>
                  <a:pt x="145" y="28"/>
                  <a:pt x="145" y="28"/>
                  <a:pt x="145" y="28"/>
                </a:cubicBezTo>
                <a:cubicBezTo>
                  <a:pt x="255" y="139"/>
                  <a:pt x="255" y="139"/>
                  <a:pt x="255" y="139"/>
                </a:cubicBezTo>
                <a:cubicBezTo>
                  <a:pt x="257" y="140"/>
                  <a:pt x="258" y="140"/>
                  <a:pt x="260" y="140"/>
                </a:cubicBezTo>
                <a:cubicBezTo>
                  <a:pt x="417" y="140"/>
                  <a:pt x="417" y="140"/>
                  <a:pt x="417" y="140"/>
                </a:cubicBezTo>
                <a:cubicBezTo>
                  <a:pt x="495" y="219"/>
                  <a:pt x="495" y="219"/>
                  <a:pt x="495" y="219"/>
                </a:cubicBezTo>
                <a:cubicBezTo>
                  <a:pt x="496" y="220"/>
                  <a:pt x="498" y="220"/>
                  <a:pt x="500" y="220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42" y="240"/>
                  <a:pt x="542" y="240"/>
                  <a:pt x="542" y="240"/>
                </a:cubicBezTo>
                <a:cubicBezTo>
                  <a:pt x="486" y="240"/>
                  <a:pt x="486" y="240"/>
                  <a:pt x="486" y="240"/>
                </a:cubicBezTo>
                <a:cubicBezTo>
                  <a:pt x="408" y="162"/>
                  <a:pt x="408" y="162"/>
                  <a:pt x="408" y="162"/>
                </a:cubicBezTo>
                <a:cubicBezTo>
                  <a:pt x="407" y="161"/>
                  <a:pt x="405" y="160"/>
                  <a:pt x="404" y="160"/>
                </a:cubicBezTo>
                <a:cubicBezTo>
                  <a:pt x="246" y="160"/>
                  <a:pt x="246" y="160"/>
                  <a:pt x="246" y="160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1" y="65"/>
                  <a:pt x="149" y="64"/>
                  <a:pt x="148" y="64"/>
                </a:cubicBezTo>
                <a:cubicBezTo>
                  <a:pt x="43" y="64"/>
                  <a:pt x="43" y="64"/>
                  <a:pt x="43" y="64"/>
                </a:cubicBezTo>
                <a:cubicBezTo>
                  <a:pt x="41" y="55"/>
                  <a:pt x="32" y="48"/>
                  <a:pt x="22" y="48"/>
                </a:cubicBezTo>
                <a:cubicBezTo>
                  <a:pt x="10" y="48"/>
                  <a:pt x="0" y="58"/>
                  <a:pt x="0" y="70"/>
                </a:cubicBezTo>
                <a:cubicBezTo>
                  <a:pt x="0" y="83"/>
                  <a:pt x="10" y="92"/>
                  <a:pt x="22" y="92"/>
                </a:cubicBezTo>
                <a:cubicBezTo>
                  <a:pt x="32" y="92"/>
                  <a:pt x="41" y="86"/>
                  <a:pt x="43" y="76"/>
                </a:cubicBezTo>
                <a:cubicBezTo>
                  <a:pt x="145" y="76"/>
                  <a:pt x="145" y="76"/>
                  <a:pt x="145" y="76"/>
                </a:cubicBezTo>
                <a:cubicBezTo>
                  <a:pt x="239" y="171"/>
                  <a:pt x="239" y="171"/>
                  <a:pt x="239" y="171"/>
                </a:cubicBezTo>
                <a:cubicBezTo>
                  <a:pt x="240" y="172"/>
                  <a:pt x="242" y="172"/>
                  <a:pt x="244" y="172"/>
                </a:cubicBezTo>
                <a:cubicBezTo>
                  <a:pt x="401" y="172"/>
                  <a:pt x="401" y="172"/>
                  <a:pt x="401" y="172"/>
                </a:cubicBezTo>
                <a:cubicBezTo>
                  <a:pt x="479" y="251"/>
                  <a:pt x="479" y="251"/>
                  <a:pt x="479" y="251"/>
                </a:cubicBezTo>
                <a:cubicBezTo>
                  <a:pt x="480" y="252"/>
                  <a:pt x="482" y="252"/>
                  <a:pt x="484" y="252"/>
                </a:cubicBezTo>
                <a:cubicBezTo>
                  <a:pt x="542" y="252"/>
                  <a:pt x="542" y="252"/>
                  <a:pt x="542" y="252"/>
                </a:cubicBezTo>
                <a:cubicBezTo>
                  <a:pt x="542" y="272"/>
                  <a:pt x="542" y="272"/>
                  <a:pt x="542" y="272"/>
                </a:cubicBezTo>
                <a:cubicBezTo>
                  <a:pt x="470" y="272"/>
                  <a:pt x="470" y="272"/>
                  <a:pt x="470" y="272"/>
                </a:cubicBezTo>
                <a:cubicBezTo>
                  <a:pt x="392" y="194"/>
                  <a:pt x="392" y="194"/>
                  <a:pt x="392" y="194"/>
                </a:cubicBezTo>
                <a:cubicBezTo>
                  <a:pt x="391" y="193"/>
                  <a:pt x="389" y="192"/>
                  <a:pt x="388" y="192"/>
                </a:cubicBezTo>
                <a:cubicBezTo>
                  <a:pt x="230" y="192"/>
                  <a:pt x="230" y="192"/>
                  <a:pt x="230" y="192"/>
                </a:cubicBezTo>
                <a:cubicBezTo>
                  <a:pt x="152" y="114"/>
                  <a:pt x="152" y="114"/>
                  <a:pt x="152" y="114"/>
                </a:cubicBezTo>
                <a:cubicBezTo>
                  <a:pt x="151" y="113"/>
                  <a:pt x="149" y="112"/>
                  <a:pt x="148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03"/>
                  <a:pt x="110" y="96"/>
                  <a:pt x="100" y="96"/>
                </a:cubicBezTo>
                <a:cubicBezTo>
                  <a:pt x="87" y="96"/>
                  <a:pt x="78" y="106"/>
                  <a:pt x="78" y="118"/>
                </a:cubicBezTo>
                <a:cubicBezTo>
                  <a:pt x="78" y="131"/>
                  <a:pt x="87" y="140"/>
                  <a:pt x="100" y="140"/>
                </a:cubicBezTo>
                <a:cubicBezTo>
                  <a:pt x="110" y="140"/>
                  <a:pt x="118" y="134"/>
                  <a:pt x="121" y="124"/>
                </a:cubicBezTo>
                <a:cubicBezTo>
                  <a:pt x="145" y="124"/>
                  <a:pt x="145" y="124"/>
                  <a:pt x="145" y="124"/>
                </a:cubicBezTo>
                <a:cubicBezTo>
                  <a:pt x="223" y="203"/>
                  <a:pt x="223" y="203"/>
                  <a:pt x="223" y="203"/>
                </a:cubicBezTo>
                <a:cubicBezTo>
                  <a:pt x="224" y="204"/>
                  <a:pt x="226" y="204"/>
                  <a:pt x="228" y="204"/>
                </a:cubicBezTo>
                <a:cubicBezTo>
                  <a:pt x="385" y="204"/>
                  <a:pt x="385" y="204"/>
                  <a:pt x="385" y="204"/>
                </a:cubicBezTo>
                <a:cubicBezTo>
                  <a:pt x="463" y="283"/>
                  <a:pt x="463" y="283"/>
                  <a:pt x="463" y="283"/>
                </a:cubicBezTo>
                <a:cubicBezTo>
                  <a:pt x="464" y="284"/>
                  <a:pt x="466" y="284"/>
                  <a:pt x="468" y="284"/>
                </a:cubicBezTo>
                <a:cubicBezTo>
                  <a:pt x="542" y="284"/>
                  <a:pt x="542" y="284"/>
                  <a:pt x="542" y="284"/>
                </a:cubicBezTo>
                <a:cubicBezTo>
                  <a:pt x="542" y="304"/>
                  <a:pt x="542" y="304"/>
                  <a:pt x="542" y="304"/>
                </a:cubicBezTo>
                <a:cubicBezTo>
                  <a:pt x="500" y="304"/>
                  <a:pt x="500" y="304"/>
                  <a:pt x="500" y="304"/>
                </a:cubicBezTo>
                <a:cubicBezTo>
                  <a:pt x="468" y="304"/>
                  <a:pt x="468" y="304"/>
                  <a:pt x="468" y="304"/>
                </a:cubicBezTo>
                <a:cubicBezTo>
                  <a:pt x="466" y="304"/>
                  <a:pt x="464" y="305"/>
                  <a:pt x="463" y="306"/>
                </a:cubicBezTo>
                <a:cubicBezTo>
                  <a:pt x="433" y="336"/>
                  <a:pt x="433" y="336"/>
                  <a:pt x="433" y="336"/>
                </a:cubicBezTo>
                <a:cubicBezTo>
                  <a:pt x="377" y="336"/>
                  <a:pt x="377" y="336"/>
                  <a:pt x="377" y="336"/>
                </a:cubicBezTo>
                <a:cubicBezTo>
                  <a:pt x="374" y="327"/>
                  <a:pt x="366" y="320"/>
                  <a:pt x="356" y="320"/>
                </a:cubicBezTo>
                <a:cubicBezTo>
                  <a:pt x="343" y="320"/>
                  <a:pt x="334" y="330"/>
                  <a:pt x="334" y="342"/>
                </a:cubicBezTo>
                <a:cubicBezTo>
                  <a:pt x="334" y="354"/>
                  <a:pt x="343" y="364"/>
                  <a:pt x="356" y="364"/>
                </a:cubicBezTo>
                <a:cubicBezTo>
                  <a:pt x="366" y="364"/>
                  <a:pt x="374" y="358"/>
                  <a:pt x="377" y="348"/>
                </a:cubicBezTo>
                <a:cubicBezTo>
                  <a:pt x="436" y="348"/>
                  <a:pt x="436" y="348"/>
                  <a:pt x="436" y="348"/>
                </a:cubicBezTo>
                <a:cubicBezTo>
                  <a:pt x="437" y="348"/>
                  <a:pt x="439" y="348"/>
                  <a:pt x="440" y="347"/>
                </a:cubicBezTo>
                <a:cubicBezTo>
                  <a:pt x="470" y="316"/>
                  <a:pt x="470" y="316"/>
                  <a:pt x="470" y="316"/>
                </a:cubicBezTo>
                <a:cubicBezTo>
                  <a:pt x="500" y="316"/>
                  <a:pt x="500" y="316"/>
                  <a:pt x="500" y="316"/>
                </a:cubicBezTo>
                <a:cubicBezTo>
                  <a:pt x="542" y="316"/>
                  <a:pt x="542" y="316"/>
                  <a:pt x="542" y="316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484" y="336"/>
                  <a:pt x="484" y="336"/>
                  <a:pt x="484" y="336"/>
                </a:cubicBezTo>
                <a:cubicBezTo>
                  <a:pt x="482" y="336"/>
                  <a:pt x="480" y="337"/>
                  <a:pt x="479" y="338"/>
                </a:cubicBezTo>
                <a:cubicBezTo>
                  <a:pt x="433" y="384"/>
                  <a:pt x="433" y="384"/>
                  <a:pt x="433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26" y="375"/>
                  <a:pt x="318" y="368"/>
                  <a:pt x="308" y="368"/>
                </a:cubicBezTo>
                <a:moveTo>
                  <a:pt x="596" y="652"/>
                </a:moveTo>
                <a:cubicBezTo>
                  <a:pt x="596" y="652"/>
                  <a:pt x="596" y="652"/>
                  <a:pt x="596" y="652"/>
                </a:cubicBezTo>
                <a:cubicBezTo>
                  <a:pt x="601" y="652"/>
                  <a:pt x="606" y="657"/>
                  <a:pt x="606" y="662"/>
                </a:cubicBezTo>
                <a:cubicBezTo>
                  <a:pt x="606" y="668"/>
                  <a:pt x="601" y="672"/>
                  <a:pt x="596" y="672"/>
                </a:cubicBezTo>
                <a:cubicBezTo>
                  <a:pt x="590" y="672"/>
                  <a:pt x="586" y="668"/>
                  <a:pt x="586" y="662"/>
                </a:cubicBezTo>
                <a:cubicBezTo>
                  <a:pt x="586" y="657"/>
                  <a:pt x="590" y="652"/>
                  <a:pt x="596" y="652"/>
                </a:cubicBezTo>
                <a:close/>
                <a:moveTo>
                  <a:pt x="660" y="652"/>
                </a:moveTo>
                <a:cubicBezTo>
                  <a:pt x="660" y="652"/>
                  <a:pt x="660" y="652"/>
                  <a:pt x="660" y="652"/>
                </a:cubicBezTo>
                <a:cubicBezTo>
                  <a:pt x="665" y="652"/>
                  <a:pt x="670" y="657"/>
                  <a:pt x="670" y="662"/>
                </a:cubicBezTo>
                <a:cubicBezTo>
                  <a:pt x="670" y="668"/>
                  <a:pt x="665" y="672"/>
                  <a:pt x="660" y="672"/>
                </a:cubicBezTo>
                <a:cubicBezTo>
                  <a:pt x="654" y="672"/>
                  <a:pt x="650" y="668"/>
                  <a:pt x="650" y="662"/>
                </a:cubicBezTo>
                <a:cubicBezTo>
                  <a:pt x="650" y="657"/>
                  <a:pt x="654" y="652"/>
                  <a:pt x="660" y="652"/>
                </a:cubicBezTo>
                <a:close/>
                <a:moveTo>
                  <a:pt x="734" y="662"/>
                </a:moveTo>
                <a:cubicBezTo>
                  <a:pt x="734" y="668"/>
                  <a:pt x="729" y="672"/>
                  <a:pt x="724" y="672"/>
                </a:cubicBezTo>
                <a:cubicBezTo>
                  <a:pt x="718" y="672"/>
                  <a:pt x="714" y="668"/>
                  <a:pt x="714" y="662"/>
                </a:cubicBezTo>
                <a:cubicBezTo>
                  <a:pt x="714" y="657"/>
                  <a:pt x="718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4" y="652"/>
                  <a:pt x="724" y="652"/>
                  <a:pt x="724" y="652"/>
                </a:cubicBezTo>
                <a:cubicBezTo>
                  <a:pt x="729" y="652"/>
                  <a:pt x="734" y="657"/>
                  <a:pt x="734" y="662"/>
                </a:cubicBezTo>
                <a:moveTo>
                  <a:pt x="772" y="604"/>
                </a:moveTo>
                <a:cubicBezTo>
                  <a:pt x="772" y="604"/>
                  <a:pt x="772" y="604"/>
                  <a:pt x="772" y="604"/>
                </a:cubicBezTo>
                <a:cubicBezTo>
                  <a:pt x="777" y="604"/>
                  <a:pt x="782" y="609"/>
                  <a:pt x="782" y="614"/>
                </a:cubicBezTo>
                <a:cubicBezTo>
                  <a:pt x="782" y="620"/>
                  <a:pt x="777" y="624"/>
                  <a:pt x="772" y="624"/>
                </a:cubicBezTo>
                <a:cubicBezTo>
                  <a:pt x="766" y="624"/>
                  <a:pt x="762" y="620"/>
                  <a:pt x="762" y="614"/>
                </a:cubicBezTo>
                <a:cubicBezTo>
                  <a:pt x="762" y="609"/>
                  <a:pt x="766" y="604"/>
                  <a:pt x="772" y="604"/>
                </a:cubicBezTo>
                <a:close/>
                <a:moveTo>
                  <a:pt x="964" y="380"/>
                </a:moveTo>
                <a:cubicBezTo>
                  <a:pt x="969" y="380"/>
                  <a:pt x="974" y="385"/>
                  <a:pt x="974" y="390"/>
                </a:cubicBezTo>
                <a:cubicBezTo>
                  <a:pt x="974" y="396"/>
                  <a:pt x="969" y="400"/>
                  <a:pt x="964" y="400"/>
                </a:cubicBezTo>
                <a:cubicBezTo>
                  <a:pt x="958" y="400"/>
                  <a:pt x="954" y="396"/>
                  <a:pt x="954" y="390"/>
                </a:cubicBezTo>
                <a:cubicBezTo>
                  <a:pt x="954" y="385"/>
                  <a:pt x="958" y="380"/>
                  <a:pt x="964" y="380"/>
                </a:cubicBezTo>
                <a:moveTo>
                  <a:pt x="1140" y="316"/>
                </a:moveTo>
                <a:cubicBezTo>
                  <a:pt x="1145" y="316"/>
                  <a:pt x="1150" y="321"/>
                  <a:pt x="1150" y="326"/>
                </a:cubicBezTo>
                <a:cubicBezTo>
                  <a:pt x="1150" y="332"/>
                  <a:pt x="1145" y="336"/>
                  <a:pt x="1140" y="336"/>
                </a:cubicBezTo>
                <a:cubicBezTo>
                  <a:pt x="1134" y="336"/>
                  <a:pt x="1130" y="332"/>
                  <a:pt x="1130" y="326"/>
                </a:cubicBezTo>
                <a:cubicBezTo>
                  <a:pt x="1130" y="321"/>
                  <a:pt x="1134" y="316"/>
                  <a:pt x="1140" y="316"/>
                </a:cubicBezTo>
                <a:moveTo>
                  <a:pt x="1214" y="374"/>
                </a:moveTo>
                <a:cubicBezTo>
                  <a:pt x="1214" y="380"/>
                  <a:pt x="1209" y="384"/>
                  <a:pt x="1204" y="384"/>
                </a:cubicBezTo>
                <a:cubicBezTo>
                  <a:pt x="1198" y="384"/>
                  <a:pt x="1194" y="380"/>
                  <a:pt x="1194" y="374"/>
                </a:cubicBezTo>
                <a:cubicBezTo>
                  <a:pt x="1194" y="369"/>
                  <a:pt x="1198" y="364"/>
                  <a:pt x="1204" y="364"/>
                </a:cubicBezTo>
                <a:cubicBezTo>
                  <a:pt x="1209" y="364"/>
                  <a:pt x="1214" y="369"/>
                  <a:pt x="1214" y="374"/>
                </a:cubicBezTo>
                <a:moveTo>
                  <a:pt x="1262" y="326"/>
                </a:moveTo>
                <a:cubicBezTo>
                  <a:pt x="1262" y="332"/>
                  <a:pt x="1257" y="336"/>
                  <a:pt x="1252" y="336"/>
                </a:cubicBezTo>
                <a:cubicBezTo>
                  <a:pt x="1246" y="336"/>
                  <a:pt x="1242" y="332"/>
                  <a:pt x="1242" y="326"/>
                </a:cubicBezTo>
                <a:cubicBezTo>
                  <a:pt x="1242" y="321"/>
                  <a:pt x="1246" y="316"/>
                  <a:pt x="1252" y="316"/>
                </a:cubicBezTo>
                <a:cubicBezTo>
                  <a:pt x="1257" y="316"/>
                  <a:pt x="1262" y="321"/>
                  <a:pt x="1262" y="326"/>
                </a:cubicBezTo>
                <a:moveTo>
                  <a:pt x="1300" y="268"/>
                </a:moveTo>
                <a:cubicBezTo>
                  <a:pt x="1305" y="268"/>
                  <a:pt x="1310" y="273"/>
                  <a:pt x="1310" y="278"/>
                </a:cubicBezTo>
                <a:cubicBezTo>
                  <a:pt x="1310" y="284"/>
                  <a:pt x="1305" y="288"/>
                  <a:pt x="1300" y="288"/>
                </a:cubicBezTo>
                <a:cubicBezTo>
                  <a:pt x="1294" y="288"/>
                  <a:pt x="1290" y="284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8"/>
                  <a:pt x="1290" y="278"/>
                  <a:pt x="1290" y="278"/>
                </a:cubicBezTo>
                <a:cubicBezTo>
                  <a:pt x="1290" y="273"/>
                  <a:pt x="1294" y="268"/>
                  <a:pt x="1300" y="268"/>
                </a:cubicBezTo>
                <a:moveTo>
                  <a:pt x="1300" y="204"/>
                </a:moveTo>
                <a:cubicBezTo>
                  <a:pt x="1305" y="204"/>
                  <a:pt x="1310" y="209"/>
                  <a:pt x="1310" y="214"/>
                </a:cubicBezTo>
                <a:cubicBezTo>
                  <a:pt x="1310" y="220"/>
                  <a:pt x="1305" y="224"/>
                  <a:pt x="1300" y="224"/>
                </a:cubicBezTo>
                <a:cubicBezTo>
                  <a:pt x="1294" y="224"/>
                  <a:pt x="1290" y="220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14"/>
                  <a:pt x="1290" y="214"/>
                  <a:pt x="1290" y="214"/>
                </a:cubicBezTo>
                <a:cubicBezTo>
                  <a:pt x="1290" y="209"/>
                  <a:pt x="1294" y="204"/>
                  <a:pt x="1300" y="204"/>
                </a:cubicBezTo>
                <a:moveTo>
                  <a:pt x="788" y="60"/>
                </a:moveTo>
                <a:cubicBezTo>
                  <a:pt x="793" y="60"/>
                  <a:pt x="798" y="65"/>
                  <a:pt x="798" y="70"/>
                </a:cubicBezTo>
                <a:cubicBezTo>
                  <a:pt x="798" y="76"/>
                  <a:pt x="793" y="80"/>
                  <a:pt x="788" y="80"/>
                </a:cubicBezTo>
                <a:cubicBezTo>
                  <a:pt x="782" y="80"/>
                  <a:pt x="778" y="76"/>
                  <a:pt x="778" y="70"/>
                </a:cubicBezTo>
                <a:cubicBezTo>
                  <a:pt x="778" y="65"/>
                  <a:pt x="782" y="60"/>
                  <a:pt x="788" y="60"/>
                </a:cubicBezTo>
                <a:moveTo>
                  <a:pt x="100" y="32"/>
                </a:moveTo>
                <a:cubicBezTo>
                  <a:pt x="94" y="32"/>
                  <a:pt x="90" y="28"/>
                  <a:pt x="90" y="22"/>
                </a:cubicBezTo>
                <a:cubicBezTo>
                  <a:pt x="90" y="17"/>
                  <a:pt x="94" y="12"/>
                  <a:pt x="100" y="12"/>
                </a:cubicBezTo>
                <a:cubicBezTo>
                  <a:pt x="105" y="12"/>
                  <a:pt x="110" y="17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8"/>
                  <a:pt x="105" y="32"/>
                  <a:pt x="100" y="32"/>
                </a:cubicBezTo>
                <a:moveTo>
                  <a:pt x="22" y="80"/>
                </a:moveTo>
                <a:cubicBezTo>
                  <a:pt x="17" y="80"/>
                  <a:pt x="12" y="76"/>
                  <a:pt x="12" y="70"/>
                </a:cubicBezTo>
                <a:cubicBezTo>
                  <a:pt x="12" y="65"/>
                  <a:pt x="17" y="60"/>
                  <a:pt x="22" y="60"/>
                </a:cubicBezTo>
                <a:cubicBezTo>
                  <a:pt x="28" y="60"/>
                  <a:pt x="32" y="65"/>
                  <a:pt x="32" y="70"/>
                </a:cubicBezTo>
                <a:cubicBezTo>
                  <a:pt x="32" y="76"/>
                  <a:pt x="28" y="80"/>
                  <a:pt x="22" y="80"/>
                </a:cubicBezTo>
                <a:moveTo>
                  <a:pt x="100" y="128"/>
                </a:moveTo>
                <a:cubicBezTo>
                  <a:pt x="94" y="128"/>
                  <a:pt x="90" y="124"/>
                  <a:pt x="90" y="118"/>
                </a:cubicBezTo>
                <a:cubicBezTo>
                  <a:pt x="90" y="113"/>
                  <a:pt x="94" y="108"/>
                  <a:pt x="100" y="108"/>
                </a:cubicBezTo>
                <a:cubicBezTo>
                  <a:pt x="105" y="108"/>
                  <a:pt x="110" y="113"/>
                  <a:pt x="110" y="118"/>
                </a:cubicBezTo>
                <a:cubicBezTo>
                  <a:pt x="110" y="124"/>
                  <a:pt x="105" y="128"/>
                  <a:pt x="100" y="128"/>
                </a:cubicBezTo>
                <a:moveTo>
                  <a:pt x="366" y="342"/>
                </a:moveTo>
                <a:cubicBezTo>
                  <a:pt x="366" y="342"/>
                  <a:pt x="366" y="342"/>
                  <a:pt x="366" y="342"/>
                </a:cubicBezTo>
                <a:cubicBezTo>
                  <a:pt x="366" y="348"/>
                  <a:pt x="361" y="352"/>
                  <a:pt x="356" y="352"/>
                </a:cubicBezTo>
                <a:cubicBezTo>
                  <a:pt x="350" y="352"/>
                  <a:pt x="346" y="348"/>
                  <a:pt x="346" y="342"/>
                </a:cubicBezTo>
                <a:cubicBezTo>
                  <a:pt x="346" y="337"/>
                  <a:pt x="350" y="332"/>
                  <a:pt x="356" y="332"/>
                </a:cubicBezTo>
                <a:cubicBezTo>
                  <a:pt x="361" y="332"/>
                  <a:pt x="366" y="337"/>
                  <a:pt x="366" y="342"/>
                </a:cubicBezTo>
                <a:cubicBezTo>
                  <a:pt x="366" y="342"/>
                  <a:pt x="366" y="342"/>
                  <a:pt x="366" y="342"/>
                </a:cubicBezTo>
                <a:moveTo>
                  <a:pt x="554" y="342"/>
                </a:moveTo>
                <a:cubicBezTo>
                  <a:pt x="554" y="342"/>
                  <a:pt x="554" y="342"/>
                  <a:pt x="554" y="342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310"/>
                  <a:pt x="554" y="310"/>
                  <a:pt x="554" y="310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214"/>
                  <a:pt x="554" y="214"/>
                  <a:pt x="554" y="214"/>
                </a:cubicBezTo>
                <a:cubicBezTo>
                  <a:pt x="554" y="198"/>
                  <a:pt x="554" y="198"/>
                  <a:pt x="554" y="198"/>
                </a:cubicBezTo>
                <a:cubicBezTo>
                  <a:pt x="554" y="193"/>
                  <a:pt x="558" y="188"/>
                  <a:pt x="564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580" y="188"/>
                  <a:pt x="580" y="188"/>
                  <a:pt x="580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12" y="188"/>
                  <a:pt x="612" y="188"/>
                  <a:pt x="612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44" y="188"/>
                  <a:pt x="644" y="188"/>
                  <a:pt x="644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676" y="188"/>
                  <a:pt x="676" y="188"/>
                  <a:pt x="676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08" y="188"/>
                  <a:pt x="708" y="188"/>
                  <a:pt x="708" y="188"/>
                </a:cubicBezTo>
                <a:cubicBezTo>
                  <a:pt x="724" y="188"/>
                  <a:pt x="724" y="188"/>
                  <a:pt x="724" y="188"/>
                </a:cubicBezTo>
                <a:cubicBezTo>
                  <a:pt x="729" y="188"/>
                  <a:pt x="734" y="193"/>
                  <a:pt x="734" y="19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278"/>
                  <a:pt x="734" y="278"/>
                  <a:pt x="734" y="278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10"/>
                  <a:pt x="734" y="310"/>
                  <a:pt x="734" y="310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42"/>
                  <a:pt x="734" y="342"/>
                  <a:pt x="734" y="342"/>
                </a:cubicBezTo>
                <a:cubicBezTo>
                  <a:pt x="734" y="358"/>
                  <a:pt x="734" y="358"/>
                  <a:pt x="734" y="358"/>
                </a:cubicBezTo>
                <a:cubicBezTo>
                  <a:pt x="734" y="364"/>
                  <a:pt x="729" y="368"/>
                  <a:pt x="724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612" y="368"/>
                  <a:pt x="612" y="368"/>
                  <a:pt x="612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80" y="368"/>
                  <a:pt x="580" y="368"/>
                  <a:pt x="580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64" y="368"/>
                  <a:pt x="564" y="368"/>
                  <a:pt x="564" y="368"/>
                </a:cubicBezTo>
                <a:cubicBezTo>
                  <a:pt x="558" y="368"/>
                  <a:pt x="554" y="364"/>
                  <a:pt x="554" y="358"/>
                </a:cubicBezTo>
                <a:cubicBezTo>
                  <a:pt x="554" y="342"/>
                  <a:pt x="554" y="342"/>
                  <a:pt x="554" y="342"/>
                </a:cubicBezTo>
                <a:close/>
                <a:moveTo>
                  <a:pt x="318" y="390"/>
                </a:moveTo>
                <a:cubicBezTo>
                  <a:pt x="318" y="396"/>
                  <a:pt x="313" y="400"/>
                  <a:pt x="308" y="400"/>
                </a:cubicBezTo>
                <a:cubicBezTo>
                  <a:pt x="302" y="400"/>
                  <a:pt x="298" y="396"/>
                  <a:pt x="298" y="390"/>
                </a:cubicBezTo>
                <a:cubicBezTo>
                  <a:pt x="298" y="385"/>
                  <a:pt x="302" y="380"/>
                  <a:pt x="308" y="380"/>
                </a:cubicBezTo>
                <a:cubicBezTo>
                  <a:pt x="313" y="380"/>
                  <a:pt x="318" y="385"/>
                  <a:pt x="318" y="39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896400" y="792000"/>
            <a:ext cx="7671600" cy="5069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1) Ampliar o escopo regulatório da ANS 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regulação de prestadores de serviços de saúde, incluindo protocolos e prontuários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acompanhamento de indicadores de saúde e efetividade de tratamentos com foco no indivíduo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2) Determinar em lei o fortalecimento da atenção primária: prevenção e promoção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3) Determinar a obrigatoriedade de compartilhamento de informações e dados, com padrões e respeito a privacidade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4) Estabelecer regras para a telessaúde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5) Flexibilizar a regulação para contratantes de grande porte com gestão ativa</a:t>
            </a:r>
            <a:endParaRPr lang="pt-BR" sz="2000" b="0" strike="noStrike" spc="-1">
              <a:latin typeface="Arial"/>
            </a:endParaRPr>
          </a:p>
          <a:p>
            <a:pPr marL="914400">
              <a:lnSpc>
                <a:spcPct val="100000"/>
              </a:lnSpc>
              <a:spcAft>
                <a:spcPts val="799"/>
              </a:spcAft>
            </a:pPr>
            <a:r>
              <a:rPr lang="pt-BR" sz="2000" b="0" strike="noStrike" spc="-1">
                <a:solidFill>
                  <a:srgbClr val="000000"/>
                </a:solidFill>
                <a:latin typeface="Calibri Light"/>
                <a:ea typeface="Calibri"/>
              </a:rPr>
              <a:t>6) Criar a modalidade de plano de saúde acoplada com capitalização</a:t>
            </a:r>
            <a:endParaRPr lang="pt-BR" sz="2000" b="0" strike="noStrike" spc="-1">
              <a:latin typeface="Arial"/>
            </a:endParaRPr>
          </a:p>
        </p:txBody>
      </p:sp>
      <p:grpSp>
        <p:nvGrpSpPr>
          <p:cNvPr id="205" name="Group 4"/>
          <p:cNvGrpSpPr/>
          <p:nvPr/>
        </p:nvGrpSpPr>
        <p:grpSpPr>
          <a:xfrm>
            <a:off x="0" y="5931000"/>
            <a:ext cx="9143640" cy="926640"/>
            <a:chOff x="0" y="5931000"/>
            <a:chExt cx="9143640" cy="926640"/>
          </a:xfrm>
        </p:grpSpPr>
        <p:sp>
          <p:nvSpPr>
            <p:cNvPr id="206" name="CustomShape 5"/>
            <p:cNvSpPr/>
            <p:nvPr/>
          </p:nvSpPr>
          <p:spPr>
            <a:xfrm>
              <a:off x="0" y="5931000"/>
              <a:ext cx="9143640" cy="926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07" name="Imagem 45"/>
            <p:cNvPicPr/>
            <p:nvPr/>
          </p:nvPicPr>
          <p:blipFill>
            <a:blip r:embed="rId2"/>
            <a:srcRect t="86483"/>
            <a:stretch/>
          </p:blipFill>
          <p:spPr>
            <a:xfrm>
              <a:off x="0" y="5931000"/>
              <a:ext cx="9143640" cy="926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8" name="CustomShape 6"/>
          <p:cNvSpPr/>
          <p:nvPr/>
        </p:nvSpPr>
        <p:spPr>
          <a:xfrm>
            <a:off x="269280" y="202680"/>
            <a:ext cx="835344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200" b="1" strike="noStrike" spc="-1">
                <a:solidFill>
                  <a:srgbClr val="0061AD"/>
                </a:solidFill>
                <a:latin typeface="Trebuchet MS"/>
              </a:rPr>
              <a:t>Resumo</a:t>
            </a:r>
            <a:endParaRPr lang="pt-BR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040" y="-4680"/>
            <a:ext cx="9143640" cy="6857640"/>
          </a:xfrm>
          <a:prstGeom prst="rect">
            <a:avLst/>
          </a:prstGeom>
          <a:solidFill>
            <a:srgbClr val="00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0" name="Imagem 10"/>
          <p:cNvPicPr/>
          <p:nvPr/>
        </p:nvPicPr>
        <p:blipFill>
          <a:blip r:embed="rId2"/>
          <a:srcRect r="62240"/>
          <a:stretch/>
        </p:blipFill>
        <p:spPr>
          <a:xfrm>
            <a:off x="0" y="0"/>
            <a:ext cx="3452400" cy="6857640"/>
          </a:xfrm>
          <a:prstGeom prst="rect">
            <a:avLst/>
          </a:prstGeom>
          <a:ln>
            <a:noFill/>
          </a:ln>
        </p:spPr>
      </p:pic>
      <p:grpSp>
        <p:nvGrpSpPr>
          <p:cNvPr id="211" name="Group 2"/>
          <p:cNvGrpSpPr/>
          <p:nvPr/>
        </p:nvGrpSpPr>
        <p:grpSpPr>
          <a:xfrm>
            <a:off x="3243960" y="321480"/>
            <a:ext cx="2709720" cy="1363680"/>
            <a:chOff x="3243960" y="321480"/>
            <a:chExt cx="2709720" cy="1363680"/>
          </a:xfrm>
        </p:grpSpPr>
        <p:sp>
          <p:nvSpPr>
            <p:cNvPr id="212" name="CustomShape 3"/>
            <p:cNvSpPr/>
            <p:nvPr/>
          </p:nvSpPr>
          <p:spPr>
            <a:xfrm>
              <a:off x="3695400" y="550080"/>
              <a:ext cx="1806480" cy="907920"/>
            </a:xfrm>
            <a:prstGeom prst="rect">
              <a:avLst/>
            </a:prstGeom>
            <a:noFill/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Line 4"/>
            <p:cNvSpPr/>
            <p:nvPr/>
          </p:nvSpPr>
          <p:spPr>
            <a:xfrm flipV="1">
              <a:off x="392112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Line 5"/>
            <p:cNvSpPr/>
            <p:nvPr/>
          </p:nvSpPr>
          <p:spPr>
            <a:xfrm flipV="1">
              <a:off x="437220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Line 6"/>
            <p:cNvSpPr/>
            <p:nvPr/>
          </p:nvSpPr>
          <p:spPr>
            <a:xfrm flipV="1">
              <a:off x="482364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Line 7"/>
            <p:cNvSpPr/>
            <p:nvPr/>
          </p:nvSpPr>
          <p:spPr>
            <a:xfrm flipV="1">
              <a:off x="5274720" y="321480"/>
              <a:ext cx="0" cy="22824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Line 8"/>
            <p:cNvSpPr/>
            <p:nvPr/>
          </p:nvSpPr>
          <p:spPr>
            <a:xfrm flipV="1">
              <a:off x="392112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Line 9"/>
            <p:cNvSpPr/>
            <p:nvPr/>
          </p:nvSpPr>
          <p:spPr>
            <a:xfrm flipV="1">
              <a:off x="437220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Line 10"/>
            <p:cNvSpPr/>
            <p:nvPr/>
          </p:nvSpPr>
          <p:spPr>
            <a:xfrm flipV="1">
              <a:off x="482364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Line 11"/>
            <p:cNvSpPr/>
            <p:nvPr/>
          </p:nvSpPr>
          <p:spPr>
            <a:xfrm flipV="1">
              <a:off x="5274720" y="1458000"/>
              <a:ext cx="0" cy="22716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Line 12"/>
            <p:cNvSpPr/>
            <p:nvPr/>
          </p:nvSpPr>
          <p:spPr>
            <a:xfrm>
              <a:off x="5502240" y="66348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Line 13"/>
            <p:cNvSpPr/>
            <p:nvPr/>
          </p:nvSpPr>
          <p:spPr>
            <a:xfrm>
              <a:off x="5502240" y="88992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Line 14"/>
            <p:cNvSpPr/>
            <p:nvPr/>
          </p:nvSpPr>
          <p:spPr>
            <a:xfrm>
              <a:off x="5502240" y="111816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Line 15"/>
            <p:cNvSpPr/>
            <p:nvPr/>
          </p:nvSpPr>
          <p:spPr>
            <a:xfrm>
              <a:off x="5502240" y="134424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Line 16"/>
            <p:cNvSpPr/>
            <p:nvPr/>
          </p:nvSpPr>
          <p:spPr>
            <a:xfrm>
              <a:off x="3243960" y="66348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Line 17"/>
            <p:cNvSpPr/>
            <p:nvPr/>
          </p:nvSpPr>
          <p:spPr>
            <a:xfrm>
              <a:off x="3243960" y="88992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Line 18"/>
            <p:cNvSpPr/>
            <p:nvPr/>
          </p:nvSpPr>
          <p:spPr>
            <a:xfrm>
              <a:off x="3243960" y="111816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Line 19"/>
            <p:cNvSpPr/>
            <p:nvPr/>
          </p:nvSpPr>
          <p:spPr>
            <a:xfrm>
              <a:off x="3243960" y="1344240"/>
              <a:ext cx="451440" cy="0"/>
            </a:xfrm>
            <a:prstGeom prst="line">
              <a:avLst/>
            </a:prstGeom>
            <a:ln w="38160">
              <a:solidFill>
                <a:schemeClr val="bg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9" name="CustomShape 20"/>
          <p:cNvSpPr/>
          <p:nvPr/>
        </p:nvSpPr>
        <p:spPr>
          <a:xfrm>
            <a:off x="3255120" y="2242080"/>
            <a:ext cx="26985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alibri"/>
              </a:rPr>
              <a:t>COMISSÃO ESPECIAL DESTINADA A PROFERIR PARECER AO PROJETO DE LEI Nº 7.419, DE 2006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30" name="CustomShape 21"/>
          <p:cNvSpPr/>
          <p:nvPr/>
        </p:nvSpPr>
        <p:spPr>
          <a:xfrm>
            <a:off x="2901600" y="4169880"/>
            <a:ext cx="3452400" cy="74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1800" b="0" strike="noStrike" spc="-1">
                <a:solidFill>
                  <a:srgbClr val="FFFFFF"/>
                </a:solidFill>
                <a:latin typeface="Trebuchet MS"/>
              </a:rPr>
              <a:t>Pablo Silva Cesário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1800" b="0" strike="noStrike" spc="-1">
                <a:solidFill>
                  <a:srgbClr val="FFFFFF"/>
                </a:solidFill>
                <a:latin typeface="Trebuchet MS"/>
              </a:rPr>
              <a:t>61 3317-9496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2000" b="0" strike="noStrike" spc="-1">
                <a:solidFill>
                  <a:srgbClr val="FFFFFF"/>
                </a:solidFill>
                <a:latin typeface="Trebuchet MS"/>
              </a:rPr>
              <a:t>http://www.portaldaindustria.com.br/sesi/canais/gtss/</a:t>
            </a:r>
            <a:endParaRPr lang="pt-BR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t-BR" sz="1800" b="0" strike="noStrike" spc="-1">
                <a:solidFill>
                  <a:srgbClr val="FFFFFF"/>
                </a:solidFill>
                <a:latin typeface="Trebuchet MS"/>
              </a:rPr>
              <a:t>pcesario@cni.com.br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231" name="Group 22"/>
          <p:cNvGrpSpPr/>
          <p:nvPr/>
        </p:nvGrpSpPr>
        <p:grpSpPr>
          <a:xfrm>
            <a:off x="3324240" y="2944800"/>
            <a:ext cx="2629440" cy="1085760"/>
            <a:chOff x="3324240" y="2944800"/>
            <a:chExt cx="2629440" cy="1085760"/>
          </a:xfrm>
        </p:grpSpPr>
        <p:sp>
          <p:nvSpPr>
            <p:cNvPr id="232" name="Line 23"/>
            <p:cNvSpPr/>
            <p:nvPr/>
          </p:nvSpPr>
          <p:spPr>
            <a:xfrm>
              <a:off x="3349440" y="2944800"/>
              <a:ext cx="0" cy="75708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Line 24"/>
            <p:cNvSpPr/>
            <p:nvPr/>
          </p:nvSpPr>
          <p:spPr>
            <a:xfrm>
              <a:off x="5925960" y="2944800"/>
              <a:ext cx="0" cy="75708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4" name="Line 25"/>
            <p:cNvSpPr/>
            <p:nvPr/>
          </p:nvSpPr>
          <p:spPr>
            <a:xfrm>
              <a:off x="3324240" y="3701880"/>
              <a:ext cx="2629440" cy="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5" name="Line 26"/>
            <p:cNvSpPr/>
            <p:nvPr/>
          </p:nvSpPr>
          <p:spPr>
            <a:xfrm>
              <a:off x="4683240" y="3693600"/>
              <a:ext cx="0" cy="336960"/>
            </a:xfrm>
            <a:prstGeom prst="line">
              <a:avLst/>
            </a:prstGeom>
            <a:ln w="2844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pic>
        <p:nvPicPr>
          <p:cNvPr id="236" name="Imagem 59"/>
          <p:cNvPicPr/>
          <p:nvPr/>
        </p:nvPicPr>
        <p:blipFill>
          <a:blip r:embed="rId2"/>
          <a:srcRect l="63642"/>
          <a:stretch/>
        </p:blipFill>
        <p:spPr>
          <a:xfrm>
            <a:off x="5819400" y="0"/>
            <a:ext cx="3324240" cy="6857640"/>
          </a:xfrm>
          <a:prstGeom prst="rect">
            <a:avLst/>
          </a:prstGeom>
          <a:ln>
            <a:noFill/>
          </a:ln>
        </p:spPr>
      </p:pic>
      <p:pic>
        <p:nvPicPr>
          <p:cNvPr id="237" name="Imagem 54"/>
          <p:cNvPicPr/>
          <p:nvPr/>
        </p:nvPicPr>
        <p:blipFill>
          <a:blip r:embed="rId3"/>
          <a:srcRect l="35003" t="65550" r="33610" b="12225"/>
          <a:stretch/>
        </p:blipFill>
        <p:spPr>
          <a:xfrm>
            <a:off x="3740760" y="529560"/>
            <a:ext cx="1624680" cy="86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17185</TotalTime>
  <Words>720</Words>
  <Application>Microsoft Office PowerPoint</Application>
  <PresentationFormat>Apresentação na tela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FrutigerLTPro-Light</vt:lpstr>
      <vt:lpstr>Liberation Sans Narrow</vt:lpstr>
      <vt:lpstr>Symbol</vt:lpstr>
      <vt:lpstr>Times New Roman</vt:lpstr>
      <vt:lpstr>Trebuchet MS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Renan Finco | .PPT</dc:creator>
  <dc:description/>
  <cp:lastModifiedBy>Silvana Sartori de Melo</cp:lastModifiedBy>
  <cp:revision>1056</cp:revision>
  <dcterms:created xsi:type="dcterms:W3CDTF">2018-03-19T17:25:13Z</dcterms:created>
  <dcterms:modified xsi:type="dcterms:W3CDTF">2021-08-25T16:52:04Z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