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31"/>
  </p:notesMasterIdLst>
  <p:sldIdLst>
    <p:sldId id="297" r:id="rId2"/>
    <p:sldId id="262" r:id="rId3"/>
    <p:sldId id="330" r:id="rId4"/>
    <p:sldId id="261" r:id="rId5"/>
    <p:sldId id="331" r:id="rId6"/>
    <p:sldId id="1149" r:id="rId7"/>
    <p:sldId id="332" r:id="rId8"/>
    <p:sldId id="1156" r:id="rId9"/>
    <p:sldId id="1045" r:id="rId10"/>
    <p:sldId id="1197" r:id="rId11"/>
    <p:sldId id="1198" r:id="rId12"/>
    <p:sldId id="1195" r:id="rId13"/>
    <p:sldId id="1199" r:id="rId14"/>
    <p:sldId id="263" r:id="rId15"/>
    <p:sldId id="1216" r:id="rId16"/>
    <p:sldId id="1157" r:id="rId17"/>
    <p:sldId id="1202" r:id="rId18"/>
    <p:sldId id="1204" r:id="rId19"/>
    <p:sldId id="1208" r:id="rId20"/>
    <p:sldId id="1206" r:id="rId21"/>
    <p:sldId id="1207" r:id="rId22"/>
    <p:sldId id="1209" r:id="rId23"/>
    <p:sldId id="1210" r:id="rId24"/>
    <p:sldId id="1217" r:id="rId25"/>
    <p:sldId id="1213" r:id="rId26"/>
    <p:sldId id="1212" r:id="rId27"/>
    <p:sldId id="1214" r:id="rId28"/>
    <p:sldId id="1177" r:id="rId29"/>
    <p:sldId id="349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pos="4464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o Pellim" initials="RP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14A"/>
    <a:srgbClr val="1D5632"/>
    <a:srgbClr val="EE6B12"/>
    <a:srgbClr val="D1B0AD"/>
    <a:srgbClr val="CFD4AA"/>
    <a:srgbClr val="B4CBCA"/>
    <a:srgbClr val="42A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D9C03DE-459B-478D-A6B3-CE963488665C}">
  <a:tblStyle styleId="{4D9C03DE-459B-478D-A6B3-CE96348866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4660"/>
  </p:normalViewPr>
  <p:slideViewPr>
    <p:cSldViewPr snapToGrid="0">
      <p:cViewPr>
        <p:scale>
          <a:sx n="157" d="100"/>
          <a:sy n="157" d="100"/>
        </p:scale>
        <p:origin x="-450" y="336"/>
      </p:cViewPr>
      <p:guideLst>
        <p:guide orient="horz" pos="1620"/>
        <p:guide pos="44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droleal\AppData\Local\Microsoft\Windows\INetCache\Content.Outlook\HRKTK099\Sinistralida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98350153795858E-2"/>
          <c:y val="0.10483895494588609"/>
          <c:w val="0.90289065895192"/>
          <c:h val="0.81573924514214535"/>
        </c:manualLayout>
      </c:layout>
      <c:lineChart>
        <c:grouping val="standard"/>
        <c:varyColors val="0"/>
        <c:ser>
          <c:idx val="0"/>
          <c:order val="0"/>
          <c:tx>
            <c:strRef>
              <c:f>Plan1!$I$5</c:f>
              <c:strCache>
                <c:ptCount val="1"/>
                <c:pt idx="0">
                  <c:v>Sinistralidade de caixa</c:v>
                </c:pt>
              </c:strCache>
            </c:strRef>
          </c:tx>
          <c:dLbls>
            <c:dLbl>
              <c:idx val="5"/>
              <c:layout>
                <c:manualLayout>
                  <c:x val="-2.8438511588452221E-2"/>
                  <c:y val="-7.5339734829533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40-4C0E-B207-A8EC4708E2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Plan1!$H$6:$H$15</c:f>
              <c:strCache>
                <c:ptCount val="10"/>
                <c:pt idx="0">
                  <c:v>1T_2019</c:v>
                </c:pt>
                <c:pt idx="1">
                  <c:v>2T_2019</c:v>
                </c:pt>
                <c:pt idx="2">
                  <c:v>3T_2019</c:v>
                </c:pt>
                <c:pt idx="3">
                  <c:v>4T_2019</c:v>
                </c:pt>
                <c:pt idx="4">
                  <c:v>1T_2020</c:v>
                </c:pt>
                <c:pt idx="5">
                  <c:v>2T_2020</c:v>
                </c:pt>
                <c:pt idx="6">
                  <c:v>3T_2020</c:v>
                </c:pt>
                <c:pt idx="7">
                  <c:v>4T_2020</c:v>
                </c:pt>
                <c:pt idx="8">
                  <c:v>1T_2021</c:v>
                </c:pt>
                <c:pt idx="9">
                  <c:v>2T_2021</c:v>
                </c:pt>
              </c:strCache>
            </c:strRef>
          </c:cat>
          <c:val>
            <c:numRef>
              <c:f>Plan1!$I$6:$I$15</c:f>
              <c:numCache>
                <c:formatCode>0%</c:formatCode>
                <c:ptCount val="10"/>
                <c:pt idx="0">
                  <c:v>0.77</c:v>
                </c:pt>
                <c:pt idx="1">
                  <c:v>0.82</c:v>
                </c:pt>
                <c:pt idx="2">
                  <c:v>0.81</c:v>
                </c:pt>
                <c:pt idx="3">
                  <c:v>0.78</c:v>
                </c:pt>
                <c:pt idx="4">
                  <c:v>0.76</c:v>
                </c:pt>
                <c:pt idx="5">
                  <c:v>0.68</c:v>
                </c:pt>
                <c:pt idx="6">
                  <c:v>0.69</c:v>
                </c:pt>
                <c:pt idx="7">
                  <c:v>0.76</c:v>
                </c:pt>
                <c:pt idx="8">
                  <c:v>0.75</c:v>
                </c:pt>
                <c:pt idx="9">
                  <c:v>0.81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A90-4B1D-B698-CADB38126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751040"/>
        <c:axId val="225752576"/>
      </c:lineChart>
      <c:catAx>
        <c:axId val="22575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pt-BR"/>
          </a:p>
        </c:txPr>
        <c:crossAx val="225752576"/>
        <c:crosses val="autoZero"/>
        <c:auto val="1"/>
        <c:lblAlgn val="ctr"/>
        <c:lblOffset val="100"/>
        <c:noMultiLvlLbl val="0"/>
      </c:catAx>
      <c:valAx>
        <c:axId val="225752576"/>
        <c:scaling>
          <c:orientation val="minMax"/>
          <c:min val="0.60000000000000009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5751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44820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f6f6f20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f6f6f20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000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f6f6f20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f6f6f20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682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b3033bf72a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b3033bf72a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731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f6f6f201e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f6f6f201e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06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13225" y="1424150"/>
            <a:ext cx="6075000" cy="3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rgbClr val="1D563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3" name="Google Shape;23;p4"/>
          <p:cNvSpPr/>
          <p:nvPr/>
        </p:nvSpPr>
        <p:spPr>
          <a:xfrm flipH="1">
            <a:off x="5808550" y="1533900"/>
            <a:ext cx="4800600" cy="4800600"/>
          </a:xfrm>
          <a:prstGeom prst="rtTriangle">
            <a:avLst/>
          </a:prstGeom>
          <a:solidFill>
            <a:srgbClr val="1D56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solidFill>
          <a:schemeClr val="accent5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-169300" y="-64500"/>
            <a:ext cx="4451100" cy="5272200"/>
          </a:xfrm>
          <a:prstGeom prst="rect">
            <a:avLst/>
          </a:prstGeom>
          <a:solidFill>
            <a:srgbClr val="1D56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60" name="Google Shape;60;p13"/>
          <p:cNvCxnSpPr/>
          <p:nvPr/>
        </p:nvCxnSpPr>
        <p:spPr>
          <a:xfrm rot="10800000">
            <a:off x="-1604675" y="1624350"/>
            <a:ext cx="4819800" cy="4419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5690650" y="1883225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2" hasCustomPrompt="1"/>
          </p:nvPr>
        </p:nvSpPr>
        <p:spPr>
          <a:xfrm>
            <a:off x="4810771" y="1164068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3" hasCustomPrompt="1"/>
          </p:nvPr>
        </p:nvSpPr>
        <p:spPr>
          <a:xfrm>
            <a:off x="4810771" y="2031990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4"/>
          </p:nvPr>
        </p:nvSpPr>
        <p:spPr>
          <a:xfrm>
            <a:off x="5690650" y="3628275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5"/>
          </p:nvPr>
        </p:nvSpPr>
        <p:spPr>
          <a:xfrm>
            <a:off x="5690650" y="1044000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5690650" y="2760350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 hasCustomPrompt="1"/>
          </p:nvPr>
        </p:nvSpPr>
        <p:spPr>
          <a:xfrm>
            <a:off x="4810771" y="2880418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8" hasCustomPrompt="1"/>
          </p:nvPr>
        </p:nvSpPr>
        <p:spPr>
          <a:xfrm>
            <a:off x="4810771" y="3748340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5690650" y="1319545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5690650" y="304542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3"/>
          </p:nvPr>
        </p:nvSpPr>
        <p:spPr>
          <a:xfrm>
            <a:off x="5690650" y="2162698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4"/>
          </p:nvPr>
        </p:nvSpPr>
        <p:spPr>
          <a:xfrm>
            <a:off x="5690650" y="3907748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5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5">
    <p:bg>
      <p:bgPr>
        <a:solidFill>
          <a:schemeClr val="accent5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4796125" y="-217575"/>
            <a:ext cx="4347900" cy="5619900"/>
          </a:xfrm>
          <a:prstGeom prst="rect">
            <a:avLst/>
          </a:prstGeom>
          <a:solidFill>
            <a:srgbClr val="1D5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713225" y="1440200"/>
            <a:ext cx="3858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713225" y="2263300"/>
            <a:ext cx="3400800" cy="13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842850" y="539500"/>
            <a:ext cx="800100" cy="857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EF02296-AF4E-48F3-9BD0-BF7B21E0CC2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693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xmlns="" id="{DDF557F9-5E4D-4469-BB39-49BE72869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71478" cy="36660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B0001378-681D-497E-9E2A-E5842B283F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19723" y="2000498"/>
            <a:ext cx="3504554" cy="11425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pt-B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None/>
              <a:defRPr lang="pt-BR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None/>
              <a:defRPr lang="pt-BR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None/>
              <a:defRPr lang="pt-BR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5pPr>
          </a:lstStyle>
          <a:p>
            <a:pPr algn="ctr"/>
            <a:r>
              <a:rPr lang="pt-BR" dirty="0"/>
              <a:t>GT ANS de  Odontologia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5A3B5A3-04E0-4417-B58C-D9A8DEA10C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466290" y="4775217"/>
            <a:ext cx="6211421" cy="33114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None/>
              <a:defRPr lang="pt-BR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None/>
              <a:defRPr lang="pt-BR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None/>
              <a:defRPr lang="pt-BR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5pPr>
          </a:lstStyle>
          <a:p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22 de fevereiro de 2021 – 9h</a:t>
            </a:r>
          </a:p>
        </p:txBody>
      </p:sp>
      <p:sp>
        <p:nvSpPr>
          <p:cNvPr id="20" name="Colchete Direito 19">
            <a:extLst>
              <a:ext uri="{FF2B5EF4-FFF2-40B4-BE49-F238E27FC236}">
                <a16:creationId xmlns:a16="http://schemas.microsoft.com/office/drawing/2014/main" xmlns="" id="{CEFFB277-5B92-4655-809F-4E01E5F87E6E}"/>
              </a:ext>
            </a:extLst>
          </p:cNvPr>
          <p:cNvSpPr/>
          <p:nvPr userDrawn="1"/>
        </p:nvSpPr>
        <p:spPr>
          <a:xfrm rot="16200000">
            <a:off x="4331617" y="-520451"/>
            <a:ext cx="480767" cy="4930160"/>
          </a:xfrm>
          <a:prstGeom prst="rightBracket">
            <a:avLst>
              <a:gd name="adj" fmla="val 0"/>
            </a:avLst>
          </a:prstGeom>
          <a:ln w="5715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olchete Direito 20">
            <a:extLst>
              <a:ext uri="{FF2B5EF4-FFF2-40B4-BE49-F238E27FC236}">
                <a16:creationId xmlns:a16="http://schemas.microsoft.com/office/drawing/2014/main" xmlns="" id="{8F3AA109-F4F4-4AC4-ADA3-C873D875F07B}"/>
              </a:ext>
            </a:extLst>
          </p:cNvPr>
          <p:cNvSpPr/>
          <p:nvPr userDrawn="1"/>
        </p:nvSpPr>
        <p:spPr>
          <a:xfrm rot="5400000">
            <a:off x="4331617" y="743220"/>
            <a:ext cx="480767" cy="4930160"/>
          </a:xfrm>
          <a:prstGeom prst="rightBracket">
            <a:avLst>
              <a:gd name="adj" fmla="val 0"/>
            </a:avLst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866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886700" cy="411510"/>
          </a:xfrm>
          <a:prstGeom prst="rect">
            <a:avLst/>
          </a:prstGeom>
          <a:solidFill>
            <a:srgbClr val="026937"/>
          </a:solidFill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do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4336" y="549087"/>
            <a:ext cx="8752848" cy="390979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pt-BR" sz="1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971550" indent="-285750">
              <a:buFont typeface="Wingdings" panose="05000000000000000000" pitchFamily="2" charset="2"/>
              <a:buChar char="ü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pt-BR" dirty="0"/>
              <a:t>Texto</a:t>
            </a:r>
          </a:p>
          <a:p>
            <a:pPr lvl="0"/>
            <a:r>
              <a:rPr lang="pt-BR" b="0" dirty="0"/>
              <a:t>Texto </a:t>
            </a:r>
            <a:r>
              <a:rPr lang="pt-BR" b="0" dirty="0" err="1"/>
              <a:t>texto</a:t>
            </a:r>
            <a:endParaRPr lang="pt-BR" b="0" dirty="0"/>
          </a:p>
          <a:p>
            <a:pPr lvl="1"/>
            <a:r>
              <a:rPr lang="pt-BR" dirty="0"/>
              <a:t>Item</a:t>
            </a:r>
          </a:p>
          <a:p>
            <a:pPr lvl="2"/>
            <a:r>
              <a:rPr lang="pt-BR" dirty="0"/>
              <a:t>Item 2</a:t>
            </a: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FB720E88-6041-4E6E-8091-3ED4EEB0A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5694" y="68833"/>
            <a:ext cx="658306" cy="273844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424533AD-72FA-4A24-964D-E9DD6425CC7E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8B75227A-12C5-4A49-BE69-F1EE558D9A76}"/>
              </a:ext>
            </a:extLst>
          </p:cNvPr>
          <p:cNvCxnSpPr/>
          <p:nvPr userDrawn="1"/>
        </p:nvCxnSpPr>
        <p:spPr>
          <a:xfrm>
            <a:off x="-36512" y="4708099"/>
            <a:ext cx="7020272" cy="0"/>
          </a:xfrm>
          <a:prstGeom prst="line">
            <a:avLst/>
          </a:prstGeom>
          <a:ln w="28575">
            <a:solidFill>
              <a:srgbClr val="1D5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xmlns="" id="{8ED075E1-33B6-4966-A1A5-A79F347224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4827" y="4458878"/>
            <a:ext cx="1691326" cy="49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8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 title only">
  <p:cSld name="Top 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>
              <a:buNone/>
            </a:pPr>
            <a:endParaRPr sz="1050" dirty="0"/>
          </a:p>
        </p:txBody>
      </p:sp>
      <p:sp>
        <p:nvSpPr>
          <p:cNvPr id="60" name="Google Shape;60;p9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rgbClr val="1D5632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>
              <a:buNone/>
            </a:pPr>
            <a:endParaRPr sz="1050" dirty="0">
              <a:solidFill>
                <a:srgbClr val="00B050"/>
              </a:solidFill>
            </a:endParaRPr>
          </a:p>
        </p:txBody>
      </p:sp>
      <p:sp>
        <p:nvSpPr>
          <p:cNvPr id="61" name="Google Shape;61;p9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rgbClr val="1D5632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>
              <a:buNone/>
            </a:pPr>
            <a:endParaRPr sz="1050" dirty="0"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" name="Google Shape;42;p6">
            <a:extLst>
              <a:ext uri="{FF2B5EF4-FFF2-40B4-BE49-F238E27FC236}">
                <a16:creationId xmlns:a16="http://schemas.microsoft.com/office/drawing/2014/main" xmlns="" id="{AE2479E3-0E33-44C6-A353-6DA857A575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b="1"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467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9" r:id="rId2"/>
    <p:sldLayoutId id="2147483660" r:id="rId3"/>
    <p:sldLayoutId id="2147483681" r:id="rId4"/>
    <p:sldLayoutId id="2147483682" r:id="rId5"/>
    <p:sldLayoutId id="214748368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4.svg"/><Relationship Id="rId4" Type="http://schemas.openxmlformats.org/officeDocument/2006/relationships/image" Target="../media/image27.png"/><Relationship Id="rId9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42.sv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51.svg"/><Relationship Id="rId4" Type="http://schemas.openxmlformats.org/officeDocument/2006/relationships/image" Target="../media/image36.png"/><Relationship Id="rId9" Type="http://schemas.openxmlformats.org/officeDocument/2006/relationships/image" Target="../media/image55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 descr="Engrenagens com preenchimento sólido">
            <a:extLst>
              <a:ext uri="{FF2B5EF4-FFF2-40B4-BE49-F238E27FC236}">
                <a16:creationId xmlns:a16="http://schemas.microsoft.com/office/drawing/2014/main" xmlns="" id="{E3B65305-68F1-4A13-8202-F530F91789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01668" y="2283749"/>
            <a:ext cx="576000" cy="576000"/>
          </a:xfrm>
          <a:prstGeom prst="rect">
            <a:avLst/>
          </a:prstGeom>
        </p:spPr>
      </p:pic>
      <p:pic>
        <p:nvPicPr>
          <p:cNvPr id="7" name="Gráfico 6" descr="Círculos com setas com preenchimento sólido">
            <a:extLst>
              <a:ext uri="{FF2B5EF4-FFF2-40B4-BE49-F238E27FC236}">
                <a16:creationId xmlns:a16="http://schemas.microsoft.com/office/drawing/2014/main" xmlns="" id="{C4CEB1EB-DE9E-4D23-A977-F2B4CF687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66332" y="2283749"/>
            <a:ext cx="576000" cy="576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70CEEC7-260C-4E90-843E-1EFE373B941B}"/>
              </a:ext>
            </a:extLst>
          </p:cNvPr>
          <p:cNvSpPr txBox="1"/>
          <p:nvPr/>
        </p:nvSpPr>
        <p:spPr>
          <a:xfrm>
            <a:off x="2913224" y="1910029"/>
            <a:ext cx="3317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Audiência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pública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30173EF0-5546-4634-A396-4C28FA910916}"/>
              </a:ext>
            </a:extLst>
          </p:cNvPr>
          <p:cNvSpPr txBox="1">
            <a:spLocks/>
          </p:cNvSpPr>
          <p:nvPr/>
        </p:nvSpPr>
        <p:spPr>
          <a:xfrm>
            <a:off x="1346200" y="3972631"/>
            <a:ext cx="6451601" cy="103595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pt-BR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pt-BR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pt-BR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Comissão Especial do PL 7419/2006 - Planos de Saúde</a:t>
            </a:r>
          </a:p>
          <a:p>
            <a:r>
              <a:rPr lang="pt-BR" dirty="0"/>
              <a:t>Câmara dos Deputados</a:t>
            </a:r>
          </a:p>
          <a:p>
            <a:r>
              <a:rPr lang="pt-BR" b="0" dirty="0">
                <a:effectLst/>
              </a:rPr>
              <a:t>18 de agosto de 2021</a:t>
            </a:r>
          </a:p>
        </p:txBody>
      </p:sp>
    </p:spTree>
    <p:extLst>
      <p:ext uri="{BB962C8B-B14F-4D97-AF65-F5344CB8AC3E}">
        <p14:creationId xmlns:p14="http://schemas.microsoft.com/office/powerpoint/2010/main" val="3158052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xmlns="" id="{5A8D5ACE-CC19-4E0B-B83F-251041704A01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619918" y="2198800"/>
            <a:ext cx="3830783" cy="528600"/>
          </a:xfrm>
        </p:spPr>
        <p:txBody>
          <a:bodyPr/>
          <a:lstStyle/>
          <a:p>
            <a:r>
              <a:rPr lang="pt-BR" dirty="0"/>
              <a:t>A dimensão econômica da saúde suplementar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8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3">
            <a:extLst>
              <a:ext uri="{FF2B5EF4-FFF2-40B4-BE49-F238E27FC236}">
                <a16:creationId xmlns:a16="http://schemas.microsoft.com/office/drawing/2014/main" xmlns="" id="{BE6F4C5C-38E6-42F5-A3A8-01EA198B0E59}"/>
              </a:ext>
            </a:extLst>
          </p:cNvPr>
          <p:cNvSpPr txBox="1">
            <a:spLocks/>
          </p:cNvSpPr>
          <p:nvPr/>
        </p:nvSpPr>
        <p:spPr>
          <a:xfrm>
            <a:off x="8485694" y="76267"/>
            <a:ext cx="6583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r" defTabSz="457189">
              <a:defRPr/>
            </a:pPr>
            <a:fld id="{424533AD-72FA-4A24-964D-E9DD6425CC7E}" type="slidenum">
              <a:rPr lang="pt-BR" sz="1400" b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57189">
                <a:defRPr/>
              </a:pPr>
              <a:t>10</a:t>
            </a:fld>
            <a:endParaRPr lang="pt-BR" sz="1400" b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52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32C83A-E017-4AB6-981A-6EF36CA1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650" y="2014593"/>
            <a:ext cx="3193800" cy="325200"/>
          </a:xfrm>
        </p:spPr>
        <p:txBody>
          <a:bodyPr/>
          <a:lstStyle/>
          <a:p>
            <a:r>
              <a:rPr lang="pt-BR" dirty="0"/>
              <a:t>3,4 milhões </a:t>
            </a:r>
            <a:r>
              <a:rPr lang="pt-BR" b="0" dirty="0"/>
              <a:t>de empregos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94671AB5-80D2-446D-B39F-30C890C85309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5690650" y="3730940"/>
            <a:ext cx="3193800" cy="325200"/>
          </a:xfrm>
        </p:spPr>
        <p:txBody>
          <a:bodyPr/>
          <a:lstStyle/>
          <a:p>
            <a:r>
              <a:rPr lang="pt-BR" dirty="0"/>
              <a:t>1,3 bilhão </a:t>
            </a:r>
            <a:r>
              <a:rPr lang="pt-BR" b="0" dirty="0"/>
              <a:t>de procedimentos em 2020 (consultas, exames, internações, terapias)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882D6485-E8A8-44AE-BC47-8E5AB2D976B3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5690650" y="1146668"/>
            <a:ext cx="3193800" cy="325200"/>
          </a:xfrm>
        </p:spPr>
        <p:txBody>
          <a:bodyPr/>
          <a:lstStyle/>
          <a:p>
            <a:r>
              <a:rPr lang="pt-BR" b="0" dirty="0"/>
              <a:t>Receita assistencial de </a:t>
            </a:r>
            <a:br>
              <a:rPr lang="pt-BR" b="0" dirty="0"/>
            </a:br>
            <a:r>
              <a:rPr lang="pt-BR" dirty="0"/>
              <a:t>R$ 218 bilhões em 2020 </a:t>
            </a:r>
            <a:r>
              <a:rPr lang="pt-BR" b="0" dirty="0"/>
              <a:t>(planos médico-hospitalares)</a:t>
            </a:r>
            <a:br>
              <a:rPr lang="pt-BR" b="0" dirty="0"/>
            </a:br>
            <a:endParaRPr lang="pt-BR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F524BAF1-FE6F-436F-9ED4-D1C91DC53E99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5690650" y="2863018"/>
            <a:ext cx="3193800" cy="325200"/>
          </a:xfrm>
        </p:spPr>
        <p:txBody>
          <a:bodyPr/>
          <a:lstStyle/>
          <a:p>
            <a:r>
              <a:rPr lang="pt-BR" dirty="0"/>
              <a:t>3% </a:t>
            </a:r>
            <a:r>
              <a:rPr lang="pt-BR" b="0" dirty="0"/>
              <a:t>do PIB</a:t>
            </a:r>
          </a:p>
        </p:txBody>
      </p:sp>
      <p:pic>
        <p:nvPicPr>
          <p:cNvPr id="15" name="Gráfico 35" descr="Tendência ascendente com preenchimento sólido">
            <a:extLst>
              <a:ext uri="{FF2B5EF4-FFF2-40B4-BE49-F238E27FC236}">
                <a16:creationId xmlns:a16="http://schemas.microsoft.com/office/drawing/2014/main" xmlns="" id="{1CB90A75-D227-4D9C-B12E-8145966F79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75625" y="3530962"/>
            <a:ext cx="720000" cy="720000"/>
          </a:xfrm>
          <a:prstGeom prst="rect">
            <a:avLst/>
          </a:prstGeom>
        </p:spPr>
      </p:pic>
      <p:pic>
        <p:nvPicPr>
          <p:cNvPr id="16" name="Gráfico 35" descr="Tendência ascendente com preenchimento sólido">
            <a:extLst>
              <a:ext uri="{FF2B5EF4-FFF2-40B4-BE49-F238E27FC236}">
                <a16:creationId xmlns:a16="http://schemas.microsoft.com/office/drawing/2014/main" xmlns="" id="{91CD991E-B83B-4263-970D-632AA4EDA1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75625" y="2663040"/>
            <a:ext cx="720000" cy="720000"/>
          </a:xfrm>
          <a:prstGeom prst="rect">
            <a:avLst/>
          </a:prstGeom>
        </p:spPr>
      </p:pic>
      <p:pic>
        <p:nvPicPr>
          <p:cNvPr id="17" name="Gráfico 16" descr="Crescimento Comercial com preenchimento sólido">
            <a:extLst>
              <a:ext uri="{FF2B5EF4-FFF2-40B4-BE49-F238E27FC236}">
                <a16:creationId xmlns:a16="http://schemas.microsoft.com/office/drawing/2014/main" xmlns="" id="{410459B4-D429-4E2B-9C0D-F4DAACB73E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96869" y="1817193"/>
            <a:ext cx="720000" cy="720000"/>
          </a:xfrm>
          <a:prstGeom prst="rect">
            <a:avLst/>
          </a:prstGeom>
        </p:spPr>
      </p:pic>
      <p:pic>
        <p:nvPicPr>
          <p:cNvPr id="18" name="Gráfico 17" descr="Gráfico de barras com tendência ascendente estrutura de tópicos">
            <a:extLst>
              <a:ext uri="{FF2B5EF4-FFF2-40B4-BE49-F238E27FC236}">
                <a16:creationId xmlns:a16="http://schemas.microsoft.com/office/drawing/2014/main" xmlns="" id="{498F5896-DC0F-4350-8037-D78BD414BB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75625" y="971480"/>
            <a:ext cx="720000" cy="720000"/>
          </a:xfrm>
          <a:prstGeom prst="rect">
            <a:avLst/>
          </a:prstGeom>
        </p:spPr>
      </p:pic>
      <p:pic>
        <p:nvPicPr>
          <p:cNvPr id="20" name="Gráfico 19" descr="Médico com preenchimento sólido">
            <a:extLst>
              <a:ext uri="{FF2B5EF4-FFF2-40B4-BE49-F238E27FC236}">
                <a16:creationId xmlns:a16="http://schemas.microsoft.com/office/drawing/2014/main" xmlns="" id="{3CB65C53-5830-470B-A67B-B25C7DE757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81250" y="3543478"/>
            <a:ext cx="374924" cy="374924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Número de Slide 3">
            <a:extLst>
              <a:ext uri="{FF2B5EF4-FFF2-40B4-BE49-F238E27FC236}">
                <a16:creationId xmlns:a16="http://schemas.microsoft.com/office/drawing/2014/main" xmlns="" id="{E45AE10C-1A6D-4E41-81B4-76F392C8878B}"/>
              </a:ext>
            </a:extLst>
          </p:cNvPr>
          <p:cNvSpPr txBox="1">
            <a:spLocks/>
          </p:cNvSpPr>
          <p:nvPr/>
        </p:nvSpPr>
        <p:spPr>
          <a:xfrm>
            <a:off x="8485694" y="68833"/>
            <a:ext cx="6583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r" defTabSz="457189">
              <a:defRPr/>
            </a:pPr>
            <a:fld id="{424533AD-72FA-4A24-964D-E9DD6425CC7E}" type="slidenum">
              <a:rPr lang="pt-BR" sz="1400" b="0" smtClean="0">
                <a:solidFill>
                  <a:prstClr val="black">
                    <a:lumMod val="50000"/>
                    <a:lumOff val="50000"/>
                  </a:prst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pPr algn="r" defTabSz="457189">
                <a:defRPr/>
              </a:pPr>
              <a:t>11</a:t>
            </a:fld>
            <a:endParaRPr lang="pt-BR" sz="1400" b="0" dirty="0">
              <a:solidFill>
                <a:prstClr val="black">
                  <a:lumMod val="50000"/>
                  <a:lumOff val="50000"/>
                </a:prst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5605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D637098-3DA3-459D-BA42-4801341F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4" y="530584"/>
            <a:ext cx="7375127" cy="528600"/>
          </a:xfrm>
        </p:spPr>
        <p:txBody>
          <a:bodyPr/>
          <a:lstStyle/>
          <a:p>
            <a:r>
              <a:rPr lang="pt-BR" dirty="0">
                <a:latin typeface="Leelawadee" panose="020B0502040204020203" pitchFamily="34" charset="-34"/>
                <a:cs typeface="Leelawadee" panose="020B0502040204020203" pitchFamily="34" charset="-34"/>
              </a:rPr>
              <a:t>A cadeia produtiva de saúde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3112CF63-3DFD-481D-B372-FBB16C48D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1424150"/>
            <a:ext cx="4992041" cy="3259800"/>
          </a:xfrm>
        </p:spPr>
        <p:txBody>
          <a:bodyPr/>
          <a:lstStyle/>
          <a:p>
            <a:pPr marL="139700" indent="0" algn="just">
              <a:spcAft>
                <a:spcPts val="600"/>
              </a:spcAft>
              <a:buSzPct val="90000"/>
              <a:buNone/>
            </a:pPr>
            <a:r>
              <a:rPr lang="pt-BR" b="1" dirty="0">
                <a:solidFill>
                  <a:srgbClr val="1D563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83% </a:t>
            </a:r>
            <a:r>
              <a:rPr lang="pt-BR" dirty="0">
                <a:latin typeface="Leelawadee" panose="020B0502040204020203" pitchFamily="34" charset="-34"/>
                <a:cs typeface="Leelawadee" panose="020B0502040204020203" pitchFamily="34" charset="-34"/>
              </a:rPr>
              <a:t>das receitas dos </a:t>
            </a:r>
            <a:r>
              <a:rPr lang="pt-BR" b="1" dirty="0">
                <a:solidFill>
                  <a:srgbClr val="1D563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hospitais privados </a:t>
            </a:r>
            <a:r>
              <a:rPr lang="pt-BR" dirty="0">
                <a:latin typeface="Leelawadee" panose="020B0502040204020203" pitchFamily="34" charset="-34"/>
                <a:cs typeface="Leelawadee" panose="020B0502040204020203" pitchFamily="34" charset="-34"/>
              </a:rPr>
              <a:t>vêm de recursos administrados pelas operadoras de planos de saúde</a:t>
            </a:r>
          </a:p>
          <a:p>
            <a:pPr marL="139700" indent="0" algn="just">
              <a:spcAft>
                <a:spcPts val="600"/>
              </a:spcAft>
              <a:buSzPct val="90000"/>
              <a:buNone/>
            </a:pPr>
            <a:r>
              <a:rPr lang="pt-BR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(Fonte: Anahp)</a:t>
            </a:r>
          </a:p>
          <a:p>
            <a:pPr marL="139700" indent="0" algn="just">
              <a:spcAft>
                <a:spcPts val="600"/>
              </a:spcAft>
              <a:buSzPct val="90000"/>
              <a:buNone/>
            </a:pPr>
            <a:endParaRPr lang="pt-BR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139700" indent="0" algn="just">
              <a:spcAft>
                <a:spcPts val="600"/>
              </a:spcAft>
              <a:buSzPct val="90000"/>
              <a:buNone/>
            </a:pPr>
            <a:r>
              <a:rPr lang="pt-BR" b="1" dirty="0">
                <a:solidFill>
                  <a:srgbClr val="1D563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80% </a:t>
            </a:r>
            <a:r>
              <a:rPr lang="pt-BR" dirty="0">
                <a:latin typeface="Leelawadee" panose="020B0502040204020203" pitchFamily="34" charset="-34"/>
                <a:cs typeface="Leelawadee" panose="020B0502040204020203" pitchFamily="34" charset="-34"/>
              </a:rPr>
              <a:t>das receitas dos </a:t>
            </a:r>
            <a:r>
              <a:rPr lang="pt-BR" b="1" dirty="0">
                <a:solidFill>
                  <a:srgbClr val="1D563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laboratórios de medicina diagnóstica</a:t>
            </a:r>
            <a:r>
              <a:rPr lang="pt-BR" dirty="0">
                <a:latin typeface="Leelawadee" panose="020B0502040204020203" pitchFamily="34" charset="-34"/>
                <a:cs typeface="Leelawadee" panose="020B0502040204020203" pitchFamily="34" charset="-34"/>
              </a:rPr>
              <a:t> são oriundos das operadoras de planos de saúde</a:t>
            </a:r>
          </a:p>
          <a:p>
            <a:pPr marL="139700" indent="0" algn="just">
              <a:spcAft>
                <a:spcPts val="600"/>
              </a:spcAft>
              <a:buSzPct val="90000"/>
              <a:buNone/>
            </a:pPr>
            <a:r>
              <a:rPr lang="pt-BR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(Fonte: Abramed) </a:t>
            </a:r>
          </a:p>
          <a:p>
            <a:pPr marL="139700" indent="0" algn="just">
              <a:spcAft>
                <a:spcPts val="600"/>
              </a:spcAft>
              <a:buSzPct val="90000"/>
              <a:buNone/>
            </a:pPr>
            <a:endParaRPr lang="pt-BR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139700" indent="0" algn="just">
              <a:spcAft>
                <a:spcPts val="600"/>
              </a:spcAft>
              <a:buSzPct val="90000"/>
              <a:buNone/>
            </a:pPr>
            <a:r>
              <a:rPr lang="pt-BR" b="1" dirty="0">
                <a:solidFill>
                  <a:srgbClr val="1D563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R$ 1 bilhão </a:t>
            </a:r>
            <a:r>
              <a:rPr lang="pt-BR" dirty="0">
                <a:latin typeface="Leelawadee" panose="020B0502040204020203" pitchFamily="34" charset="-34"/>
                <a:cs typeface="Leelawadee" panose="020B0502040204020203" pitchFamily="34" charset="-34"/>
              </a:rPr>
              <a:t>são repassados a </a:t>
            </a:r>
            <a:r>
              <a:rPr lang="pt-BR" b="1" dirty="0">
                <a:solidFill>
                  <a:srgbClr val="1D563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cada dois </a:t>
            </a:r>
            <a:r>
              <a:rPr lang="pt-BR" b="1" dirty="0">
                <a:latin typeface="Leelawadee" panose="020B0502040204020203" pitchFamily="34" charset="-34"/>
                <a:cs typeface="Leelawadee" panose="020B0502040204020203" pitchFamily="34" charset="-34"/>
              </a:rPr>
              <a:t>dias</a:t>
            </a:r>
            <a:r>
              <a:rPr lang="pt-BR" dirty="0">
                <a:latin typeface="Leelawadee" panose="020B0502040204020203" pitchFamily="34" charset="-34"/>
                <a:cs typeface="Leelawadee" panose="020B0502040204020203" pitchFamily="34" charset="-34"/>
              </a:rPr>
              <a:t> pelas operadoras de planos e seguros de saúde para os prestadores de serviços de saúde</a:t>
            </a:r>
          </a:p>
          <a:p>
            <a:pPr marL="139700" indent="0" algn="just">
              <a:spcAft>
                <a:spcPts val="600"/>
              </a:spcAft>
              <a:buSzPct val="90000"/>
              <a:buNone/>
            </a:pPr>
            <a:r>
              <a:rPr lang="pt-BR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(Fonte: FenaSaúde, 2021, com dados da ANS)</a:t>
            </a:r>
          </a:p>
          <a:p>
            <a:pPr marL="139700" indent="0" algn="just">
              <a:spcAft>
                <a:spcPts val="600"/>
              </a:spcAft>
              <a:buSzPct val="90000"/>
              <a:buNone/>
            </a:pPr>
            <a:endParaRPr lang="pt-BR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0" name="Gráfico 9" descr="Hospital com preenchimento sólido">
            <a:extLst>
              <a:ext uri="{FF2B5EF4-FFF2-40B4-BE49-F238E27FC236}">
                <a16:creationId xmlns:a16="http://schemas.microsoft.com/office/drawing/2014/main" xmlns="" id="{11950663-F59E-4F36-ACAB-CDEE1056C4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05266" y="1156807"/>
            <a:ext cx="1070780" cy="1054096"/>
          </a:xfrm>
          <a:prstGeom prst="rect">
            <a:avLst/>
          </a:prstGeom>
        </p:spPr>
      </p:pic>
      <p:pic>
        <p:nvPicPr>
          <p:cNvPr id="11" name="Gráfico 10" descr="Microscópio estrutura de tópicos">
            <a:extLst>
              <a:ext uri="{FF2B5EF4-FFF2-40B4-BE49-F238E27FC236}">
                <a16:creationId xmlns:a16="http://schemas.microsoft.com/office/drawing/2014/main" xmlns="" id="{2A6F59EC-AA5C-4B5F-AE68-B60C06410A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49188" y="2644081"/>
            <a:ext cx="782936" cy="770737"/>
          </a:xfrm>
          <a:prstGeom prst="rect">
            <a:avLst/>
          </a:prstGeom>
        </p:spPr>
      </p:pic>
      <p:pic>
        <p:nvPicPr>
          <p:cNvPr id="12" name="Gráfico 11" descr="Dinheiro com preenchimento sólido">
            <a:extLst>
              <a:ext uri="{FF2B5EF4-FFF2-40B4-BE49-F238E27FC236}">
                <a16:creationId xmlns:a16="http://schemas.microsoft.com/office/drawing/2014/main" xmlns="" id="{20A1C1EA-B61A-4029-A8F8-CA4F779373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49188" y="3933723"/>
            <a:ext cx="782936" cy="770737"/>
          </a:xfrm>
          <a:prstGeom prst="rect">
            <a:avLst/>
          </a:prstGeom>
        </p:spPr>
      </p:pic>
      <p:sp>
        <p:nvSpPr>
          <p:cNvPr id="7" name="Espaço Reservado para Número de Slide 3">
            <a:extLst>
              <a:ext uri="{FF2B5EF4-FFF2-40B4-BE49-F238E27FC236}">
                <a16:creationId xmlns:a16="http://schemas.microsoft.com/office/drawing/2014/main" xmlns="" id="{9A9B08D2-82F1-4091-8B49-1D56B974EC96}"/>
              </a:ext>
            </a:extLst>
          </p:cNvPr>
          <p:cNvSpPr txBox="1">
            <a:spLocks/>
          </p:cNvSpPr>
          <p:nvPr/>
        </p:nvSpPr>
        <p:spPr>
          <a:xfrm>
            <a:off x="8485694" y="76267"/>
            <a:ext cx="6583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r" defTabSz="457189">
              <a:defRPr/>
            </a:pPr>
            <a:fld id="{424533AD-72FA-4A24-964D-E9DD6425CC7E}" type="slidenum">
              <a:rPr lang="pt-BR" sz="1400" b="0" smtClean="0">
                <a:solidFill>
                  <a:prstClr val="black">
                    <a:lumMod val="50000"/>
                    <a:lumOff val="50000"/>
                  </a:prst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pPr algn="r" defTabSz="457189">
                <a:defRPr/>
              </a:pPr>
              <a:t>12</a:t>
            </a:fld>
            <a:endParaRPr lang="pt-BR" sz="1400" b="0" dirty="0">
              <a:solidFill>
                <a:prstClr val="black">
                  <a:lumMod val="50000"/>
                  <a:lumOff val="50000"/>
                </a:prst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9742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xmlns="" id="{5A8D5ACE-CC19-4E0B-B83F-251041704A01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713225" y="2198800"/>
            <a:ext cx="3690824" cy="528600"/>
          </a:xfrm>
        </p:spPr>
        <p:txBody>
          <a:bodyPr/>
          <a:lstStyle/>
          <a:p>
            <a:r>
              <a:rPr lang="pt-BR" dirty="0"/>
              <a:t>O papel da </a:t>
            </a:r>
            <a:br>
              <a:rPr lang="pt-BR" dirty="0"/>
            </a:br>
            <a:r>
              <a:rPr lang="pt-BR" dirty="0"/>
              <a:t>saúde suplementar </a:t>
            </a:r>
            <a:br>
              <a:rPr lang="pt-BR" dirty="0"/>
            </a:br>
            <a:r>
              <a:rPr lang="pt-BR" dirty="0"/>
              <a:t>na pandemia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8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3">
            <a:extLst>
              <a:ext uri="{FF2B5EF4-FFF2-40B4-BE49-F238E27FC236}">
                <a16:creationId xmlns:a16="http://schemas.microsoft.com/office/drawing/2014/main" xmlns="" id="{9F760E9B-5FD1-4DC7-96B2-D38B049AAFDF}"/>
              </a:ext>
            </a:extLst>
          </p:cNvPr>
          <p:cNvSpPr txBox="1">
            <a:spLocks/>
          </p:cNvSpPr>
          <p:nvPr/>
        </p:nvSpPr>
        <p:spPr>
          <a:xfrm>
            <a:off x="8485694" y="76267"/>
            <a:ext cx="6583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r" defTabSz="457189">
              <a:defRPr/>
            </a:pPr>
            <a:fld id="{424533AD-72FA-4A24-964D-E9DD6425CC7E}" type="slidenum">
              <a:rPr lang="pt-BR" sz="1400" b="0" smtClean="0">
                <a:solidFill>
                  <a:prstClr val="black">
                    <a:lumMod val="50000"/>
                    <a:lumOff val="50000"/>
                  </a:prst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pPr algn="r" defTabSz="457189">
                <a:defRPr/>
              </a:pPr>
              <a:t>13</a:t>
            </a:fld>
            <a:endParaRPr lang="pt-BR" sz="1400" b="0" dirty="0">
              <a:solidFill>
                <a:prstClr val="black">
                  <a:lumMod val="50000"/>
                  <a:lumOff val="50000"/>
                </a:prst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877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7673772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eelawadee" panose="020B0502040204020203" pitchFamily="34" charset="-34"/>
                <a:cs typeface="Leelawadee" panose="020B0502040204020203" pitchFamily="34" charset="-34"/>
              </a:rPr>
              <a:t>Radiografia do setor durante a pandemia</a:t>
            </a:r>
            <a:endParaRPr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cxnSp>
        <p:nvCxnSpPr>
          <p:cNvPr id="235" name="Google Shape;235;p37"/>
          <p:cNvCxnSpPr/>
          <p:nvPr/>
        </p:nvCxnSpPr>
        <p:spPr>
          <a:xfrm>
            <a:off x="819525" y="1268827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5DBA7F8C-DEE3-40DF-B5F1-2CBF77E0DC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992" t="46503" r="15034" b="17925"/>
          <a:stretch/>
        </p:blipFill>
        <p:spPr>
          <a:xfrm>
            <a:off x="567158" y="1374295"/>
            <a:ext cx="7130005" cy="29546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ço Reservado para Texto 1">
            <a:extLst>
              <a:ext uri="{FF2B5EF4-FFF2-40B4-BE49-F238E27FC236}">
                <a16:creationId xmlns:a16="http://schemas.microsoft.com/office/drawing/2014/main" xmlns="" id="{7CA4FEE0-B89E-4097-8907-22B0753A9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004" y="4529059"/>
            <a:ext cx="6312415" cy="614441"/>
          </a:xfrm>
        </p:spPr>
        <p:txBody>
          <a:bodyPr/>
          <a:lstStyle/>
          <a:p>
            <a:pPr marL="139700" indent="0">
              <a:spcAft>
                <a:spcPts val="1800"/>
              </a:spcAft>
              <a:buNone/>
            </a:pPr>
            <a:r>
              <a:rPr lang="pt-BR" sz="9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*Valores de mar/20 até mai/21</a:t>
            </a:r>
            <a:r>
              <a:rPr lang="pt-BR" sz="900" dirty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br>
              <a:rPr lang="pt-BR" sz="900" dirty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pt-BR" sz="900" dirty="0">
                <a:latin typeface="Leelawadee" panose="020B0502040204020203" pitchFamily="34" charset="-34"/>
                <a:cs typeface="Leelawadee" panose="020B0502040204020203" pitchFamily="34" charset="-34"/>
              </a:rPr>
              <a:t>*Elaboração FenaSaúde com projeção baseada nos dados de 6 associadas, que representam 25% dos beneficiários.</a:t>
            </a:r>
            <a:br>
              <a:rPr lang="pt-BR" sz="9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pt-BR" sz="900" dirty="0">
                <a:latin typeface="Leelawadee" panose="020B0502040204020203" pitchFamily="34" charset="-34"/>
                <a:cs typeface="Leelawadee" panose="020B0502040204020203" pitchFamily="34" charset="-34"/>
              </a:rPr>
              <a:t>*Internações NÃO COVID contém Cirurgias Eletivas.</a:t>
            </a:r>
          </a:p>
          <a:p>
            <a:endParaRPr lang="pt-BR" dirty="0"/>
          </a:p>
        </p:txBody>
      </p:sp>
      <p:sp>
        <p:nvSpPr>
          <p:cNvPr id="8" name="Espaço Reservado para Número de Slide 3">
            <a:extLst>
              <a:ext uri="{FF2B5EF4-FFF2-40B4-BE49-F238E27FC236}">
                <a16:creationId xmlns:a16="http://schemas.microsoft.com/office/drawing/2014/main" xmlns="" id="{9A93A136-032C-4868-BF5E-3B328065382D}"/>
              </a:ext>
            </a:extLst>
          </p:cNvPr>
          <p:cNvSpPr txBox="1">
            <a:spLocks/>
          </p:cNvSpPr>
          <p:nvPr/>
        </p:nvSpPr>
        <p:spPr>
          <a:xfrm>
            <a:off x="8485694" y="76267"/>
            <a:ext cx="6583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r" defTabSz="457189">
              <a:defRPr/>
            </a:pPr>
            <a:fld id="{424533AD-72FA-4A24-964D-E9DD6425CC7E}" type="slidenum">
              <a:rPr lang="pt-BR" sz="1400" b="0" smtClean="0">
                <a:solidFill>
                  <a:prstClr val="black">
                    <a:lumMod val="50000"/>
                    <a:lumOff val="50000"/>
                  </a:prst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pPr algn="r" defTabSz="457189">
                <a:defRPr/>
              </a:pPr>
              <a:t>14</a:t>
            </a:fld>
            <a:endParaRPr lang="pt-BR" sz="1400" b="0" dirty="0">
              <a:solidFill>
                <a:prstClr val="black">
                  <a:lumMod val="50000"/>
                  <a:lumOff val="50000"/>
                </a:prst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0210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7673772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eelawadee" panose="020B0502040204020203" pitchFamily="34" charset="-34"/>
                <a:cs typeface="Leelawadee" panose="020B0502040204020203" pitchFamily="34" charset="-34"/>
              </a:rPr>
              <a:t>Sinistralidade nos planos de saúde</a:t>
            </a:r>
            <a:endParaRPr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cxnSp>
        <p:nvCxnSpPr>
          <p:cNvPr id="235" name="Google Shape;235;p37"/>
          <p:cNvCxnSpPr/>
          <p:nvPr/>
        </p:nvCxnSpPr>
        <p:spPr>
          <a:xfrm>
            <a:off x="819525" y="1268827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Espaço Reservado para Texto 1">
            <a:extLst>
              <a:ext uri="{FF2B5EF4-FFF2-40B4-BE49-F238E27FC236}">
                <a16:creationId xmlns:a16="http://schemas.microsoft.com/office/drawing/2014/main" xmlns="" id="{7CA4FEE0-B89E-4097-8907-22B0753A9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804" y="4429178"/>
            <a:ext cx="8193271" cy="614441"/>
          </a:xfrm>
        </p:spPr>
        <p:txBody>
          <a:bodyPr/>
          <a:lstStyle/>
          <a:p>
            <a:pPr marL="139700" indent="0">
              <a:spcAft>
                <a:spcPts val="600"/>
              </a:spcAft>
              <a:buNone/>
            </a:pPr>
            <a:r>
              <a:rPr lang="pt-BR" sz="8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*Fonte: ANS/Boletim Covid (edição de julho/21)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pt-BR" sz="1000" dirty="0"/>
              <a:t>*</a:t>
            </a:r>
            <a:r>
              <a:rPr lang="pt-BR" sz="8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 índice de sinistralidade de caixa leva em conta os dados de fluxo de caixa. Não deve ser confundido com o índice de sinistralidade contábil </a:t>
            </a:r>
            <a:br>
              <a:rPr lang="pt-BR" sz="8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pt-BR" sz="8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mensurado sob o regime de competência, que segue metodologia própria.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4A1A03F4-1524-43D0-A819-D773821DC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230617"/>
              </p:ext>
            </p:extLst>
          </p:nvPr>
        </p:nvGraphicFramePr>
        <p:xfrm>
          <a:off x="1385446" y="1268827"/>
          <a:ext cx="6031047" cy="299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xmlns="" id="{3BFD2E89-04FB-46FC-AE14-8E2AE33E612A}"/>
              </a:ext>
            </a:extLst>
          </p:cNvPr>
          <p:cNvSpPr txBox="1">
            <a:spLocks/>
          </p:cNvSpPr>
          <p:nvPr/>
        </p:nvSpPr>
        <p:spPr>
          <a:xfrm>
            <a:off x="8485694" y="76267"/>
            <a:ext cx="6583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r" defTabSz="457189">
              <a:defRPr/>
            </a:pPr>
            <a:fld id="{424533AD-72FA-4A24-964D-E9DD6425CC7E}" type="slidenum">
              <a:rPr lang="pt-BR" sz="1400" b="0" smtClean="0">
                <a:solidFill>
                  <a:prstClr val="black">
                    <a:lumMod val="50000"/>
                    <a:lumOff val="50000"/>
                  </a:prst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pPr algn="r" defTabSz="457189">
                <a:defRPr/>
              </a:pPr>
              <a:t>15</a:t>
            </a:fld>
            <a:endParaRPr lang="pt-BR" sz="1400" b="0" dirty="0">
              <a:solidFill>
                <a:prstClr val="black">
                  <a:lumMod val="50000"/>
                  <a:lumOff val="50000"/>
                </a:prst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132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xmlns="" id="{5A8D5ACE-CC19-4E0B-B83F-251041704A01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pt-BR" dirty="0"/>
              <a:t>Lei dos planos </a:t>
            </a:r>
            <a:br>
              <a:rPr lang="pt-BR" dirty="0"/>
            </a:br>
            <a:r>
              <a:rPr lang="pt-BR" dirty="0"/>
              <a:t>de saúde: </a:t>
            </a:r>
            <a:br>
              <a:rPr lang="pt-BR" dirty="0"/>
            </a:br>
            <a:r>
              <a:rPr lang="pt-BR" dirty="0"/>
              <a:t>por que mudar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8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xmlns="" id="{605DD197-3BFB-4188-8AAA-D1A2C3CDAE7D}"/>
              </a:ext>
            </a:extLst>
          </p:cNvPr>
          <p:cNvSpPr txBox="1">
            <a:spLocks/>
          </p:cNvSpPr>
          <p:nvPr/>
        </p:nvSpPr>
        <p:spPr>
          <a:xfrm>
            <a:off x="8485694" y="76267"/>
            <a:ext cx="6583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r" defTabSz="457189">
              <a:defRPr/>
            </a:pPr>
            <a:fld id="{424533AD-72FA-4A24-964D-E9DD6425CC7E}" type="slidenum">
              <a:rPr lang="pt-BR" sz="1400" b="0" smtClean="0">
                <a:solidFill>
                  <a:prstClr val="black">
                    <a:lumMod val="50000"/>
                    <a:lumOff val="50000"/>
                  </a:prst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pPr algn="r" defTabSz="457189">
                <a:defRPr/>
              </a:pPr>
              <a:t>16</a:t>
            </a:fld>
            <a:endParaRPr lang="pt-BR" sz="1400" b="0" dirty="0">
              <a:solidFill>
                <a:prstClr val="black">
                  <a:lumMod val="50000"/>
                  <a:lumOff val="50000"/>
                </a:prst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6289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AA0F32-6165-42AB-8AF2-ADD2B358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45514A"/>
                </a:solidFill>
              </a:rPr>
              <a:t>Mudanças na Lei dos planos de saúde</a:t>
            </a:r>
          </a:p>
        </p:txBody>
      </p:sp>
      <p:sp>
        <p:nvSpPr>
          <p:cNvPr id="14" name="Google Shape;111;p15">
            <a:extLst>
              <a:ext uri="{FF2B5EF4-FFF2-40B4-BE49-F238E27FC236}">
                <a16:creationId xmlns:a16="http://schemas.microsoft.com/office/drawing/2014/main" xmlns="" id="{514152A9-1E0E-40B4-93D5-801166FC291F}"/>
              </a:ext>
            </a:extLst>
          </p:cNvPr>
          <p:cNvSpPr txBox="1">
            <a:spLocks/>
          </p:cNvSpPr>
          <p:nvPr/>
        </p:nvSpPr>
        <p:spPr>
          <a:xfrm>
            <a:off x="441753" y="880592"/>
            <a:ext cx="6878417" cy="400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Bef>
                <a:spcPts val="600"/>
              </a:spcBef>
              <a:buClr>
                <a:schemeClr val="accent1"/>
              </a:buClr>
              <a:buSzPts val="2200"/>
              <a:buFont typeface="Fira Sans Light"/>
              <a:buNone/>
              <a:defRPr sz="1100">
                <a:solidFill>
                  <a:schemeClr val="lt1"/>
                </a:solidFill>
                <a:latin typeface="Leelawadee UI" panose="020B0502040204020203" pitchFamily="34" charset="-34"/>
                <a:ea typeface="Fira Sans Light"/>
                <a:cs typeface="Leelawadee UI" panose="020B0502040204020203" pitchFamily="34" charset="-34"/>
              </a:defRPr>
            </a:lvl1pPr>
            <a:lvl2pPr marL="914400" indent="-368300">
              <a:buClr>
                <a:schemeClr val="accent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2pPr>
            <a:lvl3pPr marL="1371600" indent="-368300">
              <a:buClr>
                <a:schemeClr val="lt2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3pPr>
            <a:lvl4pPr marL="1828800" indent="-368300">
              <a:buClr>
                <a:schemeClr val="dk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4pPr>
            <a:lvl5pPr marL="2286000" indent="-368300"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5pPr>
            <a:lvl6pPr marL="2743200" indent="-368300"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6pPr>
            <a:lvl7pPr marL="3200400" indent="-368300">
              <a:buClr>
                <a:schemeClr val="lt1"/>
              </a:buClr>
              <a:buSzPts val="2200"/>
              <a:buFont typeface="Fira Sans Light"/>
              <a:buChar char="●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7pPr>
            <a:lvl8pPr marL="3657600" indent="-368300"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8pPr>
            <a:lvl9pPr marL="4114800" indent="-368300"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9pPr>
          </a:lstStyle>
          <a:p>
            <a:pPr marL="171446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45514A"/>
                </a:solidFill>
                <a:latin typeface="+mn-lt"/>
                <a:ea typeface="+mn-ea"/>
                <a:cs typeface="+mn-cs"/>
                <a:sym typeface="Fira Sans SemiBold"/>
              </a:rPr>
              <a:t>A lei dos planos de saúde (n° 9.656/98) acaba de completar 23 anos</a:t>
            </a:r>
          </a:p>
          <a:p>
            <a:pPr marL="171446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1500" dirty="0">
              <a:solidFill>
                <a:srgbClr val="45514A"/>
              </a:solidFill>
              <a:latin typeface="+mn-lt"/>
              <a:ea typeface="+mn-ea"/>
              <a:cs typeface="+mn-cs"/>
              <a:sym typeface="Fira Sans SemiBold"/>
            </a:endParaRPr>
          </a:p>
          <a:p>
            <a:pPr marL="171446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45514A"/>
                </a:solidFill>
                <a:latin typeface="+mn-lt"/>
                <a:ea typeface="+mn-ea"/>
                <a:cs typeface="+mn-cs"/>
                <a:sym typeface="Fira Sans SemiBold"/>
              </a:rPr>
              <a:t>Comissão especial na Câmara: cerca de 250 projetos de lei em tramitação</a:t>
            </a:r>
          </a:p>
          <a:p>
            <a:pPr marL="171446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1500" dirty="0">
              <a:solidFill>
                <a:srgbClr val="45514A"/>
              </a:solidFill>
              <a:latin typeface="+mn-lt"/>
              <a:ea typeface="+mn-ea"/>
              <a:cs typeface="+mn-cs"/>
              <a:sym typeface="Fira Sans SemiBold"/>
            </a:endParaRPr>
          </a:p>
          <a:p>
            <a:pPr marL="171446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rgbClr val="45514A"/>
                </a:solidFill>
                <a:sym typeface="Fira Sans SemiBold"/>
              </a:rPr>
              <a:t>Mais beneficiários de planos de saúde: melhor para o SUS, melhor para todos os brasileiros</a:t>
            </a:r>
          </a:p>
          <a:p>
            <a:pPr marL="171446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1500" dirty="0">
              <a:solidFill>
                <a:srgbClr val="45514A"/>
              </a:solidFill>
              <a:latin typeface="+mn-lt"/>
              <a:ea typeface="+mn-ea"/>
              <a:cs typeface="+mn-cs"/>
              <a:sym typeface="Fira Sans SemiBold"/>
            </a:endParaRPr>
          </a:p>
        </p:txBody>
      </p:sp>
      <p:pic>
        <p:nvPicPr>
          <p:cNvPr id="5" name="Gráfico 4" descr="Rolagem com preenchimento sólido">
            <a:extLst>
              <a:ext uri="{FF2B5EF4-FFF2-40B4-BE49-F238E27FC236}">
                <a16:creationId xmlns:a16="http://schemas.microsoft.com/office/drawing/2014/main" xmlns="" id="{9DE63B05-8541-4C9C-AC39-F965DB5C5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483" y="103666"/>
            <a:ext cx="544168" cy="544168"/>
          </a:xfrm>
          <a:prstGeom prst="rect">
            <a:avLst/>
          </a:prstGeom>
        </p:spPr>
      </p:pic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xmlns="" id="{13B7DC27-B169-4608-B21D-316D2761FA12}"/>
              </a:ext>
            </a:extLst>
          </p:cNvPr>
          <p:cNvSpPr txBox="1">
            <a:spLocks/>
          </p:cNvSpPr>
          <p:nvPr/>
        </p:nvSpPr>
        <p:spPr>
          <a:xfrm>
            <a:off x="8485694" y="76267"/>
            <a:ext cx="6583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r" defTabSz="457189">
              <a:defRPr/>
            </a:pPr>
            <a:fld id="{424533AD-72FA-4A24-964D-E9DD6425CC7E}" type="slidenum">
              <a:rPr lang="pt-BR" sz="1400" b="0" smtClean="0">
                <a:solidFill>
                  <a:schemeClr val="accent6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pPr algn="r" defTabSz="457189">
                <a:defRPr/>
              </a:pPr>
              <a:t>17</a:t>
            </a:fld>
            <a:endParaRPr lang="pt-BR" sz="1400" b="0" dirty="0">
              <a:solidFill>
                <a:schemeClr val="accent6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8700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11;p15">
            <a:extLst>
              <a:ext uri="{FF2B5EF4-FFF2-40B4-BE49-F238E27FC236}">
                <a16:creationId xmlns:a16="http://schemas.microsoft.com/office/drawing/2014/main" xmlns="" id="{514152A9-1E0E-40B4-93D5-801166FC291F}"/>
              </a:ext>
            </a:extLst>
          </p:cNvPr>
          <p:cNvSpPr txBox="1">
            <a:spLocks/>
          </p:cNvSpPr>
          <p:nvPr/>
        </p:nvSpPr>
        <p:spPr>
          <a:xfrm>
            <a:off x="441753" y="880592"/>
            <a:ext cx="6878417" cy="400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Bef>
                <a:spcPts val="600"/>
              </a:spcBef>
              <a:buClr>
                <a:schemeClr val="accent1"/>
              </a:buClr>
              <a:buSzPts val="2200"/>
              <a:buFont typeface="Fira Sans Light"/>
              <a:buNone/>
              <a:defRPr sz="1100">
                <a:solidFill>
                  <a:schemeClr val="lt1"/>
                </a:solidFill>
                <a:latin typeface="Leelawadee UI" panose="020B0502040204020203" pitchFamily="34" charset="-34"/>
                <a:ea typeface="Fira Sans Light"/>
                <a:cs typeface="Leelawadee UI" panose="020B0502040204020203" pitchFamily="34" charset="-34"/>
              </a:defRPr>
            </a:lvl1pPr>
            <a:lvl2pPr marL="914400" indent="-368300">
              <a:buClr>
                <a:schemeClr val="accent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2pPr>
            <a:lvl3pPr marL="1371600" indent="-368300">
              <a:buClr>
                <a:schemeClr val="lt2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3pPr>
            <a:lvl4pPr marL="1828800" indent="-368300">
              <a:buClr>
                <a:schemeClr val="dk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4pPr>
            <a:lvl5pPr marL="2286000" indent="-368300"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5pPr>
            <a:lvl6pPr marL="2743200" indent="-368300"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6pPr>
            <a:lvl7pPr marL="3200400" indent="-368300">
              <a:buClr>
                <a:schemeClr val="lt1"/>
              </a:buClr>
              <a:buSzPts val="2200"/>
              <a:buFont typeface="Fira Sans Light"/>
              <a:buChar char="●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7pPr>
            <a:lvl8pPr marL="3657600" indent="-368300"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8pPr>
            <a:lvl9pPr marL="4114800" indent="-368300"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9pPr>
          </a:lstStyle>
          <a:p>
            <a:pPr marL="171446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rgbClr val="45514A"/>
                </a:solidFill>
                <a:latin typeface="+mn-lt"/>
                <a:ea typeface="+mn-ea"/>
                <a:cs typeface="+mn-cs"/>
                <a:sym typeface="Fira Sans SemiBold"/>
              </a:rPr>
              <a:t>Mudanças estruturais</a:t>
            </a:r>
          </a:p>
          <a:p>
            <a:pPr marL="171446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1500" b="1" dirty="0">
              <a:solidFill>
                <a:srgbClr val="45514A"/>
              </a:solidFill>
              <a:latin typeface="+mn-lt"/>
              <a:ea typeface="+mn-ea"/>
              <a:cs typeface="+mn-cs"/>
              <a:sym typeface="Fira Sans SemiBold"/>
            </a:endParaRPr>
          </a:p>
          <a:p>
            <a:pPr marL="1085846" lvl="1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45514A"/>
                </a:solidFill>
                <a:latin typeface="+mn-lt"/>
                <a:ea typeface="+mn-ea"/>
                <a:cs typeface="+mn-cs"/>
                <a:sym typeface="Fira Sans SemiBold"/>
              </a:rPr>
              <a:t>Envelhecimento da população</a:t>
            </a:r>
          </a:p>
          <a:p>
            <a:pPr marL="1085846" lvl="1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1500" dirty="0">
              <a:solidFill>
                <a:srgbClr val="45514A"/>
              </a:solidFill>
              <a:latin typeface="+mn-lt"/>
              <a:ea typeface="+mn-ea"/>
              <a:cs typeface="+mn-cs"/>
              <a:sym typeface="Fira Sans SemiBold"/>
            </a:endParaRPr>
          </a:p>
          <a:p>
            <a:pPr marL="1085846" lvl="1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45514A"/>
                </a:solidFill>
                <a:latin typeface="+mn-lt"/>
                <a:ea typeface="+mn-ea"/>
                <a:cs typeface="+mn-cs"/>
                <a:sym typeface="Fira Sans SemiBold"/>
              </a:rPr>
              <a:t>Perfil epidemiológico</a:t>
            </a:r>
          </a:p>
          <a:p>
            <a:pPr marL="1085846" lvl="1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1500" dirty="0">
              <a:solidFill>
                <a:srgbClr val="45514A"/>
              </a:solidFill>
              <a:latin typeface="+mn-lt"/>
              <a:ea typeface="+mn-ea"/>
              <a:cs typeface="+mn-cs"/>
              <a:sym typeface="Fira Sans SemiBold"/>
            </a:endParaRPr>
          </a:p>
          <a:p>
            <a:pPr marL="1085846" lvl="1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45514A"/>
                </a:solidFill>
                <a:latin typeface="+mn-lt"/>
                <a:ea typeface="+mn-ea"/>
                <a:cs typeface="+mn-cs"/>
                <a:sym typeface="Fira Sans SemiBold"/>
              </a:rPr>
              <a:t>Incorporação de novas tecnologias</a:t>
            </a:r>
          </a:p>
          <a:p>
            <a:pPr marL="1085846" lvl="1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1500" dirty="0">
              <a:solidFill>
                <a:srgbClr val="45514A"/>
              </a:solidFill>
              <a:latin typeface="+mn-lt"/>
              <a:ea typeface="+mn-ea"/>
              <a:cs typeface="+mn-cs"/>
              <a:sym typeface="Fira Sans SemiBold"/>
            </a:endParaRPr>
          </a:p>
          <a:p>
            <a:pPr marL="1085846" lvl="1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45514A"/>
                </a:solidFill>
                <a:latin typeface="+mn-lt"/>
                <a:ea typeface="+mn-ea"/>
                <a:cs typeface="+mn-cs"/>
                <a:sym typeface="Fira Sans SemiBold"/>
              </a:rPr>
              <a:t>Desperdícios no sistema</a:t>
            </a:r>
          </a:p>
        </p:txBody>
      </p:sp>
      <p:pic>
        <p:nvPicPr>
          <p:cNvPr id="5" name="Gráfico 4" descr="Rolagem com preenchimento sólido">
            <a:extLst>
              <a:ext uri="{FF2B5EF4-FFF2-40B4-BE49-F238E27FC236}">
                <a16:creationId xmlns:a16="http://schemas.microsoft.com/office/drawing/2014/main" xmlns="" id="{9DE63B05-8541-4C9C-AC39-F965DB5C5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483" y="103666"/>
            <a:ext cx="544168" cy="54416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DDAA0F32-6165-42AB-8AF2-ADD2B358EB3F}"/>
              </a:ext>
            </a:extLst>
          </p:cNvPr>
          <p:cNvSpPr txBox="1">
            <a:spLocks/>
          </p:cNvSpPr>
          <p:nvPr/>
        </p:nvSpPr>
        <p:spPr>
          <a:xfrm>
            <a:off x="1000291" y="12441"/>
            <a:ext cx="7404600" cy="7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Julius Sans One"/>
              <a:buNone/>
              <a:defRPr sz="2700" b="0" i="0" u="none" strike="noStrike" cap="none">
                <a:solidFill>
                  <a:schemeClr val="bg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pt-BR" b="1">
                <a:solidFill>
                  <a:srgbClr val="45514A"/>
                </a:solidFill>
              </a:rPr>
              <a:t>Mudanças na Lei dos planos de saúde</a:t>
            </a:r>
            <a:endParaRPr lang="pt-BR" b="1" dirty="0">
              <a:solidFill>
                <a:srgbClr val="45514A"/>
              </a:solidFill>
            </a:endParaRPr>
          </a:p>
        </p:txBody>
      </p:sp>
      <p:sp>
        <p:nvSpPr>
          <p:cNvPr id="7" name="Espaço Reservado para Número de Slide 3">
            <a:extLst>
              <a:ext uri="{FF2B5EF4-FFF2-40B4-BE49-F238E27FC236}">
                <a16:creationId xmlns:a16="http://schemas.microsoft.com/office/drawing/2014/main" xmlns="" id="{7AC061E1-D3F8-473F-A33D-D1FEA6DA7FC1}"/>
              </a:ext>
            </a:extLst>
          </p:cNvPr>
          <p:cNvSpPr txBox="1">
            <a:spLocks/>
          </p:cNvSpPr>
          <p:nvPr/>
        </p:nvSpPr>
        <p:spPr>
          <a:xfrm>
            <a:off x="8485694" y="76267"/>
            <a:ext cx="6583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r" defTabSz="457189">
              <a:defRPr/>
            </a:pPr>
            <a:fld id="{424533AD-72FA-4A24-964D-E9DD6425CC7E}" type="slidenum">
              <a:rPr lang="pt-BR" sz="1400" b="0" smtClean="0">
                <a:solidFill>
                  <a:schemeClr val="accent6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pPr algn="r" defTabSz="457189">
                <a:defRPr/>
              </a:pPr>
              <a:t>18</a:t>
            </a:fld>
            <a:endParaRPr lang="pt-BR" sz="1400" b="0" dirty="0">
              <a:solidFill>
                <a:schemeClr val="accent6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1161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xmlns="" id="{5A8D5ACE-CC19-4E0B-B83F-251041704A01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pt-BR" dirty="0"/>
              <a:t>Conceitos-chave na saúde suplementar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8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xmlns="" id="{1C019FAE-5A8F-42B7-8371-147DD2802847}"/>
              </a:ext>
            </a:extLst>
          </p:cNvPr>
          <p:cNvSpPr txBox="1">
            <a:spLocks/>
          </p:cNvSpPr>
          <p:nvPr/>
        </p:nvSpPr>
        <p:spPr>
          <a:xfrm>
            <a:off x="8485694" y="76267"/>
            <a:ext cx="6583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r" defTabSz="457189">
              <a:defRPr/>
            </a:pPr>
            <a:fld id="{424533AD-72FA-4A24-964D-E9DD6425CC7E}" type="slidenum">
              <a:rPr lang="pt-BR" sz="1400" b="0" smtClean="0">
                <a:solidFill>
                  <a:prstClr val="black">
                    <a:lumMod val="50000"/>
                    <a:lumOff val="50000"/>
                  </a:prst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pPr algn="r" defTabSz="457189">
                <a:defRPr/>
              </a:pPr>
              <a:t>19</a:t>
            </a:fld>
            <a:endParaRPr lang="pt-BR" sz="1400" b="0" dirty="0">
              <a:solidFill>
                <a:prstClr val="black">
                  <a:lumMod val="50000"/>
                  <a:lumOff val="50000"/>
                </a:prst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784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3E92CAC-9680-4777-83B5-7FAD0D15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A FenaSaúde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27FDCAF8-BDC2-4E30-B92E-8451A5176E3A}"/>
              </a:ext>
            </a:extLst>
          </p:cNvPr>
          <p:cNvSpPr txBox="1"/>
          <p:nvPr/>
        </p:nvSpPr>
        <p:spPr>
          <a:xfrm>
            <a:off x="-6247" y="4881894"/>
            <a:ext cx="6096000" cy="261606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r>
              <a:rPr lang="pt-BR" sz="900" dirty="0">
                <a:solidFill>
                  <a:schemeClr val="tx1">
                    <a:lumMod val="7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Fira Sans SemiBold"/>
              </a:rPr>
              <a:t>(Fonte: Tabnet/ANS - mar/2021)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38AD157D-B743-4CD9-A2E0-06FAE0CE9E95}"/>
              </a:ext>
            </a:extLst>
          </p:cNvPr>
          <p:cNvGrpSpPr/>
          <p:nvPr/>
        </p:nvGrpSpPr>
        <p:grpSpPr>
          <a:xfrm>
            <a:off x="1164757" y="1135458"/>
            <a:ext cx="6082737" cy="1876040"/>
            <a:chOff x="793057" y="1343610"/>
            <a:chExt cx="6082737" cy="1876040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xmlns="" id="{00626041-D0FE-43F0-ACA8-83B3D2BCC83B}"/>
                </a:ext>
              </a:extLst>
            </p:cNvPr>
            <p:cNvGrpSpPr/>
            <p:nvPr/>
          </p:nvGrpSpPr>
          <p:grpSpPr>
            <a:xfrm>
              <a:off x="793057" y="1343610"/>
              <a:ext cx="2599971" cy="1876040"/>
              <a:chOff x="634033" y="1343610"/>
              <a:chExt cx="2599971" cy="1876040"/>
            </a:xfrm>
          </p:grpSpPr>
          <p:sp>
            <p:nvSpPr>
              <p:cNvPr id="21" name="Google Shape;111;p15">
                <a:extLst>
                  <a:ext uri="{FF2B5EF4-FFF2-40B4-BE49-F238E27FC236}">
                    <a16:creationId xmlns:a16="http://schemas.microsoft.com/office/drawing/2014/main" xmlns="" id="{EDCB3939-77BB-4594-8224-61DFEAFF93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033" y="2071179"/>
                <a:ext cx="2599971" cy="1148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683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ts val="2200"/>
                  <a:buFont typeface="Fira Sans Light"/>
                  <a:buChar char="▪"/>
                  <a:defRPr sz="2200" b="0" i="0" u="none" strike="noStrike" cap="none">
                    <a:solidFill>
                      <a:schemeClr val="lt1"/>
                    </a:solidFill>
                    <a:latin typeface="Fira Sans Light"/>
                    <a:ea typeface="Fira Sans Light"/>
                    <a:cs typeface="Fira Sans Light"/>
                    <a:sym typeface="Fira Sans Light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200"/>
                  <a:buFont typeface="Fira Sans Light"/>
                  <a:buChar char="▫"/>
                  <a:defRPr sz="2200" b="0" i="0" u="none" strike="noStrike" cap="none">
                    <a:solidFill>
                      <a:schemeClr val="lt1"/>
                    </a:solidFill>
                    <a:latin typeface="Fira Sans Light"/>
                    <a:ea typeface="Fira Sans Light"/>
                    <a:cs typeface="Fira Sans Light"/>
                    <a:sym typeface="Fira Sans Light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2200"/>
                  <a:buFont typeface="Fira Sans Light"/>
                  <a:buChar char="▫"/>
                  <a:defRPr sz="2200" b="0" i="0" u="none" strike="noStrike" cap="none">
                    <a:solidFill>
                      <a:schemeClr val="lt1"/>
                    </a:solidFill>
                    <a:latin typeface="Fira Sans Light"/>
                    <a:ea typeface="Fira Sans Light"/>
                    <a:cs typeface="Fira Sans Light"/>
                    <a:sym typeface="Fira Sans Light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Fira Sans Light"/>
                  <a:buChar char="▫"/>
                  <a:defRPr sz="2200" b="0" i="0" u="none" strike="noStrike" cap="none">
                    <a:solidFill>
                      <a:schemeClr val="lt1"/>
                    </a:solidFill>
                    <a:latin typeface="Fira Sans Light"/>
                    <a:ea typeface="Fira Sans Light"/>
                    <a:cs typeface="Fira Sans Light"/>
                    <a:sym typeface="Fira Sans Light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Fira Sans Light"/>
                  <a:buChar char="○"/>
                  <a:defRPr sz="2200" b="0" i="0" u="none" strike="noStrike" cap="none">
                    <a:solidFill>
                      <a:schemeClr val="lt1"/>
                    </a:solidFill>
                    <a:latin typeface="Fira Sans Light"/>
                    <a:ea typeface="Fira Sans Light"/>
                    <a:cs typeface="Fira Sans Light"/>
                    <a:sym typeface="Fira Sans Light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Fira Sans Light"/>
                  <a:buChar char="■"/>
                  <a:defRPr sz="2200" b="0" i="0" u="none" strike="noStrike" cap="none">
                    <a:solidFill>
                      <a:schemeClr val="lt1"/>
                    </a:solidFill>
                    <a:latin typeface="Fira Sans Light"/>
                    <a:ea typeface="Fira Sans Light"/>
                    <a:cs typeface="Fira Sans Light"/>
                    <a:sym typeface="Fira Sans Light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Fira Sans Light"/>
                  <a:buChar char="●"/>
                  <a:defRPr sz="2200" b="0" i="0" u="none" strike="noStrike" cap="none">
                    <a:solidFill>
                      <a:schemeClr val="lt1"/>
                    </a:solidFill>
                    <a:latin typeface="Fira Sans Light"/>
                    <a:ea typeface="Fira Sans Light"/>
                    <a:cs typeface="Fira Sans Light"/>
                    <a:sym typeface="Fira Sans Light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Fira Sans Light"/>
                  <a:buChar char="○"/>
                  <a:defRPr sz="2200" b="0" i="0" u="none" strike="noStrike" cap="none">
                    <a:solidFill>
                      <a:schemeClr val="lt1"/>
                    </a:solidFill>
                    <a:latin typeface="Fira Sans Light"/>
                    <a:ea typeface="Fira Sans Light"/>
                    <a:cs typeface="Fira Sans Light"/>
                    <a:sym typeface="Fira Sans Light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Fira Sans Light"/>
                  <a:buChar char="■"/>
                  <a:defRPr sz="2200" b="0" i="0" u="none" strike="noStrike" cap="none">
                    <a:solidFill>
                      <a:schemeClr val="lt1"/>
                    </a:solidFill>
                    <a:latin typeface="Fira Sans Light"/>
                    <a:ea typeface="Fira Sans Light"/>
                    <a:cs typeface="Fira Sans Light"/>
                    <a:sym typeface="Fira Sans Light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72C4"/>
                  </a:buClr>
                  <a:buSzPts val="2200"/>
                  <a:buFont typeface="Fira Sans Light"/>
                  <a:buNone/>
                  <a:tabLst/>
                  <a:defRPr/>
                </a:pPr>
                <a:r>
                  <a:rPr kumimoji="0" lang="pt-B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</a:schemeClr>
                    </a:solidFill>
                    <a:effectLst/>
                    <a:uLnTx/>
                    <a:uFillTx/>
                    <a:latin typeface="Leelawadee UI" panose="020B0502040204020203" pitchFamily="34" charset="-34"/>
                    <a:cs typeface="Leelawadee UI" panose="020B0502040204020203" pitchFamily="34" charset="-34"/>
                    <a:sym typeface="Fira Sans SemiBold"/>
                  </a:rPr>
                  <a:t>Representa </a:t>
                </a: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5632"/>
                    </a:solidFill>
                    <a:effectLst/>
                    <a:uLnTx/>
                    <a:uFillTx/>
                    <a:latin typeface="Leelawadee UI" panose="020B0502040204020203" pitchFamily="34" charset="-34"/>
                    <a:cs typeface="Leelawadee UI" panose="020B0502040204020203" pitchFamily="34" charset="-34"/>
                    <a:sym typeface="Fira Sans SemiBold"/>
                  </a:rPr>
                  <a:t>15 grupos </a:t>
                </a:r>
                <a:r>
                  <a:rPr kumimoji="0" lang="pt-B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</a:schemeClr>
                    </a:solidFill>
                    <a:effectLst/>
                    <a:uLnTx/>
                    <a:uFillTx/>
                    <a:latin typeface="Leelawadee UI" panose="020B0502040204020203" pitchFamily="34" charset="-34"/>
                    <a:cs typeface="Leelawadee UI" panose="020B0502040204020203" pitchFamily="34" charset="-34"/>
                    <a:sym typeface="Fira Sans SemiBold"/>
                  </a:rPr>
                  <a:t>de operadoras de planos e seguros privados de assistência à saúde e planos odontológicos</a:t>
                </a:r>
              </a:p>
            </p:txBody>
          </p:sp>
          <p:pic>
            <p:nvPicPr>
              <p:cNvPr id="22" name="Gráfico 21" descr="Cidade com preenchimento sólido">
                <a:extLst>
                  <a:ext uri="{FF2B5EF4-FFF2-40B4-BE49-F238E27FC236}">
                    <a16:creationId xmlns:a16="http://schemas.microsoft.com/office/drawing/2014/main" xmlns="" id="{27BD96ED-19AA-498F-83CF-36B6AB6C2E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1493072" y="1343610"/>
                <a:ext cx="881895" cy="881895"/>
              </a:xfrm>
              <a:prstGeom prst="rect">
                <a:avLst/>
              </a:prstGeom>
            </p:spPr>
          </p:pic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xmlns="" id="{E1750BE1-3ECC-4770-9305-F5F17EF28344}"/>
                </a:ext>
              </a:extLst>
            </p:cNvPr>
            <p:cNvGrpSpPr/>
            <p:nvPr/>
          </p:nvGrpSpPr>
          <p:grpSpPr>
            <a:xfrm>
              <a:off x="3984520" y="1495385"/>
              <a:ext cx="2891274" cy="1625038"/>
              <a:chOff x="3825496" y="1517520"/>
              <a:chExt cx="2891274" cy="1625038"/>
            </a:xfrm>
          </p:grpSpPr>
          <p:sp>
            <p:nvSpPr>
              <p:cNvPr id="17" name="Google Shape;111;p15">
                <a:extLst>
                  <a:ext uri="{FF2B5EF4-FFF2-40B4-BE49-F238E27FC236}">
                    <a16:creationId xmlns:a16="http://schemas.microsoft.com/office/drawing/2014/main" xmlns="" id="{4FB3DBA2-2DD6-4A83-995A-0B1274E9E2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25496" y="2075329"/>
                <a:ext cx="2891274" cy="10672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683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ts val="2200"/>
                  <a:buFont typeface="Fira Sans Light"/>
                  <a:buChar char="▪"/>
                  <a:defRPr sz="2200" b="0" i="0" u="none" strike="noStrike" cap="none">
                    <a:solidFill>
                      <a:schemeClr val="lt1"/>
                    </a:solidFill>
                    <a:latin typeface="Fira Sans Light"/>
                    <a:ea typeface="Fira Sans Light"/>
                    <a:cs typeface="Fira Sans Light"/>
                    <a:sym typeface="Fira Sans Light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200"/>
                  <a:buFont typeface="Fira Sans Light"/>
                  <a:buChar char="▫"/>
                  <a:defRPr sz="2200" b="0" i="0" u="none" strike="noStrike" cap="none">
                    <a:solidFill>
                      <a:schemeClr val="lt1"/>
                    </a:solidFill>
                    <a:latin typeface="Fira Sans Light"/>
                    <a:ea typeface="Fira Sans Light"/>
                    <a:cs typeface="Fira Sans Light"/>
                    <a:sym typeface="Fira Sans Light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2200"/>
                  <a:buFont typeface="Fira Sans Light"/>
                  <a:buChar char="▫"/>
                  <a:defRPr sz="2200" b="0" i="0" u="none" strike="noStrike" cap="none">
                    <a:solidFill>
                      <a:schemeClr val="lt1"/>
                    </a:solidFill>
                    <a:latin typeface="Fira Sans Light"/>
                    <a:ea typeface="Fira Sans Light"/>
                    <a:cs typeface="Fira Sans Light"/>
                    <a:sym typeface="Fira Sans Light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Fira Sans Light"/>
                  <a:buChar char="▫"/>
                  <a:defRPr sz="2200" b="0" i="0" u="none" strike="noStrike" cap="none">
                    <a:solidFill>
                      <a:schemeClr val="lt1"/>
                    </a:solidFill>
                    <a:latin typeface="Fira Sans Light"/>
                    <a:ea typeface="Fira Sans Light"/>
                    <a:cs typeface="Fira Sans Light"/>
                    <a:sym typeface="Fira Sans Light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Fira Sans Light"/>
                  <a:buChar char="○"/>
                  <a:defRPr sz="2200" b="0" i="0" u="none" strike="noStrike" cap="none">
                    <a:solidFill>
                      <a:schemeClr val="lt1"/>
                    </a:solidFill>
                    <a:latin typeface="Fira Sans Light"/>
                    <a:ea typeface="Fira Sans Light"/>
                    <a:cs typeface="Fira Sans Light"/>
                    <a:sym typeface="Fira Sans Light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Fira Sans Light"/>
                  <a:buChar char="■"/>
                  <a:defRPr sz="2200" b="0" i="0" u="none" strike="noStrike" cap="none">
                    <a:solidFill>
                      <a:schemeClr val="lt1"/>
                    </a:solidFill>
                    <a:latin typeface="Fira Sans Light"/>
                    <a:ea typeface="Fira Sans Light"/>
                    <a:cs typeface="Fira Sans Light"/>
                    <a:sym typeface="Fira Sans Light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Fira Sans Light"/>
                  <a:buChar char="●"/>
                  <a:defRPr sz="2200" b="0" i="0" u="none" strike="noStrike" cap="none">
                    <a:solidFill>
                      <a:schemeClr val="lt1"/>
                    </a:solidFill>
                    <a:latin typeface="Fira Sans Light"/>
                    <a:ea typeface="Fira Sans Light"/>
                    <a:cs typeface="Fira Sans Light"/>
                    <a:sym typeface="Fira Sans Light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Fira Sans Light"/>
                  <a:buChar char="○"/>
                  <a:defRPr sz="2200" b="0" i="0" u="none" strike="noStrike" cap="none">
                    <a:solidFill>
                      <a:schemeClr val="lt1"/>
                    </a:solidFill>
                    <a:latin typeface="Fira Sans Light"/>
                    <a:ea typeface="Fira Sans Light"/>
                    <a:cs typeface="Fira Sans Light"/>
                    <a:sym typeface="Fira Sans Light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Fira Sans Light"/>
                  <a:buChar char="■"/>
                  <a:defRPr sz="2200" b="0" i="0" u="none" strike="noStrike" cap="none">
                    <a:solidFill>
                      <a:schemeClr val="lt1"/>
                    </a:solidFill>
                    <a:latin typeface="Fira Sans Light"/>
                    <a:ea typeface="Fira Sans Light"/>
                    <a:cs typeface="Fira Sans Light"/>
                    <a:sym typeface="Fira Sans Light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72C4"/>
                  </a:buClr>
                  <a:buSzPts val="2200"/>
                  <a:buFont typeface="Fira Sans Light"/>
                  <a:buNone/>
                  <a:tabLst/>
                  <a:defRPr/>
                </a:pPr>
                <a:r>
                  <a:rPr kumimoji="0" lang="pt-B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</a:schemeClr>
                    </a:solidFill>
                    <a:effectLst/>
                    <a:uLnTx/>
                    <a:uFillTx/>
                    <a:latin typeface="Leelawadee UI" panose="020B0502040204020203" pitchFamily="34" charset="-34"/>
                    <a:cs typeface="Leelawadee UI" panose="020B0502040204020203" pitchFamily="34" charset="-34"/>
                    <a:sym typeface="Fira Sans SemiBold"/>
                  </a:rPr>
                  <a:t>As associadas representam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72C4"/>
                  </a:buClr>
                  <a:buSzPts val="2200"/>
                  <a:buFont typeface="Fira Sans Light"/>
                  <a:buNone/>
                  <a:tabLst/>
                  <a:defRPr/>
                </a:pPr>
                <a:r>
                  <a:rPr kumimoji="0" lang="pt-B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</a:schemeClr>
                    </a:solidFill>
                    <a:effectLst/>
                    <a:uLnTx/>
                    <a:uFillTx/>
                    <a:latin typeface="Leelawadee UI" panose="020B0502040204020203" pitchFamily="34" charset="-34"/>
                    <a:cs typeface="Leelawadee UI" panose="020B0502040204020203" pitchFamily="34" charset="-34"/>
                    <a:sym typeface="Fira Sans SemiBold"/>
                  </a:rPr>
                  <a:t> </a:t>
                </a: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5632"/>
                    </a:solidFill>
                    <a:effectLst/>
                    <a:uLnTx/>
                    <a:uFillTx/>
                    <a:latin typeface="Leelawadee UI" panose="020B0502040204020203" pitchFamily="34" charset="-34"/>
                    <a:cs typeface="Leelawadee UI" panose="020B0502040204020203" pitchFamily="34" charset="-34"/>
                    <a:sym typeface="Fira Sans SemiBold"/>
                  </a:rPr>
                  <a:t>41% de beneficiários </a:t>
                </a:r>
                <a:r>
                  <a:rPr kumimoji="0" lang="pt-B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</a:schemeClr>
                    </a:solidFill>
                    <a:effectLst/>
                    <a:uLnTx/>
                    <a:uFillTx/>
                    <a:latin typeface="Leelawadee UI" panose="020B0502040204020203" pitchFamily="34" charset="-34"/>
                    <a:cs typeface="Leelawadee UI" panose="020B0502040204020203" pitchFamily="34" charset="-34"/>
                    <a:sym typeface="Fira Sans SemiBold"/>
                  </a:rPr>
                  <a:t>de saúde suplementar</a:t>
                </a:r>
              </a:p>
            </p:txBody>
          </p:sp>
          <p:grpSp>
            <p:nvGrpSpPr>
              <p:cNvPr id="18" name="Agrupar 17">
                <a:extLst>
                  <a:ext uri="{FF2B5EF4-FFF2-40B4-BE49-F238E27FC236}">
                    <a16:creationId xmlns:a16="http://schemas.microsoft.com/office/drawing/2014/main" xmlns="" id="{322D4C18-BAF9-40F0-B07B-1CE0C837D82C}"/>
                  </a:ext>
                </a:extLst>
              </p:cNvPr>
              <p:cNvGrpSpPr/>
              <p:nvPr/>
            </p:nvGrpSpPr>
            <p:grpSpPr>
              <a:xfrm>
                <a:off x="4591979" y="1517520"/>
                <a:ext cx="1254946" cy="575794"/>
                <a:chOff x="-602368" y="3067535"/>
                <a:chExt cx="941210" cy="431845"/>
              </a:xfrm>
              <a:solidFill>
                <a:srgbClr val="42A240"/>
              </a:solidFill>
            </p:grpSpPr>
            <p:pic>
              <p:nvPicPr>
                <p:cNvPr id="19" name="Gráfico 18" descr="Família com menino com preenchimento sólido">
                  <a:extLst>
                    <a:ext uri="{FF2B5EF4-FFF2-40B4-BE49-F238E27FC236}">
                      <a16:creationId xmlns:a16="http://schemas.microsoft.com/office/drawing/2014/main" xmlns="" id="{B3D5A817-89F6-4741-9FDB-D97B960C63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3002" y="3067535"/>
                  <a:ext cx="431844" cy="431844"/>
                </a:xfrm>
                <a:prstGeom prst="rect">
                  <a:avLst/>
                </a:prstGeom>
              </p:spPr>
            </p:pic>
            <p:pic>
              <p:nvPicPr>
                <p:cNvPr id="20" name="Gráfico 19" descr="Cidade com preenchimento sólido">
                  <a:extLst>
                    <a:ext uri="{FF2B5EF4-FFF2-40B4-BE49-F238E27FC236}">
                      <a16:creationId xmlns:a16="http://schemas.microsoft.com/office/drawing/2014/main" xmlns="" id="{30D7E1CC-8273-4320-9737-F653BFB69D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02368" y="3067536"/>
                  <a:ext cx="431844" cy="431844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043B05DB-EC1A-4169-AE22-6377B80D0AC6}"/>
              </a:ext>
            </a:extLst>
          </p:cNvPr>
          <p:cNvSpPr txBox="1"/>
          <p:nvPr/>
        </p:nvSpPr>
        <p:spPr>
          <a:xfrm>
            <a:off x="5311974" y="2978311"/>
            <a:ext cx="489883" cy="595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1D5632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  <a:sym typeface="Fira Sans Light"/>
              </a:rPr>
              <a:t>=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C9A3A5BF-0EE5-4727-BDAF-9A6324FE8B12}"/>
              </a:ext>
            </a:extLst>
          </p:cNvPr>
          <p:cNvSpPr txBox="1"/>
          <p:nvPr/>
        </p:nvSpPr>
        <p:spPr>
          <a:xfrm>
            <a:off x="2623144" y="2947138"/>
            <a:ext cx="489883" cy="595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1D5632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  <a:sym typeface="Fira Sans Light"/>
              </a:rPr>
              <a:t>+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xmlns="" id="{35E74AB8-7B04-4E34-9E69-9BA8CDB72504}"/>
              </a:ext>
            </a:extLst>
          </p:cNvPr>
          <p:cNvGrpSpPr/>
          <p:nvPr/>
        </p:nvGrpSpPr>
        <p:grpSpPr>
          <a:xfrm>
            <a:off x="5496101" y="2909915"/>
            <a:ext cx="2446223" cy="1390187"/>
            <a:chOff x="784742" y="4394841"/>
            <a:chExt cx="2446223" cy="1390187"/>
          </a:xfrm>
        </p:grpSpPr>
        <p:sp>
          <p:nvSpPr>
            <p:cNvPr id="26" name="Google Shape;111;p15">
              <a:extLst>
                <a:ext uri="{FF2B5EF4-FFF2-40B4-BE49-F238E27FC236}">
                  <a16:creationId xmlns:a16="http://schemas.microsoft.com/office/drawing/2014/main" xmlns="" id="{2550B3F0-858D-401D-A2F1-8310AC9D4EC8}"/>
                </a:ext>
              </a:extLst>
            </p:cNvPr>
            <p:cNvSpPr txBox="1">
              <a:spLocks/>
            </p:cNvSpPr>
            <p:nvPr/>
          </p:nvSpPr>
          <p:spPr>
            <a:xfrm>
              <a:off x="784742" y="5058650"/>
              <a:ext cx="2446223" cy="726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683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Fira Sans Light"/>
                <a:buChar char="▪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1pPr>
              <a:lvl2pPr marL="914400" marR="0" lvl="1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Fira Sans Light"/>
                <a:buChar char="▫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2pPr>
              <a:lvl3pPr marL="1371600" marR="0" lvl="2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200"/>
                <a:buFont typeface="Fira Sans Light"/>
                <a:buChar char="▫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3pPr>
              <a:lvl4pPr marL="1828800" marR="0" lvl="3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Fira Sans Light"/>
                <a:buChar char="▫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4pPr>
              <a:lvl5pPr marL="2286000" marR="0" lvl="4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○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5pPr>
              <a:lvl6pPr marL="2743200" marR="0" lvl="5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■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6pPr>
              <a:lvl7pPr marL="3200400" marR="0" lvl="6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●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7pPr>
              <a:lvl8pPr marL="3657600" marR="0" lvl="7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○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8pPr>
              <a:lvl9pPr marL="4114800" marR="0" lvl="8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■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472C4"/>
                </a:buClr>
                <a:buSzPts val="2200"/>
                <a:buFont typeface="Fira Sans Light"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Responsáveis pela cobertura 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472C4"/>
                </a:buClr>
                <a:buSzPts val="2200"/>
                <a:buFont typeface="Fira Sans Light"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D5632"/>
                  </a:solidFill>
                  <a:effectLst/>
                  <a:uLnTx/>
                  <a:uFillTx/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 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D5632"/>
                  </a:solidFill>
                  <a:effectLst/>
                  <a:uLnTx/>
                  <a:uFillTx/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31,1 milhões </a:t>
              </a: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de beneficiários</a:t>
              </a:r>
              <a:endPara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Leelawadee UI" panose="020B0502040204020203" pitchFamily="34" charset="-34"/>
                <a:cs typeface="Leelawadee UI" panose="020B0502040204020203" pitchFamily="34" charset="-34"/>
                <a:sym typeface="Fira Sans SemiBold"/>
              </a:endParaRPr>
            </a:p>
          </p:txBody>
        </p:sp>
        <p:pic>
          <p:nvPicPr>
            <p:cNvPr id="27" name="Gráfico 26" descr="Família com menino com preenchimento sólido">
              <a:extLst>
                <a:ext uri="{FF2B5EF4-FFF2-40B4-BE49-F238E27FC236}">
                  <a16:creationId xmlns:a16="http://schemas.microsoft.com/office/drawing/2014/main" xmlns="" id="{7F5AFAD3-372A-49D7-BCC2-2F4D76D46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749741" y="4394841"/>
              <a:ext cx="669858" cy="669858"/>
            </a:xfrm>
            <a:prstGeom prst="rect">
              <a:avLst/>
            </a:prstGeom>
          </p:spPr>
        </p:pic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3B06C8CF-D166-4B66-9E69-E974D85C8CAB}"/>
              </a:ext>
            </a:extLst>
          </p:cNvPr>
          <p:cNvGrpSpPr/>
          <p:nvPr/>
        </p:nvGrpSpPr>
        <p:grpSpPr>
          <a:xfrm>
            <a:off x="145030" y="2941089"/>
            <a:ext cx="3141885" cy="1248429"/>
            <a:chOff x="4474709" y="4561019"/>
            <a:chExt cx="3141885" cy="1248429"/>
          </a:xfrm>
        </p:grpSpPr>
        <p:sp>
          <p:nvSpPr>
            <p:cNvPr id="31" name="Google Shape;111;p15">
              <a:extLst>
                <a:ext uri="{FF2B5EF4-FFF2-40B4-BE49-F238E27FC236}">
                  <a16:creationId xmlns:a16="http://schemas.microsoft.com/office/drawing/2014/main" xmlns="" id="{15AF9096-1386-408B-A074-F8D8C3C29031}"/>
                </a:ext>
              </a:extLst>
            </p:cNvPr>
            <p:cNvSpPr txBox="1">
              <a:spLocks/>
            </p:cNvSpPr>
            <p:nvPr/>
          </p:nvSpPr>
          <p:spPr>
            <a:xfrm>
              <a:off x="4474709" y="5163148"/>
              <a:ext cx="3141885" cy="6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683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Fira Sans Light"/>
                <a:buChar char="▪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1pPr>
              <a:lvl2pPr marL="914400" marR="0" lvl="1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Fira Sans Light"/>
                <a:buChar char="▫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2pPr>
              <a:lvl3pPr marL="1371600" marR="0" lvl="2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200"/>
                <a:buFont typeface="Fira Sans Light"/>
                <a:buChar char="▫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3pPr>
              <a:lvl4pPr marL="1828800" marR="0" lvl="3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Fira Sans Light"/>
                <a:buChar char="▫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4pPr>
              <a:lvl5pPr marL="2286000" marR="0" lvl="4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○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5pPr>
              <a:lvl6pPr marL="2743200" marR="0" lvl="5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■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6pPr>
              <a:lvl7pPr marL="3200400" marR="0" lvl="6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●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7pPr>
              <a:lvl8pPr marL="3657600" marR="0" lvl="7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○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8pPr>
              <a:lvl9pPr marL="4114800" marR="0" lvl="8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■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472C4"/>
                </a:buClr>
                <a:buSzPts val="2200"/>
                <a:buFont typeface="Fira Sans Light"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Planos de assistência médica: </a:t>
              </a:r>
              <a:b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</a:b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D5632"/>
                  </a:solidFill>
                  <a:effectLst/>
                  <a:uLnTx/>
                  <a:uFillTx/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15 milhões </a:t>
              </a: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de beneficiários</a:t>
              </a:r>
            </a:p>
          </p:txBody>
        </p:sp>
        <p:sp>
          <p:nvSpPr>
            <p:cNvPr id="30" name="Google Shape;182;p8">
              <a:extLst>
                <a:ext uri="{FF2B5EF4-FFF2-40B4-BE49-F238E27FC236}">
                  <a16:creationId xmlns:a16="http://schemas.microsoft.com/office/drawing/2014/main" xmlns="" id="{3631DDBF-3DE8-4248-B570-27A3D3FF642B}"/>
                </a:ext>
              </a:extLst>
            </p:cNvPr>
            <p:cNvSpPr/>
            <p:nvPr/>
          </p:nvSpPr>
          <p:spPr>
            <a:xfrm>
              <a:off x="5731131" y="4561019"/>
              <a:ext cx="595157" cy="540170"/>
            </a:xfrm>
            <a:custGeom>
              <a:avLst/>
              <a:gdLst/>
              <a:ahLst/>
              <a:cxnLst/>
              <a:rect l="l" t="t" r="r" b="b"/>
              <a:pathLst>
                <a:path w="5929" h="5574" extrusionOk="0">
                  <a:moveTo>
                    <a:pt x="3710" y="746"/>
                  </a:moveTo>
                  <a:lnTo>
                    <a:pt x="3710" y="1119"/>
                  </a:lnTo>
                  <a:lnTo>
                    <a:pt x="2219" y="1119"/>
                  </a:lnTo>
                  <a:lnTo>
                    <a:pt x="2219" y="746"/>
                  </a:lnTo>
                  <a:close/>
                  <a:moveTo>
                    <a:pt x="3244" y="2219"/>
                  </a:moveTo>
                  <a:lnTo>
                    <a:pt x="3281" y="2237"/>
                  </a:lnTo>
                  <a:lnTo>
                    <a:pt x="3300" y="2256"/>
                  </a:lnTo>
                  <a:lnTo>
                    <a:pt x="3337" y="2293"/>
                  </a:lnTo>
                  <a:lnTo>
                    <a:pt x="3337" y="2312"/>
                  </a:lnTo>
                  <a:lnTo>
                    <a:pt x="3337" y="2964"/>
                  </a:lnTo>
                  <a:lnTo>
                    <a:pt x="3990" y="2964"/>
                  </a:lnTo>
                  <a:lnTo>
                    <a:pt x="4027" y="2983"/>
                  </a:lnTo>
                  <a:lnTo>
                    <a:pt x="4045" y="3002"/>
                  </a:lnTo>
                  <a:lnTo>
                    <a:pt x="4064" y="3020"/>
                  </a:lnTo>
                  <a:lnTo>
                    <a:pt x="4083" y="3058"/>
                  </a:lnTo>
                  <a:lnTo>
                    <a:pt x="4083" y="3617"/>
                  </a:lnTo>
                  <a:lnTo>
                    <a:pt x="4064" y="3654"/>
                  </a:lnTo>
                  <a:lnTo>
                    <a:pt x="4045" y="3691"/>
                  </a:lnTo>
                  <a:lnTo>
                    <a:pt x="4027" y="3710"/>
                  </a:lnTo>
                  <a:lnTo>
                    <a:pt x="3337" y="3710"/>
                  </a:lnTo>
                  <a:lnTo>
                    <a:pt x="3337" y="4362"/>
                  </a:lnTo>
                  <a:lnTo>
                    <a:pt x="3337" y="4400"/>
                  </a:lnTo>
                  <a:lnTo>
                    <a:pt x="3300" y="4418"/>
                  </a:lnTo>
                  <a:lnTo>
                    <a:pt x="3281" y="4456"/>
                  </a:lnTo>
                  <a:lnTo>
                    <a:pt x="2647" y="4456"/>
                  </a:lnTo>
                  <a:lnTo>
                    <a:pt x="2629" y="4418"/>
                  </a:lnTo>
                  <a:lnTo>
                    <a:pt x="2592" y="4400"/>
                  </a:lnTo>
                  <a:lnTo>
                    <a:pt x="2592" y="4362"/>
                  </a:lnTo>
                  <a:lnTo>
                    <a:pt x="2592" y="3710"/>
                  </a:lnTo>
                  <a:lnTo>
                    <a:pt x="1902" y="3710"/>
                  </a:lnTo>
                  <a:lnTo>
                    <a:pt x="1883" y="3691"/>
                  </a:lnTo>
                  <a:lnTo>
                    <a:pt x="1865" y="3654"/>
                  </a:lnTo>
                  <a:lnTo>
                    <a:pt x="1846" y="3617"/>
                  </a:lnTo>
                  <a:lnTo>
                    <a:pt x="1846" y="3058"/>
                  </a:lnTo>
                  <a:lnTo>
                    <a:pt x="1865" y="3020"/>
                  </a:lnTo>
                  <a:lnTo>
                    <a:pt x="1883" y="3002"/>
                  </a:lnTo>
                  <a:lnTo>
                    <a:pt x="1902" y="2983"/>
                  </a:lnTo>
                  <a:lnTo>
                    <a:pt x="1939" y="2964"/>
                  </a:lnTo>
                  <a:lnTo>
                    <a:pt x="2592" y="2964"/>
                  </a:lnTo>
                  <a:lnTo>
                    <a:pt x="2592" y="2312"/>
                  </a:lnTo>
                  <a:lnTo>
                    <a:pt x="2592" y="2293"/>
                  </a:lnTo>
                  <a:lnTo>
                    <a:pt x="2629" y="2256"/>
                  </a:lnTo>
                  <a:lnTo>
                    <a:pt x="2647" y="2237"/>
                  </a:lnTo>
                  <a:lnTo>
                    <a:pt x="2685" y="2219"/>
                  </a:lnTo>
                  <a:close/>
                  <a:moveTo>
                    <a:pt x="2032" y="1"/>
                  </a:moveTo>
                  <a:lnTo>
                    <a:pt x="1921" y="19"/>
                  </a:lnTo>
                  <a:lnTo>
                    <a:pt x="1827" y="38"/>
                  </a:lnTo>
                  <a:lnTo>
                    <a:pt x="1715" y="94"/>
                  </a:lnTo>
                  <a:lnTo>
                    <a:pt x="1641" y="168"/>
                  </a:lnTo>
                  <a:lnTo>
                    <a:pt x="1566" y="243"/>
                  </a:lnTo>
                  <a:lnTo>
                    <a:pt x="1529" y="336"/>
                  </a:lnTo>
                  <a:lnTo>
                    <a:pt x="1492" y="448"/>
                  </a:lnTo>
                  <a:lnTo>
                    <a:pt x="1473" y="560"/>
                  </a:lnTo>
                  <a:lnTo>
                    <a:pt x="1473" y="1119"/>
                  </a:lnTo>
                  <a:lnTo>
                    <a:pt x="448" y="1119"/>
                  </a:lnTo>
                  <a:lnTo>
                    <a:pt x="336" y="1156"/>
                  </a:lnTo>
                  <a:lnTo>
                    <a:pt x="243" y="1212"/>
                  </a:lnTo>
                  <a:lnTo>
                    <a:pt x="150" y="1268"/>
                  </a:lnTo>
                  <a:lnTo>
                    <a:pt x="94" y="1361"/>
                  </a:lnTo>
                  <a:lnTo>
                    <a:pt x="38" y="1455"/>
                  </a:lnTo>
                  <a:lnTo>
                    <a:pt x="1" y="1566"/>
                  </a:lnTo>
                  <a:lnTo>
                    <a:pt x="1" y="1678"/>
                  </a:lnTo>
                  <a:lnTo>
                    <a:pt x="1" y="5015"/>
                  </a:lnTo>
                  <a:lnTo>
                    <a:pt x="1" y="5127"/>
                  </a:lnTo>
                  <a:lnTo>
                    <a:pt x="38" y="5220"/>
                  </a:lnTo>
                  <a:lnTo>
                    <a:pt x="94" y="5332"/>
                  </a:lnTo>
                  <a:lnTo>
                    <a:pt x="150" y="5406"/>
                  </a:lnTo>
                  <a:lnTo>
                    <a:pt x="243" y="5481"/>
                  </a:lnTo>
                  <a:lnTo>
                    <a:pt x="336" y="5518"/>
                  </a:lnTo>
                  <a:lnTo>
                    <a:pt x="448" y="5555"/>
                  </a:lnTo>
                  <a:lnTo>
                    <a:pt x="560" y="5574"/>
                  </a:lnTo>
                  <a:lnTo>
                    <a:pt x="5369" y="5574"/>
                  </a:lnTo>
                  <a:lnTo>
                    <a:pt x="5481" y="5555"/>
                  </a:lnTo>
                  <a:lnTo>
                    <a:pt x="5593" y="5518"/>
                  </a:lnTo>
                  <a:lnTo>
                    <a:pt x="5686" y="5481"/>
                  </a:lnTo>
                  <a:lnTo>
                    <a:pt x="5779" y="5406"/>
                  </a:lnTo>
                  <a:lnTo>
                    <a:pt x="5835" y="5332"/>
                  </a:lnTo>
                  <a:lnTo>
                    <a:pt x="5891" y="5220"/>
                  </a:lnTo>
                  <a:lnTo>
                    <a:pt x="5928" y="5127"/>
                  </a:lnTo>
                  <a:lnTo>
                    <a:pt x="5928" y="5015"/>
                  </a:lnTo>
                  <a:lnTo>
                    <a:pt x="5928" y="1678"/>
                  </a:lnTo>
                  <a:lnTo>
                    <a:pt x="5928" y="1566"/>
                  </a:lnTo>
                  <a:lnTo>
                    <a:pt x="5891" y="1455"/>
                  </a:lnTo>
                  <a:lnTo>
                    <a:pt x="5835" y="1361"/>
                  </a:lnTo>
                  <a:lnTo>
                    <a:pt x="5779" y="1268"/>
                  </a:lnTo>
                  <a:lnTo>
                    <a:pt x="5686" y="1212"/>
                  </a:lnTo>
                  <a:lnTo>
                    <a:pt x="5593" y="1156"/>
                  </a:lnTo>
                  <a:lnTo>
                    <a:pt x="5481" y="1119"/>
                  </a:lnTo>
                  <a:lnTo>
                    <a:pt x="4456" y="1119"/>
                  </a:lnTo>
                  <a:lnTo>
                    <a:pt x="4456" y="560"/>
                  </a:lnTo>
                  <a:lnTo>
                    <a:pt x="4437" y="448"/>
                  </a:lnTo>
                  <a:lnTo>
                    <a:pt x="4400" y="336"/>
                  </a:lnTo>
                  <a:lnTo>
                    <a:pt x="4362" y="243"/>
                  </a:lnTo>
                  <a:lnTo>
                    <a:pt x="4288" y="168"/>
                  </a:lnTo>
                  <a:lnTo>
                    <a:pt x="4195" y="94"/>
                  </a:lnTo>
                  <a:lnTo>
                    <a:pt x="4101" y="38"/>
                  </a:lnTo>
                  <a:lnTo>
                    <a:pt x="4008" y="19"/>
                  </a:lnTo>
                  <a:lnTo>
                    <a:pt x="3896" y="1"/>
                  </a:lnTo>
                  <a:close/>
                </a:path>
              </a:pathLst>
            </a:custGeom>
            <a:solidFill>
              <a:srgbClr val="1D5632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xmlns="" id="{DE0833C4-E968-41E5-960A-32BD075DFE7D}"/>
              </a:ext>
            </a:extLst>
          </p:cNvPr>
          <p:cNvGrpSpPr/>
          <p:nvPr/>
        </p:nvGrpSpPr>
        <p:grpSpPr>
          <a:xfrm>
            <a:off x="3044769" y="2941089"/>
            <a:ext cx="2365831" cy="1310388"/>
            <a:chOff x="6667060" y="3451971"/>
            <a:chExt cx="2975525" cy="1310388"/>
          </a:xfrm>
        </p:grpSpPr>
        <p:sp>
          <p:nvSpPr>
            <p:cNvPr id="34" name="Google Shape;111;p15">
              <a:extLst>
                <a:ext uri="{FF2B5EF4-FFF2-40B4-BE49-F238E27FC236}">
                  <a16:creationId xmlns:a16="http://schemas.microsoft.com/office/drawing/2014/main" xmlns="" id="{2AD94F1C-4325-4A24-AB15-C4FF64F1F492}"/>
                </a:ext>
              </a:extLst>
            </p:cNvPr>
            <p:cNvSpPr txBox="1">
              <a:spLocks/>
            </p:cNvSpPr>
            <p:nvPr/>
          </p:nvSpPr>
          <p:spPr>
            <a:xfrm>
              <a:off x="6667060" y="4055505"/>
              <a:ext cx="2975525" cy="706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683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Fira Sans Light"/>
                <a:buChar char="▪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1pPr>
              <a:lvl2pPr marL="914400" marR="0" lvl="1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Fira Sans Light"/>
                <a:buChar char="▫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2pPr>
              <a:lvl3pPr marL="1371600" marR="0" lvl="2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200"/>
                <a:buFont typeface="Fira Sans Light"/>
                <a:buChar char="▫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3pPr>
              <a:lvl4pPr marL="1828800" marR="0" lvl="3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Fira Sans Light"/>
                <a:buChar char="▫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4pPr>
              <a:lvl5pPr marL="2286000" marR="0" lvl="4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○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5pPr>
              <a:lvl6pPr marL="2743200" marR="0" lvl="5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■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6pPr>
              <a:lvl7pPr marL="3200400" marR="0" lvl="6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●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7pPr>
              <a:lvl8pPr marL="3657600" marR="0" lvl="7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○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8pPr>
              <a:lvl9pPr marL="4114800" marR="0" lvl="8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■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472C4"/>
                </a:buClr>
                <a:buSzPts val="2200"/>
                <a:buFont typeface="Fira Sans Light"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Planos exclusivamente odontológicos: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472C4"/>
                </a:buClr>
                <a:buSzPts val="2200"/>
                <a:buFont typeface="Fira Sans Light"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 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D5632"/>
                  </a:solidFill>
                  <a:effectLst/>
                  <a:uLnTx/>
                  <a:uFillTx/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16,1 milhões </a:t>
              </a: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de beneficiários</a:t>
              </a:r>
            </a:p>
          </p:txBody>
        </p:sp>
        <p:pic>
          <p:nvPicPr>
            <p:cNvPr id="35" name="Gráfico 34" descr="Dente com preenchimento sólido">
              <a:extLst>
                <a:ext uri="{FF2B5EF4-FFF2-40B4-BE49-F238E27FC236}">
                  <a16:creationId xmlns:a16="http://schemas.microsoft.com/office/drawing/2014/main" xmlns="" id="{912400C8-7246-4752-AFA9-AA04E42E3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834886" y="3451971"/>
              <a:ext cx="639872" cy="669858"/>
            </a:xfrm>
            <a:prstGeom prst="rect">
              <a:avLst/>
            </a:prstGeom>
          </p:spPr>
        </p:pic>
      </p:grpSp>
      <p:sp>
        <p:nvSpPr>
          <p:cNvPr id="29" name="Espaço Reservado para Número de Slide 3">
            <a:extLst>
              <a:ext uri="{FF2B5EF4-FFF2-40B4-BE49-F238E27FC236}">
                <a16:creationId xmlns:a16="http://schemas.microsoft.com/office/drawing/2014/main" xmlns="" id="{40752BC5-78BB-4A8D-AEA8-3ACA06869F21}"/>
              </a:ext>
            </a:extLst>
          </p:cNvPr>
          <p:cNvSpPr txBox="1">
            <a:spLocks/>
          </p:cNvSpPr>
          <p:nvPr/>
        </p:nvSpPr>
        <p:spPr>
          <a:xfrm>
            <a:off x="8485694" y="68833"/>
            <a:ext cx="658306" cy="2738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457189"/>
            <a:fld id="{424533AD-72FA-4A24-964D-E9DD6425CC7E}" type="slidenum">
              <a:rPr lang="pt-BR" smtClean="0">
                <a:solidFill>
                  <a:prstClr val="black">
                    <a:lumMod val="50000"/>
                    <a:lumOff val="50000"/>
                  </a:prst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pPr algn="r" defTabSz="457189"/>
              <a:t>2</a:t>
            </a:fld>
            <a:endParaRPr lang="pt-BR" dirty="0">
              <a:solidFill>
                <a:prstClr val="black">
                  <a:lumMod val="50000"/>
                  <a:lumOff val="50000"/>
                </a:prst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4435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D637098-3DA3-459D-BA42-4801341F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4" y="530584"/>
            <a:ext cx="7375127" cy="528600"/>
          </a:xfrm>
        </p:spPr>
        <p:txBody>
          <a:bodyPr/>
          <a:lstStyle/>
          <a:p>
            <a:r>
              <a:rPr lang="pt-BR" dirty="0">
                <a:latin typeface="Leelawadee" panose="020B0502040204020203" pitchFamily="34" charset="-34"/>
                <a:cs typeface="Leelawadee" panose="020B0502040204020203" pitchFamily="34" charset="-34"/>
              </a:rPr>
              <a:t>O mutualismo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3112CF63-3DFD-481D-B372-FBB16C48D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1424150"/>
            <a:ext cx="4844295" cy="3259800"/>
          </a:xfrm>
        </p:spPr>
        <p:txBody>
          <a:bodyPr/>
          <a:lstStyle/>
          <a:p>
            <a:pPr marL="139700" indent="0" algn="just">
              <a:spcAft>
                <a:spcPts val="600"/>
              </a:spcAft>
              <a:buSzPct val="90000"/>
              <a:buNone/>
            </a:pPr>
            <a:r>
              <a:rPr lang="pt-BR" b="1" dirty="0">
                <a:solidFill>
                  <a:srgbClr val="1D563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Conceito: </a:t>
            </a:r>
            <a:r>
              <a:rPr lang="pt-BR" dirty="0">
                <a:latin typeface="Leelawadee" panose="020B0502040204020203" pitchFamily="34" charset="-34"/>
                <a:cs typeface="Leelawadee" panose="020B0502040204020203" pitchFamily="34" charset="-34"/>
              </a:rPr>
              <a:t>fundo comum formado a partir dos recursos pagos pelos beneficiários e administrado pelas operadoras para assegurar o custeio dos procedimentos assistenciais.</a:t>
            </a:r>
          </a:p>
          <a:p>
            <a:pPr marL="139700" indent="0" algn="just">
              <a:spcAft>
                <a:spcPts val="600"/>
              </a:spcAft>
              <a:buSzPct val="90000"/>
              <a:buNone/>
            </a:pPr>
            <a:r>
              <a:rPr lang="pt-BR" b="1" dirty="0">
                <a:solidFill>
                  <a:srgbClr val="1D563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Contraprestações:  </a:t>
            </a:r>
            <a:r>
              <a:rPr lang="pt-BR" dirty="0">
                <a:latin typeface="Leelawadee" panose="020B0502040204020203" pitchFamily="34" charset="-34"/>
                <a:cs typeface="Leelawadee" panose="020B0502040204020203" pitchFamily="34" charset="-34"/>
              </a:rPr>
              <a:t>o preço dos planos de saúde precisa ser calculado com base nos cálculos atuariais que projetam os riscos assistenciais da carteira de beneficiários.</a:t>
            </a:r>
          </a:p>
          <a:p>
            <a:pPr marL="139700" indent="0" algn="just">
              <a:spcAft>
                <a:spcPts val="600"/>
              </a:spcAft>
              <a:buSzPct val="90000"/>
              <a:buNone/>
            </a:pPr>
            <a:r>
              <a:rPr lang="pt-BR" b="1" dirty="0">
                <a:solidFill>
                  <a:srgbClr val="1D563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Cobertura: </a:t>
            </a:r>
            <a:r>
              <a:rPr lang="pt-BR" dirty="0">
                <a:latin typeface="Leelawadee" panose="020B0502040204020203" pitchFamily="34" charset="-34"/>
                <a:cs typeface="Leelawadee" panose="020B0502040204020203" pitchFamily="34" charset="-34"/>
              </a:rPr>
              <a:t>é preciso que os riscos estejam pré-determinados, caso contrário, não é possível fazer cálculos. </a:t>
            </a:r>
          </a:p>
          <a:p>
            <a:pPr marL="139700" indent="0" algn="just">
              <a:spcAft>
                <a:spcPts val="600"/>
              </a:spcAft>
              <a:buSzPct val="90000"/>
              <a:buNone/>
            </a:pPr>
            <a:r>
              <a:rPr lang="pt-BR" b="1" dirty="0">
                <a:solidFill>
                  <a:srgbClr val="1D563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Eventos não cobertos: </a:t>
            </a:r>
            <a:r>
              <a:rPr lang="pt-BR" dirty="0">
                <a:latin typeface="Leelawadee" panose="020B0502040204020203" pitchFamily="34" charset="-34"/>
                <a:cs typeface="Leelawadee" panose="020B0502040204020203" pitchFamily="34" charset="-34"/>
              </a:rPr>
              <a:t>o custeio será feito sem previsão atuarial e isso colocará em risco o fundo mutual, que é o único local de onde saem recursos para custear despesas médicas e remunerar a rede prestadora. </a:t>
            </a:r>
          </a:p>
        </p:txBody>
      </p:sp>
      <p:pic>
        <p:nvPicPr>
          <p:cNvPr id="17" name="Gráfico 16" descr="Grupo com preenchimento sólido">
            <a:extLst>
              <a:ext uri="{FF2B5EF4-FFF2-40B4-BE49-F238E27FC236}">
                <a16:creationId xmlns:a16="http://schemas.microsoft.com/office/drawing/2014/main" xmlns="" id="{E1124B62-2482-4DE6-8F92-FAC11A49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59551" y="1184868"/>
            <a:ext cx="914400" cy="914400"/>
          </a:xfrm>
          <a:prstGeom prst="rect">
            <a:avLst/>
          </a:prstGeom>
        </p:spPr>
      </p:pic>
      <p:pic>
        <p:nvPicPr>
          <p:cNvPr id="19" name="Gráfico 18" descr="Moedas com preenchimento sólido">
            <a:extLst>
              <a:ext uri="{FF2B5EF4-FFF2-40B4-BE49-F238E27FC236}">
                <a16:creationId xmlns:a16="http://schemas.microsoft.com/office/drawing/2014/main" xmlns="" id="{1D476626-F290-4ACC-A217-0FCF01BF5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73951" y="2209096"/>
            <a:ext cx="914400" cy="914400"/>
          </a:xfrm>
          <a:prstGeom prst="rect">
            <a:avLst/>
          </a:prstGeom>
        </p:spPr>
      </p:pic>
      <p:pic>
        <p:nvPicPr>
          <p:cNvPr id="21" name="Gráfico 20" descr="Hospitalização com preenchimento sólido">
            <a:extLst>
              <a:ext uri="{FF2B5EF4-FFF2-40B4-BE49-F238E27FC236}">
                <a16:creationId xmlns:a16="http://schemas.microsoft.com/office/drawing/2014/main" xmlns="" id="{5F4BC3F7-6187-4346-A2AF-E816E70702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259551" y="3233325"/>
            <a:ext cx="914400" cy="914400"/>
          </a:xfrm>
          <a:prstGeom prst="rect">
            <a:avLst/>
          </a:prstGeom>
        </p:spPr>
      </p:pic>
      <p:pic>
        <p:nvPicPr>
          <p:cNvPr id="22" name="Gráfico 21" descr="Nenhum sinal com preenchimento sólido">
            <a:extLst>
              <a:ext uri="{FF2B5EF4-FFF2-40B4-BE49-F238E27FC236}">
                <a16:creationId xmlns:a16="http://schemas.microsoft.com/office/drawing/2014/main" xmlns="" id="{2E85A17D-C277-4BA0-A12A-DA57C0E77D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610564" y="4147725"/>
            <a:ext cx="678275" cy="678275"/>
          </a:xfrm>
          <a:prstGeom prst="rect">
            <a:avLst/>
          </a:prstGeom>
        </p:spPr>
      </p:pic>
      <p:cxnSp>
        <p:nvCxnSpPr>
          <p:cNvPr id="24" name="Conector: Curvo 23">
            <a:extLst>
              <a:ext uri="{FF2B5EF4-FFF2-40B4-BE49-F238E27FC236}">
                <a16:creationId xmlns:a16="http://schemas.microsoft.com/office/drawing/2014/main" xmlns="" id="{EAFDFF5B-9BAF-400C-90D4-C138EB41A19A}"/>
              </a:ext>
            </a:extLst>
          </p:cNvPr>
          <p:cNvCxnSpPr>
            <a:cxnSpLocks/>
            <a:stCxn id="17" idx="3"/>
            <a:endCxn id="19" idx="0"/>
          </p:cNvCxnSpPr>
          <p:nvPr/>
        </p:nvCxnSpPr>
        <p:spPr>
          <a:xfrm>
            <a:off x="7173951" y="1642068"/>
            <a:ext cx="457200" cy="567028"/>
          </a:xfrm>
          <a:prstGeom prst="curvedConnector2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Curvo 28">
            <a:extLst>
              <a:ext uri="{FF2B5EF4-FFF2-40B4-BE49-F238E27FC236}">
                <a16:creationId xmlns:a16="http://schemas.microsoft.com/office/drawing/2014/main" xmlns="" id="{A9569100-AD1C-4744-B221-96A78F96D622}"/>
              </a:ext>
            </a:extLst>
          </p:cNvPr>
          <p:cNvCxnSpPr>
            <a:cxnSpLocks/>
            <a:stCxn id="19" idx="2"/>
            <a:endCxn id="21" idx="3"/>
          </p:cNvCxnSpPr>
          <p:nvPr/>
        </p:nvCxnSpPr>
        <p:spPr>
          <a:xfrm rot="5400000">
            <a:off x="7119037" y="3178410"/>
            <a:ext cx="567029" cy="457200"/>
          </a:xfrm>
          <a:prstGeom prst="curvedConnector2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Número de Slide 3">
            <a:extLst>
              <a:ext uri="{FF2B5EF4-FFF2-40B4-BE49-F238E27FC236}">
                <a16:creationId xmlns:a16="http://schemas.microsoft.com/office/drawing/2014/main" xmlns="" id="{B674BB3E-47DA-4396-99ED-CFF8D185BB32}"/>
              </a:ext>
            </a:extLst>
          </p:cNvPr>
          <p:cNvSpPr txBox="1">
            <a:spLocks/>
          </p:cNvSpPr>
          <p:nvPr/>
        </p:nvSpPr>
        <p:spPr>
          <a:xfrm>
            <a:off x="8485694" y="76267"/>
            <a:ext cx="6583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r" defTabSz="457189">
              <a:defRPr/>
            </a:pPr>
            <a:fld id="{424533AD-72FA-4A24-964D-E9DD6425CC7E}" type="slidenum">
              <a:rPr lang="pt-BR" sz="1400" b="0" smtClean="0">
                <a:solidFill>
                  <a:prstClr val="black">
                    <a:lumMod val="50000"/>
                    <a:lumOff val="50000"/>
                  </a:prst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pPr algn="r" defTabSz="457189">
                <a:defRPr/>
              </a:pPr>
              <a:t>20</a:t>
            </a:fld>
            <a:endParaRPr lang="pt-BR" sz="1400" b="0" dirty="0">
              <a:solidFill>
                <a:prstClr val="black">
                  <a:lumMod val="50000"/>
                  <a:lumOff val="50000"/>
                </a:prst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140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D637098-3DA3-459D-BA42-4801341F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4" y="530584"/>
            <a:ext cx="7375127" cy="528600"/>
          </a:xfrm>
        </p:spPr>
        <p:txBody>
          <a:bodyPr/>
          <a:lstStyle/>
          <a:p>
            <a:r>
              <a:rPr lang="pt-BR" dirty="0">
                <a:latin typeface="Leelawadee" panose="020B0502040204020203" pitchFamily="34" charset="-34"/>
                <a:cs typeface="Leelawadee" panose="020B0502040204020203" pitchFamily="34" charset="-34"/>
              </a:rPr>
              <a:t>Pacto intergeracional</a:t>
            </a:r>
          </a:p>
        </p:txBody>
      </p:sp>
      <p:sp>
        <p:nvSpPr>
          <p:cNvPr id="12" name="Espaço Reservado para Texto 4">
            <a:extLst>
              <a:ext uri="{FF2B5EF4-FFF2-40B4-BE49-F238E27FC236}">
                <a16:creationId xmlns:a16="http://schemas.microsoft.com/office/drawing/2014/main" xmlns="" id="{8287F865-2EB9-45C4-BF3A-F16B15114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093" y="1424150"/>
            <a:ext cx="3335310" cy="3719350"/>
          </a:xfrm>
        </p:spPr>
        <p:txBody>
          <a:bodyPr/>
          <a:lstStyle/>
          <a:p>
            <a:pPr marL="139700" indent="0" algn="just">
              <a:spcAft>
                <a:spcPts val="600"/>
              </a:spcAft>
              <a:buSzPct val="90000"/>
              <a:buNone/>
            </a:pPr>
            <a:r>
              <a:rPr lang="pt-BR" dirty="0">
                <a:solidFill>
                  <a:schemeClr val="tx1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 Resolução Normativa 63/03 estabeleceu critérios de variação de preço por faixa etária, respeitando as dez faixas estabelecidas. Limita-se a formação dos preços entre as faixas:</a:t>
            </a:r>
          </a:p>
          <a:p>
            <a:pPr algn="just">
              <a:spcAft>
                <a:spcPts val="600"/>
              </a:spcAft>
              <a:buSzPct val="90000"/>
              <a:buFontTx/>
              <a:buChar char="-"/>
            </a:pPr>
            <a:r>
              <a:rPr lang="pt-BR" b="1" dirty="0">
                <a:solidFill>
                  <a:schemeClr val="tx1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 valor para a última faixa não poderá ser superior a 6 vezes o valor da primeira faixa;</a:t>
            </a:r>
          </a:p>
          <a:p>
            <a:pPr algn="just">
              <a:spcAft>
                <a:spcPts val="600"/>
              </a:spcAft>
              <a:buSzPct val="90000"/>
              <a:buFontTx/>
              <a:buChar char="-"/>
            </a:pPr>
            <a:r>
              <a:rPr lang="pt-BR" b="1" dirty="0">
                <a:solidFill>
                  <a:schemeClr val="tx1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 variação acumulada entre a 7ª e a 10ª faixa não poderá ser superior à variação acumulada entre a 1ª e 7ª faixa.</a:t>
            </a:r>
          </a:p>
          <a:p>
            <a:pPr marL="139700" indent="0" algn="just">
              <a:spcAft>
                <a:spcPts val="600"/>
              </a:spcAft>
              <a:buSzPct val="90000"/>
              <a:buNone/>
            </a:pPr>
            <a:endParaRPr lang="pt-BR" dirty="0">
              <a:solidFill>
                <a:schemeClr val="tx1">
                  <a:lumMod val="7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E11D0A7-1247-45E6-AEE9-8B26B7C50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66" t="85185" r="19689" b="1193"/>
          <a:stretch/>
        </p:blipFill>
        <p:spPr>
          <a:xfrm>
            <a:off x="5476240" y="3840480"/>
            <a:ext cx="1808480" cy="35052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8B4F934C-4AD9-4F52-A2B3-B61B2D51CCE1}"/>
              </a:ext>
            </a:extLst>
          </p:cNvPr>
          <p:cNvGrpSpPr/>
          <p:nvPr/>
        </p:nvGrpSpPr>
        <p:grpSpPr>
          <a:xfrm>
            <a:off x="3941080" y="1607030"/>
            <a:ext cx="4480560" cy="2600106"/>
            <a:chOff x="4038515" y="1607030"/>
            <a:chExt cx="4480560" cy="2600106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xmlns="" id="{29AFF64F-DAE0-48F1-B91B-7148880FB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74" t="2534" r="1639" b="15014"/>
            <a:stretch/>
          </p:blipFill>
          <p:spPr>
            <a:xfrm>
              <a:off x="4038515" y="1607030"/>
              <a:ext cx="4480560" cy="2121690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xmlns="" id="{A6816F4B-5A6C-4E34-9FBB-3319CCC9DA30}"/>
                </a:ext>
              </a:extLst>
            </p:cNvPr>
            <p:cNvSpPr/>
            <p:nvPr/>
          </p:nvSpPr>
          <p:spPr>
            <a:xfrm>
              <a:off x="4038515" y="1607030"/>
              <a:ext cx="1665241" cy="3941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D947E5D3-5336-4FAC-96FC-36D317670829}"/>
                </a:ext>
              </a:extLst>
            </p:cNvPr>
            <p:cNvSpPr/>
            <p:nvPr/>
          </p:nvSpPr>
          <p:spPr>
            <a:xfrm>
              <a:off x="4038515" y="2001188"/>
              <a:ext cx="338611" cy="12741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8F5AD36A-BC8E-4E53-A835-9E667D8376F5}"/>
                </a:ext>
              </a:extLst>
            </p:cNvPr>
            <p:cNvSpPr/>
            <p:nvPr/>
          </p:nvSpPr>
          <p:spPr>
            <a:xfrm>
              <a:off x="5517544" y="3812979"/>
              <a:ext cx="2007517" cy="3941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0" name="Espaço Reservado para Número de Slide 3">
            <a:extLst>
              <a:ext uri="{FF2B5EF4-FFF2-40B4-BE49-F238E27FC236}">
                <a16:creationId xmlns:a16="http://schemas.microsoft.com/office/drawing/2014/main" xmlns="" id="{EB58FEA8-43C0-4F58-A82F-5B457C542796}"/>
              </a:ext>
            </a:extLst>
          </p:cNvPr>
          <p:cNvSpPr txBox="1">
            <a:spLocks/>
          </p:cNvSpPr>
          <p:nvPr/>
        </p:nvSpPr>
        <p:spPr>
          <a:xfrm>
            <a:off x="8485694" y="76267"/>
            <a:ext cx="6583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r" defTabSz="457189">
              <a:defRPr/>
            </a:pPr>
            <a:fld id="{424533AD-72FA-4A24-964D-E9DD6425CC7E}" type="slidenum">
              <a:rPr lang="pt-BR" sz="1400" b="0" smtClean="0">
                <a:solidFill>
                  <a:prstClr val="black">
                    <a:lumMod val="50000"/>
                    <a:lumOff val="50000"/>
                  </a:prst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pPr algn="r" defTabSz="457189">
                <a:defRPr/>
              </a:pPr>
              <a:t>21</a:t>
            </a:fld>
            <a:endParaRPr lang="pt-BR" sz="1400" b="0" dirty="0">
              <a:solidFill>
                <a:prstClr val="black">
                  <a:lumMod val="50000"/>
                  <a:lumOff val="50000"/>
                </a:prst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900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4">
            <a:extLst>
              <a:ext uri="{FF2B5EF4-FFF2-40B4-BE49-F238E27FC236}">
                <a16:creationId xmlns:a16="http://schemas.microsoft.com/office/drawing/2014/main" xmlns="" id="{9E801944-2F90-407E-95F2-E8BE792E5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9" y="3669829"/>
            <a:ext cx="6401254" cy="806751"/>
          </a:xfrm>
        </p:spPr>
        <p:txBody>
          <a:bodyPr/>
          <a:lstStyle/>
          <a:p>
            <a:pPr marL="139700" indent="0" algn="just">
              <a:spcAft>
                <a:spcPts val="600"/>
              </a:spcAft>
              <a:buSzPct val="90000"/>
              <a:buNone/>
            </a:pPr>
            <a:r>
              <a:rPr lang="pt-BR" sz="11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O Rol vigente a partir de 01/04/2021 (RN 465)</a:t>
            </a:r>
          </a:p>
          <a:p>
            <a:pPr algn="just">
              <a:spcAft>
                <a:spcPts val="600"/>
              </a:spcAft>
              <a:buSzPct val="90000"/>
            </a:pPr>
            <a:r>
              <a:rPr lang="pt-BR" sz="1100" dirty="0">
                <a:latin typeface="Leelawadee" panose="020B0502040204020203" pitchFamily="34" charset="-34"/>
                <a:cs typeface="Leelawadee" panose="020B0502040204020203" pitchFamily="34" charset="-34"/>
              </a:rPr>
              <a:t>Incorporou 69 novas coberturas</a:t>
            </a:r>
          </a:p>
          <a:p>
            <a:pPr algn="just">
              <a:spcAft>
                <a:spcPts val="600"/>
              </a:spcAft>
              <a:buSzPct val="90000"/>
            </a:pPr>
            <a:r>
              <a:rPr lang="pt-BR" sz="1100" dirty="0">
                <a:latin typeface="Leelawadee" panose="020B0502040204020203" pitchFamily="34" charset="-34"/>
                <a:cs typeface="Leelawadee" panose="020B0502040204020203" pitchFamily="34" charset="-34"/>
              </a:rPr>
              <a:t>Impacto estimado: de R$ 1,52 bilhão a R$ 2,41 bilhões no primeiro ano de vigência</a:t>
            </a:r>
          </a:p>
          <a:p>
            <a:pPr algn="just">
              <a:spcAft>
                <a:spcPts val="600"/>
              </a:spcAft>
              <a:buSzPct val="90000"/>
            </a:pPr>
            <a:endParaRPr lang="pt-BR" sz="9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139700" indent="0" algn="just">
              <a:spcAft>
                <a:spcPts val="600"/>
              </a:spcAft>
              <a:buNone/>
            </a:pPr>
            <a:endParaRPr lang="pt-BR" sz="900" b="1" i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D637098-3DA3-459D-BA42-4801341F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4" y="530584"/>
            <a:ext cx="7375127" cy="528600"/>
          </a:xfrm>
        </p:spPr>
        <p:txBody>
          <a:bodyPr/>
          <a:lstStyle/>
          <a:p>
            <a:r>
              <a:rPr lang="pt-BR" dirty="0">
                <a:latin typeface="Leelawadee" panose="020B0502040204020203" pitchFamily="34" charset="-34"/>
                <a:cs typeface="Leelawadee" panose="020B0502040204020203" pitchFamily="34" charset="-34"/>
              </a:rPr>
              <a:t>A evolução da cobertura assistencial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E6F9C936-8AA6-442B-AB27-AAE4EE53D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9" t="3358" r="2778" b="2524"/>
          <a:stretch/>
        </p:blipFill>
        <p:spPr>
          <a:xfrm>
            <a:off x="676279" y="1213557"/>
            <a:ext cx="3553974" cy="22745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27609F0-D5F0-4B0F-9D96-90CC3B2227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5" t="3358" r="3052"/>
          <a:stretch/>
        </p:blipFill>
        <p:spPr>
          <a:xfrm>
            <a:off x="4363843" y="1411482"/>
            <a:ext cx="3724508" cy="2076603"/>
          </a:xfrm>
          <a:prstGeom prst="rect">
            <a:avLst/>
          </a:prstGeom>
        </p:spPr>
      </p:pic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xmlns="" id="{7367AD77-33D1-48E8-AEB9-B12EA7BD62D7}"/>
              </a:ext>
            </a:extLst>
          </p:cNvPr>
          <p:cNvSpPr txBox="1">
            <a:spLocks/>
          </p:cNvSpPr>
          <p:nvPr/>
        </p:nvSpPr>
        <p:spPr>
          <a:xfrm>
            <a:off x="8485694" y="76267"/>
            <a:ext cx="6583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r" defTabSz="457189">
              <a:defRPr/>
            </a:pPr>
            <a:fld id="{424533AD-72FA-4A24-964D-E9DD6425CC7E}" type="slidenum">
              <a:rPr lang="pt-BR" sz="1400" b="0" smtClean="0">
                <a:solidFill>
                  <a:prstClr val="black">
                    <a:lumMod val="50000"/>
                    <a:lumOff val="50000"/>
                  </a:prst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pPr algn="r" defTabSz="457189">
                <a:defRPr/>
              </a:pPr>
              <a:t>22</a:t>
            </a:fld>
            <a:endParaRPr lang="pt-BR" sz="1400" b="0" dirty="0">
              <a:solidFill>
                <a:prstClr val="black">
                  <a:lumMod val="50000"/>
                  <a:lumOff val="50000"/>
                </a:prst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0355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xmlns="" id="{5A8D5ACE-CC19-4E0B-B83F-251041704A01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pt-BR" dirty="0"/>
              <a:t>A escalada dos custos na saúde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8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xmlns="" id="{94BB755F-4C70-46D2-9F75-D6F3CF8CD2A9}"/>
              </a:ext>
            </a:extLst>
          </p:cNvPr>
          <p:cNvSpPr txBox="1">
            <a:spLocks/>
          </p:cNvSpPr>
          <p:nvPr/>
        </p:nvSpPr>
        <p:spPr>
          <a:xfrm>
            <a:off x="8485694" y="76267"/>
            <a:ext cx="6583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r" defTabSz="457189">
              <a:defRPr/>
            </a:pPr>
            <a:fld id="{424533AD-72FA-4A24-964D-E9DD6425CC7E}" type="slidenum">
              <a:rPr lang="pt-BR" sz="1400" b="0" smtClean="0">
                <a:solidFill>
                  <a:prstClr val="black">
                    <a:lumMod val="50000"/>
                    <a:lumOff val="50000"/>
                  </a:prst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pPr algn="r" defTabSz="457189">
                <a:defRPr/>
              </a:pPr>
              <a:t>23</a:t>
            </a:fld>
            <a:endParaRPr lang="pt-BR" sz="1400" b="0" dirty="0">
              <a:solidFill>
                <a:prstClr val="black">
                  <a:lumMod val="50000"/>
                  <a:lumOff val="50000"/>
                </a:prst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2426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D637098-3DA3-459D-BA42-4801341F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4" y="530584"/>
            <a:ext cx="7375127" cy="528600"/>
          </a:xfrm>
        </p:spPr>
        <p:txBody>
          <a:bodyPr/>
          <a:lstStyle/>
          <a:p>
            <a:r>
              <a:rPr lang="pt-BR" dirty="0">
                <a:latin typeface="Leelawadee" panose="020B0502040204020203" pitchFamily="34" charset="-34"/>
                <a:cs typeface="Leelawadee" panose="020B0502040204020203" pitchFamily="34" charset="-34"/>
              </a:rPr>
              <a:t>A escalada dos custos na saúde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3112CF63-3DFD-481D-B372-FBB16C48D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1266755"/>
            <a:ext cx="6542014" cy="3259800"/>
          </a:xfrm>
        </p:spPr>
        <p:txBody>
          <a:bodyPr/>
          <a:lstStyle/>
          <a:p>
            <a:pPr marL="139700" indent="0" algn="just">
              <a:spcAft>
                <a:spcPts val="600"/>
              </a:spcAft>
              <a:buSzPct val="90000"/>
              <a:buNone/>
            </a:pPr>
            <a:r>
              <a:rPr lang="pt-BR" dirty="0">
                <a:solidFill>
                  <a:schemeClr val="tx1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 inflação da saúde foi </a:t>
            </a:r>
            <a:r>
              <a:rPr lang="pt-BR" b="1" dirty="0">
                <a:solidFill>
                  <a:srgbClr val="1D563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muito maior</a:t>
            </a:r>
            <a:r>
              <a:rPr lang="pt-BR" dirty="0">
                <a:solidFill>
                  <a:schemeClr val="tx1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do que o IPCA nos </a:t>
            </a:r>
            <a:r>
              <a:rPr lang="pt-BR" b="1" dirty="0">
                <a:solidFill>
                  <a:srgbClr val="1D563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últimos 4 anos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DAEE220-E8CF-4EEF-82E2-C4C280C29DEB}"/>
              </a:ext>
            </a:extLst>
          </p:cNvPr>
          <p:cNvSpPr txBox="1"/>
          <p:nvPr/>
        </p:nvSpPr>
        <p:spPr>
          <a:xfrm>
            <a:off x="713224" y="4790906"/>
            <a:ext cx="53101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600"/>
              </a:spcAft>
            </a:pPr>
            <a:r>
              <a:rPr lang="pt-BR" sz="800" dirty="0">
                <a:solidFill>
                  <a:schemeClr val="tx1">
                    <a:lumMod val="7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Fontes: IBGE/IPCA e IESS/VCMH (inflação da saúde)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541D90B7-9159-433F-BB1C-EC4159AE1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892" y="1653403"/>
            <a:ext cx="4820412" cy="3005328"/>
          </a:xfrm>
          <a:prstGeom prst="rect">
            <a:avLst/>
          </a:prstGeom>
        </p:spPr>
      </p:pic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xmlns="" id="{79E37224-2B89-468C-A7B8-5A53E2EDF324}"/>
              </a:ext>
            </a:extLst>
          </p:cNvPr>
          <p:cNvSpPr txBox="1">
            <a:spLocks/>
          </p:cNvSpPr>
          <p:nvPr/>
        </p:nvSpPr>
        <p:spPr>
          <a:xfrm>
            <a:off x="8485694" y="76267"/>
            <a:ext cx="6583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r" defTabSz="457189">
              <a:defRPr/>
            </a:pPr>
            <a:fld id="{424533AD-72FA-4A24-964D-E9DD6425CC7E}" type="slidenum">
              <a:rPr lang="pt-BR" sz="1400" b="0" smtClean="0">
                <a:solidFill>
                  <a:prstClr val="black">
                    <a:lumMod val="50000"/>
                    <a:lumOff val="50000"/>
                  </a:prst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pPr algn="r" defTabSz="457189">
                <a:defRPr/>
              </a:pPr>
              <a:t>24</a:t>
            </a:fld>
            <a:endParaRPr lang="pt-BR" sz="1400" b="0" dirty="0">
              <a:solidFill>
                <a:prstClr val="black">
                  <a:lumMod val="50000"/>
                  <a:lumOff val="50000"/>
                </a:prst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6556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xmlns="" id="{5A8D5ACE-CC19-4E0B-B83F-251041704A01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pt-BR" dirty="0"/>
              <a:t>Lei dos planos </a:t>
            </a:r>
            <a:br>
              <a:rPr lang="pt-BR" dirty="0"/>
            </a:br>
            <a:r>
              <a:rPr lang="pt-BR" dirty="0"/>
              <a:t>de saúde: </a:t>
            </a:r>
            <a:br>
              <a:rPr lang="pt-BR" dirty="0"/>
            </a:br>
            <a:r>
              <a:rPr lang="pt-BR" dirty="0"/>
              <a:t>o que mudar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8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xmlns="" id="{0CAC3DC8-2CB2-4A56-B010-5D2EC0868C04}"/>
              </a:ext>
            </a:extLst>
          </p:cNvPr>
          <p:cNvSpPr txBox="1">
            <a:spLocks/>
          </p:cNvSpPr>
          <p:nvPr/>
        </p:nvSpPr>
        <p:spPr>
          <a:xfrm>
            <a:off x="8485694" y="76267"/>
            <a:ext cx="6583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r" defTabSz="457189">
              <a:defRPr/>
            </a:pPr>
            <a:fld id="{424533AD-72FA-4A24-964D-E9DD6425CC7E}" type="slidenum">
              <a:rPr lang="pt-BR" sz="1400" b="0" smtClean="0">
                <a:solidFill>
                  <a:prstClr val="black">
                    <a:lumMod val="50000"/>
                    <a:lumOff val="50000"/>
                  </a:prst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pPr algn="r" defTabSz="457189">
                <a:defRPr/>
              </a:pPr>
              <a:t>25</a:t>
            </a:fld>
            <a:endParaRPr lang="pt-BR" sz="1400" b="0" dirty="0">
              <a:solidFill>
                <a:prstClr val="black">
                  <a:lumMod val="50000"/>
                  <a:lumOff val="50000"/>
                </a:prst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9017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AA0F32-6165-42AB-8AF2-ADD2B358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45514A"/>
                </a:solidFill>
              </a:rPr>
              <a:t>Principais mudanças na Lei dos planos de saúde</a:t>
            </a:r>
          </a:p>
        </p:txBody>
      </p:sp>
      <p:sp>
        <p:nvSpPr>
          <p:cNvPr id="14" name="Google Shape;111;p15">
            <a:extLst>
              <a:ext uri="{FF2B5EF4-FFF2-40B4-BE49-F238E27FC236}">
                <a16:creationId xmlns:a16="http://schemas.microsoft.com/office/drawing/2014/main" xmlns="" id="{514152A9-1E0E-40B4-93D5-801166FC291F}"/>
              </a:ext>
            </a:extLst>
          </p:cNvPr>
          <p:cNvSpPr txBox="1">
            <a:spLocks/>
          </p:cNvSpPr>
          <p:nvPr/>
        </p:nvSpPr>
        <p:spPr>
          <a:xfrm>
            <a:off x="441753" y="880592"/>
            <a:ext cx="6878417" cy="400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Bef>
                <a:spcPts val="600"/>
              </a:spcBef>
              <a:buClr>
                <a:schemeClr val="accent1"/>
              </a:buClr>
              <a:buSzPts val="2200"/>
              <a:buFont typeface="Fira Sans Light"/>
              <a:buNone/>
              <a:defRPr sz="1100">
                <a:solidFill>
                  <a:schemeClr val="lt1"/>
                </a:solidFill>
                <a:latin typeface="Leelawadee UI" panose="020B0502040204020203" pitchFamily="34" charset="-34"/>
                <a:ea typeface="Fira Sans Light"/>
                <a:cs typeface="Leelawadee UI" panose="020B0502040204020203" pitchFamily="34" charset="-34"/>
              </a:defRPr>
            </a:lvl1pPr>
            <a:lvl2pPr marL="914400" indent="-368300">
              <a:buClr>
                <a:schemeClr val="accent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2pPr>
            <a:lvl3pPr marL="1371600" indent="-368300">
              <a:buClr>
                <a:schemeClr val="lt2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3pPr>
            <a:lvl4pPr marL="1828800" indent="-368300">
              <a:buClr>
                <a:schemeClr val="dk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4pPr>
            <a:lvl5pPr marL="2286000" indent="-368300"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5pPr>
            <a:lvl6pPr marL="2743200" indent="-368300"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6pPr>
            <a:lvl7pPr marL="3200400" indent="-368300">
              <a:buClr>
                <a:schemeClr val="lt1"/>
              </a:buClr>
              <a:buSzPts val="2200"/>
              <a:buFont typeface="Fira Sans Light"/>
              <a:buChar char="●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7pPr>
            <a:lvl8pPr marL="3657600" indent="-368300"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8pPr>
            <a:lvl9pPr marL="4114800" indent="-368300"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9pPr>
          </a:lstStyle>
          <a:p>
            <a:pPr marL="171446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1500" dirty="0">
              <a:solidFill>
                <a:srgbClr val="45514A"/>
              </a:solidFill>
              <a:latin typeface="+mn-lt"/>
              <a:ea typeface="+mn-ea"/>
              <a:cs typeface="+mn-cs"/>
              <a:sym typeface="Fira Sans SemiBold"/>
            </a:endParaRPr>
          </a:p>
          <a:p>
            <a:pPr marL="1085846" lvl="1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Fira Sans SemiBold"/>
              </a:rPr>
              <a:t>Produtos com coberturas assistenciais mais flexíveis</a:t>
            </a:r>
          </a:p>
          <a:p>
            <a:pPr marL="1085846" lvl="1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1500" dirty="0">
              <a:solidFill>
                <a:schemeClr val="tx1"/>
              </a:solidFill>
              <a:latin typeface="+mn-lt"/>
              <a:ea typeface="+mn-ea"/>
              <a:cs typeface="+mn-cs"/>
              <a:sym typeface="Fira Sans SemiBold"/>
            </a:endParaRPr>
          </a:p>
          <a:p>
            <a:pPr marL="1085846" lvl="1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45514A"/>
                </a:solidFill>
                <a:latin typeface="+mn-lt"/>
                <a:ea typeface="+mn-ea"/>
                <a:cs typeface="+mn-cs"/>
                <a:sym typeface="Fira Sans SemiBold"/>
              </a:rPr>
              <a:t>Novas regras de reajuste dos planos individuais</a:t>
            </a:r>
          </a:p>
          <a:p>
            <a:pPr marL="1085846" lvl="1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1500" dirty="0">
              <a:solidFill>
                <a:srgbClr val="45514A"/>
              </a:solidFill>
              <a:latin typeface="+mn-lt"/>
              <a:ea typeface="+mn-ea"/>
              <a:cs typeface="+mn-cs"/>
              <a:sym typeface="Fira Sans SemiBold"/>
            </a:endParaRPr>
          </a:p>
          <a:p>
            <a:pPr marL="1085846" lvl="1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45514A"/>
                </a:solidFill>
                <a:latin typeface="+mn-lt"/>
                <a:ea typeface="+mn-ea"/>
                <a:cs typeface="+mn-cs"/>
                <a:sym typeface="Fira Sans SemiBold"/>
              </a:rPr>
              <a:t>Novos modelos de franquia e coparticipação</a:t>
            </a:r>
          </a:p>
          <a:p>
            <a:pPr marL="171446" indent="-171446" defTabSz="685783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1500" dirty="0">
              <a:solidFill>
                <a:srgbClr val="45514A"/>
              </a:solidFill>
              <a:latin typeface="+mn-lt"/>
              <a:ea typeface="+mn-ea"/>
              <a:cs typeface="+mn-cs"/>
              <a:sym typeface="Fira Sans SemiBold"/>
            </a:endParaRPr>
          </a:p>
        </p:txBody>
      </p:sp>
      <p:pic>
        <p:nvPicPr>
          <p:cNvPr id="5" name="Gráfico 4" descr="Rolagem com preenchimento sólido">
            <a:extLst>
              <a:ext uri="{FF2B5EF4-FFF2-40B4-BE49-F238E27FC236}">
                <a16:creationId xmlns:a16="http://schemas.microsoft.com/office/drawing/2014/main" xmlns="" id="{9DE63B05-8541-4C9C-AC39-F965DB5C5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483" y="103666"/>
            <a:ext cx="544168" cy="544168"/>
          </a:xfrm>
          <a:prstGeom prst="rect">
            <a:avLst/>
          </a:prstGeom>
        </p:spPr>
      </p:pic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xmlns="" id="{1D0737FA-7339-469F-875C-B9B593239EEB}"/>
              </a:ext>
            </a:extLst>
          </p:cNvPr>
          <p:cNvSpPr txBox="1">
            <a:spLocks/>
          </p:cNvSpPr>
          <p:nvPr/>
        </p:nvSpPr>
        <p:spPr>
          <a:xfrm>
            <a:off x="8485694" y="76267"/>
            <a:ext cx="6583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r" defTabSz="457189">
              <a:defRPr/>
            </a:pPr>
            <a:fld id="{424533AD-72FA-4A24-964D-E9DD6425CC7E}" type="slidenum">
              <a:rPr lang="pt-BR" sz="1400" b="0" smtClean="0">
                <a:solidFill>
                  <a:schemeClr val="accent6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pPr algn="r" defTabSz="457189">
                <a:defRPr/>
              </a:pPr>
              <a:t>26</a:t>
            </a:fld>
            <a:endParaRPr lang="pt-BR" sz="1400" b="0" dirty="0">
              <a:solidFill>
                <a:schemeClr val="accent6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3389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xmlns="" id="{5A8D5ACE-CC19-4E0B-B83F-251041704A01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pt-BR" dirty="0"/>
              <a:t>A agenda </a:t>
            </a:r>
            <a:br>
              <a:rPr lang="pt-BR" dirty="0"/>
            </a:br>
            <a:r>
              <a:rPr lang="pt-BR" dirty="0"/>
              <a:t>do futuro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8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xmlns="" id="{36CD5924-E16E-499D-9BA4-2AF0DB5D3C23}"/>
              </a:ext>
            </a:extLst>
          </p:cNvPr>
          <p:cNvSpPr txBox="1">
            <a:spLocks/>
          </p:cNvSpPr>
          <p:nvPr/>
        </p:nvSpPr>
        <p:spPr>
          <a:xfrm>
            <a:off x="8485694" y="76267"/>
            <a:ext cx="6583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r" defTabSz="457189">
              <a:defRPr/>
            </a:pPr>
            <a:fld id="{424533AD-72FA-4A24-964D-E9DD6425CC7E}" type="slidenum">
              <a:rPr lang="pt-BR" sz="1400" b="0" smtClean="0">
                <a:solidFill>
                  <a:prstClr val="black">
                    <a:lumMod val="50000"/>
                    <a:lumOff val="50000"/>
                  </a:prst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pPr algn="r" defTabSz="457189">
                <a:defRPr/>
              </a:pPr>
              <a:t>27</a:t>
            </a:fld>
            <a:endParaRPr lang="pt-BR" sz="1400" b="0" dirty="0">
              <a:solidFill>
                <a:prstClr val="black">
                  <a:lumMod val="50000"/>
                  <a:lumOff val="50000"/>
                </a:prst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1309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296;p28">
            <a:extLst>
              <a:ext uri="{FF2B5EF4-FFF2-40B4-BE49-F238E27FC236}">
                <a16:creationId xmlns:a16="http://schemas.microsoft.com/office/drawing/2014/main" xmlns="" id="{3AEB910C-7C50-40F3-A588-D906EFEFAE8D}"/>
              </a:ext>
            </a:extLst>
          </p:cNvPr>
          <p:cNvGrpSpPr/>
          <p:nvPr/>
        </p:nvGrpSpPr>
        <p:grpSpPr>
          <a:xfrm>
            <a:off x="186382" y="236900"/>
            <a:ext cx="378750" cy="277698"/>
            <a:chOff x="4610450" y="3703750"/>
            <a:chExt cx="453050" cy="332175"/>
          </a:xfrm>
        </p:grpSpPr>
        <p:sp>
          <p:nvSpPr>
            <p:cNvPr id="19" name="Google Shape;297;p28">
              <a:extLst>
                <a:ext uri="{FF2B5EF4-FFF2-40B4-BE49-F238E27FC236}">
                  <a16:creationId xmlns:a16="http://schemas.microsoft.com/office/drawing/2014/main" xmlns="" id="{EEDFC79C-C38C-4DF9-BC61-42298BD9773D}"/>
                </a:ext>
              </a:extLst>
            </p:cNvPr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solidFill>
                  <a:schemeClr val="dk1"/>
                </a:solidFill>
              </a:endParaRPr>
            </a:p>
          </p:txBody>
        </p:sp>
        <p:sp>
          <p:nvSpPr>
            <p:cNvPr id="20" name="Google Shape;298;p28">
              <a:extLst>
                <a:ext uri="{FF2B5EF4-FFF2-40B4-BE49-F238E27FC236}">
                  <a16:creationId xmlns:a16="http://schemas.microsoft.com/office/drawing/2014/main" xmlns="" id="{6A08993F-6D24-41B9-BB44-F430254D9C32}"/>
                </a:ext>
              </a:extLst>
            </p:cNvPr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solidFill>
                  <a:schemeClr val="dk1"/>
                </a:solidFill>
              </a:endParaRPr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B0D518A-5487-432C-990B-005EC678427F}"/>
              </a:ext>
            </a:extLst>
          </p:cNvPr>
          <p:cNvSpPr/>
          <p:nvPr/>
        </p:nvSpPr>
        <p:spPr>
          <a:xfrm>
            <a:off x="820679" y="103304"/>
            <a:ext cx="708844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sz="2400" b="1" dirty="0">
                <a:solidFill>
                  <a:srgbClr val="1D5632"/>
                </a:solidFill>
                <a:latin typeface="Leelawadee UI" panose="020B0502040204020203" pitchFamily="34" charset="-34"/>
                <a:ea typeface="Fira Sans SemiBold"/>
                <a:cs typeface="Leelawadee UI" panose="020B0502040204020203" pitchFamily="34" charset="-34"/>
                <a:sym typeface="Fira Sans SemiBold"/>
              </a:rPr>
              <a:t>Mais saúde para mais brasileiros</a:t>
            </a:r>
            <a:endParaRPr lang="pt-BR" sz="2400" dirty="0">
              <a:solidFill>
                <a:srgbClr val="1D5632"/>
              </a:solidFill>
            </a:endParaRPr>
          </a:p>
        </p:txBody>
      </p:sp>
      <p:sp>
        <p:nvSpPr>
          <p:cNvPr id="11" name="Google Shape;111;p15">
            <a:extLst>
              <a:ext uri="{FF2B5EF4-FFF2-40B4-BE49-F238E27FC236}">
                <a16:creationId xmlns:a16="http://schemas.microsoft.com/office/drawing/2014/main" xmlns="" id="{3229ED6D-D38C-47F7-A95A-B476D004656B}"/>
              </a:ext>
            </a:extLst>
          </p:cNvPr>
          <p:cNvSpPr txBox="1">
            <a:spLocks/>
          </p:cNvSpPr>
          <p:nvPr/>
        </p:nvSpPr>
        <p:spPr>
          <a:xfrm>
            <a:off x="1508768" y="1357478"/>
            <a:ext cx="4891283" cy="75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▫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Fira Sans Light"/>
              <a:buChar char="▫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Light"/>
              <a:buChar char="▫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●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0" indent="0">
              <a:buNone/>
            </a:pPr>
            <a:endParaRPr lang="pt-BR" sz="825" dirty="0">
              <a:latin typeface="Leelawadee UI" panose="020B0502040204020203" pitchFamily="34" charset="-34"/>
              <a:cs typeface="Leelawadee UI" panose="020B0502040204020203" pitchFamily="34" charset="-34"/>
              <a:sym typeface="Fira Sans SemiBold"/>
            </a:endParaRPr>
          </a:p>
        </p:txBody>
      </p:sp>
      <p:sp>
        <p:nvSpPr>
          <p:cNvPr id="12" name="Google Shape;111;p15">
            <a:extLst>
              <a:ext uri="{FF2B5EF4-FFF2-40B4-BE49-F238E27FC236}">
                <a16:creationId xmlns:a16="http://schemas.microsoft.com/office/drawing/2014/main" xmlns="" id="{AB26C828-200F-4EB5-88E2-5A073D4F8312}"/>
              </a:ext>
            </a:extLst>
          </p:cNvPr>
          <p:cNvSpPr txBox="1">
            <a:spLocks/>
          </p:cNvSpPr>
          <p:nvPr/>
        </p:nvSpPr>
        <p:spPr>
          <a:xfrm>
            <a:off x="247393" y="826224"/>
            <a:ext cx="7661728" cy="332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▫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Fira Sans Light"/>
              <a:buChar char="▫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Light"/>
              <a:buChar char="▫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●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342900" lvl="1" indent="0">
              <a:lnSpc>
                <a:spcPct val="130000"/>
              </a:lnSpc>
              <a:buNone/>
            </a:pPr>
            <a:r>
              <a:rPr lang="pt-BR" sz="1500" kern="1200" dirty="0">
                <a:solidFill>
                  <a:srgbClr val="1D5632"/>
                </a:solidFill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  <a:sym typeface="Fira Sans SemiBold"/>
              </a:rPr>
              <a:t>o	</a:t>
            </a:r>
            <a:r>
              <a:rPr lang="pt-BR" sz="1500" b="1" kern="1200" dirty="0">
                <a:solidFill>
                  <a:srgbClr val="1D5632"/>
                </a:solidFill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  <a:sym typeface="Fira Sans SemiBold"/>
              </a:rPr>
              <a:t>Maior integração </a:t>
            </a:r>
            <a:r>
              <a:rPr lang="pt-BR" sz="1500" kern="1200" dirty="0">
                <a:solidFill>
                  <a:srgbClr val="1D5632"/>
                </a:solidFill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  <a:sym typeface="Fira Sans SemiBold"/>
              </a:rPr>
              <a:t>entre o público e o privado</a:t>
            </a:r>
          </a:p>
          <a:p>
            <a:pPr marL="342900" lvl="1" indent="0">
              <a:lnSpc>
                <a:spcPct val="130000"/>
              </a:lnSpc>
              <a:buNone/>
            </a:pPr>
            <a:endParaRPr lang="pt-BR" sz="1500" dirty="0">
              <a:solidFill>
                <a:srgbClr val="1D5632"/>
              </a:solidFill>
              <a:latin typeface="Leelawadee UI" panose="020B0502040204020203" pitchFamily="34" charset="-34"/>
              <a:cs typeface="Leelawadee UI" panose="020B0502040204020203" pitchFamily="34" charset="-34"/>
              <a:sym typeface="Fira Sans SemiBold"/>
            </a:endParaRPr>
          </a:p>
          <a:p>
            <a:pPr marL="342900" lvl="1" indent="0">
              <a:lnSpc>
                <a:spcPct val="130000"/>
              </a:lnSpc>
              <a:buNone/>
            </a:pPr>
            <a:r>
              <a:rPr lang="pt-BR" sz="1500" kern="1200" dirty="0">
                <a:solidFill>
                  <a:srgbClr val="1D5632"/>
                </a:solidFill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  <a:sym typeface="Fira Sans SemiBold"/>
              </a:rPr>
              <a:t>o	Investir em </a:t>
            </a:r>
            <a:r>
              <a:rPr lang="pt-BR" sz="1500" b="1" kern="1200" dirty="0">
                <a:solidFill>
                  <a:srgbClr val="1D5632"/>
                </a:solidFill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  <a:sym typeface="Fira Sans SemiBold"/>
              </a:rPr>
              <a:t>prevenção</a:t>
            </a:r>
          </a:p>
          <a:p>
            <a:pPr marL="342900" lvl="1" indent="0">
              <a:lnSpc>
                <a:spcPct val="130000"/>
              </a:lnSpc>
              <a:buNone/>
            </a:pPr>
            <a:endParaRPr lang="pt-BR" sz="1500" dirty="0">
              <a:solidFill>
                <a:srgbClr val="1D5632"/>
              </a:solidFill>
              <a:latin typeface="Leelawadee UI" panose="020B0502040204020203" pitchFamily="34" charset="-34"/>
              <a:cs typeface="Leelawadee UI" panose="020B0502040204020203" pitchFamily="34" charset="-34"/>
              <a:sym typeface="Fira Sans SemiBold"/>
            </a:endParaRPr>
          </a:p>
          <a:p>
            <a:pPr marL="342900" lvl="1" indent="0">
              <a:lnSpc>
                <a:spcPct val="130000"/>
              </a:lnSpc>
              <a:buNone/>
            </a:pPr>
            <a:r>
              <a:rPr lang="pt-BR" sz="1500" kern="1200" dirty="0">
                <a:solidFill>
                  <a:srgbClr val="1D5632"/>
                </a:solidFill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  <a:sym typeface="Fira Sans SemiBold"/>
              </a:rPr>
              <a:t>o	Consolidação e avanço da </a:t>
            </a:r>
            <a:r>
              <a:rPr lang="pt-BR" sz="1500" b="1" kern="1200" dirty="0">
                <a:solidFill>
                  <a:srgbClr val="1D5632"/>
                </a:solidFill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  <a:sym typeface="Fira Sans SemiBold"/>
              </a:rPr>
              <a:t>telessaúde</a:t>
            </a:r>
          </a:p>
          <a:p>
            <a:pPr marL="342900" lvl="1" indent="0">
              <a:lnSpc>
                <a:spcPct val="130000"/>
              </a:lnSpc>
              <a:buNone/>
            </a:pPr>
            <a:endParaRPr lang="pt-BR" sz="1500" kern="1200" dirty="0">
              <a:solidFill>
                <a:srgbClr val="1D5632"/>
              </a:solidFill>
              <a:latin typeface="Leelawadee UI" panose="020B0502040204020203" pitchFamily="34" charset="-34"/>
              <a:ea typeface="+mn-ea"/>
              <a:cs typeface="Leelawadee UI" panose="020B0502040204020203" pitchFamily="34" charset="-34"/>
              <a:sym typeface="Fira Sans SemiBold"/>
            </a:endParaRPr>
          </a:p>
          <a:p>
            <a:pPr marL="342900" lvl="1" indent="0">
              <a:lnSpc>
                <a:spcPct val="130000"/>
              </a:lnSpc>
              <a:buNone/>
            </a:pPr>
            <a:r>
              <a:rPr lang="pt-BR" sz="1500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Fira Sans SemiBold"/>
              </a:rPr>
              <a:t>o	Maior rigor na </a:t>
            </a:r>
            <a:r>
              <a:rPr lang="pt-BR" sz="1500" b="1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Fira Sans SemiBold"/>
              </a:rPr>
              <a:t>incorporação de novas tecnologias</a:t>
            </a:r>
          </a:p>
          <a:p>
            <a:pPr marL="342900" lvl="1" indent="0">
              <a:lnSpc>
                <a:spcPct val="130000"/>
              </a:lnSpc>
              <a:buNone/>
            </a:pPr>
            <a:endParaRPr lang="pt-BR" sz="1500" dirty="0">
              <a:solidFill>
                <a:srgbClr val="1D5632"/>
              </a:solidFill>
              <a:latin typeface="Leelawadee UI" panose="020B0502040204020203" pitchFamily="34" charset="-34"/>
              <a:cs typeface="Leelawadee UI" panose="020B0502040204020203" pitchFamily="34" charset="-34"/>
              <a:sym typeface="Fira Sans SemiBold"/>
            </a:endParaRPr>
          </a:p>
          <a:p>
            <a:pPr marL="342900" lvl="1" indent="0">
              <a:lnSpc>
                <a:spcPct val="130000"/>
              </a:lnSpc>
              <a:buNone/>
            </a:pPr>
            <a:r>
              <a:rPr lang="pt-BR" sz="1500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Fira Sans SemiBold"/>
              </a:rPr>
              <a:t>o	</a:t>
            </a:r>
            <a:r>
              <a:rPr lang="pt-BR" sz="1500" b="1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Fira Sans SemiBold"/>
              </a:rPr>
              <a:t>Novos modelos de remuneração </a:t>
            </a:r>
            <a:r>
              <a:rPr lang="pt-BR" sz="1500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Fira Sans SemiBold"/>
              </a:rPr>
              <a:t>dos prestadores</a:t>
            </a:r>
          </a:p>
        </p:txBody>
      </p:sp>
      <p:sp>
        <p:nvSpPr>
          <p:cNvPr id="9" name="Espaço Reservado para Número de Slide 3">
            <a:extLst>
              <a:ext uri="{FF2B5EF4-FFF2-40B4-BE49-F238E27FC236}">
                <a16:creationId xmlns:a16="http://schemas.microsoft.com/office/drawing/2014/main" xmlns="" id="{244D34A0-ACFC-4DAB-AC07-1265F237948D}"/>
              </a:ext>
            </a:extLst>
          </p:cNvPr>
          <p:cNvSpPr txBox="1">
            <a:spLocks/>
          </p:cNvSpPr>
          <p:nvPr/>
        </p:nvSpPr>
        <p:spPr>
          <a:xfrm>
            <a:off x="8485694" y="76267"/>
            <a:ext cx="6583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r" defTabSz="457189">
              <a:defRPr/>
            </a:pPr>
            <a:fld id="{424533AD-72FA-4A24-964D-E9DD6425CC7E}" type="slidenum">
              <a:rPr lang="pt-BR" sz="1400" b="0" smtClean="0">
                <a:solidFill>
                  <a:schemeClr val="accent6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pPr algn="r" defTabSz="457189">
                <a:defRPr/>
              </a:pPr>
              <a:t>28</a:t>
            </a:fld>
            <a:endParaRPr lang="pt-BR" sz="1400" b="0" dirty="0">
              <a:solidFill>
                <a:schemeClr val="accent6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5975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>
            <a:spLocks noGrp="1"/>
          </p:cNvSpPr>
          <p:nvPr>
            <p:ph type="title" idx="15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Muito obrigada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249" name="Google Shape;249;p38"/>
          <p:cNvSpPr txBox="1">
            <a:spLocks noGrp="1"/>
          </p:cNvSpPr>
          <p:nvPr>
            <p:ph type="title" idx="4"/>
          </p:nvPr>
        </p:nvSpPr>
        <p:spPr>
          <a:xfrm>
            <a:off x="4397108" y="2217775"/>
            <a:ext cx="3307836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Vera Valente</a:t>
            </a:r>
            <a:br>
              <a:rPr lang="en" dirty="0"/>
            </a:br>
            <a:r>
              <a:rPr lang="en" b="0" dirty="0"/>
              <a:t>Diretora executiva da FenaSaúde</a:t>
            </a:r>
            <a:endParaRPr b="0" dirty="0">
              <a:solidFill>
                <a:schemeClr val="dk1"/>
              </a:solidFill>
            </a:endParaRPr>
          </a:p>
        </p:txBody>
      </p:sp>
      <p:cxnSp>
        <p:nvCxnSpPr>
          <p:cNvPr id="253" name="Google Shape;253;p38"/>
          <p:cNvCxnSpPr/>
          <p:nvPr/>
        </p:nvCxnSpPr>
        <p:spPr>
          <a:xfrm>
            <a:off x="819525" y="272745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227;p36">
            <a:extLst>
              <a:ext uri="{FF2B5EF4-FFF2-40B4-BE49-F238E27FC236}">
                <a16:creationId xmlns:a16="http://schemas.microsoft.com/office/drawing/2014/main" xmlns="" id="{2063667B-30BE-45C1-BC74-F6327743864D}"/>
              </a:ext>
            </a:extLst>
          </p:cNvPr>
          <p:cNvSpPr txBox="1">
            <a:spLocks/>
          </p:cNvSpPr>
          <p:nvPr/>
        </p:nvSpPr>
        <p:spPr bwMode="auto">
          <a:xfrm>
            <a:off x="5371046" y="4806447"/>
            <a:ext cx="3829200" cy="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t-BR" sz="1500" b="1" kern="1200" dirty="0">
                <a:solidFill>
                  <a:srgbClr val="1D5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de agosto de 2021</a:t>
            </a:r>
          </a:p>
        </p:txBody>
      </p:sp>
    </p:spTree>
    <p:extLst>
      <p:ext uri="{BB962C8B-B14F-4D97-AF65-F5344CB8AC3E}">
        <p14:creationId xmlns:p14="http://schemas.microsoft.com/office/powerpoint/2010/main" val="414922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3E92CAC-9680-4777-83B5-7FAD0D15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Associadas à FenaSaúde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BB1C5F33-43D3-4B6A-845B-A4E9DB776C72}"/>
              </a:ext>
            </a:extLst>
          </p:cNvPr>
          <p:cNvGrpSpPr/>
          <p:nvPr/>
        </p:nvGrpSpPr>
        <p:grpSpPr>
          <a:xfrm>
            <a:off x="1311451" y="1204609"/>
            <a:ext cx="5587438" cy="923474"/>
            <a:chOff x="1311450" y="1463023"/>
            <a:chExt cx="8242103" cy="1362229"/>
          </a:xfrm>
        </p:grpSpPr>
        <p:pic>
          <p:nvPicPr>
            <p:cNvPr id="15" name="Imagem 1">
              <a:extLst>
                <a:ext uri="{FF2B5EF4-FFF2-40B4-BE49-F238E27FC236}">
                  <a16:creationId xmlns:a16="http://schemas.microsoft.com/office/drawing/2014/main" xmlns="" id="{6EB54579-86C3-4E2C-8735-D7FF6612A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450" y="2033149"/>
              <a:ext cx="1810941" cy="450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>
              <a:extLst>
                <a:ext uri="{FF2B5EF4-FFF2-40B4-BE49-F238E27FC236}">
                  <a16:creationId xmlns:a16="http://schemas.microsoft.com/office/drawing/2014/main" xmlns="" id="{F703D876-8E34-4606-9F9A-A4226F386D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1747" y="1820401"/>
              <a:ext cx="1538167" cy="80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m 3">
              <a:extLst>
                <a:ext uri="{FF2B5EF4-FFF2-40B4-BE49-F238E27FC236}">
                  <a16:creationId xmlns:a16="http://schemas.microsoft.com/office/drawing/2014/main" xmlns="" id="{3F1DEB88-0C3C-44D8-BC88-49A41ED236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270" y="1463023"/>
              <a:ext cx="1286551" cy="1362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m 11">
              <a:extLst>
                <a:ext uri="{FF2B5EF4-FFF2-40B4-BE49-F238E27FC236}">
                  <a16:creationId xmlns:a16="http://schemas.microsoft.com/office/drawing/2014/main" xmlns="" id="{38F1A2D0-B71F-4EBF-A59E-4DF9EE21E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178" y="1801148"/>
              <a:ext cx="1838375" cy="799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969C6B74-E10D-478D-9269-4CB4A5D04208}"/>
              </a:ext>
            </a:extLst>
          </p:cNvPr>
          <p:cNvGrpSpPr/>
          <p:nvPr/>
        </p:nvGrpSpPr>
        <p:grpSpPr>
          <a:xfrm>
            <a:off x="583594" y="2135438"/>
            <a:ext cx="7225099" cy="542910"/>
            <a:chOff x="1242394" y="2832396"/>
            <a:chExt cx="8542949" cy="641936"/>
          </a:xfrm>
        </p:grpSpPr>
        <p:pic>
          <p:nvPicPr>
            <p:cNvPr id="20" name="Imagem 10">
              <a:extLst>
                <a:ext uri="{FF2B5EF4-FFF2-40B4-BE49-F238E27FC236}">
                  <a16:creationId xmlns:a16="http://schemas.microsoft.com/office/drawing/2014/main" xmlns="" id="{8363A7A8-5D14-48ED-BDE9-F5532749D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2394" y="3107771"/>
              <a:ext cx="1527701" cy="233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m 5">
              <a:extLst>
                <a:ext uri="{FF2B5EF4-FFF2-40B4-BE49-F238E27FC236}">
                  <a16:creationId xmlns:a16="http://schemas.microsoft.com/office/drawing/2014/main" xmlns="" id="{79490C69-CC3F-4DB0-AF2F-41B620493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368" y="2967403"/>
              <a:ext cx="2475517" cy="385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m 15">
              <a:extLst>
                <a:ext uri="{FF2B5EF4-FFF2-40B4-BE49-F238E27FC236}">
                  <a16:creationId xmlns:a16="http://schemas.microsoft.com/office/drawing/2014/main" xmlns="" id="{58FF7BF5-EED9-4792-8180-6F74537B4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158" y="2832396"/>
              <a:ext cx="1663513" cy="64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magem 2">
              <a:extLst>
                <a:ext uri="{FF2B5EF4-FFF2-40B4-BE49-F238E27FC236}">
                  <a16:creationId xmlns:a16="http://schemas.microsoft.com/office/drawing/2014/main" xmlns="" id="{C20B379A-515F-456E-9764-3026650392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0943" y="2955702"/>
              <a:ext cx="1894400" cy="411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xmlns="" id="{739DF6AC-5E1D-44C5-8CB9-56ADBEFE5E11}"/>
              </a:ext>
            </a:extLst>
          </p:cNvPr>
          <p:cNvGrpSpPr/>
          <p:nvPr/>
        </p:nvGrpSpPr>
        <p:grpSpPr>
          <a:xfrm>
            <a:off x="1710981" y="3631830"/>
            <a:ext cx="4678426" cy="696714"/>
            <a:chOff x="2637871" y="4994863"/>
            <a:chExt cx="6264247" cy="932875"/>
          </a:xfrm>
        </p:grpSpPr>
        <p:pic>
          <p:nvPicPr>
            <p:cNvPr id="25" name="Imagem 9">
              <a:extLst>
                <a:ext uri="{FF2B5EF4-FFF2-40B4-BE49-F238E27FC236}">
                  <a16:creationId xmlns:a16="http://schemas.microsoft.com/office/drawing/2014/main" xmlns="" id="{0B004838-B45E-43FC-9583-EDA037265D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41228" y="5098009"/>
              <a:ext cx="1762348" cy="659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Imagem 14">
              <a:extLst>
                <a:ext uri="{FF2B5EF4-FFF2-40B4-BE49-F238E27FC236}">
                  <a16:creationId xmlns:a16="http://schemas.microsoft.com/office/drawing/2014/main" xmlns="" id="{117BA204-9A5F-423F-84D3-A0B8CB30F6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719" y="5256548"/>
              <a:ext cx="1894399" cy="4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Imagem 13">
              <a:extLst>
                <a:ext uri="{FF2B5EF4-FFF2-40B4-BE49-F238E27FC236}">
                  <a16:creationId xmlns:a16="http://schemas.microsoft.com/office/drawing/2014/main" xmlns="" id="{EDB85F17-CB40-4DE5-A638-0F30C44F2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871" y="4994863"/>
              <a:ext cx="1599213" cy="93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DD1CE7B3-298D-4765-BC90-0AF59330CDD4}"/>
              </a:ext>
            </a:extLst>
          </p:cNvPr>
          <p:cNvGrpSpPr/>
          <p:nvPr/>
        </p:nvGrpSpPr>
        <p:grpSpPr>
          <a:xfrm>
            <a:off x="713225" y="2909690"/>
            <a:ext cx="6820018" cy="609649"/>
            <a:chOff x="1253465" y="3820107"/>
            <a:chExt cx="8426594" cy="753262"/>
          </a:xfrm>
        </p:grpSpPr>
        <p:pic>
          <p:nvPicPr>
            <p:cNvPr id="29" name="Imagem 12">
              <a:extLst>
                <a:ext uri="{FF2B5EF4-FFF2-40B4-BE49-F238E27FC236}">
                  <a16:creationId xmlns:a16="http://schemas.microsoft.com/office/drawing/2014/main" xmlns="" id="{741FE460-4373-4686-8E8E-351489F33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465" y="3820107"/>
              <a:ext cx="1990919" cy="746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Imagem 7">
              <a:extLst>
                <a:ext uri="{FF2B5EF4-FFF2-40B4-BE49-F238E27FC236}">
                  <a16:creationId xmlns:a16="http://schemas.microsoft.com/office/drawing/2014/main" xmlns="" id="{9EADB551-E808-42B9-807D-7E01FCECD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119" y="3887579"/>
              <a:ext cx="1894397" cy="612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Imagem 8">
              <a:extLst>
                <a:ext uri="{FF2B5EF4-FFF2-40B4-BE49-F238E27FC236}">
                  <a16:creationId xmlns:a16="http://schemas.microsoft.com/office/drawing/2014/main" xmlns="" id="{9B6AC4E6-4150-4A85-A72D-20271709C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274" y="3998736"/>
              <a:ext cx="1630785" cy="514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Imagem 31" descr="Placa vermelha com letras brancas em fundo preto&#10;&#10;Descrição gerada automaticamente com confiança baixa">
              <a:extLst>
                <a:ext uri="{FF2B5EF4-FFF2-40B4-BE49-F238E27FC236}">
                  <a16:creationId xmlns:a16="http://schemas.microsoft.com/office/drawing/2014/main" xmlns="" id="{7D179679-1ADE-48D9-99A3-9171DD8C5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251" y="3907591"/>
              <a:ext cx="2197288" cy="665778"/>
            </a:xfrm>
            <a:prstGeom prst="rect">
              <a:avLst/>
            </a:prstGeom>
          </p:spPr>
        </p:pic>
      </p:grpSp>
      <p:sp>
        <p:nvSpPr>
          <p:cNvPr id="33" name="Espaço Reservado para Número de Slide 3">
            <a:extLst>
              <a:ext uri="{FF2B5EF4-FFF2-40B4-BE49-F238E27FC236}">
                <a16:creationId xmlns:a16="http://schemas.microsoft.com/office/drawing/2014/main" xmlns="" id="{76213BE2-C192-449D-AAC2-7A2B4CE7DAE1}"/>
              </a:ext>
            </a:extLst>
          </p:cNvPr>
          <p:cNvSpPr txBox="1">
            <a:spLocks/>
          </p:cNvSpPr>
          <p:nvPr/>
        </p:nvSpPr>
        <p:spPr>
          <a:xfrm>
            <a:off x="8485694" y="68833"/>
            <a:ext cx="658306" cy="2738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457189"/>
            <a:fld id="{424533AD-72FA-4A24-964D-E9DD6425CC7E}" type="slidenum">
              <a:rPr lang="pt-BR" smtClean="0">
                <a:solidFill>
                  <a:prstClr val="black">
                    <a:lumMod val="50000"/>
                    <a:lumOff val="50000"/>
                  </a:prst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pPr algn="r" defTabSz="457189"/>
              <a:t>3</a:t>
            </a:fld>
            <a:endParaRPr lang="pt-BR" dirty="0">
              <a:solidFill>
                <a:prstClr val="black">
                  <a:lumMod val="50000"/>
                  <a:lumOff val="50000"/>
                </a:prst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404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C51CB3-F29E-4505-9B36-79BE3A1B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A saúde suplementar </a:t>
            </a:r>
            <a:br>
              <a:rPr lang="pt-BR" sz="3600" dirty="0"/>
            </a:br>
            <a:r>
              <a:rPr lang="pt-BR" sz="3600" dirty="0"/>
              <a:t>no Brasil</a:t>
            </a:r>
          </a:p>
        </p:txBody>
      </p:sp>
      <p:sp>
        <p:nvSpPr>
          <p:cNvPr id="3" name="Espaço Reservado para Número de Slide 3">
            <a:extLst>
              <a:ext uri="{FF2B5EF4-FFF2-40B4-BE49-F238E27FC236}">
                <a16:creationId xmlns:a16="http://schemas.microsoft.com/office/drawing/2014/main" xmlns="" id="{98B191A8-31D0-414E-999F-23D3319069AD}"/>
              </a:ext>
            </a:extLst>
          </p:cNvPr>
          <p:cNvSpPr txBox="1">
            <a:spLocks/>
          </p:cNvSpPr>
          <p:nvPr/>
        </p:nvSpPr>
        <p:spPr>
          <a:xfrm>
            <a:off x="8485694" y="68833"/>
            <a:ext cx="658306" cy="2738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457189"/>
            <a:fld id="{424533AD-72FA-4A24-964D-E9DD6425CC7E}" type="slidenum">
              <a:rPr lang="pt-BR" smtClean="0">
                <a:solidFill>
                  <a:schemeClr val="accent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pPr algn="r" defTabSz="457189"/>
              <a:t>4</a:t>
            </a:fld>
            <a:endParaRPr lang="pt-BR" dirty="0">
              <a:solidFill>
                <a:schemeClr val="accent6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5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3E92CAC-9680-4777-83B5-7FAD0D15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A saúde suplementar no Brasil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F62C4895-75E7-444C-B38D-4B344DC898F5}"/>
              </a:ext>
            </a:extLst>
          </p:cNvPr>
          <p:cNvGrpSpPr/>
          <p:nvPr/>
        </p:nvGrpSpPr>
        <p:grpSpPr>
          <a:xfrm>
            <a:off x="579862" y="1325501"/>
            <a:ext cx="8401179" cy="1137425"/>
            <a:chOff x="1983685" y="1624201"/>
            <a:chExt cx="7237356" cy="1130936"/>
          </a:xfrm>
        </p:grpSpPr>
        <p:sp>
          <p:nvSpPr>
            <p:cNvPr id="5" name="Google Shape;182;p8">
              <a:extLst>
                <a:ext uri="{FF2B5EF4-FFF2-40B4-BE49-F238E27FC236}">
                  <a16:creationId xmlns:a16="http://schemas.microsoft.com/office/drawing/2014/main" xmlns="" id="{E3AB44D6-7CE0-4CCF-893E-90E39070D08E}"/>
                </a:ext>
              </a:extLst>
            </p:cNvPr>
            <p:cNvSpPr/>
            <p:nvPr/>
          </p:nvSpPr>
          <p:spPr>
            <a:xfrm>
              <a:off x="1983685" y="1819654"/>
              <a:ext cx="640044" cy="624000"/>
            </a:xfrm>
            <a:custGeom>
              <a:avLst/>
              <a:gdLst/>
              <a:ahLst/>
              <a:cxnLst/>
              <a:rect l="l" t="t" r="r" b="b"/>
              <a:pathLst>
                <a:path w="5929" h="5574" extrusionOk="0">
                  <a:moveTo>
                    <a:pt x="3710" y="746"/>
                  </a:moveTo>
                  <a:lnTo>
                    <a:pt x="3710" y="1119"/>
                  </a:lnTo>
                  <a:lnTo>
                    <a:pt x="2219" y="1119"/>
                  </a:lnTo>
                  <a:lnTo>
                    <a:pt x="2219" y="746"/>
                  </a:lnTo>
                  <a:close/>
                  <a:moveTo>
                    <a:pt x="3244" y="2219"/>
                  </a:moveTo>
                  <a:lnTo>
                    <a:pt x="3281" y="2237"/>
                  </a:lnTo>
                  <a:lnTo>
                    <a:pt x="3300" y="2256"/>
                  </a:lnTo>
                  <a:lnTo>
                    <a:pt x="3337" y="2293"/>
                  </a:lnTo>
                  <a:lnTo>
                    <a:pt x="3337" y="2312"/>
                  </a:lnTo>
                  <a:lnTo>
                    <a:pt x="3337" y="2964"/>
                  </a:lnTo>
                  <a:lnTo>
                    <a:pt x="3990" y="2964"/>
                  </a:lnTo>
                  <a:lnTo>
                    <a:pt x="4027" y="2983"/>
                  </a:lnTo>
                  <a:lnTo>
                    <a:pt x="4045" y="3002"/>
                  </a:lnTo>
                  <a:lnTo>
                    <a:pt x="4064" y="3020"/>
                  </a:lnTo>
                  <a:lnTo>
                    <a:pt x="4083" y="3058"/>
                  </a:lnTo>
                  <a:lnTo>
                    <a:pt x="4083" y="3617"/>
                  </a:lnTo>
                  <a:lnTo>
                    <a:pt x="4064" y="3654"/>
                  </a:lnTo>
                  <a:lnTo>
                    <a:pt x="4045" y="3691"/>
                  </a:lnTo>
                  <a:lnTo>
                    <a:pt x="4027" y="3710"/>
                  </a:lnTo>
                  <a:lnTo>
                    <a:pt x="3337" y="3710"/>
                  </a:lnTo>
                  <a:lnTo>
                    <a:pt x="3337" y="4362"/>
                  </a:lnTo>
                  <a:lnTo>
                    <a:pt x="3337" y="4400"/>
                  </a:lnTo>
                  <a:lnTo>
                    <a:pt x="3300" y="4418"/>
                  </a:lnTo>
                  <a:lnTo>
                    <a:pt x="3281" y="4456"/>
                  </a:lnTo>
                  <a:lnTo>
                    <a:pt x="2647" y="4456"/>
                  </a:lnTo>
                  <a:lnTo>
                    <a:pt x="2629" y="4418"/>
                  </a:lnTo>
                  <a:lnTo>
                    <a:pt x="2592" y="4400"/>
                  </a:lnTo>
                  <a:lnTo>
                    <a:pt x="2592" y="4362"/>
                  </a:lnTo>
                  <a:lnTo>
                    <a:pt x="2592" y="3710"/>
                  </a:lnTo>
                  <a:lnTo>
                    <a:pt x="1902" y="3710"/>
                  </a:lnTo>
                  <a:lnTo>
                    <a:pt x="1883" y="3691"/>
                  </a:lnTo>
                  <a:lnTo>
                    <a:pt x="1865" y="3654"/>
                  </a:lnTo>
                  <a:lnTo>
                    <a:pt x="1846" y="3617"/>
                  </a:lnTo>
                  <a:lnTo>
                    <a:pt x="1846" y="3058"/>
                  </a:lnTo>
                  <a:lnTo>
                    <a:pt x="1865" y="3020"/>
                  </a:lnTo>
                  <a:lnTo>
                    <a:pt x="1883" y="3002"/>
                  </a:lnTo>
                  <a:lnTo>
                    <a:pt x="1902" y="2983"/>
                  </a:lnTo>
                  <a:lnTo>
                    <a:pt x="1939" y="2964"/>
                  </a:lnTo>
                  <a:lnTo>
                    <a:pt x="2592" y="2964"/>
                  </a:lnTo>
                  <a:lnTo>
                    <a:pt x="2592" y="2312"/>
                  </a:lnTo>
                  <a:lnTo>
                    <a:pt x="2592" y="2293"/>
                  </a:lnTo>
                  <a:lnTo>
                    <a:pt x="2629" y="2256"/>
                  </a:lnTo>
                  <a:lnTo>
                    <a:pt x="2647" y="2237"/>
                  </a:lnTo>
                  <a:lnTo>
                    <a:pt x="2685" y="2219"/>
                  </a:lnTo>
                  <a:close/>
                  <a:moveTo>
                    <a:pt x="2032" y="1"/>
                  </a:moveTo>
                  <a:lnTo>
                    <a:pt x="1921" y="19"/>
                  </a:lnTo>
                  <a:lnTo>
                    <a:pt x="1827" y="38"/>
                  </a:lnTo>
                  <a:lnTo>
                    <a:pt x="1715" y="94"/>
                  </a:lnTo>
                  <a:lnTo>
                    <a:pt x="1641" y="168"/>
                  </a:lnTo>
                  <a:lnTo>
                    <a:pt x="1566" y="243"/>
                  </a:lnTo>
                  <a:lnTo>
                    <a:pt x="1529" y="336"/>
                  </a:lnTo>
                  <a:lnTo>
                    <a:pt x="1492" y="448"/>
                  </a:lnTo>
                  <a:lnTo>
                    <a:pt x="1473" y="560"/>
                  </a:lnTo>
                  <a:lnTo>
                    <a:pt x="1473" y="1119"/>
                  </a:lnTo>
                  <a:lnTo>
                    <a:pt x="448" y="1119"/>
                  </a:lnTo>
                  <a:lnTo>
                    <a:pt x="336" y="1156"/>
                  </a:lnTo>
                  <a:lnTo>
                    <a:pt x="243" y="1212"/>
                  </a:lnTo>
                  <a:lnTo>
                    <a:pt x="150" y="1268"/>
                  </a:lnTo>
                  <a:lnTo>
                    <a:pt x="94" y="1361"/>
                  </a:lnTo>
                  <a:lnTo>
                    <a:pt x="38" y="1455"/>
                  </a:lnTo>
                  <a:lnTo>
                    <a:pt x="1" y="1566"/>
                  </a:lnTo>
                  <a:lnTo>
                    <a:pt x="1" y="1678"/>
                  </a:lnTo>
                  <a:lnTo>
                    <a:pt x="1" y="5015"/>
                  </a:lnTo>
                  <a:lnTo>
                    <a:pt x="1" y="5127"/>
                  </a:lnTo>
                  <a:lnTo>
                    <a:pt x="38" y="5220"/>
                  </a:lnTo>
                  <a:lnTo>
                    <a:pt x="94" y="5332"/>
                  </a:lnTo>
                  <a:lnTo>
                    <a:pt x="150" y="5406"/>
                  </a:lnTo>
                  <a:lnTo>
                    <a:pt x="243" y="5481"/>
                  </a:lnTo>
                  <a:lnTo>
                    <a:pt x="336" y="5518"/>
                  </a:lnTo>
                  <a:lnTo>
                    <a:pt x="448" y="5555"/>
                  </a:lnTo>
                  <a:lnTo>
                    <a:pt x="560" y="5574"/>
                  </a:lnTo>
                  <a:lnTo>
                    <a:pt x="5369" y="5574"/>
                  </a:lnTo>
                  <a:lnTo>
                    <a:pt x="5481" y="5555"/>
                  </a:lnTo>
                  <a:lnTo>
                    <a:pt x="5593" y="5518"/>
                  </a:lnTo>
                  <a:lnTo>
                    <a:pt x="5686" y="5481"/>
                  </a:lnTo>
                  <a:lnTo>
                    <a:pt x="5779" y="5406"/>
                  </a:lnTo>
                  <a:lnTo>
                    <a:pt x="5835" y="5332"/>
                  </a:lnTo>
                  <a:lnTo>
                    <a:pt x="5891" y="5220"/>
                  </a:lnTo>
                  <a:lnTo>
                    <a:pt x="5928" y="5127"/>
                  </a:lnTo>
                  <a:lnTo>
                    <a:pt x="5928" y="5015"/>
                  </a:lnTo>
                  <a:lnTo>
                    <a:pt x="5928" y="1678"/>
                  </a:lnTo>
                  <a:lnTo>
                    <a:pt x="5928" y="1566"/>
                  </a:lnTo>
                  <a:lnTo>
                    <a:pt x="5891" y="1455"/>
                  </a:lnTo>
                  <a:lnTo>
                    <a:pt x="5835" y="1361"/>
                  </a:lnTo>
                  <a:lnTo>
                    <a:pt x="5779" y="1268"/>
                  </a:lnTo>
                  <a:lnTo>
                    <a:pt x="5686" y="1212"/>
                  </a:lnTo>
                  <a:lnTo>
                    <a:pt x="5593" y="1156"/>
                  </a:lnTo>
                  <a:lnTo>
                    <a:pt x="5481" y="1119"/>
                  </a:lnTo>
                  <a:lnTo>
                    <a:pt x="4456" y="1119"/>
                  </a:lnTo>
                  <a:lnTo>
                    <a:pt x="4456" y="560"/>
                  </a:lnTo>
                  <a:lnTo>
                    <a:pt x="4437" y="448"/>
                  </a:lnTo>
                  <a:lnTo>
                    <a:pt x="4400" y="336"/>
                  </a:lnTo>
                  <a:lnTo>
                    <a:pt x="4362" y="243"/>
                  </a:lnTo>
                  <a:lnTo>
                    <a:pt x="4288" y="168"/>
                  </a:lnTo>
                  <a:lnTo>
                    <a:pt x="4195" y="94"/>
                  </a:lnTo>
                  <a:lnTo>
                    <a:pt x="4101" y="38"/>
                  </a:lnTo>
                  <a:lnTo>
                    <a:pt x="4008" y="19"/>
                  </a:lnTo>
                  <a:lnTo>
                    <a:pt x="3896" y="1"/>
                  </a:lnTo>
                  <a:close/>
                </a:path>
              </a:pathLst>
            </a:custGeom>
            <a:solidFill>
              <a:srgbClr val="1D5632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6" name="Google Shape;111;p15">
              <a:extLst>
                <a:ext uri="{FF2B5EF4-FFF2-40B4-BE49-F238E27FC236}">
                  <a16:creationId xmlns:a16="http://schemas.microsoft.com/office/drawing/2014/main" xmlns="" id="{D8F92F9B-CFE0-42E3-A551-0909C0655C1D}"/>
                </a:ext>
              </a:extLst>
            </p:cNvPr>
            <p:cNvSpPr txBox="1">
              <a:spLocks/>
            </p:cNvSpPr>
            <p:nvPr/>
          </p:nvSpPr>
          <p:spPr>
            <a:xfrm>
              <a:off x="2787587" y="1624201"/>
              <a:ext cx="6433454" cy="1130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683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Fira Sans Light"/>
                <a:buChar char="▪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1pPr>
              <a:lvl2pPr marL="914400" marR="0" lvl="1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Fira Sans Light"/>
                <a:buChar char="▫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2pPr>
              <a:lvl3pPr marL="1371600" marR="0" lvl="2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200"/>
                <a:buFont typeface="Fira Sans Light"/>
                <a:buChar char="▫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3pPr>
              <a:lvl4pPr marL="1828800" marR="0" lvl="3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Fira Sans Light"/>
                <a:buChar char="▫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4pPr>
              <a:lvl5pPr marL="2286000" marR="0" lvl="4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○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5pPr>
              <a:lvl6pPr marL="2743200" marR="0" lvl="5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■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6pPr>
              <a:lvl7pPr marL="3200400" marR="0" lvl="6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●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7pPr>
              <a:lvl8pPr marL="3657600" marR="0" lvl="7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○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8pPr>
              <a:lvl9pPr marL="4114800" marR="0" lvl="8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■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9pPr>
            </a:lstStyle>
            <a:p>
              <a:pPr marL="0" indent="0">
                <a:buNone/>
              </a:pPr>
              <a:r>
                <a:rPr lang="pt-BR" sz="1800" b="1" dirty="0">
                  <a:solidFill>
                    <a:srgbClr val="1D5632"/>
                  </a:solidFill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696</a:t>
              </a:r>
              <a:r>
                <a:rPr lang="pt-BR" sz="1200" dirty="0">
                  <a:solidFill>
                    <a:srgbClr val="1D5632"/>
                  </a:solidFill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 </a:t>
              </a:r>
              <a:r>
                <a:rPr lang="pt-BR" sz="1200" dirty="0">
                  <a:solidFill>
                    <a:schemeClr val="tx1">
                      <a:lumMod val="75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planos de assistência médica: </a:t>
              </a:r>
              <a:r>
                <a:rPr lang="pt-BR" sz="1800" b="1" dirty="0">
                  <a:solidFill>
                    <a:srgbClr val="1D5632"/>
                  </a:solidFill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48 milhões de beneficiários</a:t>
              </a:r>
            </a:p>
            <a:p>
              <a:pPr marL="0" indent="0">
                <a:buNone/>
              </a:pPr>
              <a:endParaRPr lang="pt-BR" sz="500" b="1" strike="sngStrike" dirty="0">
                <a:solidFill>
                  <a:srgbClr val="FF0000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Fira Sans SemiBold"/>
              </a:endParaRPr>
            </a:p>
            <a:p>
              <a:pPr marL="0" indent="0">
                <a:buNone/>
              </a:pPr>
              <a:r>
                <a:rPr lang="pt-BR" sz="1800" b="1" dirty="0">
                  <a:solidFill>
                    <a:srgbClr val="1D5632"/>
                  </a:solidFill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1 em cada 4 brasileiros</a:t>
              </a:r>
              <a:endParaRPr lang="pt-BR" sz="1200" dirty="0">
                <a:solidFill>
                  <a:schemeClr val="tx1">
                    <a:lumMod val="7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Fira Sans SemiBold"/>
              </a:endParaRP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7E4A1197-1640-4F02-A297-BE5BB0DA18A6}"/>
              </a:ext>
            </a:extLst>
          </p:cNvPr>
          <p:cNvGrpSpPr/>
          <p:nvPr/>
        </p:nvGrpSpPr>
        <p:grpSpPr>
          <a:xfrm>
            <a:off x="656744" y="2680575"/>
            <a:ext cx="8365374" cy="663088"/>
            <a:chOff x="2002405" y="3239971"/>
            <a:chExt cx="8365374" cy="663088"/>
          </a:xfrm>
        </p:grpSpPr>
        <p:pic>
          <p:nvPicPr>
            <p:cNvPr id="8" name="Gráfico 7" descr="Dente com preenchimento sólido">
              <a:extLst>
                <a:ext uri="{FF2B5EF4-FFF2-40B4-BE49-F238E27FC236}">
                  <a16:creationId xmlns:a16="http://schemas.microsoft.com/office/drawing/2014/main" xmlns="" id="{8009BADA-E853-4C15-BDD3-165DA3978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002405" y="3239971"/>
              <a:ext cx="633405" cy="663088"/>
            </a:xfrm>
            <a:prstGeom prst="rect">
              <a:avLst/>
            </a:prstGeom>
          </p:spPr>
        </p:pic>
        <p:sp>
          <p:nvSpPr>
            <p:cNvPr id="9" name="Google Shape;111;p15">
              <a:extLst>
                <a:ext uri="{FF2B5EF4-FFF2-40B4-BE49-F238E27FC236}">
                  <a16:creationId xmlns:a16="http://schemas.microsoft.com/office/drawing/2014/main" xmlns="" id="{6D1C394A-CA54-423E-803E-94E8F5C3959A}"/>
                </a:ext>
              </a:extLst>
            </p:cNvPr>
            <p:cNvSpPr txBox="1">
              <a:spLocks/>
            </p:cNvSpPr>
            <p:nvPr/>
          </p:nvSpPr>
          <p:spPr>
            <a:xfrm>
              <a:off x="2899775" y="3365957"/>
              <a:ext cx="7468004" cy="411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683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Fira Sans Light"/>
                <a:buChar char="▪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1pPr>
              <a:lvl2pPr marL="914400" marR="0" lvl="1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Fira Sans Light"/>
                <a:buChar char="▫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2pPr>
              <a:lvl3pPr marL="1371600" marR="0" lvl="2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200"/>
                <a:buFont typeface="Fira Sans Light"/>
                <a:buChar char="▫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3pPr>
              <a:lvl4pPr marL="1828800" marR="0" lvl="3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Fira Sans Light"/>
                <a:buChar char="▫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4pPr>
              <a:lvl5pPr marL="2286000" marR="0" lvl="4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○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5pPr>
              <a:lvl6pPr marL="2743200" marR="0" lvl="5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■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6pPr>
              <a:lvl7pPr marL="3200400" marR="0" lvl="6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●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7pPr>
              <a:lvl8pPr marL="3657600" marR="0" lvl="7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○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8pPr>
              <a:lvl9pPr marL="4114800" marR="0" lvl="8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■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9pPr>
            </a:lstStyle>
            <a:p>
              <a:pPr marL="0" indent="0">
                <a:buNone/>
              </a:pPr>
              <a:r>
                <a:rPr lang="pt-BR" sz="1800" b="1" dirty="0">
                  <a:solidFill>
                    <a:srgbClr val="1D5632"/>
                  </a:solidFill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351</a:t>
              </a:r>
              <a:r>
                <a:rPr lang="pt-BR" sz="1200" dirty="0"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 </a:t>
              </a:r>
              <a:r>
                <a:rPr lang="pt-BR" sz="1200" dirty="0">
                  <a:solidFill>
                    <a:schemeClr val="tx1">
                      <a:lumMod val="75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planos exclusivamente odontológicos: </a:t>
              </a:r>
              <a:r>
                <a:rPr lang="pt-BR" sz="1800" b="1" dirty="0">
                  <a:solidFill>
                    <a:srgbClr val="1D5632"/>
                  </a:solidFill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27,6 milhões de beneficiários</a:t>
              </a:r>
              <a:endParaRPr lang="pt-BR" sz="1500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Fira Sans SemiBold"/>
              </a:endParaRPr>
            </a:p>
            <a:p>
              <a:pPr marL="0" indent="0">
                <a:buNone/>
              </a:pPr>
              <a:endParaRPr lang="pt-BR" sz="1500" dirty="0">
                <a:latin typeface="Leelawadee UI" panose="020B0502040204020203" pitchFamily="34" charset="-34"/>
                <a:cs typeface="Leelawadee UI" panose="020B0502040204020203" pitchFamily="34" charset="-34"/>
                <a:sym typeface="Fira Sans SemiBold"/>
              </a:endParaRPr>
            </a:p>
            <a:p>
              <a:pPr marL="0" indent="0">
                <a:buNone/>
              </a:pPr>
              <a:endParaRPr lang="pt-BR" sz="1500" dirty="0">
                <a:latin typeface="Leelawadee UI" panose="020B0502040204020203" pitchFamily="34" charset="-34"/>
                <a:cs typeface="Leelawadee UI" panose="020B0502040204020203" pitchFamily="34" charset="-34"/>
                <a:sym typeface="Fira Sans SemiBold"/>
              </a:endParaRPr>
            </a:p>
            <a:p>
              <a:pPr marL="0" indent="0">
                <a:buNone/>
              </a:pPr>
              <a:endParaRPr lang="pt-BR" sz="1500" dirty="0">
                <a:latin typeface="Leelawadee UI" panose="020B0502040204020203" pitchFamily="34" charset="-34"/>
                <a:cs typeface="Leelawadee UI" panose="020B0502040204020203" pitchFamily="34" charset="-34"/>
                <a:sym typeface="Fira Sans SemiBold"/>
              </a:endParaRPr>
            </a:p>
            <a:p>
              <a:pPr marL="0" indent="0">
                <a:buNone/>
              </a:pPr>
              <a:endParaRPr lang="pt-BR" sz="1500" b="1" dirty="0">
                <a:latin typeface="Leelawadee UI" panose="020B0502040204020203" pitchFamily="34" charset="-34"/>
                <a:cs typeface="Leelawadee UI" panose="020B0502040204020203" pitchFamily="34" charset="-34"/>
                <a:sym typeface="Fira Sans SemiBold"/>
              </a:endParaRP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2E1E21EA-D9C8-4830-B6B7-128C8AEC7FFF}"/>
              </a:ext>
            </a:extLst>
          </p:cNvPr>
          <p:cNvGrpSpPr/>
          <p:nvPr/>
        </p:nvGrpSpPr>
        <p:grpSpPr>
          <a:xfrm>
            <a:off x="713225" y="3589984"/>
            <a:ext cx="8397042" cy="633405"/>
            <a:chOff x="2237248" y="4514105"/>
            <a:chExt cx="8397042" cy="633405"/>
          </a:xfrm>
        </p:grpSpPr>
        <p:sp>
          <p:nvSpPr>
            <p:cNvPr id="11" name="Google Shape;111;p15">
              <a:extLst>
                <a:ext uri="{FF2B5EF4-FFF2-40B4-BE49-F238E27FC236}">
                  <a16:creationId xmlns:a16="http://schemas.microsoft.com/office/drawing/2014/main" xmlns="" id="{C0CD8AAD-D25F-4E1A-A938-3958486848DF}"/>
                </a:ext>
              </a:extLst>
            </p:cNvPr>
            <p:cNvSpPr txBox="1">
              <a:spLocks/>
            </p:cNvSpPr>
            <p:nvPr/>
          </p:nvSpPr>
          <p:spPr>
            <a:xfrm>
              <a:off x="3037061" y="4625249"/>
              <a:ext cx="7597229" cy="411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683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Fira Sans Light"/>
                <a:buChar char="▪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1pPr>
              <a:lvl2pPr marL="914400" marR="0" lvl="1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Fira Sans Light"/>
                <a:buChar char="▫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2pPr>
              <a:lvl3pPr marL="1371600" marR="0" lvl="2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200"/>
                <a:buFont typeface="Fira Sans Light"/>
                <a:buChar char="▫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3pPr>
              <a:lvl4pPr marL="1828800" marR="0" lvl="3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Fira Sans Light"/>
                <a:buChar char="▫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4pPr>
              <a:lvl5pPr marL="2286000" marR="0" lvl="4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○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5pPr>
              <a:lvl6pPr marL="2743200" marR="0" lvl="5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■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6pPr>
              <a:lvl7pPr marL="3200400" marR="0" lvl="6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●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7pPr>
              <a:lvl8pPr marL="3657600" marR="0" lvl="7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○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8pPr>
              <a:lvl9pPr marL="4114800" marR="0" lvl="8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Fira Sans Light"/>
                <a:buChar char="■"/>
                <a:defRPr sz="2200" b="0" i="0" u="none" strike="noStrike" cap="none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defRPr>
              </a:lvl9pPr>
            </a:lstStyle>
            <a:p>
              <a:pPr marL="0" indent="0">
                <a:buNone/>
              </a:pPr>
              <a:r>
                <a:rPr lang="pt-BR" sz="1200" dirty="0">
                  <a:solidFill>
                    <a:schemeClr val="tx1">
                      <a:lumMod val="75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O setor de saúde suplementar contabiliza ao todo </a:t>
              </a:r>
              <a:r>
                <a:rPr lang="pt-BR" sz="1800" b="1" dirty="0">
                  <a:solidFill>
                    <a:srgbClr val="1D5632"/>
                  </a:solidFill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75,6 milhões de beneficiários</a:t>
              </a:r>
            </a:p>
            <a:p>
              <a:pPr marL="0" indent="0">
                <a:buNone/>
              </a:pPr>
              <a:r>
                <a:rPr lang="pt-BR" sz="1100" dirty="0">
                  <a:solidFill>
                    <a:schemeClr val="tx1">
                      <a:lumMod val="75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  <a:sym typeface="Fira Sans SemiBold"/>
                </a:rPr>
                <a:t>(equivalente à população somada da Itália e Holanda)</a:t>
              </a:r>
              <a:endParaRPr lang="pt-BR" sz="900" dirty="0">
                <a:solidFill>
                  <a:schemeClr val="tx1">
                    <a:lumMod val="7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Fira Sans SemiBold"/>
              </a:endParaRPr>
            </a:p>
          </p:txBody>
        </p:sp>
        <p:pic>
          <p:nvPicPr>
            <p:cNvPr id="12" name="Gráfico 11" descr="Família com menino com preenchimento sólido">
              <a:extLst>
                <a:ext uri="{FF2B5EF4-FFF2-40B4-BE49-F238E27FC236}">
                  <a16:creationId xmlns:a16="http://schemas.microsoft.com/office/drawing/2014/main" xmlns="" id="{184D39F7-651C-4AEE-A74D-AA050E434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237248" y="4514105"/>
              <a:ext cx="633405" cy="633405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27FDCAF8-BDC2-4E30-B92E-8451A5176E3A}"/>
              </a:ext>
            </a:extLst>
          </p:cNvPr>
          <p:cNvSpPr txBox="1"/>
          <p:nvPr/>
        </p:nvSpPr>
        <p:spPr>
          <a:xfrm>
            <a:off x="52039" y="4881894"/>
            <a:ext cx="6096000" cy="261606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r>
              <a:rPr lang="pt-BR" sz="900" b="1" dirty="0">
                <a:solidFill>
                  <a:schemeClr val="tx1">
                    <a:lumMod val="7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Fira Sans SemiBold"/>
              </a:rPr>
              <a:t>(Fonte: Tabnet/ANS - mar/2021)</a:t>
            </a:r>
          </a:p>
        </p:txBody>
      </p:sp>
      <p:sp>
        <p:nvSpPr>
          <p:cNvPr id="14" name="Espaço Reservado para Número de Slide 3">
            <a:extLst>
              <a:ext uri="{FF2B5EF4-FFF2-40B4-BE49-F238E27FC236}">
                <a16:creationId xmlns:a16="http://schemas.microsoft.com/office/drawing/2014/main" xmlns="" id="{6C7BC6A7-B7D7-4BDC-8EB2-A9191544F152}"/>
              </a:ext>
            </a:extLst>
          </p:cNvPr>
          <p:cNvSpPr txBox="1">
            <a:spLocks/>
          </p:cNvSpPr>
          <p:nvPr/>
        </p:nvSpPr>
        <p:spPr>
          <a:xfrm>
            <a:off x="8485694" y="68833"/>
            <a:ext cx="658306" cy="2738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457189"/>
            <a:fld id="{424533AD-72FA-4A24-964D-E9DD6425CC7E}" type="slidenum">
              <a:rPr lang="pt-BR" smtClean="0">
                <a:solidFill>
                  <a:prstClr val="black">
                    <a:lumMod val="50000"/>
                    <a:lumOff val="50000"/>
                  </a:prst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pPr algn="r" defTabSz="457189"/>
              <a:t>5</a:t>
            </a:fld>
            <a:endParaRPr lang="pt-BR" dirty="0">
              <a:solidFill>
                <a:prstClr val="black">
                  <a:lumMod val="50000"/>
                  <a:lumOff val="50000"/>
                </a:prst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834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399FF45-E6F6-4067-AA9E-A8F380D27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39" y="1379608"/>
            <a:ext cx="8701939" cy="19118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AA0F32-6165-42AB-8AF2-ADD2B358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0"/>
            <a:ext cx="8044250" cy="512229"/>
          </a:xfrm>
        </p:spPr>
        <p:txBody>
          <a:bodyPr anchor="ctr">
            <a:noAutofit/>
          </a:bodyPr>
          <a:lstStyle/>
          <a:p>
            <a:r>
              <a:rPr lang="pt-BR" sz="2800" b="1" dirty="0">
                <a:solidFill>
                  <a:schemeClr val="accent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Perfil dos planos de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FA5590D-DCDF-42E7-96FD-BA74599DF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36" y="645730"/>
            <a:ext cx="8752848" cy="441985"/>
          </a:xfrm>
        </p:spPr>
        <p:txBody>
          <a:bodyPr/>
          <a:lstStyle/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pt-BR" sz="1500" b="0" dirty="0">
                <a:solidFill>
                  <a:schemeClr val="bg2">
                    <a:lumMod val="25000"/>
                  </a:schemeClr>
                </a:solidFill>
              </a:rPr>
              <a:t>O Brasil tem 700 operadoras, empresas com atuação local ou nacional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6F88997-A3A8-4461-889C-2E295CA20779}"/>
              </a:ext>
            </a:extLst>
          </p:cNvPr>
          <p:cNvSpPr txBox="1"/>
          <p:nvPr/>
        </p:nvSpPr>
        <p:spPr>
          <a:xfrm>
            <a:off x="-3516" y="4728645"/>
            <a:ext cx="3721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pt-BR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Leelawadee" panose="020B0502040204020203" pitchFamily="34" charset="-34"/>
                <a:cs typeface="Times New Roman" panose="02020603050405020304" pitchFamily="18" charset="0"/>
              </a:rPr>
              <a:t>Fonte: Tabnet/ANS, dados de junho/21, extraídos em 11/8/21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6B0696F-0989-4BA2-B054-DE2192F86946}"/>
              </a:ext>
            </a:extLst>
          </p:cNvPr>
          <p:cNvSpPr txBox="1"/>
          <p:nvPr/>
        </p:nvSpPr>
        <p:spPr>
          <a:xfrm>
            <a:off x="3123706" y="3690629"/>
            <a:ext cx="2081321" cy="562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pt-BR" b="0" dirty="0"/>
              <a:t>56% das operadoras são de pequeno porte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xmlns="" id="{C50542FF-1849-4115-AF3C-F6C7E8E2AEBA}"/>
              </a:ext>
            </a:extLst>
          </p:cNvPr>
          <p:cNvCxnSpPr>
            <a:cxnSpLocks/>
          </p:cNvCxnSpPr>
          <p:nvPr/>
        </p:nvCxnSpPr>
        <p:spPr>
          <a:xfrm>
            <a:off x="4164367" y="2215878"/>
            <a:ext cx="0" cy="14453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10910798-C476-452F-9D60-6B9132942810}"/>
              </a:ext>
            </a:extLst>
          </p:cNvPr>
          <p:cNvSpPr/>
          <p:nvPr/>
        </p:nvSpPr>
        <p:spPr>
          <a:xfrm>
            <a:off x="301039" y="1970270"/>
            <a:ext cx="3863328" cy="256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A6DBC026-675E-4071-BED4-E4D939085548}"/>
              </a:ext>
            </a:extLst>
          </p:cNvPr>
          <p:cNvSpPr/>
          <p:nvPr/>
        </p:nvSpPr>
        <p:spPr>
          <a:xfrm>
            <a:off x="5734210" y="1959171"/>
            <a:ext cx="1281493" cy="256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4E43A1EF-76BD-4D93-B417-5C4610A89ABD}"/>
              </a:ext>
            </a:extLst>
          </p:cNvPr>
          <p:cNvSpPr txBox="1"/>
          <p:nvPr/>
        </p:nvSpPr>
        <p:spPr>
          <a:xfrm>
            <a:off x="5740119" y="3661265"/>
            <a:ext cx="2551168" cy="562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pt-BR" b="0" dirty="0"/>
              <a:t>79% dos beneficiários destas operadoras estão no interior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xmlns="" id="{A4BEE03C-15C8-4231-8EFC-F01C40E4AB2F}"/>
              </a:ext>
            </a:extLst>
          </p:cNvPr>
          <p:cNvCxnSpPr>
            <a:cxnSpLocks/>
          </p:cNvCxnSpPr>
          <p:nvPr/>
        </p:nvCxnSpPr>
        <p:spPr>
          <a:xfrm>
            <a:off x="7018959" y="2215878"/>
            <a:ext cx="1906" cy="14453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Número de Slide 3">
            <a:extLst>
              <a:ext uri="{FF2B5EF4-FFF2-40B4-BE49-F238E27FC236}">
                <a16:creationId xmlns:a16="http://schemas.microsoft.com/office/drawing/2014/main" xmlns="" id="{67E2C7A8-726D-4595-955E-8669E2CFE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5694" y="68833"/>
            <a:ext cx="658306" cy="273844"/>
          </a:xfrm>
        </p:spPr>
        <p:txBody>
          <a:bodyPr/>
          <a:lstStyle/>
          <a:p>
            <a:pPr defTabSz="457189"/>
            <a:fld id="{424533AD-72FA-4A24-964D-E9DD6425CC7E}" type="slidenum">
              <a:rPr lang="pt-BR" b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189"/>
              <a:t>6</a:t>
            </a:fld>
            <a:endParaRPr lang="pt-BR" b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8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xmlns="" id="{5A8D5ACE-CC19-4E0B-B83F-251041704A01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594280" y="2198800"/>
            <a:ext cx="3762132" cy="528600"/>
          </a:xfrm>
        </p:spPr>
        <p:txBody>
          <a:bodyPr/>
          <a:lstStyle/>
          <a:p>
            <a:r>
              <a:rPr lang="pt-BR" dirty="0"/>
              <a:t>Evolução recente </a:t>
            </a:r>
            <a:br>
              <a:rPr lang="pt-BR" dirty="0"/>
            </a:br>
            <a:r>
              <a:rPr lang="pt-BR" dirty="0"/>
              <a:t>da saúde suplementar </a:t>
            </a:r>
            <a:br>
              <a:rPr lang="pt-BR" dirty="0"/>
            </a:br>
            <a:r>
              <a:rPr lang="pt-BR" dirty="0"/>
              <a:t>no país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xmlns="" id="{A126E1BD-1476-4DFE-A93D-D9BCB58023A0}"/>
              </a:ext>
            </a:extLst>
          </p:cNvPr>
          <p:cNvSpPr txBox="1">
            <a:spLocks/>
          </p:cNvSpPr>
          <p:nvPr/>
        </p:nvSpPr>
        <p:spPr>
          <a:xfrm>
            <a:off x="8485694" y="83701"/>
            <a:ext cx="658306" cy="2738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457189"/>
            <a:fld id="{424533AD-72FA-4A24-964D-E9DD6425CC7E}" type="slidenum">
              <a:rPr lang="pt-BR" smtClean="0">
                <a:solidFill>
                  <a:prstClr val="black">
                    <a:lumMod val="50000"/>
                    <a:lumOff val="50000"/>
                  </a:prst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pPr algn="r" defTabSz="457189"/>
              <a:t>7</a:t>
            </a:fld>
            <a:endParaRPr lang="pt-BR" dirty="0">
              <a:solidFill>
                <a:prstClr val="black">
                  <a:lumMod val="50000"/>
                  <a:lumOff val="50000"/>
                </a:prst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622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4B65E79-23D2-4E6B-B346-86567C7F5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>
              <a:defRPr/>
            </a:pPr>
            <a:fld id="{424533AD-72FA-4A24-964D-E9DD6425CC7E}" type="slidenum">
              <a:rPr lang="pt-BR" b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189">
                <a:defRPr/>
              </a:pPr>
              <a:t>8</a:t>
            </a:fld>
            <a:endParaRPr lang="pt-BR" b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351BDFBA-0467-4A63-BC94-7F00DCBD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45" y="-22302"/>
            <a:ext cx="8574041" cy="487180"/>
          </a:xfrm>
        </p:spPr>
        <p:txBody>
          <a:bodyPr anchor="ctr">
            <a:noAutofit/>
          </a:bodyPr>
          <a:lstStyle/>
          <a:p>
            <a:pPr lvl="1"/>
            <a:r>
              <a:rPr lang="pt-BR" sz="2400" b="1" kern="1200" dirty="0">
                <a:solidFill>
                  <a:schemeClr val="bg1"/>
                </a:solidFill>
                <a:latin typeface="Leelawadee" panose="020B0502040204020203" pitchFamily="34" charset="-34"/>
                <a:ea typeface="+mj-ea"/>
                <a:cs typeface="Leelawadee UI" panose="020B0502040204020203" pitchFamily="34" charset="-34"/>
              </a:rPr>
              <a:t>Planos de saúde ganham beneficiários na pandemia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F4439C3-8A6C-478A-B93B-C41E5037709F}"/>
              </a:ext>
            </a:extLst>
          </p:cNvPr>
          <p:cNvSpPr txBox="1"/>
          <p:nvPr/>
        </p:nvSpPr>
        <p:spPr>
          <a:xfrm>
            <a:off x="-1" y="4752687"/>
            <a:ext cx="6878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pt-BR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Leelawadee" panose="020B0502040204020203" pitchFamily="34" charset="-34"/>
                <a:cs typeface="Times New Roman" panose="02020603050405020304" pitchFamily="18" charset="0"/>
              </a:rPr>
              <a:t>Fonte: Sala de Situação/ANS, extração em 6/8/21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="" id="{F4BD8704-A5B1-479D-A3CC-22D98FF18FB9}"/>
              </a:ext>
            </a:extLst>
          </p:cNvPr>
          <p:cNvCxnSpPr>
            <a:cxnSpLocks/>
          </p:cNvCxnSpPr>
          <p:nvPr/>
        </p:nvCxnSpPr>
        <p:spPr>
          <a:xfrm>
            <a:off x="2743200" y="3742082"/>
            <a:ext cx="5486400" cy="0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7F52BCD-B814-42ED-A9C2-5AFA131B8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02" y="1217632"/>
            <a:ext cx="7993392" cy="3029753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xmlns="" id="{3C7E0333-E444-4747-96A3-270E0F739D3E}"/>
              </a:ext>
            </a:extLst>
          </p:cNvPr>
          <p:cNvCxnSpPr>
            <a:cxnSpLocks/>
          </p:cNvCxnSpPr>
          <p:nvPr/>
        </p:nvCxnSpPr>
        <p:spPr>
          <a:xfrm flipV="1">
            <a:off x="2743200" y="3724619"/>
            <a:ext cx="5414963" cy="444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0">
            <a:extLst>
              <a:ext uri="{FF2B5EF4-FFF2-40B4-BE49-F238E27FC236}">
                <a16:creationId xmlns:a16="http://schemas.microsoft.com/office/drawing/2014/main" xmlns="" id="{0A8C6984-2025-482B-851C-71ACE081BFEF}"/>
              </a:ext>
            </a:extLst>
          </p:cNvPr>
          <p:cNvSpPr txBox="1"/>
          <p:nvPr/>
        </p:nvSpPr>
        <p:spPr>
          <a:xfrm>
            <a:off x="4356100" y="3465493"/>
            <a:ext cx="3181350" cy="4603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dirty="0"/>
              <a:t>1,5 milhão de brasileiros</a:t>
            </a:r>
            <a:r>
              <a:rPr lang="pt-BR" sz="1100" b="1" baseline="0" dirty="0"/>
              <a:t> a mais com planos de assistência médica</a:t>
            </a:r>
            <a:endParaRPr lang="pt-BR" sz="1100" b="1" dirty="0"/>
          </a:p>
        </p:txBody>
      </p:sp>
    </p:spTree>
    <p:extLst>
      <p:ext uri="{BB962C8B-B14F-4D97-AF65-F5344CB8AC3E}">
        <p14:creationId xmlns:p14="http://schemas.microsoft.com/office/powerpoint/2010/main" val="3419931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18CF283-BDA9-4A70-8C1F-8D103EC1F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" y="0"/>
            <a:ext cx="9139187" cy="51435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xmlns="" id="{00476AE2-195D-4C0C-B7DA-EAD25E35FC7D}"/>
              </a:ext>
            </a:extLst>
          </p:cNvPr>
          <p:cNvSpPr/>
          <p:nvPr/>
        </p:nvSpPr>
        <p:spPr>
          <a:xfrm>
            <a:off x="4572000" y="1630326"/>
            <a:ext cx="3657600" cy="3898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xmlns="" id="{A54FDA96-6524-4504-AB75-2F916542E2B4}"/>
              </a:ext>
            </a:extLst>
          </p:cNvPr>
          <p:cNvSpPr/>
          <p:nvPr/>
        </p:nvSpPr>
        <p:spPr>
          <a:xfrm>
            <a:off x="7733414" y="2983711"/>
            <a:ext cx="382772" cy="177210"/>
          </a:xfrm>
          <a:prstGeom prst="ellipse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226768" y="4681829"/>
            <a:ext cx="2304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RM: região metropolitana</a:t>
            </a:r>
          </a:p>
        </p:txBody>
      </p:sp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xmlns="" id="{8ED60BE6-052B-4CA7-A8AB-83D5C49F0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5694" y="9361"/>
            <a:ext cx="658306" cy="273844"/>
          </a:xfrm>
        </p:spPr>
        <p:txBody>
          <a:bodyPr/>
          <a:lstStyle/>
          <a:p>
            <a:pPr defTabSz="457189">
              <a:defRPr/>
            </a:pPr>
            <a:fld id="{424533AD-72FA-4A24-964D-E9DD6425CC7E}" type="slidenum">
              <a:rPr lang="pt-BR" b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189">
                <a:defRPr/>
              </a:pPr>
              <a:t>9</a:t>
            </a:fld>
            <a:endParaRPr lang="pt-BR" b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0366C8F6-8FFA-4222-9383-1FE0F3392ACE}"/>
              </a:ext>
            </a:extLst>
          </p:cNvPr>
          <p:cNvSpPr/>
          <p:nvPr/>
        </p:nvSpPr>
        <p:spPr>
          <a:xfrm>
            <a:off x="8727688" y="4903300"/>
            <a:ext cx="416312" cy="22147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447800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Grayscale Pitch Deck by Slidesgo">
  <a:themeElements>
    <a:clrScheme name="Simple Light">
      <a:dk1>
        <a:srgbClr val="383838"/>
      </a:dk1>
      <a:lt1>
        <a:srgbClr val="EEEEEE"/>
      </a:lt1>
      <a:dk2>
        <a:srgbClr val="DBDBDB"/>
      </a:dk2>
      <a:lt2>
        <a:srgbClr val="929292"/>
      </a:lt2>
      <a:accent1>
        <a:srgbClr val="383838"/>
      </a:accent1>
      <a:accent2>
        <a:srgbClr val="383838"/>
      </a:accent2>
      <a:accent3>
        <a:srgbClr val="383838"/>
      </a:accent3>
      <a:accent4>
        <a:srgbClr val="383838"/>
      </a:accent4>
      <a:accent5>
        <a:srgbClr val="FFFFFF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7517</TotalTime>
  <Words>813</Words>
  <Application>Microsoft Office PowerPoint</Application>
  <PresentationFormat>Apresentação na tela (16:9)</PresentationFormat>
  <Paragraphs>144</Paragraphs>
  <Slides>29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Minimalist Grayscale Pitch Deck by Slidesgo</vt:lpstr>
      <vt:lpstr>Apresentação do PowerPoint</vt:lpstr>
      <vt:lpstr>A FenaSaúde</vt:lpstr>
      <vt:lpstr>Associadas à FenaSaúde</vt:lpstr>
      <vt:lpstr>A saúde suplementar  no Brasil</vt:lpstr>
      <vt:lpstr>A saúde suplementar no Brasil</vt:lpstr>
      <vt:lpstr>Perfil dos planos de saúde</vt:lpstr>
      <vt:lpstr>Evolução recente  da saúde suplementar  no país</vt:lpstr>
      <vt:lpstr>Planos de saúde ganham beneficiários na pandemia</vt:lpstr>
      <vt:lpstr>Apresentação do PowerPoint</vt:lpstr>
      <vt:lpstr>A dimensão econômica da saúde suplementar</vt:lpstr>
      <vt:lpstr>3,4 milhões de empregos</vt:lpstr>
      <vt:lpstr>A cadeia produtiva de saúde</vt:lpstr>
      <vt:lpstr>O papel da  saúde suplementar  na pandemia</vt:lpstr>
      <vt:lpstr>Radiografia do setor durante a pandemia</vt:lpstr>
      <vt:lpstr>Sinistralidade nos planos de saúde</vt:lpstr>
      <vt:lpstr>Lei dos planos  de saúde:  por que mudar</vt:lpstr>
      <vt:lpstr>Mudanças na Lei dos planos de saúde</vt:lpstr>
      <vt:lpstr>Apresentação do PowerPoint</vt:lpstr>
      <vt:lpstr>Conceitos-chave na saúde suplementar</vt:lpstr>
      <vt:lpstr>O mutualismo</vt:lpstr>
      <vt:lpstr>Pacto intergeracional</vt:lpstr>
      <vt:lpstr>A evolução da cobertura assistencial</vt:lpstr>
      <vt:lpstr>A escalada dos custos na saúde</vt:lpstr>
      <vt:lpstr>A escalada dos custos na saúde</vt:lpstr>
      <vt:lpstr>Lei dos planos  de saúde:  o que mudar</vt:lpstr>
      <vt:lpstr>Principais mudanças na Lei dos planos de saúde</vt:lpstr>
      <vt:lpstr>A agenda  do futuro</vt:lpstr>
      <vt:lpstr>Apresentação do PowerPoint</vt:lpstr>
      <vt:lpstr>Muito obrigada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GRAYSCALE PITCH DECK</dc:title>
  <dc:creator>Roberto Pellim</dc:creator>
  <cp:lastModifiedBy>Fabio da Silva Alexandre</cp:lastModifiedBy>
  <cp:revision>120</cp:revision>
  <dcterms:modified xsi:type="dcterms:W3CDTF">2021-08-18T10:43:03Z</dcterms:modified>
</cp:coreProperties>
</file>