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4116" r:id="rId2"/>
    <p:sldMasterId id="2147484129" r:id="rId3"/>
  </p:sldMasterIdLst>
  <p:notesMasterIdLst>
    <p:notesMasterId r:id="rId63"/>
  </p:notesMasterIdLst>
  <p:handoutMasterIdLst>
    <p:handoutMasterId r:id="rId64"/>
  </p:handoutMasterIdLst>
  <p:sldIdLst>
    <p:sldId id="379" r:id="rId4"/>
    <p:sldId id="401" r:id="rId5"/>
    <p:sldId id="409" r:id="rId6"/>
    <p:sldId id="301" r:id="rId7"/>
    <p:sldId id="391" r:id="rId8"/>
    <p:sldId id="427" r:id="rId9"/>
    <p:sldId id="429" r:id="rId10"/>
    <p:sldId id="426" r:id="rId11"/>
    <p:sldId id="430" r:id="rId12"/>
    <p:sldId id="348" r:id="rId13"/>
    <p:sldId id="431" r:id="rId14"/>
    <p:sldId id="385" r:id="rId15"/>
    <p:sldId id="384" r:id="rId16"/>
    <p:sldId id="267" r:id="rId17"/>
    <p:sldId id="407" r:id="rId18"/>
    <p:sldId id="428" r:id="rId19"/>
    <p:sldId id="410" r:id="rId20"/>
    <p:sldId id="256" r:id="rId21"/>
    <p:sldId id="279" r:id="rId22"/>
    <p:sldId id="411" r:id="rId23"/>
    <p:sldId id="414" r:id="rId24"/>
    <p:sldId id="413" r:id="rId25"/>
    <p:sldId id="416" r:id="rId26"/>
    <p:sldId id="415" r:id="rId27"/>
    <p:sldId id="406" r:id="rId28"/>
    <p:sldId id="377" r:id="rId29"/>
    <p:sldId id="395" r:id="rId30"/>
    <p:sldId id="345" r:id="rId31"/>
    <p:sldId id="332" r:id="rId32"/>
    <p:sldId id="389" r:id="rId33"/>
    <p:sldId id="390" r:id="rId34"/>
    <p:sldId id="383" r:id="rId35"/>
    <p:sldId id="291" r:id="rId36"/>
    <p:sldId id="308" r:id="rId37"/>
    <p:sldId id="322" r:id="rId38"/>
    <p:sldId id="347" r:id="rId39"/>
    <p:sldId id="361" r:id="rId40"/>
    <p:sldId id="421" r:id="rId41"/>
    <p:sldId id="420" r:id="rId42"/>
    <p:sldId id="417" r:id="rId43"/>
    <p:sldId id="418" r:id="rId44"/>
    <p:sldId id="422" r:id="rId45"/>
    <p:sldId id="419" r:id="rId46"/>
    <p:sldId id="423" r:id="rId47"/>
    <p:sldId id="398" r:id="rId48"/>
    <p:sldId id="380" r:id="rId49"/>
    <p:sldId id="399" r:id="rId50"/>
    <p:sldId id="354" r:id="rId51"/>
    <p:sldId id="355" r:id="rId52"/>
    <p:sldId id="356" r:id="rId53"/>
    <p:sldId id="357" r:id="rId54"/>
    <p:sldId id="358" r:id="rId55"/>
    <p:sldId id="388" r:id="rId56"/>
    <p:sldId id="400" r:id="rId57"/>
    <p:sldId id="284" r:id="rId58"/>
    <p:sldId id="285" r:id="rId59"/>
    <p:sldId id="286" r:id="rId60"/>
    <p:sldId id="363" r:id="rId61"/>
    <p:sldId id="394" r:id="rId62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78" autoAdjust="0"/>
    <p:restoredTop sz="97138" autoAdjust="0"/>
  </p:normalViewPr>
  <p:slideViewPr>
    <p:cSldViewPr>
      <p:cViewPr>
        <p:scale>
          <a:sx n="70" d="100"/>
          <a:sy n="70" d="100"/>
        </p:scale>
        <p:origin x="-156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4482"/>
    </p:cViewPr>
  </p:sorterViewPr>
  <p:notesViewPr>
    <p:cSldViewPr>
      <p:cViewPr varScale="1">
        <p:scale>
          <a:sx n="74" d="100"/>
          <a:sy n="74" d="100"/>
        </p:scale>
        <p:origin x="-1950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grafico%20sarand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grafico%20sarand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 smtClean="0"/>
              <a:t>53 questionários aplicados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4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 smtClean="0"/>
              <a:t>64%  informou seu nome completo</a:t>
            </a:r>
            <a:endParaRPr lang="pt-BR" sz="1800" b="0" dirty="0"/>
          </a:p>
        </c:rich>
      </c:tx>
      <c:layout>
        <c:manualLayout>
          <c:xMode val="edge"/>
          <c:yMode val="edge"/>
          <c:x val="0.55317613925828579"/>
          <c:y val="0.84973246566019245"/>
        </c:manualLayout>
      </c:layout>
    </c:title>
    <c:plotArea>
      <c:layout>
        <c:manualLayout>
          <c:layoutTarget val="inner"/>
          <c:xMode val="edge"/>
          <c:yMode val="edge"/>
          <c:x val="0.19655377641922253"/>
          <c:y val="5.7491323536747088E-2"/>
          <c:w val="0.44362784308684255"/>
          <c:h val="0.74957743974745339"/>
        </c:manualLayout>
      </c:layout>
      <c:pieChart>
        <c:varyColors val="1"/>
        <c:ser>
          <c:idx val="0"/>
          <c:order val="0"/>
          <c:explosion val="2"/>
          <c:dLbls>
            <c:showCatName val="1"/>
            <c:showPercent val="1"/>
          </c:dLbls>
          <c:cat>
            <c:strRef>
              <c:f>Plan1!$A$3:$A$4</c:f>
              <c:strCache>
                <c:ptCount val="2"/>
                <c:pt idx="0">
                  <c:v>sim </c:v>
                </c:pt>
                <c:pt idx="1">
                  <c:v>não </c:v>
                </c:pt>
              </c:strCache>
            </c:strRef>
          </c:cat>
          <c:val>
            <c:numRef>
              <c:f>Plan1!$B$3:$B$4</c:f>
              <c:numCache>
                <c:formatCode>General</c:formatCode>
                <c:ptCount val="2"/>
                <c:pt idx="0">
                  <c:v>39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dLbls>
            <c:showCatName val="1"/>
            <c:showPercent val="1"/>
          </c:dLbls>
          <c:cat>
            <c:strRef>
              <c:f>Plan1!$A$3:$A$4</c:f>
              <c:strCache>
                <c:ptCount val="2"/>
                <c:pt idx="0">
                  <c:v>sim </c:v>
                </c:pt>
                <c:pt idx="1">
                  <c:v>não </c:v>
                </c:pt>
              </c:strCache>
            </c:strRef>
          </c:cat>
          <c:val>
            <c:numRef>
              <c:f>Plan1!$A$1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32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4.29115770511398E-2"/>
          <c:y val="0.11770854466388522"/>
          <c:w val="0.95708842294886065"/>
          <c:h val="0.87886574314656263"/>
        </c:manualLayout>
      </c:layout>
      <c:pie3DChart>
        <c:varyColors val="1"/>
        <c:ser>
          <c:idx val="0"/>
          <c:order val="0"/>
          <c:tx>
            <c:strRef>
              <c:f>Plan1!$B$11</c:f>
              <c:strCache>
                <c:ptCount val="1"/>
                <c:pt idx="0">
                  <c:v>Universo total </c:v>
                </c:pt>
              </c:strCache>
            </c:strRef>
          </c:tx>
          <c:explosion val="25"/>
          <c:dLbls>
            <c:showPercent val="1"/>
          </c:dLbls>
          <c:cat>
            <c:strRef>
              <c:f>Plan1!$A$12:$A$15</c:f>
              <c:strCache>
                <c:ptCount val="4"/>
                <c:pt idx="0">
                  <c:v>Provisório </c:v>
                </c:pt>
                <c:pt idx="1">
                  <c:v>Condenação 0-4</c:v>
                </c:pt>
                <c:pt idx="2">
                  <c:v>Condenação 4-12</c:v>
                </c:pt>
                <c:pt idx="3">
                  <c:v>Condenação 12 +</c:v>
                </c:pt>
              </c:strCache>
            </c:strRef>
          </c:cat>
          <c:val>
            <c:numRef>
              <c:f>Plan1!$B$12:$B$15</c:f>
              <c:numCache>
                <c:formatCode>_-* #,##0_-;\-* #,##0_-;_-* "-"??_-;_-@_-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8.8574171284145266E-3"/>
          <c:y val="1.5811220728052803E-2"/>
          <c:w val="0.98067663689082685"/>
          <c:h val="0.12794762312738431"/>
        </c:manualLayout>
      </c:layout>
    </c:legend>
    <c:plotVisOnly val="1"/>
  </c:chart>
  <c:txPr>
    <a:bodyPr/>
    <a:lstStyle/>
    <a:p>
      <a:pPr>
        <a:defRPr sz="24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4A418-EFD2-414D-A29F-C22A1B83DD7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A39FE52-9396-46B5-807E-FD64889D4DF3}">
      <dgm:prSet phldrT="[Texto]" custT="1"/>
      <dgm:spPr/>
      <dgm:t>
        <a:bodyPr/>
        <a:lstStyle/>
        <a:p>
          <a:r>
            <a:rPr lang="en-US" sz="1800" dirty="0" err="1" smtClean="0"/>
            <a:t>Alfabetização</a:t>
          </a:r>
          <a:r>
            <a:rPr lang="en-US" sz="1800" baseline="0" dirty="0" smtClean="0"/>
            <a:t> </a:t>
          </a:r>
          <a:r>
            <a:rPr lang="en-US" sz="1800" baseline="0" dirty="0" err="1" smtClean="0"/>
            <a:t>Emocional</a:t>
          </a:r>
          <a:r>
            <a:rPr lang="en-US" sz="1800" baseline="0" dirty="0" smtClean="0"/>
            <a:t> </a:t>
          </a:r>
        </a:p>
        <a:p>
          <a:r>
            <a:rPr lang="en-US" sz="1800" baseline="0" dirty="0" smtClean="0"/>
            <a:t>Auto-</a:t>
          </a:r>
          <a:r>
            <a:rPr lang="en-US" sz="1800" baseline="0" dirty="0" err="1" smtClean="0"/>
            <a:t>restauração</a:t>
          </a:r>
          <a:r>
            <a:rPr lang="en-US" sz="1800" baseline="0" dirty="0" smtClean="0"/>
            <a:t>  </a:t>
          </a:r>
          <a:r>
            <a:rPr lang="en-US" sz="1800" baseline="0" dirty="0" err="1" smtClean="0"/>
            <a:t>Meditação</a:t>
          </a:r>
          <a:endParaRPr lang="en-US" sz="1800" baseline="0" dirty="0" smtClean="0"/>
        </a:p>
        <a:p>
          <a:r>
            <a:rPr lang="en-US" sz="1800" baseline="0" dirty="0" err="1" smtClean="0"/>
            <a:t>Emoções</a:t>
          </a:r>
          <a:r>
            <a:rPr lang="en-US" sz="1800" baseline="0" dirty="0" smtClean="0"/>
            <a:t>, </a:t>
          </a:r>
          <a:r>
            <a:rPr lang="en-US" sz="1800" baseline="0" dirty="0" err="1" smtClean="0"/>
            <a:t>Comunicação</a:t>
          </a:r>
          <a:r>
            <a:rPr lang="en-US" sz="1800" baseline="0" dirty="0" smtClean="0"/>
            <a:t> </a:t>
          </a:r>
          <a:r>
            <a:rPr lang="en-US" sz="1800" baseline="0" dirty="0" err="1" smtClean="0"/>
            <a:t>não</a:t>
          </a:r>
          <a:r>
            <a:rPr lang="en-US" sz="1800" baseline="0" dirty="0" smtClean="0"/>
            <a:t> </a:t>
          </a:r>
          <a:r>
            <a:rPr lang="en-US" sz="1800" baseline="0" dirty="0" err="1" smtClean="0"/>
            <a:t>violenta</a:t>
          </a:r>
          <a:r>
            <a:rPr lang="en-US" sz="1800" baseline="0" dirty="0" smtClean="0"/>
            <a:t> e </a:t>
          </a:r>
          <a:r>
            <a:rPr lang="en-US" sz="1800" baseline="0" dirty="0" err="1" smtClean="0"/>
            <a:t>assertiva</a:t>
          </a:r>
          <a:r>
            <a:rPr lang="en-US" sz="1800" baseline="0" dirty="0" smtClean="0"/>
            <a:t>. </a:t>
          </a:r>
          <a:r>
            <a:rPr lang="en-US" sz="1800" baseline="0" dirty="0" err="1" smtClean="0"/>
            <a:t>Perdão</a:t>
          </a:r>
          <a:endParaRPr lang="es-UY" sz="1800" dirty="0"/>
        </a:p>
      </dgm:t>
    </dgm:pt>
    <dgm:pt modelId="{7A3ACEBF-99A7-4EA1-A805-97AB5DAA784C}" type="parTrans" cxnId="{40C38ED8-2942-46C8-9A9B-23E8826203DC}">
      <dgm:prSet/>
      <dgm:spPr/>
      <dgm:t>
        <a:bodyPr/>
        <a:lstStyle/>
        <a:p>
          <a:endParaRPr lang="es-UY"/>
        </a:p>
      </dgm:t>
    </dgm:pt>
    <dgm:pt modelId="{67E84AEA-9BEA-4D52-8708-BC1E0132A103}" type="sibTrans" cxnId="{40C38ED8-2942-46C8-9A9B-23E8826203DC}">
      <dgm:prSet/>
      <dgm:spPr/>
      <dgm:t>
        <a:bodyPr/>
        <a:lstStyle/>
        <a:p>
          <a:endParaRPr lang="es-UY"/>
        </a:p>
      </dgm:t>
    </dgm:pt>
    <dgm:pt modelId="{2647F821-BD8A-42FC-9F84-853674ABC2EC}">
      <dgm:prSet phldrT="[Texto]" custT="1"/>
      <dgm:spPr/>
      <dgm:t>
        <a:bodyPr/>
        <a:lstStyle/>
        <a:p>
          <a:r>
            <a:rPr lang="pt-BR" sz="1800" dirty="0" smtClean="0"/>
            <a:t>Fundamentos: </a:t>
          </a:r>
        </a:p>
        <a:p>
          <a:r>
            <a:rPr lang="pt-BR" sz="1800" dirty="0" smtClean="0"/>
            <a:t>Resultado da punição. Verdades, </a:t>
          </a:r>
        </a:p>
        <a:p>
          <a:r>
            <a:rPr lang="pt-BR" sz="1800" dirty="0" smtClean="0"/>
            <a:t>Necessidades, </a:t>
          </a:r>
        </a:p>
        <a:p>
          <a:r>
            <a:rPr lang="pt-BR" sz="1800" dirty="0" smtClean="0"/>
            <a:t>Justiça,</a:t>
          </a:r>
          <a:endParaRPr lang="es-UY" sz="1800" dirty="0"/>
        </a:p>
      </dgm:t>
    </dgm:pt>
    <dgm:pt modelId="{2278EEEE-0DFA-4DAE-90C5-3DF973B2C1C4}" type="parTrans" cxnId="{8F21A8CF-BC35-4D3C-887D-A89E3503EE80}">
      <dgm:prSet/>
      <dgm:spPr/>
      <dgm:t>
        <a:bodyPr/>
        <a:lstStyle/>
        <a:p>
          <a:endParaRPr lang="es-UY"/>
        </a:p>
      </dgm:t>
    </dgm:pt>
    <dgm:pt modelId="{41F55853-2B11-4826-AA07-B9F741336B32}" type="sibTrans" cxnId="{8F21A8CF-BC35-4D3C-887D-A89E3503EE80}">
      <dgm:prSet/>
      <dgm:spPr/>
      <dgm:t>
        <a:bodyPr/>
        <a:lstStyle/>
        <a:p>
          <a:endParaRPr lang="es-UY"/>
        </a:p>
      </dgm:t>
    </dgm:pt>
    <dgm:pt modelId="{69196A8B-2333-463B-9221-B0C3DD1B30CC}">
      <dgm:prSet phldrT="[Texto]"/>
      <dgm:spPr/>
      <dgm:t>
        <a:bodyPr/>
        <a:lstStyle/>
        <a:p>
          <a:r>
            <a:rPr lang="pt-BR" dirty="0" smtClean="0"/>
            <a:t>Práticas</a:t>
          </a:r>
          <a:r>
            <a:rPr lang="pt-BR" baseline="0" dirty="0" smtClean="0"/>
            <a:t> Restaurativas formais.</a:t>
          </a:r>
          <a:endParaRPr lang="es-UY" dirty="0"/>
        </a:p>
      </dgm:t>
    </dgm:pt>
    <dgm:pt modelId="{33E47A47-A0D6-40C6-8D38-EFA64836F6DB}" type="parTrans" cxnId="{E8B04BD8-A5CA-4C84-9CED-C9CBFF6AB194}">
      <dgm:prSet/>
      <dgm:spPr/>
      <dgm:t>
        <a:bodyPr/>
        <a:lstStyle/>
        <a:p>
          <a:endParaRPr lang="es-UY"/>
        </a:p>
      </dgm:t>
    </dgm:pt>
    <dgm:pt modelId="{D204BBDC-07E8-410E-87D4-403C3A224767}" type="sibTrans" cxnId="{E8B04BD8-A5CA-4C84-9CED-C9CBFF6AB194}">
      <dgm:prSet/>
      <dgm:spPr/>
      <dgm:t>
        <a:bodyPr/>
        <a:lstStyle/>
        <a:p>
          <a:endParaRPr lang="es-UY"/>
        </a:p>
      </dgm:t>
    </dgm:pt>
    <dgm:pt modelId="{5EAA6C91-6745-4E6F-A998-DDE86C1F678D}" type="pres">
      <dgm:prSet presAssocID="{6254A418-EFD2-414D-A29F-C22A1B83DD75}" presName="arrowDiagram" presStyleCnt="0">
        <dgm:presLayoutVars>
          <dgm:chMax val="5"/>
          <dgm:dir/>
          <dgm:resizeHandles val="exact"/>
        </dgm:presLayoutVars>
      </dgm:prSet>
      <dgm:spPr/>
    </dgm:pt>
    <dgm:pt modelId="{183C68A0-4644-44A2-9374-4259D82BB78A}" type="pres">
      <dgm:prSet presAssocID="{6254A418-EFD2-414D-A29F-C22A1B83DD75}" presName="arrow" presStyleLbl="bgShp" presStyleIdx="0" presStyleCnt="1" custScaleX="129158" custLinFactNeighborY="4088"/>
      <dgm:spPr>
        <a:solidFill>
          <a:schemeClr val="tx2">
            <a:lumMod val="60000"/>
            <a:lumOff val="40000"/>
          </a:schemeClr>
        </a:solidFill>
      </dgm:spPr>
    </dgm:pt>
    <dgm:pt modelId="{6E40B053-5765-4316-9D25-751EFBC7C993}" type="pres">
      <dgm:prSet presAssocID="{6254A418-EFD2-414D-A29F-C22A1B83DD75}" presName="arrowDiagram3" presStyleCnt="0"/>
      <dgm:spPr/>
    </dgm:pt>
    <dgm:pt modelId="{D37CB915-819F-4889-996B-7E626CE35E32}" type="pres">
      <dgm:prSet presAssocID="{2A39FE52-9396-46B5-807E-FD64889D4DF3}" presName="bullet3a" presStyleLbl="node1" presStyleIdx="0" presStyleCnt="3" custScaleX="221293" custScaleY="183490" custLinFactX="-24475" custLinFactY="-74692" custLinFactNeighborX="-100000" custLinFactNeighborY="-100000"/>
      <dgm:spPr/>
    </dgm:pt>
    <dgm:pt modelId="{42093A8A-0BD7-4051-8DEF-DE30024B5CF4}" type="pres">
      <dgm:prSet presAssocID="{2A39FE52-9396-46B5-807E-FD64889D4DF3}" presName="textBox3a" presStyleLbl="revTx" presStyleIdx="0" presStyleCnt="3" custScaleX="100368" custScaleY="177873" custLinFactY="-87616" custLinFactNeighborX="-87541" custLinFactNeighborY="-100000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BFA589B-D7AA-41B8-A835-214D3885D2D9}" type="pres">
      <dgm:prSet presAssocID="{2647F821-BD8A-42FC-9F84-853674ABC2EC}" presName="bullet3b" presStyleLbl="node1" presStyleIdx="1" presStyleCnt="3" custScaleX="194369" custScaleY="99156" custLinFactX="92774" custLinFactNeighborX="100000" custLinFactNeighborY="-79667"/>
      <dgm:spPr/>
    </dgm:pt>
    <dgm:pt modelId="{E1A0EA50-4C34-491D-84A9-B4FC0EBA0959}" type="pres">
      <dgm:prSet presAssocID="{2647F821-BD8A-42FC-9F84-853674ABC2EC}" presName="textBox3b" presStyleLbl="revTx" presStyleIdx="1" presStyleCnt="3" custScaleX="157642" custScaleY="66482" custLinFactNeighborX="-38714" custLinFactNeighborY="-8331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1049E08-9551-4405-AD02-2F9CF0D0DAF7}" type="pres">
      <dgm:prSet presAssocID="{69196A8B-2333-463B-9221-B0C3DD1B30CC}" presName="bullet3c" presStyleLbl="node1" presStyleIdx="2" presStyleCnt="3" custLinFactX="113208" custLinFactNeighborX="200000" custLinFactNeighborY="-43704"/>
      <dgm:spPr/>
    </dgm:pt>
    <dgm:pt modelId="{2C1C5DA8-7A17-4575-B4F2-5DFF461E20BE}" type="pres">
      <dgm:prSet presAssocID="{69196A8B-2333-463B-9221-B0C3DD1B30CC}" presName="textBox3c" presStyleLbl="revTx" presStyleIdx="2" presStyleCnt="3" custScaleY="30320" custLinFactNeighborX="-26985" custLinFactNeighborY="-83227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CC740105-F572-486E-AEC8-D490A29F4B1D}" type="presOf" srcId="{2A39FE52-9396-46B5-807E-FD64889D4DF3}" destId="{42093A8A-0BD7-4051-8DEF-DE30024B5CF4}" srcOrd="0" destOrd="0" presId="urn:microsoft.com/office/officeart/2005/8/layout/arrow2"/>
    <dgm:cxn modelId="{40C38ED8-2942-46C8-9A9B-23E8826203DC}" srcId="{6254A418-EFD2-414D-A29F-C22A1B83DD75}" destId="{2A39FE52-9396-46B5-807E-FD64889D4DF3}" srcOrd="0" destOrd="0" parTransId="{7A3ACEBF-99A7-4EA1-A805-97AB5DAA784C}" sibTransId="{67E84AEA-9BEA-4D52-8708-BC1E0132A103}"/>
    <dgm:cxn modelId="{E8B04BD8-A5CA-4C84-9CED-C9CBFF6AB194}" srcId="{6254A418-EFD2-414D-A29F-C22A1B83DD75}" destId="{69196A8B-2333-463B-9221-B0C3DD1B30CC}" srcOrd="2" destOrd="0" parTransId="{33E47A47-A0D6-40C6-8D38-EFA64836F6DB}" sibTransId="{D204BBDC-07E8-410E-87D4-403C3A224767}"/>
    <dgm:cxn modelId="{8F21A8CF-BC35-4D3C-887D-A89E3503EE80}" srcId="{6254A418-EFD2-414D-A29F-C22A1B83DD75}" destId="{2647F821-BD8A-42FC-9F84-853674ABC2EC}" srcOrd="1" destOrd="0" parTransId="{2278EEEE-0DFA-4DAE-90C5-3DF973B2C1C4}" sibTransId="{41F55853-2B11-4826-AA07-B9F741336B32}"/>
    <dgm:cxn modelId="{584F2DB0-0743-4F8E-81C3-56A91B2115E5}" type="presOf" srcId="{2647F821-BD8A-42FC-9F84-853674ABC2EC}" destId="{E1A0EA50-4C34-491D-84A9-B4FC0EBA0959}" srcOrd="0" destOrd="0" presId="urn:microsoft.com/office/officeart/2005/8/layout/arrow2"/>
    <dgm:cxn modelId="{D41372DC-B7E9-4D07-8130-5EEC433FB0F4}" type="presOf" srcId="{69196A8B-2333-463B-9221-B0C3DD1B30CC}" destId="{2C1C5DA8-7A17-4575-B4F2-5DFF461E20BE}" srcOrd="0" destOrd="0" presId="urn:microsoft.com/office/officeart/2005/8/layout/arrow2"/>
    <dgm:cxn modelId="{92F89E14-6A46-4245-BF6D-4241599B3C9B}" type="presOf" srcId="{6254A418-EFD2-414D-A29F-C22A1B83DD75}" destId="{5EAA6C91-6745-4E6F-A998-DDE86C1F678D}" srcOrd="0" destOrd="0" presId="urn:microsoft.com/office/officeart/2005/8/layout/arrow2"/>
    <dgm:cxn modelId="{030AE4AA-0D99-4FFC-8655-39FE5304D0FA}" type="presParOf" srcId="{5EAA6C91-6745-4E6F-A998-DDE86C1F678D}" destId="{183C68A0-4644-44A2-9374-4259D82BB78A}" srcOrd="0" destOrd="0" presId="urn:microsoft.com/office/officeart/2005/8/layout/arrow2"/>
    <dgm:cxn modelId="{0501AC4F-408F-490B-B31E-0E7DAF1F91DD}" type="presParOf" srcId="{5EAA6C91-6745-4E6F-A998-DDE86C1F678D}" destId="{6E40B053-5765-4316-9D25-751EFBC7C993}" srcOrd="1" destOrd="0" presId="urn:microsoft.com/office/officeart/2005/8/layout/arrow2"/>
    <dgm:cxn modelId="{5E0432ED-9556-4F47-B947-85464A94B1FE}" type="presParOf" srcId="{6E40B053-5765-4316-9D25-751EFBC7C993}" destId="{D37CB915-819F-4889-996B-7E626CE35E32}" srcOrd="0" destOrd="0" presId="urn:microsoft.com/office/officeart/2005/8/layout/arrow2"/>
    <dgm:cxn modelId="{6200DFEC-9FF1-4774-93A1-38ADB0C411DB}" type="presParOf" srcId="{6E40B053-5765-4316-9D25-751EFBC7C993}" destId="{42093A8A-0BD7-4051-8DEF-DE30024B5CF4}" srcOrd="1" destOrd="0" presId="urn:microsoft.com/office/officeart/2005/8/layout/arrow2"/>
    <dgm:cxn modelId="{3844D08D-1332-458E-AE52-173B6D43332E}" type="presParOf" srcId="{6E40B053-5765-4316-9D25-751EFBC7C993}" destId="{BBFA589B-D7AA-41B8-A835-214D3885D2D9}" srcOrd="2" destOrd="0" presId="urn:microsoft.com/office/officeart/2005/8/layout/arrow2"/>
    <dgm:cxn modelId="{6C92B362-DD75-4EB9-AD36-2E9DD98F8CA7}" type="presParOf" srcId="{6E40B053-5765-4316-9D25-751EFBC7C993}" destId="{E1A0EA50-4C34-491D-84A9-B4FC0EBA0959}" srcOrd="3" destOrd="0" presId="urn:microsoft.com/office/officeart/2005/8/layout/arrow2"/>
    <dgm:cxn modelId="{FCC3D397-B138-44A2-9ADD-77DDDE395D4A}" type="presParOf" srcId="{6E40B053-5765-4316-9D25-751EFBC7C993}" destId="{71049E08-9551-4405-AD02-2F9CF0D0DAF7}" srcOrd="4" destOrd="0" presId="urn:microsoft.com/office/officeart/2005/8/layout/arrow2"/>
    <dgm:cxn modelId="{B4082767-E871-427C-A28B-AA4C2444E6EB}" type="presParOf" srcId="{6E40B053-5765-4316-9D25-751EFBC7C993}" destId="{2C1C5DA8-7A17-4575-B4F2-5DFF461E20BE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C68A0-4644-44A2-9374-4259D82BB78A}">
      <dsp:nvSpPr>
        <dsp:cNvPr id="0" name=""/>
        <dsp:cNvSpPr/>
      </dsp:nvSpPr>
      <dsp:spPr>
        <a:xfrm>
          <a:off x="-511666" y="-71431"/>
          <a:ext cx="9595860" cy="4643470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CB915-819F-4889-996B-7E626CE35E32}">
      <dsp:nvSpPr>
        <dsp:cNvPr id="0" name=""/>
        <dsp:cNvSpPr/>
      </dsp:nvSpPr>
      <dsp:spPr>
        <a:xfrm>
          <a:off x="1157444" y="2525578"/>
          <a:ext cx="427468" cy="354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93A8A-0BD7-4051-8DEF-DE30024B5CF4}">
      <dsp:nvSpPr>
        <dsp:cNvPr id="0" name=""/>
        <dsp:cNvSpPr/>
      </dsp:nvSpPr>
      <dsp:spPr>
        <a:xfrm>
          <a:off x="93030" y="0"/>
          <a:ext cx="1737456" cy="2386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3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Alfabetização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Emocional</a:t>
          </a:r>
          <a:r>
            <a:rPr lang="en-US" sz="1800" kern="1200" baseline="0" dirty="0" smtClean="0"/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Auto-</a:t>
          </a:r>
          <a:r>
            <a:rPr lang="en-US" sz="1800" kern="1200" baseline="0" dirty="0" err="1" smtClean="0"/>
            <a:t>restauração</a:t>
          </a:r>
          <a:r>
            <a:rPr lang="en-US" sz="1800" kern="1200" baseline="0" dirty="0" smtClean="0"/>
            <a:t>  </a:t>
          </a:r>
          <a:r>
            <a:rPr lang="en-US" sz="1800" kern="1200" baseline="0" dirty="0" err="1" smtClean="0"/>
            <a:t>Meditação</a:t>
          </a:r>
          <a:endParaRPr lang="en-US" sz="1800" kern="1200" baseline="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err="1" smtClean="0"/>
            <a:t>Emoções</a:t>
          </a:r>
          <a:r>
            <a:rPr lang="en-US" sz="1800" kern="1200" baseline="0" dirty="0" smtClean="0"/>
            <a:t>, </a:t>
          </a:r>
          <a:r>
            <a:rPr lang="en-US" sz="1800" kern="1200" baseline="0" dirty="0" err="1" smtClean="0"/>
            <a:t>Comunicação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não</a:t>
          </a:r>
          <a:r>
            <a:rPr lang="en-US" sz="1800" kern="1200" baseline="0" dirty="0" smtClean="0"/>
            <a:t> </a:t>
          </a:r>
          <a:r>
            <a:rPr lang="en-US" sz="1800" kern="1200" baseline="0" dirty="0" err="1" smtClean="0"/>
            <a:t>violenta</a:t>
          </a:r>
          <a:r>
            <a:rPr lang="en-US" sz="1800" kern="1200" baseline="0" dirty="0" smtClean="0"/>
            <a:t> e </a:t>
          </a:r>
          <a:r>
            <a:rPr lang="en-US" sz="1800" kern="1200" baseline="0" dirty="0" err="1" smtClean="0"/>
            <a:t>assertiva</a:t>
          </a:r>
          <a:r>
            <a:rPr lang="en-US" sz="1800" kern="1200" baseline="0" dirty="0" smtClean="0"/>
            <a:t>. </a:t>
          </a:r>
          <a:r>
            <a:rPr lang="en-US" sz="1800" kern="1200" baseline="0" dirty="0" err="1" smtClean="0"/>
            <a:t>Perdão</a:t>
          </a:r>
          <a:endParaRPr lang="es-UY" sz="1800" kern="1200" dirty="0"/>
        </a:p>
      </dsp:txBody>
      <dsp:txXfrm>
        <a:off x="93030" y="0"/>
        <a:ext cx="1737456" cy="2386989"/>
      </dsp:txXfrm>
    </dsp:sp>
    <dsp:sp modelId="{BBFA589B-D7AA-41B8-A835-214D3885D2D9}">
      <dsp:nvSpPr>
        <dsp:cNvPr id="0" name=""/>
        <dsp:cNvSpPr/>
      </dsp:nvSpPr>
      <dsp:spPr>
        <a:xfrm>
          <a:off x="3728505" y="1404856"/>
          <a:ext cx="678715" cy="3462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0EA50-4C34-491D-84A9-B4FC0EBA0959}">
      <dsp:nvSpPr>
        <dsp:cNvPr id="0" name=""/>
        <dsp:cNvSpPr/>
      </dsp:nvSpPr>
      <dsp:spPr>
        <a:xfrm>
          <a:off x="2190506" y="174979"/>
          <a:ext cx="2810902" cy="1679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0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Fundamentos: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Resultado da punição. Verdades,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Necessidades,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Justiça,</a:t>
          </a:r>
          <a:endParaRPr lang="es-UY" sz="1800" kern="1200" dirty="0"/>
        </a:p>
      </dsp:txBody>
      <dsp:txXfrm>
        <a:off x="2190506" y="174979"/>
        <a:ext cx="2810902" cy="1679367"/>
      </dsp:txXfrm>
    </dsp:sp>
    <dsp:sp modelId="{71049E08-9551-4405-AD02-2F9CF0D0DAF7}">
      <dsp:nvSpPr>
        <dsp:cNvPr id="0" name=""/>
        <dsp:cNvSpPr/>
      </dsp:nvSpPr>
      <dsp:spPr>
        <a:xfrm>
          <a:off x="6783226" y="702485"/>
          <a:ext cx="482920" cy="482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C5DA8-7A17-4575-B4F2-5DFF461E20BE}">
      <dsp:nvSpPr>
        <dsp:cNvPr id="0" name=""/>
        <dsp:cNvSpPr/>
      </dsp:nvSpPr>
      <dsp:spPr>
        <a:xfrm>
          <a:off x="5030972" y="0"/>
          <a:ext cx="1783092" cy="978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890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Práticas</a:t>
          </a:r>
          <a:r>
            <a:rPr lang="pt-BR" sz="2200" kern="1200" baseline="0" dirty="0" smtClean="0"/>
            <a:t> Restaurativas formais.</a:t>
          </a:r>
          <a:endParaRPr lang="es-UY" sz="2200" kern="1200" dirty="0"/>
        </a:p>
      </dsp:txBody>
      <dsp:txXfrm>
        <a:off x="5030972" y="0"/>
        <a:ext cx="1783092" cy="978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5F93A1-A2D8-4AB8-BBA8-B65DBC513F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9FC96C-4B1A-4BCF-98B8-C4C8B649F115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9B1D5E-BEAA-4795-B632-25384D91FB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FD56D-3B5F-49BF-BD1C-4B743B855000}" type="slidenum">
              <a:rPr lang="pt-BR" altLang="es-UY" smtClean="0"/>
              <a:pPr/>
              <a:t>3</a:t>
            </a:fld>
            <a:endParaRPr lang="pt-BR" alt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FD56D-3B5F-49BF-BD1C-4B743B855000}" type="slidenum">
              <a:rPr lang="pt-BR" altLang="es-UY" smtClean="0"/>
              <a:pPr/>
              <a:t>14</a:t>
            </a:fld>
            <a:endParaRPr lang="pt-BR" altLang="es-U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FD56D-3B5F-49BF-BD1C-4B743B855000}" type="slidenum">
              <a:rPr lang="pt-BR" altLang="es-UY" smtClean="0"/>
              <a:pPr/>
              <a:t>15</a:t>
            </a:fld>
            <a:endParaRPr lang="pt-BR" altLang="es-UY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FD56D-3B5F-49BF-BD1C-4B743B855000}" type="slidenum">
              <a:rPr lang="pt-BR" altLang="es-UY" smtClean="0"/>
              <a:pPr/>
              <a:t>16</a:t>
            </a:fld>
            <a:endParaRPr lang="pt-BR" altLang="es-UY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FD56D-3B5F-49BF-BD1C-4B743B855000}" type="slidenum">
              <a:rPr lang="pt-BR" altLang="es-UY" smtClean="0"/>
              <a:pPr/>
              <a:t>17</a:t>
            </a:fld>
            <a:endParaRPr lang="pt-BR" alt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B1D5E-BEAA-4795-B632-25384D91FB3F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9909-7B26-4EEB-BEEA-F1C84F94AC86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0E4B-9D99-42B8-BC5C-CDB6E0998A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561A-83A2-48FA-8C47-201A2278838E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09E0-D980-4791-ADD9-8A84719E91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EE49-833F-46E3-9111-5B7FEF9B1050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708D5-7B3A-4794-9E5A-D0E34A0A7A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BA08-B7EC-43D0-B8B8-B22C36B510BF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CF24-382A-4698-BFA9-92945EEDFA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9F470-05E6-414A-95AB-D241FCE4EB8C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A646-1EB0-4C3E-82F8-961C3D8A9F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421F-B116-4D26-8FDC-A9EAD39E481A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26A1-E9CD-499A-9380-7B52713CCC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D0AD-D98C-43A0-936C-7CE04E866517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AD3C-74A9-4884-A91D-6A4AA508BA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60A3-84CB-4DC1-A5DB-FD423D4CA4FD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AC76-A033-4EF3-A0F9-C10382F444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D11E-6806-4ADF-9983-90E5EEA5D038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5A62-2BDC-4FE5-BCDA-C68702AEE7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D9EC-0C1A-4B8C-9AEB-8D55249C36B4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AE41-8F7F-4F1B-B6E0-96DAE59B62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7C4E-B8C8-4019-9A1F-D1A43F40FD6D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5C73-5EDD-4F98-8BAE-619BA67588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99E5-9976-4C36-8808-4C93E874AB81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E901-9A2D-44B4-95B1-E912E54174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0E17-EC42-491B-A460-D660D6737E34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9526-A96A-4AC1-A7F4-53DF37A852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7041-3CF1-4A19-9866-B8302231CE05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205F-1FDE-45EA-9CEF-E22C46CCDB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FF65-4846-4A25-85C7-ADA02F816F13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442D-53BC-4967-95A7-378E02AC5D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E599-AD50-4A49-B46B-374B1B7C1F68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D7D9-620B-4476-942E-25898D077A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4B1B-1702-4F70-806D-1A7D9A0054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 baseline="30000">
                <a:latin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9BB6-E0B2-4BCA-98A9-C10671ADE4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kern="0" baseline="0">
                <a:latin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0825" y="6545263"/>
            <a:ext cx="8785225" cy="339725"/>
          </a:xfrm>
        </p:spPr>
        <p:txBody>
          <a:bodyPr/>
          <a:lstStyle>
            <a:lvl1pPr>
              <a:defRPr sz="1200" b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BR" altLang="pt-BR"/>
              <a:t>CENTRO DE DIREITOS HUMANOS E EDUCAÇÃO POPULAR DE CAMPO LIMPO ------  www.cdhep.org.br </a:t>
            </a:r>
            <a:endParaRPr lang="pt-BR" b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1A36-7991-426A-BE57-0E73F0B36F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7656-7A05-44B6-9968-887C8A35A410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AC3A-9CA8-4CDE-9ED9-1E15E15976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1EAE-CEFE-4C6F-8EB7-B37363CFE225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FA19-F3C3-42E3-87AB-84C97F6C9E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C8A2-34CC-4BB7-A853-E4090A0F84E8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B826-0CEF-4A93-85BD-4B1807AE3E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9143-0E83-44A3-9A2B-EDCB34B05A14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77E3-DE9C-45EF-BBD9-B848253D09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FDF0-3BF1-488D-BDB9-B3E2DF585716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97CA-ED04-4AC2-882A-B91A83D0C1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9736-3893-446D-BCB2-A5975B4ABD4E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E7EB-E2D7-482E-A4A0-932A330495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702B-B84D-4406-8411-D768A028A712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502F-EE4B-4741-812B-DCE32797CA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EFF5-CB7F-4D46-9D5D-C667FEFD2B89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2396-7F05-4502-BFF6-49B18D5FF6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90AC-084D-4B11-9B40-3A3791962376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FF03-0B96-460A-9173-4FA726696A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6EF89-0F9D-48F3-AADC-6DF385694790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A5C6-D2BE-492F-ADB7-F722907EAB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15AF-15CF-48BB-9327-892B7A3AF240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685A-3DBB-4DBB-BD19-3C1ED43399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412E-50E9-479C-AC48-26D5571BBD63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D207-C044-4110-82EC-9126570A87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440C-8556-4797-9BC2-238C0966DDB1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C3BD-C9BE-45C9-900A-75784A5553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90DB-5C87-4828-8ECD-392FA6458463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DEF0-0568-46F0-A30E-3EBB2168C4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5A60-466C-4771-86C6-B0165C08B7CF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1294-167B-4940-A064-08D376A3D8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343E-987E-4294-87E8-5F80AA09AB84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4583-E4AA-45A7-8515-6B48067C33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95F4-BD9F-48D7-B3DB-58EEEC84975A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7BA1-FA8A-42B6-85B5-6CD16933C8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8D2B-0321-43AD-84DB-3E91D0D41B4B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078AA-E296-46D4-9898-487C7E7EA9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B4E3">
            <a:alpha val="6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DB5D25-717D-442E-BAAB-8E8A8385D0F4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EDD1FB-77E8-4D93-BC5C-DDB2E86956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4" r:id="rId8"/>
    <p:sldLayoutId id="2147485025" r:id="rId9"/>
    <p:sldLayoutId id="2147485026" r:id="rId10"/>
    <p:sldLayoutId id="2147485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UY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UY" smtClean="0"/>
              <a:t>Clique para editar o texto mestre</a:t>
            </a:r>
          </a:p>
          <a:p>
            <a:pPr lvl="1"/>
            <a:r>
              <a:rPr lang="pt-BR" altLang="es-UY" smtClean="0"/>
              <a:t>Segundo nível</a:t>
            </a:r>
          </a:p>
          <a:p>
            <a:pPr lvl="2"/>
            <a:r>
              <a:rPr lang="pt-BR" altLang="es-UY" smtClean="0"/>
              <a:t>Terceiro nível</a:t>
            </a:r>
          </a:p>
          <a:p>
            <a:pPr lvl="3"/>
            <a:r>
              <a:rPr lang="pt-BR" altLang="es-UY" smtClean="0"/>
              <a:t>Quarto nível</a:t>
            </a:r>
          </a:p>
          <a:p>
            <a:pPr lvl="4"/>
            <a:r>
              <a:rPr lang="pt-BR" altLang="es-UY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19A3B2-60DC-4F3B-A99F-BACBDEBFE1F9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24A38-00BC-4D61-A2DB-2EAAC6922C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  <p:sldLayoutId id="2147485039" r:id="rId12"/>
    <p:sldLayoutId id="2147485051" r:id="rId13"/>
    <p:sldLayoutId id="2147485052" r:id="rId14"/>
    <p:sldLayoutId id="2147485053" r:id="rId15"/>
    <p:sldLayoutId id="214748505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UY" smtClean="0"/>
              <a:t>Clique para editar 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UY" smtClean="0"/>
              <a:t>Clique para editar o texto mestre</a:t>
            </a:r>
          </a:p>
          <a:p>
            <a:pPr lvl="1"/>
            <a:r>
              <a:rPr lang="pt-BR" altLang="es-UY" smtClean="0"/>
              <a:t>Segundo nível</a:t>
            </a:r>
          </a:p>
          <a:p>
            <a:pPr lvl="2"/>
            <a:r>
              <a:rPr lang="pt-BR" altLang="es-UY" smtClean="0"/>
              <a:t>Terceiro nível</a:t>
            </a:r>
          </a:p>
          <a:p>
            <a:pPr lvl="3"/>
            <a:r>
              <a:rPr lang="pt-BR" altLang="es-UY" smtClean="0"/>
              <a:t>Quarto nível</a:t>
            </a:r>
          </a:p>
          <a:p>
            <a:pPr lvl="4"/>
            <a:r>
              <a:rPr lang="pt-BR" altLang="es-UY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E83B65-20F1-4869-A9C2-8AB72BEFCDC4}" type="datetimeFigureOut">
              <a:rPr lang="pt-BR"/>
              <a:pPr>
                <a:defRPr/>
              </a:pPr>
              <a:t>06/12/2016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9A2C27-F2F2-4EE7-A21B-DC3D0F70C3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elly@cdhep.org.br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cdhep.org.br/" TargetMode="Externa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elly@cdhep.org.br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cdhep.org.br/" TargetMode="Externa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mj.gov.br/main.asp?ViewID=%7b47E6462C-55C9-457C-99EC-5A46AFC02DA7%7d&amp;params=itemID=%7b38622B1F-FD61-4264-8AD4-02215F6598F2%7d;&amp;UIPartUID=%7b2868BA3C-1C72-4347-BE11-A26F70F4CB26%7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804862" y="2997200"/>
            <a:ext cx="7767666" cy="1611313"/>
          </a:xfrm>
        </p:spPr>
        <p:txBody>
          <a:bodyPr/>
          <a:lstStyle/>
          <a:p>
            <a:pPr algn="l" eaLnBrk="1" hangingPunct="1"/>
            <a:r>
              <a:rPr lang="pt-BR" altLang="pt-BR" sz="4000" dirty="0" smtClean="0"/>
              <a:t>Justiça Restaurativa -</a:t>
            </a:r>
            <a:br>
              <a:rPr lang="pt-BR" altLang="pt-BR" sz="4000" dirty="0" smtClean="0"/>
            </a:br>
            <a:r>
              <a:rPr lang="pt-BR" altLang="pt-BR" sz="4000" dirty="0" smtClean="0"/>
              <a:t>favorecer a convivência </a:t>
            </a:r>
            <a:br>
              <a:rPr lang="pt-BR" altLang="pt-BR" sz="4000" dirty="0" smtClean="0"/>
            </a:br>
            <a:r>
              <a:rPr lang="pt-BR" altLang="pt-BR" sz="4000" dirty="0" smtClean="0"/>
              <a:t>superar </a:t>
            </a:r>
            <a:r>
              <a:rPr lang="pt-BR" altLang="pt-BR" sz="4000" dirty="0" smtClean="0"/>
              <a:t>a punição </a:t>
            </a:r>
            <a:endParaRPr lang="pt-BR" altLang="pt-BR" sz="4000" dirty="0" smtClean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pic>
        <p:nvPicPr>
          <p:cNvPr id="9219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0"/>
            <a:ext cx="2238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ítulo 1"/>
          <p:cNvSpPr txBox="1">
            <a:spLocks/>
          </p:cNvSpPr>
          <p:nvPr/>
        </p:nvSpPr>
        <p:spPr bwMode="auto">
          <a:xfrm>
            <a:off x="928662" y="5357826"/>
            <a:ext cx="669607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altLang="pt-BR" sz="2000" b="1" dirty="0">
                <a:latin typeface="Calibri" pitchFamily="34" charset="0"/>
                <a:cs typeface="Times New Roman" pitchFamily="18" charset="0"/>
              </a:rPr>
              <a:t>Dra  </a:t>
            </a:r>
            <a:r>
              <a:rPr lang="pt-BR" altLang="pt-BR" sz="2000" b="1" dirty="0" err="1">
                <a:latin typeface="Calibri" pitchFamily="34" charset="0"/>
                <a:cs typeface="Times New Roman" pitchFamily="18" charset="0"/>
              </a:rPr>
              <a:t>Petronella</a:t>
            </a:r>
            <a:r>
              <a:rPr lang="pt-BR" altLang="pt-BR" sz="2000" b="1" dirty="0">
                <a:latin typeface="Calibri" pitchFamily="34" charset="0"/>
                <a:cs typeface="Times New Roman" pitchFamily="18" charset="0"/>
              </a:rPr>
              <a:t> Maria </a:t>
            </a:r>
            <a:r>
              <a:rPr lang="pt-BR" altLang="pt-BR" sz="2000" b="1" dirty="0" err="1" smtClean="0">
                <a:latin typeface="Calibri" pitchFamily="34" charset="0"/>
                <a:cs typeface="Times New Roman" pitchFamily="18" charset="0"/>
              </a:rPr>
              <a:t>Boonen</a:t>
            </a:r>
            <a:r>
              <a:rPr lang="pt-BR" altLang="pt-BR" sz="2000" b="1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pt-BR" altLang="pt-BR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pt-BR" altLang="pt-BR" sz="2000" b="1" dirty="0" smtClean="0">
                <a:latin typeface="Calibri" pitchFamily="34" charset="0"/>
                <a:cs typeface="Times New Roman" pitchFamily="18" charset="0"/>
              </a:rPr>
              <a:t>Centro de Direitos Humanos e Educação Popular, São Paulo</a:t>
            </a:r>
            <a:endParaRPr lang="pt-BR" altLang="pt-BR" sz="2000" dirty="0">
              <a:solidFill>
                <a:srgbClr val="333333"/>
              </a:solidFill>
            </a:endParaRPr>
          </a:p>
        </p:txBody>
      </p:sp>
      <p:pic>
        <p:nvPicPr>
          <p:cNvPr id="9221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428625"/>
            <a:ext cx="283051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492375"/>
            <a:ext cx="8426450" cy="2520950"/>
          </a:xfrm>
        </p:spPr>
        <p:txBody>
          <a:bodyPr/>
          <a:lstStyle/>
          <a:p>
            <a:pPr eaLnBrk="1" hangingPunct="1"/>
            <a:r>
              <a:rPr lang="pt-BR" altLang="pt-BR" sz="3600" b="1" smtClean="0">
                <a:cs typeface="Times New Roman" pitchFamily="18" charset="0"/>
              </a:rPr>
              <a:t>Dra Petronella Maria Boonen</a:t>
            </a:r>
            <a:br>
              <a:rPr lang="pt-BR" altLang="pt-BR" sz="3600" b="1" smtClean="0">
                <a:cs typeface="Times New Roman" pitchFamily="18" charset="0"/>
              </a:rPr>
            </a:br>
            <a:r>
              <a:rPr lang="pt-BR" altLang="pt-BR" sz="3600" b="1" smtClean="0">
                <a:cs typeface="Times New Roman" pitchFamily="18" charset="0"/>
              </a:rPr>
              <a:t/>
            </a:r>
            <a:br>
              <a:rPr lang="pt-BR" altLang="pt-BR" sz="3600" b="1" smtClean="0">
                <a:cs typeface="Times New Roman" pitchFamily="18" charset="0"/>
              </a:rPr>
            </a:br>
            <a:r>
              <a:rPr lang="pt-BR" altLang="pt-BR" sz="3600" b="1" smtClean="0">
                <a:hlinkClick r:id="rId3"/>
              </a:rPr>
              <a:t>nelly@cdhep.org.br</a:t>
            </a:r>
            <a:r>
              <a:rPr lang="pt-BR" altLang="pt-BR" sz="3600" b="1" smtClean="0"/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133725" y="404813"/>
          <a:ext cx="2876550" cy="1539875"/>
        </p:xfrm>
        <a:graphic>
          <a:graphicData uri="http://schemas.openxmlformats.org/presentationml/2006/ole">
            <p:oleObj spid="_x0000_s1026" name="Documento" r:id="rId4" imgW="1993443" imgH="1071444" progId="Word.Picture.8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0" y="594995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1700" b="1">
                <a:solidFill>
                  <a:srgbClr val="0000FF"/>
                </a:solidFill>
              </a:rPr>
              <a:t>CENTRO DE DIREITOS HUMANOS E EDUCAÇÃO POPULAR DE CAMPO LIMPO</a:t>
            </a:r>
          </a:p>
          <a:p>
            <a:pPr algn="ctr" eaLnBrk="0" hangingPunct="0"/>
            <a:r>
              <a:rPr lang="pt-BR" altLang="pt-BR" sz="900">
                <a:solidFill>
                  <a:srgbClr val="0000FF"/>
                </a:solidFill>
              </a:rPr>
              <a:t>Rua. Dr. Luís da Fonseca Galvão, 180/ Capão Redondo Cep: 05855-300 – São Paulo / Brasil /  Fone/Fax: 0055-11-5511.9762/ </a:t>
            </a:r>
            <a:r>
              <a:rPr lang="pt-BR" altLang="pt-BR" sz="900">
                <a:hlinkClick r:id="rId5"/>
              </a:rPr>
              <a:t>www.cdhep.org.br</a:t>
            </a:r>
            <a:r>
              <a:rPr lang="pt-BR" altLang="pt-BR" sz="9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492375"/>
            <a:ext cx="8426450" cy="2520950"/>
          </a:xfrm>
        </p:spPr>
        <p:txBody>
          <a:bodyPr/>
          <a:lstStyle/>
          <a:p>
            <a:pPr eaLnBrk="1" hangingPunct="1"/>
            <a:r>
              <a:rPr lang="pt-BR" altLang="pt-BR" sz="3600" b="1" smtClean="0">
                <a:cs typeface="Times New Roman" pitchFamily="18" charset="0"/>
              </a:rPr>
              <a:t>Dra Petronella Maria Boonen</a:t>
            </a:r>
            <a:br>
              <a:rPr lang="pt-BR" altLang="pt-BR" sz="3600" b="1" smtClean="0">
                <a:cs typeface="Times New Roman" pitchFamily="18" charset="0"/>
              </a:rPr>
            </a:br>
            <a:r>
              <a:rPr lang="pt-BR" altLang="pt-BR" sz="3600" b="1" smtClean="0">
                <a:cs typeface="Times New Roman" pitchFamily="18" charset="0"/>
              </a:rPr>
              <a:t/>
            </a:r>
            <a:br>
              <a:rPr lang="pt-BR" altLang="pt-BR" sz="3600" b="1" smtClean="0">
                <a:cs typeface="Times New Roman" pitchFamily="18" charset="0"/>
              </a:rPr>
            </a:br>
            <a:r>
              <a:rPr lang="pt-BR" altLang="pt-BR" sz="3600" b="1" smtClean="0">
                <a:hlinkClick r:id="rId3"/>
              </a:rPr>
              <a:t>nelly@cdhep.org.br</a:t>
            </a:r>
            <a:r>
              <a:rPr lang="pt-BR" altLang="pt-BR" sz="3600" b="1" smtClean="0"/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133725" y="404813"/>
          <a:ext cx="2876550" cy="1539875"/>
        </p:xfrm>
        <a:graphic>
          <a:graphicData uri="http://schemas.openxmlformats.org/presentationml/2006/ole">
            <p:oleObj spid="_x0000_s56322" name="Documento" r:id="rId4" imgW="1993443" imgH="1071444" progId="Word.Picture.8">
              <p:embed/>
            </p:oleObj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0" y="5949950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altLang="pt-BR" sz="1700" b="1">
                <a:solidFill>
                  <a:srgbClr val="0000FF"/>
                </a:solidFill>
              </a:rPr>
              <a:t>CENTRO DE DIREITOS HUMANOS E EDUCAÇÃO POPULAR DE CAMPO LIMPO</a:t>
            </a:r>
          </a:p>
          <a:p>
            <a:pPr algn="ctr" eaLnBrk="0" hangingPunct="0"/>
            <a:r>
              <a:rPr lang="pt-BR" altLang="pt-BR" sz="900">
                <a:solidFill>
                  <a:srgbClr val="0000FF"/>
                </a:solidFill>
              </a:rPr>
              <a:t>Rua. Dr. Luís da Fonseca Galvão, 180/ Capão Redondo Cep: 05855-300 – São Paulo / Brasil /  Fone/Fax: 0055-11-5511.9762/ </a:t>
            </a:r>
            <a:r>
              <a:rPr lang="pt-BR" altLang="pt-BR" sz="900">
                <a:hlinkClick r:id="rId5"/>
              </a:rPr>
              <a:t>www.cdhep.org.br</a:t>
            </a:r>
            <a:r>
              <a:rPr lang="pt-BR" altLang="pt-BR" sz="9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 idx="4294967295"/>
          </p:nvPr>
        </p:nvSpPr>
        <p:spPr>
          <a:xfrm>
            <a:off x="0" y="285728"/>
            <a:ext cx="8643938" cy="1285875"/>
          </a:xfrm>
        </p:spPr>
        <p:txBody>
          <a:bodyPr/>
          <a:lstStyle/>
          <a:p>
            <a:r>
              <a:rPr lang="pt-BR" altLang="pt-BR" sz="3600" b="1" dirty="0" smtClean="0"/>
              <a:t>Quadro comparativo</a:t>
            </a:r>
            <a:br>
              <a:rPr lang="pt-BR" altLang="pt-BR" sz="3600" b="1" dirty="0" smtClean="0"/>
            </a:br>
            <a:r>
              <a:rPr lang="pt-BR" altLang="pt-BR" sz="3600" b="1" dirty="0" smtClean="0"/>
              <a:t>População carcerária - 2015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214313" y="2071688"/>
          <a:ext cx="8501122" cy="413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634"/>
                <a:gridCol w="1475406"/>
                <a:gridCol w="1742537"/>
                <a:gridCol w="1138020"/>
                <a:gridCol w="1194377"/>
                <a:gridCol w="1405148"/>
              </a:tblGrid>
              <a:tr h="528062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Argentina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Brasil 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Uruguai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Paraguai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latin typeface="+mn-lt"/>
                        </a:rPr>
                        <a:t>Bolivia</a:t>
                      </a:r>
                      <a:r>
                        <a:rPr lang="pt-BR" sz="2000" dirty="0" smtClean="0">
                          <a:latin typeface="+mn-lt"/>
                        </a:rPr>
                        <a:t>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</a:tr>
              <a:tr h="53912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Total de</a:t>
                      </a:r>
                      <a:r>
                        <a:rPr lang="pt-BR" sz="2000" baseline="0" dirty="0" smtClean="0">
                          <a:latin typeface="+mn-lt"/>
                        </a:rPr>
                        <a:t> presos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64 288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607.371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9.632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10.949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14. 587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</a:tr>
              <a:tr h="7011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%</a:t>
                      </a:r>
                      <a:r>
                        <a:rPr lang="pt-BR" sz="2000" baseline="0" dirty="0" smtClean="0">
                          <a:latin typeface="+mn-lt"/>
                        </a:rPr>
                        <a:t> População presa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0,15 %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0,30%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0,27%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0,16%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0,14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</a:tr>
              <a:tr h="416992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Presos </a:t>
                      </a:r>
                    </a:p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 100 mil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154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303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282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158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134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</a:tr>
              <a:tr h="49421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Homens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96%</a:t>
                      </a:r>
                      <a:endParaRPr lang="pt-BR" sz="2000" dirty="0"/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94%</a:t>
                      </a:r>
                      <a:endParaRPr lang="pt-BR" sz="2000" b="1" dirty="0"/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94%</a:t>
                      </a:r>
                      <a:endParaRPr lang="pt-BR" sz="2000" dirty="0"/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93%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85%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</a:tr>
              <a:tr h="49421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err="1" smtClean="0">
                          <a:latin typeface="+mn-lt"/>
                        </a:rPr>
                        <a:t>Nivel</a:t>
                      </a:r>
                      <a:r>
                        <a:rPr lang="pt-BR" sz="2000" dirty="0" smtClean="0">
                          <a:latin typeface="+mn-lt"/>
                        </a:rPr>
                        <a:t> de ocupação de vagas 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99,9%</a:t>
                      </a:r>
                      <a:endParaRPr lang="pt-BR" sz="2000" dirty="0"/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154%</a:t>
                      </a:r>
                      <a:endParaRPr lang="pt-BR" sz="2000" b="1" dirty="0"/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105%</a:t>
                      </a:r>
                      <a:endParaRPr lang="pt-BR" sz="2000" dirty="0"/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163%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299%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marL="91429" marR="91429" marT="45721" marB="45721"/>
                </a:tc>
              </a:tr>
            </a:tbl>
          </a:graphicData>
        </a:graphic>
      </p:graphicFrame>
      <p:pic>
        <p:nvPicPr>
          <p:cNvPr id="1131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43834" cy="1154112"/>
          </a:xfrm>
        </p:spPr>
        <p:txBody>
          <a:bodyPr/>
          <a:lstStyle/>
          <a:p>
            <a:r>
              <a:rPr lang="es-ES" altLang="pt-BR" sz="3600" b="1" dirty="0" err="1" smtClean="0"/>
              <a:t>Quadro</a:t>
            </a:r>
            <a:r>
              <a:rPr lang="es-ES" altLang="pt-BR" sz="3600" b="1" dirty="0" smtClean="0"/>
              <a:t> comparativo </a:t>
            </a:r>
            <a:br>
              <a:rPr lang="es-ES" altLang="pt-BR" sz="3600" b="1" dirty="0" smtClean="0"/>
            </a:br>
            <a:r>
              <a:rPr lang="es-ES" altLang="pt-BR" sz="3600" b="1" dirty="0" smtClean="0"/>
              <a:t>Tipos de </a:t>
            </a:r>
            <a:r>
              <a:rPr lang="es-ES" altLang="pt-BR" sz="3600" b="1" dirty="0" err="1" smtClean="0"/>
              <a:t>crímes</a:t>
            </a:r>
            <a:r>
              <a:rPr lang="es-ES" altLang="pt-BR" sz="3600" b="1" dirty="0" smtClean="0"/>
              <a:t> </a:t>
            </a:r>
            <a:endParaRPr lang="es-ES" altLang="pt-BR" sz="3600" dirty="0" smtClean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</p:nvPr>
        </p:nvGraphicFramePr>
        <p:xfrm>
          <a:off x="142875" y="1928813"/>
          <a:ext cx="8715435" cy="368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142"/>
                <a:gridCol w="1906641"/>
                <a:gridCol w="1867195"/>
                <a:gridCol w="1990457"/>
              </a:tblGrid>
              <a:tr h="1221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Tipo </a:t>
                      </a:r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crimes </a:t>
                      </a:r>
                      <a:endParaRPr lang="es-AR" sz="32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Brasil  </a:t>
                      </a:r>
                      <a:endParaRPr lang="pt-BR" sz="3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Argentina%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Uruguai </a:t>
                      </a:r>
                    </a:p>
                    <a:p>
                      <a:pPr algn="ct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0" marB="0" anchor="b"/>
                </a:tc>
              </a:tr>
              <a:tr h="61658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Contra o Patrimônio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48,9 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39,5</a:t>
                      </a:r>
                    </a:p>
                  </a:txBody>
                  <a:tcPr marL="9525" marR="9525" marT="9520" marB="0" anchor="b"/>
                </a:tc>
              </a:tr>
              <a:tr h="61658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Contra a Pessoa</a:t>
                      </a:r>
                      <a:r>
                        <a:rPr lang="pt-BR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11,8 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25,5</a:t>
                      </a:r>
                    </a:p>
                  </a:txBody>
                  <a:tcPr marL="9525" marR="9525" marT="9520" marB="0" anchor="b"/>
                </a:tc>
              </a:tr>
              <a:tr h="61658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Drogas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25,2 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12,2</a:t>
                      </a:r>
                    </a:p>
                  </a:txBody>
                  <a:tcPr marL="9525" marR="9525" marT="9520" marB="0" anchor="b"/>
                </a:tc>
              </a:tr>
              <a:tr h="61658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Crimes Sexuais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</a:t>
                      </a:r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3,8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525" marR="9525" marT="9520" marB="0" anchor="b"/>
                </a:tc>
              </a:tr>
            </a:tbl>
          </a:graphicData>
        </a:graphic>
      </p:graphicFrame>
      <p:pic>
        <p:nvPicPr>
          <p:cNvPr id="12323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60350"/>
            <a:ext cx="8929688" cy="60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/>
              <a:t>Diagnóstico:</a:t>
            </a:r>
            <a:r>
              <a:rPr lang="pt-BR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981075"/>
            <a:ext cx="7962926" cy="5327650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O Brasil, depois da Indonésia, possui o segundo lugar mundial na variação da taxa de crescimento da população carcerária. Tem a quarta maior população carcerária no cálculo geral. Entretanto, os três primeiros países, Estados Unidos, China e Rússia, vêm registrando um decréscimo nos índices de encarceramento nos últimos anos. </a:t>
            </a:r>
          </a:p>
          <a:p>
            <a:pPr>
              <a:buNone/>
            </a:pPr>
            <a:r>
              <a:rPr lang="pt-BR" sz="2400" b="1" dirty="0" smtClean="0"/>
              <a:t>Dados preocupantes</a:t>
            </a:r>
            <a:r>
              <a:rPr lang="pt-BR" sz="2400" dirty="0" smtClean="0"/>
              <a:t>:</a:t>
            </a:r>
          </a:p>
          <a:p>
            <a:pPr>
              <a:buNone/>
            </a:pPr>
            <a:r>
              <a:rPr lang="pt-BR" sz="2400" dirty="0" smtClean="0"/>
              <a:t>índice de 41% de presos provisórios </a:t>
            </a:r>
          </a:p>
          <a:p>
            <a:pPr>
              <a:buNone/>
            </a:pPr>
            <a:r>
              <a:rPr lang="pt-BR" sz="2400" dirty="0" smtClean="0"/>
              <a:t>crescimento da população carcerária feminina - 567% entre 2000 e 2014 </a:t>
            </a:r>
          </a:p>
          <a:p>
            <a:pPr>
              <a:buNone/>
            </a:pPr>
            <a:r>
              <a:rPr lang="pt-BR" sz="2400" dirty="0" smtClean="0"/>
              <a:t>Apesar da fragilidade nos dados e na conceituação sobre reincidência criminal no Brasil, os estudos existentes sugerem índices  altos –(+/- 70%)</a:t>
            </a:r>
          </a:p>
          <a:p>
            <a:pPr>
              <a:buNone/>
            </a:pPr>
            <a:r>
              <a:rPr lang="pt-BR" sz="1800" i="1" dirty="0" smtClean="0"/>
              <a:t>Fonte: </a:t>
            </a:r>
            <a:r>
              <a:rPr lang="pt-BR" sz="1800" i="1" dirty="0" err="1" smtClean="0"/>
              <a:t>Infopen</a:t>
            </a:r>
            <a:r>
              <a:rPr lang="pt-BR" sz="1800" i="1" dirty="0" smtClean="0"/>
              <a:t> (BRASIL, 2014) 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endParaRPr lang="pt-BR" altLang="pt-BR" sz="2200" dirty="0" smtClean="0"/>
          </a:p>
        </p:txBody>
      </p:sp>
      <p:pic>
        <p:nvPicPr>
          <p:cNvPr id="14340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60350"/>
            <a:ext cx="8929688" cy="60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/>
              <a:t>PERGUNTAS SOBRE O SISTEMA PENAL:</a:t>
            </a:r>
            <a:r>
              <a:rPr lang="pt-BR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353425" cy="53276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O que é pena?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Por que se pune? 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Quais os fins da pena privativa de liberdade? 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Quais os efeitos por ela produzidos? 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endParaRPr lang="pt-BR" altLang="pt-BR" sz="2200" smtClean="0"/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É a prisão um meio apropriado para combater e sancionar as formas de conduta desviadas? 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Qual o seu custo-benefício? 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endParaRPr lang="pt-BR" altLang="pt-BR" sz="2200" smtClean="0"/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Pune-se para prevenir que futuros delitos venham a ser cometidos?  (exemplo para não seguir)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Pune-se para evitar que sejam novamente cometidos por quem já os praticou? 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Pune-se para retribuir, com sofrimento, o mal causado pelo delinquente? </a:t>
            </a:r>
          </a:p>
          <a:p>
            <a:pPr marL="457200" indent="-457200" eaLnBrk="1" hangingPunct="1">
              <a:lnSpc>
                <a:spcPct val="80000"/>
              </a:lnSpc>
              <a:buFont typeface="Calibri" pitchFamily="34" charset="0"/>
              <a:buAutoNum type="alphaLcParenR"/>
            </a:pPr>
            <a:r>
              <a:rPr lang="pt-BR" altLang="pt-BR" sz="2200" smtClean="0"/>
              <a:t>É possível harmonizar a concepção do direito punitivo com uma postura que tem por base ideais democráticos - a liberdade?</a:t>
            </a:r>
          </a:p>
        </p:txBody>
      </p:sp>
      <p:pic>
        <p:nvPicPr>
          <p:cNvPr id="14340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60350"/>
            <a:ext cx="8929688" cy="60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/>
              <a:t>Resultado</a:t>
            </a:r>
            <a:r>
              <a:rPr lang="pt-BR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981075"/>
            <a:ext cx="7962926" cy="5327650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O crescimento da população carcerária não tem repercutido na melhora das condições de vida e de segurança da população. </a:t>
            </a:r>
          </a:p>
          <a:p>
            <a:pPr>
              <a:buNone/>
            </a:pPr>
            <a:r>
              <a:rPr lang="pt-BR" sz="2400" dirty="0" smtClean="0"/>
              <a:t>A população pobre sofre mais com os delitos praticados e com atos de violência institucional registrados por agentes do Estado. Mas, a demanda por maior segurança é de todas as camadas sociais. </a:t>
            </a:r>
          </a:p>
          <a:p>
            <a:pPr>
              <a:buNone/>
            </a:pPr>
            <a:r>
              <a:rPr lang="pt-BR" sz="2400" dirty="0" smtClean="0"/>
              <a:t>O alto custo econômico e social do aparato repressivo e da prisão não empreende </a:t>
            </a:r>
          </a:p>
          <a:p>
            <a:r>
              <a:rPr lang="pt-BR" sz="2400" dirty="0" smtClean="0"/>
              <a:t>nem a prevenção geral – dissuasão da prática de delitos – </a:t>
            </a:r>
          </a:p>
          <a:p>
            <a:r>
              <a:rPr lang="pt-BR" sz="2400" dirty="0" smtClean="0"/>
              <a:t>nem a prevenção especial positiva – reforma moral do condenado.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1800" i="1" dirty="0" smtClean="0"/>
              <a:t>Fonte: Postulados, princípios e diretrizes para a política de atendimento às pessoas egressas do sistema prisional. </a:t>
            </a:r>
            <a:r>
              <a:rPr lang="pt-BR" sz="1800" i="1" dirty="0" err="1" smtClean="0"/>
              <a:t>Depen</a:t>
            </a:r>
            <a:r>
              <a:rPr lang="pt-BR" sz="1800" i="1" dirty="0" smtClean="0"/>
              <a:t>, Brasília 2016</a:t>
            </a:r>
            <a:endParaRPr lang="pt-BR" sz="1800" dirty="0" smtClean="0"/>
          </a:p>
          <a:p>
            <a:pPr>
              <a:buNone/>
            </a:pPr>
            <a:endParaRPr lang="pt-BR" sz="2400" dirty="0"/>
          </a:p>
        </p:txBody>
      </p:sp>
      <p:pic>
        <p:nvPicPr>
          <p:cNvPr id="14340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60350"/>
            <a:ext cx="8929688" cy="60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 smtClean="0"/>
              <a:t>Resultado:</a:t>
            </a:r>
            <a:r>
              <a:rPr lang="pt-BR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214421"/>
            <a:ext cx="7962926" cy="5094303"/>
          </a:xfrm>
        </p:spPr>
        <p:txBody>
          <a:bodyPr/>
          <a:lstStyle/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O encarceramento marca fortemente a trajetória da pessoa que passa pela experiência da </a:t>
            </a:r>
            <a:r>
              <a:rPr lang="pt-BR" sz="2400" dirty="0" err="1" smtClean="0"/>
              <a:t>prisionalização</a:t>
            </a:r>
            <a:r>
              <a:rPr lang="pt-BR" sz="2400" dirty="0" smtClean="0"/>
              <a:t>, pela </a:t>
            </a:r>
            <a:r>
              <a:rPr lang="pt-BR" sz="2400" dirty="0" err="1" smtClean="0"/>
              <a:t>estigmatização</a:t>
            </a:r>
            <a:r>
              <a:rPr lang="pt-BR" sz="2400" dirty="0" smtClean="0"/>
              <a:t> e agravamento das condições de exclusão e marginalização que culminaram com sua criminalização.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Portanto não se trata de efetivar a ‘defesa da sociedade’ muito menos a ‘reabilitação’ da pessoa criminalizada, mas de se constituir um lugar de exclusão por excelência</a:t>
            </a:r>
            <a:endParaRPr lang="pt-BR" sz="2400" dirty="0"/>
          </a:p>
        </p:txBody>
      </p:sp>
      <p:pic>
        <p:nvPicPr>
          <p:cNvPr id="14340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57224" y="5657671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i="1" dirty="0" smtClean="0"/>
              <a:t>Postulados, princípios e diretrizes para a política de atendimento às pessoas egressas do sistema prisional. </a:t>
            </a:r>
            <a:r>
              <a:rPr lang="pt-BR" i="1" dirty="0" err="1" smtClean="0"/>
              <a:t>Depen</a:t>
            </a:r>
            <a:r>
              <a:rPr lang="pt-BR" i="1" dirty="0" smtClean="0"/>
              <a:t>, Brasília 2016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071678"/>
            <a:ext cx="7239000" cy="3373447"/>
          </a:xfrm>
        </p:spPr>
        <p:txBody>
          <a:bodyPr/>
          <a:lstStyle/>
          <a:p>
            <a:pPr eaLnBrk="1" hangingPunct="1"/>
            <a:r>
              <a:rPr lang="pt-BR" altLang="pt-BR" b="1" dirty="0" smtClean="0"/>
              <a:t>Como continuar?</a:t>
            </a:r>
            <a:br>
              <a:rPr lang="pt-BR" altLang="pt-BR" b="1" dirty="0" smtClean="0"/>
            </a:br>
            <a:r>
              <a:rPr lang="pt-BR" altLang="pt-BR" b="1" dirty="0" smtClean="0"/>
              <a:t> </a:t>
            </a:r>
            <a:br>
              <a:rPr lang="pt-BR" altLang="pt-BR" b="1" dirty="0" smtClean="0"/>
            </a:br>
            <a:r>
              <a:rPr lang="pt-BR" altLang="pt-BR" dirty="0" smtClean="0"/>
              <a:t>A Justiça Restaurativa como </a:t>
            </a:r>
            <a:r>
              <a:rPr lang="pt-BR" dirty="0" smtClean="0"/>
              <a:t>alternativa ao</a:t>
            </a:r>
            <a:br>
              <a:rPr lang="pt-BR" dirty="0" smtClean="0"/>
            </a:br>
            <a:r>
              <a:rPr lang="pt-BR" dirty="0" smtClean="0"/>
              <a:t>encarceramento em massa</a:t>
            </a:r>
            <a:endParaRPr lang="pt-BR" altLang="pt-BR" dirty="0" smtClean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pic>
        <p:nvPicPr>
          <p:cNvPr id="1536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14290"/>
            <a:ext cx="7199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4000" b="1" dirty="0" smtClean="0"/>
              <a:t>Justiça Restaurativa</a:t>
            </a:r>
          </a:p>
          <a:p>
            <a:pPr algn="ctr"/>
            <a:r>
              <a:rPr lang="pt-BR" altLang="pt-BR" sz="3200" b="1" dirty="0" smtClean="0"/>
              <a:t>Resolução 225 – 30/05/2016 CNJ</a:t>
            </a:r>
            <a:endParaRPr lang="pt-BR" altLang="pt-BR" sz="32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1357298"/>
            <a:ext cx="82105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pt-BR" altLang="pt-BR" sz="2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pt-BR" altLang="pt-BR" sz="2400" b="1" dirty="0"/>
          </a:p>
        </p:txBody>
      </p:sp>
      <p:pic>
        <p:nvPicPr>
          <p:cNvPr id="2150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28736"/>
            <a:ext cx="8229600" cy="444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363" y="1571612"/>
            <a:ext cx="6636595" cy="44259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/>
            <a:ext uri="{91240B29-F687-4F45-9708-019B960494DF}"/>
          </a:extLst>
        </p:spPr>
      </p:pic>
      <p:sp>
        <p:nvSpPr>
          <p:cNvPr id="62467" name="Título 2"/>
          <p:cNvSpPr>
            <a:spLocks noGrp="1"/>
          </p:cNvSpPr>
          <p:nvPr>
            <p:ph type="title"/>
          </p:nvPr>
        </p:nvSpPr>
        <p:spPr>
          <a:xfrm>
            <a:off x="71406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es-UY" sz="4000" b="1" dirty="0" smtClean="0"/>
              <a:t>Diagnóstico </a:t>
            </a:r>
            <a:br>
              <a:rPr lang="pt-BR" altLang="es-UY" sz="4000" b="1" dirty="0" smtClean="0"/>
            </a:br>
            <a:r>
              <a:rPr lang="pt-BR" altLang="es-UY" sz="2800" b="1" dirty="0" smtClean="0"/>
              <a:t>700 mil de brasileiros privados de liberdade</a:t>
            </a:r>
            <a:endParaRPr lang="pt-BR" altLang="es-UY" dirty="0" smtClean="0"/>
          </a:p>
        </p:txBody>
      </p:sp>
      <p:pic>
        <p:nvPicPr>
          <p:cNvPr id="62470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14290"/>
            <a:ext cx="771527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3200" b="1" dirty="0"/>
              <a:t>Justiça </a:t>
            </a:r>
            <a:r>
              <a:rPr lang="pt-BR" altLang="pt-BR" sz="3200" b="1" dirty="0" smtClean="0"/>
              <a:t>Restaurativa</a:t>
            </a:r>
          </a:p>
          <a:p>
            <a:pPr algn="ctr"/>
            <a:r>
              <a:rPr lang="pt-BR" altLang="pt-BR" sz="2400" b="1" dirty="0" smtClean="0"/>
              <a:t>Resolução 225 – 30/05/2016 CNJ</a:t>
            </a:r>
            <a:endParaRPr lang="pt-BR" altLang="pt-BR" sz="24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1357298"/>
            <a:ext cx="82105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pt-BR" altLang="pt-BR" sz="2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pt-BR" altLang="pt-BR" sz="2400" b="1" dirty="0"/>
          </a:p>
        </p:txBody>
      </p:sp>
      <p:pic>
        <p:nvPicPr>
          <p:cNvPr id="2150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7829576" cy="40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24"/>
            <a:ext cx="771527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3200" b="1" dirty="0"/>
              <a:t>Justiça </a:t>
            </a:r>
            <a:r>
              <a:rPr lang="pt-BR" altLang="pt-BR" sz="3200" b="1" dirty="0" smtClean="0"/>
              <a:t>Restaurativa</a:t>
            </a:r>
          </a:p>
          <a:p>
            <a:pPr algn="ctr"/>
            <a:r>
              <a:rPr lang="pt-BR" altLang="pt-BR" sz="2400" b="1" dirty="0" smtClean="0"/>
              <a:t>Resolução 225 – 30/05/2016 CNJ</a:t>
            </a:r>
            <a:endParaRPr lang="pt-BR" altLang="pt-BR" sz="24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1357298"/>
            <a:ext cx="82105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pt-BR" altLang="pt-BR" sz="2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pt-BR" altLang="pt-BR" sz="2400" b="1" dirty="0"/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40" y="1643050"/>
            <a:ext cx="90542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71414"/>
            <a:ext cx="771527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3200" b="1" dirty="0"/>
              <a:t>Justiça </a:t>
            </a:r>
            <a:r>
              <a:rPr lang="pt-BR" altLang="pt-BR" sz="3200" b="1" dirty="0" smtClean="0"/>
              <a:t>Restaurativa</a:t>
            </a:r>
          </a:p>
          <a:p>
            <a:pPr algn="ctr"/>
            <a:r>
              <a:rPr lang="pt-BR" altLang="pt-BR" sz="2400" b="1" dirty="0" smtClean="0"/>
              <a:t>Resolução 225 – 30/05/2016 CNJ]</a:t>
            </a:r>
            <a:endParaRPr lang="pt-BR" altLang="pt-BR" sz="24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1357298"/>
            <a:ext cx="82105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pt-BR" altLang="pt-BR" sz="2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pt-BR" altLang="pt-BR" sz="2400" b="1" dirty="0"/>
          </a:p>
        </p:txBody>
      </p:sp>
      <p:pic>
        <p:nvPicPr>
          <p:cNvPr id="2150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74125"/>
            <a:ext cx="7500990" cy="344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85860"/>
            <a:ext cx="7000924" cy="198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14290"/>
            <a:ext cx="771527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3200" b="1" dirty="0"/>
              <a:t>Justiça </a:t>
            </a:r>
            <a:r>
              <a:rPr lang="pt-BR" altLang="pt-BR" sz="3200" b="1" dirty="0" smtClean="0"/>
              <a:t>Restaurativa</a:t>
            </a:r>
          </a:p>
          <a:p>
            <a:pPr algn="ctr"/>
            <a:r>
              <a:rPr lang="pt-BR" altLang="pt-BR" sz="2400" b="1" dirty="0" smtClean="0"/>
              <a:t>Resolução 225 – 30/05/2016 CNJ</a:t>
            </a:r>
            <a:endParaRPr lang="pt-BR" altLang="pt-BR" sz="24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1357298"/>
            <a:ext cx="82105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pt-BR" altLang="pt-BR" sz="2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pt-BR" altLang="pt-BR" sz="2400" b="1" dirty="0"/>
          </a:p>
        </p:txBody>
      </p:sp>
      <p:pic>
        <p:nvPicPr>
          <p:cNvPr id="2150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766" y="2714620"/>
            <a:ext cx="91747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14290"/>
            <a:ext cx="771527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3200" b="1" dirty="0"/>
              <a:t>Justiça </a:t>
            </a:r>
            <a:r>
              <a:rPr lang="pt-BR" altLang="pt-BR" sz="3200" b="1" dirty="0" smtClean="0"/>
              <a:t>Restaurativa</a:t>
            </a:r>
          </a:p>
          <a:p>
            <a:pPr algn="ctr"/>
            <a:r>
              <a:rPr lang="pt-BR" altLang="pt-BR" sz="2400" b="1" dirty="0" smtClean="0"/>
              <a:t>Resolução 225 – 30/05/2016 CNJ</a:t>
            </a:r>
            <a:endParaRPr lang="pt-BR" altLang="pt-BR" sz="24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0825" y="1357298"/>
            <a:ext cx="82105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pt-BR" altLang="pt-BR" sz="2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Wingdings 2" pitchFamily="18" charset="2"/>
              <a:buNone/>
            </a:pPr>
            <a:endParaRPr lang="pt-BR" altLang="pt-BR" sz="2400" b="1" dirty="0"/>
          </a:p>
        </p:txBody>
      </p:sp>
      <p:pic>
        <p:nvPicPr>
          <p:cNvPr id="2150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142852"/>
            <a:ext cx="71993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3200" b="1" dirty="0" smtClean="0"/>
              <a:t>Outra definição...</a:t>
            </a:r>
          </a:p>
          <a:p>
            <a:pPr algn="ctr"/>
            <a:r>
              <a:rPr lang="pt-BR" altLang="pt-BR" sz="3200" b="1" dirty="0" smtClean="0"/>
              <a:t>Justiça Restaurativa</a:t>
            </a:r>
            <a:endParaRPr lang="pt-BR" altLang="pt-BR" sz="32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5786" y="1571612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 altLang="pt-BR" sz="2400" dirty="0"/>
              <a:t>Um meio de gestão de </a:t>
            </a:r>
            <a:r>
              <a:rPr lang="pt-BR" altLang="pt-BR" sz="2400" dirty="0" smtClean="0"/>
              <a:t>questões problemáticas </a:t>
            </a:r>
            <a:r>
              <a:rPr lang="pt-BR" altLang="pt-BR" sz="2400" dirty="0"/>
              <a:t>(podem ser crimes) em que um </a:t>
            </a:r>
            <a:r>
              <a:rPr lang="pt-BR" altLang="pt-BR" sz="2400" u="sng" dirty="0"/>
              <a:t>facilitador</a:t>
            </a:r>
            <a:r>
              <a:rPr lang="pt-BR" altLang="pt-BR" sz="2400" dirty="0"/>
              <a:t> auxilia os envolvidos – junto com </a:t>
            </a:r>
            <a:r>
              <a:rPr lang="pt-BR" altLang="pt-BR" sz="2400" dirty="0" smtClean="0"/>
              <a:t>membros </a:t>
            </a:r>
            <a:r>
              <a:rPr lang="pt-BR" altLang="pt-BR" sz="2400" dirty="0"/>
              <a:t>de sua família /comunidade por eles indicados -  a </a:t>
            </a:r>
            <a:r>
              <a:rPr lang="pt-BR" altLang="pt-BR" sz="2400" dirty="0" smtClean="0"/>
              <a:t>fazerem um </a:t>
            </a:r>
            <a:r>
              <a:rPr lang="pt-BR" altLang="pt-BR" sz="2400" u="sng" dirty="0"/>
              <a:t>processo dialógico</a:t>
            </a:r>
            <a:r>
              <a:rPr lang="pt-BR" altLang="pt-BR" sz="2400" dirty="0"/>
              <a:t>, </a:t>
            </a:r>
            <a:r>
              <a:rPr lang="pt-BR" altLang="pt-BR" sz="2400" dirty="0" smtClean="0"/>
              <a:t>capaz </a:t>
            </a:r>
            <a:r>
              <a:rPr lang="pt-BR" altLang="pt-BR" sz="2400" dirty="0"/>
              <a:t>de transformar uma </a:t>
            </a:r>
            <a:r>
              <a:rPr lang="pt-BR" altLang="pt-BR" sz="2400" dirty="0" smtClean="0"/>
              <a:t>relação marcada </a:t>
            </a:r>
            <a:r>
              <a:rPr lang="pt-BR" altLang="pt-BR" sz="2400" dirty="0"/>
              <a:t>pela </a:t>
            </a:r>
            <a:r>
              <a:rPr lang="pt-BR" altLang="pt-BR" sz="2400" u="sng" dirty="0"/>
              <a:t>oposição e violência</a:t>
            </a:r>
            <a:r>
              <a:rPr lang="pt-BR" altLang="pt-BR" sz="2400" dirty="0" smtClean="0"/>
              <a:t>, em </a:t>
            </a:r>
            <a:r>
              <a:rPr lang="pt-BR" altLang="pt-BR" sz="2400" dirty="0"/>
              <a:t>relação </a:t>
            </a:r>
            <a:r>
              <a:rPr lang="pt-BR" altLang="pt-BR" sz="2400" dirty="0" smtClean="0"/>
              <a:t>cooperativa, pois parte das pessoas concretas, suas necessidades e o dano causado.</a:t>
            </a:r>
            <a:endParaRPr lang="pt-BR" altLang="pt-BR" sz="2400" b="1" dirty="0"/>
          </a:p>
        </p:txBody>
      </p:sp>
      <p:pic>
        <p:nvPicPr>
          <p:cNvPr id="2150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0" y="188913"/>
            <a:ext cx="7143768" cy="792162"/>
          </a:xfrm>
        </p:spPr>
        <p:txBody>
          <a:bodyPr/>
          <a:lstStyle/>
          <a:p>
            <a:pPr eaLnBrk="1" hangingPunct="1"/>
            <a:r>
              <a:rPr lang="pt-BR" altLang="pt-BR" sz="3600" b="1" dirty="0" smtClean="0"/>
              <a:t>Contínuo de Práticas de Justiça Restaurativa </a:t>
            </a:r>
            <a:endParaRPr lang="pt-BR" altLang="pt-BR" b="1" dirty="0" smtClean="0"/>
          </a:p>
        </p:txBody>
      </p:sp>
      <p:sp>
        <p:nvSpPr>
          <p:cNvPr id="24579" name="CaixaDeTexto 4"/>
          <p:cNvSpPr txBox="1">
            <a:spLocks noChangeArrowheads="1"/>
          </p:cNvSpPr>
          <p:nvPr/>
        </p:nvSpPr>
        <p:spPr bwMode="auto">
          <a:xfrm>
            <a:off x="785813" y="5786438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rgbClr val="000000"/>
                </a:solidFill>
                <a:latin typeface="Calibri" pitchFamily="34" charset="0"/>
              </a:rPr>
              <a:t>Informal</a:t>
            </a:r>
          </a:p>
        </p:txBody>
      </p:sp>
      <p:sp>
        <p:nvSpPr>
          <p:cNvPr id="24580" name="CaixaDeTexto 5"/>
          <p:cNvSpPr txBox="1">
            <a:spLocks noChangeArrowheads="1"/>
          </p:cNvSpPr>
          <p:nvPr/>
        </p:nvSpPr>
        <p:spPr bwMode="auto">
          <a:xfrm>
            <a:off x="7500938" y="4500563"/>
            <a:ext cx="1114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>
                <a:solidFill>
                  <a:srgbClr val="000000"/>
                </a:solidFill>
                <a:latin typeface="Calibri" pitchFamily="34" charset="0"/>
              </a:rPr>
              <a:t>Formal</a:t>
            </a:r>
            <a:endParaRPr lang="pt-BR" altLang="pt-BR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81" name="Título 1"/>
          <p:cNvSpPr txBox="1">
            <a:spLocks/>
          </p:cNvSpPr>
          <p:nvPr/>
        </p:nvSpPr>
        <p:spPr bwMode="auto">
          <a:xfrm>
            <a:off x="0" y="981075"/>
            <a:ext cx="73580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2800" b="1" dirty="0">
                <a:solidFill>
                  <a:srgbClr val="000000"/>
                </a:solidFill>
                <a:latin typeface="Calibri" pitchFamily="34" charset="0"/>
              </a:rPr>
              <a:t>Processo formativo do CDHEP</a:t>
            </a:r>
            <a:endParaRPr lang="pt-BR" altLang="pt-BR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142844" y="2143116"/>
          <a:ext cx="857252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3" name="Imagem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821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06" y="549275"/>
            <a:ext cx="8147050" cy="792163"/>
          </a:xfrm>
        </p:spPr>
        <p:txBody>
          <a:bodyPr/>
          <a:lstStyle/>
          <a:p>
            <a:pPr eaLnBrk="1" hangingPunct="1"/>
            <a:r>
              <a:rPr lang="pt-BR" altLang="pt-BR" sz="3600" b="1" dirty="0" smtClean="0"/>
              <a:t>Cinco dimensões do ser humano que pedem integração</a:t>
            </a:r>
          </a:p>
        </p:txBody>
      </p:sp>
      <p:sp>
        <p:nvSpPr>
          <p:cNvPr id="49" name="Retângulo 48"/>
          <p:cNvSpPr/>
          <p:nvPr/>
        </p:nvSpPr>
        <p:spPr bwMode="auto">
          <a:xfrm>
            <a:off x="5000628" y="3071810"/>
            <a:ext cx="2514617" cy="644525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zh-CN" sz="1800" b="1" i="1" dirty="0">
                <a:latin typeface="Verdana" pitchFamily="34" charset="0"/>
              </a:rPr>
              <a:t>O Transcendente</a:t>
            </a:r>
            <a:endParaRPr lang="pt-BR" sz="1800" dirty="0"/>
          </a:p>
        </p:txBody>
      </p:sp>
      <p:sp>
        <p:nvSpPr>
          <p:cNvPr id="50" name="Retângulo 49"/>
          <p:cNvSpPr/>
          <p:nvPr/>
        </p:nvSpPr>
        <p:spPr bwMode="auto">
          <a:xfrm>
            <a:off x="4857752" y="4429132"/>
            <a:ext cx="2694012" cy="644525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zh-CN" sz="1800" b="1" i="1" dirty="0">
                <a:latin typeface="Verdana" pitchFamily="34" charset="0"/>
              </a:rPr>
              <a:t>O comportamento  </a:t>
            </a:r>
            <a:endParaRPr lang="pt-BR" sz="1800" dirty="0"/>
          </a:p>
        </p:txBody>
      </p:sp>
      <p:sp>
        <p:nvSpPr>
          <p:cNvPr id="51" name="Retângulo 50"/>
          <p:cNvSpPr/>
          <p:nvPr/>
        </p:nvSpPr>
        <p:spPr bwMode="auto">
          <a:xfrm>
            <a:off x="2857488" y="2071678"/>
            <a:ext cx="2106617" cy="644525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zh-CN" sz="1800" b="1" i="1" dirty="0">
                <a:latin typeface="Verdana" pitchFamily="34" charset="0"/>
              </a:rPr>
              <a:t>O Pensamento </a:t>
            </a:r>
            <a:endParaRPr lang="pt-BR" sz="2000" dirty="0"/>
          </a:p>
        </p:txBody>
      </p:sp>
      <p:sp>
        <p:nvSpPr>
          <p:cNvPr id="52" name="Retângulo 51"/>
          <p:cNvSpPr/>
          <p:nvPr/>
        </p:nvSpPr>
        <p:spPr bwMode="auto">
          <a:xfrm>
            <a:off x="714348" y="3571876"/>
            <a:ext cx="2143113" cy="644525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zh-CN" sz="1800" b="1" i="1" dirty="0">
                <a:latin typeface="Verdana" pitchFamily="34" charset="0"/>
              </a:rPr>
              <a:t>O Sentimento</a:t>
            </a:r>
            <a:endParaRPr lang="pt-BR" sz="1800" dirty="0"/>
          </a:p>
        </p:txBody>
      </p:sp>
      <p:sp>
        <p:nvSpPr>
          <p:cNvPr id="13" name="Retângulo 12"/>
          <p:cNvSpPr/>
          <p:nvPr/>
        </p:nvSpPr>
        <p:spPr bwMode="auto">
          <a:xfrm>
            <a:off x="2500298" y="4929198"/>
            <a:ext cx="1651000" cy="644525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zh-CN" sz="1800" b="1" i="1" dirty="0">
                <a:latin typeface="Verdana" pitchFamily="34" charset="0"/>
              </a:rPr>
              <a:t>O Corpo  </a:t>
            </a:r>
            <a:endParaRPr lang="pt-BR" sz="2000" dirty="0"/>
          </a:p>
        </p:txBody>
      </p:sp>
      <p:pic>
        <p:nvPicPr>
          <p:cNvPr id="9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2" y="-24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>
          <a:xfrm>
            <a:off x="785813" y="188913"/>
            <a:ext cx="8147050" cy="1079500"/>
          </a:xfrm>
        </p:spPr>
        <p:txBody>
          <a:bodyPr/>
          <a:lstStyle/>
          <a:p>
            <a:pPr eaLnBrk="1" hangingPunct="1"/>
            <a:r>
              <a:rPr lang="pt-BR" altLang="es-UY" sz="3600" b="1" smtClean="0"/>
              <a:t>A formação e as práticas restaurativas atingem as 4 dimensões socioculturais</a:t>
            </a:r>
          </a:p>
        </p:txBody>
      </p:sp>
      <p:grpSp>
        <p:nvGrpSpPr>
          <p:cNvPr id="2" name="Grupo 29"/>
          <p:cNvGrpSpPr/>
          <p:nvPr/>
        </p:nvGrpSpPr>
        <p:grpSpPr>
          <a:xfrm>
            <a:off x="1000249" y="1897196"/>
            <a:ext cx="6740103" cy="3764052"/>
            <a:chOff x="784225" y="1556792"/>
            <a:chExt cx="6740103" cy="376405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784225" y="1556792"/>
              <a:ext cx="6740103" cy="3764052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1546225" y="2420888"/>
              <a:ext cx="4897983" cy="280198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267744" y="3173413"/>
              <a:ext cx="3528392" cy="2008188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Oval 5" descr="Pessoal"/>
            <p:cNvSpPr>
              <a:spLocks noChangeArrowheads="1"/>
            </p:cNvSpPr>
            <p:nvPr/>
          </p:nvSpPr>
          <p:spPr bwMode="auto">
            <a:xfrm>
              <a:off x="2854325" y="4097389"/>
              <a:ext cx="2365747" cy="1027062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altLang="pt-BR">
                <a:latin typeface="Arial" pitchFamily="34" charset="0"/>
              </a:endParaRPr>
            </a:p>
          </p:txBody>
        </p:sp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744788" y="2852936"/>
              <a:ext cx="1035049" cy="320477"/>
            </a:xfrm>
            <a:prstGeom prst="rect">
              <a:avLst/>
            </a:prstGeom>
            <a:grpFill/>
            <a:extLst>
              <a:ext uri="{AF507438-7753-43E0-B8FC-AC1667EBCBE1}"/>
            </a:extLst>
          </p:spPr>
          <p:txBody>
            <a:bodyPr wrap="none" fromWordArt="1">
              <a:prstTxWarp prst="textCanDown">
                <a:avLst>
                  <a:gd name="adj" fmla="val 0"/>
                </a:avLst>
              </a:prstTxWarp>
            </a:bodyPr>
            <a:lstStyle/>
            <a:p>
              <a:pPr algn="ctr">
                <a:defRPr/>
              </a:pPr>
              <a:endParaRPr lang="pt-BR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+mn-lt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3275856" y="1844824"/>
              <a:ext cx="1728192" cy="320477"/>
            </a:xfrm>
            <a:prstGeom prst="rect">
              <a:avLst/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</a:rPr>
                <a:t>Cultural </a:t>
              </a: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347864" y="2696111"/>
              <a:ext cx="1410692" cy="320477"/>
            </a:xfrm>
            <a:prstGeom prst="rect">
              <a:avLst/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</a:rPr>
                <a:t>Estrutural </a:t>
              </a: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3347144" y="3488199"/>
              <a:ext cx="1296144" cy="320477"/>
            </a:xfrm>
            <a:prstGeom prst="rect">
              <a:avLst/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</a:rPr>
                <a:t>Relacional </a:t>
              </a: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3447422" y="4490878"/>
              <a:ext cx="1413707" cy="320477"/>
            </a:xfrm>
            <a:prstGeom prst="rect">
              <a:avLst/>
            </a:prstGeom>
            <a:grp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/>
                  </a:solidFill>
                </a:rPr>
                <a:t>Pessoal</a:t>
              </a:r>
            </a:p>
          </p:txBody>
        </p:sp>
      </p:grp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808038" y="2203450"/>
            <a:ext cx="1136650" cy="557213"/>
          </a:xfrm>
          <a:prstGeom prst="wedgeRectCallout">
            <a:avLst>
              <a:gd name="adj1" fmla="val 94069"/>
              <a:gd name="adj2" fmla="val 4601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altLang="pt-BR" sz="900" dirty="0">
                <a:latin typeface="Arial Narrow" pitchFamily="34" charset="0"/>
              </a:rPr>
              <a:t>Valores, atitudes,</a:t>
            </a:r>
          </a:p>
          <a:p>
            <a:pPr>
              <a:spcAft>
                <a:spcPts val="1000"/>
              </a:spcAft>
              <a:defRPr/>
            </a:pPr>
            <a:r>
              <a:rPr lang="pt-BR" altLang="pt-BR" sz="900" dirty="0">
                <a:latin typeface="Arial Narrow" pitchFamily="34" charset="0"/>
              </a:rPr>
              <a:t>costumes, tradição </a:t>
            </a:r>
            <a:endParaRPr lang="pt-BR" altLang="pt-BR" dirty="0">
              <a:latin typeface="Arial" pitchFamily="34" charset="0"/>
            </a:endParaRP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6659563" y="2760663"/>
            <a:ext cx="1655762" cy="682625"/>
          </a:xfrm>
          <a:prstGeom prst="wedgeRectCallout">
            <a:avLst>
              <a:gd name="adj1" fmla="val -116677"/>
              <a:gd name="adj2" fmla="val 814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altLang="pt-BR" sz="900" dirty="0">
                <a:latin typeface="Arial Narrow" pitchFamily="34" charset="0"/>
              </a:rPr>
              <a:t>Pobreza, Criminalidade, Desemprego, Drogas, estruturas do estado deficientes – saúde, educação, acesso à justiça. </a:t>
            </a:r>
            <a:endParaRPr lang="pt-BR" altLang="pt-BR" dirty="0">
              <a:latin typeface="Arial" pitchFamily="34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1092200" y="4227513"/>
            <a:ext cx="876300" cy="258762"/>
          </a:xfrm>
          <a:prstGeom prst="wedgeRectCallout">
            <a:avLst>
              <a:gd name="adj1" fmla="val 152394"/>
              <a:gd name="adj2" fmla="val 3132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altLang="pt-BR" sz="900" dirty="0">
                <a:latin typeface="Arial Narrow" pitchFamily="34" charset="0"/>
              </a:rPr>
              <a:t>Interpessoal</a:t>
            </a:r>
            <a:endParaRPr lang="pt-BR" altLang="pt-BR" dirty="0">
              <a:latin typeface="Arial" pitchFamily="34" charset="0"/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6659563" y="4725988"/>
            <a:ext cx="1049337" cy="530225"/>
          </a:xfrm>
          <a:prstGeom prst="wedgeRectCallout">
            <a:avLst>
              <a:gd name="adj1" fmla="val -216204"/>
              <a:gd name="adj2" fmla="val 1598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pt-BR" altLang="pt-BR" sz="900" dirty="0" err="1">
                <a:latin typeface="Arial Narrow" pitchFamily="34" charset="0"/>
              </a:rPr>
              <a:t>Intra-pessoal</a:t>
            </a:r>
            <a:r>
              <a:rPr lang="pt-BR" altLang="pt-BR" sz="900" dirty="0">
                <a:latin typeface="Arial Narrow" pitchFamily="34" charset="0"/>
              </a:rPr>
              <a:t>. Sentimentos, Valores, Relações</a:t>
            </a:r>
            <a:endParaRPr lang="pt-BR" altLang="pt-BR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49313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O processo de formação do CDHEP</a:t>
            </a: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981075"/>
            <a:ext cx="8507412" cy="5761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t-BR" altLang="es-UY" sz="2800" b="1" smtClean="0"/>
              <a:t>Curso de Fundamentos de Justiça Restaurativa - Escola de Perdão e Reconciliação </a:t>
            </a:r>
            <a:r>
              <a:rPr lang="pt-BR" altLang="es-UY" sz="1800" b="1" smtClean="0"/>
              <a:t>(40 hrs)</a:t>
            </a:r>
            <a:endParaRPr lang="pt-BR" altLang="es-UY" sz="1800" smtClean="0"/>
          </a:p>
          <a:p>
            <a:pPr marL="0" indent="0" eaLnBrk="1" hangingPunct="1">
              <a:buFont typeface="Arial" charset="0"/>
              <a:buNone/>
            </a:pPr>
            <a:r>
              <a:rPr lang="pt-BR" altLang="es-UY" sz="2000" smtClean="0"/>
              <a:t>Fortalece o acolhimento das emoções como raiva, impotência e desejo de vingança e trabalha a possiblidade do perdão para possibilitar uma (con)vivência mais humana e menos violenta. Introduz os conceitos de justiça justa e restaurativa. É baseado sobre o processo formativo da Fundación para la reconciliación – Leonel Narvaez, Colombia.</a:t>
            </a:r>
          </a:p>
          <a:p>
            <a:pPr marL="0" indent="0" eaLnBrk="1" hangingPunct="1">
              <a:buFont typeface="Arial" charset="0"/>
              <a:buNone/>
            </a:pPr>
            <a:r>
              <a:rPr lang="pt-BR" altLang="es-UY" sz="2800" b="1" smtClean="0"/>
              <a:t>Curso de Práticas de Justiça Restaurativa </a:t>
            </a:r>
            <a:r>
              <a:rPr lang="pt-BR" altLang="es-UY" sz="1800" b="1" smtClean="0"/>
              <a:t>(40 hrs)</a:t>
            </a:r>
            <a:endParaRPr lang="pt-BR" altLang="es-UY" sz="1800" smtClean="0"/>
          </a:p>
          <a:p>
            <a:pPr marL="0" indent="0" eaLnBrk="1" hangingPunct="1">
              <a:buFont typeface="Arial" charset="0"/>
              <a:buNone/>
            </a:pPr>
            <a:r>
              <a:rPr lang="pt-BR" altLang="es-UY" sz="2000" smtClean="0"/>
              <a:t>Favorece </a:t>
            </a:r>
            <a:r>
              <a:rPr lang="pt-BR" altLang="es-UY" sz="2000" b="1" smtClean="0"/>
              <a:t>a superação</a:t>
            </a:r>
            <a:r>
              <a:rPr lang="pt-BR" altLang="es-UY" sz="2000" smtClean="0"/>
              <a:t> e prevenção da violência e o manejo dos conflitos ocorridos em diversos ambientes, através de exercícios práticos. Enfatiza o responsabilizar-se pelos seus atos, restaurar o dano e investir na reconexão dos laços afetivos.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altLang="es-UY" sz="1600" smtClean="0"/>
              <a:t>Comunicação assertiva e não violenta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altLang="es-UY" sz="1600" smtClean="0"/>
              <a:t>Circulos informais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altLang="es-UY" sz="1600" smtClean="0"/>
              <a:t>Círculos de Paz  - Kay Pranis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altLang="es-UY" sz="1600" smtClean="0"/>
              <a:t>Círculo Vitima Ofensor Comunidade – Instituto Internacional de Práticas Restaurativa Ted Wachtel. </a:t>
            </a:r>
          </a:p>
          <a:p>
            <a:pPr marL="0" indent="0" eaLnBrk="1" hangingPunct="1">
              <a:buFont typeface="Arial" charset="0"/>
              <a:buNone/>
            </a:pPr>
            <a:endParaRPr lang="pt-BR" altLang="es-UY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322245"/>
            <a:ext cx="8929688" cy="606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/>
              <a:t>Diagnóstico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101746"/>
            <a:ext cx="7962926" cy="5327650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O crescimento da população carcerária não repercute  em melhoria de segurança da população. </a:t>
            </a:r>
          </a:p>
          <a:p>
            <a:pPr>
              <a:buNone/>
            </a:pPr>
            <a:r>
              <a:rPr lang="pt-BR" sz="2400" dirty="0" smtClean="0"/>
              <a:t>A demanda por maior segurança é de todas as camadas sociais. </a:t>
            </a:r>
          </a:p>
          <a:p>
            <a:pPr>
              <a:buNone/>
            </a:pPr>
            <a:r>
              <a:rPr lang="pt-BR" sz="2400" dirty="0" smtClean="0"/>
              <a:t>O alto custo econômico e social do aparato repressivo e da prisão não empreende </a:t>
            </a:r>
          </a:p>
          <a:p>
            <a:r>
              <a:rPr lang="pt-BR" sz="2400" dirty="0" smtClean="0"/>
              <a:t>nem a prevenção geral – dissuasão da prática de delitos </a:t>
            </a:r>
          </a:p>
          <a:p>
            <a:r>
              <a:rPr lang="pt-BR" sz="2400" dirty="0" smtClean="0"/>
              <a:t>nem a prevenção especial positiva – </a:t>
            </a:r>
            <a:r>
              <a:rPr lang="pt-BR" sz="2400" dirty="0" err="1" smtClean="0"/>
              <a:t>mundança</a:t>
            </a:r>
            <a:r>
              <a:rPr lang="pt-BR" sz="2400" dirty="0" smtClean="0"/>
              <a:t> moral do condenado.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1800" i="1" dirty="0" smtClean="0"/>
              <a:t>Fonte: Postulados, princípios e diretrizes para a política de atendimento às pessoas egressas do sistema prisional. </a:t>
            </a:r>
            <a:r>
              <a:rPr lang="pt-BR" sz="1800" i="1" dirty="0" err="1" smtClean="0"/>
              <a:t>Depen</a:t>
            </a:r>
            <a:r>
              <a:rPr lang="pt-BR" sz="1800" i="1" dirty="0" smtClean="0"/>
              <a:t>, Brasília 2016</a:t>
            </a:r>
            <a:endParaRPr lang="pt-BR" sz="1800" dirty="0" smtClean="0"/>
          </a:p>
          <a:p>
            <a:pPr>
              <a:buNone/>
            </a:pPr>
            <a:endParaRPr lang="pt-BR" sz="2400" dirty="0"/>
          </a:p>
        </p:txBody>
      </p:sp>
      <p:pic>
        <p:nvPicPr>
          <p:cNvPr id="14340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5"/>
          <p:cNvSpPr>
            <a:spLocks noChangeArrowheads="1"/>
          </p:cNvSpPr>
          <p:nvPr/>
        </p:nvSpPr>
        <p:spPr bwMode="auto">
          <a:xfrm>
            <a:off x="285750" y="-71462"/>
            <a:ext cx="3817938" cy="936625"/>
          </a:xfrm>
          <a:prstGeom prst="wedgeRectCallout">
            <a:avLst>
              <a:gd name="adj1" fmla="val 7384"/>
              <a:gd name="adj2" fmla="val -513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altLang="pt-BR" sz="2500" b="1">
                <a:solidFill>
                  <a:srgbClr val="FF0000"/>
                </a:solidFill>
              </a:rPr>
              <a:t>7 passos da Vingança </a:t>
            </a:r>
            <a:r>
              <a:rPr lang="pt-BR" altLang="pt-BR" b="1">
                <a:solidFill>
                  <a:srgbClr val="FF0000"/>
                </a:solidFill>
              </a:rPr>
              <a:t>Olga Botcharova</a:t>
            </a:r>
          </a:p>
        </p:txBody>
      </p:sp>
      <p:sp>
        <p:nvSpPr>
          <p:cNvPr id="18435" name="Oval 8"/>
          <p:cNvSpPr>
            <a:spLocks noChangeAspect="1" noChangeArrowheads="1"/>
          </p:cNvSpPr>
          <p:nvPr/>
        </p:nvSpPr>
        <p:spPr bwMode="auto">
          <a:xfrm rot="-543474">
            <a:off x="2647950" y="1328653"/>
            <a:ext cx="4783138" cy="4610100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grpSp>
        <p:nvGrpSpPr>
          <p:cNvPr id="18436" name="Group 36"/>
          <p:cNvGrpSpPr>
            <a:grpSpLocks/>
          </p:cNvGrpSpPr>
          <p:nvPr/>
        </p:nvGrpSpPr>
        <p:grpSpPr bwMode="auto">
          <a:xfrm>
            <a:off x="2621649" y="3679825"/>
            <a:ext cx="2255152" cy="573088"/>
            <a:chOff x="1745" y="2066"/>
            <a:chExt cx="992" cy="282"/>
          </a:xfrm>
        </p:grpSpPr>
        <p:sp>
          <p:nvSpPr>
            <p:cNvPr id="30744" name="AutoShape 13"/>
            <p:cNvSpPr>
              <a:spLocks noChangeArrowheads="1"/>
            </p:cNvSpPr>
            <p:nvPr/>
          </p:nvSpPr>
          <p:spPr bwMode="auto">
            <a:xfrm>
              <a:off x="1912" y="2066"/>
              <a:ext cx="825" cy="282"/>
            </a:xfrm>
            <a:prstGeom prst="wedgeRectCallout">
              <a:avLst>
                <a:gd name="adj1" fmla="val 16423"/>
                <a:gd name="adj2" fmla="val -4888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pt-BR" altLang="pt-BR" b="1" dirty="0">
                  <a:latin typeface="+mn-lt"/>
                </a:rPr>
                <a:t>Desejo de justiça /vingança</a:t>
              </a:r>
            </a:p>
          </p:txBody>
        </p:sp>
        <p:sp>
          <p:nvSpPr>
            <p:cNvPr id="3097" name="AutoShape 24"/>
            <p:cNvSpPr>
              <a:spLocks noChangeAspect="1" noChangeArrowheads="1"/>
            </p:cNvSpPr>
            <p:nvPr/>
          </p:nvSpPr>
          <p:spPr bwMode="auto">
            <a:xfrm rot="13881323">
              <a:off x="1732" y="2161"/>
              <a:ext cx="103" cy="78"/>
            </a:xfrm>
            <a:prstGeom prst="triangle">
              <a:avLst>
                <a:gd name="adj" fmla="val 32343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altLang="pt-BR" sz="2400" b="1">
                <a:latin typeface="+mn-lt"/>
              </a:endParaRPr>
            </a:p>
          </p:txBody>
        </p:sp>
      </p:grpSp>
      <p:grpSp>
        <p:nvGrpSpPr>
          <p:cNvPr id="18437" name="Group 35"/>
          <p:cNvGrpSpPr>
            <a:grpSpLocks/>
          </p:cNvGrpSpPr>
          <p:nvPr/>
        </p:nvGrpSpPr>
        <p:grpSpPr bwMode="auto">
          <a:xfrm>
            <a:off x="3214688" y="4715778"/>
            <a:ext cx="1713807" cy="784912"/>
            <a:chOff x="2200" y="2576"/>
            <a:chExt cx="754" cy="387"/>
          </a:xfrm>
        </p:grpSpPr>
        <p:sp>
          <p:nvSpPr>
            <p:cNvPr id="30742" name="AutoShape 23"/>
            <p:cNvSpPr>
              <a:spLocks noChangeArrowheads="1"/>
            </p:cNvSpPr>
            <p:nvPr/>
          </p:nvSpPr>
          <p:spPr bwMode="auto">
            <a:xfrm>
              <a:off x="2200" y="2576"/>
              <a:ext cx="754" cy="282"/>
            </a:xfrm>
            <a:prstGeom prst="wedgeRectCallout">
              <a:avLst>
                <a:gd name="adj1" fmla="val 37157"/>
                <a:gd name="adj2" fmla="val 6138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pt-BR" altLang="pt-BR" b="1" dirty="0" smtClean="0">
                  <a:latin typeface="+mn-lt"/>
                </a:rPr>
                <a:t>Raiva, Ira-</a:t>
              </a:r>
              <a:endParaRPr lang="pt-BR" altLang="pt-BR" b="1" dirty="0">
                <a:latin typeface="+mn-lt"/>
              </a:endParaRPr>
            </a:p>
            <a:p>
              <a:pPr algn="r">
                <a:defRPr/>
              </a:pPr>
              <a:r>
                <a:rPr lang="pt-BR" altLang="pt-BR" b="1" dirty="0">
                  <a:latin typeface="+mn-lt"/>
                </a:rPr>
                <a:t>“Por que eu?”</a:t>
              </a:r>
            </a:p>
          </p:txBody>
        </p:sp>
        <p:sp>
          <p:nvSpPr>
            <p:cNvPr id="3095" name="AutoShape 25"/>
            <p:cNvSpPr>
              <a:spLocks noChangeAspect="1" noChangeArrowheads="1"/>
            </p:cNvSpPr>
            <p:nvPr/>
          </p:nvSpPr>
          <p:spPr bwMode="auto">
            <a:xfrm rot="10800000">
              <a:off x="2290" y="2885"/>
              <a:ext cx="104" cy="78"/>
            </a:xfrm>
            <a:prstGeom prst="triangle">
              <a:avLst>
                <a:gd name="adj" fmla="val 25153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altLang="pt-BR" sz="2400" b="1">
                <a:latin typeface="+mn-lt"/>
              </a:endParaRPr>
            </a:p>
          </p:txBody>
        </p:sp>
      </p:grpSp>
      <p:grpSp>
        <p:nvGrpSpPr>
          <p:cNvPr id="18438" name="Group 38"/>
          <p:cNvGrpSpPr>
            <a:grpSpLocks/>
          </p:cNvGrpSpPr>
          <p:nvPr/>
        </p:nvGrpSpPr>
        <p:grpSpPr bwMode="auto">
          <a:xfrm>
            <a:off x="4079875" y="1214438"/>
            <a:ext cx="1706563" cy="993775"/>
            <a:chOff x="2537" y="961"/>
            <a:chExt cx="751" cy="593"/>
          </a:xfrm>
        </p:grpSpPr>
        <p:sp>
          <p:nvSpPr>
            <p:cNvPr id="30740" name="AutoShape 10"/>
            <p:cNvSpPr>
              <a:spLocks noChangeArrowheads="1"/>
            </p:cNvSpPr>
            <p:nvPr/>
          </p:nvSpPr>
          <p:spPr bwMode="auto">
            <a:xfrm>
              <a:off x="2537" y="1207"/>
              <a:ext cx="751" cy="347"/>
            </a:xfrm>
            <a:prstGeom prst="wedgeRectCallout">
              <a:avLst>
                <a:gd name="adj1" fmla="val -51558"/>
                <a:gd name="adj2" fmla="val 6732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pt-BR" altLang="pt-BR" b="1" dirty="0">
                  <a:latin typeface="+mn-lt"/>
                </a:rPr>
                <a:t>Ato de agressão</a:t>
              </a:r>
            </a:p>
          </p:txBody>
        </p:sp>
        <p:sp>
          <p:nvSpPr>
            <p:cNvPr id="3093" name="AutoShape 26"/>
            <p:cNvSpPr>
              <a:spLocks noChangeAspect="1" noChangeArrowheads="1"/>
            </p:cNvSpPr>
            <p:nvPr/>
          </p:nvSpPr>
          <p:spPr bwMode="auto">
            <a:xfrm rot="5096274">
              <a:off x="2917" y="993"/>
              <a:ext cx="134" cy="70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altLang="pt-BR" sz="2400" b="1">
                <a:latin typeface="+mn-lt"/>
              </a:endParaRPr>
            </a:p>
          </p:txBody>
        </p:sp>
      </p:grpSp>
      <p:grpSp>
        <p:nvGrpSpPr>
          <p:cNvPr id="18439" name="Group 34"/>
          <p:cNvGrpSpPr>
            <a:grpSpLocks/>
          </p:cNvGrpSpPr>
          <p:nvPr/>
        </p:nvGrpSpPr>
        <p:grpSpPr bwMode="auto">
          <a:xfrm>
            <a:off x="5214938" y="4759325"/>
            <a:ext cx="1727200" cy="430213"/>
            <a:chOff x="2905" y="2575"/>
            <a:chExt cx="760" cy="212"/>
          </a:xfrm>
        </p:grpSpPr>
        <p:sp>
          <p:nvSpPr>
            <p:cNvPr id="30738" name="AutoShape 15"/>
            <p:cNvSpPr>
              <a:spLocks noChangeArrowheads="1"/>
            </p:cNvSpPr>
            <p:nvPr/>
          </p:nvSpPr>
          <p:spPr bwMode="auto">
            <a:xfrm>
              <a:off x="2905" y="2575"/>
              <a:ext cx="678" cy="212"/>
            </a:xfrm>
            <a:prstGeom prst="wedgeRectCallout">
              <a:avLst>
                <a:gd name="adj1" fmla="val 50965"/>
                <a:gd name="adj2" fmla="val -3594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pt-BR" altLang="pt-BR" b="1" dirty="0">
                  <a:latin typeface="+mn-lt"/>
                </a:rPr>
                <a:t>Repressão da dor / medos</a:t>
              </a:r>
            </a:p>
          </p:txBody>
        </p:sp>
        <p:sp>
          <p:nvSpPr>
            <p:cNvPr id="3091" name="AutoShape 27"/>
            <p:cNvSpPr>
              <a:spLocks noChangeAspect="1" noChangeArrowheads="1"/>
            </p:cNvSpPr>
            <p:nvPr/>
          </p:nvSpPr>
          <p:spPr bwMode="auto">
            <a:xfrm rot="13082348">
              <a:off x="3562" y="2651"/>
              <a:ext cx="103" cy="78"/>
            </a:xfrm>
            <a:prstGeom prst="triangle">
              <a:avLst>
                <a:gd name="adj" fmla="val 56681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altLang="pt-BR" sz="2400" b="1">
                <a:latin typeface="+mn-lt"/>
              </a:endParaRPr>
            </a:p>
          </p:txBody>
        </p:sp>
      </p:grpSp>
      <p:grpSp>
        <p:nvGrpSpPr>
          <p:cNvPr id="18440" name="Group 37"/>
          <p:cNvGrpSpPr>
            <a:grpSpLocks/>
          </p:cNvGrpSpPr>
          <p:nvPr/>
        </p:nvGrpSpPr>
        <p:grpSpPr bwMode="auto">
          <a:xfrm>
            <a:off x="2973388" y="2316163"/>
            <a:ext cx="1955800" cy="828675"/>
            <a:chOff x="1900" y="1394"/>
            <a:chExt cx="860" cy="408"/>
          </a:xfrm>
        </p:grpSpPr>
        <p:sp>
          <p:nvSpPr>
            <p:cNvPr id="30736" name="AutoShape 14"/>
            <p:cNvSpPr>
              <a:spLocks noChangeArrowheads="1"/>
            </p:cNvSpPr>
            <p:nvPr/>
          </p:nvSpPr>
          <p:spPr bwMode="auto">
            <a:xfrm>
              <a:off x="2006" y="1450"/>
              <a:ext cx="754" cy="352"/>
            </a:xfrm>
            <a:prstGeom prst="wedgeRectCallout">
              <a:avLst>
                <a:gd name="adj1" fmla="val 23372"/>
                <a:gd name="adj2" fmla="val 4988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pt-BR" altLang="pt-BR" b="1" dirty="0">
                  <a:latin typeface="+mn-lt"/>
                </a:rPr>
                <a:t>Criar a história “certa"</a:t>
              </a:r>
            </a:p>
          </p:txBody>
        </p:sp>
        <p:sp>
          <p:nvSpPr>
            <p:cNvPr id="3089" name="AutoShape 28"/>
            <p:cNvSpPr>
              <a:spLocks noChangeAspect="1" noChangeArrowheads="1"/>
            </p:cNvSpPr>
            <p:nvPr/>
          </p:nvSpPr>
          <p:spPr bwMode="auto">
            <a:xfrm rot="3410158">
              <a:off x="1888" y="1406"/>
              <a:ext cx="103" cy="78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altLang="pt-BR" sz="2400" b="1">
                <a:latin typeface="+mn-lt"/>
              </a:endParaRPr>
            </a:p>
          </p:txBody>
        </p:sp>
      </p:grpSp>
      <p:grpSp>
        <p:nvGrpSpPr>
          <p:cNvPr id="18441" name="Group 32"/>
          <p:cNvGrpSpPr>
            <a:grpSpLocks/>
          </p:cNvGrpSpPr>
          <p:nvPr/>
        </p:nvGrpSpPr>
        <p:grpSpPr bwMode="auto">
          <a:xfrm>
            <a:off x="5572125" y="2230438"/>
            <a:ext cx="1631950" cy="984250"/>
            <a:chOff x="3061" y="1434"/>
            <a:chExt cx="718" cy="485"/>
          </a:xfrm>
        </p:grpSpPr>
        <p:sp>
          <p:nvSpPr>
            <p:cNvPr id="30734" name="AutoShape 11"/>
            <p:cNvSpPr>
              <a:spLocks noChangeArrowheads="1"/>
            </p:cNvSpPr>
            <p:nvPr/>
          </p:nvSpPr>
          <p:spPr bwMode="auto">
            <a:xfrm>
              <a:off x="3061" y="1434"/>
              <a:ext cx="544" cy="485"/>
            </a:xfrm>
            <a:prstGeom prst="wedgeRectCallout">
              <a:avLst>
                <a:gd name="adj1" fmla="val 28446"/>
                <a:gd name="adj2" fmla="val 5167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pt-BR" altLang="pt-BR" b="1" dirty="0">
                  <a:latin typeface="+mn-lt"/>
                </a:rPr>
                <a:t>Dor</a:t>
              </a:r>
            </a:p>
            <a:p>
              <a:pPr algn="r">
                <a:defRPr/>
              </a:pPr>
              <a:r>
                <a:rPr lang="pt-BR" altLang="pt-BR" b="1" dirty="0">
                  <a:latin typeface="+mn-lt"/>
                </a:rPr>
                <a:t>Ofensa</a:t>
              </a:r>
            </a:p>
            <a:p>
              <a:pPr algn="r">
                <a:defRPr/>
              </a:pPr>
              <a:r>
                <a:rPr lang="pt-BR" altLang="pt-BR" b="1" dirty="0">
                  <a:latin typeface="+mn-lt"/>
                </a:rPr>
                <a:t>Choque</a:t>
              </a:r>
            </a:p>
            <a:p>
              <a:pPr algn="r">
                <a:defRPr/>
              </a:pPr>
              <a:r>
                <a:rPr lang="pt-BR" altLang="pt-BR" b="1" dirty="0">
                  <a:latin typeface="+mn-lt"/>
                </a:rPr>
                <a:t>Negação</a:t>
              </a:r>
              <a:endParaRPr lang="pt-BR" altLang="pt-BR" sz="1600" b="1" dirty="0">
                <a:latin typeface="+mn-lt"/>
              </a:endParaRPr>
            </a:p>
            <a:p>
              <a:pPr algn="r">
                <a:defRPr/>
              </a:pPr>
              <a:endParaRPr lang="pt-BR" altLang="pt-BR" sz="1600" b="1" dirty="0">
                <a:latin typeface="+mn-lt"/>
              </a:endParaRPr>
            </a:p>
          </p:txBody>
        </p:sp>
        <p:sp>
          <p:nvSpPr>
            <p:cNvPr id="3087" name="AutoShape 29"/>
            <p:cNvSpPr>
              <a:spLocks noChangeAspect="1" noChangeArrowheads="1"/>
            </p:cNvSpPr>
            <p:nvPr/>
          </p:nvSpPr>
          <p:spPr bwMode="auto">
            <a:xfrm rot="8538536">
              <a:off x="3646" y="1525"/>
              <a:ext cx="133" cy="71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altLang="pt-BR" sz="2400" b="1">
                <a:latin typeface="+mn-lt"/>
              </a:endParaRPr>
            </a:p>
          </p:txBody>
        </p:sp>
      </p:grpSp>
      <p:grpSp>
        <p:nvGrpSpPr>
          <p:cNvPr id="18442" name="Group 33"/>
          <p:cNvGrpSpPr>
            <a:grpSpLocks/>
          </p:cNvGrpSpPr>
          <p:nvPr/>
        </p:nvGrpSpPr>
        <p:grpSpPr bwMode="auto">
          <a:xfrm>
            <a:off x="5613400" y="3678238"/>
            <a:ext cx="1833563" cy="685800"/>
            <a:chOff x="3061" y="2065"/>
            <a:chExt cx="807" cy="338"/>
          </a:xfrm>
        </p:grpSpPr>
        <p:sp>
          <p:nvSpPr>
            <p:cNvPr id="30732" name="AutoShape 12"/>
            <p:cNvSpPr>
              <a:spLocks noChangeArrowheads="1"/>
            </p:cNvSpPr>
            <p:nvPr/>
          </p:nvSpPr>
          <p:spPr bwMode="auto">
            <a:xfrm>
              <a:off x="3061" y="2065"/>
              <a:ext cx="738" cy="319"/>
            </a:xfrm>
            <a:prstGeom prst="wedgeRectCallout">
              <a:avLst>
                <a:gd name="adj1" fmla="val 17115"/>
                <a:gd name="adj2" fmla="val 501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r>
                <a:rPr lang="pt-BR" altLang="pt-BR" b="1" dirty="0">
                  <a:latin typeface="+mn-lt"/>
                </a:rPr>
                <a:t>Consciência da perda / pânico</a:t>
              </a:r>
            </a:p>
          </p:txBody>
        </p:sp>
        <p:sp>
          <p:nvSpPr>
            <p:cNvPr id="3085" name="AutoShape 30"/>
            <p:cNvSpPr>
              <a:spLocks noChangeAspect="1" noChangeArrowheads="1"/>
            </p:cNvSpPr>
            <p:nvPr/>
          </p:nvSpPr>
          <p:spPr bwMode="auto">
            <a:xfrm rot="10800000">
              <a:off x="3734" y="2333"/>
              <a:ext cx="134" cy="70"/>
            </a:xfrm>
            <a:prstGeom prst="triangle">
              <a:avLst>
                <a:gd name="adj" fmla="val 37310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altLang="pt-BR" sz="2400" b="1">
                <a:latin typeface="+mn-lt"/>
              </a:endParaRPr>
            </a:p>
          </p:txBody>
        </p:sp>
      </p:grpSp>
      <p:pic>
        <p:nvPicPr>
          <p:cNvPr id="18443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072063" y="4572000"/>
            <a:ext cx="1366837" cy="587375"/>
          </a:xfrm>
          <a:prstGeom prst="wedgeRectCallout">
            <a:avLst>
              <a:gd name="adj1" fmla="val 3306"/>
              <a:gd name="adj2" fmla="val 54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1400" b="1" dirty="0">
                <a:latin typeface="+mn-lt"/>
              </a:rPr>
              <a:t>Expressão</a:t>
            </a:r>
            <a:r>
              <a:rPr lang="pt-BR" sz="1400" dirty="0">
                <a:latin typeface="+mn-lt"/>
              </a:rPr>
              <a:t> da dor, do luto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286125" y="5072063"/>
            <a:ext cx="2286000" cy="714375"/>
          </a:xfrm>
          <a:prstGeom prst="wedgeRectCallout">
            <a:avLst>
              <a:gd name="adj1" fmla="val -49875"/>
              <a:gd name="adj2" fmla="val -347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1400" dirty="0">
                <a:latin typeface="+mn-lt"/>
              </a:rPr>
              <a:t>Aceitar a perda</a:t>
            </a:r>
          </a:p>
          <a:p>
            <a:pPr algn="ctr">
              <a:defRPr/>
            </a:pPr>
            <a:r>
              <a:rPr lang="pt-BR" sz="1400" dirty="0">
                <a:latin typeface="+mn-lt"/>
              </a:rPr>
              <a:t>Nomear / enfrentar os medos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122488" y="2500313"/>
            <a:ext cx="2092325" cy="660400"/>
          </a:xfrm>
          <a:prstGeom prst="wedgeRectCallout">
            <a:avLst>
              <a:gd name="adj1" fmla="val -11459"/>
              <a:gd name="adj2" fmla="val -3687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200" dirty="0">
                <a:latin typeface="+mn-lt"/>
              </a:rPr>
              <a:t>Estabelecer a </a:t>
            </a:r>
            <a:r>
              <a:rPr lang="pt-BR" sz="1400" dirty="0">
                <a:latin typeface="+mn-lt"/>
              </a:rPr>
              <a:t>Justiça</a:t>
            </a:r>
            <a:r>
              <a:rPr lang="pt-BR" sz="1200" dirty="0">
                <a:latin typeface="+mn-lt"/>
              </a:rPr>
              <a:t>:</a:t>
            </a:r>
          </a:p>
          <a:p>
            <a:pPr>
              <a:defRPr/>
            </a:pPr>
            <a:r>
              <a:rPr lang="pt-BR" sz="1200" dirty="0">
                <a:latin typeface="+mn-lt"/>
              </a:rPr>
              <a:t>Admitir a culpa</a:t>
            </a:r>
          </a:p>
          <a:p>
            <a:pPr>
              <a:defRPr/>
            </a:pPr>
            <a:r>
              <a:rPr lang="pt-BR" sz="1200" dirty="0">
                <a:latin typeface="+mn-lt"/>
              </a:rPr>
              <a:t>Desculpas em público</a:t>
            </a:r>
          </a:p>
          <a:p>
            <a:pPr>
              <a:defRPr/>
            </a:pPr>
            <a:endParaRPr lang="pt-BR" sz="1200" dirty="0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2841625" y="1643063"/>
            <a:ext cx="1944688" cy="573087"/>
          </a:xfrm>
          <a:prstGeom prst="wedgeRectCallout">
            <a:avLst>
              <a:gd name="adj1" fmla="val -50167"/>
              <a:gd name="adj2" fmla="val -3161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400" dirty="0">
                <a:latin typeface="+mn-lt"/>
              </a:rPr>
              <a:t>Estabelecer</a:t>
            </a:r>
            <a:r>
              <a:rPr lang="pt-BR" sz="1200" dirty="0">
                <a:latin typeface="+mn-lt"/>
              </a:rPr>
              <a:t> a Justiça:</a:t>
            </a:r>
          </a:p>
          <a:p>
            <a:pPr>
              <a:defRPr/>
            </a:pPr>
            <a:r>
              <a:rPr lang="pt-BR" sz="1200" dirty="0">
                <a:latin typeface="+mn-lt"/>
              </a:rPr>
              <a:t>Rever a história</a:t>
            </a:r>
          </a:p>
          <a:p>
            <a:pPr>
              <a:defRPr/>
            </a:pPr>
            <a:r>
              <a:rPr lang="pt-BR" sz="1200" dirty="0">
                <a:latin typeface="+mn-lt"/>
              </a:rPr>
              <a:t>Negociar soluções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2286000" y="4143375"/>
            <a:ext cx="2286000" cy="714375"/>
          </a:xfrm>
          <a:prstGeom prst="wedgeRectCallout">
            <a:avLst>
              <a:gd name="adj1" fmla="val 1458"/>
              <a:gd name="adj2" fmla="val 4892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400" dirty="0">
                <a:latin typeface="+mn-lt"/>
              </a:rPr>
              <a:t>"Por que eles  fazem o que fazem ?" </a:t>
            </a:r>
          </a:p>
          <a:p>
            <a:pPr>
              <a:defRPr/>
            </a:pPr>
            <a:r>
              <a:rPr lang="pt-BR" sz="1400" dirty="0" err="1">
                <a:latin typeface="+mn-lt"/>
              </a:rPr>
              <a:t>Rehumanizar</a:t>
            </a:r>
            <a:r>
              <a:rPr lang="pt-BR" sz="1400" dirty="0">
                <a:latin typeface="+mn-lt"/>
              </a:rPr>
              <a:t> o inimigo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1785938" y="3500438"/>
            <a:ext cx="2571750" cy="571500"/>
          </a:xfrm>
          <a:prstGeom prst="wedgeRectCallout">
            <a:avLst>
              <a:gd name="adj1" fmla="val -50523"/>
              <a:gd name="adj2" fmla="val -130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1400" dirty="0">
                <a:latin typeface="+mn-lt"/>
              </a:rPr>
              <a:t>Rendição, Escolher perdoar</a:t>
            </a:r>
          </a:p>
          <a:p>
            <a:pPr algn="ctr">
              <a:defRPr/>
            </a:pPr>
            <a:r>
              <a:rPr lang="pt-BR" sz="1400" dirty="0">
                <a:latin typeface="+mn-lt"/>
              </a:rPr>
              <a:t>Compromisso de assumir riscos</a:t>
            </a:r>
          </a:p>
        </p:txBody>
      </p:sp>
      <p:sp>
        <p:nvSpPr>
          <p:cNvPr id="19464" name="Arc 4"/>
          <p:cNvSpPr>
            <a:spLocks noChangeAspect="1"/>
          </p:cNvSpPr>
          <p:nvPr/>
        </p:nvSpPr>
        <p:spPr bwMode="auto">
          <a:xfrm flipH="1" flipV="1">
            <a:off x="1835150" y="1347788"/>
            <a:ext cx="5099050" cy="4457700"/>
          </a:xfrm>
          <a:custGeom>
            <a:avLst/>
            <a:gdLst>
              <a:gd name="T0" fmla="*/ 2147483647 w 43200"/>
              <a:gd name="T1" fmla="*/ 2147483647 h 42164"/>
              <a:gd name="T2" fmla="*/ 2147483647 w 43200"/>
              <a:gd name="T3" fmla="*/ 2147483647 h 42164"/>
              <a:gd name="T4" fmla="*/ 2147483647 w 43200"/>
              <a:gd name="T5" fmla="*/ 2147483647 h 42164"/>
              <a:gd name="T6" fmla="*/ 0 60000 65536"/>
              <a:gd name="T7" fmla="*/ 0 60000 65536"/>
              <a:gd name="T8" fmla="*/ 0 60000 65536"/>
              <a:gd name="T9" fmla="*/ 0 w 43200"/>
              <a:gd name="T10" fmla="*/ 0 h 42164"/>
              <a:gd name="T11" fmla="*/ 43200 w 43200"/>
              <a:gd name="T12" fmla="*/ 42164 h 42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164" fill="none" extrusionOk="0">
                <a:moveTo>
                  <a:pt x="2522" y="31729"/>
                </a:moveTo>
                <a:cubicBezTo>
                  <a:pt x="866" y="28610"/>
                  <a:pt x="0" y="251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0982"/>
                  <a:pt x="37142" y="39292"/>
                  <a:pt x="28209" y="42163"/>
                </a:cubicBezTo>
              </a:path>
              <a:path w="43200" h="42164" stroke="0" extrusionOk="0">
                <a:moveTo>
                  <a:pt x="2522" y="31729"/>
                </a:moveTo>
                <a:cubicBezTo>
                  <a:pt x="866" y="28610"/>
                  <a:pt x="0" y="2513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0982"/>
                  <a:pt x="37142" y="39292"/>
                  <a:pt x="28209" y="42163"/>
                </a:cubicBezTo>
                <a:lnTo>
                  <a:pt x="21600" y="21600"/>
                </a:lnTo>
                <a:lnTo>
                  <a:pt x="2522" y="31729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9465" name="AutoShape 12"/>
          <p:cNvSpPr>
            <a:spLocks noChangeAspect="1" noChangeArrowheads="1"/>
          </p:cNvSpPr>
          <p:nvPr/>
        </p:nvSpPr>
        <p:spPr bwMode="auto">
          <a:xfrm rot="8547503">
            <a:off x="4235450" y="5751513"/>
            <a:ext cx="163513" cy="1238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214938" y="2373313"/>
            <a:ext cx="1517650" cy="341312"/>
          </a:xfrm>
          <a:prstGeom prst="wedgeRectCallout">
            <a:avLst>
              <a:gd name="adj1" fmla="val -27231"/>
              <a:gd name="adj2" fmla="val -4684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400" dirty="0">
                <a:latin typeface="+mn-lt"/>
              </a:rPr>
              <a:t>Ato de agressão</a:t>
            </a: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5940425" y="2849563"/>
            <a:ext cx="863600" cy="866775"/>
          </a:xfrm>
          <a:prstGeom prst="wedgeRectCallout">
            <a:avLst>
              <a:gd name="adj1" fmla="val 73528"/>
              <a:gd name="adj2" fmla="val -6007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pt-BR" sz="1400" dirty="0">
                <a:latin typeface="+mn-lt"/>
              </a:rPr>
              <a:t>Dor</a:t>
            </a:r>
          </a:p>
          <a:p>
            <a:pPr algn="r">
              <a:defRPr/>
            </a:pPr>
            <a:r>
              <a:rPr lang="pt-BR" sz="1400" dirty="0">
                <a:latin typeface="+mn-lt"/>
              </a:rPr>
              <a:t>Ofensa</a:t>
            </a:r>
          </a:p>
          <a:p>
            <a:pPr algn="r">
              <a:defRPr/>
            </a:pPr>
            <a:r>
              <a:rPr lang="pt-BR" sz="1400" dirty="0">
                <a:latin typeface="+mn-lt"/>
              </a:rPr>
              <a:t>Choque</a:t>
            </a:r>
          </a:p>
          <a:p>
            <a:pPr algn="r">
              <a:defRPr/>
            </a:pPr>
            <a:r>
              <a:rPr lang="pt-BR" sz="1400" dirty="0">
                <a:latin typeface="+mn-lt"/>
              </a:rPr>
              <a:t>Negação</a:t>
            </a:r>
          </a:p>
          <a:p>
            <a:pPr>
              <a:defRPr/>
            </a:pPr>
            <a:endParaRPr lang="pt-BR" sz="2000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5200650" y="3862388"/>
            <a:ext cx="1603375" cy="503237"/>
          </a:xfrm>
          <a:prstGeom prst="wedgeRectCallout">
            <a:avLst>
              <a:gd name="adj1" fmla="val 48701"/>
              <a:gd name="adj2" fmla="val -3585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pt-BR" altLang="pt-BR" sz="1400" dirty="0">
                <a:latin typeface="+mn-lt"/>
              </a:rPr>
              <a:t>Consciência da perda / pânico</a:t>
            </a: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6715125" y="4572000"/>
            <a:ext cx="1584325" cy="503238"/>
          </a:xfrm>
          <a:prstGeom prst="wedgeRectCallout">
            <a:avLst>
              <a:gd name="adj1" fmla="val -14259"/>
              <a:gd name="adj2" fmla="val -507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pt-BR" altLang="pt-BR" sz="1400" b="1" dirty="0">
                <a:latin typeface="+mn-lt"/>
              </a:rPr>
              <a:t>Repressão</a:t>
            </a:r>
            <a:r>
              <a:rPr lang="pt-BR" altLang="pt-BR" sz="1400" dirty="0">
                <a:latin typeface="+mn-lt"/>
              </a:rPr>
              <a:t> da dor / medos</a:t>
            </a:r>
          </a:p>
        </p:txBody>
      </p:sp>
      <p:sp>
        <p:nvSpPr>
          <p:cNvPr id="19470" name="AutoShape 23"/>
          <p:cNvSpPr>
            <a:spLocks noChangeArrowheads="1"/>
          </p:cNvSpPr>
          <p:nvPr/>
        </p:nvSpPr>
        <p:spPr bwMode="auto">
          <a:xfrm>
            <a:off x="0" y="285750"/>
            <a:ext cx="4392613" cy="936625"/>
          </a:xfrm>
          <a:prstGeom prst="wedgeRectCallout">
            <a:avLst>
              <a:gd name="adj1" fmla="val -11838"/>
              <a:gd name="adj2" fmla="val -4931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pt-BR" sz="2500" b="1">
                <a:solidFill>
                  <a:srgbClr val="00B050"/>
                </a:solidFill>
              </a:rPr>
              <a:t>Passos da Reconciliação</a:t>
            </a:r>
          </a:p>
          <a:p>
            <a:pPr algn="r"/>
            <a:r>
              <a:rPr lang="pt-BR" altLang="pt-BR" b="1">
                <a:solidFill>
                  <a:srgbClr val="00B050"/>
                </a:solidFill>
              </a:rPr>
              <a:t>Olga Botcharova</a:t>
            </a:r>
            <a:endParaRPr lang="pt-BR" altLang="pt-BR">
              <a:solidFill>
                <a:srgbClr val="00B050"/>
              </a:solidFill>
            </a:endParaRPr>
          </a:p>
        </p:txBody>
      </p:sp>
      <p:sp>
        <p:nvSpPr>
          <p:cNvPr id="19471" name="AutoShape 24"/>
          <p:cNvSpPr>
            <a:spLocks noChangeAspect="1" noChangeArrowheads="1"/>
          </p:cNvSpPr>
          <p:nvPr/>
        </p:nvSpPr>
        <p:spPr bwMode="auto">
          <a:xfrm rot="713319">
            <a:off x="2411413" y="1882775"/>
            <a:ext cx="161925" cy="122238"/>
          </a:xfrm>
          <a:prstGeom prst="triangle">
            <a:avLst>
              <a:gd name="adj" fmla="val 89356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2" name="AutoShape 25"/>
          <p:cNvSpPr>
            <a:spLocks noChangeAspect="1" noChangeArrowheads="1"/>
          </p:cNvSpPr>
          <p:nvPr/>
        </p:nvSpPr>
        <p:spPr bwMode="auto">
          <a:xfrm rot="-2284865">
            <a:off x="2663825" y="5181600"/>
            <a:ext cx="165100" cy="1238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3" name="AutoShape 26"/>
          <p:cNvSpPr>
            <a:spLocks noChangeAspect="1" noChangeArrowheads="1"/>
          </p:cNvSpPr>
          <p:nvPr/>
        </p:nvSpPr>
        <p:spPr bwMode="auto">
          <a:xfrm rot="713319">
            <a:off x="1897063" y="2659063"/>
            <a:ext cx="163512" cy="1238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4" name="AutoShape 27"/>
          <p:cNvSpPr>
            <a:spLocks noChangeAspect="1" noChangeArrowheads="1"/>
          </p:cNvSpPr>
          <p:nvPr/>
        </p:nvSpPr>
        <p:spPr bwMode="auto">
          <a:xfrm rot="3504902">
            <a:off x="3488531" y="1272382"/>
            <a:ext cx="219075" cy="163512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5" name="AutoShape 29"/>
          <p:cNvSpPr>
            <a:spLocks noChangeAspect="1" noChangeArrowheads="1"/>
          </p:cNvSpPr>
          <p:nvPr/>
        </p:nvSpPr>
        <p:spPr bwMode="auto">
          <a:xfrm rot="-1512935">
            <a:off x="1835150" y="4076700"/>
            <a:ext cx="165100" cy="1238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6" name="AutoShape 30"/>
          <p:cNvSpPr>
            <a:spLocks noChangeAspect="1" noChangeArrowheads="1"/>
          </p:cNvSpPr>
          <p:nvPr/>
        </p:nvSpPr>
        <p:spPr bwMode="auto">
          <a:xfrm rot="-8328615">
            <a:off x="5949950" y="5181600"/>
            <a:ext cx="163513" cy="123825"/>
          </a:xfrm>
          <a:prstGeom prst="triangle">
            <a:avLst>
              <a:gd name="adj" fmla="val 46356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7" name="AutoShape 31"/>
          <p:cNvSpPr>
            <a:spLocks noChangeAspect="1" noChangeArrowheads="1"/>
          </p:cNvSpPr>
          <p:nvPr/>
        </p:nvSpPr>
        <p:spPr bwMode="auto">
          <a:xfrm rot="-8328615">
            <a:off x="6735763" y="4124325"/>
            <a:ext cx="163512" cy="123825"/>
          </a:xfrm>
          <a:prstGeom prst="triangle">
            <a:avLst>
              <a:gd name="adj" fmla="val 46356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8" name="AutoShape 34"/>
          <p:cNvSpPr>
            <a:spLocks noChangeAspect="1" noChangeArrowheads="1"/>
          </p:cNvSpPr>
          <p:nvPr/>
        </p:nvSpPr>
        <p:spPr bwMode="auto">
          <a:xfrm rot="10800000">
            <a:off x="6807200" y="3284538"/>
            <a:ext cx="212725" cy="111125"/>
          </a:xfrm>
          <a:prstGeom prst="triangle">
            <a:avLst>
              <a:gd name="adj" fmla="val 37310"/>
            </a:avLst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sp>
        <p:nvSpPr>
          <p:cNvPr id="19479" name="AutoShape 35"/>
          <p:cNvSpPr>
            <a:spLocks noChangeAspect="1" noChangeArrowheads="1"/>
          </p:cNvSpPr>
          <p:nvPr/>
        </p:nvSpPr>
        <p:spPr bwMode="auto">
          <a:xfrm rot="10800000">
            <a:off x="6500813" y="2428875"/>
            <a:ext cx="212725" cy="111125"/>
          </a:xfrm>
          <a:prstGeom prst="triangle">
            <a:avLst>
              <a:gd name="adj" fmla="val 3731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  <p:pic>
        <p:nvPicPr>
          <p:cNvPr id="19480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:\Users\Cliente\AppData\Local\Microsoft\Windows\Temporary Internet Files\Content.IE5\EUYE9MLD\201140364_4adfe9b555_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35288">
            <a:off x="1106488" y="1011495"/>
            <a:ext cx="6548437" cy="426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7500960" cy="928688"/>
          </a:xfrm>
        </p:spPr>
        <p:txBody>
          <a:bodyPr/>
          <a:lstStyle/>
          <a:p>
            <a:r>
              <a:rPr lang="pt-BR" altLang="pt-BR" sz="3600" b="1" dirty="0" smtClean="0"/>
              <a:t>Contínuo de Práticas de Justiça Restaurativa </a:t>
            </a:r>
          </a:p>
        </p:txBody>
      </p:sp>
      <p:sp>
        <p:nvSpPr>
          <p:cNvPr id="23556" name="CaixaDeTexto 4"/>
          <p:cNvSpPr txBox="1">
            <a:spLocks noChangeArrowheads="1"/>
          </p:cNvSpPr>
          <p:nvPr/>
        </p:nvSpPr>
        <p:spPr bwMode="auto">
          <a:xfrm>
            <a:off x="428625" y="3571875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>
                <a:latin typeface="Calibri" pitchFamily="34" charset="0"/>
              </a:rPr>
              <a:t>Informal</a:t>
            </a:r>
          </a:p>
        </p:txBody>
      </p:sp>
      <p:sp>
        <p:nvSpPr>
          <p:cNvPr id="23557" name="CaixaDeTexto 5"/>
          <p:cNvSpPr txBox="1">
            <a:spLocks noChangeArrowheads="1"/>
          </p:cNvSpPr>
          <p:nvPr/>
        </p:nvSpPr>
        <p:spPr bwMode="auto">
          <a:xfrm>
            <a:off x="7275513" y="3422650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b="1">
                <a:latin typeface="Calibri" pitchFamily="34" charset="0"/>
              </a:rPr>
              <a:t>Formal</a:t>
            </a:r>
            <a:endParaRPr lang="pt-BR" altLang="pt-BR" sz="2000" b="1">
              <a:latin typeface="Calibri" pitchFamily="34" charset="0"/>
            </a:endParaRPr>
          </a:p>
        </p:txBody>
      </p:sp>
      <p:sp>
        <p:nvSpPr>
          <p:cNvPr id="23558" name="Retângulo 17"/>
          <p:cNvSpPr>
            <a:spLocks noChangeArrowheads="1"/>
          </p:cNvSpPr>
          <p:nvPr/>
        </p:nvSpPr>
        <p:spPr bwMode="auto">
          <a:xfrm>
            <a:off x="928662" y="5072074"/>
            <a:ext cx="1936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3" pitchFamily="18" charset="2"/>
              <a:buNone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</a:rPr>
              <a:t>2. Expressão afetiva</a:t>
            </a:r>
          </a:p>
          <a:p>
            <a:pPr algn="ctr">
              <a:buFont typeface="Wingdings 3" pitchFamily="18" charset="2"/>
              <a:buNone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</a:rPr>
              <a:t> “Eu me sinto...”</a:t>
            </a:r>
          </a:p>
        </p:txBody>
      </p:sp>
      <p:sp>
        <p:nvSpPr>
          <p:cNvPr id="15368" name="Retângulo 19"/>
          <p:cNvSpPr>
            <a:spLocks noChangeArrowheads="1"/>
          </p:cNvSpPr>
          <p:nvPr/>
        </p:nvSpPr>
        <p:spPr bwMode="auto">
          <a:xfrm>
            <a:off x="1857356" y="4071942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pt-BR" dirty="0">
                <a:latin typeface="+mn-lt"/>
              </a:rPr>
              <a:t>3. Perguntas afetivas: “Como você imagina que a vítima se sente?”</a:t>
            </a:r>
          </a:p>
        </p:txBody>
      </p:sp>
      <p:sp>
        <p:nvSpPr>
          <p:cNvPr id="15369" name="Retângulo 21"/>
          <p:cNvSpPr>
            <a:spLocks noChangeArrowheads="1"/>
          </p:cNvSpPr>
          <p:nvPr/>
        </p:nvSpPr>
        <p:spPr bwMode="auto">
          <a:xfrm>
            <a:off x="3286116" y="5000636"/>
            <a:ext cx="26654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4. Pequenos encontros espontâneos entre   os envolvidos em conflito</a:t>
            </a:r>
          </a:p>
        </p:txBody>
      </p:sp>
      <p:sp>
        <p:nvSpPr>
          <p:cNvPr id="15370" name="Retângulo 22"/>
          <p:cNvSpPr>
            <a:spLocks noChangeArrowheads="1"/>
          </p:cNvSpPr>
          <p:nvPr/>
        </p:nvSpPr>
        <p:spPr bwMode="auto">
          <a:xfrm>
            <a:off x="5143504" y="4000504"/>
            <a:ext cx="2451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dirty="0">
                <a:latin typeface="+mn-lt"/>
              </a:rPr>
              <a:t>5. Encontro  grande</a:t>
            </a: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latin typeface="+mn-lt"/>
              </a:rPr>
              <a:t>com envolvidos </a:t>
            </a: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latin typeface="+mn-lt"/>
              </a:rPr>
              <a:t>(marcado  ou não) </a:t>
            </a:r>
          </a:p>
        </p:txBody>
      </p:sp>
      <p:sp>
        <p:nvSpPr>
          <p:cNvPr id="15371" name="Retângulo 23"/>
          <p:cNvSpPr>
            <a:spLocks noChangeArrowheads="1"/>
          </p:cNvSpPr>
          <p:nvPr/>
        </p:nvSpPr>
        <p:spPr bwMode="auto">
          <a:xfrm>
            <a:off x="6715140" y="5000636"/>
            <a:ext cx="15859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pt-BR" dirty="0">
                <a:latin typeface="+mn-lt"/>
              </a:rPr>
              <a:t>6. Círculo </a:t>
            </a: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latin typeface="+mn-lt"/>
              </a:rPr>
              <a:t> restaurativo</a:t>
            </a:r>
          </a:p>
          <a:p>
            <a:pPr algn="ctr">
              <a:spcBef>
                <a:spcPts val="0"/>
              </a:spcBef>
              <a:defRPr/>
            </a:pPr>
            <a:r>
              <a:rPr lang="pt-BR" dirty="0">
                <a:latin typeface="+mn-lt"/>
              </a:rPr>
              <a:t> formal</a:t>
            </a:r>
          </a:p>
        </p:txBody>
      </p:sp>
      <p:pic>
        <p:nvPicPr>
          <p:cNvPr id="23563" name="Picture 6" descr="C:\Program Files\Microsoft Office\MEDIA\OFFICE12\Bullets\BD2129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725" y="3608388"/>
            <a:ext cx="1444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etângulo 17"/>
          <p:cNvSpPr>
            <a:spLocks noChangeArrowheads="1"/>
          </p:cNvSpPr>
          <p:nvPr/>
        </p:nvSpPr>
        <p:spPr bwMode="auto">
          <a:xfrm>
            <a:off x="357158" y="4143380"/>
            <a:ext cx="1285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3" pitchFamily="18" charset="2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</a:rPr>
              <a:t>Auto restauração </a:t>
            </a:r>
          </a:p>
        </p:txBody>
      </p:sp>
      <p:pic>
        <p:nvPicPr>
          <p:cNvPr id="14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7143800" cy="890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b="1" dirty="0">
                <a:ea typeface="+mn-ea"/>
                <a:cs typeface="+mn-cs"/>
              </a:rPr>
              <a:t>Processo </a:t>
            </a:r>
            <a:r>
              <a:rPr lang="pt-BR" altLang="pt-BR" sz="3600" b="1" dirty="0" smtClean="0">
                <a:ea typeface="+mn-ea"/>
                <a:cs typeface="+mn-cs"/>
              </a:rPr>
              <a:t>formal da </a:t>
            </a:r>
            <a:r>
              <a:rPr lang="pt-BR" altLang="pt-BR" sz="3600" b="1" dirty="0">
                <a:ea typeface="+mn-ea"/>
                <a:cs typeface="+mn-cs"/>
              </a:rPr>
              <a:t>Justiça Restaurativa </a:t>
            </a:r>
          </a:p>
        </p:txBody>
      </p:sp>
      <p:sp>
        <p:nvSpPr>
          <p:cNvPr id="25603" name="Espaço Reservado para Conteúdo 1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625975"/>
          </a:xfrm>
        </p:spPr>
        <p:txBody>
          <a:bodyPr/>
          <a:lstStyle/>
          <a:p>
            <a:pPr eaLnBrk="1" hangingPunct="1"/>
            <a:r>
              <a:rPr lang="pt-BR" altLang="pt-BR" smtClean="0"/>
              <a:t>Pré-circulo</a:t>
            </a:r>
          </a:p>
          <a:p>
            <a:pPr eaLnBrk="1" hangingPunct="1"/>
            <a:r>
              <a:rPr lang="pt-BR" altLang="pt-BR" smtClean="0"/>
              <a:t>Circulo restaurativo</a:t>
            </a:r>
          </a:p>
          <a:p>
            <a:pPr eaLnBrk="1" hangingPunct="1"/>
            <a:r>
              <a:rPr lang="pt-BR" altLang="pt-BR" smtClean="0"/>
              <a:t>Pós-circulo </a:t>
            </a: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52700" y="6308725"/>
            <a:ext cx="547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ahoma" pitchFamily="34" charset="0"/>
              </a:rPr>
              <a:t>APOIO</a:t>
            </a:r>
            <a:r>
              <a:rPr lang="pt-BR" altLang="pt-BR" sz="2000">
                <a:solidFill>
                  <a:srgbClr val="000000"/>
                </a:solidFill>
                <a:latin typeface="Tahoma" pitchFamily="34" charset="0"/>
              </a:rPr>
              <a:t> (encorajamento, sustentação)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76375" y="1052513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>
                <a:solidFill>
                  <a:srgbClr val="000000"/>
                </a:solidFill>
                <a:latin typeface="Tahoma" pitchFamily="34" charset="0"/>
              </a:rPr>
              <a:t>ALTO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162800" y="6308725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>
                <a:solidFill>
                  <a:srgbClr val="001422"/>
                </a:solidFill>
                <a:latin typeface="Tahoma" pitchFamily="34" charset="0"/>
              </a:rPr>
              <a:t>ALTO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71600" y="6280150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>
                <a:solidFill>
                  <a:srgbClr val="FFFFFF"/>
                </a:solidFill>
                <a:latin typeface="Tahoma" pitchFamily="34" charset="0"/>
              </a:rPr>
              <a:t>BAIXO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757738" y="3830638"/>
            <a:ext cx="2374900" cy="230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baixo controle</a:t>
            </a:r>
          </a:p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alto apoio </a:t>
            </a:r>
          </a:p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=</a:t>
            </a:r>
          </a:p>
          <a:p>
            <a:pPr algn="ctr" eaLnBrk="0" hangingPunct="0"/>
            <a:r>
              <a:rPr lang="pt-BR" altLang="pt-BR" sz="2400">
                <a:solidFill>
                  <a:srgbClr val="000000"/>
                </a:solidFill>
                <a:latin typeface="Tahoma" pitchFamily="34" charset="0"/>
              </a:rPr>
              <a:t>PERMISSIVA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rot="10800000">
            <a:off x="1398588" y="2133600"/>
            <a:ext cx="4889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 b="1">
                <a:solidFill>
                  <a:srgbClr val="000000"/>
                </a:solidFill>
                <a:latin typeface="Tahoma" pitchFamily="34" charset="0"/>
              </a:rPr>
              <a:t>CONTROLE</a:t>
            </a:r>
            <a:r>
              <a:rPr lang="pt-BR" altLang="pt-BR" sz="2000">
                <a:solidFill>
                  <a:srgbClr val="000000"/>
                </a:solidFill>
                <a:latin typeface="Tahoma" pitchFamily="34" charset="0"/>
              </a:rPr>
              <a:t>  (disciplina, limites)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381250" y="3832225"/>
            <a:ext cx="2374900" cy="2303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baixo controle</a:t>
            </a:r>
          </a:p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baixo apoio</a:t>
            </a:r>
          </a:p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=</a:t>
            </a:r>
          </a:p>
          <a:p>
            <a:pPr algn="ctr" eaLnBrk="0" hangingPunct="0"/>
            <a:r>
              <a:rPr lang="pt-BR" altLang="pt-BR" sz="2400">
                <a:solidFill>
                  <a:srgbClr val="000000"/>
                </a:solidFill>
                <a:latin typeface="Tahoma" pitchFamily="34" charset="0"/>
              </a:rPr>
              <a:t>NEGLIGENTE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rot="5400000" flipH="1">
            <a:off x="4749801" y="3263900"/>
            <a:ext cx="0" cy="5832475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381250" y="1528763"/>
            <a:ext cx="2374900" cy="2303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alto controle</a:t>
            </a:r>
          </a:p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baixo apoio </a:t>
            </a:r>
          </a:p>
          <a:p>
            <a:pPr algn="ctr" eaLnBrk="0" hangingPunct="0"/>
            <a:r>
              <a:rPr lang="pt-BR" altLang="pt-BR">
                <a:solidFill>
                  <a:srgbClr val="000000"/>
                </a:solidFill>
                <a:latin typeface="Tahoma" pitchFamily="34" charset="0"/>
              </a:rPr>
              <a:t>=</a:t>
            </a:r>
          </a:p>
          <a:p>
            <a:pPr algn="ctr" eaLnBrk="0" hangingPunct="0"/>
            <a:r>
              <a:rPr lang="pt-BR" altLang="pt-BR" sz="2400">
                <a:solidFill>
                  <a:srgbClr val="000000"/>
                </a:solidFill>
                <a:latin typeface="Tahoma" pitchFamily="34" charset="0"/>
              </a:rPr>
              <a:t>PUNITIVA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4756150" y="1530350"/>
            <a:ext cx="2374900" cy="23034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</a:rPr>
              <a:t>alto controle</a:t>
            </a:r>
          </a:p>
          <a:p>
            <a:pPr algn="ctr" eaLnBrk="0" hangingPunct="0">
              <a:defRPr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</a:rPr>
              <a:t>alto apoio </a:t>
            </a:r>
          </a:p>
          <a:p>
            <a:pPr algn="ctr" eaLnBrk="0" hangingPunct="0">
              <a:defRPr/>
            </a:pPr>
            <a:r>
              <a:rPr lang="pt-BR" dirty="0">
                <a:solidFill>
                  <a:srgbClr val="000000"/>
                </a:solidFill>
                <a:latin typeface="Tahoma" pitchFamily="34" charset="0"/>
              </a:rPr>
              <a:t>=</a:t>
            </a:r>
          </a:p>
          <a:p>
            <a:pPr algn="ctr" eaLnBrk="0" hangingPunct="0">
              <a:defRPr/>
            </a:pPr>
            <a:r>
              <a:rPr lang="pt-BR" sz="2400" dirty="0">
                <a:solidFill>
                  <a:srgbClr val="000000"/>
                </a:solidFill>
                <a:latin typeface="Tahoma" pitchFamily="34" charset="0"/>
              </a:rPr>
              <a:t>RESTAURATIVA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2339975" y="1125538"/>
            <a:ext cx="3175" cy="554355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1373188" y="6280150"/>
            <a:ext cx="137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000">
                <a:solidFill>
                  <a:srgbClr val="001422"/>
                </a:solidFill>
                <a:latin typeface="Tahoma" pitchFamily="34" charset="0"/>
              </a:rPr>
              <a:t>BAIXO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ltGray">
          <a:xfrm>
            <a:off x="0" y="120650"/>
            <a:ext cx="88931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>
                <a:solidFill>
                  <a:srgbClr val="000000"/>
                </a:solidFill>
              </a:rPr>
              <a:t>Janela da Disciplina Social</a:t>
            </a:r>
          </a:p>
          <a:p>
            <a:pPr algn="ctr">
              <a:spcBef>
                <a:spcPct val="50000"/>
              </a:spcBef>
            </a:pPr>
            <a:r>
              <a:rPr lang="en-US" altLang="pt-BR" sz="1100">
                <a:solidFill>
                  <a:srgbClr val="000000"/>
                </a:solidFill>
              </a:rPr>
              <a:t>Ted Wachtel e Paul McCold</a:t>
            </a:r>
            <a:endParaRPr lang="pt-BR" altLang="pt-BR" sz="1100">
              <a:solidFill>
                <a:srgbClr val="000000"/>
              </a:solidFill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4222750" y="3240088"/>
            <a:ext cx="1285875" cy="1743075"/>
          </a:xfrm>
          <a:prstGeom prst="straightConnector1">
            <a:avLst/>
          </a:prstGeom>
          <a:ln w="889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287963" y="3357563"/>
            <a:ext cx="1309687" cy="40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dirty="0">
                <a:solidFill>
                  <a:srgbClr val="000000"/>
                </a:solidFill>
                <a:latin typeface="Segoe Script" pitchFamily="34" charset="0"/>
              </a:rPr>
              <a:t>Com  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148263" y="5599113"/>
            <a:ext cx="1309687" cy="40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dirty="0">
                <a:solidFill>
                  <a:srgbClr val="000000"/>
                </a:solidFill>
                <a:latin typeface="Segoe Script" pitchFamily="34" charset="0"/>
              </a:rPr>
              <a:t>Para 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2820988" y="3357563"/>
            <a:ext cx="1309687" cy="40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dirty="0">
                <a:solidFill>
                  <a:srgbClr val="000000"/>
                </a:solidFill>
                <a:latin typeface="Segoe Script" pitchFamily="34" charset="0"/>
              </a:rPr>
              <a:t>Contra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914650" y="5599113"/>
            <a:ext cx="1308100" cy="4000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dirty="0">
                <a:solidFill>
                  <a:srgbClr val="000000"/>
                </a:solidFill>
                <a:latin typeface="Segoe Script" pitchFamily="34" charset="0"/>
              </a:rPr>
              <a:t>Nada </a:t>
            </a:r>
          </a:p>
        </p:txBody>
      </p:sp>
      <p:pic>
        <p:nvPicPr>
          <p:cNvPr id="22548" name="Imagem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2"/>
          <p:cNvSpPr>
            <a:spLocks noGrp="1"/>
          </p:cNvSpPr>
          <p:nvPr>
            <p:ph type="title"/>
          </p:nvPr>
        </p:nvSpPr>
        <p:spPr>
          <a:xfrm>
            <a:off x="498475" y="22225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b="1" smtClean="0"/>
              <a:t>Onde se aplicam Práticas de JR no Brasil?</a:t>
            </a:r>
            <a:r>
              <a:rPr lang="pt-BR" altLang="pt-BR" sz="3600" b="1" smtClean="0"/>
              <a:t> </a:t>
            </a:r>
          </a:p>
        </p:txBody>
      </p:sp>
      <p:sp>
        <p:nvSpPr>
          <p:cNvPr id="36867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2232025" cy="4568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b="1" dirty="0" smtClean="0"/>
              <a:t>Prevenção</a:t>
            </a:r>
          </a:p>
          <a:p>
            <a:pPr eaLnBrk="1" hangingPunct="1">
              <a:defRPr/>
            </a:pPr>
            <a:r>
              <a:rPr lang="pt-BR" altLang="pt-BR" sz="2400" dirty="0"/>
              <a:t>E</a:t>
            </a:r>
            <a:r>
              <a:rPr lang="pt-BR" altLang="pt-BR" sz="2400" dirty="0" smtClean="0"/>
              <a:t>scolas, </a:t>
            </a:r>
          </a:p>
          <a:p>
            <a:pPr eaLnBrk="1" hangingPunct="1">
              <a:defRPr/>
            </a:pPr>
            <a:r>
              <a:rPr lang="pt-BR" altLang="pt-BR" sz="2400" dirty="0" smtClean="0"/>
              <a:t>Instituições sociais, </a:t>
            </a:r>
          </a:p>
          <a:p>
            <a:pPr eaLnBrk="1" hangingPunct="1">
              <a:defRPr/>
            </a:pPr>
            <a:r>
              <a:rPr lang="pt-BR" altLang="pt-BR" sz="2400" dirty="0" smtClean="0"/>
              <a:t>Comunidades</a:t>
            </a:r>
          </a:p>
          <a:p>
            <a:pPr eaLnBrk="1" hangingPunct="1">
              <a:defRPr/>
            </a:pPr>
            <a:r>
              <a:rPr lang="pt-BR" altLang="pt-BR" sz="2400" dirty="0"/>
              <a:t>E</a:t>
            </a:r>
            <a:r>
              <a:rPr lang="pt-BR" altLang="pt-BR" sz="2400" dirty="0" smtClean="0"/>
              <a:t>mpresas, </a:t>
            </a:r>
          </a:p>
          <a:p>
            <a:pPr eaLnBrk="1" hangingPunct="1">
              <a:defRPr/>
            </a:pPr>
            <a:r>
              <a:rPr lang="pt-BR" altLang="pt-BR" sz="2400" dirty="0"/>
              <a:t>F</a:t>
            </a:r>
            <a:r>
              <a:rPr lang="pt-BR" altLang="pt-BR" sz="2400" dirty="0" smtClean="0"/>
              <a:t>amílias</a:t>
            </a:r>
          </a:p>
          <a:p>
            <a:pPr eaLnBrk="1" hangingPunct="1">
              <a:defRPr/>
            </a:pPr>
            <a:r>
              <a:rPr lang="pt-BR" altLang="pt-BR" sz="2400" dirty="0" smtClean="0"/>
              <a:t>Instituições públicas municipais</a:t>
            </a:r>
          </a:p>
          <a:p>
            <a:pPr marL="1257300" lvl="3" indent="0" eaLnBrk="1" hangingPunct="1">
              <a:buFont typeface="Arial" charset="0"/>
              <a:buNone/>
              <a:defRPr/>
            </a:pPr>
            <a:endParaRPr lang="pt-BR" altLang="pt-BR" sz="2400" dirty="0" smtClean="0"/>
          </a:p>
          <a:p>
            <a:pPr eaLnBrk="1" hangingPunct="1">
              <a:defRPr/>
            </a:pPr>
            <a:endParaRPr lang="pt-BR" altLang="pt-BR" dirty="0" smtClean="0"/>
          </a:p>
        </p:txBody>
      </p:sp>
      <p:sp>
        <p:nvSpPr>
          <p:cNvPr id="5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372225" y="1524000"/>
            <a:ext cx="2520950" cy="4568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b="1" dirty="0" smtClean="0"/>
              <a:t>Sistema prisional</a:t>
            </a:r>
          </a:p>
          <a:p>
            <a:pPr eaLnBrk="1" hangingPunct="1">
              <a:defRPr/>
            </a:pPr>
            <a:r>
              <a:rPr lang="pt-BR" altLang="pt-BR" sz="2400" dirty="0" smtClean="0"/>
              <a:t>Entre presos</a:t>
            </a:r>
          </a:p>
          <a:p>
            <a:pPr eaLnBrk="1" hangingPunct="1">
              <a:defRPr/>
            </a:pPr>
            <a:r>
              <a:rPr lang="pt-BR" altLang="pt-BR" sz="2400" dirty="0" smtClean="0"/>
              <a:t>Entre funcionários</a:t>
            </a:r>
          </a:p>
          <a:p>
            <a:pPr eaLnBrk="1" hangingPunct="1">
              <a:defRPr/>
            </a:pPr>
            <a:r>
              <a:rPr lang="pt-BR" altLang="pt-BR" sz="2400" dirty="0" smtClean="0"/>
              <a:t>Entre preso e funcionário</a:t>
            </a:r>
          </a:p>
          <a:p>
            <a:pPr eaLnBrk="1" hangingPunct="1">
              <a:defRPr/>
            </a:pPr>
            <a:r>
              <a:rPr lang="pt-BR" altLang="pt-BR" sz="2400" dirty="0" smtClean="0"/>
              <a:t>Entre Presos e familiares</a:t>
            </a:r>
          </a:p>
          <a:p>
            <a:pPr marL="1257300" lvl="3" indent="0" eaLnBrk="1" hangingPunct="1">
              <a:buFont typeface="Arial" charset="0"/>
              <a:buNone/>
              <a:defRPr/>
            </a:pPr>
            <a:endParaRPr lang="pt-BR" altLang="pt-BR" sz="2400" dirty="0" smtClean="0"/>
          </a:p>
          <a:p>
            <a:pPr eaLnBrk="1" hangingPunct="1">
              <a:defRPr/>
            </a:pPr>
            <a:endParaRPr lang="pt-BR" altLang="pt-BR" dirty="0" smtClean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3132138" y="1557338"/>
            <a:ext cx="26638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b="1" dirty="0" smtClean="0"/>
              <a:t>Após crime</a:t>
            </a:r>
            <a:r>
              <a:rPr lang="pt-BR" altLang="pt-BR" dirty="0" smtClean="0"/>
              <a:t>: </a:t>
            </a:r>
          </a:p>
          <a:p>
            <a:pPr eaLnBrk="1" hangingPunct="1">
              <a:defRPr/>
            </a:pPr>
            <a:r>
              <a:rPr lang="pt-BR" altLang="pt-BR" sz="2400" dirty="0" smtClean="0"/>
              <a:t>Vara de infância e juventude, </a:t>
            </a:r>
          </a:p>
          <a:p>
            <a:pPr eaLnBrk="1" hangingPunct="1">
              <a:defRPr/>
            </a:pPr>
            <a:r>
              <a:rPr lang="pt-BR" altLang="pt-BR" sz="2400" dirty="0" smtClean="0"/>
              <a:t>Medida socioeducativa;</a:t>
            </a:r>
          </a:p>
          <a:p>
            <a:pPr eaLnBrk="1" hangingPunct="1">
              <a:defRPr/>
            </a:pPr>
            <a:r>
              <a:rPr lang="pt-BR" altLang="pt-BR" sz="2400" dirty="0" smtClean="0"/>
              <a:t>Juizado especial da mulher, </a:t>
            </a:r>
          </a:p>
          <a:p>
            <a:pPr eaLnBrk="1" hangingPunct="1">
              <a:defRPr/>
            </a:pPr>
            <a:r>
              <a:rPr lang="pt-BR" altLang="pt-BR" sz="2400" dirty="0" smtClean="0"/>
              <a:t>Juizado Especial Criminal,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s-UY" b="1" smtClean="0"/>
              <a:t>DVD – justo e necessário</a:t>
            </a:r>
            <a:endParaRPr lang="pt-BR" altLang="pt-BR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5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4400" dirty="0" smtClean="0"/>
              <a:t>Entendimento sobre a JR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4400" dirty="0" smtClean="0"/>
              <a:t>Processos de Formação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4400" dirty="0" smtClean="0"/>
              <a:t>Resultados de aplicação no sistema prisional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5400" dirty="0" smtClean="0">
              <a:latin typeface="+mj-lt"/>
            </a:endParaRPr>
          </a:p>
        </p:txBody>
      </p:sp>
      <p:pic>
        <p:nvPicPr>
          <p:cNvPr id="4" name="Imagem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altLang="es-UY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952" y="1714488"/>
            <a:ext cx="7258072" cy="441167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pt-BR" sz="5400" dirty="0" smtClean="0">
                <a:latin typeface="+mj-lt"/>
              </a:rPr>
              <a:t>“Quanto maior a dor, maior o potencial restaurativo.”</a:t>
            </a:r>
          </a:p>
          <a:p>
            <a:pPr marL="0" indent="0" algn="r">
              <a:buFont typeface="Arial" charset="0"/>
              <a:buNone/>
              <a:defRPr/>
            </a:pPr>
            <a:endParaRPr lang="pt-BR" sz="2400" dirty="0" smtClean="0"/>
          </a:p>
          <a:p>
            <a:pPr marL="0" indent="0" algn="r">
              <a:buFont typeface="Arial" charset="0"/>
              <a:buNone/>
              <a:defRPr/>
            </a:pPr>
            <a:r>
              <a:rPr lang="pt-BR" sz="2400" dirty="0" smtClean="0"/>
              <a:t>Howard </a:t>
            </a:r>
            <a:r>
              <a:rPr lang="pt-BR" sz="2400" dirty="0" err="1" smtClean="0"/>
              <a:t>Zehr</a:t>
            </a:r>
            <a:r>
              <a:rPr lang="pt-BR" sz="2400" dirty="0" smtClean="0"/>
              <a:t> </a:t>
            </a:r>
            <a:endParaRPr lang="es-UY" sz="2400" dirty="0"/>
          </a:p>
        </p:txBody>
      </p:sp>
      <p:pic>
        <p:nvPicPr>
          <p:cNvPr id="4" name="Imagem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8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14290"/>
            <a:ext cx="8872510" cy="1000132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Processo de Auto-perdão </a:t>
            </a:r>
            <a:br>
              <a:rPr lang="pt-BR" sz="4000" dirty="0" smtClean="0"/>
            </a:br>
            <a:r>
              <a:rPr lang="pt-BR" sz="4000" dirty="0" smtClean="0"/>
              <a:t>Processo de Luto </a:t>
            </a:r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sz="1800" dirty="0" err="1" smtClean="0"/>
              <a:t>Kübler</a:t>
            </a:r>
            <a:r>
              <a:rPr lang="pt-BR" sz="1800" dirty="0" smtClean="0"/>
              <a:t> Ross, Elisabeth. Sobre a morte e o morrer. São Paulo, Martins Fontes, 1992  </a:t>
            </a:r>
            <a:endParaRPr lang="pt-BR" sz="4000" u="sng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00562" y="5197160"/>
            <a:ext cx="4500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CRISE</a:t>
            </a:r>
            <a:endParaRPr lang="pt-BR" sz="1100" dirty="0"/>
          </a:p>
          <a:p>
            <a:r>
              <a:rPr lang="pt-BR" sz="1100" dirty="0"/>
              <a:t>Negação: "Isto não </a:t>
            </a:r>
            <a:r>
              <a:rPr lang="pt-BR" sz="1100" dirty="0" smtClean="0"/>
              <a:t>foi assim”</a:t>
            </a:r>
          </a:p>
          <a:p>
            <a:r>
              <a:rPr lang="pt-BR" sz="1100" dirty="0" smtClean="0"/>
              <a:t>Raiva: "Porquê eu? Não é justo."</a:t>
            </a:r>
          </a:p>
          <a:p>
            <a:r>
              <a:rPr lang="pt-BR" sz="1100" dirty="0" smtClean="0"/>
              <a:t>Negociação</a:t>
            </a:r>
            <a:r>
              <a:rPr lang="pt-BR" sz="1100" dirty="0"/>
              <a:t>: </a:t>
            </a:r>
            <a:r>
              <a:rPr lang="pt-BR" sz="1100" dirty="0" smtClean="0"/>
              <a:t>“Se tivesse feito diferente, também teria sido uma desgraça."</a:t>
            </a:r>
            <a:endParaRPr lang="pt-BR" sz="1100" dirty="0"/>
          </a:p>
          <a:p>
            <a:r>
              <a:rPr lang="pt-BR" sz="1100" dirty="0"/>
              <a:t>Depressão: "Estou tão triste. Porquê me </a:t>
            </a:r>
            <a:r>
              <a:rPr lang="pt-BR" sz="1100" dirty="0" smtClean="0"/>
              <a:t>preocupar </a:t>
            </a:r>
            <a:r>
              <a:rPr lang="pt-BR" sz="1100" dirty="0"/>
              <a:t>com qualquer coisa?"</a:t>
            </a:r>
          </a:p>
          <a:p>
            <a:r>
              <a:rPr lang="pt-BR" sz="1100" dirty="0"/>
              <a:t>Aceitação: </a:t>
            </a:r>
            <a:r>
              <a:rPr lang="pt-BR" sz="1100" dirty="0" smtClean="0"/>
              <a:t>“Tudo vai ficar </a:t>
            </a:r>
            <a:r>
              <a:rPr lang="pt-BR" sz="1100" dirty="0"/>
              <a:t>bem.", "Eu </a:t>
            </a:r>
            <a:r>
              <a:rPr lang="pt-BR" sz="1100" dirty="0" smtClean="0"/>
              <a:t>sei que o que fiz, não foi certo.”</a:t>
            </a:r>
            <a:endParaRPr lang="pt-BR" sz="1100" dirty="0"/>
          </a:p>
        </p:txBody>
      </p:sp>
      <p:sp>
        <p:nvSpPr>
          <p:cNvPr id="11" name="Forma livre 10"/>
          <p:cNvSpPr/>
          <p:nvPr/>
        </p:nvSpPr>
        <p:spPr>
          <a:xfrm>
            <a:off x="588173" y="1857364"/>
            <a:ext cx="5984091" cy="4857784"/>
          </a:xfrm>
          <a:custGeom>
            <a:avLst/>
            <a:gdLst>
              <a:gd name="connsiteX0" fmla="*/ 0 w 6076461"/>
              <a:gd name="connsiteY0" fmla="*/ 1465384 h 4947138"/>
              <a:gd name="connsiteX1" fmla="*/ 539261 w 6076461"/>
              <a:gd name="connsiteY1" fmla="*/ 4138245 h 4947138"/>
              <a:gd name="connsiteX2" fmla="*/ 2696307 w 6076461"/>
              <a:gd name="connsiteY2" fmla="*/ 4372707 h 4947138"/>
              <a:gd name="connsiteX3" fmla="*/ 5556738 w 6076461"/>
              <a:gd name="connsiteY3" fmla="*/ 691661 h 4947138"/>
              <a:gd name="connsiteX4" fmla="*/ 5814646 w 6076461"/>
              <a:gd name="connsiteY4" fmla="*/ 222738 h 4947138"/>
              <a:gd name="connsiteX0" fmla="*/ 0 w 6076461"/>
              <a:gd name="connsiteY0" fmla="*/ 1429669 h 4911423"/>
              <a:gd name="connsiteX1" fmla="*/ 539261 w 6076461"/>
              <a:gd name="connsiteY1" fmla="*/ 4102530 h 4911423"/>
              <a:gd name="connsiteX2" fmla="*/ 2696307 w 6076461"/>
              <a:gd name="connsiteY2" fmla="*/ 4336992 h 4911423"/>
              <a:gd name="connsiteX3" fmla="*/ 5556738 w 6076461"/>
              <a:gd name="connsiteY3" fmla="*/ 655946 h 4911423"/>
              <a:gd name="connsiteX4" fmla="*/ 5814646 w 6076461"/>
              <a:gd name="connsiteY4" fmla="*/ 401313 h 491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6461" h="4911423">
                <a:moveTo>
                  <a:pt x="0" y="1429669"/>
                </a:moveTo>
                <a:cubicBezTo>
                  <a:pt x="44938" y="2523822"/>
                  <a:pt x="89877" y="3617976"/>
                  <a:pt x="539261" y="4102530"/>
                </a:cubicBezTo>
                <a:cubicBezTo>
                  <a:pt x="988646" y="4587084"/>
                  <a:pt x="1860061" y="4911423"/>
                  <a:pt x="2696307" y="4336992"/>
                </a:cubicBezTo>
                <a:cubicBezTo>
                  <a:pt x="3532553" y="3762561"/>
                  <a:pt x="5037015" y="1311892"/>
                  <a:pt x="5556738" y="655946"/>
                </a:cubicBezTo>
                <a:cubicBezTo>
                  <a:pt x="6076461" y="0"/>
                  <a:pt x="5748215" y="483375"/>
                  <a:pt x="5814646" y="401313"/>
                </a:cubicBezTo>
              </a:path>
            </a:pathLst>
          </a:custGeom>
          <a:ln w="508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3" name="Estrela de 5 pontas 12"/>
          <p:cNvSpPr/>
          <p:nvPr/>
        </p:nvSpPr>
        <p:spPr>
          <a:xfrm>
            <a:off x="6173323" y="2004570"/>
            <a:ext cx="319152" cy="29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4" name="Estrela de 5 pontas 13"/>
          <p:cNvSpPr/>
          <p:nvPr/>
        </p:nvSpPr>
        <p:spPr>
          <a:xfrm>
            <a:off x="428596" y="3035009"/>
            <a:ext cx="319152" cy="29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7" name="Estrela de 5 pontas 16"/>
          <p:cNvSpPr/>
          <p:nvPr/>
        </p:nvSpPr>
        <p:spPr>
          <a:xfrm>
            <a:off x="508384" y="3918242"/>
            <a:ext cx="319152" cy="29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8" name="Estrela de 5 pontas 17"/>
          <p:cNvSpPr/>
          <p:nvPr/>
        </p:nvSpPr>
        <p:spPr>
          <a:xfrm>
            <a:off x="588172" y="4727873"/>
            <a:ext cx="319152" cy="29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9" name="Estrela de 5 pontas 18"/>
          <p:cNvSpPr/>
          <p:nvPr/>
        </p:nvSpPr>
        <p:spPr>
          <a:xfrm>
            <a:off x="5357818" y="3063151"/>
            <a:ext cx="319152" cy="29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0" name="Estrela de 5 pontas 19"/>
          <p:cNvSpPr/>
          <p:nvPr/>
        </p:nvSpPr>
        <p:spPr>
          <a:xfrm>
            <a:off x="2183929" y="6273531"/>
            <a:ext cx="319152" cy="29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1" name="Estrela de 5 pontas 20"/>
          <p:cNvSpPr/>
          <p:nvPr/>
        </p:nvSpPr>
        <p:spPr>
          <a:xfrm>
            <a:off x="747748" y="5463901"/>
            <a:ext cx="319152" cy="2944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2" name="Retângulo 21"/>
          <p:cNvSpPr/>
          <p:nvPr/>
        </p:nvSpPr>
        <p:spPr>
          <a:xfrm>
            <a:off x="637028" y="2762724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400" dirty="0">
                <a:solidFill>
                  <a:prstClr val="black"/>
                </a:solidFill>
              </a:rPr>
              <a:t>CRISE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987111" y="4875078"/>
            <a:ext cx="797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27535" y="3643314"/>
            <a:ext cx="13563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 smtClean="0">
                <a:solidFill>
                  <a:prstClr val="black"/>
                </a:solidFill>
              </a:rPr>
              <a:t>NEGAÇÃO 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87111" y="4620112"/>
            <a:ext cx="10372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 smtClean="0">
                <a:solidFill>
                  <a:prstClr val="black"/>
                </a:solidFill>
              </a:rPr>
              <a:t>RAIVA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66899" y="5390298"/>
            <a:ext cx="1755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 smtClean="0">
                <a:solidFill>
                  <a:prstClr val="black"/>
                </a:solidFill>
              </a:rPr>
              <a:t>NEGOCIAÇÃO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625414" y="5893007"/>
            <a:ext cx="1595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 smtClean="0">
                <a:solidFill>
                  <a:prstClr val="black"/>
                </a:solidFill>
              </a:rPr>
              <a:t>DEPRESSÃO 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357686" y="2714620"/>
            <a:ext cx="1293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 smtClean="0">
                <a:solidFill>
                  <a:prstClr val="black"/>
                </a:solidFill>
              </a:rPr>
              <a:t>ACEITAÇÃO   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4643438" y="1857364"/>
            <a:ext cx="1574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 smtClean="0">
                <a:solidFill>
                  <a:prstClr val="black"/>
                </a:solidFill>
              </a:rPr>
              <a:t>AUTO-PERDÃO 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357950" y="3929066"/>
            <a:ext cx="1214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 smtClean="0">
                <a:solidFill>
                  <a:prstClr val="black"/>
                </a:solidFill>
              </a:rPr>
              <a:t>NEGAÇÃO   </a:t>
            </a:r>
            <a:endParaRPr lang="pt-BR" sz="1400" dirty="0">
              <a:solidFill>
                <a:prstClr val="black"/>
              </a:solidFill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857224" y="4141792"/>
            <a:ext cx="5357850" cy="1588"/>
          </a:xfrm>
          <a:prstGeom prst="straightConnector1">
            <a:avLst/>
          </a:prstGeom>
          <a:ln w="60325">
            <a:solidFill>
              <a:schemeClr val="accent6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0"/>
            <a:ext cx="2238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4282" y="-24"/>
            <a:ext cx="8658228" cy="1000132"/>
          </a:xfrm>
        </p:spPr>
        <p:txBody>
          <a:bodyPr>
            <a:noAutofit/>
          </a:bodyPr>
          <a:lstStyle/>
          <a:p>
            <a:r>
              <a:rPr lang="pt-BR" sz="3600" dirty="0" smtClean="0"/>
              <a:t>Justiça Restaurativa: Processo  </a:t>
            </a:r>
            <a:br>
              <a:rPr lang="pt-BR" sz="3600" dirty="0" smtClean="0"/>
            </a:br>
            <a:r>
              <a:rPr lang="pt-BR" sz="3600" dirty="0" smtClean="0"/>
              <a:t>         </a:t>
            </a:r>
            <a:r>
              <a:rPr lang="pt-BR" sz="3600" b="1" dirty="0" smtClean="0">
                <a:solidFill>
                  <a:srgbClr val="0070C0"/>
                </a:solidFill>
              </a:rPr>
              <a:t>subjetivo</a:t>
            </a:r>
            <a:r>
              <a:rPr lang="pt-BR" sz="3600" dirty="0" smtClean="0"/>
              <a:t> e </a:t>
            </a:r>
            <a:r>
              <a:rPr lang="pt-BR" sz="3600" b="1" dirty="0" smtClean="0"/>
              <a:t> </a:t>
            </a:r>
            <a:r>
              <a:rPr lang="pt-BR" sz="3600" b="1" dirty="0" smtClean="0">
                <a:solidFill>
                  <a:schemeClr val="accent3"/>
                </a:solidFill>
              </a:rPr>
              <a:t>social</a:t>
            </a:r>
            <a:endParaRPr lang="pt-BR" sz="3600" b="1" u="sng" dirty="0">
              <a:solidFill>
                <a:schemeClr val="accent3"/>
              </a:solidFill>
            </a:endParaRPr>
          </a:p>
        </p:txBody>
      </p:sp>
      <p:grpSp>
        <p:nvGrpSpPr>
          <p:cNvPr id="2" name="Grupo 57"/>
          <p:cNvGrpSpPr/>
          <p:nvPr/>
        </p:nvGrpSpPr>
        <p:grpSpPr>
          <a:xfrm>
            <a:off x="428596" y="1428736"/>
            <a:ext cx="8501122" cy="5286412"/>
            <a:chOff x="428596" y="1428736"/>
            <a:chExt cx="8501122" cy="5286412"/>
          </a:xfrm>
        </p:grpSpPr>
        <p:grpSp>
          <p:nvGrpSpPr>
            <p:cNvPr id="3" name="Grupo 46"/>
            <p:cNvGrpSpPr/>
            <p:nvPr/>
          </p:nvGrpSpPr>
          <p:grpSpPr>
            <a:xfrm>
              <a:off x="428596" y="1428736"/>
              <a:ext cx="3214710" cy="5286412"/>
              <a:chOff x="428596" y="1857364"/>
              <a:chExt cx="6143668" cy="4857784"/>
            </a:xfrm>
          </p:grpSpPr>
          <p:sp>
            <p:nvSpPr>
              <p:cNvPr id="30" name="Forma livre 29"/>
              <p:cNvSpPr/>
              <p:nvPr/>
            </p:nvSpPr>
            <p:spPr>
              <a:xfrm>
                <a:off x="588173" y="1857364"/>
                <a:ext cx="5984091" cy="4857784"/>
              </a:xfrm>
              <a:custGeom>
                <a:avLst/>
                <a:gdLst>
                  <a:gd name="connsiteX0" fmla="*/ 0 w 6076461"/>
                  <a:gd name="connsiteY0" fmla="*/ 1465384 h 4947138"/>
                  <a:gd name="connsiteX1" fmla="*/ 539261 w 6076461"/>
                  <a:gd name="connsiteY1" fmla="*/ 4138245 h 4947138"/>
                  <a:gd name="connsiteX2" fmla="*/ 2696307 w 6076461"/>
                  <a:gd name="connsiteY2" fmla="*/ 4372707 h 4947138"/>
                  <a:gd name="connsiteX3" fmla="*/ 5556738 w 6076461"/>
                  <a:gd name="connsiteY3" fmla="*/ 691661 h 4947138"/>
                  <a:gd name="connsiteX4" fmla="*/ 5814646 w 6076461"/>
                  <a:gd name="connsiteY4" fmla="*/ 222738 h 4947138"/>
                  <a:gd name="connsiteX0" fmla="*/ 0 w 6076461"/>
                  <a:gd name="connsiteY0" fmla="*/ 1429669 h 4911423"/>
                  <a:gd name="connsiteX1" fmla="*/ 539261 w 6076461"/>
                  <a:gd name="connsiteY1" fmla="*/ 4102530 h 4911423"/>
                  <a:gd name="connsiteX2" fmla="*/ 2696307 w 6076461"/>
                  <a:gd name="connsiteY2" fmla="*/ 4336992 h 4911423"/>
                  <a:gd name="connsiteX3" fmla="*/ 5556738 w 6076461"/>
                  <a:gd name="connsiteY3" fmla="*/ 655946 h 4911423"/>
                  <a:gd name="connsiteX4" fmla="*/ 5814646 w 6076461"/>
                  <a:gd name="connsiteY4" fmla="*/ 401313 h 4911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6461" h="4911423">
                    <a:moveTo>
                      <a:pt x="0" y="1429669"/>
                    </a:moveTo>
                    <a:cubicBezTo>
                      <a:pt x="44938" y="2523822"/>
                      <a:pt x="89877" y="3617976"/>
                      <a:pt x="539261" y="4102530"/>
                    </a:cubicBezTo>
                    <a:cubicBezTo>
                      <a:pt x="988646" y="4587084"/>
                      <a:pt x="1860061" y="4911423"/>
                      <a:pt x="2696307" y="4336992"/>
                    </a:cubicBezTo>
                    <a:cubicBezTo>
                      <a:pt x="3532553" y="3762561"/>
                      <a:pt x="5037015" y="1311892"/>
                      <a:pt x="5556738" y="655946"/>
                    </a:cubicBezTo>
                    <a:cubicBezTo>
                      <a:pt x="6076461" y="0"/>
                      <a:pt x="5748215" y="483375"/>
                      <a:pt x="5814646" y="401313"/>
                    </a:cubicBezTo>
                  </a:path>
                </a:pathLst>
              </a:custGeom>
              <a:ln w="50800" cmpd="sng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2" name="Estrela de 5 pontas 31"/>
              <p:cNvSpPr/>
              <p:nvPr/>
            </p:nvSpPr>
            <p:spPr>
              <a:xfrm>
                <a:off x="6173323" y="2004570"/>
                <a:ext cx="319152" cy="29441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3" name="Estrela de 5 pontas 32"/>
              <p:cNvSpPr/>
              <p:nvPr/>
            </p:nvSpPr>
            <p:spPr>
              <a:xfrm>
                <a:off x="428596" y="3035009"/>
                <a:ext cx="319152" cy="29441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4" name="Estrela de 5 pontas 33"/>
              <p:cNvSpPr/>
              <p:nvPr/>
            </p:nvSpPr>
            <p:spPr>
              <a:xfrm>
                <a:off x="508384" y="3918242"/>
                <a:ext cx="319152" cy="29441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5" name="Estrela de 5 pontas 34"/>
              <p:cNvSpPr/>
              <p:nvPr/>
            </p:nvSpPr>
            <p:spPr>
              <a:xfrm>
                <a:off x="588172" y="4727873"/>
                <a:ext cx="319152" cy="29441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6" name="Estrela de 5 pontas 35"/>
              <p:cNvSpPr/>
              <p:nvPr/>
            </p:nvSpPr>
            <p:spPr>
              <a:xfrm>
                <a:off x="5307391" y="3139279"/>
                <a:ext cx="319151" cy="29441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7" name="Estrela de 5 pontas 36"/>
              <p:cNvSpPr/>
              <p:nvPr/>
            </p:nvSpPr>
            <p:spPr>
              <a:xfrm>
                <a:off x="2183929" y="6273531"/>
                <a:ext cx="319152" cy="29441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8" name="Estrela de 5 pontas 37"/>
              <p:cNvSpPr/>
              <p:nvPr/>
            </p:nvSpPr>
            <p:spPr>
              <a:xfrm>
                <a:off x="747748" y="5463901"/>
                <a:ext cx="319152" cy="294411"/>
              </a:xfrm>
              <a:prstGeom prst="star5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100"/>
              </a:p>
            </p:txBody>
          </p:sp>
          <p:sp>
            <p:nvSpPr>
              <p:cNvPr id="39" name="Retângulo 38"/>
              <p:cNvSpPr/>
              <p:nvPr/>
            </p:nvSpPr>
            <p:spPr>
              <a:xfrm>
                <a:off x="827535" y="2948896"/>
                <a:ext cx="1180067" cy="240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pt-BR" sz="1100" dirty="0">
                    <a:solidFill>
                      <a:prstClr val="black"/>
                    </a:solidFill>
                  </a:rPr>
                  <a:t>CRISE</a:t>
                </a:r>
              </a:p>
            </p:txBody>
          </p:sp>
          <p:sp>
            <p:nvSpPr>
              <p:cNvPr id="40" name="Retângulo 39"/>
              <p:cNvSpPr/>
              <p:nvPr/>
            </p:nvSpPr>
            <p:spPr>
              <a:xfrm>
                <a:off x="987111" y="4875078"/>
                <a:ext cx="797879" cy="240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pt-BR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Retângulo 40"/>
              <p:cNvSpPr/>
              <p:nvPr/>
            </p:nvSpPr>
            <p:spPr>
              <a:xfrm>
                <a:off x="827535" y="3844639"/>
                <a:ext cx="2311502" cy="240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1100" dirty="0" smtClean="0">
                    <a:solidFill>
                      <a:prstClr val="black"/>
                    </a:solidFill>
                  </a:rPr>
                  <a:t>NEGAÇÃO </a:t>
                </a:r>
                <a:endParaRPr lang="pt-BR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987111" y="4580667"/>
                <a:ext cx="1971231" cy="240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1100" dirty="0" smtClean="0">
                    <a:solidFill>
                      <a:prstClr val="black"/>
                    </a:solidFill>
                  </a:rPr>
                  <a:t>RAIVA</a:t>
                </a:r>
                <a:endParaRPr lang="pt-BR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tângulo 42"/>
              <p:cNvSpPr/>
              <p:nvPr/>
            </p:nvSpPr>
            <p:spPr>
              <a:xfrm>
                <a:off x="1066898" y="5390298"/>
                <a:ext cx="3337012" cy="240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1100" dirty="0" smtClean="0">
                    <a:solidFill>
                      <a:prstClr val="black"/>
                    </a:solidFill>
                  </a:rPr>
                  <a:t>NEGOCIAÇÃO</a:t>
                </a:r>
                <a:endParaRPr lang="pt-BR" sz="11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Retângulo 43"/>
              <p:cNvSpPr/>
              <p:nvPr/>
            </p:nvSpPr>
            <p:spPr>
              <a:xfrm>
                <a:off x="1151380" y="5749093"/>
                <a:ext cx="3071834" cy="240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BR" sz="1100" dirty="0" smtClean="0">
                    <a:solidFill>
                      <a:prstClr val="black"/>
                    </a:solidFill>
                  </a:rPr>
                  <a:t>DEPRESSÃO </a:t>
                </a:r>
                <a:endParaRPr lang="pt-BR" sz="11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" name="Retângulo 47"/>
            <p:cNvSpPr/>
            <p:nvPr/>
          </p:nvSpPr>
          <p:spPr>
            <a:xfrm>
              <a:off x="1643042" y="1785926"/>
              <a:ext cx="16430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1400" dirty="0" smtClean="0">
                  <a:solidFill>
                    <a:prstClr val="black"/>
                  </a:solidFill>
                </a:rPr>
                <a:t>AUTO-PERDÃO </a:t>
              </a:r>
              <a:endParaRPr lang="pt-BR" sz="1400" dirty="0">
                <a:solidFill>
                  <a:prstClr val="black"/>
                </a:solidFill>
              </a:endParaRP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1857356" y="2571744"/>
              <a:ext cx="15001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t-BR" sz="1400" dirty="0" smtClean="0">
                  <a:solidFill>
                    <a:prstClr val="black"/>
                  </a:solidFill>
                </a:rPr>
                <a:t>ACEITAÇÃO  </a:t>
              </a:r>
              <a:endParaRPr lang="pt-BR" sz="1400" dirty="0">
                <a:solidFill>
                  <a:prstClr val="black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6286511" y="1785926"/>
              <a:ext cx="2643207" cy="86177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prstClr val="black"/>
                  </a:solidFill>
                </a:rPr>
                <a:t>RECONHECER </a:t>
              </a:r>
            </a:p>
            <a:p>
              <a:pPr lvl="0" algn="ctr"/>
              <a:r>
                <a:rPr lang="pt-BR" sz="1600" dirty="0" smtClean="0">
                  <a:solidFill>
                    <a:prstClr val="black"/>
                  </a:solidFill>
                </a:rPr>
                <a:t>O que eu fiz</a:t>
              </a:r>
            </a:p>
            <a:p>
              <a:pPr lvl="0" algn="ctr"/>
              <a:r>
                <a:rPr lang="pt-BR" sz="1600" dirty="0" smtClean="0">
                  <a:solidFill>
                    <a:prstClr val="black"/>
                  </a:solidFill>
                </a:rPr>
                <a:t>O que fizeram comigo</a:t>
              </a:r>
              <a:endParaRPr lang="pt-BR" sz="1600" dirty="0">
                <a:solidFill>
                  <a:prstClr val="black"/>
                </a:solidFill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6357948" y="3435494"/>
              <a:ext cx="2428893" cy="58477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pt-BR" sz="1600" dirty="0" smtClean="0">
                  <a:solidFill>
                    <a:prstClr val="black"/>
                  </a:solidFill>
                </a:rPr>
                <a:t>RESPONSABILIZAR-</a:t>
              </a:r>
              <a:r>
                <a:rPr lang="pt-BR" sz="1600" b="1" dirty="0" smtClean="0">
                  <a:solidFill>
                    <a:prstClr val="black"/>
                  </a:solidFill>
                </a:rPr>
                <a:t>SE</a:t>
              </a:r>
            </a:p>
            <a:p>
              <a:pPr lvl="0" algn="ctr"/>
              <a:r>
                <a:rPr lang="pt-BR" sz="1600" dirty="0" smtClean="0">
                  <a:solidFill>
                    <a:prstClr val="black"/>
                  </a:solidFill>
                </a:rPr>
                <a:t>Dor e Dano </a:t>
              </a:r>
            </a:p>
          </p:txBody>
        </p:sp>
        <p:sp>
          <p:nvSpPr>
            <p:cNvPr id="52" name="Retângulo 51"/>
            <p:cNvSpPr/>
            <p:nvPr/>
          </p:nvSpPr>
          <p:spPr>
            <a:xfrm>
              <a:off x="6929453" y="4792816"/>
              <a:ext cx="1285885" cy="58477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prstClr val="black"/>
                  </a:solidFill>
                </a:rPr>
                <a:t>REPARAR</a:t>
              </a:r>
            </a:p>
            <a:p>
              <a:pPr lvl="0" algn="ctr"/>
              <a:r>
                <a:rPr lang="pt-BR" sz="1600" dirty="0" smtClean="0">
                  <a:solidFill>
                    <a:prstClr val="black"/>
                  </a:solidFill>
                </a:rPr>
                <a:t>Relações  </a:t>
              </a:r>
            </a:p>
          </p:txBody>
        </p:sp>
        <p:sp>
          <p:nvSpPr>
            <p:cNvPr id="53" name="Retângulo 52"/>
            <p:cNvSpPr/>
            <p:nvPr/>
          </p:nvSpPr>
          <p:spPr>
            <a:xfrm>
              <a:off x="6786578" y="6172162"/>
              <a:ext cx="1571636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prstClr val="black"/>
                  </a:solidFill>
                </a:rPr>
                <a:t>REINTEGRAR </a:t>
              </a:r>
            </a:p>
          </p:txBody>
        </p:sp>
        <p:cxnSp>
          <p:nvCxnSpPr>
            <p:cNvPr id="63" name="Conector de seta reta 62"/>
            <p:cNvCxnSpPr/>
            <p:nvPr/>
          </p:nvCxnSpPr>
          <p:spPr>
            <a:xfrm rot="5400000">
              <a:off x="7214411" y="3142454"/>
              <a:ext cx="571504" cy="1588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65"/>
            <p:cNvCxnSpPr/>
            <p:nvPr/>
          </p:nvCxnSpPr>
          <p:spPr>
            <a:xfrm rot="5400000">
              <a:off x="7321568" y="5822173"/>
              <a:ext cx="500066" cy="1588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de seta reta 66"/>
            <p:cNvCxnSpPr/>
            <p:nvPr/>
          </p:nvCxnSpPr>
          <p:spPr>
            <a:xfrm rot="5400000">
              <a:off x="7323156" y="4464057"/>
              <a:ext cx="500066" cy="1588"/>
            </a:xfrm>
            <a:prstGeom prst="straightConnector1">
              <a:avLst/>
            </a:prstGeom>
            <a:ln w="762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ângulo 27"/>
            <p:cNvSpPr/>
            <p:nvPr/>
          </p:nvSpPr>
          <p:spPr>
            <a:xfrm>
              <a:off x="4071934" y="3000372"/>
              <a:ext cx="1857388" cy="33855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pt-BR" sz="1600" dirty="0" err="1" smtClean="0">
                  <a:solidFill>
                    <a:prstClr val="black"/>
                  </a:solidFill>
                </a:rPr>
                <a:t>Translaboração</a:t>
              </a:r>
              <a:r>
                <a:rPr lang="pt-BR" sz="1600" dirty="0" smtClean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29" name="Chave direita 28"/>
            <p:cNvSpPr/>
            <p:nvPr/>
          </p:nvSpPr>
          <p:spPr>
            <a:xfrm>
              <a:off x="3428992" y="1428736"/>
              <a:ext cx="571504" cy="3357586"/>
            </a:xfrm>
            <a:prstGeom prst="rightBrac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cxnSp>
          <p:nvCxnSpPr>
            <p:cNvPr id="31" name="Conector de seta reta 30"/>
            <p:cNvCxnSpPr/>
            <p:nvPr/>
          </p:nvCxnSpPr>
          <p:spPr>
            <a:xfrm flipV="1">
              <a:off x="5000628" y="2214554"/>
              <a:ext cx="1143008" cy="571504"/>
            </a:xfrm>
            <a:prstGeom prst="straightConnector1">
              <a:avLst/>
            </a:prstGeom>
            <a:ln w="635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7429552" cy="10810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ea typeface="+mn-ea"/>
                <a:cs typeface="+mn-cs"/>
              </a:rPr>
              <a:t>As medidas alternativas não reduzem o encarceramento </a:t>
            </a:r>
            <a:endParaRPr lang="pt-BR" sz="3600" b="1" dirty="0">
              <a:ea typeface="+mn-ea"/>
              <a:cs typeface="+mn-cs"/>
            </a:endParaRPr>
          </a:p>
        </p:txBody>
      </p:sp>
      <p:sp>
        <p:nvSpPr>
          <p:cNvPr id="13316" name="Espaço Reservado para Conteúdo 1"/>
          <p:cNvSpPr>
            <a:spLocks noGrp="1"/>
          </p:cNvSpPr>
          <p:nvPr>
            <p:ph idx="1"/>
          </p:nvPr>
        </p:nvSpPr>
        <p:spPr>
          <a:xfrm>
            <a:off x="539750" y="3716338"/>
            <a:ext cx="8424863" cy="25939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pt-BR" altLang="pt-BR" sz="2000" smtClean="0"/>
              <a:t>Apesar de o número de penas/medidas alternativas ter aumentado,  verifica-se que não houve correlata redução da população prisional. A taxa de encarceramento só aumenta.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pt-BR" altLang="pt-BR" sz="1800" smtClean="0"/>
          </a:p>
          <a:p>
            <a:pPr marL="0" indent="0" eaLnBrk="1" hangingPunct="1">
              <a:buFont typeface="Wingdings 2" pitchFamily="18" charset="2"/>
              <a:buNone/>
            </a:pPr>
            <a:endParaRPr lang="pt-BR" altLang="pt-BR" sz="1800" smtClean="0"/>
          </a:p>
          <a:p>
            <a:pPr marL="0" indent="0" eaLnBrk="1" hangingPunct="1">
              <a:buFont typeface="Wingdings 2" pitchFamily="18" charset="2"/>
              <a:buNone/>
            </a:pPr>
            <a:endParaRPr lang="pt-BR" altLang="pt-BR" sz="18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pt-BR" altLang="pt-BR" sz="1200" smtClean="0"/>
              <a:t>Fonte: </a:t>
            </a:r>
            <a:r>
              <a:rPr lang="pt-BR" altLang="pt-BR" sz="1200" u="sng" smtClean="0">
                <a:hlinkClick r:id="rId3"/>
              </a:rPr>
              <a:t>http://portal.mj.gov.br/main.asp?ViewID=%7B47E6462C-55C9-457C-99EC-5A46AFC02DA7%7D&amp;params=itemID=%7B38622B1F-FD61-4264-8AD4-02215F6598F2%7D;&amp;UIPartUID=%7B2868BA3C-1C72-4347-BE11-A26F70F4CB26%7D</a:t>
            </a:r>
            <a:r>
              <a:rPr lang="pt-BR" altLang="pt-BR" sz="1200" smtClean="0"/>
              <a:t> </a:t>
            </a:r>
            <a:endParaRPr lang="pt-BR" altLang="pt-BR" sz="200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950" y="1700213"/>
          <a:ext cx="8928101" cy="1704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11"/>
                <a:gridCol w="2242717"/>
                <a:gridCol w="2797339"/>
                <a:gridCol w="3024034"/>
              </a:tblGrid>
              <a:tr h="84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Pessoas presas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Medidas alternativas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Pessoas </a:t>
                      </a:r>
                      <a:r>
                        <a:rPr lang="pt-BR" sz="2400" smtClean="0">
                          <a:effectLst/>
                        </a:rPr>
                        <a:t>presas / 100mil </a:t>
                      </a:r>
                      <a:r>
                        <a:rPr lang="pt-BR" sz="2400" dirty="0" err="1" smtClean="0">
                          <a:effectLst/>
                        </a:rPr>
                        <a:t>hab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431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1995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80.364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56.000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95 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431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2013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>
                          <a:effectLst/>
                        </a:rPr>
                        <a:t>700.000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600.000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</a:rPr>
                        <a:t>288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4282" y="-24"/>
            <a:ext cx="8658228" cy="1000132"/>
          </a:xfrm>
        </p:spPr>
        <p:txBody>
          <a:bodyPr>
            <a:noAutofit/>
          </a:bodyPr>
          <a:lstStyle/>
          <a:p>
            <a:r>
              <a:rPr lang="pt-BR" sz="3600" dirty="0" smtClean="0"/>
              <a:t>Justiça Restaurativa: Processo  </a:t>
            </a:r>
            <a:br>
              <a:rPr lang="pt-BR" sz="3600" dirty="0" smtClean="0"/>
            </a:br>
            <a:r>
              <a:rPr lang="pt-BR" sz="3600" dirty="0" smtClean="0"/>
              <a:t>         </a:t>
            </a:r>
            <a:r>
              <a:rPr lang="pt-BR" sz="3600" b="1" dirty="0" smtClean="0">
                <a:solidFill>
                  <a:srgbClr val="0070C0"/>
                </a:solidFill>
              </a:rPr>
              <a:t>subjetivo</a:t>
            </a:r>
            <a:r>
              <a:rPr lang="pt-BR" sz="3600" dirty="0" smtClean="0"/>
              <a:t> e </a:t>
            </a:r>
            <a:r>
              <a:rPr lang="pt-BR" sz="3600" b="1" dirty="0" smtClean="0"/>
              <a:t> </a:t>
            </a:r>
            <a:r>
              <a:rPr lang="pt-BR" sz="3600" b="1" dirty="0" smtClean="0">
                <a:solidFill>
                  <a:schemeClr val="accent3"/>
                </a:solidFill>
              </a:rPr>
              <a:t>social</a:t>
            </a:r>
            <a:endParaRPr lang="pt-BR" sz="3600" b="1" u="sng" dirty="0">
              <a:solidFill>
                <a:schemeClr val="accent3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500034" y="1428736"/>
            <a:ext cx="2643207" cy="86177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1600" dirty="0" smtClean="0">
                <a:solidFill>
                  <a:prstClr val="black"/>
                </a:solidFill>
              </a:rPr>
              <a:t>RECONHECER </a:t>
            </a:r>
          </a:p>
          <a:p>
            <a:pPr lvl="0" algn="ctr"/>
            <a:r>
              <a:rPr lang="pt-BR" sz="1600" dirty="0" smtClean="0">
                <a:solidFill>
                  <a:prstClr val="black"/>
                </a:solidFill>
              </a:rPr>
              <a:t>O que eu fiz</a:t>
            </a:r>
          </a:p>
          <a:p>
            <a:pPr lvl="0" algn="ctr"/>
            <a:r>
              <a:rPr lang="pt-BR" sz="1600" dirty="0" smtClean="0">
                <a:solidFill>
                  <a:prstClr val="black"/>
                </a:solidFill>
              </a:rPr>
              <a:t>O que fizeram comigo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1785918" y="2714620"/>
            <a:ext cx="2428893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pt-BR" sz="1600" dirty="0" smtClean="0">
                <a:solidFill>
                  <a:prstClr val="black"/>
                </a:solidFill>
              </a:rPr>
              <a:t>RESPONSABILIZAR-</a:t>
            </a:r>
            <a:r>
              <a:rPr lang="pt-BR" sz="1600" b="1" dirty="0" smtClean="0">
                <a:solidFill>
                  <a:prstClr val="black"/>
                </a:solidFill>
              </a:rPr>
              <a:t>SE</a:t>
            </a:r>
          </a:p>
          <a:p>
            <a:pPr lvl="0" algn="ctr"/>
            <a:r>
              <a:rPr lang="pt-BR" sz="1600" dirty="0" smtClean="0">
                <a:solidFill>
                  <a:prstClr val="black"/>
                </a:solidFill>
              </a:rPr>
              <a:t>Dor e Dano 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2786050" y="3643314"/>
            <a:ext cx="1285885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1600" dirty="0" smtClean="0">
                <a:solidFill>
                  <a:prstClr val="black"/>
                </a:solidFill>
              </a:rPr>
              <a:t>REPARAR</a:t>
            </a:r>
          </a:p>
          <a:p>
            <a:pPr lvl="0" algn="ctr"/>
            <a:r>
              <a:rPr lang="pt-BR" sz="1600" dirty="0" smtClean="0">
                <a:solidFill>
                  <a:prstClr val="black"/>
                </a:solidFill>
              </a:rPr>
              <a:t>Relações  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3857620" y="4572008"/>
            <a:ext cx="1571636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1600" dirty="0" smtClean="0">
                <a:solidFill>
                  <a:prstClr val="black"/>
                </a:solidFill>
              </a:rPr>
              <a:t>REINTEGRAR </a:t>
            </a:r>
          </a:p>
        </p:txBody>
      </p:sp>
      <p:cxnSp>
        <p:nvCxnSpPr>
          <p:cNvPr id="63" name="Conector de seta reta 62"/>
          <p:cNvCxnSpPr/>
          <p:nvPr/>
        </p:nvCxnSpPr>
        <p:spPr>
          <a:xfrm rot="16200000" flipH="1">
            <a:off x="1143770" y="2501100"/>
            <a:ext cx="571504" cy="284164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>
            <a:off x="3216266" y="4286256"/>
            <a:ext cx="498478" cy="428628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/>
          <p:nvPr/>
        </p:nvCxnSpPr>
        <p:spPr>
          <a:xfrm>
            <a:off x="1930382" y="3429000"/>
            <a:ext cx="641354" cy="500066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>
            <a:off x="4214810" y="5286388"/>
            <a:ext cx="498478" cy="428628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m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186634" cy="1143000"/>
          </a:xfrm>
        </p:spPr>
        <p:txBody>
          <a:bodyPr>
            <a:noAutofit/>
          </a:bodyPr>
          <a:lstStyle/>
          <a:p>
            <a:pPr lvl="0"/>
            <a:r>
              <a:rPr lang="pt-B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Pesquisa com homens privados de liberdade após o curso Fundamentos de JR </a:t>
            </a:r>
            <a:endParaRPr lang="pt-BR" sz="2800" dirty="0"/>
          </a:p>
        </p:txBody>
      </p:sp>
      <p:pic>
        <p:nvPicPr>
          <p:cNvPr id="5" name="Imagem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00034" y="1357298"/>
            <a:ext cx="79296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Ocorre uma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sele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de certa forma “natural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”: </a:t>
            </a:r>
          </a:p>
          <a:p>
            <a:pPr lvl="1" algn="just" eaLnBrk="0" hangingPunct="0"/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divulgação é feita pela Administração do presídio e boca à boca entre presos. </a:t>
            </a:r>
          </a:p>
          <a:p>
            <a:pPr lvl="1" algn="just" eaLnBrk="0" hangingPunct="0"/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inscrição é voluntária. </a:t>
            </a:r>
          </a:p>
          <a:p>
            <a:pPr lvl="1" algn="just" eaLnBrk="0" hangingPunct="0"/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Entre o ato de inscri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e o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termíno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curso  - desistência de 24%. </a:t>
            </a:r>
            <a:endParaRPr kumimoji="0" lang="pt-B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hangingPunct="0">
              <a:buFont typeface="+mj-lt"/>
              <a:buAutoNum type="arabicPeriod"/>
            </a:pPr>
            <a:endParaRPr lang="pt-B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/>
            <a:r>
              <a:rPr lang="pt-B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Resultado: 53 participantes</a:t>
            </a: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</a:p>
          <a:p>
            <a:pPr lvl="1" algn="just" eaLnBrk="0" hangingPunct="0"/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 question</a:t>
            </a:r>
            <a:r>
              <a:rPr lang="pt-BR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rios - logo no final do curso. </a:t>
            </a:r>
          </a:p>
          <a:p>
            <a:pPr lvl="1" algn="just" eaLnBrk="0" hangingPunct="0"/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 question</a:t>
            </a:r>
            <a:r>
              <a:rPr lang="pt-BR" dirty="0" smtClean="0"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rios com quem havia terminado fazia 3 meses.</a:t>
            </a:r>
          </a:p>
          <a:p>
            <a:pPr lvl="1" algn="just" eaLnBrk="0" hangingPunct="0"/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Não houve diferen</a:t>
            </a:r>
            <a:r>
              <a:rPr lang="pt-BR" dirty="0" smtClean="0"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significativa entre os resultados de um e outro grupo. </a:t>
            </a:r>
          </a:p>
          <a:p>
            <a:pPr lvl="1" algn="just" eaLnBrk="0" hangingPunct="0"/>
            <a:endParaRPr lang="pt-B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/>
            <a:r>
              <a:rPr lang="pt-B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Perguntas: 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Você está disposta a fazer um trabalho com sua/s vitimas para, atrav</a:t>
            </a:r>
            <a:r>
              <a:rPr lang="pt-BR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de um procedimento restaurativo, chegar a uma repara</a:t>
            </a:r>
            <a:r>
              <a:rPr lang="pt-BR" dirty="0" smtClean="0"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de danos? 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Você está disposto a contar para sua vitima o que realmente aconteceu? 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Caso você queira participar destes procedimentos, por favor, coloque seu nome que será encaminhado para a Administração do Presídio. </a:t>
            </a:r>
          </a:p>
          <a:p>
            <a:pPr marL="342900" indent="-342900" algn="just" eaLnBrk="0" hangingPunct="0"/>
            <a:endParaRPr lang="pt-B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 as perguntas 1 e 2 positivas = consideramos este questionário como SIM. 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/>
          </a:bodyPr>
          <a:lstStyle/>
          <a:p>
            <a:r>
              <a:rPr lang="pt-BR" sz="3100" dirty="0" smtClean="0"/>
              <a:t>Adesão a procedimentos restaurativos com sua(s) vitimas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401080" cy="497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Situação carcerária dos que aderem ao procedimento JR 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62" y="14285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t-B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Possibilidades de Implantação de JR a partir do presídio</a:t>
            </a:r>
            <a:endParaRPr lang="pt-BR" sz="28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sz="2000" b="1" dirty="0" smtClean="0"/>
              <a:t>Formação: </a:t>
            </a:r>
          </a:p>
          <a:p>
            <a:r>
              <a:rPr lang="pt-BR" sz="2000" dirty="0" smtClean="0"/>
              <a:t>Pessoas Privadas de Liberdade</a:t>
            </a:r>
          </a:p>
          <a:p>
            <a:r>
              <a:rPr lang="pt-BR" sz="2000" dirty="0" smtClean="0"/>
              <a:t>Agentes Penitenciários e técnicos</a:t>
            </a:r>
          </a:p>
          <a:p>
            <a:r>
              <a:rPr lang="pt-BR" sz="2000" dirty="0" smtClean="0"/>
              <a:t>Comunidade: funcionários da prefeitura, assistência social, educação, saúde, Pastorais, Fórum, etc. </a:t>
            </a:r>
          </a:p>
          <a:p>
            <a:pPr>
              <a:buNone/>
            </a:pPr>
            <a:r>
              <a:rPr lang="pt-BR" sz="2000" dirty="0" smtClean="0"/>
              <a:t>Implantação do </a:t>
            </a:r>
            <a:r>
              <a:rPr lang="pt-BR" sz="2000" b="1" dirty="0" smtClean="0"/>
              <a:t>Conselho da Comunidade – </a:t>
            </a:r>
            <a:r>
              <a:rPr lang="pt-BR" sz="2000" dirty="0" smtClean="0"/>
              <a:t>com ênfase no Núcleo Comunitário de Justiça Restaurativa.  </a:t>
            </a:r>
          </a:p>
          <a:p>
            <a:pPr>
              <a:buNone/>
            </a:pPr>
            <a:r>
              <a:rPr lang="pt-BR" sz="2000" b="1" dirty="0" smtClean="0"/>
              <a:t>Estudos </a:t>
            </a:r>
            <a:r>
              <a:rPr lang="pt-BR" sz="2000" dirty="0" smtClean="0"/>
              <a:t>dos procedimentos legais que possibilitam encontro Vítima Ofensor Comunidade influenciando a sentença. </a:t>
            </a:r>
          </a:p>
          <a:p>
            <a:pPr>
              <a:buNone/>
            </a:pPr>
            <a:r>
              <a:rPr lang="pt-BR" sz="2000" b="1" dirty="0" smtClean="0"/>
              <a:t>Diálogos </a:t>
            </a:r>
            <a:r>
              <a:rPr lang="pt-BR" sz="2000" dirty="0" smtClean="0"/>
              <a:t>com Juiz, Ministério Público, Advogados </a:t>
            </a:r>
          </a:p>
          <a:p>
            <a:pPr>
              <a:buNone/>
            </a:pPr>
            <a:r>
              <a:rPr lang="pt-BR" sz="2000" dirty="0" smtClean="0"/>
              <a:t>Realização de </a:t>
            </a:r>
            <a:r>
              <a:rPr lang="pt-BR" sz="2000" b="1" dirty="0" smtClean="0"/>
              <a:t>encontros restaurativos </a:t>
            </a:r>
            <a:r>
              <a:rPr lang="pt-BR" sz="2000" dirty="0" smtClean="0"/>
              <a:t>com vinculação jurídica e escolha de metodologia adequada para o caso em questão. </a:t>
            </a:r>
            <a:endParaRPr lang="pt-BR" sz="2000" b="1" dirty="0"/>
          </a:p>
        </p:txBody>
      </p:sp>
      <p:pic>
        <p:nvPicPr>
          <p:cNvPr id="5" name="Imagem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0"/>
            <a:ext cx="18430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1.bp.blogspot.com/-IyWxRfYZFXM/UMqgz77OXoI/AAAAAAAAHd4/J9o8ECR6x0Y/s1600/IGRE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000504"/>
            <a:ext cx="1857375" cy="1952625"/>
          </a:xfrm>
          <a:prstGeom prst="rect">
            <a:avLst/>
          </a:prstGeom>
          <a:noFill/>
        </p:spPr>
      </p:pic>
      <p:grpSp>
        <p:nvGrpSpPr>
          <p:cNvPr id="2" name="Grupo 15"/>
          <p:cNvGrpSpPr/>
          <p:nvPr/>
        </p:nvGrpSpPr>
        <p:grpSpPr>
          <a:xfrm>
            <a:off x="5857884" y="1428736"/>
            <a:ext cx="2428924" cy="2786082"/>
            <a:chOff x="5572132" y="976072"/>
            <a:chExt cx="3241688" cy="3332179"/>
          </a:xfrm>
        </p:grpSpPr>
        <p:pic>
          <p:nvPicPr>
            <p:cNvPr id="16386" name="Picture 2" descr="https://image.freepik.com/icones-gratis/grupos-de-avatares_318-49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72132" y="976072"/>
              <a:ext cx="3241688" cy="3332179"/>
            </a:xfrm>
            <a:prstGeom prst="rect">
              <a:avLst/>
            </a:prstGeom>
            <a:noFill/>
          </p:spPr>
        </p:pic>
        <p:sp>
          <p:nvSpPr>
            <p:cNvPr id="15" name="Espaço Reservado para Conteúdo 8"/>
            <p:cNvSpPr txBox="1">
              <a:spLocks/>
            </p:cNvSpPr>
            <p:nvPr/>
          </p:nvSpPr>
          <p:spPr>
            <a:xfrm>
              <a:off x="5705494" y="2959511"/>
              <a:ext cx="3000396" cy="11120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Agentes </a:t>
              </a:r>
            </a:p>
            <a:p>
              <a:pPr marL="342900" indent="-342900">
                <a:spcBef>
                  <a:spcPct val="20000"/>
                </a:spcBef>
                <a:spcAft>
                  <a:spcPts val="600"/>
                </a:spcAft>
              </a:pPr>
              <a:r>
                <a:rPr lang="pt-BR" sz="1600" dirty="0" smtClean="0"/>
                <a:t>	Técnicos </a:t>
              </a:r>
              <a:endParaRPr lang="es-AR" sz="1600" dirty="0" smtClean="0"/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600" dirty="0" smtClean="0"/>
                <a:t>Administradores</a:t>
              </a:r>
            </a:p>
          </p:txBody>
        </p: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Autofit/>
          </a:bodyPr>
          <a:lstStyle/>
          <a:p>
            <a:r>
              <a:rPr lang="pt-BR" sz="4000" b="1" dirty="0" smtClean="0"/>
              <a:t>Rede restaurativa a partir do Presídio </a:t>
            </a:r>
            <a:endParaRPr lang="es-AR" sz="4000" dirty="0"/>
          </a:p>
        </p:txBody>
      </p:sp>
      <p:pic>
        <p:nvPicPr>
          <p:cNvPr id="15362" name="Picture 2" descr="https://poiesispsicologia.files.wordpress.com/2013/09/grupo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286116" y="1857364"/>
            <a:ext cx="2567962" cy="1928826"/>
          </a:xfrm>
          <a:prstGeom prst="rect">
            <a:avLst/>
          </a:prstGeom>
          <a:noFill/>
        </p:spPr>
      </p:pic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3143240" y="1142984"/>
            <a:ext cx="2286016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AR" sz="2000" dirty="0" smtClean="0"/>
              <a:t>Familias  </a:t>
            </a:r>
          </a:p>
          <a:p>
            <a:pPr algn="ctr">
              <a:buNone/>
            </a:pPr>
            <a:r>
              <a:rPr lang="es-AR" sz="2000" dirty="0" err="1" smtClean="0"/>
              <a:t>Comunidade</a:t>
            </a:r>
            <a:r>
              <a:rPr lang="es-AR" sz="2000" dirty="0" smtClean="0"/>
              <a:t>  </a:t>
            </a:r>
            <a:endParaRPr lang="es-AR" sz="2000" dirty="0"/>
          </a:p>
        </p:txBody>
      </p:sp>
      <p:grpSp>
        <p:nvGrpSpPr>
          <p:cNvPr id="3" name="Grupo 10"/>
          <p:cNvGrpSpPr/>
          <p:nvPr/>
        </p:nvGrpSpPr>
        <p:grpSpPr>
          <a:xfrm>
            <a:off x="357158" y="1142984"/>
            <a:ext cx="1857388" cy="1614486"/>
            <a:chOff x="428596" y="1357298"/>
            <a:chExt cx="1857388" cy="1614486"/>
          </a:xfrm>
        </p:grpSpPr>
        <p:pic>
          <p:nvPicPr>
            <p:cNvPr id="12" name="Picture 8" descr="https://encrypted-tbn1.gstatic.com/images?q=tbn:ANd9GcRn1ice-gd6h8yxxpQouK6XmpiVIiSnFNgsf_EOZGp54inwz0R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1357298"/>
              <a:ext cx="1857388" cy="1610764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3" name="Espaço Reservado para Conteúdo 8"/>
            <p:cNvSpPr txBox="1">
              <a:spLocks/>
            </p:cNvSpPr>
            <p:nvPr/>
          </p:nvSpPr>
          <p:spPr>
            <a:xfrm>
              <a:off x="428596" y="2357430"/>
              <a:ext cx="1214446" cy="6143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indent="-342900" algn="l" defTabSz="914400" rtl="0" eaLnBrk="1" fontAlgn="auto" latinLnBrk="0" hangingPunct="1"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s-A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Pess</a:t>
              </a:r>
              <a:r>
                <a:rPr lang="es-AR" sz="1600" dirty="0" err="1" smtClean="0"/>
                <a:t>oa</a:t>
              </a:r>
              <a:r>
                <a:rPr lang="es-AR" sz="1600" dirty="0" smtClean="0"/>
                <a:t> privada de </a:t>
              </a:r>
              <a:r>
                <a:rPr lang="es-AR" sz="1600" dirty="0" err="1" smtClean="0"/>
                <a:t>liberdade</a:t>
              </a:r>
              <a:r>
                <a:rPr lang="es-AR" sz="1600" dirty="0" smtClean="0"/>
                <a:t> </a:t>
              </a:r>
              <a:endPara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Espaço Reservado para Conteúdo 8"/>
          <p:cNvSpPr txBox="1">
            <a:spLocks/>
          </p:cNvSpPr>
          <p:nvPr/>
        </p:nvSpPr>
        <p:spPr>
          <a:xfrm>
            <a:off x="7000892" y="785794"/>
            <a:ext cx="1928794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ADMINSTRAÇÃO PENITENCIÁRIA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pt-BR" sz="1600" dirty="0" smtClean="0"/>
              <a:t>Escola </a:t>
            </a:r>
            <a:r>
              <a:rPr lang="pt-BR" sz="1600" dirty="0"/>
              <a:t>do </a:t>
            </a:r>
            <a:r>
              <a:rPr lang="pt-BR" sz="1600" dirty="0" smtClean="0"/>
              <a:t> Serviço Penitenciário</a:t>
            </a:r>
            <a:endParaRPr lang="es-AR" sz="1600" dirty="0"/>
          </a:p>
        </p:txBody>
      </p:sp>
      <p:sp>
        <p:nvSpPr>
          <p:cNvPr id="17" name="Espaço Reservado para Conteúdo 8"/>
          <p:cNvSpPr txBox="1">
            <a:spLocks/>
          </p:cNvSpPr>
          <p:nvPr/>
        </p:nvSpPr>
        <p:spPr>
          <a:xfrm>
            <a:off x="5929322" y="5786454"/>
            <a:ext cx="3000396" cy="714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Igrejas</a:t>
            </a: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Associações</a:t>
            </a: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comunitárias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ço Reservado para Conteúdo 8"/>
          <p:cNvSpPr txBox="1">
            <a:spLocks/>
          </p:cNvSpPr>
          <p:nvPr/>
        </p:nvSpPr>
        <p:spPr>
          <a:xfrm>
            <a:off x="357158" y="3429000"/>
            <a:ext cx="2500330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Serviços</a:t>
            </a: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públicos</a:t>
            </a:r>
            <a:r>
              <a:rPr kumimoji="0" lang="es-A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s-A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Municpal</a:t>
            </a:r>
            <a:r>
              <a:rPr kumimoji="0" lang="es-A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Estadual 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i43.tinypic.com/30df7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429132"/>
            <a:ext cx="1447978" cy="1560275"/>
          </a:xfrm>
          <a:prstGeom prst="rect">
            <a:avLst/>
          </a:prstGeom>
          <a:noFill/>
        </p:spPr>
      </p:pic>
      <p:sp>
        <p:nvSpPr>
          <p:cNvPr id="1028" name="AutoShape 4" descr="data:image/png;base64,iVBORw0KGgoAAAANSUhEUgAAAOsAAADWCAMAAAAHMIWUAAAA21BMVEX///8AAAD09PTX19f8/Pz4+Pj6+vrw8PA6Ojr19fXp6ens7Ozf39/k5OTMzMyqqqpzc3NjY2NcXFy5ublSUlLS0tKJiYmwsLCjo6PDw8OVlZVGRkZqamq1tbUxMTFWVlZBQUGMjIwgICAnJycUFBR8fHwLCwslJSWCgoKbm5sbGxsuLi5paWkLAAARERG2tqmelJSen5WWloh8cXFKPDxPTzlfUVEKCgDs7OJ0dF5GRjldXVA5IiImJgAmJhheXlglCwt/fXNxZWUqHh5xcWVoaFU/LS0bGwAvFhahtkaLAAAT3UlEQVR4nO1dB7uySJaWoCCSFFDAhPGavjsddnt2Znamw2z6/79oK2IVVKHeC59h7umnu72IWKfCe94Tqmy1vuRLvuRLvuRLviQe7j3X1SLNcdS2fu/WNCsDhch2uzrOZt6929Ok9BVO0nu3p0nZ8Lr+eO/2NClDXtcf7t2eJgXqesIvLfByf9/WNCtToGAfv7Rffb0yulrbF1+vwVlX9fji6zU669oav/h6ZXUdvPh61RhdTy++XlldNy+5XrvTOPX9+Tgzl4yuqaLEd21WI2JzZGlArsaKMtunQZAkkdZ7GZ+n+37WdDwJyNWI0X/8MrqqgDYsB0MvcNirGqPr5F5Nq1+WIvPSjaJkGnge9GkXd2hUQ7Ks0iYBuo6+Y2MaFrNK1z3QNfqOjWlYxpd0daTvPp30FSXzoWygJPjiHryE1zJFOar3bV+dwoeZCIOYn6+E921erWI4VAxToOvWv2/zmhKgK46U6mDuTuLAtaye0b5zoxqSs64AsKZ3bkzDYlJj2gav3Ds3pmHJNewdFEW7c2MaFqArtjlQ1+6dG9OwmJQk/Wvo2kMvoFP7ovhLBehqoRdAV/NlvFaxAF0N9MI+R2NeVYCu+AXQdXPfpjQurK7D+zalccl11V487N9idJ1Ssvi6Yipb/GJEScXriqks8Yvpy1NEoKuJX6TU+Lyu/GvpSuolFsrqxekw0JWwpd+VrHPfpjQupjLoIB1/zpNYLym6ao9gVvIY+rv94GUpouokqT9ec7HT4+vZHMuO/cFMEcjWvnfb6hNDSxankB3M45xT1nwJq2NFIz98Y/Wa+YvE0Xf4jwXV/bmTG7qWpOMZtzJNf++qCHxjfMFreeStp7axpy03S8eLODlHlRJ8EfqtVNm351V2x4zmYlRIqzq4HwbcnatnDTr9REYzDgQQq5u4D8ifJ6Js9pzKwuW4TmTgSkaSvg0TOrhnnjF0ipajlCAQXDoPeC9X9vnWLCyYlccaIgrBZ3GWRNnw2UxPVFSFE4cYVu6iS3Fs8FxrVqPWRCyYJJ4KVxOq7OSZlNVgHZ7cc8GbVcISCk2psqfnURaZTnmJB2YOa6v8Tpwr22DrahULTtFMCqcEl4QQnbOPJ8nutKH12ErBtIudAEm18OmplO2EUFW5f4btqAy3CJ0CsmumeXWKjkq15HUeO4YFi6RzeB5l0UbPQPr2HrPgiqChtX4WZX3YSPmODIJLldWVORg/uLJo66PcsBorpEN10exCeQpl0+q12PpbFQRTAVNjbZqr1WMrO4LNy+Tvo664uL9qoihzYLnatq25yaM6PUjVpZzeeVcZTliu97jDSQT7KQLmRwRv1TAveWzqPx5fVwyxXLSljaXTg8XCNvJP1xfD+72HXqZIsKqHQRiGYyLmcYblsAWCkfVypYB1Gb3uLPzOMalcoYT76LrmAZQLckUBCHRiH7mUuG0y+vz2rrx/w/9uvynKN/jvFv151YDFxVX/WGL8kx07KRkeXVWcBp2DXp2tq1ccN4qSKIrcBdRVShG9q4oOIaN+howdCpRKgy/JNbEVFBR/Bl1RJNCseHd+8REdsPSPj8oMWUHU6CBbbbAg+qIWqvIkm31VBE4yamQoVRSSecTl0X8EqTSiUNeLeyDh1HiOXWbI6ZRVAkt05Y2pW4XkDyUwhij12gzhmLt82gdSiQen/kR2VUanuxLsz4YdwCq7qJgYjyXIHZfVs7SP5aCEgUKkTMJuqDxLiTjOPknoLBzXwlKkoe8zd5xf5yE8gESVRmdQgtj82ECqrD67BqwfQizUcNmhCYOi6WQKZcgBGp2/P42u2MDKcHQCKBEb8cdJgPWMUbatXEM4HkOUKqOz4ZNaIzyiETkfpQ+ZIaRN6wd26VhBWbix5M0N55omubtLXoU6XvCrZ3BzWmiayhs7ZHUldWvIvqRE2TYC8uxJSpz2VUYH6kpDSc6BxV8CUsde/DTUn8b2JcmpVMkjNCRClZOIECtrwqjEsxRLoMiELIQWn9/Ch4ectTKY6NxzuDm0SkvS2jiftFhVNqOnnY/rego3x3ZjvzBenATU9mIs4jEor+R68IMSO24wnDPnqEmQNCBDjg3rsVBIkOfTH/SsKl1LvHClFGUrZgPQDw8paX4r1UxQxvhoc1jvJfFmUFKSipjRQra8Iqmfd8Et9HmP4tO121qcDkyhhodsskgy+ErslUG/XCGMUJSy0WlW6N5OXdewp+lmvBUpuZ2F/sjVkI+OykN+yj+mt7uGYThJ4qU/QeDa4hkvToTk2b57JXR0w0ri4eAoHMpj9sc+idj5+Cd4edKz3VE8HPr+eCb6oCznQ8H4+0fDe449Gk7G74LGgqE8/e5Fdjncck0mVr4g6e6V78cT25aW/OjPD8KGruabNLItWd2DflnVqmwdPRz+u4Cxu9+E/E6pXDJ/OI2kSlIZc59ZjUN/M0zR+WIGLpKu5oC00vQ7BBNTkZLbcPdDYqjXpVnSLNzs0h+8JAKgpHaZD2G2cOGcPJXuomwcjKcFLVd+Oo2MevZX42df3G1k0e9ueEcsczTueOEFtQYISH3T5clBwfj/GvXZVYRG/X3SQJdiVQ/XxM0oGIcN5iZxZLqZA3e0W+YlZcYNnkSM+Ggzlq2H+da1R9DSc0Abc+8QBB8aOeehfbgNWjuUbDV0QKTXHPh1sM0VhGbUZD+MtTIIOZTHNNIeXCYqr9T/hLQHElU1HMZQjsOSw0stgtlAYFzbNrc+MBUqZT505seCtqVgxIjavtoXFWYrzWwAkjBDHY52tgumPtqdVFKW9kTtYIxmWdbIztMFtpWl6yirjCyouhNiNA1T1HwuPPqyy3XMHxFMgsspHogPeXACmoBZ8Y4OjX7UCiJpc7iEl92yNGP0kPtCmAcqebUOdbdqrLHFBLQRJ4psVi4Ta5v3AmzRwJ7peW2LC0cSGjlAiTBDQcxwUejcXxRRjpm6XeVu+JgYKMayaoIvEVVFzHBSUA0uIwFJWhBlazocHgU5101E7hz5agO4w6fP4ToSpbwoM66lvmvTGC6pTDa5KO2VYnLMMJLoqv6VKFvDfodFc7g0q2ijnin/y42rdPuGRQ9D+vTPdOB8aRNBO7V6A/OkEPCGFl7sBuXnTnxymWHwOH7uIWLBC00aM4wL5Bsm1iUxFwrG2adCQsRYN1E7hWFATrAtYEgY6IfLNZPdS2Obn6Hr7XHdrCQXHEWRFf9AmXADO6jEx798HozxNGsitUu2pVfRHYfV7vcLHUNTvB8G411juIQRT5JxpgLjICnKUTnQZRedI5KLQbOVH7SNOOYya4AvkQDvpYgCGvzBYoPJTLWTlR+p+CEwxn3fBC4l17aKhh7gBK7umE5+4/sHYsYV/O2Tol0/2/QUL8TsUoCR6RXpViepkOM5GghJkvzrtU+2oii6PFT+WdfbHbJxU7hkHD8HmGJRWLkxJoMjew38ipaBgKbuPAmeK2u6N/ymhYeJyFsDobSsEcRboId+qE5x1BguNVSh9PZh26r9uSlcwhCyrBsIeuixHznZ1Vo1gEt6T3PjCYaluO5dnZgKfCQmHn7QTInFsN1kMzCPec1MihzOWjPyk49OYUz43z+LS7qdBGnfXBXr2AJcilfrb32i79jevpOF+IIfD/EbbpBK6rtI56vLq4I6ajAcZKdhcLEqAhOx23PgwblJN4ruTr1NKFGRVRVB1MXFZZ8PC59cYM7DjzWZBNJvYh52EO/k1bNE3kPfm2pklQJncXVhtBbcpzeVztbsQ1PYwI/+rytu7eha4O3Ex9Mzsl2FuyDReCiCk6canLLCY5YVt2PSdDPHw2C5rPCf9LbqJN5iIi4QZmSV/fcicDVhG+ECqyQq/4OfMV/E6S+YJ1TstcIu4q1TGC+RrRCXVAPq6GfiesuzvB/HfhpE9nnW6aUJCCvPqsAJjeoyxrOy7aJ+nUmZAubuN5YSEMeI7yHDcjRv6IcXD+pZz+Y/793I4dtkD+fj8a7Q6fDsjwpwWsDHDc4Luo1sg+wgXn31gSmM4120w3XL1oKFP38Ta8YqaZ52sWZbgo7v0Dz/nEcOYPwPUuaEYtt8RBCFgyScFYfCbwsAksjIH6odAR0HmbhslpVl6P800pyeFFLVswlacXYDDpSUrMAZXCSoaGTFn8CE4CYeRsu1V+UdJiVZhZs40Hrgu7tOFbGFFGyeDpHG3LGd0LTJwipwDMu8AK4vsSVET8+u1BKJfsl4ECV3ceCodCCjcK28DaSxIMDxTYRzEUQXdlbCjpVFJmBDykCDgqKigbUQQbzFR9SLBq0gb2HqBUaHG8QuLfAOxRiongdThwjP+OfqUZqQGEkGUJZ/xUTvlkipL9FRmU32U1e4ULpn1JoJOcuIUa/zn/waBLpvxS2BDEz4Bhjvb4LLyMe5xSkTFrYrmVPh7EC7MXeNXgLXizB057OXE951gpkrYQc5kmHF2biy5W/PbpzCAavh1hxQvlA1M6Z5amkv/rIuZwhg1zALGzZcaENG0q+Fm67KX+PeOIUhZTu8zfo7L4gQrlLdK3J8AMv+Rl8vwK1lch7xTfiRGy9NsvrgYvqr5Cv7IrhFM1L2CYF4iWvzpoOijtyjdllNQpEF8fh6doub6fBwaOHEz+QADdGpZOEQrf1UsNmhK1ZqPYcsK3NF8cqUz6x1Ta5saCyGIKdiQtqCBdu7GYXLQnFZ5j10MjYRDABiWbqloCucgl3uL+G5VKKxo7Iutye4FYUFYhB4ksX7LH7WLgS/fr4v9PeJ4wJ7MTh5VemYsAxOaEw+W6QTVw+swzugrsAf9Qq6TjhdXXEbh1UxkWGpSKB9/PwUbuXJW0mspKArgNU/FW9JCgPH6wqBWOCH+VUeS1AadBRVy6QfuFaoLyDGOIcfcWcrKHgteCt9TlcYSxSAU79qL0dS6p60jincOsOTcGAdvhNsQZ90Cy2b82v630STDzIOOVcDFvuNvzKvZQqjtsoHFrgd7NIRjSuEkhxp2y78zU/2XV8EBtW6qnDnfqmJV2zAuywUnkReTDvjHFKwbn4o3bOAi9hxvTQ/WWIyHuc2MhYR397hJl1RPvEnyd23CfHzhPtUJlwoIBJRVY5lM4JBzRWhCpguS3nguKSrX9MUbp2LGkUOyT4HkU5bjYbor06bbNyNJFpiwZ9D1Kz4VKBrRY1RUVcdhonq+m1jnP8S5qvBrB323Hjh018xnZxgOBWPmcVodlgeZqYZhuHE9+M4TvM+WiplowzmcLWuXK07sjh1nYFpkCQbP01sF4hkgmKLCrff+5EbRbZjGwYX9nJzGxEqZeakzqpq7dWCfUUWp7aEHwmj8qGuuVhN4Izna3sr7e9ObnUXghkDcVieHdcKH4BAJw+R3ywZCyetcyPfVpnZP502P2/SdJ8Emg3F+kbbcpTPrTwKDt310vaLwQX7yvKGbp1TuJUHjf+dvRbDM4mMjgAvZ3SOhfJGzOgsgQBW+oWvfpWuBdY5qnUKt/LTHFjiFkjLWzPKlIaogkk1DMeGqztJ3FHs7TabyS/9tZLhezqipm6qDnr0ePYBLc6szu35Fq6JYbmZK9V1QEkMWOfvs9lhLUx00Yk7E4DT/sLPfrG+OnxWvQUsBJ4YqqAWdTUsy440LUlOygrPwOIpFDyEETjpC8BpWuXnzDmDjIx4vbsZcRqM+4kfMMyL4SScz2fr4mEp5ISp/4hH7D8e/Af9B/1p5HqVQgpalduy5G6Hg2Da8c6r8XRTYkkZF6Bq0G5gbBD31oWck7WWT0uVnwZwCeCe/kt9e8JwEdDh3Cp/PhgPBvTfeTgYhHPy51zyte5M2W4K8SXErgqrszuT17O43PIm5Q5Y3Xwu2Pz3a97+cqFhmzHRhPF9Zqs6iUv6PCeCl4qrsy+PrSXcrMGQMFZbxgL8/4Tw2IHsIodq1cu4fqCiqyz/gHkLkzzXSRfkLIdPbPjfK2uvD8jUkrEZnSlE6WK4/Se50dlx0IS4+gFBIfzd0Xk3JwMYrzp76Elu30obqaK/Kst+jmkL9BFURNNljgL4RM1vX/kVEPsd8xA9xvaoyJwSudEx2boDnW1S5w94hi2cPHGCH6l78PFjr3dSMv4pXVwMccIGA6j3No2R7bLgLAhpvvLjENDHhMoFmP4rVgk+c+xvlW/FRbyVRfEtbsJrzBC2EAcJZ4iaePC/AXz8CRKgEoEDnZEOwRR7h1MM3GwCHAJd1YO/3HSyc7ZfMIadjm4BsW3AhrWiwIvgzTZeoSmxyBbMyTgtA1KeeYJWbGBBKk0+FXneUZkD+4QkYB6mOcAeJG2dpoBRBQVzXCTaSwSb3wbthFnAMaJ6xR2IkOEu1ZYDb99AE42O4gA4ly6JqaEpjySKkjje7U4AecOxaZprIHL7s14foOc6H+zGyj/OJWtvHhiBJRwjGKvcyioXS08DHwKecAYfOJggDGEpzYmOBVrIRzwF7DKzinFTIvC14a/Kn/HMQOuJzJorm1MltHuxuR528fd+Tti6oc6YgCcc8R0ZfdCp/ZGrWQy0BwT8DDbrBVGJLhAm7b5VzNl44i8WwzRNPW86SqDr7nRVVrrwmjsaeWm6WGwmsxkD/eDLfiOuhJcCFhXAW/MPtvN/gJBrDrwj8UbTKfjKdLjYnSaDmflbAcQN8lBXyfc2/Eza/P5mzn3PbYFpmcQ5+O3OQd0R275duo+DJLJ1IK0PiM4UrwXjWniOrClWbi86+9Q3/34eJjo96Q373M3SnuPnny+L4U7jHTyWk+qaL/OzRylPDj6nOK0ksiT1WI0cdPMlX/IlX/IlX/IlX/Iljy//D01EGeN9GoC5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data:image/png;base64,iVBORw0KGgoAAAANSUhEUgAAAOsAAADWCAMAAAAHMIWUAAAA21BMVEX///8AAAD09PTX19f8/Pz4+Pj6+vrw8PA6Ojr19fXp6ens7Ozf39/k5OTMzMyqqqpzc3NjY2NcXFy5ublSUlLS0tKJiYmwsLCjo6PDw8OVlZVGRkZqamq1tbUxMTFWVlZBQUGMjIwgICAnJycUFBR8fHwLCwslJSWCgoKbm5sbGxsuLi5paWkLAAARERG2tqmelJSen5WWloh8cXFKPDxPTzlfUVEKCgDs7OJ0dF5GRjldXVA5IiImJgAmJhheXlglCwt/fXNxZWUqHh5xcWVoaFU/LS0bGwAvFhahtkaLAAAT3UlEQVR4nO1dB7uySJaWoCCSFFDAhPGavjsddnt2Znamw2z6/79oK2IVVKHeC59h7umnu72IWKfCe94Tqmy1vuRLvuRLvuRLviQe7j3X1SLNcdS2fu/WNCsDhch2uzrOZt6929Ok9BVO0nu3p0nZ8Lr+eO/2NClDXtcf7t2eJgXqesIvLfByf9/WNCtToGAfv7Rffb0yulrbF1+vwVlX9fji6zU669oav/h6ZXUdvPh61RhdTy++XlldNy+5XrvTOPX9+Tgzl4yuqaLEd21WI2JzZGlArsaKMtunQZAkkdZ7GZ+n+37WdDwJyNWI0X/8MrqqgDYsB0MvcNirGqPr5F5Nq1+WIvPSjaJkGnge9GkXd2hUQ7Ks0iYBuo6+Y2MaFrNK1z3QNfqOjWlYxpd0daTvPp30FSXzoWygJPjiHryE1zJFOar3bV+dwoeZCIOYn6+E921erWI4VAxToOvWv2/zmhKgK46U6mDuTuLAtaye0b5zoxqSs64AsKZ3bkzDYlJj2gav3Ds3pmHJNewdFEW7c2MaFqArtjlQ1+6dG9OwmJQk/Wvo2kMvoFP7ovhLBehqoRdAV/NlvFaxAF0N9MI+R2NeVYCu+AXQdXPfpjQurK7D+zalccl11V487N9idJ1Ssvi6Yipb/GJEScXriqks8Yvpy1NEoKuJX6TU+Lyu/GvpSuolFsrqxekw0JWwpd+VrHPfpjQupjLoIB1/zpNYLym6ao9gVvIY+rv94GUpouokqT9ec7HT4+vZHMuO/cFMEcjWvnfb6hNDSxankB3M45xT1nwJq2NFIz98Y/Wa+YvE0Xf4jwXV/bmTG7qWpOMZtzJNf++qCHxjfMFreeStp7axpy03S8eLODlHlRJ8EfqtVNm351V2x4zmYlRIqzq4HwbcnatnDTr9REYzDgQQq5u4D8ifJ6Js9pzKwuW4TmTgSkaSvg0TOrhnnjF0ipajlCAQXDoPeC9X9vnWLCyYlccaIgrBZ3GWRNnw2UxPVFSFE4cYVu6iS3Fs8FxrVqPWRCyYJJ4KVxOq7OSZlNVgHZ7cc8GbVcISCk2psqfnURaZTnmJB2YOa6v8Tpwr22DrahULTtFMCqcEl4QQnbOPJ8nutKH12ErBtIudAEm18OmplO2EUFW5f4btqAy3CJ0CsmumeXWKjkq15HUeO4YFi6RzeB5l0UbPQPr2HrPgiqChtX4WZX3YSPmODIJLldWVORg/uLJo66PcsBorpEN10exCeQpl0+q12PpbFQRTAVNjbZqr1WMrO4LNy+Tvo664uL9qoihzYLnatq25yaM6PUjVpZzeeVcZTliu97jDSQT7KQLmRwRv1TAveWzqPx5fVwyxXLSljaXTg8XCNvJP1xfD+72HXqZIsKqHQRiGYyLmcYblsAWCkfVypYB1Gb3uLPzOMalcoYT76LrmAZQLckUBCHRiH7mUuG0y+vz2rrx/w/9uvynKN/jvFv151YDFxVX/WGL8kx07KRkeXVWcBp2DXp2tq1ccN4qSKIrcBdRVShG9q4oOIaN+howdCpRKgy/JNbEVFBR/Bl1RJNCseHd+8REdsPSPj8oMWUHU6CBbbbAg+qIWqvIkm31VBE4yamQoVRSSecTl0X8EqTSiUNeLeyDh1HiOXWbI6ZRVAkt05Y2pW4XkDyUwhij12gzhmLt82gdSiQen/kR2VUanuxLsz4YdwCq7qJgYjyXIHZfVs7SP5aCEgUKkTMJuqDxLiTjOPknoLBzXwlKkoe8zd5xf5yE8gESVRmdQgtj82ECqrD67BqwfQizUcNmhCYOi6WQKZcgBGp2/P42u2MDKcHQCKBEb8cdJgPWMUbatXEM4HkOUKqOz4ZNaIzyiETkfpQ+ZIaRN6wd26VhBWbix5M0N55omubtLXoU6XvCrZ3BzWmiayhs7ZHUldWvIvqRE2TYC8uxJSpz2VUYH6kpDSc6BxV8CUsde/DTUn8b2JcmpVMkjNCRClZOIECtrwqjEsxRLoMiELIQWn9/Ch4ectTKY6NxzuDm0SkvS2jiftFhVNqOnnY/rego3x3ZjvzBenATU9mIs4jEor+R68IMSO24wnDPnqEmQNCBDjg3rsVBIkOfTH/SsKl1LvHClFGUrZgPQDw8paX4r1UxQxvhoc1jvJfFmUFKSipjRQra8Iqmfd8Et9HmP4tO121qcDkyhhodsskgy+ErslUG/XCGMUJSy0WlW6N5OXdewp+lmvBUpuZ2F/sjVkI+OykN+yj+mt7uGYThJ4qU/QeDa4hkvToTk2b57JXR0w0ri4eAoHMpj9sc+idj5+Cd4edKz3VE8HPr+eCb6oCznQ8H4+0fDe449Gk7G74LGgqE8/e5Fdjncck0mVr4g6e6V78cT25aW/OjPD8KGruabNLItWd2DflnVqmwdPRz+u4Cxu9+E/E6pXDJ/OI2kSlIZc59ZjUN/M0zR+WIGLpKu5oC00vQ7BBNTkZLbcPdDYqjXpVnSLNzs0h+8JAKgpHaZD2G2cOGcPJXuomwcjKcFLVd+Oo2MevZX42df3G1k0e9ueEcsczTueOEFtQYISH3T5clBwfj/GvXZVYRG/X3SQJdiVQ/XxM0oGIcN5iZxZLqZA3e0W+YlZcYNnkSM+Ggzlq2H+da1R9DSc0Abc+8QBB8aOeehfbgNWjuUbDV0QKTXHPh1sM0VhGbUZD+MtTIIOZTHNNIeXCYqr9T/hLQHElU1HMZQjsOSw0stgtlAYFzbNrc+MBUqZT505seCtqVgxIjavtoXFWYrzWwAkjBDHY52tgumPtqdVFKW9kTtYIxmWdbIztMFtpWl6yirjCyouhNiNA1T1HwuPPqyy3XMHxFMgsspHogPeXACmoBZ8Y4OjX7UCiJpc7iEl92yNGP0kPtCmAcqebUOdbdqrLHFBLQRJ4psVi4Ta5v3AmzRwJ7peW2LC0cSGjlAiTBDQcxwUejcXxRRjpm6XeVu+JgYKMayaoIvEVVFzHBSUA0uIwFJWhBlazocHgU5101E7hz5agO4w6fP4ToSpbwoM66lvmvTGC6pTDa5KO2VYnLMMJLoqv6VKFvDfodFc7g0q2ijnin/y42rdPuGRQ9D+vTPdOB8aRNBO7V6A/OkEPCGFl7sBuXnTnxymWHwOH7uIWLBC00aM4wL5Bsm1iUxFwrG2adCQsRYN1E7hWFATrAtYEgY6IfLNZPdS2Obn6Hr7XHdrCQXHEWRFf9AmXADO6jEx798HozxNGsitUu2pVfRHYfV7vcLHUNTvB8G411juIQRT5JxpgLjICnKUTnQZRedI5KLQbOVH7SNOOYya4AvkQDvpYgCGvzBYoPJTLWTlR+p+CEwxn3fBC4l17aKhh7gBK7umE5+4/sHYsYV/O2Tol0/2/QUL8TsUoCR6RXpViepkOM5GghJkvzrtU+2oii6PFT+WdfbHbJxU7hkHD8HmGJRWLkxJoMjew38ipaBgKbuPAmeK2u6N/ymhYeJyFsDobSsEcRboId+qE5x1BguNVSh9PZh26r9uSlcwhCyrBsIeuixHznZ1Vo1gEt6T3PjCYaluO5dnZgKfCQmHn7QTInFsN1kMzCPec1MihzOWjPyk49OYUz43z+LS7qdBGnfXBXr2AJcilfrb32i79jevpOF+IIfD/EbbpBK6rtI56vLq4I6ajAcZKdhcLEqAhOx23PgwblJN4ruTr1NKFGRVRVB1MXFZZ8PC59cYM7DjzWZBNJvYh52EO/k1bNE3kPfm2pklQJncXVhtBbcpzeVztbsQ1PYwI/+rytu7eha4O3Ex9Mzsl2FuyDReCiCk6canLLCY5YVt2PSdDPHw2C5rPCf9LbqJN5iIi4QZmSV/fcicDVhG+ECqyQq/4OfMV/E6S+YJ1TstcIu4q1TGC+RrRCXVAPq6GfiesuzvB/HfhpE9nnW6aUJCCvPqsAJjeoyxrOy7aJ+nUmZAubuN5YSEMeI7yHDcjRv6IcXD+pZz+Y/793I4dtkD+fj8a7Q6fDsjwpwWsDHDc4Luo1sg+wgXn31gSmM4120w3XL1oKFP38Ta8YqaZ52sWZbgo7v0Dz/nEcOYPwPUuaEYtt8RBCFgyScFYfCbwsAksjIH6odAR0HmbhslpVl6P800pyeFFLVswlacXYDDpSUrMAZXCSoaGTFn8CE4CYeRsu1V+UdJiVZhZs40Hrgu7tOFbGFFGyeDpHG3LGd0LTJwipwDMu8AK4vsSVET8+u1BKJfsl4ECV3ceCodCCjcK28DaSxIMDxTYRzEUQXdlbCjpVFJmBDykCDgqKigbUQQbzFR9SLBq0gb2HqBUaHG8QuLfAOxRiongdThwjP+OfqUZqQGEkGUJZ/xUTvlkipL9FRmU32U1e4ULpn1JoJOcuIUa/zn/waBLpvxS2BDEz4Bhjvb4LLyMe5xSkTFrYrmVPh7EC7MXeNXgLXizB057OXE951gpkrYQc5kmHF2biy5W/PbpzCAavh1hxQvlA1M6Z5amkv/rIuZwhg1zALGzZcaENG0q+Fm67KX+PeOIUhZTu8zfo7L4gQrlLdK3J8AMv+Rl8vwK1lch7xTfiRGy9NsvrgYvqr5Cv7IrhFM1L2CYF4iWvzpoOijtyjdllNQpEF8fh6doub6fBwaOHEz+QADdGpZOEQrf1UsNmhK1ZqPYcsK3NF8cqUz6x1Ta5saCyGIKdiQtqCBdu7GYXLQnFZ5j10MjYRDABiWbqloCucgl3uL+G5VKKxo7Iutye4FYUFYhB4ksX7LH7WLgS/fr4v9PeJ4wJ7MTh5VemYsAxOaEw+W6QTVw+swzugrsAf9Qq6TjhdXXEbh1UxkWGpSKB9/PwUbuXJW0mspKArgNU/FW9JCgPH6wqBWOCH+VUeS1AadBRVy6QfuFaoLyDGOIcfcWcrKHgteCt9TlcYSxSAU79qL0dS6p60jincOsOTcGAdvhNsQZ90Cy2b82v630STDzIOOVcDFvuNvzKvZQqjtsoHFrgd7NIRjSuEkhxp2y78zU/2XV8EBtW6qnDnfqmJV2zAuywUnkReTDvjHFKwbn4o3bOAi9hxvTQ/WWIyHuc2MhYR397hJl1RPvEnyd23CfHzhPtUJlwoIBJRVY5lM4JBzRWhCpguS3nguKSrX9MUbp2LGkUOyT4HkU5bjYbor06bbNyNJFpiwZ9D1Kz4VKBrRY1RUVcdhonq+m1jnP8S5qvBrB323Hjh018xnZxgOBWPmcVodlgeZqYZhuHE9+M4TvM+WiplowzmcLWuXK07sjh1nYFpkCQbP01sF4hkgmKLCrff+5EbRbZjGwYX9nJzGxEqZeakzqpq7dWCfUUWp7aEHwmj8qGuuVhN4Izna3sr7e9ObnUXghkDcVieHdcKH4BAJw+R3ywZCyetcyPfVpnZP502P2/SdJ8Emg3F+kbbcpTPrTwKDt310vaLwQX7yvKGbp1TuJUHjf+dvRbDM4mMjgAvZ3SOhfJGzOgsgQBW+oWvfpWuBdY5qnUKt/LTHFjiFkjLWzPKlIaogkk1DMeGqztJ3FHs7TabyS/9tZLhezqipm6qDnr0ePYBLc6szu35Fq6JYbmZK9V1QEkMWOfvs9lhLUx00Yk7E4DT/sLPfrG+OnxWvQUsBJ4YqqAWdTUsy440LUlOygrPwOIpFDyEETjpC8BpWuXnzDmDjIx4vbsZcRqM+4kfMMyL4SScz2fr4mEp5ISp/4hH7D8e/Af9B/1p5HqVQgpalduy5G6Hg2Da8c6r8XRTYkkZF6Bq0G5gbBD31oWck7WWT0uVnwZwCeCe/kt9e8JwEdDh3Cp/PhgPBvTfeTgYhHPy51zyte5M2W4K8SXErgqrszuT17O43PIm5Q5Y3Xwu2Pz3a97+cqFhmzHRhPF9Zqs6iUv6PCeCl4qrsy+PrSXcrMGQMFZbxgL8/4Tw2IHsIodq1cu4fqCiqyz/gHkLkzzXSRfkLIdPbPjfK2uvD8jUkrEZnSlE6WK4/Se50dlx0IS4+gFBIfzd0Xk3JwMYrzp76Elu30obqaK/Kst+jmkL9BFURNNljgL4RM1vX/kVEPsd8xA9xvaoyJwSudEx2boDnW1S5w94hi2cPHGCH6l78PFjr3dSMv4pXVwMccIGA6j3No2R7bLgLAhpvvLjENDHhMoFmP4rVgk+c+xvlW/FRbyVRfEtbsJrzBC2EAcJZ4iaePC/AXz8CRKgEoEDnZEOwRR7h1MM3GwCHAJd1YO/3HSyc7ZfMIadjm4BsW3AhrWiwIvgzTZeoSmxyBbMyTgtA1KeeYJWbGBBKk0+FXneUZkD+4QkYB6mOcAeJG2dpoBRBQVzXCTaSwSb3wbthFnAMaJ6xR2IkOEu1ZYDb99AE42O4gA4ly6JqaEpjySKkjje7U4AecOxaZprIHL7s14foOc6H+zGyj/OJWtvHhiBJRwjGKvcyioXS08DHwKecAYfOJggDGEpzYmOBVrIRzwF7DKzinFTIvC14a/Kn/HMQOuJzJorm1MltHuxuR528fd+Tti6oc6YgCcc8R0ZfdCp/ZGrWQy0BwT8DDbrBVGJLhAm7b5VzNl44i8WwzRNPW86SqDr7nRVVrrwmjsaeWm6WGwmsxkD/eDLfiOuhJcCFhXAW/MPtvN/gJBrDrwj8UbTKfjKdLjYnSaDmflbAcQN8lBXyfc2/Eza/P5mzn3PbYFpmcQ5+O3OQd0R275duo+DJLJ1IK0PiM4UrwXjWniOrClWbi86+9Q3/34eJjo96Q373M3SnuPnny+L4U7jHTyWk+qaL/OzRylPDj6nOK0ksiT1WI0cdPMlX/IlX/IlX/IlX/Iljy//D01EGeN9GoC5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data:image/png;base64,iVBORw0KGgoAAAANSUhEUgAAAOsAAADWCAMAAAAHMIWUAAAA21BMVEX///8AAAD09PTX19f8/Pz4+Pj6+vrw8PA6Ojr19fXp6ens7Ozf39/k5OTMzMyqqqpzc3NjY2NcXFy5ublSUlLS0tKJiYmwsLCjo6PDw8OVlZVGRkZqamq1tbUxMTFWVlZBQUGMjIwgICAnJycUFBR8fHwLCwslJSWCgoKbm5sbGxsuLi5paWkLAAARERG2tqmelJSen5WWloh8cXFKPDxPTzlfUVEKCgDs7OJ0dF5GRjldXVA5IiImJgAmJhheXlglCwt/fXNxZWUqHh5xcWVoaFU/LS0bGwAvFhahtkaLAAAT3UlEQVR4nO1dB7uySJaWoCCSFFDAhPGavjsddnt2Znamw2z6/79oK2IVVKHeC59h7umnu72IWKfCe94Tqmy1vuRLvuRLvuRLviQe7j3X1SLNcdS2fu/WNCsDhch2uzrOZt6929Ok9BVO0nu3p0nZ8Lr+eO/2NClDXtcf7t2eJgXqesIvLfByf9/WNCtToGAfv7Rffb0yulrbF1+vwVlX9fji6zU669oav/h6ZXUdvPh61RhdTy++XlldNy+5XrvTOPX9+Tgzl4yuqaLEd21WI2JzZGlArsaKMtunQZAkkdZ7GZ+n+37WdDwJyNWI0X/8MrqqgDYsB0MvcNirGqPr5F5Nq1+WIvPSjaJkGnge9GkXd2hUQ7Ks0iYBuo6+Y2MaFrNK1z3QNfqOjWlYxpd0daTvPp30FSXzoWygJPjiHryE1zJFOar3bV+dwoeZCIOYn6+E921erWI4VAxToOvWv2/zmhKgK46U6mDuTuLAtaye0b5zoxqSs64AsKZ3bkzDYlJj2gav3Ds3pmHJNewdFEW7c2MaFqArtjlQ1+6dG9OwmJQk/Wvo2kMvoFP7ovhLBehqoRdAV/NlvFaxAF0N9MI+R2NeVYCu+AXQdXPfpjQurK7D+zalccl11V487N9idJ1Ssvi6Yipb/GJEScXriqks8Yvpy1NEoKuJX6TU+Lyu/GvpSuolFsrqxekw0JWwpd+VrHPfpjQupjLoIB1/zpNYLym6ao9gVvIY+rv94GUpouokqT9ec7HT4+vZHMuO/cFMEcjWvnfb6hNDSxankB3M45xT1nwJq2NFIz98Y/Wa+YvE0Xf4jwXV/bmTG7qWpOMZtzJNf++qCHxjfMFreeStp7axpy03S8eLODlHlRJ8EfqtVNm351V2x4zmYlRIqzq4HwbcnatnDTr9REYzDgQQq5u4D8ifJ6Js9pzKwuW4TmTgSkaSvg0TOrhnnjF0ipajlCAQXDoPeC9X9vnWLCyYlccaIgrBZ3GWRNnw2UxPVFSFE4cYVu6iS3Fs8FxrVqPWRCyYJJ4KVxOq7OSZlNVgHZ7cc8GbVcISCk2psqfnURaZTnmJB2YOa6v8Tpwr22DrahULTtFMCqcEl4QQnbOPJ8nutKH12ErBtIudAEm18OmplO2EUFW5f4btqAy3CJ0CsmumeXWKjkq15HUeO4YFi6RzeB5l0UbPQPr2HrPgiqChtX4WZX3YSPmODIJLldWVORg/uLJo66PcsBorpEN10exCeQpl0+q12PpbFQRTAVNjbZqr1WMrO4LNy+Tvo664uL9qoihzYLnatq25yaM6PUjVpZzeeVcZTliu97jDSQT7KQLmRwRv1TAveWzqPx5fVwyxXLSljaXTg8XCNvJP1xfD+72HXqZIsKqHQRiGYyLmcYblsAWCkfVypYB1Gb3uLPzOMalcoYT76LrmAZQLckUBCHRiH7mUuG0y+vz2rrx/w/9uvynKN/jvFv151YDFxVX/WGL8kx07KRkeXVWcBp2DXp2tq1ccN4qSKIrcBdRVShG9q4oOIaN+howdCpRKgy/JNbEVFBR/Bl1RJNCseHd+8REdsPSPj8oMWUHU6CBbbbAg+qIWqvIkm31VBE4yamQoVRSSecTl0X8EqTSiUNeLeyDh1HiOXWbI6ZRVAkt05Y2pW4XkDyUwhij12gzhmLt82gdSiQen/kR2VUanuxLsz4YdwCq7qJgYjyXIHZfVs7SP5aCEgUKkTMJuqDxLiTjOPknoLBzXwlKkoe8zd5xf5yE8gESVRmdQgtj82ECqrD67BqwfQizUcNmhCYOi6WQKZcgBGp2/P42u2MDKcHQCKBEb8cdJgPWMUbatXEM4HkOUKqOz4ZNaIzyiETkfpQ+ZIaRN6wd26VhBWbix5M0N55omubtLXoU6XvCrZ3BzWmiayhs7ZHUldWvIvqRE2TYC8uxJSpz2VUYH6kpDSc6BxV8CUsde/DTUn8b2JcmpVMkjNCRClZOIECtrwqjEsxRLoMiELIQWn9/Ch4ectTKY6NxzuDm0SkvS2jiftFhVNqOnnY/rego3x3ZjvzBenATU9mIs4jEor+R68IMSO24wnDPnqEmQNCBDjg3rsVBIkOfTH/SsKl1LvHClFGUrZgPQDw8paX4r1UxQxvhoc1jvJfFmUFKSipjRQra8Iqmfd8Et9HmP4tO121qcDkyhhodsskgy+ErslUG/XCGMUJSy0WlW6N5OXdewp+lmvBUpuZ2F/sjVkI+OykN+yj+mt7uGYThJ4qU/QeDa4hkvToTk2b57JXR0w0ri4eAoHMpj9sc+idj5+Cd4edKz3VE8HPr+eCb6oCznQ8H4+0fDe449Gk7G74LGgqE8/e5Fdjncck0mVr4g6e6V78cT25aW/OjPD8KGruabNLItWd2DflnVqmwdPRz+u4Cxu9+E/E6pXDJ/OI2kSlIZc59ZjUN/M0zR+WIGLpKu5oC00vQ7BBNTkZLbcPdDYqjXpVnSLNzs0h+8JAKgpHaZD2G2cOGcPJXuomwcjKcFLVd+Oo2MevZX42df3G1k0e9ueEcsczTueOEFtQYISH3T5clBwfj/GvXZVYRG/X3SQJdiVQ/XxM0oGIcN5iZxZLqZA3e0W+YlZcYNnkSM+Ggzlq2H+da1R9DSc0Abc+8QBB8aOeehfbgNWjuUbDV0QKTXHPh1sM0VhGbUZD+MtTIIOZTHNNIeXCYqr9T/hLQHElU1HMZQjsOSw0stgtlAYFzbNrc+MBUqZT505seCtqVgxIjavtoXFWYrzWwAkjBDHY52tgumPtqdVFKW9kTtYIxmWdbIztMFtpWl6yirjCyouhNiNA1T1HwuPPqyy3XMHxFMgsspHogPeXACmoBZ8Y4OjX7UCiJpc7iEl92yNGP0kPtCmAcqebUOdbdqrLHFBLQRJ4psVi4Ta5v3AmzRwJ7peW2LC0cSGjlAiTBDQcxwUejcXxRRjpm6XeVu+JgYKMayaoIvEVVFzHBSUA0uIwFJWhBlazocHgU5101E7hz5agO4w6fP4ToSpbwoM66lvmvTGC6pTDa5KO2VYnLMMJLoqv6VKFvDfodFc7g0q2ijnin/y42rdPuGRQ9D+vTPdOB8aRNBO7V6A/OkEPCGFl7sBuXnTnxymWHwOH7uIWLBC00aM4wL5Bsm1iUxFwrG2adCQsRYN1E7hWFATrAtYEgY6IfLNZPdS2Obn6Hr7XHdrCQXHEWRFf9AmXADO6jEx798HozxNGsitUu2pVfRHYfV7vcLHUNTvB8G411juIQRT5JxpgLjICnKUTnQZRedI5KLQbOVH7SNOOYya4AvkQDvpYgCGvzBYoPJTLWTlR+p+CEwxn3fBC4l17aKhh7gBK7umE5+4/sHYsYV/O2Tol0/2/QUL8TsUoCR6RXpViepkOM5GghJkvzrtU+2oii6PFT+WdfbHbJxU7hkHD8HmGJRWLkxJoMjew38ipaBgKbuPAmeK2u6N/ymhYeJyFsDobSsEcRboId+qE5x1BguNVSh9PZh26r9uSlcwhCyrBsIeuixHznZ1Vo1gEt6T3PjCYaluO5dnZgKfCQmHn7QTInFsN1kMzCPec1MihzOWjPyk49OYUz43z+LS7qdBGnfXBXr2AJcilfrb32i79jevpOF+IIfD/EbbpBK6rtI56vLq4I6ajAcZKdhcLEqAhOx23PgwblJN4ruTr1NKFGRVRVB1MXFZZ8PC59cYM7DjzWZBNJvYh52EO/k1bNE3kPfm2pklQJncXVhtBbcpzeVztbsQ1PYwI/+rytu7eha4O3Ex9Mzsl2FuyDReCiCk6canLLCY5YVt2PSdDPHw2C5rPCf9LbqJN5iIi4QZmSV/fcicDVhG+ECqyQq/4OfMV/E6S+YJ1TstcIu4q1TGC+RrRCXVAPq6GfiesuzvB/HfhpE9nnW6aUJCCvPqsAJjeoyxrOy7aJ+nUmZAubuN5YSEMeI7yHDcjRv6IcXD+pZz+Y/793I4dtkD+fj8a7Q6fDsjwpwWsDHDc4Luo1sg+wgXn31gSmM4120w3XL1oKFP38Ta8YqaZ52sWZbgo7v0Dz/nEcOYPwPUuaEYtt8RBCFgyScFYfCbwsAksjIH6odAR0HmbhslpVl6P800pyeFFLVswlacXYDDpSUrMAZXCSoaGTFn8CE4CYeRsu1V+UdJiVZhZs40Hrgu7tOFbGFFGyeDpHG3LGd0LTJwipwDMu8AK4vsSVET8+u1BKJfsl4ECV3ceCodCCjcK28DaSxIMDxTYRzEUQXdlbCjpVFJmBDykCDgqKigbUQQbzFR9SLBq0gb2HqBUaHG8QuLfAOxRiongdThwjP+OfqUZqQGEkGUJZ/xUTvlkipL9FRmU32U1e4ULpn1JoJOcuIUa/zn/waBLpvxS2BDEz4Bhjvb4LLyMe5xSkTFrYrmVPh7EC7MXeNXgLXizB057OXE951gpkrYQc5kmHF2biy5W/PbpzCAavh1hxQvlA1M6Z5amkv/rIuZwhg1zALGzZcaENG0q+Fm67KX+PeOIUhZTu8zfo7L4gQrlLdK3J8AMv+Rl8vwK1lch7xTfiRGy9NsvrgYvqr5Cv7IrhFM1L2CYF4iWvzpoOijtyjdllNQpEF8fh6doub6fBwaOHEz+QADdGpZOEQrf1UsNmhK1ZqPYcsK3NF8cqUz6x1Ta5saCyGIKdiQtqCBdu7GYXLQnFZ5j10MjYRDABiWbqloCucgl3uL+G5VKKxo7Iutye4FYUFYhB4ksX7LH7WLgS/fr4v9PeJ4wJ7MTh5VemYsAxOaEw+W6QTVw+swzugrsAf9Qq6TjhdXXEbh1UxkWGpSKB9/PwUbuXJW0mspKArgNU/FW9JCgPH6wqBWOCH+VUeS1AadBRVy6QfuFaoLyDGOIcfcWcrKHgteCt9TlcYSxSAU79qL0dS6p60jincOsOTcGAdvhNsQZ90Cy2b82v630STDzIOOVcDFvuNvzKvZQqjtsoHFrgd7NIRjSuEkhxp2y78zU/2XV8EBtW6qnDnfqmJV2zAuywUnkReTDvjHFKwbn4o3bOAi9hxvTQ/WWIyHuc2MhYR397hJl1RPvEnyd23CfHzhPtUJlwoIBJRVY5lM4JBzRWhCpguS3nguKSrX9MUbp2LGkUOyT4HkU5bjYbor06bbNyNJFpiwZ9D1Kz4VKBrRY1RUVcdhonq+m1jnP8S5qvBrB323Hjh018xnZxgOBWPmcVodlgeZqYZhuHE9+M4TvM+WiplowzmcLWuXK07sjh1nYFpkCQbP01sF4hkgmKLCrff+5EbRbZjGwYX9nJzGxEqZeakzqpq7dWCfUUWp7aEHwmj8qGuuVhN4Izna3sr7e9ObnUXghkDcVieHdcKH4BAJw+R3ywZCyetcyPfVpnZP502P2/SdJ8Emg3F+kbbcpTPrTwKDt310vaLwQX7yvKGbp1TuJUHjf+dvRbDM4mMjgAvZ3SOhfJGzOgsgQBW+oWvfpWuBdY5qnUKt/LTHFjiFkjLWzPKlIaogkk1DMeGqztJ3FHs7TabyS/9tZLhezqipm6qDnr0ePYBLc6szu35Fq6JYbmZK9V1QEkMWOfvs9lhLUx00Yk7E4DT/sLPfrG+OnxWvQUsBJ4YqqAWdTUsy440LUlOygrPwOIpFDyEETjpC8BpWuXnzDmDjIx4vbsZcRqM+4kfMMyL4SScz2fr4mEp5ISp/4hH7D8e/Af9B/1p5HqVQgpalduy5G6Hg2Da8c6r8XRTYkkZF6Bq0G5gbBD31oWck7WWT0uVnwZwCeCe/kt9e8JwEdDh3Cp/PhgPBvTfeTgYhHPy51zyte5M2W4K8SXErgqrszuT17O43PIm5Q5Y3Xwu2Pz3a97+cqFhmzHRhPF9Zqs6iUv6PCeCl4qrsy+PrSXcrMGQMFZbxgL8/4Tw2IHsIodq1cu4fqCiqyz/gHkLkzzXSRfkLIdPbPjfK2uvD8jUkrEZnSlE6WK4/Se50dlx0IS4+gFBIfzd0Xk3JwMYrzp76Elu30obqaK/Kst+jmkL9BFURNNljgL4RM1vX/kVEPsd8xA9xvaoyJwSudEx2boDnW1S5w94hi2cPHGCH6l78PFjr3dSMv4pXVwMccIGA6j3No2R7bLgLAhpvvLjENDHhMoFmP4rVgk+c+xvlW/FRbyVRfEtbsJrzBC2EAcJZ4iaePC/AXz8CRKgEoEDnZEOwRR7h1MM3GwCHAJd1YO/3HSyc7ZfMIadjm4BsW3AhrWiwIvgzTZeoSmxyBbMyTgtA1KeeYJWbGBBKk0+FXneUZkD+4QkYB6mOcAeJG2dpoBRBQVzXCTaSwSb3wbthFnAMaJ6xR2IkOEu1ZYDb99AE42O4gA4ly6JqaEpjySKkjje7U4AecOxaZprIHL7s14foOc6H+zGyj/OJWtvHhiBJRwjGKvcyioXS08DHwKecAYfOJggDGEpzYmOBVrIRzwF7DKzinFTIvC14a/Kn/HMQOuJzJorm1MltHuxuR528fd+Tti6oc6YgCcc8R0ZfdCp/ZGrWQy0BwT8DDbrBVGJLhAm7b5VzNl44i8WwzRNPW86SqDr7nRVVrrwmjsaeWm6WGwmsxkD/eDLfiOuhJcCFhXAW/MPtvN/gJBrDrwj8UbTKfjKdLjYnSaDmflbAcQN8lBXyfc2/Eza/P5mzn3PbYFpmcQ5+O3OQd0R275duo+DJLJ1IK0PiM4UrwXjWniOrClWbi86+9Q3/34eJjo96Q373M3SnuPnny+L4U7jHTyWk+qaL/OzRylPDj6nOK0ksiT1WI0cdPMlX/IlX/IlX/IlX/Iljy//D01EGeN9GoC5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0" name="AutoShape 16" descr="data:image/jpeg;base64,/9j/4AAQSkZJRgABAQAAAQABAAD/2wCEAAkGBxQQEBMUEBQVFBUWFRQWFRYYFBkaFhsdFxUWFxUYFxUYHCggGBomGxkVIjEiJSkrLjouGiAzODMsOCgtLisBCgoKDg0OGRAQGzYkHiYyLC4sMC0vLCwsLCwsLCwsLC8sLCwsLCwsLCwtLCwsLCwsLCwsLCwsLCwsLCwsLCwsLP/AABEIALoArAMBIgACEQEDEQH/xAAcAAADAAMBAQEAAAAAAAAAAAAABgcBBAUIAgP/xABNEAABAwIBBQsJAwgIBwAAAAABAAIDBBEFBxIhMVQGE0FRYXFzgZGy0RQWFyIyNZKh0lJykxUjQoKis8HhJDRDYnSDscIlMzZT4/Dx/8QAGgEAAgMBAQAAAAAAAAAAAAAAAAECAwQFBv/EADERAAIBAgMGAwgCAwAAAAAAAAABAgMRBBITFCExMjNRUoGhFSJBYXGRscEF8CNCcv/aAAwDAQACEQMRAD8AuKwSsrj7rMZFFSSTkXLQA1vG5xs0c1ymk27IGbeJYrDTNzp5WRg6s5wF+YHWuT584ftUXafBef8AEsQkqZXSzuL5HayfkBxAcS1V04/x6t7zKXVPRXn1h+1xdp8EefWH7XF2nwXnVCl7Ph3FrM9FefWH7XF2nwR59YftUXafBedV0tz+DvrJxEwhoDXPkefZYxulzioywFOKu2Cqtl48+cP2qL5+CDu6w/a4u0+Cj0lXhtNoip5a1w/tJZN6jP3WNBNucL6qMPpqymlnomOglgaHy05fntLL6XxusDo1kHiVeyw4u6XkSzsr/n1h+1Rdp8EefWH7XF2nwXnZYVvs+HdkdV9j0V594ftcXafBHn1h+1RfPwUkqaOlw1kbaqI1VU9jXuj3wsiiDgCGuLQS51uTs4fin/J1YQzMkoZXGzXB++0+cdWdnAObp4dHOqdlha6vbvuJZ2V7z6w/a4u0+CPPrD9ri7T4KA4thz6aeSGUWfG6xtqOi7S08IIIPWtNXLAU2rpkdVnorz6w/a4u0+CPPrD9ri7T4LzqhP2fDuGsz0V59YftcXafBbmG7paSpdmwVET3fZDvWPMDpK80oH8xxg8Y4ik/46L4MFVZ6sBWVPslG6t1XG+Cc50kQBa463MJtp5QdF+UKgrm1IOEnFlyd0CQMtPu9vTM/wBHJ/SBlp93s6Zndcp4fqxFPgyJFYWShegMhhCEIAE07jW75BiMLP8AmSUhczjIjcHPaOcaErrr7kMQ8mrqeQ+yJA1/3ZPUf8nE9SqrJuDsSjxOOEwbhK0RV8Od7EmdBJxZsrS35OzT1LR3SYf5NVzxfYkcBzE5zf2SFz2vLSC3WNIPKNITazw+qBbmbGKURp55YXa43uZ2E2+Vlv7j8PFRXU8Z9nPz38jYwXuPyW/u+aJJYKtvs1cDJD99jQyQfIdd19blz5PRV9XqdmNpovvTEZ5HM3T1KtzvSv8AHh58B294426LEPKaueb7cjiOYaG/shoXPDC4hrRck2A4ydACEwbg6MS18Rf7EQdO/wC7EM7vZo61OT06f0QuMj98orh5aGXu6KCCKQ8b2su4/tBLC2cSrDPNLK7XJI95/WcTb5rVTpq0EhS4ghCFYIEIQgB7yNH/AIiegk7zFclDcjfvI9BJ3mK5Li47qmmnygkDLT7vZ0zO65P6QMtPu9nTM7rlTh+rElPlZEihBQvQGRGEIQgAQsrdwXCpKudsMQ9Z2sn2WtHtPceBo/lwqLairsZ292n5+KirB/bQCOTpICWG/KR3Qlcpj3VYhEGRUdJ60FOXEynXJI723j+7xJcUKHJ+P0OXEaP+dgnLSVWj7tR/5D81jGzvOF0EPDKZap/6zs2O/wCp/FfWGRFmDVzzqfNTRt52va93YEbsYi6mwyYA5rqNsfMYyQf9VQrZ0vhmf4J/AVk04P8A0fC6yf8ATqHMpIzw2PrykdQt1BK1k1bnJ46un8gnIjdnmSml4BI4WMcg+y7j/kra/L8r7/oRiKiFsV9G+CR8crS17HFrgeT+HKvwVyaauiBhCEJgCEIQA95GveR6CTvMVyUNyNe8j0EneYrkuLjuqaaXKCQMtPu9nTM7rk/pAy0+72dMzuuVOH6sSU+VkSKEFC9AZEYQhCAAmyb8Xn/J1HHSxaJqmFs1TJ+kGvJ3uEcQ0G/80q00We9jRrc5rfiIH8U2bqaTyvGjA02vJDADxBjGhx6gHHqWerZySfDeyceAn24v/epd/c5uPqa57cyMsjvple0hgHJf2uYK74Pg0FIxsUDGNsBwDOPBnOOslT3dXlSfHLJDSRtsxxYZX3JJBsc1gsOs35lmWLqVW404k8iW9mvlMENFQ02HwnUd8df2iBf1nW4XOJPUeJbG5CiixXB/JHuzZYHuLHfpNu5z2OtwtIcWnkHGplXVr55HSyuL3vN3OJuTwDmFtFl+2EYrLSSiWneWPHDwEHgcOEciteGlpqKfvXv5izb/AJG1ju5uponls8TgL6HgExu5ngWHMdK5BPUrFuJykuq52U9TG1rn3DJGE5pIBNnNOq9jwpr3S7m4K6J8cjWh9vVeAA9p/RN+LkVTxkoSy1IjyJ70SCqm/KOHPlkF6mj3sOfwyQuOaM/jc3XfiHKlBNe4eI+UVdO7XJSVMZHBnMIcNHU5KgWqjZNxXDc/Ig+4IQhXkAQhCAHvI17yPQSd5iuShuRr3kegk7zFclxcd1TTS5QSBlp93s6Zndcn9IGWn3ezpmd1ypw/ViSnysiRQgoXoDIjCysLKAGXJzhflOIwg+zGd+d/lkFo63ZvYuluSfvmNzTyA2iNVO+/AGhzRfiPrfJGR6a2JZvA6GQdhafFO2Ky75Q4zdkbXRumZnMZmuc1sbJBnke0dJXNxFRqpJd1b7l0I7kzuD3ox326M/syg/7lAMXFqibpZe+VfWu/p1G7jpJh150Dv9LqEbomgVlRbVv0vfKWB5n9P2OpwNBrSTYAk8gusHRrVuyP0kTcPbIwN3175BI63req8hovxZgaetKuWekiZUwujAbI9jjIBw2IzXEcesf/ABXxxWaq6diDhZXFjcG2+J0nTN+QJ/grRSTiOrxGV2pggB/Vhz/9yj2Tht8VpL/bceyJ5VPxh+bT448HjHw0cV/mSs2N6lvl+ydPgI1GzyfdGW5uh1S+wtrbMwu6xmv+SWN02GmlrJ4TqZI7N+6bFh+EhXF0m91dBGGRkvhkz3lgMlo422AfrGkqO5RJs/FKs3vZ7Wj9WNjT87q3DVXKp5fhimrIXEIQugUghCEAPeRr3kegk7zFclDcjXvI9BJ3mK5Li47qmmlygkDLT7vZ0zO65P6QMtPu9nTM7rlTh+rElPlZEihBQvQGRGEIQgDs7kcYFFWRTuaXNbnBwGshzS3RfRcXB6lR8BxFtdRY1I0FrZd9IBtcA02bptov6t1IFtUmJSxMkZFI5jZBmyNBsHC1rFZq2HVTeuJOM7DvlA3Qwz0tAaeYGVrbuzHEOb+bDTe2kabi3OlzcZueOI1W8l5Y0Nc97tbrAgWbfRckjWuAqBkW/r8nQHvsUZR0aLyjTzPePGE5O46Uk09XWR53tZr4rHnBistLFMlkM7nvdU1LpXfpyOjcL8FwIxo5AQnbCqgyRNc61yXatWh5A+QWvi+I7w+mGi00+9OvwXikc236zWjrXKVapmunvL8qsebqqB0Ez2EkPje5txcEFpIuLaRqT3gGNQDBKiB8o3+WRzcwn13b45jb6dei9zzriZS6LecUqBwPLJR+uxt/2g9LAK67gq1OLfyZnvlkWndnj7MPr6KWRpc0QTtIba/rFmkXNuBSLGa3yipmmtbfJJHgcQc4kDqFgvnEcSlqHB08jpC1uaC43sOILVToUFTXzCUrmEIQtBAEIQgB7yNe8j0EneYrkobka95HoJO8xXJcXHdU00uUEgZafd7OmZ3XJ/SBlp93s6ZndcqcP1Ykp8rIkUIKF6AyIwhCEACEIQAKg5Ff6/J0B77FPlu4TistJJvlO8sfYtuLajrBB0KqtBzg4olF2dz0fgB/o7eeT945LOVSrMMFLINGZWQuvzB5K+KPFpYNzzKlhBlFO14c4Xu5zhckcOsrUyxOzsNhJ1maMnrjeuNSh/lSfexpb3C/lqp27/TTN/TiLTp4Gm7T+0VN1+ss7n2z3OdYWF3E2HEL6hyL8l2aNN04KLM0nd3BCEK0iCEIQAIQhAD3ka95HoJO8xXJQ3I17yPQSd5iuS4uO6pppcoJAy0+72dMzuuT+kDLT7vZ0zO65U4fqxJT5WRIoQUL0BkRhCEJACEIQALKwspgWST/AKVb/hY++1Zyve7IOli/dvWJP+lW/wCFj77VnK97sg6WL929cWHVX/TNL5SMoQhdozAhCEgBCEIAEIQmA95GveR6CTvMVyUNyN+8j0EneYrkuLjuqaaXKCV8o+DOrKCRkYu9hEjBwkt0kDlIumhYcFljJxaaJtXPKluS3If5oV53SZOaWseZBnQyE3c5lrOPG5h0X5RYrgjI9Htb/wANv1Lrxx1O13uKHSZJEKt+h6Pa3/hj6keh6Pa3/hj6k9upd/QWnIkiFW/Q9Htb/wAMfUj0PR7W/wDDH1I26l39A05EkQq36Ho9rf8Ahj6keh6Pan/hj6kbdS7+gacidO3R1JpPJN8/MfYsNWdnZudrzb8Czi26apqoo4p5c9kds0WaDoFgXEaSbKieh6Pan/hj6keh6Pan/hj6lDacNe6/A8sySIVb9D0e1v8Awx9SPQ9Htb/wx9Snt1Lv6C05EkQq36Ho9rf+GPqR6Ho9rf8Ahj6kbdS7+gaciSIVb9D0e1v/AAx9SPQ9Htb/AMMfUjbqXf0DTkSRCrfoej2t/wCGPqW3h2SWmY4GeWSYD9HQxp583SeohDx1KwaUjl5FcFdny1TxZubvcXLc3kI5BZo5yeJVpfjTU7Y2taxoa1osABYADUABqX7Lk1ajqTcjRFWVgXxNIGtLnEAAEknUABckniX2lHKrVOjwubNNi8sYeZzgCOxRhHNJIG7IRt1OVGaR5ZQkRRDQJC0F7v7wDtDW9V0s+etftcvaPBcBYzl3YYenBWsZnNsYPPXENrl7R4I89cQ2uXtHgl+6AVLSp9kLMxg89cQ2uXtHgjz1xDa5e0eC5Vdh74WxOeWWlZvjc14Og6s4D2TyL5w+ifUStihbnvdcNaLAkhpcRpIGoHh4EtOla9l6DvI6/nriG1y9o8EeeuIbXL2jwWhh2DSTyOY3MYWaHukkDGNOcGhpceEu0DWtOphdE9zJBZzSWuF+EGxQoUm7JL7BeR2/PXENrl7R4I89cQ2uXtHguAv3w+kdPK2NhbnPNhnODRflcdQ0a03TppXsguzseeuIbXL2jwR564htcvaPBcOoj3t7muIu1xabG4u02NjwjlXwjSp9l9guzv8AnriG1y9o8EeeuIbXL2jwS+Cs3RpU+yFmZ3/PXENrl7R4I89cQ2uXtHguAStx2HPFOJ7tzDJvftjPvYn2NYGjWk6dNfBDuzp+euIbXL2jwXQwnKPXQPBfJv7eFkgGnmeBcHtHIlFguQBrOgaRx2C28YwySkmfDMBvjbXAII0i+ghJ0qT91pBmZ6K3N49FXwNmh1HQ5p9prhraV1lHsh9Q4VFVHf1TGx9uVri245w75BWFcWvT05uJoi7oEk5X/djuki7ydlwt22EGsoZoWe2W3Zpt6zfWaOsiyVKWWabHLgeeMNhMk0TAGkukjaA4+qc54FnW05vHbgvZVPGafOpcSZKA8wxtLAKZsUMbhq3l59Z3Lc2+akz2FjiHAtcDYg6HAjgtrBC258YqJAQ+aVwLS0gyOII4iCbW5F2K1GVRppmdSsUrEKffqaeJsfk+ZSZxgmp2GEZrCd8iqYv0zyuPMssgM8G8Nj8nIpLmGWBj6dwsSZWVMZu15vrLtGu2tTJ2KTGPejNKY/sF7i3mtfVyI/Kk29b1v0m92tmZ7s23Fm3tbkVWyztxHnRRqKNsZw94pzLbDi5xY2MvYbt/OhjtD3DTwHm0raoQ9mI4dKHsc2dsrC51MIp3BrHEb422ghwFnNDeHWCpZHXytcxwkeCwWYQ9wLRxNN9A1aAszYhK94kfLI541PLyXDmdrRssu4Z0U3DmlsdXO9r21Ple9vLKVkkjYwG70BCQAGuFvWtc361jEd7gZik0MIY9rKV+ZJGw5kjnWLgy7g3QQ7NPCdSm0eLzte6Rs0oe7W4PdnGwsLm+nQvydWSEPGe6z/b9Y+tw3dx6eNNYWWa9wzoqEFNHU1GHTyxxmaSgmlDc0NbJMwMzLtGgmzpCByf3Vz8K8pqJ8PfX08bb1LmiQsbHI8ZjiWGEAXYDwkcXOp95ZJ6nrv8AzehnrH1fu6fV6l+tRik0jw98sjnt9lxe4uHMb3CezSW6/wDd4s6KVg9O6ENc0NayWunbaKlEsjw2Vzc2V7rtjYLcAGhJW6ylazFZ442DNE7QIxZoOcGEtvwAkntXKixWdjXNbNI0OOc4CRwBOu5F9a155nPcXPcXOOsk3J1az1BTpUJQk23xCU0ypY/CKinqhmGnbCyNz4ZqZrREANLqeoj0OcdJ0l3FqK2W0x8u8kMDPyb5PfO3pubberiTfrXzs7Rr4dXCpZUYpNIwRyTSOYNTHPcW9hKx+U5t73rfZN7tbMz3ZvNm3tZVLCzta486H6hbLDS0H5NgZMJi/wAoJja/PcHWzJHkHMaBfTo1dR+qbCw+lia2KBshxVzc0nOiHqyEszxpcwEaBfgAU/pcSmiaWxSyMadYa9wB5wCvzZVyBoaHvDQ7ODQ4gB32hxHlU9nl3FmRTsai3yhq3SXe6KpiaxxpmwtZ+da1zYdGc5nBd1+tKmU8/wDFKj/L/dtXCqMWnkvvk0rr2uDI4g2NxoJWtPO6RxdI4ucRpcTc9pOlOhh5QlmbByTRQsiH9cqOgH7wKzqZZGMCdFHLUyC2+hrI7/YaSS63EXavu8qpq5mLknVdi6C90FghZQs5MV90u4WkrnZ8jXMk/wC4w2J+8NLXdYS36H4Nol+FipiwVbGvUirJkciZNPQ/BtEvwtR6H4Nol+FqpSE9qq+INOJNfQ/BtEvwtR6H4Nol+FqpSEbVV8QacSa+h+DaJfhaj0PwbRL8LVSkI2qr4g04k19D8G0S/C1Hofg2iX4WqlIT2qr4g04k19D8G0S/C1Hofg2iX4WqlIS2qr4g04k19D8G0S/C1Hofg2iX4WqlIRtVXxBpxJr6H4Nol+FqPQ/BtEvwtVKQjaqviDTiTX0PwbRL8LV0MJyW0cLg6QyTkHQHmzOtrdfMTZPS+kPE1X/sGSJ8MjDQANAAsANQ5gvtCFS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2" name="AutoShape 18" descr="data:image/jpeg;base64,/9j/4AAQSkZJRgABAQAAAQABAAD/2wCEAAkGBxQQEBMUEBQVFBUWFRQWFRYYFBkaFhsdFxUWFxUYFxUYHCggGBomGxkVIjEiJSkrLjouGiAzODMsOCgtLisBCgoKDg0OGRAQGzYkHiYyLC4sMC0vLCwsLCwsLCwsLC8sLCwsLCwsLCwtLCwsLCwsLCwsLCwsLCwsLCwsLCwsLP/AABEIALoArAMBIgACEQEDEQH/xAAcAAADAAMBAQEAAAAAAAAAAAAABgcBBAUIAgP/xABNEAABAwIBBQsJAwgIBwAAAAABAAIDBBEFBxIhMVQGE0FRYXFzgZGy0RQWFyIyNZKh0lJykxUjQoKis8HhJDRDYnSDscIlMzZT4/Dx/8QAGgEAAgMBAQAAAAAAAAAAAAAAAAECAwQFBv/EADERAAIBAgMGAwgCAwAAAAAAAAABAgMRBBITFCExMjNRUoGhFSJBYXGRscEF8CNCcv/aAAwDAQACEQMRAD8AuKwSsrj7rMZFFSSTkXLQA1vG5xs0c1ymk27IGbeJYrDTNzp5WRg6s5wF+YHWuT584ftUXafBef8AEsQkqZXSzuL5HayfkBxAcS1V04/x6t7zKXVPRXn1h+1xdp8EefWH7XF2nwXnVCl7Ph3FrM9FefWH7XF2nwR59YftUXafBedV0tz+DvrJxEwhoDXPkefZYxulzioywFOKu2Cqtl48+cP2qL5+CDu6w/a4u0+Cj0lXhtNoip5a1w/tJZN6jP3WNBNucL6qMPpqymlnomOglgaHy05fntLL6XxusDo1kHiVeyw4u6XkSzsr/n1h+1Rdp8EefWH7XF2nwXnZYVvs+HdkdV9j0V594ftcXafBHn1h+1RfPwUkqaOlw1kbaqI1VU9jXuj3wsiiDgCGuLQS51uTs4fin/J1YQzMkoZXGzXB++0+cdWdnAObp4dHOqdlha6vbvuJZ2V7z6w/a4u0+CPPrD9ri7T4KA4thz6aeSGUWfG6xtqOi7S08IIIPWtNXLAU2rpkdVnorz6w/a4u0+CPPrD9ri7T4LzqhP2fDuGsz0V59YftcXafBbmG7paSpdmwVET3fZDvWPMDpK80oH8xxg8Y4ik/46L4MFVZ6sBWVPslG6t1XG+Cc50kQBa463MJtp5QdF+UKgrm1IOEnFlyd0CQMtPu9vTM/wBHJ/SBlp93s6Zndcp4fqxFPgyJFYWShegMhhCEIAE07jW75BiMLP8AmSUhczjIjcHPaOcaErrr7kMQ8mrqeQ+yJA1/3ZPUf8nE9SqrJuDsSjxOOEwbhK0RV8Od7EmdBJxZsrS35OzT1LR3SYf5NVzxfYkcBzE5zf2SFz2vLSC3WNIPKNITazw+qBbmbGKURp55YXa43uZ2E2+Vlv7j8PFRXU8Z9nPz38jYwXuPyW/u+aJJYKtvs1cDJD99jQyQfIdd19blz5PRV9XqdmNpovvTEZ5HM3T1KtzvSv8AHh58B294426LEPKaueb7cjiOYaG/shoXPDC4hrRck2A4ydACEwbg6MS18Rf7EQdO/wC7EM7vZo61OT06f0QuMj98orh5aGXu6KCCKQ8b2su4/tBLC2cSrDPNLK7XJI95/WcTb5rVTpq0EhS4ghCFYIEIQgB7yNH/AIiegk7zFclDcjfvI9BJ3mK5Li47qmmnygkDLT7vZ0zO65P6QMtPu9nTM7rlTh+rElPlZEihBQvQGRGEIQgAQsrdwXCpKudsMQ9Z2sn2WtHtPceBo/lwqLairsZ292n5+KirB/bQCOTpICWG/KR3Qlcpj3VYhEGRUdJ60FOXEynXJI723j+7xJcUKHJ+P0OXEaP+dgnLSVWj7tR/5D81jGzvOF0EPDKZap/6zs2O/wCp/FfWGRFmDVzzqfNTRt52va93YEbsYi6mwyYA5rqNsfMYyQf9VQrZ0vhmf4J/AVk04P8A0fC6yf8ATqHMpIzw2PrykdQt1BK1k1bnJ46un8gnIjdnmSml4BI4WMcg+y7j/kra/L8r7/oRiKiFsV9G+CR8crS17HFrgeT+HKvwVyaauiBhCEJgCEIQA95GveR6CTvMVyUNyNe8j0EneYrkuLjuqaaXKCQMtPu9nTM7rk/pAy0+72dMzuuVOH6sSU+VkSKEFC9AZEYQhCAAmyb8Xn/J1HHSxaJqmFs1TJ+kGvJ3uEcQ0G/80q00We9jRrc5rfiIH8U2bqaTyvGjA02vJDADxBjGhx6gHHqWerZySfDeyceAn24v/epd/c5uPqa57cyMsjvple0hgHJf2uYK74Pg0FIxsUDGNsBwDOPBnOOslT3dXlSfHLJDSRtsxxYZX3JJBsc1gsOs35lmWLqVW404k8iW9mvlMENFQ02HwnUd8df2iBf1nW4XOJPUeJbG5CiixXB/JHuzZYHuLHfpNu5z2OtwtIcWnkHGplXVr55HSyuL3vN3OJuTwDmFtFl+2EYrLSSiWneWPHDwEHgcOEciteGlpqKfvXv5izb/AJG1ju5uponls8TgL6HgExu5ngWHMdK5BPUrFuJykuq52U9TG1rn3DJGE5pIBNnNOq9jwpr3S7m4K6J8cjWh9vVeAA9p/RN+LkVTxkoSy1IjyJ70SCqm/KOHPlkF6mj3sOfwyQuOaM/jc3XfiHKlBNe4eI+UVdO7XJSVMZHBnMIcNHU5KgWqjZNxXDc/Ig+4IQhXkAQhCAHvI17yPQSd5iuShuRr3kegk7zFclxcd1TTS5QSBlp93s6Zndcn9IGWn3ezpmd1ypw/ViSnysiRQgoXoDIjCysLKAGXJzhflOIwg+zGd+d/lkFo63ZvYuluSfvmNzTyA2iNVO+/AGhzRfiPrfJGR6a2JZvA6GQdhafFO2Ky75Q4zdkbXRumZnMZmuc1sbJBnke0dJXNxFRqpJd1b7l0I7kzuD3ox326M/syg/7lAMXFqibpZe+VfWu/p1G7jpJh150Dv9LqEbomgVlRbVv0vfKWB5n9P2OpwNBrSTYAk8gusHRrVuyP0kTcPbIwN3175BI63req8hovxZgaetKuWekiZUwujAbI9jjIBw2IzXEcesf/ABXxxWaq6diDhZXFjcG2+J0nTN+QJ/grRSTiOrxGV2pggB/Vhz/9yj2Tht8VpL/bceyJ5VPxh+bT448HjHw0cV/mSs2N6lvl+ydPgI1GzyfdGW5uh1S+wtrbMwu6xmv+SWN02GmlrJ4TqZI7N+6bFh+EhXF0m91dBGGRkvhkz3lgMlo422AfrGkqO5RJs/FKs3vZ7Wj9WNjT87q3DVXKp5fhimrIXEIQugUghCEAPeRr3kegk7zFclDcjXvI9BJ3mK5Li47qmmlygkDLT7vZ0zO65P6QMtPu9nTM7rlTh+rElPlZEihBQvQGRGEIQgDs7kcYFFWRTuaXNbnBwGshzS3RfRcXB6lR8BxFtdRY1I0FrZd9IBtcA02bptov6t1IFtUmJSxMkZFI5jZBmyNBsHC1rFZq2HVTeuJOM7DvlA3Qwz0tAaeYGVrbuzHEOb+bDTe2kabi3OlzcZueOI1W8l5Y0Nc97tbrAgWbfRckjWuAqBkW/r8nQHvsUZR0aLyjTzPePGE5O46Uk09XWR53tZr4rHnBistLFMlkM7nvdU1LpXfpyOjcL8FwIxo5AQnbCqgyRNc61yXatWh5A+QWvi+I7w+mGi00+9OvwXikc236zWjrXKVapmunvL8qsebqqB0Ez2EkPje5txcEFpIuLaRqT3gGNQDBKiB8o3+WRzcwn13b45jb6dei9zzriZS6LecUqBwPLJR+uxt/2g9LAK67gq1OLfyZnvlkWndnj7MPr6KWRpc0QTtIba/rFmkXNuBSLGa3yipmmtbfJJHgcQc4kDqFgvnEcSlqHB08jpC1uaC43sOILVToUFTXzCUrmEIQtBAEIQgB7yNe8j0EneYrkobka95HoJO8xXJcXHdU00uUEgZafd7OmZ3XJ/SBlp93s6ZndcqcP1Ykp8rIkUIKF6AyIwhCEACEIQAKg5Ff6/J0B77FPlu4TistJJvlO8sfYtuLajrBB0KqtBzg4olF2dz0fgB/o7eeT945LOVSrMMFLINGZWQuvzB5K+KPFpYNzzKlhBlFO14c4Xu5zhckcOsrUyxOzsNhJ1maMnrjeuNSh/lSfexpb3C/lqp27/TTN/TiLTp4Gm7T+0VN1+ss7n2z3OdYWF3E2HEL6hyL8l2aNN04KLM0nd3BCEK0iCEIQAIQhAD3ka95HoJO8xXJQ3I17yPQSd5iuS4uO6pppcoJAy0+72dMzuuT+kDLT7vZ0zO65U4fqxJT5WRIoQUL0BkRhCEJACEIQALKwspgWST/AKVb/hY++1Zyve7IOli/dvWJP+lW/wCFj77VnK97sg6WL929cWHVX/TNL5SMoQhdozAhCEgBCEIAEIQmA95GveR6CTvMVyUNyN+8j0EneYrkuLjuqaaXKCV8o+DOrKCRkYu9hEjBwkt0kDlIumhYcFljJxaaJtXPKluS3If5oV53SZOaWseZBnQyE3c5lrOPG5h0X5RYrgjI9Htb/wANv1Lrxx1O13uKHSZJEKt+h6Pa3/hj6keh6Pa3/hj6k9upd/QWnIkiFW/Q9Htb/wAMfUj0PR7W/wDDH1I26l39A05EkQq36Ho9rf8Ahj6keh6Pan/hj6kbdS7+gacidO3R1JpPJN8/MfYsNWdnZudrzb8Czi26apqoo4p5c9kds0WaDoFgXEaSbKieh6Pan/hj6keh6Pan/hj6lDacNe6/A8sySIVb9D0e1v8Awx9SPQ9Htb/wx9Snt1Lv6C05EkQq36Ho9rf+GPqR6Ho9rf8Ahj6kbdS7+gaciSIVb9D0e1v/AAx9SPQ9Htb/AMMfUjbqXf0DTkSRCrfoej2t/wCGPqW3h2SWmY4GeWSYD9HQxp583SeohDx1KwaUjl5FcFdny1TxZubvcXLc3kI5BZo5yeJVpfjTU7Y2taxoa1osABYADUABqX7Lk1ajqTcjRFWVgXxNIGtLnEAAEknUABckniX2lHKrVOjwubNNi8sYeZzgCOxRhHNJIG7IRt1OVGaR5ZQkRRDQJC0F7v7wDtDW9V0s+etftcvaPBcBYzl3YYenBWsZnNsYPPXENrl7R4I89cQ2uXtHgl+6AVLSp9kLMxg89cQ2uXtHgjz1xDa5e0eC5Vdh74WxOeWWlZvjc14Og6s4D2TyL5w+ifUStihbnvdcNaLAkhpcRpIGoHh4EtOla9l6DvI6/nriG1y9o8EeeuIbXL2jwWhh2DSTyOY3MYWaHukkDGNOcGhpceEu0DWtOphdE9zJBZzSWuF+EGxQoUm7JL7BeR2/PXENrl7R4I89cQ2uXtHguAv3w+kdPK2NhbnPNhnODRflcdQ0a03TppXsguzseeuIbXL2jwR564htcvaPBcOoj3t7muIu1xabG4u02NjwjlXwjSp9l9guzv8AnriG1y9o8EeeuIbXL2jwS+Cs3RpU+yFmZ3/PXENrl7R4I89cQ2uXtHguAStx2HPFOJ7tzDJvftjPvYn2NYGjWk6dNfBDuzp+euIbXL2jwXQwnKPXQPBfJv7eFkgGnmeBcHtHIlFguQBrOgaRx2C28YwySkmfDMBvjbXAII0i+ghJ0qT91pBmZ6K3N49FXwNmh1HQ5p9prhraV1lHsh9Q4VFVHf1TGx9uVri245w75BWFcWvT05uJoi7oEk5X/djuki7ydlwt22EGsoZoWe2W3Zpt6zfWaOsiyVKWWabHLgeeMNhMk0TAGkukjaA4+qc54FnW05vHbgvZVPGafOpcSZKA8wxtLAKZsUMbhq3l59Z3Lc2+akz2FjiHAtcDYg6HAjgtrBC258YqJAQ+aVwLS0gyOII4iCbW5F2K1GVRppmdSsUrEKffqaeJsfk+ZSZxgmp2GEZrCd8iqYv0zyuPMssgM8G8Nj8nIpLmGWBj6dwsSZWVMZu15vrLtGu2tTJ2KTGPejNKY/sF7i3mtfVyI/Kk29b1v0m92tmZ7s23Fm3tbkVWyztxHnRRqKNsZw94pzLbDi5xY2MvYbt/OhjtD3DTwHm0raoQ9mI4dKHsc2dsrC51MIp3BrHEb422ghwFnNDeHWCpZHXytcxwkeCwWYQ9wLRxNN9A1aAszYhK94kfLI541PLyXDmdrRssu4Z0U3DmlsdXO9r21Ple9vLKVkkjYwG70BCQAGuFvWtc361jEd7gZik0MIY9rKV+ZJGw5kjnWLgy7g3QQ7NPCdSm0eLzte6Rs0oe7W4PdnGwsLm+nQvydWSEPGe6z/b9Y+tw3dx6eNNYWWa9wzoqEFNHU1GHTyxxmaSgmlDc0NbJMwMzLtGgmzpCByf3Vz8K8pqJ8PfX08bb1LmiQsbHI8ZjiWGEAXYDwkcXOp95ZJ6nrv8AzehnrH1fu6fV6l+tRik0jw98sjnt9lxe4uHMb3CezSW6/wDd4s6KVg9O6ENc0NayWunbaKlEsjw2Vzc2V7rtjYLcAGhJW6ylazFZ442DNE7QIxZoOcGEtvwAkntXKixWdjXNbNI0OOc4CRwBOu5F9a155nPcXPcXOOsk3J1az1BTpUJQk23xCU0ypY/CKinqhmGnbCyNz4ZqZrREANLqeoj0OcdJ0l3FqK2W0x8u8kMDPyb5PfO3pubberiTfrXzs7Rr4dXCpZUYpNIwRyTSOYNTHPcW9hKx+U5t73rfZN7tbMz3ZvNm3tZVLCzta486H6hbLDS0H5NgZMJi/wAoJja/PcHWzJHkHMaBfTo1dR+qbCw+lia2KBshxVzc0nOiHqyEszxpcwEaBfgAU/pcSmiaWxSyMadYa9wB5wCvzZVyBoaHvDQ7ODQ4gB32hxHlU9nl3FmRTsai3yhq3SXe6KpiaxxpmwtZ+da1zYdGc5nBd1+tKmU8/wDFKj/L/dtXCqMWnkvvk0rr2uDI4g2NxoJWtPO6RxdI4ucRpcTc9pOlOhh5QlmbByTRQsiH9cqOgH7wKzqZZGMCdFHLUyC2+hrI7/YaSS63EXavu8qpq5mLknVdi6C90FghZQs5MV90u4WkrnZ8jXMk/wC4w2J+8NLXdYS36H4Nol+FipiwVbGvUirJkciZNPQ/BtEvwtR6H4Nol+FqpSE9qq+INOJNfQ/BtEvwtR6H4Nol+FqpSEbVV8QacSa+h+DaJfhaj0PwbRL8LVSkI2qr4g04k19D8G0S/C1Hofg2iX4WqlIT2qr4g04k19D8G0S/C1Hofg2iX4WqlIS2qr4g04k19D8G0S/C1Hofg2iX4WqlIRtVXxBpxJr6H4Nol+FqPQ/BtEvwtVKQjaqviDTiTX0PwbRL8LV0MJyW0cLg6QyTkHQHmzOtrdfMTZPS+kPE1X/sGSJ8MjDQANAAsANQ5gvtCFS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586" y="4143380"/>
            <a:ext cx="201771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altLang="es-UY" smtClean="0"/>
          </a:p>
        </p:txBody>
      </p:sp>
      <p:sp>
        <p:nvSpPr>
          <p:cNvPr id="1024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068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2800" dirty="0" smtClean="0"/>
              <a:t>Cada pensamento é uma ação ainda não nascida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Cada sentimento teu seu efeito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Cada visão tem sua força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Cada imaginação tem um futuro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Cada sonho tem algo de real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Cada desejo pode desencadear algo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Cada oração muda algo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Muito acontece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r>
              <a:rPr lang="pt-BR" sz="2800" dirty="0" smtClean="0"/>
              <a:t>Antes de que algo acontece</a:t>
            </a:r>
            <a:endParaRPr lang="es-UY" sz="2800" dirty="0" smtClean="0"/>
          </a:p>
          <a:p>
            <a:pPr marL="0" indent="0">
              <a:buFont typeface="Arial" charset="0"/>
              <a:buNone/>
            </a:pPr>
            <a:endParaRPr lang="pt-BR" sz="1600" smtClean="0"/>
          </a:p>
          <a:p>
            <a:pPr marL="0" indent="0">
              <a:buFont typeface="Arial" charset="0"/>
              <a:buNone/>
            </a:pPr>
            <a:r>
              <a:rPr lang="pt-BR" sz="1600" smtClean="0"/>
              <a:t>R</a:t>
            </a:r>
            <a:r>
              <a:rPr lang="pt-BR" sz="1600" dirty="0" smtClean="0"/>
              <a:t>. </a:t>
            </a:r>
            <a:r>
              <a:rPr lang="pt-BR" sz="1600" dirty="0" err="1" smtClean="0"/>
              <a:t>Federsel</a:t>
            </a:r>
            <a:endParaRPr lang="es-UY" sz="1600" dirty="0" smtClean="0"/>
          </a:p>
          <a:p>
            <a:pPr marL="0" indent="0">
              <a:buFont typeface="Arial" charset="0"/>
              <a:buNone/>
            </a:pPr>
            <a:endParaRPr lang="es-UY" altLang="es-UY" sz="1600" dirty="0" smtClean="0"/>
          </a:p>
        </p:txBody>
      </p:sp>
      <p:pic>
        <p:nvPicPr>
          <p:cNvPr id="1024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0"/>
            <a:ext cx="18415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smtClean="0"/>
              <a:t>Mediação e Justiça Restaurativa -  </a:t>
            </a:r>
            <a:br>
              <a:rPr lang="pt-BR" altLang="pt-BR" b="1" smtClean="0"/>
            </a:br>
            <a:r>
              <a:rPr lang="pt-BR" altLang="pt-BR" b="1" smtClean="0"/>
              <a:t>como distinguir?</a:t>
            </a:r>
            <a:endParaRPr lang="pt-BR" altLang="es-UY" smtClean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463550" y="2133600"/>
            <a:ext cx="82867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pt-BR" sz="3200" dirty="0">
                <a:latin typeface="+mn-lt"/>
              </a:rPr>
              <a:t>Uma possibilidade de distinção entre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3200" dirty="0">
                <a:latin typeface="+mn-lt"/>
              </a:rPr>
              <a:t>Mediação e Justiça Restaurativa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2400" dirty="0">
                <a:latin typeface="+mn-lt"/>
              </a:rPr>
              <a:t>(Círculos de Paz e Círculo Vitima Ofensor Comunidade)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3200" dirty="0">
                <a:latin typeface="+mn-lt"/>
              </a:rPr>
              <a:t>é pensar de quem é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3200" b="1" dirty="0">
                <a:latin typeface="+mn-lt"/>
              </a:rPr>
              <a:t>a</a:t>
            </a:r>
            <a:r>
              <a:rPr lang="pt-BR" sz="3200" dirty="0">
                <a:latin typeface="+mn-lt"/>
              </a:rPr>
              <a:t> </a:t>
            </a:r>
            <a:r>
              <a:rPr lang="pt-BR" sz="3200" b="1" dirty="0">
                <a:latin typeface="+mn-lt"/>
              </a:rPr>
              <a:t>responsabilidade pelo processo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3200" b="1" dirty="0">
                <a:latin typeface="+mn-lt"/>
              </a:rPr>
              <a:t>a responsabilidade pelo resultado</a:t>
            </a:r>
            <a:r>
              <a:rPr lang="pt-BR" sz="3200" dirty="0">
                <a:latin typeface="+mn-lt"/>
              </a:rPr>
              <a:t>. 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pt-BR" sz="3200" dirty="0">
                <a:latin typeface="+mn-lt"/>
              </a:rPr>
              <a:t>                                                                                                      </a:t>
            </a:r>
            <a:r>
              <a:rPr lang="pt-BR" sz="2400" dirty="0">
                <a:solidFill>
                  <a:schemeClr val="tx2"/>
                </a:solidFill>
                <a:latin typeface="Constantia" pitchFamily="18" charset="0"/>
              </a:rPr>
              <a:t>						</a:t>
            </a:r>
            <a:r>
              <a:rPr lang="pt-BR" sz="2400" b="1" dirty="0">
                <a:solidFill>
                  <a:schemeClr val="tx2"/>
                </a:solidFill>
                <a:latin typeface="Constantia" pitchFamily="18" charset="0"/>
              </a:rPr>
              <a:t>	</a:t>
            </a:r>
            <a:r>
              <a:rPr lang="pt-BR" sz="2400" dirty="0" err="1">
                <a:latin typeface="+mn-lt"/>
              </a:rPr>
              <a:t>Kay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Pranis</a:t>
            </a: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929063" y="24431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JUIZ</a:t>
            </a:r>
          </a:p>
        </p:txBody>
      </p:sp>
      <p:sp>
        <p:nvSpPr>
          <p:cNvPr id="8" name="Elipse 7"/>
          <p:cNvSpPr/>
          <p:nvPr/>
        </p:nvSpPr>
        <p:spPr>
          <a:xfrm>
            <a:off x="2786063" y="3657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sp>
        <p:nvSpPr>
          <p:cNvPr id="9" name="Elipse 8"/>
          <p:cNvSpPr/>
          <p:nvPr/>
        </p:nvSpPr>
        <p:spPr>
          <a:xfrm>
            <a:off x="5157788" y="36433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cxnSp>
        <p:nvCxnSpPr>
          <p:cNvPr id="12" name="Conector de seta reta 11"/>
          <p:cNvCxnSpPr>
            <a:stCxn id="7" idx="3"/>
            <a:endCxn id="8" idx="7"/>
          </p:cNvCxnSpPr>
          <p:nvPr/>
        </p:nvCxnSpPr>
        <p:spPr>
          <a:xfrm rot="5400000">
            <a:off x="3531394" y="3259932"/>
            <a:ext cx="566737" cy="4953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" idx="5"/>
            <a:endCxn id="9" idx="1"/>
          </p:cNvCxnSpPr>
          <p:nvPr/>
        </p:nvCxnSpPr>
        <p:spPr>
          <a:xfrm rot="16200000" flipH="1">
            <a:off x="4724401" y="3209925"/>
            <a:ext cx="552450" cy="5810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CaixaDeTexto 15"/>
          <p:cNvSpPr txBox="1">
            <a:spLocks noChangeArrowheads="1"/>
          </p:cNvSpPr>
          <p:nvPr/>
        </p:nvSpPr>
        <p:spPr bwMode="auto">
          <a:xfrm>
            <a:off x="5989638" y="1928813"/>
            <a:ext cx="2868612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CONTROLA O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PROCESSO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E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O RESULTADO</a:t>
            </a: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857750" y="2784475"/>
            <a:ext cx="1071563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CaixaDeTexto 20"/>
          <p:cNvSpPr txBox="1">
            <a:spLocks noChangeArrowheads="1"/>
          </p:cNvSpPr>
          <p:nvPr/>
        </p:nvSpPr>
        <p:spPr bwMode="auto">
          <a:xfrm>
            <a:off x="323850" y="908050"/>
            <a:ext cx="3979863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Constantia" pitchFamily="18" charset="0"/>
              </a:rPr>
              <a:t>JUSTIÇA CONVENCIONAL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7000875" y="4643446"/>
            <a:ext cx="2143125" cy="2071702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chemeClr val="tx2"/>
                </a:solidFill>
              </a:rPr>
              <a:t>Passos da</a:t>
            </a:r>
            <a:br>
              <a:rPr lang="pt-BR" altLang="pt-BR" sz="2000" b="1" dirty="0" smtClean="0">
                <a:solidFill>
                  <a:schemeClr val="tx2"/>
                </a:solidFill>
              </a:rPr>
            </a:br>
            <a:r>
              <a:rPr lang="pt-BR" altLang="pt-BR" sz="2000" b="1" dirty="0" smtClean="0">
                <a:solidFill>
                  <a:schemeClr val="tx2"/>
                </a:solidFill>
              </a:rPr>
              <a:t> Vingança para a Reconciliação </a:t>
            </a:r>
            <a:r>
              <a:rPr lang="pt-BR" altLang="pt-BR" sz="2400" b="1" dirty="0" smtClean="0">
                <a:solidFill>
                  <a:schemeClr val="tx2"/>
                </a:solidFill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</a:rPr>
            </a:br>
            <a:r>
              <a:rPr lang="pt-BR" altLang="pt-BR" sz="2400" b="1" dirty="0" smtClean="0">
                <a:solidFill>
                  <a:schemeClr val="tx2"/>
                </a:solidFill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</a:rPr>
            </a:br>
            <a:r>
              <a:rPr lang="pt-BR" altLang="pt-BR" sz="1600" b="1" dirty="0" smtClean="0">
                <a:solidFill>
                  <a:schemeClr val="tx2"/>
                </a:solidFill>
              </a:rPr>
              <a:t>Olga </a:t>
            </a:r>
            <a:r>
              <a:rPr lang="pt-BR" altLang="pt-BR" sz="1600" b="1" dirty="0" err="1" smtClean="0">
                <a:solidFill>
                  <a:schemeClr val="tx2"/>
                </a:solidFill>
              </a:rPr>
              <a:t>Botcharova</a:t>
            </a:r>
            <a:endParaRPr lang="pt-BR" sz="2400" dirty="0" smtClean="0">
              <a:solidFill>
                <a:schemeClr val="tx2"/>
              </a:solidFill>
            </a:endParaRPr>
          </a:p>
        </p:txBody>
      </p:sp>
      <p:grpSp>
        <p:nvGrpSpPr>
          <p:cNvPr id="20483" name="Grupo 36"/>
          <p:cNvGrpSpPr>
            <a:grpSpLocks/>
          </p:cNvGrpSpPr>
          <p:nvPr/>
        </p:nvGrpSpPr>
        <p:grpSpPr bwMode="auto">
          <a:xfrm>
            <a:off x="214313" y="214313"/>
            <a:ext cx="6829425" cy="6643687"/>
            <a:chOff x="2100273" y="214314"/>
            <a:chExt cx="6829445" cy="6643710"/>
          </a:xfrm>
        </p:grpSpPr>
        <p:sp>
          <p:nvSpPr>
            <p:cNvPr id="20485" name="AutoShape 24"/>
            <p:cNvSpPr>
              <a:spLocks noChangeArrowheads="1"/>
            </p:cNvSpPr>
            <p:nvPr/>
          </p:nvSpPr>
          <p:spPr bwMode="auto">
            <a:xfrm>
              <a:off x="3224614" y="214314"/>
              <a:ext cx="2132779" cy="458536"/>
            </a:xfrm>
            <a:prstGeom prst="wedgeRectCallout">
              <a:avLst>
                <a:gd name="adj1" fmla="val 6736"/>
                <a:gd name="adj2" fmla="val -51838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altLang="pt-BR" sz="2000" b="1">
                  <a:solidFill>
                    <a:srgbClr val="00B050"/>
                  </a:solidFill>
                </a:rPr>
                <a:t>Reconciliação</a:t>
              </a:r>
            </a:p>
          </p:txBody>
        </p:sp>
        <p:sp>
          <p:nvSpPr>
            <p:cNvPr id="20486" name="AutoShape 25"/>
            <p:cNvSpPr>
              <a:spLocks noChangeArrowheads="1"/>
            </p:cNvSpPr>
            <p:nvPr/>
          </p:nvSpPr>
          <p:spPr bwMode="auto">
            <a:xfrm>
              <a:off x="6337942" y="214314"/>
              <a:ext cx="1580745" cy="382674"/>
            </a:xfrm>
            <a:prstGeom prst="wedgeRectCallout">
              <a:avLst>
                <a:gd name="adj1" fmla="val -56250"/>
                <a:gd name="adj2" fmla="val -75111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BR" altLang="pt-BR" sz="2000" b="1">
                  <a:solidFill>
                    <a:srgbClr val="FF0000"/>
                  </a:solidFill>
                </a:rPr>
                <a:t>Agressão</a:t>
              </a:r>
              <a:endParaRPr lang="pt-BR" altLang="pt-BR" sz="2000">
                <a:solidFill>
                  <a:srgbClr val="FF0000"/>
                </a:solidFill>
              </a:endParaRPr>
            </a:p>
          </p:txBody>
        </p:sp>
        <p:grpSp>
          <p:nvGrpSpPr>
            <p:cNvPr id="20487" name="Grupo 6"/>
            <p:cNvGrpSpPr>
              <a:grpSpLocks/>
            </p:cNvGrpSpPr>
            <p:nvPr/>
          </p:nvGrpSpPr>
          <p:grpSpPr bwMode="auto">
            <a:xfrm>
              <a:off x="2436046" y="882434"/>
              <a:ext cx="6361449" cy="5975590"/>
              <a:chOff x="1577354" y="911720"/>
              <a:chExt cx="6292872" cy="5627173"/>
            </a:xfrm>
          </p:grpSpPr>
          <p:sp>
            <p:nvSpPr>
              <p:cNvPr id="20503" name="AutoShape 4"/>
              <p:cNvSpPr>
                <a:spLocks noChangeArrowheads="1"/>
              </p:cNvSpPr>
              <p:nvPr/>
            </p:nvSpPr>
            <p:spPr bwMode="auto">
              <a:xfrm>
                <a:off x="5630222" y="4826019"/>
                <a:ext cx="1537884" cy="637668"/>
              </a:xfrm>
              <a:prstGeom prst="wedgeRectCallout">
                <a:avLst>
                  <a:gd name="adj1" fmla="val 3306"/>
                  <a:gd name="adj2" fmla="val 54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Expressão</a:t>
                </a:r>
              </a:p>
              <a:p>
                <a:pPr algn="ctr"/>
                <a:r>
                  <a:rPr lang="pt-BR" altLang="pt-BR" sz="1200" b="1"/>
                  <a:t> da dor / luto  </a:t>
                </a:r>
              </a:p>
            </p:txBody>
          </p:sp>
          <p:sp>
            <p:nvSpPr>
              <p:cNvPr id="20504" name="AutoShape 5"/>
              <p:cNvSpPr>
                <a:spLocks noChangeArrowheads="1"/>
              </p:cNvSpPr>
              <p:nvPr/>
            </p:nvSpPr>
            <p:spPr bwMode="auto">
              <a:xfrm>
                <a:off x="3497931" y="5463687"/>
                <a:ext cx="2311811" cy="1075206"/>
              </a:xfrm>
              <a:prstGeom prst="wedgeRectCallout">
                <a:avLst>
                  <a:gd name="adj1" fmla="val -28949"/>
                  <a:gd name="adj2" fmla="val -8528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Aceitar a perda</a:t>
                </a:r>
              </a:p>
              <a:p>
                <a:pPr algn="ctr"/>
                <a:r>
                  <a:rPr lang="pt-BR" altLang="pt-BR" sz="1200" b="1"/>
                  <a:t>Nomear / enfrentar os medos</a:t>
                </a:r>
              </a:p>
            </p:txBody>
          </p:sp>
          <p:sp>
            <p:nvSpPr>
              <p:cNvPr id="20505" name="AutoShape 6"/>
              <p:cNvSpPr>
                <a:spLocks noChangeArrowheads="1"/>
              </p:cNvSpPr>
              <p:nvPr/>
            </p:nvSpPr>
            <p:spPr bwMode="auto">
              <a:xfrm>
                <a:off x="1577354" y="2801178"/>
                <a:ext cx="2351704" cy="802481"/>
              </a:xfrm>
              <a:prstGeom prst="wedgeRectCallout">
                <a:avLst>
                  <a:gd name="adj1" fmla="val -44917"/>
                  <a:gd name="adj2" fmla="val -33653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 dirty="0"/>
                  <a:t>Estabelecer a Justiça:</a:t>
                </a:r>
              </a:p>
              <a:p>
                <a:r>
                  <a:rPr lang="pt-BR" altLang="pt-BR" sz="1200" b="1" dirty="0"/>
                  <a:t>Admitir </a:t>
                </a:r>
                <a:r>
                  <a:rPr lang="pt-BR" altLang="pt-BR" sz="1200" b="1" dirty="0" smtClean="0"/>
                  <a:t>responsabilidade</a:t>
                </a:r>
                <a:endParaRPr lang="pt-BR" altLang="pt-BR" sz="1200" b="1" dirty="0"/>
              </a:p>
              <a:p>
                <a:r>
                  <a:rPr lang="pt-BR" altLang="pt-BR" sz="1200" b="1" dirty="0"/>
                  <a:t>Pedir desculpas</a:t>
                </a:r>
                <a:endParaRPr lang="pt-BR" altLang="pt-BR" sz="1200" dirty="0"/>
              </a:p>
            </p:txBody>
          </p:sp>
          <p:sp>
            <p:nvSpPr>
              <p:cNvPr id="20506" name="AutoShape 7"/>
              <p:cNvSpPr>
                <a:spLocks noChangeArrowheads="1"/>
              </p:cNvSpPr>
              <p:nvPr/>
            </p:nvSpPr>
            <p:spPr bwMode="auto">
              <a:xfrm>
                <a:off x="2281188" y="1288435"/>
                <a:ext cx="2257955" cy="708301"/>
              </a:xfrm>
              <a:prstGeom prst="wedgeRectCallout">
                <a:avLst>
                  <a:gd name="adj1" fmla="val -50167"/>
                  <a:gd name="adj2" fmla="val -31611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/>
                  <a:t>Estabelecer a Justiça:</a:t>
                </a:r>
              </a:p>
              <a:p>
                <a:r>
                  <a:rPr lang="pt-BR" altLang="pt-BR" sz="1200" b="1"/>
                  <a:t>Rever a história</a:t>
                </a:r>
              </a:p>
              <a:p>
                <a:r>
                  <a:rPr lang="pt-BR" altLang="pt-BR" sz="1200" b="1"/>
                  <a:t>Negociar soluções</a:t>
                </a:r>
              </a:p>
            </p:txBody>
          </p:sp>
          <p:sp>
            <p:nvSpPr>
              <p:cNvPr id="20507" name="AutoShape 8"/>
              <p:cNvSpPr>
                <a:spLocks noChangeArrowheads="1"/>
              </p:cNvSpPr>
              <p:nvPr/>
            </p:nvSpPr>
            <p:spPr bwMode="auto">
              <a:xfrm>
                <a:off x="2375655" y="4789820"/>
                <a:ext cx="2624973" cy="545451"/>
              </a:xfrm>
              <a:prstGeom prst="wedgeRectCallout">
                <a:avLst>
                  <a:gd name="adj1" fmla="val 1458"/>
                  <a:gd name="adj2" fmla="val 4892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 dirty="0"/>
                  <a:t>Re-humanizar o inimigo</a:t>
                </a:r>
              </a:p>
              <a:p>
                <a:pPr algn="ctr"/>
                <a:r>
                  <a:rPr lang="pt-BR" altLang="pt-BR" sz="1200" b="1" dirty="0" smtClean="0"/>
                  <a:t>“O que aconteceu que </a:t>
                </a:r>
                <a:r>
                  <a:rPr lang="pt-BR" altLang="pt-BR" sz="1200" b="1" dirty="0"/>
                  <a:t>ele/a faz o que faz?" </a:t>
                </a:r>
              </a:p>
            </p:txBody>
          </p:sp>
          <p:sp>
            <p:nvSpPr>
              <p:cNvPr id="20508" name="AutoShape 9"/>
              <p:cNvSpPr>
                <a:spLocks noChangeArrowheads="1"/>
              </p:cNvSpPr>
              <p:nvPr/>
            </p:nvSpPr>
            <p:spPr bwMode="auto">
              <a:xfrm>
                <a:off x="1622950" y="3950942"/>
                <a:ext cx="2648909" cy="502513"/>
              </a:xfrm>
              <a:prstGeom prst="wedgeRectCallout">
                <a:avLst>
                  <a:gd name="adj1" fmla="val -50523"/>
                  <a:gd name="adj2" fmla="val -1301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 dirty="0"/>
                  <a:t>Rendição,</a:t>
                </a:r>
              </a:p>
              <a:p>
                <a:r>
                  <a:rPr lang="pt-BR" altLang="pt-BR" sz="1200" b="1" dirty="0" smtClean="0"/>
                  <a:t>Compromisso </a:t>
                </a:r>
                <a:r>
                  <a:rPr lang="pt-BR" altLang="pt-BR" sz="1200" b="1" dirty="0"/>
                  <a:t>de assumir riscos</a:t>
                </a:r>
              </a:p>
            </p:txBody>
          </p:sp>
          <p:sp>
            <p:nvSpPr>
              <p:cNvPr id="20509" name="Oval 13"/>
              <p:cNvSpPr>
                <a:spLocks noChangeAspect="1" noChangeArrowheads="1"/>
              </p:cNvSpPr>
              <p:nvPr/>
            </p:nvSpPr>
            <p:spPr bwMode="auto">
              <a:xfrm rot="-543474">
                <a:off x="4090344" y="911720"/>
                <a:ext cx="3779882" cy="3580749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pt-PT" altLang="pt-BR"/>
              </a:p>
            </p:txBody>
          </p:sp>
          <p:sp>
            <p:nvSpPr>
              <p:cNvPr id="20510" name="AutoShape 14"/>
              <p:cNvSpPr>
                <a:spLocks noChangeArrowheads="1"/>
              </p:cNvSpPr>
              <p:nvPr/>
            </p:nvSpPr>
            <p:spPr bwMode="auto">
              <a:xfrm>
                <a:off x="5360025" y="1033656"/>
                <a:ext cx="1497991" cy="680832"/>
              </a:xfrm>
              <a:prstGeom prst="wedgeRectCallout">
                <a:avLst>
                  <a:gd name="adj1" fmla="val -35884"/>
                  <a:gd name="adj2" fmla="val 1513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>
                    <a:latin typeface="Arial Narrow" pitchFamily="34" charset="0"/>
                  </a:rPr>
                  <a:t>Ato de agressão </a:t>
                </a:r>
              </a:p>
              <a:p>
                <a:endParaRPr lang="pt-BR" altLang="pt-BR" sz="1200" b="1">
                  <a:latin typeface="Arial Narrow" pitchFamily="34" charset="0"/>
                </a:endParaRP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justificada</a:t>
                </a:r>
                <a:endParaRPr lang="pt-BR" altLang="pt-BR" sz="1200" b="1"/>
              </a:p>
            </p:txBody>
          </p:sp>
          <p:sp>
            <p:nvSpPr>
              <p:cNvPr id="20511" name="AutoShape 15"/>
              <p:cNvSpPr>
                <a:spLocks noChangeArrowheads="1"/>
              </p:cNvSpPr>
              <p:nvPr/>
            </p:nvSpPr>
            <p:spPr bwMode="auto">
              <a:xfrm>
                <a:off x="6487301" y="1500174"/>
                <a:ext cx="1085095" cy="928694"/>
              </a:xfrm>
              <a:prstGeom prst="wedgeRectCallout">
                <a:avLst>
                  <a:gd name="adj1" fmla="val 27907"/>
                  <a:gd name="adj2" fmla="val 49935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Dor</a:t>
                </a: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Ofensa</a:t>
                </a: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Choque</a:t>
                </a: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Negação</a:t>
                </a:r>
              </a:p>
              <a:p>
                <a:endParaRPr lang="pt-BR" altLang="pt-BR"/>
              </a:p>
            </p:txBody>
          </p:sp>
          <p:sp>
            <p:nvSpPr>
              <p:cNvPr id="20512" name="AutoShape 16"/>
              <p:cNvSpPr>
                <a:spLocks noChangeArrowheads="1"/>
              </p:cNvSpPr>
              <p:nvPr/>
            </p:nvSpPr>
            <p:spPr bwMode="auto">
              <a:xfrm>
                <a:off x="6352289" y="2595163"/>
                <a:ext cx="1472059" cy="548085"/>
              </a:xfrm>
              <a:prstGeom prst="wedgeRectCallout">
                <a:avLst>
                  <a:gd name="adj1" fmla="val 18565"/>
                  <a:gd name="adj2" fmla="val 63333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Consciência da perda / pânico</a:t>
                </a:r>
              </a:p>
            </p:txBody>
          </p:sp>
          <p:sp>
            <p:nvSpPr>
              <p:cNvPr id="20513" name="AutoShape 17"/>
              <p:cNvSpPr>
                <a:spLocks noChangeArrowheads="1"/>
              </p:cNvSpPr>
              <p:nvPr/>
            </p:nvSpPr>
            <p:spPr bwMode="auto">
              <a:xfrm>
                <a:off x="4259891" y="2597124"/>
                <a:ext cx="1278577" cy="808367"/>
              </a:xfrm>
              <a:prstGeom prst="wedgeRectCallout">
                <a:avLst>
                  <a:gd name="adj1" fmla="val 13657"/>
                  <a:gd name="adj2" fmla="val -50551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/>
                  <a:t>Desejo de justiça / vingança</a:t>
                </a:r>
              </a:p>
            </p:txBody>
          </p:sp>
          <p:sp>
            <p:nvSpPr>
              <p:cNvPr id="20514" name="AutoShape 18"/>
              <p:cNvSpPr>
                <a:spLocks noChangeArrowheads="1"/>
              </p:cNvSpPr>
              <p:nvPr/>
            </p:nvSpPr>
            <p:spPr bwMode="auto">
              <a:xfrm>
                <a:off x="4271859" y="1722048"/>
                <a:ext cx="1719397" cy="704378"/>
              </a:xfrm>
              <a:prstGeom prst="wedgeRectCallout">
                <a:avLst>
                  <a:gd name="adj1" fmla="val 8833"/>
                  <a:gd name="adj2" fmla="val 23815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Criar a história “certa“</a:t>
                </a:r>
              </a:p>
              <a:p>
                <a:pPr algn="ctr"/>
                <a:r>
                  <a:rPr lang="pt-BR" altLang="pt-BR" sz="1200" b="1"/>
                  <a:t>Des-humanizar </a:t>
                </a:r>
              </a:p>
            </p:txBody>
          </p:sp>
          <p:sp>
            <p:nvSpPr>
              <p:cNvPr id="20515" name="AutoShape 19"/>
              <p:cNvSpPr>
                <a:spLocks noChangeArrowheads="1"/>
              </p:cNvSpPr>
              <p:nvPr/>
            </p:nvSpPr>
            <p:spPr bwMode="auto">
              <a:xfrm>
                <a:off x="5981047" y="3552646"/>
                <a:ext cx="1352380" cy="596465"/>
              </a:xfrm>
              <a:prstGeom prst="wedgeRectCallout">
                <a:avLst>
                  <a:gd name="adj1" fmla="val 47032"/>
                  <a:gd name="adj2" fmla="val -30356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pt-BR" altLang="pt-BR" sz="1200" b="1"/>
                  <a:t>Repressão da dor / medos</a:t>
                </a:r>
              </a:p>
            </p:txBody>
          </p:sp>
          <p:sp>
            <p:nvSpPr>
              <p:cNvPr id="20516" name="AutoShape 20"/>
              <p:cNvSpPr>
                <a:spLocks noChangeArrowheads="1"/>
              </p:cNvSpPr>
              <p:nvPr/>
            </p:nvSpPr>
            <p:spPr bwMode="auto">
              <a:xfrm>
                <a:off x="4634887" y="3597772"/>
                <a:ext cx="1242673" cy="551338"/>
              </a:xfrm>
              <a:prstGeom prst="wedgeRectCallout">
                <a:avLst>
                  <a:gd name="adj1" fmla="val 37157"/>
                  <a:gd name="adj2" fmla="val 6138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pt-BR" altLang="pt-BR" sz="1200" b="1" dirty="0"/>
                  <a:t>Raiva, </a:t>
                </a:r>
                <a:r>
                  <a:rPr lang="pt-BR" altLang="pt-BR" sz="1200" b="1" dirty="0" smtClean="0"/>
                  <a:t>Ira-</a:t>
                </a:r>
                <a:endParaRPr lang="pt-BR" altLang="pt-BR" sz="1200" b="1" dirty="0"/>
              </a:p>
              <a:p>
                <a:pPr algn="r"/>
                <a:r>
                  <a:rPr lang="pt-BR" altLang="pt-BR" sz="1200" b="1" dirty="0"/>
                  <a:t>“Por que eu?”</a:t>
                </a:r>
              </a:p>
            </p:txBody>
          </p:sp>
        </p:grpSp>
        <p:sp>
          <p:nvSpPr>
            <p:cNvPr id="20488" name="Arc 11"/>
            <p:cNvSpPr>
              <a:spLocks noChangeAspect="1"/>
            </p:cNvSpPr>
            <p:nvPr/>
          </p:nvSpPr>
          <p:spPr bwMode="auto">
            <a:xfrm flipH="1" flipV="1">
              <a:off x="2236400" y="672850"/>
              <a:ext cx="6476668" cy="5850577"/>
            </a:xfrm>
            <a:custGeom>
              <a:avLst/>
              <a:gdLst>
                <a:gd name="T0" fmla="*/ 0 w 43200"/>
                <a:gd name="T1" fmla="*/ 0 h 42164"/>
                <a:gd name="T2" fmla="*/ 0 w 43200"/>
                <a:gd name="T3" fmla="*/ 0 h 42164"/>
                <a:gd name="T4" fmla="*/ 0 w 43200"/>
                <a:gd name="T5" fmla="*/ 0 h 4216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164"/>
                <a:gd name="T11" fmla="*/ 43200 w 43200"/>
                <a:gd name="T12" fmla="*/ 42164 h 42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164" fill="none" extrusionOk="0">
                  <a:moveTo>
                    <a:pt x="15" y="22429"/>
                  </a:moveTo>
                  <a:cubicBezTo>
                    <a:pt x="5" y="22152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82"/>
                    <a:pt x="37142" y="39292"/>
                    <a:pt x="28209" y="42163"/>
                  </a:cubicBezTo>
                </a:path>
                <a:path w="43200" h="42164" stroke="0" extrusionOk="0">
                  <a:moveTo>
                    <a:pt x="15" y="22429"/>
                  </a:moveTo>
                  <a:cubicBezTo>
                    <a:pt x="5" y="22152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82"/>
                    <a:pt x="37142" y="39292"/>
                    <a:pt x="28209" y="42163"/>
                  </a:cubicBezTo>
                  <a:lnTo>
                    <a:pt x="21600" y="21600"/>
                  </a:lnTo>
                  <a:lnTo>
                    <a:pt x="15" y="22429"/>
                  </a:lnTo>
                  <a:close/>
                </a:path>
              </a:pathLst>
            </a:custGeom>
            <a:noFill/>
            <a:ln w="63500">
              <a:solidFill>
                <a:srgbClr val="00B05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B050"/>
                </a:solidFill>
              </a:endParaRPr>
            </a:p>
          </p:txBody>
        </p:sp>
        <p:sp>
          <p:nvSpPr>
            <p:cNvPr id="9" name="Seta para a direita 8"/>
            <p:cNvSpPr/>
            <p:nvPr/>
          </p:nvSpPr>
          <p:spPr>
            <a:xfrm>
              <a:off x="6618311" y="673103"/>
              <a:ext cx="361951" cy="3794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0" name="Seta para a direita 9"/>
            <p:cNvSpPr/>
            <p:nvPr/>
          </p:nvSpPr>
          <p:spPr>
            <a:xfrm rot="15702727">
              <a:off x="4779981" y="2528897"/>
              <a:ext cx="379413" cy="36036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1" name="Seta para a direita 10"/>
            <p:cNvSpPr/>
            <p:nvPr/>
          </p:nvSpPr>
          <p:spPr>
            <a:xfrm rot="12958616">
              <a:off x="5607070" y="4162440"/>
              <a:ext cx="361951" cy="3794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2" name="Seta para a direita 11"/>
            <p:cNvSpPr/>
            <p:nvPr/>
          </p:nvSpPr>
          <p:spPr>
            <a:xfrm rot="5400000">
              <a:off x="8559830" y="2503496"/>
              <a:ext cx="379413" cy="3603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3" name="Seta para a direita 12"/>
            <p:cNvSpPr/>
            <p:nvPr/>
          </p:nvSpPr>
          <p:spPr>
            <a:xfrm rot="2294126">
              <a:off x="7835927" y="1087442"/>
              <a:ext cx="466726" cy="37941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4" name="Seta para a direita 13"/>
            <p:cNvSpPr/>
            <p:nvPr/>
          </p:nvSpPr>
          <p:spPr>
            <a:xfrm rot="18581025">
              <a:off x="5362595" y="1214442"/>
              <a:ext cx="379413" cy="3603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5" name="Seta para a direita 14"/>
            <p:cNvSpPr/>
            <p:nvPr/>
          </p:nvSpPr>
          <p:spPr>
            <a:xfrm rot="8955838">
              <a:off x="7589864" y="4240228"/>
              <a:ext cx="360363" cy="37941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6" name="Seta para a direita 15"/>
            <p:cNvSpPr/>
            <p:nvPr/>
          </p:nvSpPr>
          <p:spPr>
            <a:xfrm rot="13507462">
              <a:off x="2996419" y="5463401"/>
              <a:ext cx="379414" cy="361951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7" name="Seta para a direita 16"/>
            <p:cNvSpPr/>
            <p:nvPr/>
          </p:nvSpPr>
          <p:spPr>
            <a:xfrm rot="10800000">
              <a:off x="5205432" y="6307160"/>
              <a:ext cx="361951" cy="379413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8" name="Seta para a direita 17"/>
            <p:cNvSpPr/>
            <p:nvPr/>
          </p:nvSpPr>
          <p:spPr>
            <a:xfrm rot="7366342">
              <a:off x="7906571" y="5160187"/>
              <a:ext cx="379413" cy="361951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9" name="Seta para a direita 18"/>
            <p:cNvSpPr/>
            <p:nvPr/>
          </p:nvSpPr>
          <p:spPr>
            <a:xfrm rot="14386266">
              <a:off x="2198697" y="4318016"/>
              <a:ext cx="379414" cy="360363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0" name="Seta para a direita 19"/>
            <p:cNvSpPr/>
            <p:nvPr/>
          </p:nvSpPr>
          <p:spPr>
            <a:xfrm rot="18976099">
              <a:off x="2860687" y="1352555"/>
              <a:ext cx="361951" cy="37941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1" name="Seta para a direita 20"/>
            <p:cNvSpPr/>
            <p:nvPr/>
          </p:nvSpPr>
          <p:spPr>
            <a:xfrm rot="17113967">
              <a:off x="2090748" y="2773373"/>
              <a:ext cx="379413" cy="360363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2" name="Seta para a direita 21"/>
            <p:cNvSpPr/>
            <p:nvPr/>
          </p:nvSpPr>
          <p:spPr>
            <a:xfrm rot="20206048">
              <a:off x="4164029" y="520702"/>
              <a:ext cx="360363" cy="37941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</p:grpSp>
      <p:pic>
        <p:nvPicPr>
          <p:cNvPr id="2048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714750" y="2000250"/>
            <a:ext cx="1285875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MEDIADOR</a:t>
            </a:r>
          </a:p>
        </p:txBody>
      </p:sp>
      <p:sp>
        <p:nvSpPr>
          <p:cNvPr id="8" name="Elipse 7"/>
          <p:cNvSpPr/>
          <p:nvPr/>
        </p:nvSpPr>
        <p:spPr>
          <a:xfrm>
            <a:off x="2714625" y="3586163"/>
            <a:ext cx="1057275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sp>
        <p:nvSpPr>
          <p:cNvPr id="9" name="Elipse 8"/>
          <p:cNvSpPr/>
          <p:nvPr/>
        </p:nvSpPr>
        <p:spPr>
          <a:xfrm>
            <a:off x="5014913" y="3586163"/>
            <a:ext cx="1057275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cxnSp>
        <p:nvCxnSpPr>
          <p:cNvPr id="11" name="Conector de seta reta 10"/>
          <p:cNvCxnSpPr>
            <a:endCxn id="7" idx="3"/>
          </p:cNvCxnSpPr>
          <p:nvPr/>
        </p:nvCxnSpPr>
        <p:spPr>
          <a:xfrm rot="5400000" flipH="1" flipV="1">
            <a:off x="3392488" y="3132138"/>
            <a:ext cx="619125" cy="4032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7" idx="5"/>
          </p:cNvCxnSpPr>
          <p:nvPr/>
        </p:nvCxnSpPr>
        <p:spPr>
          <a:xfrm rot="16200000" flipH="1">
            <a:off x="4739481" y="3096420"/>
            <a:ext cx="619125" cy="4746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786188" y="4214813"/>
            <a:ext cx="1214437" cy="1587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003800" y="2428875"/>
            <a:ext cx="1285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7" name="CaixaDeTexto 24"/>
          <p:cNvSpPr txBox="1">
            <a:spLocks noChangeArrowheads="1"/>
          </p:cNvSpPr>
          <p:nvPr/>
        </p:nvSpPr>
        <p:spPr bwMode="auto">
          <a:xfrm>
            <a:off x="6372225" y="2214563"/>
            <a:ext cx="2592388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PROCESSO: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RESPONSABILIDADE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DO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MEDIADOR</a:t>
            </a:r>
          </a:p>
        </p:txBody>
      </p:sp>
      <p:sp>
        <p:nvSpPr>
          <p:cNvPr id="6157" name="CaixaDeTexto 25"/>
          <p:cNvSpPr txBox="1">
            <a:spLocks noChangeArrowheads="1"/>
          </p:cNvSpPr>
          <p:nvPr/>
        </p:nvSpPr>
        <p:spPr bwMode="auto">
          <a:xfrm>
            <a:off x="755650" y="836613"/>
            <a:ext cx="1878013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Constantia" pitchFamily="18" charset="0"/>
              </a:rPr>
              <a:t>MEDIAÇÃO</a:t>
            </a:r>
          </a:p>
        </p:txBody>
      </p:sp>
      <p:sp>
        <p:nvSpPr>
          <p:cNvPr id="48139" name="CaixaDeTexto 28"/>
          <p:cNvSpPr txBox="1">
            <a:spLocks noChangeArrowheads="1"/>
          </p:cNvSpPr>
          <p:nvPr/>
        </p:nvSpPr>
        <p:spPr bwMode="auto">
          <a:xfrm>
            <a:off x="3181350" y="5211763"/>
            <a:ext cx="2576513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RESULTADO: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RESPONSABILIDADE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DAS PARTES</a:t>
            </a:r>
          </a:p>
        </p:txBody>
      </p:sp>
      <p:sp>
        <p:nvSpPr>
          <p:cNvPr id="38" name="Chave direita 37"/>
          <p:cNvSpPr/>
          <p:nvPr/>
        </p:nvSpPr>
        <p:spPr>
          <a:xfrm rot="5400000">
            <a:off x="4232275" y="2911476"/>
            <a:ext cx="465137" cy="39290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514725" y="21574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latin typeface="Arial" pitchFamily="34" charset="0"/>
                <a:cs typeface="Arial" pitchFamily="34" charset="0"/>
              </a:rPr>
              <a:t>FAMILIA</a:t>
            </a:r>
          </a:p>
        </p:txBody>
      </p:sp>
      <p:sp>
        <p:nvSpPr>
          <p:cNvPr id="8" name="Elipse 7"/>
          <p:cNvSpPr/>
          <p:nvPr/>
        </p:nvSpPr>
        <p:spPr>
          <a:xfrm>
            <a:off x="3014663" y="337185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sp>
        <p:nvSpPr>
          <p:cNvPr id="9" name="Elipse 8"/>
          <p:cNvSpPr/>
          <p:nvPr/>
        </p:nvSpPr>
        <p:spPr>
          <a:xfrm>
            <a:off x="3657600" y="45005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APOIO</a:t>
            </a:r>
          </a:p>
        </p:txBody>
      </p:sp>
      <p:sp>
        <p:nvSpPr>
          <p:cNvPr id="10" name="Elipse 9"/>
          <p:cNvSpPr/>
          <p:nvPr/>
        </p:nvSpPr>
        <p:spPr>
          <a:xfrm>
            <a:off x="5072063" y="46434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>
                <a:latin typeface="Arial" pitchFamily="34" charset="0"/>
                <a:cs typeface="Arial" pitchFamily="34" charset="0"/>
              </a:rPr>
              <a:t>FAMILIA</a:t>
            </a:r>
          </a:p>
        </p:txBody>
      </p:sp>
      <p:sp>
        <p:nvSpPr>
          <p:cNvPr id="11" name="Elipse 10"/>
          <p:cNvSpPr/>
          <p:nvPr/>
        </p:nvSpPr>
        <p:spPr>
          <a:xfrm>
            <a:off x="4786313" y="17859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APOIO</a:t>
            </a:r>
          </a:p>
        </p:txBody>
      </p:sp>
      <p:sp>
        <p:nvSpPr>
          <p:cNvPr id="12" name="Elipse 11"/>
          <p:cNvSpPr/>
          <p:nvPr/>
        </p:nvSpPr>
        <p:spPr>
          <a:xfrm>
            <a:off x="6000750" y="38004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sp>
        <p:nvSpPr>
          <p:cNvPr id="13" name="Elipse 12"/>
          <p:cNvSpPr/>
          <p:nvPr/>
        </p:nvSpPr>
        <p:spPr>
          <a:xfrm>
            <a:off x="5786438" y="258603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FACILI-TADOR</a:t>
            </a:r>
          </a:p>
        </p:txBody>
      </p:sp>
      <p:sp>
        <p:nvSpPr>
          <p:cNvPr id="8204" name="CaixaDeTexto 13"/>
          <p:cNvSpPr txBox="1">
            <a:spLocks noChangeArrowheads="1"/>
          </p:cNvSpPr>
          <p:nvPr/>
        </p:nvSpPr>
        <p:spPr bwMode="auto">
          <a:xfrm>
            <a:off x="539750" y="476250"/>
            <a:ext cx="5467350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tx2"/>
                </a:solidFill>
                <a:latin typeface="Constantia" pitchFamily="18" charset="0"/>
              </a:rPr>
              <a:t>Círculo Vítima Ofensor Comunidade</a:t>
            </a:r>
          </a:p>
        </p:txBody>
      </p:sp>
      <p:sp>
        <p:nvSpPr>
          <p:cNvPr id="49162" name="CaixaDeTexto 14"/>
          <p:cNvSpPr txBox="1">
            <a:spLocks noChangeArrowheads="1"/>
          </p:cNvSpPr>
          <p:nvPr/>
        </p:nvSpPr>
        <p:spPr bwMode="auto">
          <a:xfrm>
            <a:off x="6084888" y="1341438"/>
            <a:ext cx="2873375" cy="922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RESPONSABILIDADE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PELA ORIENTAÇÃO DO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PROCESSO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rot="5400000" flipH="1" flipV="1">
            <a:off x="6786563" y="2571750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4" name="Retângulo 21"/>
          <p:cNvSpPr>
            <a:spLocks noChangeArrowheads="1"/>
          </p:cNvSpPr>
          <p:nvPr/>
        </p:nvSpPr>
        <p:spPr bwMode="auto">
          <a:xfrm>
            <a:off x="71438" y="4791075"/>
            <a:ext cx="34290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RESPONSABILIDADE PELO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RESULTADO É DE TODOS OS ENVOLVIDOS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CaixaDeTexto 6"/>
          <p:cNvSpPr txBox="1">
            <a:spLocks noChangeArrowheads="1"/>
          </p:cNvSpPr>
          <p:nvPr/>
        </p:nvSpPr>
        <p:spPr bwMode="auto">
          <a:xfrm>
            <a:off x="611188" y="549275"/>
            <a:ext cx="2260600" cy="830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/>
                </a:solidFill>
                <a:latin typeface="Constantia" pitchFamily="18" charset="0"/>
              </a:rPr>
              <a:t>CÍRCULOS DE PAZ </a:t>
            </a:r>
          </a:p>
        </p:txBody>
      </p:sp>
      <p:sp>
        <p:nvSpPr>
          <p:cNvPr id="8" name="Elipse 7"/>
          <p:cNvSpPr/>
          <p:nvPr/>
        </p:nvSpPr>
        <p:spPr>
          <a:xfrm>
            <a:off x="4300538" y="20716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APOIO</a:t>
            </a:r>
          </a:p>
        </p:txBody>
      </p:sp>
      <p:sp>
        <p:nvSpPr>
          <p:cNvPr id="9" name="Elipse 8"/>
          <p:cNvSpPr/>
          <p:nvPr/>
        </p:nvSpPr>
        <p:spPr>
          <a:xfrm>
            <a:off x="5500688" y="2428875"/>
            <a:ext cx="1000125" cy="1057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FACILI-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TADOR</a:t>
            </a:r>
          </a:p>
        </p:txBody>
      </p:sp>
      <p:sp>
        <p:nvSpPr>
          <p:cNvPr id="10" name="Elipse 9"/>
          <p:cNvSpPr/>
          <p:nvPr/>
        </p:nvSpPr>
        <p:spPr>
          <a:xfrm>
            <a:off x="5514975" y="46577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APOIO</a:t>
            </a:r>
          </a:p>
        </p:txBody>
      </p:sp>
      <p:sp>
        <p:nvSpPr>
          <p:cNvPr id="11" name="Elipse 10"/>
          <p:cNvSpPr/>
          <p:nvPr/>
        </p:nvSpPr>
        <p:spPr>
          <a:xfrm>
            <a:off x="4286250" y="500062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OUTROS</a:t>
            </a:r>
          </a:p>
        </p:txBody>
      </p:sp>
      <p:sp>
        <p:nvSpPr>
          <p:cNvPr id="12" name="Elipse 11"/>
          <p:cNvSpPr/>
          <p:nvPr/>
        </p:nvSpPr>
        <p:spPr>
          <a:xfrm>
            <a:off x="3157538" y="42148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APOIO</a:t>
            </a:r>
          </a:p>
        </p:txBody>
      </p:sp>
      <p:sp>
        <p:nvSpPr>
          <p:cNvPr id="13" name="Elipse 12"/>
          <p:cNvSpPr/>
          <p:nvPr/>
        </p:nvSpPr>
        <p:spPr>
          <a:xfrm>
            <a:off x="3157538" y="28575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sp>
        <p:nvSpPr>
          <p:cNvPr id="14" name="Elipse 13"/>
          <p:cNvSpPr/>
          <p:nvPr/>
        </p:nvSpPr>
        <p:spPr>
          <a:xfrm>
            <a:off x="6215063" y="36433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latin typeface="Arial" pitchFamily="34" charset="0"/>
                <a:cs typeface="Arial" pitchFamily="34" charset="0"/>
              </a:rPr>
              <a:t>PARTE</a:t>
            </a:r>
          </a:p>
        </p:txBody>
      </p:sp>
      <p:sp>
        <p:nvSpPr>
          <p:cNvPr id="50186" name="CaixaDeTexto 14"/>
          <p:cNvSpPr txBox="1">
            <a:spLocks noChangeArrowheads="1"/>
          </p:cNvSpPr>
          <p:nvPr/>
        </p:nvSpPr>
        <p:spPr bwMode="auto">
          <a:xfrm>
            <a:off x="71438" y="4214813"/>
            <a:ext cx="2633662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PROCESSO E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RESULTADOS É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RESPONSABILIDADE </a:t>
            </a:r>
          </a:p>
          <a:p>
            <a:pPr algn="ctr"/>
            <a:r>
              <a:rPr lang="pt-BR" altLang="pt-BR" b="1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DE TODOS</a:t>
            </a:r>
          </a:p>
        </p:txBody>
      </p:sp>
      <p:sp>
        <p:nvSpPr>
          <p:cNvPr id="16" name="Chave esquerda 15"/>
          <p:cNvSpPr/>
          <p:nvPr/>
        </p:nvSpPr>
        <p:spPr>
          <a:xfrm>
            <a:off x="2786063" y="2071688"/>
            <a:ext cx="428625" cy="4429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741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Cliente\Pictures\dor afogamen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3"/>
            <a:ext cx="4929222" cy="4107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4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algn="ctr" eaLnBrk="1" hangingPunct="1"/>
            <a:r>
              <a:rPr lang="pt-BR" altLang="pt-BR" smtClean="0"/>
              <a:t>Entendimento do crime </a:t>
            </a:r>
            <a:endParaRPr lang="pt-BR" altLang="pt-BR" sz="1400" smtClean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107950" y="1052513"/>
          <a:ext cx="8928100" cy="525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61"/>
                <a:gridCol w="4644539"/>
              </a:tblGrid>
              <a:tr h="470521"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Justiça tradicional</a:t>
                      </a:r>
                      <a:endParaRPr lang="pt-BR" sz="18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152400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Justiça Restaurativa</a:t>
                      </a:r>
                      <a:endParaRPr lang="pt-BR" sz="18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58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Crime definido como violação de regra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Crime definido pelo dano à pessoas e </a:t>
                      </a:r>
                      <a:r>
                        <a:rPr lang="pt-BR" sz="1800" dirty="0" smtClean="0">
                          <a:latin typeface="Arial"/>
                          <a:ea typeface="SimSun"/>
                          <a:cs typeface="Times New Roman"/>
                        </a:rPr>
                        <a:t>à </a:t>
                      </a: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relações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470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Dano definido abstratamente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Dano definido concretamente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58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Crime visto como categoricamente diferente de outros danos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Crime reconhecido como relacionado a outros danos e conflitos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470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Estado como vítima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Pessoas e relações como vítimas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58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Estado e ofensor vistos como partes primárias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Vítima e ofensor vistos como partes primárias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58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Necessidades e direitos das vítimas ignorados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Necessidades e direitos das vítimas como centrais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470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Dimensões interpessoais irrelevantes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Dimensões interpessoais </a:t>
                      </a:r>
                      <a:r>
                        <a:rPr lang="pt-BR" sz="1800" dirty="0" smtClean="0">
                          <a:latin typeface="Arial"/>
                          <a:ea typeface="SimSun"/>
                          <a:cs typeface="Times New Roman"/>
                        </a:rPr>
                        <a:t>são </a:t>
                      </a: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centrais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58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Ofensa definida em termos técnicos-jurídicos.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Ofensa entendida em seu amplo contexto: moral, social, econômico e político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  <a:tr h="470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Feridas do ofensor periféricas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Feridas do ofensor importantes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18488" cy="763587"/>
          </a:xfrm>
        </p:spPr>
        <p:txBody>
          <a:bodyPr/>
          <a:lstStyle/>
          <a:p>
            <a:pPr algn="ctr" eaLnBrk="1" hangingPunct="1"/>
            <a:r>
              <a:rPr lang="pt-BR" altLang="pt-BR" smtClean="0"/>
              <a:t>Entendimento da responsabilidade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125538"/>
          <a:ext cx="9144000" cy="554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43456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Justiça tradicional</a:t>
                      </a:r>
                      <a:endParaRPr lang="pt-BR" sz="18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Justiça Restaurativa</a:t>
                      </a:r>
                      <a:endParaRPr lang="pt-BR" sz="18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58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Erro cria culpa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Erro cria dúvidas e obrigações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68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Culpa é absoluta (sim/não)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Há graus de responsabilidade diferenciados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68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Culpa é indelével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Culpa é removível através de arrependimento e reparação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58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Divida é abstrata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Divida concreta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58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Débito pago pelo recebimento da punição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Débito pago pela ação reparadora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58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Dívida devida à sociedade abstratamente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Débito devida primeiramente à vítima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68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Responsabilidade como tomada de remédio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Prestação de contas como responsabilidade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68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Assunção do comportamento escolhido livremente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Reconhece a diferença entre realização potencial e atual de liberdade humana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3020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SimSun"/>
                          <a:cs typeface="Times New Roman"/>
                        </a:rPr>
                        <a:t>Livre arbítrio ou determinismo social</a:t>
                      </a:r>
                      <a:endParaRPr lang="pt-BR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SimSun"/>
                          <a:cs typeface="Times New Roman"/>
                        </a:rPr>
                        <a:t>Reconhece o papel do contexto social como escolha, sem negar a responsabilidade pessoal.</a:t>
                      </a:r>
                      <a:endParaRPr lang="pt-BR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91513" cy="549275"/>
          </a:xfrm>
        </p:spPr>
        <p:txBody>
          <a:bodyPr/>
          <a:lstStyle/>
          <a:p>
            <a:pPr algn="ctr" eaLnBrk="1" hangingPunct="1"/>
            <a:r>
              <a:rPr lang="pt-BR" altLang="pt-BR" sz="2400" smtClean="0"/>
              <a:t>Entendimento da Justiça 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9144000" cy="6180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860032"/>
              </a:tblGrid>
              <a:tr h="274355">
                <a:tc>
                  <a:txBody>
                    <a:bodyPr/>
                    <a:lstStyle/>
                    <a:p>
                      <a:pPr marL="71755" algn="ctr">
                        <a:spcAft>
                          <a:spcPts val="3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Justiça Retributiva</a:t>
                      </a:r>
                      <a:endParaRPr lang="pt-BR" sz="18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3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Justiça Restaurativa</a:t>
                      </a:r>
                      <a:endParaRPr lang="pt-BR" sz="18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Definir acusação é central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Resolução do problema é central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Foco no passado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Foco no futuro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Necessidades são secundárias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Necessidades são primarias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Modelo da </a:t>
                      </a:r>
                      <a:r>
                        <a:rPr lang="pt-BR" sz="1400" dirty="0" smtClean="0">
                          <a:latin typeface="Arial"/>
                          <a:ea typeface="SimSun"/>
                          <a:cs typeface="Times New Roman"/>
                        </a:rPr>
                        <a:t>batalha – de oposição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Diálogo normativo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Enfatiza diferenças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Procura pelo comum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711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Imposição de dor considerada normativa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Restauração e reparação consideradas normativas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Uma ofensa social acrescida às outras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Ênfase na reparação de ofensas sociais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711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Dano pelo ofensor é compensado pelo dano ao ofensor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Dano pelo ofensor é compensado pela reparação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Foco no ofensor, vítima ignorada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Necessidades da vítima são centrais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Estado e ofensor são elementos chaves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Vitima e ofensor são elementos chave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Falta de informação às vítimas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Informação providenciada às </a:t>
                      </a:r>
                      <a:r>
                        <a:rPr lang="pt-BR" sz="1400" dirty="0" smtClean="0">
                          <a:latin typeface="Arial"/>
                          <a:ea typeface="SimSun"/>
                          <a:cs typeface="Times New Roman"/>
                        </a:rPr>
                        <a:t>vítimas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152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Rara a restituição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Restituição é normal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711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Verdade das vitimas é secundaria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Vítimas têm a chance de dizer sua verdade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711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Sofrimento da vítima é ignorado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Sofrimento da vítima lamentado e reconhecido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711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Ação do Estado em relação ao ofensor; ofensor é passivo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É dado papel ao ofensor para a solução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711"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>
                          <a:latin typeface="Arial"/>
                          <a:ea typeface="SimSun"/>
                          <a:cs typeface="Times New Roman"/>
                        </a:rPr>
                        <a:t>Monopólio do Estado na resposta ao malfeito.</a:t>
                      </a:r>
                      <a:endParaRPr lang="pt-BR" sz="1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3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Times New Roman"/>
                        </a:rPr>
                        <a:t>Reconhecidos os papeis da vítima, do ofensor e da comunidade.</a:t>
                      </a:r>
                      <a:endParaRPr lang="pt-BR" sz="1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3"/>
          <p:cNvSpPr>
            <a:spLocks noGrp="1"/>
          </p:cNvSpPr>
          <p:nvPr>
            <p:ph type="ctrTitle"/>
          </p:nvPr>
        </p:nvSpPr>
        <p:spPr>
          <a:xfrm>
            <a:off x="395288" y="0"/>
            <a:ext cx="6985000" cy="549275"/>
          </a:xfrm>
        </p:spPr>
        <p:txBody>
          <a:bodyPr/>
          <a:lstStyle/>
          <a:p>
            <a:r>
              <a:rPr lang="pt-BR" altLang="es-UY" sz="3600" b="1" smtClean="0">
                <a:latin typeface="Cambria" pitchFamily="18" charset="0"/>
                <a:ea typeface="Cambria Math" pitchFamily="18" charset="0"/>
                <a:cs typeface="Cambria Math" pitchFamily="18" charset="0"/>
              </a:rPr>
              <a:t>Palavras para emoções</a:t>
            </a:r>
          </a:p>
        </p:txBody>
      </p:sp>
      <p:sp>
        <p:nvSpPr>
          <p:cNvPr id="67587" name="Subtítulo 4"/>
          <p:cNvSpPr>
            <a:spLocks noGrp="1"/>
          </p:cNvSpPr>
          <p:nvPr>
            <p:ph type="subTitle" idx="1"/>
          </p:nvPr>
        </p:nvSpPr>
        <p:spPr>
          <a:xfrm>
            <a:off x="504825" y="620713"/>
            <a:ext cx="3779838" cy="6048375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pt-BR" altLang="es-UY" sz="1500" b="1" smtClean="0">
                <a:solidFill>
                  <a:schemeClr val="tx1"/>
                </a:solidFill>
              </a:rPr>
              <a:t>Raiva: </a:t>
            </a:r>
            <a:r>
              <a:rPr lang="pt-BR" altLang="es-UY" sz="1500" smtClean="0">
                <a:solidFill>
                  <a:schemeClr val="tx1"/>
                </a:solidFill>
              </a:rPr>
              <a:t>Ira, cólera, ódio,  indignação, ressentimento, aversão, irritação, tensão, excitação, agitação, amargura, animosidade, hostilidade, irritabilidade,  violência, raiva, ciúme, inveja, impotência. </a:t>
            </a:r>
          </a:p>
          <a:p>
            <a:pPr algn="l">
              <a:buFont typeface="Arial" charset="0"/>
              <a:buChar char="•"/>
            </a:pPr>
            <a:endParaRPr lang="pt-BR" altLang="es-UY" sz="150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pt-BR" altLang="es-UY" sz="1500" b="1" smtClean="0">
                <a:solidFill>
                  <a:schemeClr val="tx1"/>
                </a:solidFill>
              </a:rPr>
              <a:t>Medo: </a:t>
            </a:r>
            <a:r>
              <a:rPr lang="pt-BR" altLang="es-UY" sz="1500" smtClean="0">
                <a:solidFill>
                  <a:schemeClr val="tx1"/>
                </a:solidFill>
              </a:rPr>
              <a:t>terror, pânico, ansiedade, temor, fobia, ansiedade, apreensão, nervosismo, incerteza. </a:t>
            </a:r>
          </a:p>
          <a:p>
            <a:pPr algn="l">
              <a:buFont typeface="Arial" charset="0"/>
              <a:buChar char="•"/>
            </a:pPr>
            <a:endParaRPr lang="pt-BR" altLang="es-UY" sz="150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pt-BR" altLang="es-UY" sz="1500" b="1" smtClean="0">
                <a:solidFill>
                  <a:schemeClr val="tx1"/>
                </a:solidFill>
              </a:rPr>
              <a:t>Ansiedade:  </a:t>
            </a:r>
            <a:r>
              <a:rPr lang="pt-BR" altLang="es-UY" sz="1500" smtClean="0">
                <a:solidFill>
                  <a:schemeClr val="tx1"/>
                </a:solidFill>
              </a:rPr>
              <a:t>desespero, stress, preocupação, desejo, frustração, choque, nervosismo. </a:t>
            </a:r>
          </a:p>
          <a:p>
            <a:pPr algn="l">
              <a:buFont typeface="Arial" charset="0"/>
              <a:buChar char="•"/>
            </a:pPr>
            <a:endParaRPr lang="pt-BR" altLang="es-UY" sz="150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pt-BR" altLang="es-UY" sz="1500" b="1" smtClean="0">
                <a:solidFill>
                  <a:schemeClr val="tx1"/>
                </a:solidFill>
              </a:rPr>
              <a:t>Tristeza: </a:t>
            </a:r>
            <a:r>
              <a:rPr lang="pt-BR" altLang="es-UY" sz="1500" smtClean="0">
                <a:solidFill>
                  <a:schemeClr val="tx1"/>
                </a:solidFill>
              </a:rPr>
              <a:t>depressão, frustração, decepção, sofrimento, amargura, dor, angústia, pessimismo, melancolia, autopiedade, solidão, desânimo, apatia, saudade, aversão, medo, desespero, desamparo, deserto, </a:t>
            </a:r>
          </a:p>
          <a:p>
            <a:pPr algn="l">
              <a:buFont typeface="Arial" charset="0"/>
              <a:buChar char="•"/>
            </a:pPr>
            <a:endParaRPr lang="pt-BR" altLang="es-UY" sz="150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pt-BR" altLang="es-UY" sz="1500" b="1" smtClean="0">
                <a:solidFill>
                  <a:schemeClr val="tx1"/>
                </a:solidFill>
              </a:rPr>
              <a:t>Aversão: </a:t>
            </a:r>
            <a:r>
              <a:rPr lang="pt-BR" altLang="es-UY" sz="1500" smtClean="0">
                <a:solidFill>
                  <a:schemeClr val="tx1"/>
                </a:solidFill>
              </a:rPr>
              <a:t>hostilidade, desprezo, rancor, animosidade, antipatia, ressentimento, rejeição, desconfiança, nojo, desdém, frieza, displicência.</a:t>
            </a:r>
          </a:p>
          <a:p>
            <a:pPr algn="l"/>
            <a:r>
              <a:rPr lang="pt-BR" altLang="es-UY" sz="15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4932363" y="620713"/>
            <a:ext cx="3816350" cy="554513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dirty="0"/>
              <a:t> Vergonha: </a:t>
            </a:r>
            <a:r>
              <a:rPr lang="pt-BR" sz="1500" dirty="0"/>
              <a:t>culpa, timidez, insegurança,  pudor, verecunda, perplexidade, angústia, remorso, humilhação, arrependimento.</a:t>
            </a:r>
          </a:p>
          <a:p>
            <a:pPr>
              <a:spcBef>
                <a:spcPct val="20000"/>
              </a:spcBef>
              <a:defRPr/>
            </a:pPr>
            <a:endParaRPr lang="pt-BR" sz="150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dirty="0"/>
              <a:t>Alegria</a:t>
            </a:r>
            <a:r>
              <a:rPr lang="pt-BR" sz="1500" dirty="0"/>
              <a:t>, entusiasmo, euforia, excitação, contentamento, prazer, diversão, prazer, emoção, satisfação, capricho, êxtase, alívio, alegria, diversão. </a:t>
            </a:r>
          </a:p>
          <a:p>
            <a:pPr>
              <a:spcBef>
                <a:spcPct val="20000"/>
              </a:spcBef>
              <a:defRPr/>
            </a:pPr>
            <a:endParaRPr lang="pt-BR" sz="150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dirty="0"/>
              <a:t>Amor: </a:t>
            </a:r>
            <a:r>
              <a:rPr lang="pt-BR" sz="1500" dirty="0"/>
              <a:t>afeto, carinho, ternura, simpatia, empatia, aceitação, carinho, confiança, afinidade, respeito, devoção, adoração, veneração, gratidão. </a:t>
            </a:r>
          </a:p>
          <a:p>
            <a:pPr>
              <a:spcBef>
                <a:spcPct val="20000"/>
              </a:spcBef>
              <a:defRPr/>
            </a:pPr>
            <a:endParaRPr lang="pt-BR" sz="1500" dirty="0"/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b="1" dirty="0"/>
              <a:t>Felicidade: </a:t>
            </a:r>
            <a:r>
              <a:rPr lang="pt-BR" sz="1500" dirty="0"/>
              <a:t>alegria, paz interior, serenidade, satisfação, bem-estar, humor. </a:t>
            </a:r>
            <a:endParaRPr lang="pt-BR" sz="1500" dirty="0">
              <a:latin typeface="+mn-lt"/>
            </a:endParaRPr>
          </a:p>
        </p:txBody>
      </p:sp>
      <p:sp>
        <p:nvSpPr>
          <p:cNvPr id="67589" name="CaixaDeTexto 6"/>
          <p:cNvSpPr txBox="1">
            <a:spLocks noChangeArrowheads="1"/>
          </p:cNvSpPr>
          <p:nvPr/>
        </p:nvSpPr>
        <p:spPr bwMode="auto">
          <a:xfrm>
            <a:off x="4284663" y="6308725"/>
            <a:ext cx="44275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s-UY" sz="1200"/>
              <a:t>Adaptado de Bisquerra (2000) - Fundação para a Reconciliação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>
          <a:xfrm>
            <a:off x="107950" y="285728"/>
            <a:ext cx="9036050" cy="928694"/>
          </a:xfrm>
        </p:spPr>
        <p:txBody>
          <a:bodyPr/>
          <a:lstStyle/>
          <a:p>
            <a:r>
              <a:rPr lang="pt-BR" altLang="pt-BR" sz="4000" b="1" dirty="0" smtClean="0"/>
              <a:t>Sistema penal – Resultado é reincidência</a:t>
            </a:r>
            <a:r>
              <a:rPr lang="pt-BR" altLang="pt-BR" b="1" dirty="0" smtClean="0"/>
              <a:t> </a:t>
            </a:r>
          </a:p>
        </p:txBody>
      </p:sp>
      <p:sp>
        <p:nvSpPr>
          <p:cNvPr id="73731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442915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altLang="pt-BR" sz="2800" dirty="0" smtClean="0"/>
              <a:t>No Brasil, </a:t>
            </a:r>
            <a:r>
              <a:rPr lang="pt-BR" altLang="pt-BR" sz="2800" smtClean="0"/>
              <a:t>a reincidência em torno d 70%</a:t>
            </a:r>
            <a:endParaRPr lang="pt-BR" altLang="pt-BR" sz="2800" dirty="0" smtClean="0"/>
          </a:p>
          <a:p>
            <a:r>
              <a:rPr lang="pt-BR" sz="2800" smtClean="0"/>
              <a:t>De </a:t>
            </a:r>
            <a:r>
              <a:rPr lang="pt-BR" sz="2800" dirty="0" smtClean="0"/>
              <a:t>cada 10 presos pelo delito de roubo, 7 reincidiram no Estado de São Paulo (dados de janeiro de 2001 a julho de </a:t>
            </a:r>
            <a:r>
              <a:rPr lang="pt-BR" sz="2800" smtClean="0"/>
              <a:t>2013).</a:t>
            </a:r>
          </a:p>
          <a:p>
            <a:r>
              <a:rPr lang="pt-BR" sz="2800" smtClean="0"/>
              <a:t>Dentro de </a:t>
            </a:r>
            <a:r>
              <a:rPr lang="pt-BR" sz="2800" dirty="0" smtClean="0"/>
              <a:t>reincidentes, 20,5% cometeram o primeiro roubo antes dos 18 anos e 20,6% com menos de 17</a:t>
            </a:r>
            <a:r>
              <a:rPr lang="pt-BR" sz="2800" smtClean="0"/>
              <a:t>. </a:t>
            </a:r>
          </a:p>
          <a:p>
            <a:r>
              <a:rPr lang="pt-BR" sz="2800" smtClean="0"/>
              <a:t>Foram </a:t>
            </a:r>
            <a:r>
              <a:rPr lang="pt-BR" sz="2800" dirty="0" smtClean="0"/>
              <a:t>examinados 14.699 autores de roubos, dos quais 10.200, ou 69%, cometeram roubos mais de </a:t>
            </a:r>
            <a:r>
              <a:rPr lang="pt-BR" sz="2800" smtClean="0"/>
              <a:t>uma vez. </a:t>
            </a:r>
            <a:endParaRPr lang="pt-BR" alt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"/>
          <p:cNvSpPr>
            <a:spLocks noGrp="1"/>
          </p:cNvSpPr>
          <p:nvPr>
            <p:ph type="title"/>
          </p:nvPr>
        </p:nvSpPr>
        <p:spPr>
          <a:xfrm>
            <a:off x="-71470" y="404813"/>
            <a:ext cx="8229600" cy="890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b="1" dirty="0" smtClean="0">
                <a:ea typeface="+mn-ea"/>
                <a:cs typeface="+mn-cs"/>
              </a:rPr>
              <a:t>Deslocamento de foco</a:t>
            </a:r>
            <a:endParaRPr lang="pt-BR" altLang="pt-BR" sz="3600" b="1" dirty="0">
              <a:ea typeface="+mn-ea"/>
              <a:cs typeface="+mn-cs"/>
            </a:endParaRPr>
          </a:p>
        </p:txBody>
      </p:sp>
      <p:sp>
        <p:nvSpPr>
          <p:cNvPr id="27651" name="Espaço Reservado para Conteúdo 1"/>
          <p:cNvSpPr>
            <a:spLocks noGrp="1"/>
          </p:cNvSpPr>
          <p:nvPr>
            <p:ph idx="1"/>
          </p:nvPr>
        </p:nvSpPr>
        <p:spPr>
          <a:xfrm>
            <a:off x="785786" y="2071678"/>
            <a:ext cx="7500990" cy="408941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altLang="pt-BR" sz="3600" dirty="0" smtClean="0"/>
              <a:t>O que </a:t>
            </a:r>
            <a:r>
              <a:rPr lang="pt-BR" altLang="pt-BR" sz="3600" b="1" dirty="0" smtClean="0"/>
              <a:t>ele / ela </a:t>
            </a:r>
            <a:r>
              <a:rPr lang="pt-BR" altLang="pt-BR" sz="3600" dirty="0" smtClean="0"/>
              <a:t>fez?           Passado </a:t>
            </a:r>
          </a:p>
          <a:p>
            <a:pPr eaLnBrk="1" hangingPunct="1">
              <a:buNone/>
              <a:defRPr/>
            </a:pPr>
            <a:endParaRPr lang="pt-BR" altLang="pt-BR" sz="3600" dirty="0" smtClean="0"/>
          </a:p>
          <a:p>
            <a:pPr eaLnBrk="1" hangingPunct="1">
              <a:buNone/>
              <a:defRPr/>
            </a:pPr>
            <a:r>
              <a:rPr lang="pt-BR" altLang="pt-BR" sz="3600" dirty="0" smtClean="0"/>
              <a:t>O que </a:t>
            </a:r>
            <a:r>
              <a:rPr lang="pt-BR" altLang="pt-BR" sz="3600" b="1" dirty="0" smtClean="0"/>
              <a:t>nós </a:t>
            </a:r>
            <a:r>
              <a:rPr lang="pt-BR" altLang="pt-BR" sz="3600" dirty="0" smtClean="0"/>
              <a:t>podemos fazer para mudar esta situação?            Futuro </a:t>
            </a: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4071934" y="4071942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643438" y="2285992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"/>
          <p:cNvSpPr>
            <a:spLocks noGrp="1"/>
          </p:cNvSpPr>
          <p:nvPr>
            <p:ph type="title"/>
          </p:nvPr>
        </p:nvSpPr>
        <p:spPr>
          <a:xfrm>
            <a:off x="-71470" y="404813"/>
            <a:ext cx="8229600" cy="890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b="1" dirty="0" smtClean="0">
                <a:ea typeface="+mn-ea"/>
                <a:cs typeface="+mn-cs"/>
              </a:rPr>
              <a:t>Deslocamento de foco</a:t>
            </a:r>
            <a:endParaRPr lang="pt-BR" altLang="pt-BR" sz="3600" b="1" dirty="0">
              <a:ea typeface="+mn-ea"/>
              <a:cs typeface="+mn-cs"/>
            </a:endParaRPr>
          </a:p>
        </p:txBody>
      </p:sp>
      <p:sp>
        <p:nvSpPr>
          <p:cNvPr id="27651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1571612"/>
            <a:ext cx="7715304" cy="4589479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altLang="pt-BR" sz="3600" b="1" dirty="0" smtClean="0"/>
              <a:t>Penalizar</a:t>
            </a:r>
            <a:r>
              <a:rPr lang="pt-BR" altLang="pt-BR" sz="3600" dirty="0" smtClean="0"/>
              <a:t> o ofensor – excluindo o do convívio         </a:t>
            </a:r>
          </a:p>
          <a:p>
            <a:pPr eaLnBrk="1" hangingPunct="1">
              <a:buNone/>
              <a:defRPr/>
            </a:pPr>
            <a:endParaRPr lang="pt-BR" altLang="pt-BR" sz="3600" dirty="0" smtClean="0"/>
          </a:p>
          <a:p>
            <a:pPr eaLnBrk="1" hangingPunct="1">
              <a:buNone/>
              <a:defRPr/>
            </a:pPr>
            <a:endParaRPr lang="pt-BR" altLang="pt-BR" sz="3600" b="1" dirty="0" smtClean="0"/>
          </a:p>
          <a:p>
            <a:pPr eaLnBrk="1" hangingPunct="1">
              <a:buNone/>
              <a:defRPr/>
            </a:pPr>
            <a:r>
              <a:rPr lang="pt-BR" altLang="pt-BR" sz="3600" b="1" dirty="0" smtClean="0"/>
              <a:t>Cuidar</a:t>
            </a:r>
            <a:r>
              <a:rPr lang="pt-BR" altLang="pt-BR" sz="3600" dirty="0" smtClean="0"/>
              <a:t> dos envolvidos na situação problemática, de seus contextos, suas necessidades. </a:t>
            </a:r>
          </a:p>
          <a:p>
            <a:pPr eaLnBrk="1" hangingPunct="1">
              <a:buNone/>
              <a:defRPr/>
            </a:pPr>
            <a:endParaRPr lang="pt-BR" altLang="pt-BR" sz="3600" dirty="0" smtClean="0"/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>
          <a:xfrm rot="5400000">
            <a:off x="2786050" y="2928934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"/>
          <p:cNvSpPr>
            <a:spLocks noGrp="1"/>
          </p:cNvSpPr>
          <p:nvPr>
            <p:ph type="title"/>
          </p:nvPr>
        </p:nvSpPr>
        <p:spPr>
          <a:xfrm>
            <a:off x="-71470" y="404813"/>
            <a:ext cx="8229600" cy="890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pt-BR" sz="3600" b="1" dirty="0" smtClean="0">
                <a:ea typeface="+mn-ea"/>
                <a:cs typeface="+mn-cs"/>
              </a:rPr>
              <a:t>O processo  restaurativo</a:t>
            </a:r>
            <a:endParaRPr lang="pt-BR" altLang="pt-BR" sz="3600" b="1" dirty="0">
              <a:ea typeface="+mn-ea"/>
              <a:cs typeface="+mn-cs"/>
            </a:endParaRPr>
          </a:p>
        </p:txBody>
      </p:sp>
      <p:sp>
        <p:nvSpPr>
          <p:cNvPr id="27651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1643050"/>
            <a:ext cx="7858180" cy="4089413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altLang="pt-BR" dirty="0" smtClean="0"/>
              <a:t>Reconhecer </a:t>
            </a:r>
          </a:p>
          <a:p>
            <a:pPr eaLnBrk="1" hangingPunct="1">
              <a:buNone/>
              <a:defRPr/>
            </a:pPr>
            <a:r>
              <a:rPr lang="pt-BR" altLang="pt-BR" dirty="0" smtClean="0"/>
              <a:t>Responsabilizar-se</a:t>
            </a:r>
          </a:p>
          <a:p>
            <a:pPr eaLnBrk="1" hangingPunct="1">
              <a:buNone/>
              <a:defRPr/>
            </a:pPr>
            <a:r>
              <a:rPr lang="pt-BR" altLang="pt-BR" dirty="0" smtClean="0"/>
              <a:t>Restaurar o dano </a:t>
            </a:r>
          </a:p>
          <a:p>
            <a:pPr eaLnBrk="1" hangingPunct="1">
              <a:buNone/>
              <a:defRPr/>
            </a:pPr>
            <a:r>
              <a:rPr lang="pt-BR" altLang="pt-BR" dirty="0" smtClean="0"/>
              <a:t>Reintegração familiar-social</a:t>
            </a:r>
          </a:p>
          <a:p>
            <a:pPr>
              <a:lnSpc>
                <a:spcPct val="90000"/>
              </a:lnSpc>
              <a:buNone/>
            </a:pPr>
            <a:r>
              <a:rPr lang="pt-BR" altLang="pt-BR" dirty="0" smtClean="0"/>
              <a:t>		</a:t>
            </a:r>
            <a:r>
              <a:rPr lang="pt-BR" altLang="pt-BR" sz="2400" dirty="0" smtClean="0"/>
              <a:t>e a prevenção de violência futura e </a:t>
            </a:r>
          </a:p>
          <a:p>
            <a:pPr>
              <a:lnSpc>
                <a:spcPct val="90000"/>
              </a:lnSpc>
              <a:buNone/>
            </a:pPr>
            <a:r>
              <a:rPr lang="pt-BR" altLang="pt-BR" sz="2400" dirty="0" smtClean="0"/>
              <a:t>  		a afirmação de direitos humanos e a paz social.</a:t>
            </a: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7000875" y="4643446"/>
            <a:ext cx="2143125" cy="2071702"/>
          </a:xfrm>
        </p:spPr>
        <p:txBody>
          <a:bodyPr/>
          <a:lstStyle/>
          <a:p>
            <a:r>
              <a:rPr lang="pt-BR" altLang="pt-BR" sz="2000" b="1" dirty="0" smtClean="0">
                <a:solidFill>
                  <a:schemeClr val="tx2"/>
                </a:solidFill>
              </a:rPr>
              <a:t>Passos da</a:t>
            </a:r>
            <a:br>
              <a:rPr lang="pt-BR" altLang="pt-BR" sz="2000" b="1" dirty="0" smtClean="0">
                <a:solidFill>
                  <a:schemeClr val="tx2"/>
                </a:solidFill>
              </a:rPr>
            </a:br>
            <a:r>
              <a:rPr lang="pt-BR" altLang="pt-BR" sz="2000" b="1" dirty="0" smtClean="0">
                <a:solidFill>
                  <a:schemeClr val="tx2"/>
                </a:solidFill>
              </a:rPr>
              <a:t> Vingança para a Reconciliação </a:t>
            </a:r>
            <a:r>
              <a:rPr lang="pt-BR" altLang="pt-BR" sz="2400" b="1" dirty="0" smtClean="0">
                <a:solidFill>
                  <a:schemeClr val="tx2"/>
                </a:solidFill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</a:rPr>
            </a:br>
            <a:r>
              <a:rPr lang="pt-BR" altLang="pt-BR" sz="2400" b="1" dirty="0" smtClean="0">
                <a:solidFill>
                  <a:schemeClr val="tx2"/>
                </a:solidFill>
              </a:rPr>
              <a:t/>
            </a:r>
            <a:br>
              <a:rPr lang="pt-BR" altLang="pt-BR" sz="2400" b="1" dirty="0" smtClean="0">
                <a:solidFill>
                  <a:schemeClr val="tx2"/>
                </a:solidFill>
              </a:rPr>
            </a:br>
            <a:r>
              <a:rPr lang="pt-BR" altLang="pt-BR" sz="1600" b="1" dirty="0" smtClean="0">
                <a:solidFill>
                  <a:schemeClr val="tx2"/>
                </a:solidFill>
              </a:rPr>
              <a:t>Olga </a:t>
            </a:r>
            <a:r>
              <a:rPr lang="pt-BR" altLang="pt-BR" sz="1600" b="1" dirty="0" err="1" smtClean="0">
                <a:solidFill>
                  <a:schemeClr val="tx2"/>
                </a:solidFill>
              </a:rPr>
              <a:t>Botcharova</a:t>
            </a:r>
            <a:endParaRPr lang="pt-BR" sz="2400" dirty="0" smtClean="0">
              <a:solidFill>
                <a:schemeClr val="tx2"/>
              </a:solidFill>
            </a:endParaRPr>
          </a:p>
        </p:txBody>
      </p:sp>
      <p:grpSp>
        <p:nvGrpSpPr>
          <p:cNvPr id="2" name="Grupo 36"/>
          <p:cNvGrpSpPr>
            <a:grpSpLocks/>
          </p:cNvGrpSpPr>
          <p:nvPr/>
        </p:nvGrpSpPr>
        <p:grpSpPr bwMode="auto">
          <a:xfrm>
            <a:off x="214313" y="214313"/>
            <a:ext cx="6829425" cy="6643687"/>
            <a:chOff x="2100273" y="214314"/>
            <a:chExt cx="6829445" cy="6643710"/>
          </a:xfrm>
        </p:grpSpPr>
        <p:sp>
          <p:nvSpPr>
            <p:cNvPr id="20485" name="AutoShape 24"/>
            <p:cNvSpPr>
              <a:spLocks noChangeArrowheads="1"/>
            </p:cNvSpPr>
            <p:nvPr/>
          </p:nvSpPr>
          <p:spPr bwMode="auto">
            <a:xfrm>
              <a:off x="3224614" y="214314"/>
              <a:ext cx="2132779" cy="458536"/>
            </a:xfrm>
            <a:prstGeom prst="wedgeRectCallout">
              <a:avLst>
                <a:gd name="adj1" fmla="val 6736"/>
                <a:gd name="adj2" fmla="val -51838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altLang="pt-BR" sz="2000" b="1">
                  <a:solidFill>
                    <a:srgbClr val="00B050"/>
                  </a:solidFill>
                </a:rPr>
                <a:t>Reconciliação</a:t>
              </a:r>
            </a:p>
          </p:txBody>
        </p:sp>
        <p:sp>
          <p:nvSpPr>
            <p:cNvPr id="20486" name="AutoShape 25"/>
            <p:cNvSpPr>
              <a:spLocks noChangeArrowheads="1"/>
            </p:cNvSpPr>
            <p:nvPr/>
          </p:nvSpPr>
          <p:spPr bwMode="auto">
            <a:xfrm>
              <a:off x="6337942" y="214314"/>
              <a:ext cx="1580745" cy="382674"/>
            </a:xfrm>
            <a:prstGeom prst="wedgeRectCallout">
              <a:avLst>
                <a:gd name="adj1" fmla="val -56250"/>
                <a:gd name="adj2" fmla="val -75111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pt-BR" altLang="pt-BR" sz="2000" b="1">
                  <a:solidFill>
                    <a:srgbClr val="FF0000"/>
                  </a:solidFill>
                </a:rPr>
                <a:t>Agressão</a:t>
              </a:r>
              <a:endParaRPr lang="pt-BR" altLang="pt-BR" sz="2000">
                <a:solidFill>
                  <a:srgbClr val="FF0000"/>
                </a:solidFill>
              </a:endParaRPr>
            </a:p>
          </p:txBody>
        </p:sp>
        <p:grpSp>
          <p:nvGrpSpPr>
            <p:cNvPr id="3" name="Grupo 6"/>
            <p:cNvGrpSpPr>
              <a:grpSpLocks/>
            </p:cNvGrpSpPr>
            <p:nvPr/>
          </p:nvGrpSpPr>
          <p:grpSpPr bwMode="auto">
            <a:xfrm>
              <a:off x="2436046" y="882434"/>
              <a:ext cx="6361449" cy="5975590"/>
              <a:chOff x="1577354" y="911720"/>
              <a:chExt cx="6292872" cy="5627173"/>
            </a:xfrm>
          </p:grpSpPr>
          <p:sp>
            <p:nvSpPr>
              <p:cNvPr id="20503" name="AutoShape 4"/>
              <p:cNvSpPr>
                <a:spLocks noChangeArrowheads="1"/>
              </p:cNvSpPr>
              <p:nvPr/>
            </p:nvSpPr>
            <p:spPr bwMode="auto">
              <a:xfrm>
                <a:off x="5630222" y="4826019"/>
                <a:ext cx="1537884" cy="637668"/>
              </a:xfrm>
              <a:prstGeom prst="wedgeRectCallout">
                <a:avLst>
                  <a:gd name="adj1" fmla="val 3306"/>
                  <a:gd name="adj2" fmla="val 54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Expressão</a:t>
                </a:r>
              </a:p>
              <a:p>
                <a:pPr algn="ctr"/>
                <a:r>
                  <a:rPr lang="pt-BR" altLang="pt-BR" sz="1200" b="1"/>
                  <a:t> da dor / luto  </a:t>
                </a:r>
              </a:p>
            </p:txBody>
          </p:sp>
          <p:sp>
            <p:nvSpPr>
              <p:cNvPr id="20504" name="AutoShape 5"/>
              <p:cNvSpPr>
                <a:spLocks noChangeArrowheads="1"/>
              </p:cNvSpPr>
              <p:nvPr/>
            </p:nvSpPr>
            <p:spPr bwMode="auto">
              <a:xfrm>
                <a:off x="3497931" y="5463687"/>
                <a:ext cx="2311811" cy="1075206"/>
              </a:xfrm>
              <a:prstGeom prst="wedgeRectCallout">
                <a:avLst>
                  <a:gd name="adj1" fmla="val -28949"/>
                  <a:gd name="adj2" fmla="val -8528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Aceitar a perda</a:t>
                </a:r>
              </a:p>
              <a:p>
                <a:pPr algn="ctr"/>
                <a:r>
                  <a:rPr lang="pt-BR" altLang="pt-BR" sz="1200" b="1"/>
                  <a:t>Nomear / enfrentar os medos</a:t>
                </a:r>
              </a:p>
            </p:txBody>
          </p:sp>
          <p:sp>
            <p:nvSpPr>
              <p:cNvPr id="20505" name="AutoShape 6"/>
              <p:cNvSpPr>
                <a:spLocks noChangeArrowheads="1"/>
              </p:cNvSpPr>
              <p:nvPr/>
            </p:nvSpPr>
            <p:spPr bwMode="auto">
              <a:xfrm>
                <a:off x="1577354" y="2801178"/>
                <a:ext cx="2351704" cy="802481"/>
              </a:xfrm>
              <a:prstGeom prst="wedgeRectCallout">
                <a:avLst>
                  <a:gd name="adj1" fmla="val -44917"/>
                  <a:gd name="adj2" fmla="val -33653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 dirty="0"/>
                  <a:t>Estabelecer a Justiça:</a:t>
                </a:r>
              </a:p>
              <a:p>
                <a:r>
                  <a:rPr lang="pt-BR" altLang="pt-BR" sz="1200" b="1" dirty="0"/>
                  <a:t>Admitir </a:t>
                </a:r>
                <a:r>
                  <a:rPr lang="pt-BR" altLang="pt-BR" sz="1200" b="1" dirty="0" smtClean="0"/>
                  <a:t>responsabilidade</a:t>
                </a:r>
                <a:endParaRPr lang="pt-BR" altLang="pt-BR" sz="1200" b="1" dirty="0"/>
              </a:p>
              <a:p>
                <a:r>
                  <a:rPr lang="pt-BR" altLang="pt-BR" sz="1200" b="1" dirty="0"/>
                  <a:t>Pedir desculpas</a:t>
                </a:r>
                <a:endParaRPr lang="pt-BR" altLang="pt-BR" sz="1200" dirty="0"/>
              </a:p>
            </p:txBody>
          </p:sp>
          <p:sp>
            <p:nvSpPr>
              <p:cNvPr id="20506" name="AutoShape 7"/>
              <p:cNvSpPr>
                <a:spLocks noChangeArrowheads="1"/>
              </p:cNvSpPr>
              <p:nvPr/>
            </p:nvSpPr>
            <p:spPr bwMode="auto">
              <a:xfrm>
                <a:off x="2281188" y="1288435"/>
                <a:ext cx="2257955" cy="708301"/>
              </a:xfrm>
              <a:prstGeom prst="wedgeRectCallout">
                <a:avLst>
                  <a:gd name="adj1" fmla="val -50167"/>
                  <a:gd name="adj2" fmla="val -31611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/>
                  <a:t>Estabelecer a Justiça:</a:t>
                </a:r>
              </a:p>
              <a:p>
                <a:r>
                  <a:rPr lang="pt-BR" altLang="pt-BR" sz="1200" b="1"/>
                  <a:t>Rever a história</a:t>
                </a:r>
              </a:p>
              <a:p>
                <a:r>
                  <a:rPr lang="pt-BR" altLang="pt-BR" sz="1200" b="1"/>
                  <a:t>Negociar soluções</a:t>
                </a:r>
              </a:p>
            </p:txBody>
          </p:sp>
          <p:sp>
            <p:nvSpPr>
              <p:cNvPr id="20507" name="AutoShape 8"/>
              <p:cNvSpPr>
                <a:spLocks noChangeArrowheads="1"/>
              </p:cNvSpPr>
              <p:nvPr/>
            </p:nvSpPr>
            <p:spPr bwMode="auto">
              <a:xfrm>
                <a:off x="2375655" y="4789820"/>
                <a:ext cx="2624973" cy="545451"/>
              </a:xfrm>
              <a:prstGeom prst="wedgeRectCallout">
                <a:avLst>
                  <a:gd name="adj1" fmla="val 1458"/>
                  <a:gd name="adj2" fmla="val 4892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 dirty="0"/>
                  <a:t>Re-humanizar o inimigo</a:t>
                </a:r>
              </a:p>
              <a:p>
                <a:pPr algn="ctr"/>
                <a:r>
                  <a:rPr lang="pt-BR" altLang="pt-BR" sz="1200" b="1" dirty="0" smtClean="0"/>
                  <a:t>“O que aconteceu que </a:t>
                </a:r>
                <a:r>
                  <a:rPr lang="pt-BR" altLang="pt-BR" sz="1200" b="1" dirty="0"/>
                  <a:t>ele/a faz o que faz?" </a:t>
                </a:r>
              </a:p>
            </p:txBody>
          </p:sp>
          <p:sp>
            <p:nvSpPr>
              <p:cNvPr id="20508" name="AutoShape 9"/>
              <p:cNvSpPr>
                <a:spLocks noChangeArrowheads="1"/>
              </p:cNvSpPr>
              <p:nvPr/>
            </p:nvSpPr>
            <p:spPr bwMode="auto">
              <a:xfrm>
                <a:off x="1622950" y="3950942"/>
                <a:ext cx="2648909" cy="502513"/>
              </a:xfrm>
              <a:prstGeom prst="wedgeRectCallout">
                <a:avLst>
                  <a:gd name="adj1" fmla="val -50523"/>
                  <a:gd name="adj2" fmla="val -1301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 dirty="0"/>
                  <a:t>Rendição,</a:t>
                </a:r>
              </a:p>
              <a:p>
                <a:r>
                  <a:rPr lang="pt-BR" altLang="pt-BR" sz="1200" b="1" dirty="0" smtClean="0"/>
                  <a:t>Compromisso </a:t>
                </a:r>
                <a:r>
                  <a:rPr lang="pt-BR" altLang="pt-BR" sz="1200" b="1" dirty="0"/>
                  <a:t>de assumir riscos</a:t>
                </a:r>
              </a:p>
            </p:txBody>
          </p:sp>
          <p:sp>
            <p:nvSpPr>
              <p:cNvPr id="20509" name="Oval 13"/>
              <p:cNvSpPr>
                <a:spLocks noChangeAspect="1" noChangeArrowheads="1"/>
              </p:cNvSpPr>
              <p:nvPr/>
            </p:nvSpPr>
            <p:spPr bwMode="auto">
              <a:xfrm rot="-543474">
                <a:off x="4090344" y="911720"/>
                <a:ext cx="3779882" cy="3580749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pt-PT" altLang="pt-BR"/>
              </a:p>
            </p:txBody>
          </p:sp>
          <p:sp>
            <p:nvSpPr>
              <p:cNvPr id="20510" name="AutoShape 14"/>
              <p:cNvSpPr>
                <a:spLocks noChangeArrowheads="1"/>
              </p:cNvSpPr>
              <p:nvPr/>
            </p:nvSpPr>
            <p:spPr bwMode="auto">
              <a:xfrm>
                <a:off x="5360025" y="1033656"/>
                <a:ext cx="1497991" cy="680832"/>
              </a:xfrm>
              <a:prstGeom prst="wedgeRectCallout">
                <a:avLst>
                  <a:gd name="adj1" fmla="val -35884"/>
                  <a:gd name="adj2" fmla="val 1513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>
                    <a:latin typeface="Arial Narrow" pitchFamily="34" charset="0"/>
                  </a:rPr>
                  <a:t>Ato de agressão </a:t>
                </a:r>
              </a:p>
              <a:p>
                <a:endParaRPr lang="pt-BR" altLang="pt-BR" sz="1200" b="1">
                  <a:latin typeface="Arial Narrow" pitchFamily="34" charset="0"/>
                </a:endParaRP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justificada</a:t>
                </a:r>
                <a:endParaRPr lang="pt-BR" altLang="pt-BR" sz="1200" b="1"/>
              </a:p>
            </p:txBody>
          </p:sp>
          <p:sp>
            <p:nvSpPr>
              <p:cNvPr id="20511" name="AutoShape 15"/>
              <p:cNvSpPr>
                <a:spLocks noChangeArrowheads="1"/>
              </p:cNvSpPr>
              <p:nvPr/>
            </p:nvSpPr>
            <p:spPr bwMode="auto">
              <a:xfrm>
                <a:off x="6487301" y="1500174"/>
                <a:ext cx="1085095" cy="928694"/>
              </a:xfrm>
              <a:prstGeom prst="wedgeRectCallout">
                <a:avLst>
                  <a:gd name="adj1" fmla="val 27907"/>
                  <a:gd name="adj2" fmla="val 49935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Dor</a:t>
                </a: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Ofensa</a:t>
                </a: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Choque</a:t>
                </a:r>
              </a:p>
              <a:p>
                <a:pPr algn="ctr"/>
                <a:r>
                  <a:rPr lang="pt-BR" altLang="pt-BR" sz="1200" b="1">
                    <a:latin typeface="Arial Narrow" pitchFamily="34" charset="0"/>
                  </a:rPr>
                  <a:t>Negação</a:t>
                </a:r>
              </a:p>
              <a:p>
                <a:endParaRPr lang="pt-BR" altLang="pt-BR"/>
              </a:p>
            </p:txBody>
          </p:sp>
          <p:sp>
            <p:nvSpPr>
              <p:cNvPr id="20512" name="AutoShape 16"/>
              <p:cNvSpPr>
                <a:spLocks noChangeArrowheads="1"/>
              </p:cNvSpPr>
              <p:nvPr/>
            </p:nvSpPr>
            <p:spPr bwMode="auto">
              <a:xfrm>
                <a:off x="6352289" y="2595163"/>
                <a:ext cx="1472059" cy="548085"/>
              </a:xfrm>
              <a:prstGeom prst="wedgeRectCallout">
                <a:avLst>
                  <a:gd name="adj1" fmla="val 18565"/>
                  <a:gd name="adj2" fmla="val 63333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Consciência da perda / pânico</a:t>
                </a:r>
              </a:p>
            </p:txBody>
          </p:sp>
          <p:sp>
            <p:nvSpPr>
              <p:cNvPr id="20513" name="AutoShape 17"/>
              <p:cNvSpPr>
                <a:spLocks noChangeArrowheads="1"/>
              </p:cNvSpPr>
              <p:nvPr/>
            </p:nvSpPr>
            <p:spPr bwMode="auto">
              <a:xfrm>
                <a:off x="4259891" y="2597124"/>
                <a:ext cx="1278577" cy="808367"/>
              </a:xfrm>
              <a:prstGeom prst="wedgeRectCallout">
                <a:avLst>
                  <a:gd name="adj1" fmla="val 13657"/>
                  <a:gd name="adj2" fmla="val -50551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t-BR" altLang="pt-BR" sz="1200" b="1"/>
                  <a:t>Desejo de justiça / vingança</a:t>
                </a:r>
              </a:p>
            </p:txBody>
          </p:sp>
          <p:sp>
            <p:nvSpPr>
              <p:cNvPr id="20514" name="AutoShape 18"/>
              <p:cNvSpPr>
                <a:spLocks noChangeArrowheads="1"/>
              </p:cNvSpPr>
              <p:nvPr/>
            </p:nvSpPr>
            <p:spPr bwMode="auto">
              <a:xfrm>
                <a:off x="4271859" y="1722048"/>
                <a:ext cx="1719397" cy="704378"/>
              </a:xfrm>
              <a:prstGeom prst="wedgeRectCallout">
                <a:avLst>
                  <a:gd name="adj1" fmla="val 8833"/>
                  <a:gd name="adj2" fmla="val 23815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pt-BR" altLang="pt-BR" sz="1200" b="1"/>
                  <a:t>Criar a história “certa“</a:t>
                </a:r>
              </a:p>
              <a:p>
                <a:pPr algn="ctr"/>
                <a:r>
                  <a:rPr lang="pt-BR" altLang="pt-BR" sz="1200" b="1"/>
                  <a:t>Des-humanizar </a:t>
                </a:r>
              </a:p>
            </p:txBody>
          </p:sp>
          <p:sp>
            <p:nvSpPr>
              <p:cNvPr id="20515" name="AutoShape 19"/>
              <p:cNvSpPr>
                <a:spLocks noChangeArrowheads="1"/>
              </p:cNvSpPr>
              <p:nvPr/>
            </p:nvSpPr>
            <p:spPr bwMode="auto">
              <a:xfrm>
                <a:off x="5981047" y="3552646"/>
                <a:ext cx="1352380" cy="596465"/>
              </a:xfrm>
              <a:prstGeom prst="wedgeRectCallout">
                <a:avLst>
                  <a:gd name="adj1" fmla="val 47032"/>
                  <a:gd name="adj2" fmla="val -30356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pt-BR" altLang="pt-BR" sz="1200" b="1"/>
                  <a:t>Repressão da dor / medos</a:t>
                </a:r>
              </a:p>
            </p:txBody>
          </p:sp>
          <p:sp>
            <p:nvSpPr>
              <p:cNvPr id="20516" name="AutoShape 20"/>
              <p:cNvSpPr>
                <a:spLocks noChangeArrowheads="1"/>
              </p:cNvSpPr>
              <p:nvPr/>
            </p:nvSpPr>
            <p:spPr bwMode="auto">
              <a:xfrm>
                <a:off x="4634887" y="3597772"/>
                <a:ext cx="1242673" cy="551338"/>
              </a:xfrm>
              <a:prstGeom prst="wedgeRectCallout">
                <a:avLst>
                  <a:gd name="adj1" fmla="val 37157"/>
                  <a:gd name="adj2" fmla="val 61389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pt-BR" altLang="pt-BR" sz="1200" b="1" dirty="0"/>
                  <a:t>Raiva, </a:t>
                </a:r>
                <a:r>
                  <a:rPr lang="pt-BR" altLang="pt-BR" sz="1200" b="1" dirty="0" smtClean="0"/>
                  <a:t>Ira-</a:t>
                </a:r>
                <a:endParaRPr lang="pt-BR" altLang="pt-BR" sz="1200" b="1" dirty="0"/>
              </a:p>
              <a:p>
                <a:pPr algn="r"/>
                <a:r>
                  <a:rPr lang="pt-BR" altLang="pt-BR" sz="1200" b="1" dirty="0"/>
                  <a:t>“Por que eu?”</a:t>
                </a:r>
              </a:p>
            </p:txBody>
          </p:sp>
        </p:grpSp>
        <p:sp>
          <p:nvSpPr>
            <p:cNvPr id="20488" name="Arc 11"/>
            <p:cNvSpPr>
              <a:spLocks noChangeAspect="1"/>
            </p:cNvSpPr>
            <p:nvPr/>
          </p:nvSpPr>
          <p:spPr bwMode="auto">
            <a:xfrm flipH="1" flipV="1">
              <a:off x="2236400" y="672850"/>
              <a:ext cx="6476668" cy="5850577"/>
            </a:xfrm>
            <a:custGeom>
              <a:avLst/>
              <a:gdLst>
                <a:gd name="T0" fmla="*/ 0 w 43200"/>
                <a:gd name="T1" fmla="*/ 0 h 42164"/>
                <a:gd name="T2" fmla="*/ 0 w 43200"/>
                <a:gd name="T3" fmla="*/ 0 h 42164"/>
                <a:gd name="T4" fmla="*/ 0 w 43200"/>
                <a:gd name="T5" fmla="*/ 0 h 4216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164"/>
                <a:gd name="T11" fmla="*/ 43200 w 43200"/>
                <a:gd name="T12" fmla="*/ 42164 h 42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164" fill="none" extrusionOk="0">
                  <a:moveTo>
                    <a:pt x="15" y="22429"/>
                  </a:moveTo>
                  <a:cubicBezTo>
                    <a:pt x="5" y="22152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82"/>
                    <a:pt x="37142" y="39292"/>
                    <a:pt x="28209" y="42163"/>
                  </a:cubicBezTo>
                </a:path>
                <a:path w="43200" h="42164" stroke="0" extrusionOk="0">
                  <a:moveTo>
                    <a:pt x="15" y="22429"/>
                  </a:moveTo>
                  <a:cubicBezTo>
                    <a:pt x="5" y="22152"/>
                    <a:pt x="0" y="218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982"/>
                    <a:pt x="37142" y="39292"/>
                    <a:pt x="28209" y="42163"/>
                  </a:cubicBezTo>
                  <a:lnTo>
                    <a:pt x="21600" y="21600"/>
                  </a:lnTo>
                  <a:lnTo>
                    <a:pt x="15" y="22429"/>
                  </a:lnTo>
                  <a:close/>
                </a:path>
              </a:pathLst>
            </a:custGeom>
            <a:noFill/>
            <a:ln w="63500">
              <a:solidFill>
                <a:srgbClr val="00B05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B050"/>
                </a:solidFill>
              </a:endParaRPr>
            </a:p>
          </p:txBody>
        </p:sp>
        <p:sp>
          <p:nvSpPr>
            <p:cNvPr id="9" name="Seta para a direita 8"/>
            <p:cNvSpPr/>
            <p:nvPr/>
          </p:nvSpPr>
          <p:spPr>
            <a:xfrm>
              <a:off x="6618311" y="673103"/>
              <a:ext cx="361951" cy="3794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0" name="Seta para a direita 9"/>
            <p:cNvSpPr/>
            <p:nvPr/>
          </p:nvSpPr>
          <p:spPr>
            <a:xfrm rot="15702727">
              <a:off x="4779981" y="2528897"/>
              <a:ext cx="379413" cy="36036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1" name="Seta para a direita 10"/>
            <p:cNvSpPr/>
            <p:nvPr/>
          </p:nvSpPr>
          <p:spPr>
            <a:xfrm rot="12958616">
              <a:off x="5607070" y="4162440"/>
              <a:ext cx="361951" cy="37941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2" name="Seta para a direita 11"/>
            <p:cNvSpPr/>
            <p:nvPr/>
          </p:nvSpPr>
          <p:spPr>
            <a:xfrm rot="5400000">
              <a:off x="8559830" y="2503496"/>
              <a:ext cx="379413" cy="3603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3" name="Seta para a direita 12"/>
            <p:cNvSpPr/>
            <p:nvPr/>
          </p:nvSpPr>
          <p:spPr>
            <a:xfrm rot="2294126">
              <a:off x="7835927" y="1087442"/>
              <a:ext cx="466726" cy="37941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4" name="Seta para a direita 13"/>
            <p:cNvSpPr/>
            <p:nvPr/>
          </p:nvSpPr>
          <p:spPr>
            <a:xfrm rot="18581025">
              <a:off x="5362595" y="1214442"/>
              <a:ext cx="379413" cy="36036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5" name="Seta para a direita 14"/>
            <p:cNvSpPr/>
            <p:nvPr/>
          </p:nvSpPr>
          <p:spPr>
            <a:xfrm rot="8955838">
              <a:off x="7589864" y="4240228"/>
              <a:ext cx="360363" cy="37941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6" name="Seta para a direita 15"/>
            <p:cNvSpPr/>
            <p:nvPr/>
          </p:nvSpPr>
          <p:spPr>
            <a:xfrm rot="13507462">
              <a:off x="2996419" y="5463401"/>
              <a:ext cx="379414" cy="361951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7" name="Seta para a direita 16"/>
            <p:cNvSpPr/>
            <p:nvPr/>
          </p:nvSpPr>
          <p:spPr>
            <a:xfrm rot="10800000">
              <a:off x="5205432" y="6307160"/>
              <a:ext cx="361951" cy="379413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8" name="Seta para a direita 17"/>
            <p:cNvSpPr/>
            <p:nvPr/>
          </p:nvSpPr>
          <p:spPr>
            <a:xfrm rot="7366342">
              <a:off x="7906571" y="5160187"/>
              <a:ext cx="379413" cy="361951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9" name="Seta para a direita 18"/>
            <p:cNvSpPr/>
            <p:nvPr/>
          </p:nvSpPr>
          <p:spPr>
            <a:xfrm rot="14386266">
              <a:off x="2198697" y="4318016"/>
              <a:ext cx="379414" cy="360363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0" name="Seta para a direita 19"/>
            <p:cNvSpPr/>
            <p:nvPr/>
          </p:nvSpPr>
          <p:spPr>
            <a:xfrm rot="18976099">
              <a:off x="2860687" y="1352555"/>
              <a:ext cx="361951" cy="37941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1" name="Seta para a direita 20"/>
            <p:cNvSpPr/>
            <p:nvPr/>
          </p:nvSpPr>
          <p:spPr>
            <a:xfrm rot="17113967">
              <a:off x="2090748" y="2773373"/>
              <a:ext cx="379413" cy="360363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2" name="Seta para a direita 21"/>
            <p:cNvSpPr/>
            <p:nvPr/>
          </p:nvSpPr>
          <p:spPr>
            <a:xfrm rot="20206048">
              <a:off x="4164029" y="520702"/>
              <a:ext cx="360363" cy="37941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</p:grpSp>
      <p:pic>
        <p:nvPicPr>
          <p:cNvPr id="20484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8430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Montanha</Template>
  <TotalTime>3654</TotalTime>
  <Words>3074</Words>
  <Application>Microsoft Office PowerPoint</Application>
  <PresentationFormat>Apresentação na tela (4:3)</PresentationFormat>
  <Paragraphs>620</Paragraphs>
  <Slides>59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3" baseType="lpstr">
      <vt:lpstr>Personalizar design</vt:lpstr>
      <vt:lpstr>1_Personalizar design</vt:lpstr>
      <vt:lpstr>2_Personalizar design</vt:lpstr>
      <vt:lpstr>Documento</vt:lpstr>
      <vt:lpstr>Justiça Restaurativa - favorecer a convivência  superar a punição </vt:lpstr>
      <vt:lpstr>Diagnóstico  700 mil de brasileiros privados de liberdade</vt:lpstr>
      <vt:lpstr>Diagnóstico</vt:lpstr>
      <vt:lpstr>As medidas alternativas não reduzem o encarceramento </vt:lpstr>
      <vt:lpstr>Passos da  Vingança para a Reconciliação   Olga Botcharova</vt:lpstr>
      <vt:lpstr>Deslocamento de foco</vt:lpstr>
      <vt:lpstr>Deslocamento de foco</vt:lpstr>
      <vt:lpstr>O processo  restaurativo</vt:lpstr>
      <vt:lpstr>Passos da  Vingança para a Reconciliação   Olga Botcharova</vt:lpstr>
      <vt:lpstr>Dra Petronella Maria Boonen  nelly@cdhep.org.br </vt:lpstr>
      <vt:lpstr>Dra Petronella Maria Boonen  nelly@cdhep.org.br </vt:lpstr>
      <vt:lpstr>Quadro comparativo População carcerária - 2015</vt:lpstr>
      <vt:lpstr>Quadro comparativo  Tipos de crímes </vt:lpstr>
      <vt:lpstr>Diagnóstico: </vt:lpstr>
      <vt:lpstr>PERGUNTAS SOBRE O SISTEMA PENAL: </vt:lpstr>
      <vt:lpstr>Resultado </vt:lpstr>
      <vt:lpstr>Resultado: </vt:lpstr>
      <vt:lpstr>Como continuar?   A Justiça Restaurativa como alternativa ao encarceramento em massa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Contínuo de Práticas de Justiça Restaurativa </vt:lpstr>
      <vt:lpstr>Cinco dimensões do ser humano que pedem integração</vt:lpstr>
      <vt:lpstr>A formação e as práticas restaurativas atingem as 4 dimensões socioculturais</vt:lpstr>
      <vt:lpstr>O processo de formação do CDHEP</vt:lpstr>
      <vt:lpstr>Slide 30</vt:lpstr>
      <vt:lpstr>Slide 31</vt:lpstr>
      <vt:lpstr>Contínuo de Práticas de Justiça Restaurativa </vt:lpstr>
      <vt:lpstr>Processo formal da Justiça Restaurativa </vt:lpstr>
      <vt:lpstr>Slide 34</vt:lpstr>
      <vt:lpstr>Onde se aplicam Práticas de JR no Brasil? </vt:lpstr>
      <vt:lpstr>DVD – justo e necessário</vt:lpstr>
      <vt:lpstr>Slide 37</vt:lpstr>
      <vt:lpstr>Processo de Auto-perdão  Processo de Luto  Kübler Ross, Elisabeth. Sobre a morte e o morrer. São Paulo, Martins Fontes, 1992  </vt:lpstr>
      <vt:lpstr>Justiça Restaurativa: Processo            subjetivo e  social</vt:lpstr>
      <vt:lpstr>Justiça Restaurativa: Processo            subjetivo e  social</vt:lpstr>
      <vt:lpstr>Pesquisa com homens privados de liberdade após o curso Fundamentos de JR </vt:lpstr>
      <vt:lpstr>Adesão a procedimentos restaurativos com sua(s) vitimas</vt:lpstr>
      <vt:lpstr>Situação carcerária dos que aderem ao procedimento JR </vt:lpstr>
      <vt:lpstr>Possibilidades de Implantação de JR a partir do presídio</vt:lpstr>
      <vt:lpstr>Rede restaurativa a partir do Presídio </vt:lpstr>
      <vt:lpstr>Slide 46</vt:lpstr>
      <vt:lpstr>Slide 47</vt:lpstr>
      <vt:lpstr>Mediação e Justiça Restaurativa -   como distinguir?</vt:lpstr>
      <vt:lpstr>Slide 49</vt:lpstr>
      <vt:lpstr>Slide 50</vt:lpstr>
      <vt:lpstr>Slide 51</vt:lpstr>
      <vt:lpstr>Slide 52</vt:lpstr>
      <vt:lpstr>Slide 53</vt:lpstr>
      <vt:lpstr>Slide 54</vt:lpstr>
      <vt:lpstr>Entendimento do crime </vt:lpstr>
      <vt:lpstr>Entendimento da responsabilidade</vt:lpstr>
      <vt:lpstr>Entendimento da Justiça </vt:lpstr>
      <vt:lpstr>Palavras para emoções</vt:lpstr>
      <vt:lpstr>Sistema penal – Resultado é reincidência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User</cp:lastModifiedBy>
  <cp:revision>262</cp:revision>
  <dcterms:created xsi:type="dcterms:W3CDTF">2007-08-20T13:07:42Z</dcterms:created>
  <dcterms:modified xsi:type="dcterms:W3CDTF">2016-12-06T13:51:02Z</dcterms:modified>
</cp:coreProperties>
</file>