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0" r:id="rId18"/>
    <p:sldId id="321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4B2D"/>
    <a:srgbClr val="C49024"/>
    <a:srgbClr val="E0105D"/>
    <a:srgbClr val="BFBFBF"/>
    <a:srgbClr val="85BF4B"/>
    <a:srgbClr val="5A7482"/>
    <a:srgbClr val="FBBB2D"/>
    <a:srgbClr val="911DA7"/>
    <a:srgbClr val="5D3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0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3D5E1-9F97-4B45-A068-7062E9162963}" type="datetimeFigureOut">
              <a:rPr lang="pt-BR" smtClean="0"/>
              <a:t>20/03/17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8B469-D415-49CA-8013-E70FC31926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6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6291-7FC1-4DA0-A6B9-C3994C22AC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28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6291-7FC1-4DA0-A6B9-C3994C22AC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02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6291-7FC1-4DA0-A6B9-C3994C22AC5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98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9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0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A7B7-FA00-8D45-8009-8895D703E115}" type="datetimeFigureOut">
              <a:rPr lang="en-US" smtClean="0"/>
              <a:t>20/03/17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EA3F-334C-3F45-B1EE-4DF6332B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cgu.gov.br/noticias/2013/07/cgu-conclui-relatorio-de-avaliacao-da-gestao-do-fundeb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439" y="2090325"/>
            <a:ext cx="7772400" cy="490037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Escola Sem Partido</a:t>
            </a:r>
            <a:endParaRPr lang="pt-BR" sz="4000" b="1" dirty="0">
              <a:latin typeface="Open Sans"/>
              <a:cs typeface="Open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82211" y="5107447"/>
            <a:ext cx="2379578" cy="44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 smtClean="0">
                <a:latin typeface="Open Sans"/>
                <a:cs typeface="Open Sans"/>
              </a:rPr>
              <a:t>21 de março de 2017</a:t>
            </a:r>
          </a:p>
          <a:p>
            <a:endParaRPr lang="pt-BR" sz="1600" dirty="0">
              <a:latin typeface="Open Sans"/>
              <a:cs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43" y="605172"/>
            <a:ext cx="3176022" cy="11430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805831"/>
            <a:ext cx="7772400" cy="9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Open Sans"/>
                <a:cs typeface="Open Sans"/>
              </a:rPr>
              <a:t>é</a:t>
            </a:r>
          </a:p>
          <a:p>
            <a:r>
              <a:rPr lang="pt-BR" sz="4000" b="1" dirty="0" smtClean="0">
                <a:latin typeface="Open Sans"/>
                <a:cs typeface="Open Sans"/>
              </a:rPr>
              <a:t>Escola sem sentido</a:t>
            </a:r>
            <a:endParaRPr lang="pt-BR" sz="4000" b="1" dirty="0">
              <a:latin typeface="Open Sans"/>
              <a:cs typeface="Open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3915387"/>
            <a:ext cx="7772400" cy="9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Open Sans"/>
                <a:cs typeface="Open Sans"/>
              </a:rPr>
              <a:t>é</a:t>
            </a:r>
          </a:p>
          <a:p>
            <a:r>
              <a:rPr lang="pt-BR" sz="4000" b="1" dirty="0" smtClean="0">
                <a:latin typeface="Open Sans"/>
                <a:cs typeface="Open Sans"/>
              </a:rPr>
              <a:t>Escola sem Educação</a:t>
            </a:r>
            <a:endParaRPr lang="pt-BR" sz="40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1757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20833" r="21084" b="5729"/>
          <a:stretch/>
        </p:blipFill>
        <p:spPr bwMode="auto">
          <a:xfrm>
            <a:off x="830642" y="1252516"/>
            <a:ext cx="7239301" cy="546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0" y="4"/>
            <a:ext cx="9144000" cy="10588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4" y="109521"/>
            <a:ext cx="1766170" cy="84776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542" y="96766"/>
            <a:ext cx="7439891" cy="957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Open Sans"/>
                <a:cs typeface="Open Sans"/>
              </a:rPr>
              <a:t>ANA 2014: </a:t>
            </a:r>
            <a:r>
              <a:rPr lang="pt-BR" sz="3600" b="1" dirty="0" smtClean="0">
                <a:solidFill>
                  <a:schemeClr val="bg1"/>
                </a:solidFill>
                <a:latin typeface="Open Sans"/>
                <a:cs typeface="Open Sans"/>
              </a:rPr>
              <a:t>Matemática</a:t>
            </a:r>
            <a:endParaRPr lang="pt-BR" sz="3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88780" y="4311891"/>
            <a:ext cx="105120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Prova ABC 2012:</a:t>
            </a:r>
          </a:p>
          <a:p>
            <a:pPr algn="ctr"/>
            <a:r>
              <a:rPr lang="pt-BR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33,3 % adequado</a:t>
            </a:r>
            <a:endParaRPr lang="pt-BR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4"/>
            <a:ext cx="9144000" cy="10588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-1316"/>
            <a:ext cx="7380404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>
                <a:solidFill>
                  <a:schemeClr val="bg1"/>
                </a:solidFill>
                <a:latin typeface="Open Sans"/>
                <a:cs typeface="Open Sans"/>
              </a:rPr>
              <a:t>Há expressiva desigualdade de desempenho entre as unidades da federação</a:t>
            </a:r>
            <a:endParaRPr lang="pt-BR" sz="24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7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4" y="109521"/>
            <a:ext cx="1766170" cy="84776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286662" y="6540077"/>
            <a:ext cx="2844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>
                <a:solidFill>
                  <a:schemeClr val="tx2"/>
                </a:solidFill>
              </a:rPr>
              <a:t>Fonte: </a:t>
            </a:r>
            <a:r>
              <a:rPr lang="pt-BR" sz="900" dirty="0" smtClean="0">
                <a:solidFill>
                  <a:schemeClr val="tx2"/>
                </a:solidFill>
              </a:rPr>
              <a:t>ANA/Inep/MEC. Elaboração: Todos Pela Educação.</a:t>
            </a:r>
            <a:endParaRPr lang="pt-BR" sz="900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8094" y="1126241"/>
            <a:ext cx="4808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accent5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Porcentagem de alunos 3º EF em nível adequado de alfabetização – ANA 2014 – Rede pública</a:t>
            </a:r>
            <a:endParaRPr lang="pt-BR" sz="1500" b="1" dirty="0">
              <a:solidFill>
                <a:schemeClr val="accent5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1864906"/>
            <a:ext cx="8116866" cy="4675172"/>
            <a:chOff x="-358943" y="1216369"/>
            <a:chExt cx="7930995" cy="4381546"/>
          </a:xfrm>
        </p:grpSpPr>
        <p:pic>
          <p:nvPicPr>
            <p:cNvPr id="20" name="Picture 4" descr="C:\Users\allan.TPE\Downloads\Graph - Ma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6" t="6421"/>
            <a:stretch/>
          </p:blipFill>
          <p:spPr bwMode="auto">
            <a:xfrm>
              <a:off x="4081269" y="1732467"/>
              <a:ext cx="3490783" cy="386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P:\TODOS PELA EDUCACAO\Área Técnica\Demandas\2016\Internas\Olavo\Evidências ANA\gráfico nov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066" b="92689"/>
            <a:stretch/>
          </p:blipFill>
          <p:spPr bwMode="auto">
            <a:xfrm>
              <a:off x="-358943" y="1229539"/>
              <a:ext cx="2736304" cy="3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P:\TODOS PELA EDUCACAO\Área Técnica\Demandas\2016\Internas\Olavo\Evidências ANA\gráfico nov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4" r="50921" b="92689"/>
            <a:stretch/>
          </p:blipFill>
          <p:spPr bwMode="auto">
            <a:xfrm>
              <a:off x="2550753" y="1216369"/>
              <a:ext cx="1338776" cy="41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P:\TODOS PELA EDUCACAO\Área Técnica\Demandas\2016\Internas\Olavo\Evidências ANA\gráfico nov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80" r="25054" b="92689"/>
            <a:stretch/>
          </p:blipFill>
          <p:spPr bwMode="auto">
            <a:xfrm>
              <a:off x="4153643" y="1237556"/>
              <a:ext cx="1824118" cy="403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allan.TPE\Downloads\Graph - Escrita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3" t="6386" r="39741"/>
            <a:stretch/>
          </p:blipFill>
          <p:spPr bwMode="auto">
            <a:xfrm>
              <a:off x="2334729" y="1732467"/>
              <a:ext cx="1864599" cy="386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allan.TPE\Downloads\Graph - leitura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3" r="40252"/>
            <a:stretch/>
          </p:blipFill>
          <p:spPr bwMode="auto">
            <a:xfrm>
              <a:off x="311120" y="1733923"/>
              <a:ext cx="2105944" cy="3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217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6214" y="2514401"/>
            <a:ext cx="7743549" cy="8551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rgbClr val="000000"/>
                </a:solidFill>
                <a:latin typeface="Open Sans"/>
                <a:cs typeface="Open Sans"/>
              </a:rPr>
              <a:t>Analfabetismo funcional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Tem coisa mais importante!</a:t>
            </a:r>
            <a:endParaRPr lang="pt-BR" sz="40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6828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Desvio de foco</a:t>
            </a:r>
            <a:endParaRPr lang="pt-BR" sz="4000" b="1" dirty="0">
              <a:latin typeface="Open Sans"/>
              <a:cs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1" y="432562"/>
            <a:ext cx="7859669" cy="497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8827" y="5599134"/>
            <a:ext cx="4872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</a:rPr>
              <a:t>Fonte: </a:t>
            </a:r>
            <a:r>
              <a:rPr lang="pt-BR" sz="1100" dirty="0" err="1" smtClean="0">
                <a:solidFill>
                  <a:srgbClr val="000000"/>
                </a:solidFill>
              </a:rPr>
              <a:t>Inaf</a:t>
            </a:r>
            <a:r>
              <a:rPr lang="pt-BR" sz="1100" dirty="0" smtClean="0">
                <a:solidFill>
                  <a:srgbClr val="000000"/>
                </a:solidFill>
              </a:rPr>
              <a:t>/Instituto Paulo Montenegro</a:t>
            </a:r>
            <a:endParaRPr lang="pt-BR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3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3376" y="1387059"/>
            <a:ext cx="7743549" cy="374781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solidFill>
                  <a:srgbClr val="000000"/>
                </a:solidFill>
                <a:latin typeface="Open Sans"/>
                <a:cs typeface="Open Sans"/>
              </a:rPr>
              <a:t>Desvio de verbas do </a:t>
            </a:r>
            <a:r>
              <a:rPr lang="pt-BR" sz="2400" dirty="0" err="1" smtClean="0">
                <a:solidFill>
                  <a:srgbClr val="000000"/>
                </a:solidFill>
                <a:latin typeface="Open Sans"/>
                <a:cs typeface="Open Sans"/>
              </a:rPr>
              <a:t>Fundeb</a:t>
            </a:r>
            <a:r>
              <a:rPr lang="pt-BR" sz="2400" dirty="0" smtClean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</a:p>
          <a:p>
            <a:pPr algn="l"/>
            <a:endParaRPr lang="pt-BR" sz="14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Estudo da Controladoria Geral da União (2013), com amostra de 120 municípios.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>
                <a:solidFill>
                  <a:srgbClr val="000000"/>
                </a:solidFill>
              </a:rPr>
              <a:t>• em 58,89</a:t>
            </a:r>
            <a:r>
              <a:rPr lang="pt-BR" sz="1400" dirty="0" smtClean="0">
                <a:solidFill>
                  <a:srgbClr val="000000"/>
                </a:solidFill>
              </a:rPr>
              <a:t>%, </a:t>
            </a:r>
            <a:r>
              <a:rPr lang="pt-BR" sz="1400" dirty="0">
                <a:solidFill>
                  <a:srgbClr val="000000"/>
                </a:solidFill>
              </a:rPr>
              <a:t>houve a realização de despesas incompatíveis com o objeto do Fundo; </a:t>
            </a:r>
            <a:br>
              <a:rPr lang="pt-BR" sz="1400" dirty="0">
                <a:solidFill>
                  <a:srgbClr val="000000"/>
                </a:solidFill>
              </a:rPr>
            </a:br>
            <a:r>
              <a:rPr lang="pt-BR" sz="1400" dirty="0">
                <a:solidFill>
                  <a:srgbClr val="000000"/>
                </a:solidFill>
              </a:rPr>
              <a:t>• em 41,12% houve a ocorrência de montagem, direcionamento e simulação de processos licitatórios; </a:t>
            </a:r>
            <a:br>
              <a:rPr lang="pt-BR" sz="1400" dirty="0">
                <a:solidFill>
                  <a:srgbClr val="000000"/>
                </a:solidFill>
              </a:rPr>
            </a:br>
            <a:r>
              <a:rPr lang="pt-BR" sz="1400" dirty="0">
                <a:solidFill>
                  <a:srgbClr val="000000"/>
                </a:solidFill>
              </a:rPr>
              <a:t>• em 41,93% foram efetuados pagamentos em desconformidade com a legislação; </a:t>
            </a:r>
            <a:br>
              <a:rPr lang="pt-BR" sz="1400" dirty="0">
                <a:solidFill>
                  <a:srgbClr val="000000"/>
                </a:solidFill>
              </a:rPr>
            </a:br>
            <a:r>
              <a:rPr lang="pt-BR" sz="1400" dirty="0">
                <a:solidFill>
                  <a:srgbClr val="000000"/>
                </a:solidFill>
              </a:rPr>
              <a:t>• em 16,9% foi detectada a ocorrência de saque “na boca do caixa”; </a:t>
            </a:r>
            <a:br>
              <a:rPr lang="pt-BR" sz="1400" dirty="0">
                <a:solidFill>
                  <a:srgbClr val="000000"/>
                </a:solidFill>
              </a:rPr>
            </a:br>
            <a:r>
              <a:rPr lang="pt-BR" sz="1400" dirty="0">
                <a:solidFill>
                  <a:srgbClr val="000000"/>
                </a:solidFill>
              </a:rPr>
              <a:t>• em relação aos conselhos de acompanhamento e controle social, 33,06% deles não acompanharam a execução dos recursos do Fundo, e 48,38% não supervisionaram a realização do censo escolar; e </a:t>
            </a:r>
            <a:br>
              <a:rPr lang="pt-BR" sz="1400" dirty="0">
                <a:solidFill>
                  <a:srgbClr val="000000"/>
                </a:solidFill>
              </a:rPr>
            </a:br>
            <a:r>
              <a:rPr lang="pt-BR" sz="1400" dirty="0">
                <a:solidFill>
                  <a:srgbClr val="000000"/>
                </a:solidFill>
              </a:rPr>
              <a:t>• 49,19% dos conselhos visitados não receberam capacitação no período examinado</a:t>
            </a:r>
            <a:r>
              <a:rPr lang="pt-BR" sz="140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r"/>
            <a:r>
              <a:rPr lang="pt-BR" sz="1100" dirty="0">
                <a:solidFill>
                  <a:srgbClr val="000000"/>
                </a:solidFill>
                <a:latin typeface="Open Sans"/>
                <a:cs typeface="Open Sans"/>
              </a:rPr>
              <a:t>Disponível em </a:t>
            </a:r>
            <a:r>
              <a:rPr lang="pt-BR" sz="1100" dirty="0">
                <a:solidFill>
                  <a:srgbClr val="000000"/>
                </a:solidFill>
                <a:latin typeface="Open Sans"/>
                <a:cs typeface="Open Sans"/>
                <a:hlinkClick r:id="rId3"/>
              </a:rPr>
              <a:t>http://</a:t>
            </a:r>
            <a:r>
              <a:rPr lang="pt-BR" sz="1100" dirty="0" smtClean="0">
                <a:solidFill>
                  <a:srgbClr val="000000"/>
                </a:solidFill>
                <a:latin typeface="Open Sans"/>
                <a:cs typeface="Open Sans"/>
                <a:hlinkClick r:id="rId3"/>
              </a:rPr>
              <a:t>www.cgu.gov.br/noticias/2013/07/cgu-conclui-relatorio-de-avaliacao-da-gestao-do-fundeb</a:t>
            </a:r>
            <a:r>
              <a:rPr lang="pt-BR" sz="1100" dirty="0" smtClean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endParaRPr lang="pt-BR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Tem coisa mais importante!</a:t>
            </a:r>
            <a:endParaRPr lang="pt-BR" sz="40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5066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3376" y="1387059"/>
            <a:ext cx="7743549" cy="374781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00000"/>
                </a:solidFill>
                <a:latin typeface="Open Sans"/>
                <a:cs typeface="Open Sans"/>
              </a:rPr>
              <a:t>Infraestrutura das </a:t>
            </a:r>
            <a:r>
              <a:rPr lang="pt-BR" sz="2800" dirty="0" smtClean="0">
                <a:solidFill>
                  <a:srgbClr val="000000"/>
                </a:solidFill>
                <a:latin typeface="Open Sans"/>
                <a:cs typeface="Open Sans"/>
              </a:rPr>
              <a:t>escolas</a:t>
            </a:r>
            <a:endParaRPr lang="pt-BR" sz="28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De acordo com o Censo Escolar (2015), </a:t>
            </a:r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somente 4,5% </a:t>
            </a:r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das escolas de Educação Básica no país atendem a todas as especificações de infraestrutura adequada, determinadas no PNE.</a:t>
            </a: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  <a:p>
            <a:r>
              <a:rPr lang="pt-BR" sz="5400" dirty="0" smtClean="0">
                <a:solidFill>
                  <a:srgbClr val="000000"/>
                </a:solidFill>
                <a:latin typeface="Open Sans"/>
                <a:cs typeface="Open Sans"/>
              </a:rPr>
              <a:t>4,5%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400" dirty="0" smtClean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Tem coisa mais importante!</a:t>
            </a:r>
            <a:endParaRPr lang="pt-BR" sz="40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9194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3377" y="1387059"/>
            <a:ext cx="3447166" cy="2796634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solidFill>
                  <a:srgbClr val="000000"/>
                </a:solidFill>
                <a:latin typeface="Open Sans"/>
                <a:cs typeface="Open Sans"/>
              </a:rPr>
              <a:t>Valorização dos professores</a:t>
            </a:r>
            <a:endParaRPr lang="pt-BR" sz="2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4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600" dirty="0" smtClean="0">
                <a:solidFill>
                  <a:srgbClr val="000000"/>
                </a:solidFill>
                <a:latin typeface="Open Sans"/>
                <a:cs typeface="Open Sans"/>
              </a:rPr>
              <a:t>O professor da Educação Básica, com formação superior, ganha, em média, </a:t>
            </a:r>
            <a:r>
              <a:rPr lang="pt-BR" sz="1600" b="1" dirty="0" smtClean="0">
                <a:solidFill>
                  <a:srgbClr val="000000"/>
                </a:solidFill>
                <a:latin typeface="Open Sans"/>
                <a:cs typeface="Open Sans"/>
              </a:rPr>
              <a:t>52,5%</a:t>
            </a:r>
            <a:r>
              <a:rPr lang="pt-BR" sz="1600" dirty="0" smtClean="0">
                <a:solidFill>
                  <a:srgbClr val="000000"/>
                </a:solidFill>
                <a:latin typeface="Open Sans"/>
                <a:cs typeface="Open Sans"/>
              </a:rPr>
              <a:t> da remuneração média dos demais profissionais com mesma formação.</a:t>
            </a:r>
          </a:p>
          <a:p>
            <a:pPr algn="l"/>
            <a:r>
              <a:rPr lang="pt-BR" sz="1100" dirty="0" smtClean="0">
                <a:solidFill>
                  <a:srgbClr val="000000"/>
                </a:solidFill>
                <a:latin typeface="Open Sans"/>
                <a:cs typeface="Open Sans"/>
              </a:rPr>
              <a:t>Fonte: Pnad 2015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Tem coisa mais importante!</a:t>
            </a:r>
            <a:endParaRPr lang="pt-BR" sz="4000" b="1" dirty="0">
              <a:latin typeface="Open Sans"/>
              <a:cs typeface="Ope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76" y="1528183"/>
            <a:ext cx="5020969" cy="372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1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4"/>
            <a:ext cx="9144000" cy="10588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894" y="104427"/>
            <a:ext cx="7641167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 smtClean="0">
                <a:solidFill>
                  <a:schemeClr val="bg1"/>
                </a:solidFill>
                <a:latin typeface="Open Sans"/>
                <a:cs typeface="Open Sans"/>
              </a:rPr>
              <a:t>Formação docente na Educação Infantil</a:t>
            </a:r>
            <a:endParaRPr lang="pt-BR" sz="2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10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4" y="109521"/>
            <a:ext cx="1766170" cy="84776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345084" y="6467428"/>
            <a:ext cx="3798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>
                <a:solidFill>
                  <a:schemeClr val="tx2"/>
                </a:solidFill>
              </a:rPr>
              <a:t>Fonte: Censo </a:t>
            </a:r>
            <a:r>
              <a:rPr lang="pt-BR" sz="900" dirty="0" smtClean="0">
                <a:solidFill>
                  <a:schemeClr val="tx2"/>
                </a:solidFill>
              </a:rPr>
              <a:t>Escolar/Inep/MEC. Elaboração: Todos Pela Educação</a:t>
            </a:r>
            <a:endParaRPr lang="pt-BR" sz="900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895" y="6282762"/>
            <a:ext cx="4038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2"/>
                </a:solidFill>
              </a:rPr>
              <a:t>* Licenciatura ou bacharelado com complementação pedagógica</a:t>
            </a:r>
          </a:p>
          <a:p>
            <a:r>
              <a:rPr lang="pt-BR" sz="900" dirty="0" smtClean="0">
                <a:solidFill>
                  <a:schemeClr val="tx2"/>
                </a:solidFill>
              </a:rPr>
              <a:t>** No Distrito Federal contabilizou-se a rede estadual (não há rede municipal)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9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68" y="1351848"/>
            <a:ext cx="8513633" cy="417888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6830" y="2128058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604A7B"/>
                </a:solidFill>
              </a:rPr>
              <a:t>74,8%</a:t>
            </a:r>
            <a:endParaRPr lang="pt-BR" sz="1200" dirty="0">
              <a:solidFill>
                <a:srgbClr val="604A7B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41700" y="3393822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604A7B"/>
                </a:solidFill>
              </a:rPr>
              <a:t>20,3%</a:t>
            </a:r>
            <a:endParaRPr lang="pt-BR" sz="1200" dirty="0">
              <a:solidFill>
                <a:srgbClr val="604A7B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38552" y="2275841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31859C"/>
                </a:solidFill>
              </a:rPr>
              <a:t>55,9%</a:t>
            </a:r>
            <a:endParaRPr lang="pt-BR" sz="1200" dirty="0">
              <a:solidFill>
                <a:srgbClr val="31859C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405344" y="3071959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31859C"/>
                </a:solidFill>
              </a:rPr>
              <a:t>15,6%</a:t>
            </a:r>
            <a:endParaRPr lang="pt-BR" sz="1200" dirty="0">
              <a:solidFill>
                <a:srgbClr val="31859C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814648" y="3014751"/>
            <a:ext cx="7955280" cy="33252"/>
          </a:xfrm>
          <a:prstGeom prst="line">
            <a:avLst/>
          </a:prstGeom>
          <a:ln>
            <a:solidFill>
              <a:srgbClr val="604A7B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14650" y="3340970"/>
            <a:ext cx="7955280" cy="33252"/>
          </a:xfrm>
          <a:prstGeom prst="line">
            <a:avLst/>
          </a:prstGeom>
          <a:ln>
            <a:solidFill>
              <a:srgbClr val="31859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2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4"/>
            <a:ext cx="9144000" cy="10588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894" y="118126"/>
            <a:ext cx="7641167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 smtClean="0">
                <a:solidFill>
                  <a:schemeClr val="bg1"/>
                </a:solidFill>
                <a:latin typeface="Open Sans"/>
                <a:cs typeface="Open Sans"/>
              </a:rPr>
              <a:t>Formação docente no EF-2</a:t>
            </a:r>
            <a:endParaRPr lang="pt-BR" sz="2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10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4" y="109521"/>
            <a:ext cx="1766170" cy="84776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345084" y="6467428"/>
            <a:ext cx="3798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>
                <a:solidFill>
                  <a:schemeClr val="tx2"/>
                </a:solidFill>
              </a:rPr>
              <a:t>Fonte: Censo </a:t>
            </a:r>
            <a:r>
              <a:rPr lang="pt-BR" sz="900" dirty="0" smtClean="0">
                <a:solidFill>
                  <a:schemeClr val="tx2"/>
                </a:solidFill>
              </a:rPr>
              <a:t>Escolar/Inep/MEC. Elaboração: Todos Pela Educação</a:t>
            </a:r>
            <a:endParaRPr lang="pt-BR" sz="900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82857" y="1463617"/>
            <a:ext cx="1994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2"/>
                </a:solidFill>
              </a:rPr>
              <a:t>Acerca da formação específica, não são considerados os docentes que atuam exclusivamente em: informática/computação, disciplinas profissionalizantes, disciplinas de atendimento especial, diversidade sociocultural, libras, disciplinas pedagógicas ou disciplinas não classificadas</a:t>
            </a:r>
            <a:endParaRPr lang="pt-BR" sz="9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81" y="1477914"/>
            <a:ext cx="6793117" cy="42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380076"/>
            <a:ext cx="7772400" cy="240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dirty="0" smtClean="0">
                <a:latin typeface="Open Sans"/>
                <a:cs typeface="Open Sans"/>
              </a:rPr>
              <a:t>Obrigado!</a:t>
            </a:r>
            <a:endParaRPr lang="pt-BR" sz="8000" dirty="0">
              <a:latin typeface="Open Sans"/>
              <a:cs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89" y="953544"/>
            <a:ext cx="3176022" cy="114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83989" y="4697260"/>
            <a:ext cx="3617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0000"/>
                </a:solidFill>
              </a:rPr>
              <a:t>www.tpe.org.br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1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3376" y="1785244"/>
            <a:ext cx="7743549" cy="69192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Open Sans"/>
                <a:cs typeface="Open Sans"/>
              </a:rPr>
              <a:t>De que Educação estamos falando?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686555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Conceito de Educação</a:t>
            </a:r>
            <a:endParaRPr lang="pt-BR" sz="4000" b="1" dirty="0">
              <a:latin typeface="Open Sans"/>
              <a:cs typeface="Open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3583" y="3330122"/>
            <a:ext cx="7743549" cy="1383842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Mas se o que queremos é uma Educação que pretende formar cidadãos críticos, questionadores, produtores de conhecimento, investigadores, inquietos, criativos, éticos e que saibam viver na diversidade, então a ideia do movimento Escola Sem Partido é uma tremenda perda de tempo.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3144" y="2593173"/>
            <a:ext cx="7743549" cy="69192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Se for aquela que considera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as crianças e jovens um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saco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vazio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a ser preenchido pelo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professor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com conteúdo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, a ideia do movimento Escola Sem Partido pode até fazer algum sentido.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2318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8844" y="1186521"/>
            <a:ext cx="7743549" cy="456225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i="1" dirty="0" err="1" smtClean="0">
                <a:solidFill>
                  <a:srgbClr val="000000"/>
                </a:solidFill>
                <a:latin typeface="Open Sans"/>
                <a:cs typeface="Open Sans"/>
              </a:rPr>
              <a:t>Contardo</a:t>
            </a:r>
            <a:r>
              <a:rPr lang="pt-BR" sz="1400" i="1" dirty="0" smtClean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  <a:latin typeface="Open Sans"/>
                <a:cs typeface="Open Sans"/>
              </a:rPr>
              <a:t>Calligaris</a:t>
            </a:r>
            <a:r>
              <a:rPr lang="pt-BR" sz="1400" i="1" dirty="0" smtClean="0">
                <a:solidFill>
                  <a:srgbClr val="000000"/>
                </a:solidFill>
                <a:latin typeface="Open Sans"/>
                <a:cs typeface="Open Sans"/>
              </a:rPr>
              <a:t>, Folha de S. Paulo, maio de 2016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“[...] 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Sou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contra doutrinação, de todo tipo. Justamente por isso, parece-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me bom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que os professores proponham conteúdos diferentes do que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os pais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já pensam e já tentam impor às crianças. Sem isso, ir para a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escola para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o quê? Aluno bom é o que critica a casa graças ao que aprende na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escola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, e a escola graças ao que aprendeu em casa.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Não gostaria que meus filhos fossem doutrinados em marxismo (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qual marxismo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, aliás?), mas me parece impensável que eles não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entendam nada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e não leiam nada de um pensamento que foi a maior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paixão intelectual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do século 19 e do século 20. Também não gostaria que meus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filhos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fossem doutrinados em Bíblia (qual Bíblia, aliás?), mas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me parece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impensável que eles não leiam nada do livro que foi a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referência central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da cultura ocidental durante séculos.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A maior garantia contra conteúdos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“invasivos”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deveria ser a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variedade das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ideias que uma criança encontra na escola. No meu ginásio,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o professor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de filosofia era trotskista. Eu, na época, estava fundando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o círculo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estudantil Piero </a:t>
            </a:r>
            <a:r>
              <a:rPr lang="pt-BR" sz="1400" dirty="0" err="1">
                <a:solidFill>
                  <a:srgbClr val="000000"/>
                </a:solidFill>
                <a:latin typeface="Open Sans"/>
                <a:cs typeface="Open Sans"/>
              </a:rPr>
              <a:t>Gobetti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 (liberal e </a:t>
            </a:r>
            <a:r>
              <a:rPr lang="pt-BR" sz="1400" dirty="0" err="1">
                <a:solidFill>
                  <a:srgbClr val="000000"/>
                </a:solidFill>
                <a:latin typeface="Open Sans"/>
                <a:cs typeface="Open Sans"/>
              </a:rPr>
              <a:t>anti-fascista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 italiano). O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professor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de latim era monarquista: admirávamos seus poemas,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mas éramos todos republicanos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. Minha lembrança é que, longe de aderir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à ideologia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de um ou outro, foi discordando que aprendemos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mais – discordando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deles e dos nossos pais.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148" y="0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Todo pensamento é ideológico</a:t>
            </a:r>
            <a:endParaRPr lang="pt-BR" sz="40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235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6422" y="1149064"/>
            <a:ext cx="7743549" cy="462543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i="1" dirty="0" err="1">
                <a:solidFill>
                  <a:srgbClr val="000000"/>
                </a:solidFill>
                <a:latin typeface="Open Sans"/>
                <a:cs typeface="Open Sans"/>
              </a:rPr>
              <a:t>Contardo</a:t>
            </a:r>
            <a:r>
              <a:rPr lang="pt-BR" sz="1400" i="1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pt-BR" sz="1400" i="1" dirty="0" err="1">
                <a:solidFill>
                  <a:srgbClr val="000000"/>
                </a:solidFill>
                <a:latin typeface="Open Sans"/>
                <a:cs typeface="Open Sans"/>
              </a:rPr>
              <a:t>Calligaris</a:t>
            </a:r>
            <a:r>
              <a:rPr lang="pt-BR" sz="1400" i="1" dirty="0">
                <a:solidFill>
                  <a:srgbClr val="000000"/>
                </a:solidFill>
                <a:latin typeface="Open Sans"/>
                <a:cs typeface="Open Sans"/>
              </a:rPr>
              <a:t>, Folha de S. Paulo, maio de </a:t>
            </a:r>
            <a:r>
              <a:rPr lang="pt-BR" sz="1400" i="1" dirty="0" smtClean="0">
                <a:solidFill>
                  <a:srgbClr val="000000"/>
                </a:solidFill>
                <a:latin typeface="Open Sans"/>
                <a:cs typeface="Open Sans"/>
              </a:rPr>
              <a:t>2016</a:t>
            </a:r>
          </a:p>
          <a:p>
            <a:pPr algn="r"/>
            <a:endParaRPr lang="pt-BR" sz="1400" i="1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“Aqui vem um problema mais sério. É fácil inventar sistemas de controle contra a transmissão de ideologias reconhecíveis. Por exemplo, era fácil se proteger do marxismo do professor de filosofia ou do monarquismo do professor de latim. Bem mais difícil era se proteger contra o professor de italiano, o qual não tinha “ideias” para “doutrinar” ninguém: ele apenas distribuía trivialidades como se, por serem triviais, elas não merecessem nossa atenção crítica. [...] </a:t>
            </a:r>
            <a:r>
              <a:rPr lang="pt-BR" sz="1400" b="1" dirty="0" smtClean="0">
                <a:solidFill>
                  <a:srgbClr val="000000"/>
                </a:solidFill>
                <a:latin typeface="Open Sans"/>
                <a:cs typeface="Open Sans"/>
              </a:rPr>
              <a:t>assim como não tem escrita que não seja retórica, não tem pensamento que não seja ideológico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</a:p>
          <a:p>
            <a:pPr algn="l"/>
            <a:endParaRPr lang="pt-BR" sz="14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Como proteger as crianças contra as ideologias que se apresentam como jeitos “naturais” de pensar? Como evitar que elas aceitem ingenuamente os clichês que são transmitidos como “naturais”?</a:t>
            </a:r>
          </a:p>
          <a:p>
            <a:pPr algn="l"/>
            <a:endParaRPr lang="pt-BR" sz="14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Receio que, retirando as ideologias explícitas (que podem ser combatidas, discutidas e recusadas), só reste para as crianças a ideologia do círculo da padaria, que é a mais perniciosa, porque parece ser o pensamento “espontâneo” de “todos”.</a:t>
            </a:r>
          </a:p>
          <a:p>
            <a:pPr algn="l"/>
            <a:endParaRPr lang="pt-BR" sz="14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Os próprios doutrinadores, nesse caso, sequer acham que estão doutrinando, porque concebem os clichês do seu pensamento como expressão da “natureza humana”.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[...]”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Todo pensamento é ideológico</a:t>
            </a:r>
            <a:endParaRPr lang="pt-BR" sz="40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112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3376" y="1590804"/>
            <a:ext cx="7743549" cy="85177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Basicamente, para conservar o </a:t>
            </a:r>
            <a:r>
              <a:rPr lang="pt-BR" sz="1800" i="1" dirty="0" smtClean="0">
                <a:solidFill>
                  <a:srgbClr val="000000"/>
                </a:solidFill>
                <a:latin typeface="Open Sans"/>
                <a:cs typeface="Open Sans"/>
              </a:rPr>
              <a:t>status quo</a:t>
            </a:r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 de uma sociedade desigual e sujeita a uma única ideologia: aquela que mantém a elite atual no poder.</a:t>
            </a: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De que serviria uma escola acrítica e apolítica?</a:t>
            </a:r>
            <a:endParaRPr lang="pt-BR" sz="4000" b="1" dirty="0">
              <a:latin typeface="Open Sans"/>
              <a:cs typeface="Open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5464" y="2419608"/>
            <a:ext cx="7743549" cy="536534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>
                <a:solidFill>
                  <a:srgbClr val="000000"/>
                </a:solidFill>
                <a:latin typeface="Open Sans"/>
                <a:cs typeface="Open Sans"/>
              </a:rPr>
              <a:t>Há um possível enfoque psicanalítico.</a:t>
            </a: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5858" y="2910210"/>
            <a:ext cx="7743549" cy="536534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>
                <a:solidFill>
                  <a:srgbClr val="000000"/>
                </a:solidFill>
                <a:latin typeface="Open Sans"/>
                <a:cs typeface="Open Sans"/>
              </a:rPr>
              <a:t>É muito difícil para </a:t>
            </a:r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o adulto </a:t>
            </a:r>
            <a:r>
              <a:rPr lang="pt-BR" sz="1800" dirty="0">
                <a:solidFill>
                  <a:srgbClr val="000000"/>
                </a:solidFill>
                <a:latin typeface="Open Sans"/>
                <a:cs typeface="Open Sans"/>
              </a:rPr>
              <a:t>aceitar que:</a:t>
            </a: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7946" y="3400812"/>
            <a:ext cx="7743549" cy="2148218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pt-BR" sz="1800" dirty="0">
                <a:solidFill>
                  <a:srgbClr val="000000"/>
                </a:solidFill>
                <a:latin typeface="Open Sans"/>
                <a:cs typeface="Open Sans"/>
              </a:rPr>
              <a:t>desde muito cedo, as crianças pensam.</a:t>
            </a:r>
          </a:p>
          <a:p>
            <a:pPr marL="342900" indent="-342900" algn="l">
              <a:buAutoNum type="arabicPeriod"/>
            </a:pPr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os filhos </a:t>
            </a:r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querem ter</a:t>
            </a:r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, </a:t>
            </a:r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podem ter </a:t>
            </a:r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e </a:t>
            </a:r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terão</a:t>
            </a:r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 identidade própria.</a:t>
            </a:r>
          </a:p>
          <a:p>
            <a:pPr marL="342900" indent="-342900" algn="l">
              <a:buAutoNum type="arabicPeriod"/>
            </a:pPr>
            <a:r>
              <a:rPr lang="pt-BR" sz="1800" dirty="0" smtClean="0">
                <a:solidFill>
                  <a:srgbClr val="000000"/>
                </a:solidFill>
                <a:latin typeface="Open Sans"/>
                <a:cs typeface="Open Sans"/>
              </a:rPr>
              <a:t>os filhos podem não ser (e provavelmente não serão) iguais aos pais.</a:t>
            </a:r>
          </a:p>
          <a:p>
            <a:pPr marL="342900" indent="-342900" algn="l">
              <a:buAutoNum type="arabicPeriod"/>
            </a:pPr>
            <a:endParaRPr lang="pt-BR" sz="18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800" dirty="0" smtClean="0">
              <a:solidFill>
                <a:srgbClr val="000000"/>
              </a:solidFill>
              <a:latin typeface="Open Sans"/>
              <a:cs typeface="Open Sans"/>
            </a:endParaRPr>
          </a:p>
          <a:p>
            <a:r>
              <a:rPr lang="pt-BR" sz="2400" b="1" dirty="0" smtClean="0">
                <a:solidFill>
                  <a:srgbClr val="000000"/>
                </a:solidFill>
                <a:latin typeface="Open Sans"/>
                <a:cs typeface="Open Sans"/>
              </a:rPr>
              <a:t>O problema é que os pais projetam nos filhos as próprias frustrações.</a:t>
            </a: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8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223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3376" y="1387058"/>
            <a:ext cx="7906432" cy="4074289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Um bom professor é aquele que expõe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os alunos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a diversas linhas de pensamento,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apontando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contradições e coerências, contextos, motivações e consequências.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Como já dito antes, não há discurso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que não seja ideológico.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A questão é que isso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não é ruim.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Isso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não significa que as crianças não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têm capacidade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de ter um olhar crítico sobre a ideologia de um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professor (ou sobre a ideologia dos pais).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Mas é preciso garantir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às crianças 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direito de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formar e de colocar em prática esse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olhar crítico.</a:t>
            </a: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Citando o professor e ex-ministro Renato Janine Ribeiro: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“O projeto ESP defende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que a escola não pode contrapor a ideologia da família. Então, se a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criança tiver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um pai ou uma mãe machista ou racista, a escola não poderá ensinar sobre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a Declaração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dos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Direitos do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Homem? Como </a:t>
            </a:r>
            <a:r>
              <a:rPr lang="pt-BR" sz="1400" dirty="0">
                <a:solidFill>
                  <a:srgbClr val="000000"/>
                </a:solidFill>
                <a:latin typeface="Open Sans"/>
                <a:cs typeface="Open Sans"/>
              </a:rPr>
              <a:t>um professor faria para respeitar todas as convicções de todas as famílias de </a:t>
            </a:r>
            <a:r>
              <a:rPr lang="pt-BR" sz="1400" dirty="0" smtClean="0">
                <a:solidFill>
                  <a:srgbClr val="000000"/>
                </a:solidFill>
                <a:latin typeface="Open Sans"/>
                <a:cs typeface="Open Sans"/>
              </a:rPr>
              <a:t>seus alunos?”</a:t>
            </a:r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algn="l"/>
            <a:endParaRPr lang="pt-BR" sz="1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CONCLUSÃO</a:t>
            </a:r>
          </a:p>
          <a:p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O </a:t>
            </a:r>
            <a:r>
              <a:rPr lang="pt-BR" sz="1800" b="1" dirty="0">
                <a:solidFill>
                  <a:srgbClr val="000000"/>
                </a:solidFill>
                <a:latin typeface="Open Sans"/>
                <a:cs typeface="Open Sans"/>
              </a:rPr>
              <a:t>projeto </a:t>
            </a:r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ESP desvia </a:t>
            </a:r>
            <a:r>
              <a:rPr lang="pt-BR" sz="1800" b="1" dirty="0">
                <a:solidFill>
                  <a:srgbClr val="000000"/>
                </a:solidFill>
                <a:latin typeface="Open Sans"/>
                <a:cs typeface="Open Sans"/>
              </a:rPr>
              <a:t>o foco da atenção, que deveria </a:t>
            </a:r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hoje estar voltada para </a:t>
            </a:r>
            <a:r>
              <a:rPr lang="pt-BR" sz="1800" b="1" dirty="0">
                <a:solidFill>
                  <a:srgbClr val="000000"/>
                </a:solidFill>
                <a:latin typeface="Open Sans"/>
                <a:cs typeface="Open Sans"/>
              </a:rPr>
              <a:t>problemas estruturais da </a:t>
            </a:r>
            <a:r>
              <a:rPr lang="pt-BR" sz="1800" b="1" dirty="0" smtClean="0">
                <a:solidFill>
                  <a:srgbClr val="000000"/>
                </a:solidFill>
                <a:latin typeface="Open Sans"/>
                <a:cs typeface="Open Sans"/>
              </a:rPr>
              <a:t>Educação brasileira.</a:t>
            </a:r>
            <a:endParaRPr lang="pt-BR" sz="1800" b="1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Professor precisa de apoio </a:t>
            </a:r>
            <a:br>
              <a:rPr lang="pt-BR" sz="4000" b="1" dirty="0" smtClean="0">
                <a:latin typeface="Open Sans"/>
                <a:cs typeface="Open Sans"/>
              </a:rPr>
            </a:br>
            <a:r>
              <a:rPr lang="pt-BR" sz="4000" b="1" dirty="0" smtClean="0">
                <a:latin typeface="Open Sans"/>
                <a:cs typeface="Open Sans"/>
              </a:rPr>
              <a:t>e não de policiamento</a:t>
            </a:r>
            <a:endParaRPr lang="pt-BR" sz="40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0490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217"/>
            <a:ext cx="9144000" cy="9805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3376" y="2768251"/>
            <a:ext cx="7743549" cy="951979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000000"/>
                </a:solidFill>
                <a:latin typeface="Open Sans"/>
                <a:cs typeface="Open Sans"/>
              </a:rPr>
              <a:t>Alfabetização</a:t>
            </a:r>
            <a:endParaRPr lang="pt-BR" sz="1400" dirty="0" smtClean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3439" y="151771"/>
            <a:ext cx="7772400" cy="116842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Open Sans"/>
                <a:cs typeface="Open Sans"/>
              </a:rPr>
              <a:t>Tem coisa mais importante!</a:t>
            </a:r>
            <a:endParaRPr lang="pt-BR" sz="40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6393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20759" r="22140" b="2343"/>
          <a:stretch/>
        </p:blipFill>
        <p:spPr bwMode="auto">
          <a:xfrm>
            <a:off x="725715" y="1335315"/>
            <a:ext cx="7300685" cy="524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/>
          <p:nvPr/>
        </p:nvSpPr>
        <p:spPr>
          <a:xfrm>
            <a:off x="0" y="4"/>
            <a:ext cx="9144000" cy="10588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3542" y="96766"/>
            <a:ext cx="7439891" cy="957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chemeClr val="bg1"/>
                </a:solidFill>
                <a:latin typeface="Open Sans"/>
                <a:cs typeface="Open Sans"/>
              </a:rPr>
              <a:t>ANA 2014: Leitura </a:t>
            </a:r>
            <a:endParaRPr lang="pt-BR" sz="3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19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4" y="109521"/>
            <a:ext cx="1766170" cy="84776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028951" y="4044950"/>
            <a:ext cx="681038" cy="406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90257" y="3930651"/>
            <a:ext cx="791256" cy="609599"/>
          </a:xfrm>
          <a:prstGeom prst="rect">
            <a:avLst/>
          </a:prstGeom>
          <a:solidFill>
            <a:srgbClr val="EBE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95548" y="4229101"/>
            <a:ext cx="791256" cy="609599"/>
          </a:xfrm>
          <a:prstGeom prst="rect">
            <a:avLst/>
          </a:prstGeom>
          <a:solidFill>
            <a:srgbClr val="EBE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774748" y="3015207"/>
            <a:ext cx="108886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Prova ABC 2012:</a:t>
            </a:r>
          </a:p>
          <a:p>
            <a:pPr algn="ctr"/>
            <a:r>
              <a:rPr lang="pt-BR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44,5 % adequado</a:t>
            </a:r>
            <a:endParaRPr lang="pt-BR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1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23051" r="22547" b="3386"/>
          <a:stretch/>
        </p:blipFill>
        <p:spPr bwMode="auto">
          <a:xfrm>
            <a:off x="740229" y="1315962"/>
            <a:ext cx="7523259" cy="53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0" y="4"/>
            <a:ext cx="9144000" cy="10588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04" y="109521"/>
            <a:ext cx="1766170" cy="84776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542" y="96766"/>
            <a:ext cx="7439891" cy="957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Open Sans"/>
                <a:cs typeface="Open Sans"/>
              </a:rPr>
              <a:t>ANA 2014: </a:t>
            </a:r>
            <a:r>
              <a:rPr lang="pt-BR" sz="3600" b="1" dirty="0" smtClean="0">
                <a:solidFill>
                  <a:schemeClr val="bg1"/>
                </a:solidFill>
                <a:latin typeface="Open Sans"/>
                <a:cs typeface="Open Sans"/>
              </a:rPr>
              <a:t>Escrita  </a:t>
            </a:r>
            <a:endParaRPr lang="pt-BR" sz="3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80467" y="3391949"/>
            <a:ext cx="105120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Prova ABC 2012:</a:t>
            </a:r>
          </a:p>
          <a:p>
            <a:pPr algn="ctr"/>
            <a:r>
              <a:rPr lang="pt-BR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30,1 % adequado</a:t>
            </a:r>
            <a:endParaRPr lang="pt-BR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5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res TPE">
      <a:dk1>
        <a:srgbClr val="009446"/>
      </a:dk1>
      <a:lt1>
        <a:sysClr val="window" lastClr="FFFFFF"/>
      </a:lt1>
      <a:dk2>
        <a:srgbClr val="1C377D"/>
      </a:dk2>
      <a:lt2>
        <a:srgbClr val="FFD400"/>
      </a:lt2>
      <a:accent1>
        <a:srgbClr val="009446"/>
      </a:accent1>
      <a:accent2>
        <a:srgbClr val="FFD400"/>
      </a:accent2>
      <a:accent3>
        <a:srgbClr val="1C377D"/>
      </a:accent3>
      <a:accent4>
        <a:srgbClr val="FFFFFF"/>
      </a:accent4>
      <a:accent5>
        <a:srgbClr val="58585B"/>
      </a:accent5>
      <a:accent6>
        <a:srgbClr val="E0105D"/>
      </a:accent6>
      <a:hlink>
        <a:srgbClr val="0000FF"/>
      </a:hlink>
      <a:folHlink>
        <a:srgbClr val="0094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1256</Words>
  <Application>Microsoft Macintosh PowerPoint</Application>
  <PresentationFormat>On-screen Show (4:3)</PresentationFormat>
  <Paragraphs>108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Escola Sem Partido</vt:lpstr>
      <vt:lpstr>Conceito de Educação</vt:lpstr>
      <vt:lpstr>Todo pensamento é ideológico</vt:lpstr>
      <vt:lpstr>Todo pensamento é ideológico</vt:lpstr>
      <vt:lpstr>De que serviria uma escola acrítica e apolítica?</vt:lpstr>
      <vt:lpstr>Professor precisa de apoio  e não de policiamento</vt:lpstr>
      <vt:lpstr>Tem coisa mais importante!</vt:lpstr>
      <vt:lpstr>PowerPoint Presentation</vt:lpstr>
      <vt:lpstr>PowerPoint Presentation</vt:lpstr>
      <vt:lpstr>PowerPoint Presentation</vt:lpstr>
      <vt:lpstr>PowerPoint Presentation</vt:lpstr>
      <vt:lpstr>Tem coisa mais importante!</vt:lpstr>
      <vt:lpstr>Desvio de foco</vt:lpstr>
      <vt:lpstr>Tem coisa mais importante!</vt:lpstr>
      <vt:lpstr>Tem coisa mais importante!</vt:lpstr>
      <vt:lpstr>Tem coisa mais importante!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Vilmar Oliveira</dc:creator>
  <cp:lastModifiedBy>Ricardo Falzetta</cp:lastModifiedBy>
  <cp:revision>122</cp:revision>
  <dcterms:created xsi:type="dcterms:W3CDTF">2016-04-20T15:21:39Z</dcterms:created>
  <dcterms:modified xsi:type="dcterms:W3CDTF">2017-03-21T00:12:54Z</dcterms:modified>
</cp:coreProperties>
</file>