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76" r:id="rId4"/>
    <p:sldId id="277" r:id="rId5"/>
    <p:sldId id="278" r:id="rId6"/>
    <p:sldId id="280" r:id="rId7"/>
    <p:sldId id="279" r:id="rId8"/>
    <p:sldId id="281" r:id="rId9"/>
    <p:sldId id="259" r:id="rId10"/>
    <p:sldId id="274" r:id="rId11"/>
    <p:sldId id="275" r:id="rId12"/>
    <p:sldId id="260" r:id="rId13"/>
    <p:sldId id="282" r:id="rId14"/>
    <p:sldId id="261" r:id="rId15"/>
    <p:sldId id="283" r:id="rId16"/>
    <p:sldId id="284" r:id="rId17"/>
    <p:sldId id="263" r:id="rId18"/>
    <p:sldId id="285" r:id="rId19"/>
    <p:sldId id="264" r:id="rId20"/>
    <p:sldId id="262" r:id="rId21"/>
    <p:sldId id="265" r:id="rId22"/>
    <p:sldId id="286" r:id="rId23"/>
    <p:sldId id="266" r:id="rId24"/>
    <p:sldId id="267" r:id="rId25"/>
    <p:sldId id="268" r:id="rId26"/>
    <p:sldId id="291" r:id="rId27"/>
    <p:sldId id="288" r:id="rId28"/>
    <p:sldId id="269" r:id="rId29"/>
    <p:sldId id="271" r:id="rId30"/>
    <p:sldId id="289" r:id="rId31"/>
    <p:sldId id="290" r:id="rId32"/>
    <p:sldId id="273" r:id="rId33"/>
    <p:sldId id="272"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5FF1A"/>
    <a:srgbClr val="00BD0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0" d="100"/>
          <a:sy n="100" d="100"/>
        </p:scale>
        <p:origin x="-1104"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2F5B50B-969C-C54D-9884-7BFA009974F5}" type="datetimeFigureOut">
              <a:rPr lang="en-US" smtClean="0"/>
              <a:t>3/30/2016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5DDFE64-2081-EF4F-9F4B-845756908567}" type="slidenum">
              <a:rPr lang="en-US" smtClean="0"/>
              <a:t>‹nº›</a:t>
            </a:fld>
            <a:endParaRPr lang="en-US"/>
          </a:p>
        </p:txBody>
      </p:sp>
    </p:spTree>
    <p:extLst>
      <p:ext uri="{BB962C8B-B14F-4D97-AF65-F5344CB8AC3E}">
        <p14:creationId xmlns:p14="http://schemas.microsoft.com/office/powerpoint/2010/main" val="1754112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2F5B50B-969C-C54D-9884-7BFA009974F5}" type="datetimeFigureOut">
              <a:rPr lang="en-US" smtClean="0"/>
              <a:t>3/30/2016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5DDFE64-2081-EF4F-9F4B-845756908567}" type="slidenum">
              <a:rPr lang="en-US" smtClean="0"/>
              <a:t>‹nº›</a:t>
            </a:fld>
            <a:endParaRPr lang="en-US"/>
          </a:p>
        </p:txBody>
      </p:sp>
    </p:spTree>
    <p:extLst>
      <p:ext uri="{BB962C8B-B14F-4D97-AF65-F5344CB8AC3E}">
        <p14:creationId xmlns:p14="http://schemas.microsoft.com/office/powerpoint/2010/main" val="592871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2F5B50B-969C-C54D-9884-7BFA009974F5}" type="datetimeFigureOut">
              <a:rPr lang="en-US" smtClean="0"/>
              <a:t>3/30/2016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5DDFE64-2081-EF4F-9F4B-845756908567}" type="slidenum">
              <a:rPr lang="en-US" smtClean="0"/>
              <a:t>‹nº›</a:t>
            </a:fld>
            <a:endParaRPr lang="en-US"/>
          </a:p>
        </p:txBody>
      </p:sp>
    </p:spTree>
    <p:extLst>
      <p:ext uri="{BB962C8B-B14F-4D97-AF65-F5344CB8AC3E}">
        <p14:creationId xmlns:p14="http://schemas.microsoft.com/office/powerpoint/2010/main" val="1892029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x-none"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2F5B50B-969C-C54D-9884-7BFA009974F5}" type="datetimeFigureOut">
              <a:rPr lang="en-US" smtClean="0"/>
              <a:t>3/30/2016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5DDFE64-2081-EF4F-9F4B-845756908567}" type="slidenum">
              <a:rPr lang="en-US" smtClean="0"/>
              <a:t>‹nº›</a:t>
            </a:fld>
            <a:endParaRPr lang="en-US"/>
          </a:p>
        </p:txBody>
      </p:sp>
    </p:spTree>
    <p:extLst>
      <p:ext uri="{BB962C8B-B14F-4D97-AF65-F5344CB8AC3E}">
        <p14:creationId xmlns:p14="http://schemas.microsoft.com/office/powerpoint/2010/main" val="3375533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2F5B50B-969C-C54D-9884-7BFA009974F5}" type="datetimeFigureOut">
              <a:rPr lang="en-US" smtClean="0"/>
              <a:t>3/30/2016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5DDFE64-2081-EF4F-9F4B-845756908567}" type="slidenum">
              <a:rPr lang="en-US" smtClean="0"/>
              <a:t>‹nº›</a:t>
            </a:fld>
            <a:endParaRPr lang="en-US"/>
          </a:p>
        </p:txBody>
      </p:sp>
    </p:spTree>
    <p:extLst>
      <p:ext uri="{BB962C8B-B14F-4D97-AF65-F5344CB8AC3E}">
        <p14:creationId xmlns:p14="http://schemas.microsoft.com/office/powerpoint/2010/main" val="1196102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2F5B50B-969C-C54D-9884-7BFA009974F5}" type="datetimeFigureOut">
              <a:rPr lang="en-US" smtClean="0"/>
              <a:t>3/30/2016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5DDFE64-2081-EF4F-9F4B-845756908567}" type="slidenum">
              <a:rPr lang="en-US" smtClean="0"/>
              <a:t>‹nº›</a:t>
            </a:fld>
            <a:endParaRPr lang="en-US"/>
          </a:p>
        </p:txBody>
      </p:sp>
    </p:spTree>
    <p:extLst>
      <p:ext uri="{BB962C8B-B14F-4D97-AF65-F5344CB8AC3E}">
        <p14:creationId xmlns:p14="http://schemas.microsoft.com/office/powerpoint/2010/main" val="822000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B2F5B50B-969C-C54D-9884-7BFA009974F5}" type="datetimeFigureOut">
              <a:rPr lang="en-US" smtClean="0"/>
              <a:t>3/30/2016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C5DDFE64-2081-EF4F-9F4B-845756908567}" type="slidenum">
              <a:rPr lang="en-US" smtClean="0"/>
              <a:t>‹nº›</a:t>
            </a:fld>
            <a:endParaRPr lang="en-US"/>
          </a:p>
        </p:txBody>
      </p:sp>
    </p:spTree>
    <p:extLst>
      <p:ext uri="{BB962C8B-B14F-4D97-AF65-F5344CB8AC3E}">
        <p14:creationId xmlns:p14="http://schemas.microsoft.com/office/powerpoint/2010/main" val="858198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x-none"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B2F5B50B-969C-C54D-9884-7BFA009974F5}" type="datetimeFigureOut">
              <a:rPr lang="en-US" smtClean="0"/>
              <a:t>3/30/2016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C5DDFE64-2081-EF4F-9F4B-845756908567}" type="slidenum">
              <a:rPr lang="en-US" smtClean="0"/>
              <a:t>‹nº›</a:t>
            </a:fld>
            <a:endParaRPr lang="en-US"/>
          </a:p>
        </p:txBody>
      </p:sp>
    </p:spTree>
    <p:extLst>
      <p:ext uri="{BB962C8B-B14F-4D97-AF65-F5344CB8AC3E}">
        <p14:creationId xmlns:p14="http://schemas.microsoft.com/office/powerpoint/2010/main" val="1942358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B2F5B50B-969C-C54D-9884-7BFA009974F5}" type="datetimeFigureOut">
              <a:rPr lang="en-US" smtClean="0"/>
              <a:t>3/30/2016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C5DDFE64-2081-EF4F-9F4B-845756908567}" type="slidenum">
              <a:rPr lang="en-US" smtClean="0"/>
              <a:t>‹nº›</a:t>
            </a:fld>
            <a:endParaRPr lang="en-US"/>
          </a:p>
        </p:txBody>
      </p:sp>
    </p:spTree>
    <p:extLst>
      <p:ext uri="{BB962C8B-B14F-4D97-AF65-F5344CB8AC3E}">
        <p14:creationId xmlns:p14="http://schemas.microsoft.com/office/powerpoint/2010/main" val="1464915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2F5B50B-969C-C54D-9884-7BFA009974F5}" type="datetimeFigureOut">
              <a:rPr lang="en-US" smtClean="0"/>
              <a:t>3/30/2016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5DDFE64-2081-EF4F-9F4B-845756908567}" type="slidenum">
              <a:rPr lang="en-US" smtClean="0"/>
              <a:t>‹nº›</a:t>
            </a:fld>
            <a:endParaRPr lang="en-US"/>
          </a:p>
        </p:txBody>
      </p:sp>
    </p:spTree>
    <p:extLst>
      <p:ext uri="{BB962C8B-B14F-4D97-AF65-F5344CB8AC3E}">
        <p14:creationId xmlns:p14="http://schemas.microsoft.com/office/powerpoint/2010/main" val="3723481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2F5B50B-969C-C54D-9884-7BFA009974F5}" type="datetimeFigureOut">
              <a:rPr lang="en-US" smtClean="0"/>
              <a:t>3/30/2016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5DDFE64-2081-EF4F-9F4B-845756908567}" type="slidenum">
              <a:rPr lang="en-US" smtClean="0"/>
              <a:t>‹nº›</a:t>
            </a:fld>
            <a:endParaRPr lang="en-US"/>
          </a:p>
        </p:txBody>
      </p:sp>
    </p:spTree>
    <p:extLst>
      <p:ext uri="{BB962C8B-B14F-4D97-AF65-F5344CB8AC3E}">
        <p14:creationId xmlns:p14="http://schemas.microsoft.com/office/powerpoint/2010/main" val="494019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Template Apresentação CBTH.jpg"/>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784312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image" Target="../media/image28.jpg"/><Relationship Id="rId9" Type="http://schemas.openxmlformats.org/officeDocument/2006/relationships/image" Target="../media/image33.jpeg"/></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pa Apresentação CBTH.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55108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omino 1 cópia cópia.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95591" y="2396742"/>
            <a:ext cx="5136742" cy="3609786"/>
          </a:xfrm>
          <a:prstGeom prst="rect">
            <a:avLst/>
          </a:prstGeom>
        </p:spPr>
      </p:pic>
      <p:sp>
        <p:nvSpPr>
          <p:cNvPr id="8" name="Rectangle 7"/>
          <p:cNvSpPr/>
          <p:nvPr/>
        </p:nvSpPr>
        <p:spPr>
          <a:xfrm>
            <a:off x="260495" y="2203412"/>
            <a:ext cx="3290541" cy="443569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794920" y="1560740"/>
            <a:ext cx="7425713" cy="523220"/>
          </a:xfrm>
          <a:prstGeom prst="rect">
            <a:avLst/>
          </a:prstGeom>
          <a:noFill/>
        </p:spPr>
        <p:txBody>
          <a:bodyPr wrap="square" rtlCol="0">
            <a:spAutoFit/>
          </a:bodyPr>
          <a:lstStyle/>
          <a:p>
            <a:r>
              <a:rPr lang="pt-BR" sz="2800" dirty="0"/>
              <a:t>QUEM NÓS REPRESENTAMOS NESSA AUDIÊNCIA?</a:t>
            </a:r>
          </a:p>
        </p:txBody>
      </p:sp>
      <p:sp>
        <p:nvSpPr>
          <p:cNvPr id="4" name="Rectangle 3"/>
          <p:cNvSpPr/>
          <p:nvPr/>
        </p:nvSpPr>
        <p:spPr>
          <a:xfrm>
            <a:off x="260495" y="2203412"/>
            <a:ext cx="3290541" cy="4435690"/>
          </a:xfrm>
          <a:prstGeom prst="rect">
            <a:avLst/>
          </a:prstGeom>
          <a:noFill/>
          <a:ln w="3175" cmpd="sng">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795591" y="2396742"/>
            <a:ext cx="5136742" cy="3609786"/>
          </a:xfrm>
          <a:prstGeom prst="rect">
            <a:avLst/>
          </a:prstGeom>
          <a:noFill/>
          <a:ln w="3175" cmpd="sng">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H="1">
            <a:off x="1770351" y="2396742"/>
            <a:ext cx="2025239" cy="990162"/>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flipV="1">
            <a:off x="1770351" y="4705723"/>
            <a:ext cx="2025240" cy="1300805"/>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5" name="Picture 4" descr="Carta Apoio Dominó.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6551" y="2203412"/>
            <a:ext cx="3134485" cy="4435690"/>
          </a:xfrm>
          <a:prstGeom prst="rect">
            <a:avLst/>
          </a:prstGeom>
        </p:spPr>
      </p:pic>
    </p:spTree>
    <p:extLst>
      <p:ext uri="{BB962C8B-B14F-4D97-AF65-F5344CB8AC3E}">
        <p14:creationId xmlns:p14="http://schemas.microsoft.com/office/powerpoint/2010/main" val="3116951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rta Apoio Sinuca e Bilhar cópia.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01660" y="2290742"/>
            <a:ext cx="5171407" cy="3810131"/>
          </a:xfrm>
          <a:prstGeom prst="rect">
            <a:avLst/>
          </a:prstGeom>
        </p:spPr>
      </p:pic>
      <p:sp>
        <p:nvSpPr>
          <p:cNvPr id="8" name="Rectangle 7"/>
          <p:cNvSpPr/>
          <p:nvPr/>
        </p:nvSpPr>
        <p:spPr>
          <a:xfrm>
            <a:off x="241713" y="2203412"/>
            <a:ext cx="3213113" cy="443569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Carta Apoio Sinuca e Bilhar.pdf"/>
          <p:cNvPicPr>
            <a:picLocks noChangeAspect="1"/>
          </p:cNvPicPr>
          <p:nvPr/>
        </p:nvPicPr>
        <p:blipFill rotWithShape="1">
          <a:blip r:embed="rId3" cstate="screen">
            <a:extLst>
              <a:ext uri="{28A0092B-C50C-407E-A947-70E740481C1C}">
                <a14:useLocalDpi xmlns:a14="http://schemas.microsoft.com/office/drawing/2010/main"/>
              </a:ext>
            </a:extLst>
          </a:blip>
          <a:srcRect r="-1114" b="-21"/>
          <a:stretch/>
        </p:blipFill>
        <p:spPr>
          <a:xfrm>
            <a:off x="241713" y="2203412"/>
            <a:ext cx="3161088" cy="4438588"/>
          </a:xfrm>
          <a:prstGeom prst="rect">
            <a:avLst/>
          </a:prstGeom>
        </p:spPr>
      </p:pic>
      <p:sp>
        <p:nvSpPr>
          <p:cNvPr id="2" name="TextBox 1"/>
          <p:cNvSpPr txBox="1"/>
          <p:nvPr/>
        </p:nvSpPr>
        <p:spPr>
          <a:xfrm>
            <a:off x="794920" y="1560740"/>
            <a:ext cx="7425713" cy="523220"/>
          </a:xfrm>
          <a:prstGeom prst="rect">
            <a:avLst/>
          </a:prstGeom>
          <a:noFill/>
        </p:spPr>
        <p:txBody>
          <a:bodyPr wrap="square" rtlCol="0">
            <a:spAutoFit/>
          </a:bodyPr>
          <a:lstStyle/>
          <a:p>
            <a:r>
              <a:rPr lang="pt-BR" sz="2800" dirty="0"/>
              <a:t>QUEM NÓS REPRESENTAMOS NESSA AUDIÊNCIA?</a:t>
            </a:r>
          </a:p>
        </p:txBody>
      </p:sp>
      <p:sp>
        <p:nvSpPr>
          <p:cNvPr id="4" name="Rectangle 3"/>
          <p:cNvSpPr/>
          <p:nvPr/>
        </p:nvSpPr>
        <p:spPr>
          <a:xfrm>
            <a:off x="241713" y="2203412"/>
            <a:ext cx="3213113" cy="4435690"/>
          </a:xfrm>
          <a:prstGeom prst="rect">
            <a:avLst/>
          </a:prstGeom>
          <a:noFill/>
          <a:ln w="3175" cmpd="sng">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600060" y="2290743"/>
            <a:ext cx="5273007" cy="3810130"/>
          </a:xfrm>
          <a:prstGeom prst="rect">
            <a:avLst/>
          </a:prstGeom>
          <a:noFill/>
          <a:ln w="3175" cmpd="sng">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H="1">
            <a:off x="1761068" y="2290743"/>
            <a:ext cx="1838992" cy="1173136"/>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flipV="1">
            <a:off x="1447800" y="4876800"/>
            <a:ext cx="2152260" cy="1224074"/>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4617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ople.ai"/>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7883" y="1578637"/>
            <a:ext cx="8100397" cy="5724152"/>
          </a:xfrm>
          <a:prstGeom prst="rect">
            <a:avLst/>
          </a:prstGeom>
        </p:spPr>
      </p:pic>
      <p:sp>
        <p:nvSpPr>
          <p:cNvPr id="2" name="TextBox 1"/>
          <p:cNvSpPr txBox="1"/>
          <p:nvPr/>
        </p:nvSpPr>
        <p:spPr>
          <a:xfrm>
            <a:off x="794920" y="1237409"/>
            <a:ext cx="7425713" cy="523220"/>
          </a:xfrm>
          <a:prstGeom prst="rect">
            <a:avLst/>
          </a:prstGeom>
          <a:noFill/>
        </p:spPr>
        <p:txBody>
          <a:bodyPr wrap="square" rtlCol="0">
            <a:spAutoFit/>
          </a:bodyPr>
          <a:lstStyle/>
          <a:p>
            <a:pPr algn="ctr"/>
            <a:r>
              <a:rPr lang="pt-BR" sz="2800" b="1" dirty="0" smtClean="0"/>
              <a:t>NÚMERO DE ADEPTOS</a:t>
            </a:r>
            <a:endParaRPr lang="pt-BR" sz="2800" b="1" dirty="0"/>
          </a:p>
        </p:txBody>
      </p:sp>
      <p:pic>
        <p:nvPicPr>
          <p:cNvPr id="4" name="Picture 3" descr="People.ai"/>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86530" y="1578637"/>
            <a:ext cx="8100397" cy="5724152"/>
          </a:xfrm>
          <a:prstGeom prst="rect">
            <a:avLst/>
          </a:prstGeom>
        </p:spPr>
      </p:pic>
      <p:sp>
        <p:nvSpPr>
          <p:cNvPr id="5" name="TextBox 4"/>
          <p:cNvSpPr txBox="1"/>
          <p:nvPr/>
        </p:nvSpPr>
        <p:spPr>
          <a:xfrm>
            <a:off x="515921" y="2293793"/>
            <a:ext cx="2113302" cy="369332"/>
          </a:xfrm>
          <a:prstGeom prst="rect">
            <a:avLst/>
          </a:prstGeom>
          <a:noFill/>
        </p:spPr>
        <p:txBody>
          <a:bodyPr wrap="square" rtlCol="0">
            <a:spAutoFit/>
          </a:bodyPr>
          <a:lstStyle/>
          <a:p>
            <a:r>
              <a:rPr lang="pt-BR" b="1" dirty="0">
                <a:solidFill>
                  <a:schemeClr val="bg1"/>
                </a:solidFill>
              </a:rPr>
              <a:t>Xadrez:  </a:t>
            </a:r>
            <a:r>
              <a:rPr lang="pt-BR" b="1" dirty="0" smtClean="0">
                <a:solidFill>
                  <a:schemeClr val="bg1"/>
                </a:solidFill>
              </a:rPr>
              <a:t>12.000.000</a:t>
            </a:r>
            <a:endParaRPr lang="en-US" dirty="0"/>
          </a:p>
        </p:txBody>
      </p:sp>
      <p:sp>
        <p:nvSpPr>
          <p:cNvPr id="6" name="TextBox 5"/>
          <p:cNvSpPr txBox="1"/>
          <p:nvPr/>
        </p:nvSpPr>
        <p:spPr>
          <a:xfrm>
            <a:off x="515921" y="3791888"/>
            <a:ext cx="2113302" cy="369332"/>
          </a:xfrm>
          <a:prstGeom prst="rect">
            <a:avLst/>
          </a:prstGeom>
          <a:noFill/>
        </p:spPr>
        <p:txBody>
          <a:bodyPr wrap="square" rtlCol="0">
            <a:spAutoFit/>
          </a:bodyPr>
          <a:lstStyle/>
          <a:p>
            <a:r>
              <a:rPr lang="pt-BR" b="1" dirty="0">
                <a:solidFill>
                  <a:srgbClr val="FFFFFF"/>
                </a:solidFill>
              </a:rPr>
              <a:t>Damas: 5.000.000</a:t>
            </a:r>
          </a:p>
        </p:txBody>
      </p:sp>
      <p:sp>
        <p:nvSpPr>
          <p:cNvPr id="7" name="TextBox 6"/>
          <p:cNvSpPr txBox="1"/>
          <p:nvPr/>
        </p:nvSpPr>
        <p:spPr>
          <a:xfrm>
            <a:off x="515920" y="5359431"/>
            <a:ext cx="3304535" cy="369332"/>
          </a:xfrm>
          <a:prstGeom prst="rect">
            <a:avLst/>
          </a:prstGeom>
          <a:noFill/>
        </p:spPr>
        <p:txBody>
          <a:bodyPr wrap="square" rtlCol="0">
            <a:spAutoFit/>
          </a:bodyPr>
          <a:lstStyle/>
          <a:p>
            <a:r>
              <a:rPr lang="pt-BR" b="1" dirty="0" smtClean="0">
                <a:solidFill>
                  <a:srgbClr val="FFFFFF"/>
                </a:solidFill>
              </a:rPr>
              <a:t>Go/Dominó: 3.000.000</a:t>
            </a:r>
            <a:endParaRPr lang="pt-BR" b="1" dirty="0">
              <a:solidFill>
                <a:srgbClr val="FFFFFF"/>
              </a:solidFill>
            </a:endParaRPr>
          </a:p>
        </p:txBody>
      </p:sp>
      <p:sp>
        <p:nvSpPr>
          <p:cNvPr id="8" name="TextBox 7"/>
          <p:cNvSpPr txBox="1"/>
          <p:nvPr/>
        </p:nvSpPr>
        <p:spPr>
          <a:xfrm>
            <a:off x="5030253" y="2293793"/>
            <a:ext cx="2113302" cy="369332"/>
          </a:xfrm>
          <a:prstGeom prst="rect">
            <a:avLst/>
          </a:prstGeom>
          <a:noFill/>
        </p:spPr>
        <p:txBody>
          <a:bodyPr wrap="square" rtlCol="0">
            <a:spAutoFit/>
          </a:bodyPr>
          <a:lstStyle/>
          <a:p>
            <a:r>
              <a:rPr lang="pt-BR" b="1" dirty="0" err="1">
                <a:solidFill>
                  <a:srgbClr val="FFFFFF"/>
                </a:solidFill>
              </a:rPr>
              <a:t>Poker</a:t>
            </a:r>
            <a:r>
              <a:rPr lang="pt-BR" b="1" dirty="0">
                <a:solidFill>
                  <a:srgbClr val="FFFFFF"/>
                </a:solidFill>
              </a:rPr>
              <a:t>: </a:t>
            </a:r>
            <a:r>
              <a:rPr lang="pt-BR" b="1" dirty="0" smtClean="0">
                <a:solidFill>
                  <a:srgbClr val="FFFFFF"/>
                </a:solidFill>
              </a:rPr>
              <a:t>7.000.000</a:t>
            </a:r>
            <a:endParaRPr lang="pt-BR" b="1" dirty="0">
              <a:solidFill>
                <a:srgbClr val="FFFFFF"/>
              </a:solidFill>
            </a:endParaRPr>
          </a:p>
        </p:txBody>
      </p:sp>
      <p:sp>
        <p:nvSpPr>
          <p:cNvPr id="9" name="TextBox 8"/>
          <p:cNvSpPr txBox="1"/>
          <p:nvPr/>
        </p:nvSpPr>
        <p:spPr>
          <a:xfrm>
            <a:off x="5099707" y="3791888"/>
            <a:ext cx="2926886" cy="369332"/>
          </a:xfrm>
          <a:prstGeom prst="rect">
            <a:avLst/>
          </a:prstGeom>
          <a:noFill/>
        </p:spPr>
        <p:txBody>
          <a:bodyPr wrap="square" rtlCol="0">
            <a:spAutoFit/>
          </a:bodyPr>
          <a:lstStyle/>
          <a:p>
            <a:r>
              <a:rPr lang="pt-BR" b="1" dirty="0" smtClean="0">
                <a:solidFill>
                  <a:srgbClr val="FFFFFF"/>
                </a:solidFill>
              </a:rPr>
              <a:t>Sinuca </a:t>
            </a:r>
            <a:r>
              <a:rPr lang="pt-BR" b="1" dirty="0">
                <a:solidFill>
                  <a:srgbClr val="FFFFFF"/>
                </a:solidFill>
              </a:rPr>
              <a:t>e Bilhar: 15.000.000</a:t>
            </a:r>
          </a:p>
        </p:txBody>
      </p:sp>
      <p:sp>
        <p:nvSpPr>
          <p:cNvPr id="10" name="TextBox 9"/>
          <p:cNvSpPr txBox="1"/>
          <p:nvPr/>
        </p:nvSpPr>
        <p:spPr>
          <a:xfrm>
            <a:off x="5030252" y="5359431"/>
            <a:ext cx="3581701" cy="369332"/>
          </a:xfrm>
          <a:prstGeom prst="rect">
            <a:avLst/>
          </a:prstGeom>
          <a:noFill/>
        </p:spPr>
        <p:txBody>
          <a:bodyPr wrap="square" rtlCol="0">
            <a:spAutoFit/>
          </a:bodyPr>
          <a:lstStyle/>
          <a:p>
            <a:r>
              <a:rPr lang="pt-BR" b="1" dirty="0">
                <a:solidFill>
                  <a:srgbClr val="FFFFFF"/>
                </a:solidFill>
              </a:rPr>
              <a:t>E-games: </a:t>
            </a:r>
            <a:r>
              <a:rPr lang="pt-BR" b="1" dirty="0" smtClean="0">
                <a:solidFill>
                  <a:srgbClr val="FFFFFF"/>
                </a:solidFill>
              </a:rPr>
              <a:t>50.000.000</a:t>
            </a:r>
            <a:endParaRPr lang="pt-BR" b="1" dirty="0">
              <a:solidFill>
                <a:srgbClr val="FFFFFF"/>
              </a:solidFill>
            </a:endParaRPr>
          </a:p>
        </p:txBody>
      </p:sp>
    </p:spTree>
    <p:extLst>
      <p:ext uri="{BB962C8B-B14F-4D97-AF65-F5344CB8AC3E}">
        <p14:creationId xmlns:p14="http://schemas.microsoft.com/office/powerpoint/2010/main" val="1937930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ople Brasi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804607"/>
            <a:ext cx="9144000" cy="3369213"/>
          </a:xfrm>
          <a:prstGeom prst="rect">
            <a:avLst/>
          </a:prstGeom>
        </p:spPr>
      </p:pic>
      <p:sp>
        <p:nvSpPr>
          <p:cNvPr id="12" name="Rectangle 11"/>
          <p:cNvSpPr/>
          <p:nvPr/>
        </p:nvSpPr>
        <p:spPr>
          <a:xfrm>
            <a:off x="114300" y="2232783"/>
            <a:ext cx="8915400" cy="73726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794920" y="1435826"/>
            <a:ext cx="7425713" cy="523220"/>
          </a:xfrm>
          <a:prstGeom prst="rect">
            <a:avLst/>
          </a:prstGeom>
          <a:noFill/>
        </p:spPr>
        <p:txBody>
          <a:bodyPr wrap="square" rtlCol="0">
            <a:spAutoFit/>
          </a:bodyPr>
          <a:lstStyle/>
          <a:p>
            <a:pPr algn="ctr"/>
            <a:r>
              <a:rPr lang="pt-BR" sz="2800" b="1" dirty="0" smtClean="0"/>
              <a:t>NÚMERO DE ADEPTOS</a:t>
            </a:r>
            <a:endParaRPr lang="pt-BR" sz="2800" b="1" dirty="0"/>
          </a:p>
        </p:txBody>
      </p:sp>
      <p:sp>
        <p:nvSpPr>
          <p:cNvPr id="11" name="TextBox 10"/>
          <p:cNvSpPr txBox="1"/>
          <p:nvPr/>
        </p:nvSpPr>
        <p:spPr>
          <a:xfrm>
            <a:off x="1338939" y="2263509"/>
            <a:ext cx="6466122" cy="584776"/>
          </a:xfrm>
          <a:prstGeom prst="rect">
            <a:avLst/>
          </a:prstGeom>
          <a:noFill/>
        </p:spPr>
        <p:txBody>
          <a:bodyPr wrap="square" rtlCol="0">
            <a:spAutoFit/>
          </a:bodyPr>
          <a:lstStyle/>
          <a:p>
            <a:r>
              <a:rPr lang="pt-BR" sz="3200" dirty="0">
                <a:solidFill>
                  <a:srgbClr val="FFFFFF"/>
                </a:solidFill>
              </a:rPr>
              <a:t>TOTAL: </a:t>
            </a:r>
            <a:r>
              <a:rPr lang="pt-BR" sz="3200" dirty="0" smtClean="0">
                <a:solidFill>
                  <a:srgbClr val="FFFFFF"/>
                </a:solidFill>
              </a:rPr>
              <a:t>92 MILHÕES DE PRATICANTES</a:t>
            </a:r>
            <a:endParaRPr lang="pt-BR" sz="3200" dirty="0">
              <a:solidFill>
                <a:srgbClr val="FFFFFF"/>
              </a:solidFill>
            </a:endParaRPr>
          </a:p>
        </p:txBody>
      </p:sp>
      <p:sp>
        <p:nvSpPr>
          <p:cNvPr id="13" name="TextBox 12"/>
          <p:cNvSpPr txBox="1"/>
          <p:nvPr/>
        </p:nvSpPr>
        <p:spPr>
          <a:xfrm>
            <a:off x="607010" y="3946665"/>
            <a:ext cx="7904580" cy="830997"/>
          </a:xfrm>
          <a:prstGeom prst="rect">
            <a:avLst/>
          </a:prstGeom>
          <a:noFill/>
        </p:spPr>
        <p:txBody>
          <a:bodyPr wrap="square" rtlCol="0">
            <a:spAutoFit/>
          </a:bodyPr>
          <a:lstStyle/>
          <a:p>
            <a:pPr algn="ctr"/>
            <a:r>
              <a:rPr lang="pt-BR" sz="2400" dirty="0" smtClean="0"/>
              <a:t>MAIS DA METADE DOS BRASILEIROS PRATICAM ALGUMA ESPÉCIE DE JOGO DE HABILIDADE FREQUENTEMENTE</a:t>
            </a:r>
            <a:endParaRPr lang="pt-BR" sz="2400" dirty="0"/>
          </a:p>
        </p:txBody>
      </p:sp>
      <p:sp>
        <p:nvSpPr>
          <p:cNvPr id="14" name="TextBox 13"/>
          <p:cNvSpPr txBox="1"/>
          <p:nvPr/>
        </p:nvSpPr>
        <p:spPr>
          <a:xfrm>
            <a:off x="773930" y="2936050"/>
            <a:ext cx="7425713" cy="523220"/>
          </a:xfrm>
          <a:prstGeom prst="rect">
            <a:avLst/>
          </a:prstGeom>
          <a:noFill/>
        </p:spPr>
        <p:txBody>
          <a:bodyPr wrap="square" rtlCol="0">
            <a:spAutoFit/>
          </a:bodyPr>
          <a:lstStyle/>
          <a:p>
            <a:pPr algn="ctr"/>
            <a:r>
              <a:rPr lang="pt-BR" sz="2800" dirty="0" smtClean="0"/>
              <a:t>(Somente nestas 7 modalidades) </a:t>
            </a:r>
            <a:endParaRPr lang="pt-BR" sz="2800" dirty="0"/>
          </a:p>
        </p:txBody>
      </p:sp>
    </p:spTree>
    <p:extLst>
      <p:ext uri="{BB962C8B-B14F-4D97-AF65-F5344CB8AC3E}">
        <p14:creationId xmlns:p14="http://schemas.microsoft.com/office/powerpoint/2010/main" val="1224731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3978" y="2397845"/>
            <a:ext cx="7832867" cy="3139321"/>
          </a:xfrm>
          <a:prstGeom prst="rect">
            <a:avLst/>
          </a:prstGeom>
          <a:noFill/>
        </p:spPr>
        <p:txBody>
          <a:bodyPr wrap="square" rtlCol="0">
            <a:spAutoFit/>
          </a:bodyPr>
          <a:lstStyle/>
          <a:p>
            <a:pPr algn="just"/>
            <a:r>
              <a:rPr lang="pt-BR" dirty="0" smtClean="0"/>
              <a:t>Jogadores </a:t>
            </a:r>
            <a:r>
              <a:rPr lang="pt-BR" dirty="0"/>
              <a:t>profissionais, professores, árbitros, diretores de torneio, </a:t>
            </a:r>
            <a:r>
              <a:rPr lang="pt-BR" dirty="0" err="1"/>
              <a:t>floors</a:t>
            </a:r>
            <a:r>
              <a:rPr lang="pt-BR" dirty="0"/>
              <a:t>, </a:t>
            </a:r>
            <a:r>
              <a:rPr lang="pt-BR" dirty="0" err="1"/>
              <a:t>dealers</a:t>
            </a:r>
            <a:r>
              <a:rPr lang="pt-BR" dirty="0"/>
              <a:t>, funcionários de clubes de prática, marceneiros, fornecedores de mesas, fornecedores de tabuleiros e peças, fornecedores de fichas, fornecedores de baralhos, fornecedores de troféus e medalhas, desenvolvedores de jogos eletrônicos, designers, especialistas em tecnologia, profissionais de mídia (sites, jornais, revistas, rádios e </a:t>
            </a:r>
            <a:r>
              <a:rPr lang="pt-BR" dirty="0" smtClean="0"/>
              <a:t>TV)</a:t>
            </a:r>
            <a:r>
              <a:rPr lang="pt-BR" dirty="0"/>
              <a:t>, jornalistas, bloggers, comércio de produtos especializados, funcionários de entidades esportivas, funcionários de associação de classe, profissionais de produção de eventos, profissionais de sonorização, profissionais de iluminação, profissionais montagem, profissionais sinalização gráfica, transportadoras, carregadores, patrocinadores, apoiadores, profissionais de comunicação e marketing </a:t>
            </a:r>
            <a:r>
              <a:rPr lang="pt-BR" dirty="0" err="1" smtClean="0"/>
              <a:t>etc</a:t>
            </a:r>
            <a:endParaRPr lang="en-US" dirty="0"/>
          </a:p>
        </p:txBody>
      </p:sp>
      <p:sp>
        <p:nvSpPr>
          <p:cNvPr id="3" name="TextBox 2"/>
          <p:cNvSpPr txBox="1"/>
          <p:nvPr/>
        </p:nvSpPr>
        <p:spPr>
          <a:xfrm>
            <a:off x="794920" y="1615795"/>
            <a:ext cx="7425713" cy="523220"/>
          </a:xfrm>
          <a:prstGeom prst="rect">
            <a:avLst/>
          </a:prstGeom>
          <a:noFill/>
        </p:spPr>
        <p:txBody>
          <a:bodyPr wrap="square" rtlCol="0">
            <a:spAutoFit/>
          </a:bodyPr>
          <a:lstStyle/>
          <a:p>
            <a:pPr algn="ctr"/>
            <a:r>
              <a:rPr lang="pt-BR" sz="2800" b="1" dirty="0" smtClean="0"/>
              <a:t>CADEIA PRODUTIVA</a:t>
            </a:r>
            <a:endParaRPr lang="pt-BR" sz="2800" b="1" dirty="0"/>
          </a:p>
        </p:txBody>
      </p:sp>
    </p:spTree>
    <p:extLst>
      <p:ext uri="{BB962C8B-B14F-4D97-AF65-F5344CB8AC3E}">
        <p14:creationId xmlns:p14="http://schemas.microsoft.com/office/powerpoint/2010/main" val="1937930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mplate Apresentação CBTH 4.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Box 1"/>
          <p:cNvSpPr txBox="1"/>
          <p:nvPr/>
        </p:nvSpPr>
        <p:spPr>
          <a:xfrm>
            <a:off x="533178" y="1851745"/>
            <a:ext cx="7832867" cy="2092881"/>
          </a:xfrm>
          <a:prstGeom prst="rect">
            <a:avLst/>
          </a:prstGeom>
          <a:noFill/>
        </p:spPr>
        <p:txBody>
          <a:bodyPr wrap="square" rtlCol="0">
            <a:spAutoFit/>
          </a:bodyPr>
          <a:lstStyle/>
          <a:p>
            <a:r>
              <a:rPr lang="pt-BR" sz="2400" dirty="0" smtClean="0"/>
              <a:t>Empregos diretos: 100.000</a:t>
            </a:r>
          </a:p>
          <a:p>
            <a:endParaRPr lang="pt-BR" sz="2400" dirty="0"/>
          </a:p>
          <a:p>
            <a:r>
              <a:rPr lang="pt-BR" sz="2400" dirty="0"/>
              <a:t>Empregos indiretos: 300.000 </a:t>
            </a:r>
            <a:endParaRPr lang="pt-BR" sz="2400" dirty="0" smtClean="0"/>
          </a:p>
          <a:p>
            <a:r>
              <a:rPr lang="pt-BR" sz="2000" dirty="0" smtClean="0"/>
              <a:t>(</a:t>
            </a:r>
            <a:r>
              <a:rPr lang="pt-BR" sz="2000" dirty="0"/>
              <a:t>multiplicador recomendado e utilizado pelo BNDES </a:t>
            </a:r>
            <a:r>
              <a:rPr lang="pt-BR" sz="2000" dirty="0" smtClean="0"/>
              <a:t/>
            </a:r>
            <a:br>
              <a:rPr lang="pt-BR" sz="2000" dirty="0" smtClean="0"/>
            </a:br>
            <a:r>
              <a:rPr lang="pt-BR" sz="2000" dirty="0" smtClean="0"/>
              <a:t>e </a:t>
            </a:r>
            <a:r>
              <a:rPr lang="pt-BR" sz="2000" dirty="0"/>
              <a:t>pelos Fundos Constitucionais para projeções desta natureza)</a:t>
            </a:r>
          </a:p>
          <a:p>
            <a:endParaRPr lang="en-US" dirty="0"/>
          </a:p>
        </p:txBody>
      </p:sp>
      <p:sp>
        <p:nvSpPr>
          <p:cNvPr id="3" name="TextBox 2"/>
          <p:cNvSpPr txBox="1"/>
          <p:nvPr/>
        </p:nvSpPr>
        <p:spPr>
          <a:xfrm>
            <a:off x="794920" y="1264426"/>
            <a:ext cx="7425713" cy="523220"/>
          </a:xfrm>
          <a:prstGeom prst="rect">
            <a:avLst/>
          </a:prstGeom>
          <a:noFill/>
        </p:spPr>
        <p:txBody>
          <a:bodyPr wrap="square" rtlCol="0">
            <a:spAutoFit/>
          </a:bodyPr>
          <a:lstStyle/>
          <a:p>
            <a:pPr algn="ctr"/>
            <a:r>
              <a:rPr lang="pt-BR" sz="2800" b="1" dirty="0" smtClean="0"/>
              <a:t>CADEIA PRODUTIVA</a:t>
            </a:r>
            <a:endParaRPr lang="pt-BR" sz="2800" b="1" dirty="0"/>
          </a:p>
        </p:txBody>
      </p:sp>
      <p:sp>
        <p:nvSpPr>
          <p:cNvPr id="4" name="Rectangle 3"/>
          <p:cNvSpPr/>
          <p:nvPr/>
        </p:nvSpPr>
        <p:spPr>
          <a:xfrm flipV="1">
            <a:off x="440268" y="1877143"/>
            <a:ext cx="3784600" cy="493521"/>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40268" y="2566518"/>
            <a:ext cx="7832867" cy="1141882"/>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143502" y="4018906"/>
            <a:ext cx="2527299" cy="1955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889501" y="4110659"/>
            <a:ext cx="2984501" cy="1692771"/>
          </a:xfrm>
          <a:prstGeom prst="rect">
            <a:avLst/>
          </a:prstGeom>
          <a:noFill/>
        </p:spPr>
        <p:txBody>
          <a:bodyPr wrap="square" rtlCol="0">
            <a:spAutoFit/>
          </a:bodyPr>
          <a:lstStyle/>
          <a:p>
            <a:pPr algn="ctr"/>
            <a:r>
              <a:rPr lang="pt-BR" sz="4000" dirty="0" smtClean="0">
                <a:solidFill>
                  <a:srgbClr val="85FF1A"/>
                </a:solidFill>
              </a:rPr>
              <a:t>400.000</a:t>
            </a:r>
            <a:r>
              <a:rPr lang="pt-BR" sz="3200" dirty="0" smtClean="0">
                <a:solidFill>
                  <a:srgbClr val="FFFFFF"/>
                </a:solidFill>
              </a:rPr>
              <a:t> </a:t>
            </a:r>
          </a:p>
          <a:p>
            <a:pPr algn="ctr"/>
            <a:r>
              <a:rPr lang="pt-BR" sz="3200" dirty="0" smtClean="0">
                <a:solidFill>
                  <a:srgbClr val="FFFFFF"/>
                </a:solidFill>
              </a:rPr>
              <a:t>EMPREGOS</a:t>
            </a:r>
          </a:p>
          <a:p>
            <a:pPr algn="ctr"/>
            <a:r>
              <a:rPr lang="pt-BR" sz="3200" dirty="0" smtClean="0">
                <a:solidFill>
                  <a:srgbClr val="FFFFFF"/>
                </a:solidFill>
              </a:rPr>
              <a:t> GERADOS</a:t>
            </a:r>
            <a:endParaRPr lang="pt-BR" sz="3200" dirty="0">
              <a:solidFill>
                <a:srgbClr val="FFFFFF"/>
              </a:solidFill>
            </a:endParaRPr>
          </a:p>
        </p:txBody>
      </p:sp>
    </p:spTree>
    <p:extLst>
      <p:ext uri="{BB962C8B-B14F-4D97-AF65-F5344CB8AC3E}">
        <p14:creationId xmlns:p14="http://schemas.microsoft.com/office/powerpoint/2010/main" val="2219126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616203" y="3771900"/>
            <a:ext cx="3695697" cy="51528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06000" y="2840635"/>
            <a:ext cx="8627787" cy="1446550"/>
          </a:xfrm>
          <a:prstGeom prst="rect">
            <a:avLst/>
          </a:prstGeom>
          <a:noFill/>
        </p:spPr>
        <p:txBody>
          <a:bodyPr wrap="square" rtlCol="0">
            <a:spAutoFit/>
          </a:bodyPr>
          <a:lstStyle/>
          <a:p>
            <a:pPr algn="ctr"/>
            <a:r>
              <a:rPr lang="pt-BR" sz="2800" dirty="0"/>
              <a:t>PARA CRIAR UM NOVO MERCADO </a:t>
            </a:r>
            <a:r>
              <a:rPr lang="pt-BR" sz="2800" dirty="0" smtClean="0"/>
              <a:t/>
            </a:r>
            <a:br>
              <a:rPr lang="pt-BR" sz="2800" dirty="0" smtClean="0"/>
            </a:br>
            <a:r>
              <a:rPr lang="pt-BR" sz="2800" dirty="0" smtClean="0"/>
              <a:t>NÃO É PRECISO ACABAR COM </a:t>
            </a:r>
            <a:br>
              <a:rPr lang="pt-BR" sz="2800" dirty="0" smtClean="0"/>
            </a:br>
            <a:r>
              <a:rPr lang="pt-BR" sz="3200" dirty="0" smtClean="0">
                <a:solidFill>
                  <a:srgbClr val="85FF1A"/>
                </a:solidFill>
              </a:rPr>
              <a:t>400.000</a:t>
            </a:r>
            <a:r>
              <a:rPr lang="pt-BR" sz="3200" dirty="0" smtClean="0">
                <a:solidFill>
                  <a:schemeClr val="bg1"/>
                </a:solidFill>
              </a:rPr>
              <a:t> EMPREGOS</a:t>
            </a:r>
            <a:endParaRPr lang="en-US" sz="3200" dirty="0">
              <a:solidFill>
                <a:schemeClr val="bg1"/>
              </a:solidFill>
            </a:endParaRPr>
          </a:p>
        </p:txBody>
      </p:sp>
      <p:cxnSp>
        <p:nvCxnSpPr>
          <p:cNvPr id="4" name="Straight Connector 3"/>
          <p:cNvCxnSpPr/>
          <p:nvPr/>
        </p:nvCxnSpPr>
        <p:spPr>
          <a:xfrm>
            <a:off x="1626354" y="2522740"/>
            <a:ext cx="0" cy="2123205"/>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1626354" y="2522740"/>
            <a:ext cx="862779" cy="0"/>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1626354" y="4645945"/>
            <a:ext cx="862779" cy="0"/>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7481054" y="2522740"/>
            <a:ext cx="0" cy="2123205"/>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617454" y="2522740"/>
            <a:ext cx="862779" cy="0"/>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617454" y="4645945"/>
            <a:ext cx="862779" cy="0"/>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5110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mplate Apresentação CBTH 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Box 1"/>
          <p:cNvSpPr txBox="1"/>
          <p:nvPr/>
        </p:nvSpPr>
        <p:spPr>
          <a:xfrm>
            <a:off x="-746449" y="1559655"/>
            <a:ext cx="7425713" cy="523220"/>
          </a:xfrm>
          <a:prstGeom prst="rect">
            <a:avLst/>
          </a:prstGeom>
          <a:noFill/>
        </p:spPr>
        <p:txBody>
          <a:bodyPr wrap="square" rtlCol="0">
            <a:spAutoFit/>
          </a:bodyPr>
          <a:lstStyle/>
          <a:p>
            <a:pPr algn="ctr"/>
            <a:r>
              <a:rPr lang="pt-BR" sz="2800" b="1" dirty="0"/>
              <a:t>FATURAMENTO E IMPOSTOS</a:t>
            </a:r>
            <a:r>
              <a:rPr lang="pt-BR" sz="2800" b="1" dirty="0" smtClean="0">
                <a:effectLst/>
              </a:rPr>
              <a:t> </a:t>
            </a:r>
            <a:endParaRPr lang="pt-BR" sz="2800" b="1" dirty="0"/>
          </a:p>
        </p:txBody>
      </p:sp>
      <p:sp>
        <p:nvSpPr>
          <p:cNvPr id="4" name="TextBox 3"/>
          <p:cNvSpPr txBox="1"/>
          <p:nvPr/>
        </p:nvSpPr>
        <p:spPr>
          <a:xfrm>
            <a:off x="475050" y="2317105"/>
            <a:ext cx="5545049" cy="3970318"/>
          </a:xfrm>
          <a:prstGeom prst="rect">
            <a:avLst/>
          </a:prstGeom>
          <a:noFill/>
        </p:spPr>
        <p:txBody>
          <a:bodyPr wrap="square" rtlCol="0">
            <a:spAutoFit/>
          </a:bodyPr>
          <a:lstStyle/>
          <a:p>
            <a:pPr lvl="0"/>
            <a:r>
              <a:rPr lang="pt-BR" dirty="0"/>
              <a:t>SÃO PAGOS MAIS DE </a:t>
            </a:r>
            <a:r>
              <a:rPr lang="pt-BR" b="1" dirty="0" err="1">
                <a:solidFill>
                  <a:srgbClr val="00BD08"/>
                </a:solidFill>
              </a:rPr>
              <a:t>R</a:t>
            </a:r>
            <a:r>
              <a:rPr lang="pt-BR" b="1" dirty="0">
                <a:solidFill>
                  <a:srgbClr val="00BD08"/>
                </a:solidFill>
              </a:rPr>
              <a:t>$ 1,2 BILHÕES</a:t>
            </a:r>
            <a:r>
              <a:rPr lang="pt-BR" dirty="0">
                <a:solidFill>
                  <a:srgbClr val="00BD08"/>
                </a:solidFill>
              </a:rPr>
              <a:t> </a:t>
            </a:r>
            <a:r>
              <a:rPr lang="pt-BR" dirty="0"/>
              <a:t>EM SALÁRIOS NO SEGMENTO DOS JOGOS DE </a:t>
            </a:r>
            <a:r>
              <a:rPr lang="pt-BR" dirty="0" smtClean="0"/>
              <a:t>HABILIDADE</a:t>
            </a:r>
          </a:p>
          <a:p>
            <a:pPr lvl="0"/>
            <a:endParaRPr lang="pt-BR" dirty="0"/>
          </a:p>
          <a:p>
            <a:pPr lvl="0"/>
            <a:r>
              <a:rPr lang="pt-BR" dirty="0"/>
              <a:t>SOMENTE DE IMPOSTOS TRABALHISTAS E </a:t>
            </a:r>
            <a:r>
              <a:rPr lang="pt-BR" dirty="0" smtClean="0"/>
              <a:t/>
            </a:r>
            <a:br>
              <a:rPr lang="pt-BR" dirty="0" smtClean="0"/>
            </a:br>
            <a:r>
              <a:rPr lang="pt-BR" dirty="0" smtClean="0"/>
              <a:t>ENCARGOS </a:t>
            </a:r>
            <a:r>
              <a:rPr lang="pt-BR" dirty="0"/>
              <a:t>SOCIAIS SOBRE OS EMPREGOS DO </a:t>
            </a:r>
            <a:r>
              <a:rPr lang="pt-BR" dirty="0" smtClean="0"/>
              <a:t/>
            </a:r>
            <a:br>
              <a:rPr lang="pt-BR" dirty="0" smtClean="0"/>
            </a:br>
            <a:r>
              <a:rPr lang="pt-BR" dirty="0" smtClean="0"/>
              <a:t>SETOR </a:t>
            </a:r>
            <a:r>
              <a:rPr lang="pt-BR" dirty="0"/>
              <a:t>SÃO ARRECADADOS </a:t>
            </a:r>
            <a:r>
              <a:rPr lang="pt-BR" b="1" dirty="0" err="1">
                <a:solidFill>
                  <a:srgbClr val="00BD08"/>
                </a:solidFill>
              </a:rPr>
              <a:t>R</a:t>
            </a:r>
            <a:r>
              <a:rPr lang="pt-BR" b="1" dirty="0">
                <a:solidFill>
                  <a:srgbClr val="00BD08"/>
                </a:solidFill>
              </a:rPr>
              <a:t>$ 800 </a:t>
            </a:r>
            <a:r>
              <a:rPr lang="pt-BR" b="1" dirty="0" smtClean="0">
                <a:solidFill>
                  <a:srgbClr val="00BD08"/>
                </a:solidFill>
              </a:rPr>
              <a:t>MILHÕES</a:t>
            </a:r>
          </a:p>
          <a:p>
            <a:pPr lvl="0"/>
            <a:endParaRPr lang="pt-BR" dirty="0"/>
          </a:p>
          <a:p>
            <a:pPr lvl="0"/>
            <a:r>
              <a:rPr lang="pt-BR" dirty="0"/>
              <a:t>A SOMATÓRIA DE SOMENTE </a:t>
            </a:r>
            <a:r>
              <a:rPr lang="pt-BR" dirty="0" smtClean="0"/>
              <a:t>7 </a:t>
            </a:r>
            <a:r>
              <a:rPr lang="pt-BR" dirty="0"/>
              <a:t>DOS JOGOS DE HABILIDADE </a:t>
            </a:r>
            <a:r>
              <a:rPr lang="pt-BR" dirty="0" smtClean="0"/>
              <a:t>FATURAM</a:t>
            </a:r>
            <a:r>
              <a:rPr lang="pt-BR" dirty="0"/>
              <a:t> </a:t>
            </a:r>
            <a:r>
              <a:rPr lang="pt-BR" b="1" dirty="0" smtClean="0">
                <a:solidFill>
                  <a:srgbClr val="00BD08"/>
                </a:solidFill>
              </a:rPr>
              <a:t>BILHÕES </a:t>
            </a:r>
            <a:r>
              <a:rPr lang="pt-BR" b="1" dirty="0">
                <a:solidFill>
                  <a:srgbClr val="00BD08"/>
                </a:solidFill>
              </a:rPr>
              <a:t>DE </a:t>
            </a:r>
            <a:r>
              <a:rPr lang="pt-BR" b="1" dirty="0" smtClean="0">
                <a:solidFill>
                  <a:srgbClr val="00BD08"/>
                </a:solidFill>
              </a:rPr>
              <a:t>REAIS</a:t>
            </a:r>
          </a:p>
          <a:p>
            <a:pPr lvl="0"/>
            <a:endParaRPr lang="pt-BR" dirty="0"/>
          </a:p>
          <a:p>
            <a:pPr lvl="0"/>
            <a:r>
              <a:rPr lang="pt-BR" dirty="0"/>
              <a:t>SOMENTE O MERCADO DOS E-GAMES </a:t>
            </a:r>
            <a:r>
              <a:rPr lang="pt-BR" dirty="0" smtClean="0"/>
              <a:t/>
            </a:r>
            <a:br>
              <a:rPr lang="pt-BR" dirty="0" smtClean="0"/>
            </a:br>
            <a:r>
              <a:rPr lang="pt-BR" dirty="0" smtClean="0"/>
              <a:t>FATURA </a:t>
            </a:r>
            <a:r>
              <a:rPr lang="pt-BR" b="1" dirty="0">
                <a:solidFill>
                  <a:srgbClr val="00BD08"/>
                </a:solidFill>
              </a:rPr>
              <a:t>1 BILHÃO DE REAIS / </a:t>
            </a:r>
            <a:r>
              <a:rPr lang="pt-BR" b="1" dirty="0" smtClean="0">
                <a:solidFill>
                  <a:srgbClr val="00BD08"/>
                </a:solidFill>
              </a:rPr>
              <a:t>ANO</a:t>
            </a:r>
            <a:r>
              <a:rPr lang="pt-BR" b="1" dirty="0" smtClean="0">
                <a:solidFill>
                  <a:srgbClr val="008000"/>
                </a:solidFill>
              </a:rPr>
              <a:t/>
            </a:r>
            <a:br>
              <a:rPr lang="pt-BR" b="1" dirty="0" smtClean="0">
                <a:solidFill>
                  <a:srgbClr val="008000"/>
                </a:solidFill>
              </a:rPr>
            </a:br>
            <a:r>
              <a:rPr lang="pt-BR" dirty="0" smtClean="0"/>
              <a:t>(</a:t>
            </a:r>
            <a:r>
              <a:rPr lang="pt-BR" dirty="0"/>
              <a:t>fonte: </a:t>
            </a:r>
            <a:r>
              <a:rPr lang="pt-BR" dirty="0" err="1"/>
              <a:t>globo.com</a:t>
            </a:r>
            <a:r>
              <a:rPr lang="pt-BR" dirty="0"/>
              <a:t> / G1)</a:t>
            </a:r>
          </a:p>
          <a:p>
            <a:endParaRPr lang="en-US" dirty="0"/>
          </a:p>
        </p:txBody>
      </p:sp>
      <p:sp>
        <p:nvSpPr>
          <p:cNvPr id="5" name="Rectangle 4"/>
          <p:cNvSpPr/>
          <p:nvPr/>
        </p:nvSpPr>
        <p:spPr>
          <a:xfrm>
            <a:off x="261785" y="2452835"/>
            <a:ext cx="135730" cy="135730"/>
          </a:xfrm>
          <a:prstGeom prst="rect">
            <a:avLst/>
          </a:prstGeom>
          <a:solidFill>
            <a:srgbClr val="00BD0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61785" y="3267215"/>
            <a:ext cx="135730" cy="135730"/>
          </a:xfrm>
          <a:prstGeom prst="rect">
            <a:avLst/>
          </a:prstGeom>
          <a:solidFill>
            <a:srgbClr val="00BD0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61785" y="4372445"/>
            <a:ext cx="135730" cy="135730"/>
          </a:xfrm>
          <a:prstGeom prst="rect">
            <a:avLst/>
          </a:prstGeom>
          <a:solidFill>
            <a:srgbClr val="00BD0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61785" y="5191993"/>
            <a:ext cx="135730" cy="135730"/>
          </a:xfrm>
          <a:prstGeom prst="rect">
            <a:avLst/>
          </a:prstGeom>
          <a:solidFill>
            <a:srgbClr val="00BD0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7930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1400" y="2840635"/>
            <a:ext cx="8627787" cy="1384995"/>
          </a:xfrm>
          <a:prstGeom prst="rect">
            <a:avLst/>
          </a:prstGeom>
          <a:noFill/>
        </p:spPr>
        <p:txBody>
          <a:bodyPr wrap="square" rtlCol="0">
            <a:spAutoFit/>
          </a:bodyPr>
          <a:lstStyle/>
          <a:p>
            <a:pPr algn="ctr"/>
            <a:r>
              <a:rPr lang="pt-BR" sz="2800" dirty="0"/>
              <a:t>PARA CRIAR UM NOVO MERCADO </a:t>
            </a:r>
            <a:r>
              <a:rPr lang="pt-BR" sz="2800" dirty="0" smtClean="0"/>
              <a:t/>
            </a:r>
            <a:br>
              <a:rPr lang="pt-BR" sz="2800" dirty="0" smtClean="0"/>
            </a:br>
            <a:r>
              <a:rPr lang="pt-BR" sz="2800" dirty="0" smtClean="0"/>
              <a:t>NÃO É PRECISO ACABAR COM BILHÕES </a:t>
            </a:r>
            <a:br>
              <a:rPr lang="pt-BR" sz="2800" dirty="0" smtClean="0"/>
            </a:br>
            <a:r>
              <a:rPr lang="pt-BR" sz="2800" dirty="0" smtClean="0"/>
              <a:t>DE FATURAMENTO E IMPOSTOS</a:t>
            </a:r>
            <a:endParaRPr lang="en-US" sz="2800" dirty="0"/>
          </a:p>
        </p:txBody>
      </p:sp>
      <p:cxnSp>
        <p:nvCxnSpPr>
          <p:cNvPr id="11" name="Straight Connector 10"/>
          <p:cNvCxnSpPr/>
          <p:nvPr/>
        </p:nvCxnSpPr>
        <p:spPr>
          <a:xfrm>
            <a:off x="1626354" y="2522740"/>
            <a:ext cx="0" cy="2123205"/>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626354" y="2522740"/>
            <a:ext cx="862779" cy="0"/>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626354" y="4645945"/>
            <a:ext cx="862779" cy="0"/>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481054" y="2522740"/>
            <a:ext cx="0" cy="2123205"/>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6617454" y="2522740"/>
            <a:ext cx="862779" cy="0"/>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617454" y="4645945"/>
            <a:ext cx="862779" cy="0"/>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741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4614" y="1541195"/>
            <a:ext cx="7425713" cy="523220"/>
          </a:xfrm>
          <a:prstGeom prst="rect">
            <a:avLst/>
          </a:prstGeom>
          <a:noFill/>
        </p:spPr>
        <p:txBody>
          <a:bodyPr wrap="square" rtlCol="0">
            <a:spAutoFit/>
          </a:bodyPr>
          <a:lstStyle/>
          <a:p>
            <a:pPr algn="ctr"/>
            <a:r>
              <a:rPr lang="pt-BR" sz="2800" b="1" dirty="0"/>
              <a:t>REPRESENTAMOS, </a:t>
            </a:r>
            <a:r>
              <a:rPr lang="pt-BR" sz="2800" b="1" dirty="0" smtClean="0"/>
              <a:t>PORTANTO</a:t>
            </a:r>
            <a:endParaRPr lang="pt-BR" sz="2800" b="1" dirty="0"/>
          </a:p>
        </p:txBody>
      </p:sp>
      <p:sp>
        <p:nvSpPr>
          <p:cNvPr id="3" name="TextBox 2"/>
          <p:cNvSpPr txBox="1"/>
          <p:nvPr/>
        </p:nvSpPr>
        <p:spPr>
          <a:xfrm>
            <a:off x="312634" y="2540090"/>
            <a:ext cx="8627787" cy="1384995"/>
          </a:xfrm>
          <a:prstGeom prst="rect">
            <a:avLst/>
          </a:prstGeom>
          <a:noFill/>
        </p:spPr>
        <p:txBody>
          <a:bodyPr wrap="square" rtlCol="0">
            <a:spAutoFit/>
          </a:bodyPr>
          <a:lstStyle/>
          <a:p>
            <a:pPr algn="ctr"/>
            <a:r>
              <a:rPr lang="pt-BR" sz="2800" dirty="0"/>
              <a:t>MAIS DE </a:t>
            </a:r>
            <a:r>
              <a:rPr lang="pt-BR" sz="2800" dirty="0" smtClean="0"/>
              <a:t>CENTENAS DE </a:t>
            </a:r>
            <a:r>
              <a:rPr lang="pt-BR" sz="2800" dirty="0"/>
              <a:t>MILHÕES DE PRATICANTES, </a:t>
            </a:r>
            <a:r>
              <a:rPr lang="pt-BR" sz="2800" dirty="0" smtClean="0"/>
              <a:t/>
            </a:r>
            <a:br>
              <a:rPr lang="pt-BR" sz="2800" dirty="0" smtClean="0"/>
            </a:br>
            <a:r>
              <a:rPr lang="pt-BR" sz="2800" dirty="0" smtClean="0"/>
              <a:t>MAIS </a:t>
            </a:r>
            <a:r>
              <a:rPr lang="pt-BR" sz="2800" dirty="0"/>
              <a:t>DE </a:t>
            </a:r>
            <a:r>
              <a:rPr lang="pt-BR" sz="2800" dirty="0" smtClean="0"/>
              <a:t>400 </a:t>
            </a:r>
            <a:r>
              <a:rPr lang="pt-BR" sz="2800" dirty="0"/>
              <a:t>MIL EMPREGOS </a:t>
            </a:r>
            <a:r>
              <a:rPr lang="pt-BR" sz="2800" dirty="0" smtClean="0"/>
              <a:t/>
            </a:r>
            <a:br>
              <a:rPr lang="pt-BR" sz="2800" dirty="0" smtClean="0"/>
            </a:br>
            <a:r>
              <a:rPr lang="pt-BR" sz="2800" dirty="0" smtClean="0"/>
              <a:t>E </a:t>
            </a:r>
            <a:r>
              <a:rPr lang="pt-BR" sz="2800" dirty="0"/>
              <a:t>BILHÕES EM FATURAMENTO E IMPOSTOS</a:t>
            </a:r>
          </a:p>
        </p:txBody>
      </p:sp>
      <p:cxnSp>
        <p:nvCxnSpPr>
          <p:cNvPr id="4" name="Straight Connector 3"/>
          <p:cNvCxnSpPr/>
          <p:nvPr/>
        </p:nvCxnSpPr>
        <p:spPr>
          <a:xfrm>
            <a:off x="504094" y="2414055"/>
            <a:ext cx="0" cy="2123205"/>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504094" y="2414055"/>
            <a:ext cx="862779" cy="0"/>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504094" y="4537260"/>
            <a:ext cx="862779" cy="0"/>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8715033" y="2414055"/>
            <a:ext cx="0" cy="2123205"/>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852254" y="2414055"/>
            <a:ext cx="862779" cy="0"/>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852254" y="4537260"/>
            <a:ext cx="862779" cy="0"/>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pic>
        <p:nvPicPr>
          <p:cNvPr id="10" name="Picture 9" descr="about_people.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66873" y="4131063"/>
            <a:ext cx="6487806" cy="2155626"/>
          </a:xfrm>
          <a:prstGeom prst="rect">
            <a:avLst/>
          </a:prstGeom>
        </p:spPr>
      </p:pic>
    </p:spTree>
    <p:extLst>
      <p:ext uri="{BB962C8B-B14F-4D97-AF65-F5344CB8AC3E}">
        <p14:creationId xmlns:p14="http://schemas.microsoft.com/office/powerpoint/2010/main" val="1937930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107" y="2963539"/>
            <a:ext cx="8627787" cy="954107"/>
          </a:xfrm>
          <a:prstGeom prst="rect">
            <a:avLst/>
          </a:prstGeom>
          <a:noFill/>
        </p:spPr>
        <p:txBody>
          <a:bodyPr wrap="square" rtlCol="0">
            <a:spAutoFit/>
          </a:bodyPr>
          <a:lstStyle/>
          <a:p>
            <a:pPr algn="ctr"/>
            <a:r>
              <a:rPr lang="pt-BR" sz="2800" dirty="0"/>
              <a:t>PARA CRIAR UM NOVO MERCADO </a:t>
            </a:r>
            <a:r>
              <a:rPr lang="pt-BR" sz="2800" dirty="0" smtClean="0"/>
              <a:t/>
            </a:r>
            <a:br>
              <a:rPr lang="pt-BR" sz="2800" dirty="0" smtClean="0"/>
            </a:br>
            <a:r>
              <a:rPr lang="pt-BR" sz="2800" dirty="0" smtClean="0"/>
              <a:t>NÃO É PRECISO ACABAR COM OUTROS JÁ EXISTENTES</a:t>
            </a:r>
            <a:endParaRPr lang="en-US" sz="2800" dirty="0"/>
          </a:p>
        </p:txBody>
      </p:sp>
      <p:cxnSp>
        <p:nvCxnSpPr>
          <p:cNvPr id="4" name="Straight Connector 3"/>
          <p:cNvCxnSpPr/>
          <p:nvPr/>
        </p:nvCxnSpPr>
        <p:spPr>
          <a:xfrm>
            <a:off x="407154" y="2718976"/>
            <a:ext cx="0" cy="1592721"/>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407154" y="2718976"/>
            <a:ext cx="862779" cy="0"/>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07154" y="4311697"/>
            <a:ext cx="862779" cy="0"/>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837258" y="2718976"/>
            <a:ext cx="862779" cy="0"/>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8700037" y="2718976"/>
            <a:ext cx="0" cy="1592721"/>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837258" y="4311697"/>
            <a:ext cx="862779" cy="0"/>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7930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9144" y="1260195"/>
            <a:ext cx="7425713" cy="523220"/>
          </a:xfrm>
          <a:prstGeom prst="rect">
            <a:avLst/>
          </a:prstGeom>
          <a:noFill/>
        </p:spPr>
        <p:txBody>
          <a:bodyPr wrap="square" rtlCol="0">
            <a:spAutoFit/>
          </a:bodyPr>
          <a:lstStyle/>
          <a:p>
            <a:pPr algn="ctr"/>
            <a:r>
              <a:rPr lang="pt-BR" sz="2800" b="1" dirty="0" smtClean="0"/>
              <a:t>VÍDEO</a:t>
            </a:r>
            <a:endParaRPr lang="pt-BR" sz="2800" b="1" dirty="0"/>
          </a:p>
        </p:txBody>
      </p:sp>
      <p:sp>
        <p:nvSpPr>
          <p:cNvPr id="3" name="Rectangle 2"/>
          <p:cNvSpPr/>
          <p:nvPr/>
        </p:nvSpPr>
        <p:spPr>
          <a:xfrm>
            <a:off x="697978" y="1958390"/>
            <a:ext cx="7823173" cy="4168849"/>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7930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mplate Apresentação CBTH 5.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Rectangle 3"/>
          <p:cNvSpPr/>
          <p:nvPr/>
        </p:nvSpPr>
        <p:spPr>
          <a:xfrm>
            <a:off x="754418" y="2385405"/>
            <a:ext cx="2995490" cy="393800"/>
          </a:xfrm>
          <a:prstGeom prst="rect">
            <a:avLst/>
          </a:prstGeom>
          <a:solidFill>
            <a:srgbClr val="00BD0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657475" y="1703435"/>
            <a:ext cx="3383258" cy="523220"/>
          </a:xfrm>
          <a:prstGeom prst="rect">
            <a:avLst/>
          </a:prstGeom>
          <a:noFill/>
        </p:spPr>
        <p:txBody>
          <a:bodyPr wrap="square" rtlCol="0">
            <a:spAutoFit/>
          </a:bodyPr>
          <a:lstStyle/>
          <a:p>
            <a:r>
              <a:rPr lang="pt-BR" sz="2800" b="1" dirty="0"/>
              <a:t>O QUE </a:t>
            </a:r>
            <a:r>
              <a:rPr lang="pt-BR" sz="2800" b="1" dirty="0" smtClean="0"/>
              <a:t>QUEREMOS</a:t>
            </a:r>
            <a:endParaRPr lang="pt-BR" sz="2800" b="1" dirty="0"/>
          </a:p>
        </p:txBody>
      </p:sp>
      <p:sp>
        <p:nvSpPr>
          <p:cNvPr id="3" name="TextBox 2"/>
          <p:cNvSpPr txBox="1"/>
          <p:nvPr/>
        </p:nvSpPr>
        <p:spPr>
          <a:xfrm>
            <a:off x="764112" y="2333925"/>
            <a:ext cx="3286314" cy="461665"/>
          </a:xfrm>
          <a:prstGeom prst="rect">
            <a:avLst/>
          </a:prstGeom>
          <a:noFill/>
        </p:spPr>
        <p:txBody>
          <a:bodyPr wrap="square" rtlCol="0">
            <a:spAutoFit/>
          </a:bodyPr>
          <a:lstStyle/>
          <a:p>
            <a:r>
              <a:rPr lang="pt-BR" sz="2400" dirty="0">
                <a:solidFill>
                  <a:schemeClr val="bg1"/>
                </a:solidFill>
              </a:rPr>
              <a:t>SEGURANÇA JURÍDICA</a:t>
            </a:r>
            <a:r>
              <a:rPr lang="pt-BR" sz="2400" dirty="0" smtClean="0">
                <a:solidFill>
                  <a:schemeClr val="bg1"/>
                </a:solidFill>
              </a:rPr>
              <a:t>:</a:t>
            </a:r>
            <a:endParaRPr lang="en-US" sz="2400" dirty="0">
              <a:solidFill>
                <a:schemeClr val="bg1"/>
              </a:solidFill>
            </a:endParaRPr>
          </a:p>
        </p:txBody>
      </p:sp>
      <p:sp>
        <p:nvSpPr>
          <p:cNvPr id="6" name="TextBox 5"/>
          <p:cNvSpPr txBox="1"/>
          <p:nvPr/>
        </p:nvSpPr>
        <p:spPr>
          <a:xfrm>
            <a:off x="712331" y="3059875"/>
            <a:ext cx="5442513" cy="1107996"/>
          </a:xfrm>
          <a:prstGeom prst="rect">
            <a:avLst/>
          </a:prstGeom>
          <a:noFill/>
        </p:spPr>
        <p:txBody>
          <a:bodyPr wrap="square" rtlCol="0">
            <a:spAutoFit/>
          </a:bodyPr>
          <a:lstStyle/>
          <a:p>
            <a:pPr lvl="0"/>
            <a:r>
              <a:rPr lang="pt-BR" sz="2400" b="1" dirty="0"/>
              <a:t>UM CAPÍTULO SOBRE OS JOGOS DE HABILIDADE </a:t>
            </a:r>
            <a:r>
              <a:rPr lang="pt-BR" sz="2400" b="1" dirty="0" smtClean="0"/>
              <a:t>NA </a:t>
            </a:r>
            <a:r>
              <a:rPr lang="pt-BR" sz="2400" b="1" dirty="0"/>
              <a:t>LEI DE JOGOS DO BRASIL</a:t>
            </a:r>
            <a:endParaRPr lang="pt-BR" sz="2400" dirty="0"/>
          </a:p>
          <a:p>
            <a:endParaRPr lang="en-US" dirty="0"/>
          </a:p>
        </p:txBody>
      </p:sp>
      <p:sp>
        <p:nvSpPr>
          <p:cNvPr id="7" name="Rectangle 6"/>
          <p:cNvSpPr/>
          <p:nvPr/>
        </p:nvSpPr>
        <p:spPr>
          <a:xfrm>
            <a:off x="657474" y="3050180"/>
            <a:ext cx="5497370" cy="891939"/>
          </a:xfrm>
          <a:prstGeom prst="rect">
            <a:avLst/>
          </a:prstGeom>
          <a:noFill/>
          <a:ln>
            <a:solidFill>
              <a:srgbClr val="00BD0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7930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mplate Apresentação CBTH 5.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Box 1"/>
          <p:cNvSpPr txBox="1"/>
          <p:nvPr/>
        </p:nvSpPr>
        <p:spPr>
          <a:xfrm>
            <a:off x="281130" y="1560585"/>
            <a:ext cx="7425713" cy="523220"/>
          </a:xfrm>
          <a:prstGeom prst="rect">
            <a:avLst/>
          </a:prstGeom>
          <a:noFill/>
        </p:spPr>
        <p:txBody>
          <a:bodyPr wrap="square" rtlCol="0">
            <a:spAutoFit/>
          </a:bodyPr>
          <a:lstStyle/>
          <a:p>
            <a:r>
              <a:rPr lang="pt-BR" sz="2800" b="1" dirty="0"/>
              <a:t>O QUE </a:t>
            </a:r>
            <a:r>
              <a:rPr lang="pt-BR" sz="2800" b="1" dirty="0" smtClean="0"/>
              <a:t>QUEREMOS</a:t>
            </a:r>
            <a:endParaRPr lang="pt-BR" sz="2800" b="1" dirty="0"/>
          </a:p>
        </p:txBody>
      </p:sp>
      <p:sp>
        <p:nvSpPr>
          <p:cNvPr id="5" name="TextBox 4"/>
          <p:cNvSpPr txBox="1"/>
          <p:nvPr/>
        </p:nvSpPr>
        <p:spPr>
          <a:xfrm>
            <a:off x="358686" y="2317484"/>
            <a:ext cx="7997914" cy="2954655"/>
          </a:xfrm>
          <a:prstGeom prst="rect">
            <a:avLst/>
          </a:prstGeom>
          <a:noFill/>
        </p:spPr>
        <p:txBody>
          <a:bodyPr wrap="square" rtlCol="0">
            <a:spAutoFit/>
          </a:bodyPr>
          <a:lstStyle/>
          <a:p>
            <a:pPr lvl="0"/>
            <a:r>
              <a:rPr lang="pt-BR" sz="2400" dirty="0" smtClean="0">
                <a:solidFill>
                  <a:srgbClr val="00BD08"/>
                </a:solidFill>
              </a:rPr>
              <a:t>A) </a:t>
            </a:r>
            <a:r>
              <a:rPr lang="pt-BR" sz="2400" dirty="0" smtClean="0"/>
              <a:t>LIVRE PRÁTICA </a:t>
            </a:r>
            <a:r>
              <a:rPr lang="pt-BR" sz="2400" dirty="0"/>
              <a:t>EM TODO TERRITÓRIO NACIONAL</a:t>
            </a:r>
            <a:r>
              <a:rPr lang="pt-BR" sz="2400" dirty="0" smtClean="0"/>
              <a:t>;</a:t>
            </a:r>
          </a:p>
          <a:p>
            <a:pPr lvl="0"/>
            <a:endParaRPr lang="pt-BR" sz="2400" dirty="0"/>
          </a:p>
          <a:p>
            <a:pPr lvl="0"/>
            <a:r>
              <a:rPr lang="pt-BR" sz="2400" dirty="0" err="1" smtClean="0">
                <a:solidFill>
                  <a:srgbClr val="00BD08"/>
                </a:solidFill>
              </a:rPr>
              <a:t>B</a:t>
            </a:r>
            <a:r>
              <a:rPr lang="pt-BR" sz="2400" dirty="0" smtClean="0">
                <a:solidFill>
                  <a:srgbClr val="00BD08"/>
                </a:solidFill>
              </a:rPr>
              <a:t>) </a:t>
            </a:r>
            <a:r>
              <a:rPr lang="pt-BR" sz="2400" dirty="0" smtClean="0"/>
              <a:t>SEGURANÇA </a:t>
            </a:r>
            <a:r>
              <a:rPr lang="pt-BR" sz="2400" dirty="0"/>
              <a:t>PARA OS TRABALHADORES </a:t>
            </a:r>
            <a:r>
              <a:rPr lang="pt-BR" sz="2400" dirty="0" smtClean="0"/>
              <a:t>DO SEGMENTO;</a:t>
            </a:r>
          </a:p>
          <a:p>
            <a:pPr lvl="0"/>
            <a:endParaRPr lang="pt-BR" sz="2400" dirty="0"/>
          </a:p>
          <a:p>
            <a:pPr lvl="0"/>
            <a:r>
              <a:rPr lang="pt-BR" sz="2400" dirty="0" smtClean="0">
                <a:solidFill>
                  <a:srgbClr val="00BD08"/>
                </a:solidFill>
              </a:rPr>
              <a:t>C) </a:t>
            </a:r>
            <a:r>
              <a:rPr lang="pt-BR" sz="2400" dirty="0" smtClean="0"/>
              <a:t>IMPOSTOS </a:t>
            </a:r>
            <a:r>
              <a:rPr lang="pt-BR" sz="2400" dirty="0"/>
              <a:t>CONDIZENTES COM NOSSA </a:t>
            </a:r>
            <a:endParaRPr lang="pt-BR" sz="2400" dirty="0" smtClean="0"/>
          </a:p>
          <a:p>
            <a:pPr lvl="0"/>
            <a:r>
              <a:rPr lang="pt-BR" sz="2400" dirty="0" smtClean="0"/>
              <a:t>ATIVIDADE </a:t>
            </a:r>
            <a:r>
              <a:rPr lang="pt-BR" sz="2400" dirty="0"/>
              <a:t>PARA EMPREENDEDORES, </a:t>
            </a:r>
            <a:endParaRPr lang="pt-BR" sz="2400" dirty="0" smtClean="0"/>
          </a:p>
          <a:p>
            <a:pPr lvl="0"/>
            <a:r>
              <a:rPr lang="pt-BR" sz="2400" dirty="0" smtClean="0"/>
              <a:t>TRABALHADORES </a:t>
            </a:r>
            <a:r>
              <a:rPr lang="pt-BR" sz="2400" dirty="0"/>
              <a:t>E PROFISSIONAIS;</a:t>
            </a:r>
          </a:p>
          <a:p>
            <a:endParaRPr lang="en-US" dirty="0"/>
          </a:p>
        </p:txBody>
      </p:sp>
    </p:spTree>
    <p:extLst>
      <p:ext uri="{BB962C8B-B14F-4D97-AF65-F5344CB8AC3E}">
        <p14:creationId xmlns:p14="http://schemas.microsoft.com/office/powerpoint/2010/main" val="418541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53650" y="1723860"/>
            <a:ext cx="6737430" cy="3139321"/>
          </a:xfrm>
          <a:prstGeom prst="rect">
            <a:avLst/>
          </a:prstGeom>
          <a:noFill/>
        </p:spPr>
        <p:txBody>
          <a:bodyPr wrap="square" rtlCol="0">
            <a:spAutoFit/>
          </a:bodyPr>
          <a:lstStyle/>
          <a:p>
            <a:r>
              <a:rPr lang="pt-BR" sz="2000" dirty="0"/>
              <a:t>OS EMPREENDEDORES DE JOGOS DE HABILIDADE </a:t>
            </a:r>
            <a:r>
              <a:rPr lang="pt-BR" sz="2000" dirty="0" smtClean="0"/>
              <a:t/>
            </a:r>
            <a:br>
              <a:rPr lang="pt-BR" sz="2000" dirty="0" smtClean="0"/>
            </a:br>
            <a:r>
              <a:rPr lang="pt-BR" sz="2000" dirty="0" smtClean="0"/>
              <a:t>NÃO </a:t>
            </a:r>
            <a:r>
              <a:rPr lang="pt-BR" sz="2000" dirty="0"/>
              <a:t>SÃO ARRECADADORES DE JOGOS </a:t>
            </a:r>
            <a:r>
              <a:rPr lang="pt-BR" sz="2000" dirty="0" smtClean="0"/>
              <a:t>BANCADOS</a:t>
            </a:r>
          </a:p>
          <a:p>
            <a:endParaRPr lang="pt-BR" sz="2000" dirty="0"/>
          </a:p>
          <a:p>
            <a:r>
              <a:rPr lang="pt-BR" sz="2000" dirty="0"/>
              <a:t>OS TRABALHADORES DE JOGOS DE HABILIDADE </a:t>
            </a:r>
            <a:r>
              <a:rPr lang="pt-BR" sz="2000" dirty="0" smtClean="0"/>
              <a:t/>
            </a:r>
            <a:br>
              <a:rPr lang="pt-BR" sz="2000" dirty="0" smtClean="0"/>
            </a:br>
            <a:r>
              <a:rPr lang="pt-BR" sz="2000" dirty="0" smtClean="0"/>
              <a:t>NÃO </a:t>
            </a:r>
            <a:r>
              <a:rPr lang="pt-BR" sz="2000" dirty="0"/>
              <a:t>SÃO FUNCIONÁRIOS DE </a:t>
            </a:r>
            <a:r>
              <a:rPr lang="pt-BR" sz="2000" dirty="0" smtClean="0"/>
              <a:t>CASSINOS</a:t>
            </a:r>
          </a:p>
          <a:p>
            <a:endParaRPr lang="pt-BR" sz="2000" dirty="0"/>
          </a:p>
          <a:p>
            <a:r>
              <a:rPr lang="pt-BR" sz="2000" dirty="0"/>
              <a:t>OS PROFISSIONAIS DE JOGOS DE </a:t>
            </a:r>
            <a:r>
              <a:rPr lang="pt-BR" sz="2000" dirty="0" smtClean="0"/>
              <a:t>HABILIDADE</a:t>
            </a:r>
            <a:br>
              <a:rPr lang="pt-BR" sz="2000" dirty="0" smtClean="0"/>
            </a:br>
            <a:r>
              <a:rPr lang="pt-BR" sz="2000" dirty="0" smtClean="0"/>
              <a:t>NÃO </a:t>
            </a:r>
            <a:r>
              <a:rPr lang="pt-BR" sz="2000" dirty="0"/>
              <a:t>SÃO PREMIADOS EM SORTEIOS OU </a:t>
            </a:r>
            <a:r>
              <a:rPr lang="pt-BR" sz="2000" dirty="0" smtClean="0"/>
              <a:t/>
            </a:r>
            <a:br>
              <a:rPr lang="pt-BR" sz="2000" dirty="0" smtClean="0"/>
            </a:br>
            <a:r>
              <a:rPr lang="pt-BR" sz="2000" dirty="0" smtClean="0"/>
              <a:t>AGRACIADOS </a:t>
            </a:r>
            <a:r>
              <a:rPr lang="pt-BR" sz="2000" dirty="0"/>
              <a:t>PELO ACASO</a:t>
            </a:r>
          </a:p>
          <a:p>
            <a:endParaRPr lang="en-US" dirty="0"/>
          </a:p>
        </p:txBody>
      </p:sp>
      <p:sp>
        <p:nvSpPr>
          <p:cNvPr id="3" name="Rectangle 2"/>
          <p:cNvSpPr/>
          <p:nvPr/>
        </p:nvSpPr>
        <p:spPr>
          <a:xfrm>
            <a:off x="2966403" y="1704470"/>
            <a:ext cx="5680767" cy="709586"/>
          </a:xfrm>
          <a:prstGeom prst="rect">
            <a:avLst/>
          </a:prstGeom>
          <a:noFill/>
          <a:ln>
            <a:solidFill>
              <a:srgbClr val="00BD0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banner__st-business-man.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034538"/>
            <a:ext cx="6331228" cy="3823461"/>
          </a:xfrm>
          <a:prstGeom prst="rect">
            <a:avLst/>
          </a:prstGeom>
        </p:spPr>
      </p:pic>
      <p:sp>
        <p:nvSpPr>
          <p:cNvPr id="7" name="Rectangle 6"/>
          <p:cNvSpPr/>
          <p:nvPr/>
        </p:nvSpPr>
        <p:spPr>
          <a:xfrm>
            <a:off x="2966403" y="2654580"/>
            <a:ext cx="5680767" cy="709586"/>
          </a:xfrm>
          <a:prstGeom prst="rect">
            <a:avLst/>
          </a:prstGeom>
          <a:noFill/>
          <a:ln>
            <a:solidFill>
              <a:srgbClr val="00BD0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966403" y="3556215"/>
            <a:ext cx="5680767" cy="1048910"/>
          </a:xfrm>
          <a:prstGeom prst="rect">
            <a:avLst/>
          </a:prstGeom>
          <a:noFill/>
          <a:ln>
            <a:solidFill>
              <a:srgbClr val="00BD0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79304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9144" y="1326940"/>
            <a:ext cx="7425713" cy="954107"/>
          </a:xfrm>
          <a:prstGeom prst="rect">
            <a:avLst/>
          </a:prstGeom>
          <a:noFill/>
        </p:spPr>
        <p:txBody>
          <a:bodyPr wrap="square" rtlCol="0">
            <a:spAutoFit/>
          </a:bodyPr>
          <a:lstStyle/>
          <a:p>
            <a:pPr algn="ctr"/>
            <a:r>
              <a:rPr lang="pt-BR" sz="2800" b="1" dirty="0"/>
              <a:t>EXEMPLOS DE ARRECADAÇÃO DE </a:t>
            </a:r>
            <a:endParaRPr lang="pt-BR" sz="2800" b="1" dirty="0" smtClean="0"/>
          </a:p>
          <a:p>
            <a:pPr algn="ctr"/>
            <a:r>
              <a:rPr lang="pt-BR" sz="2800" b="1" dirty="0" smtClean="0"/>
              <a:t>JOGOS </a:t>
            </a:r>
            <a:r>
              <a:rPr lang="pt-BR" sz="2800" b="1" dirty="0"/>
              <a:t>BANCADOS </a:t>
            </a:r>
            <a:r>
              <a:rPr lang="pt-BR" sz="2800" b="1" dirty="0" err="1"/>
              <a:t>x</a:t>
            </a:r>
            <a:r>
              <a:rPr lang="pt-BR" sz="2800" b="1" dirty="0"/>
              <a:t> JOGOS NÃO </a:t>
            </a:r>
            <a:r>
              <a:rPr lang="pt-BR" sz="2800" b="1" dirty="0" smtClean="0"/>
              <a:t>BANCADOS</a:t>
            </a:r>
            <a:endParaRPr lang="pt-BR" sz="2800" b="1" dirty="0"/>
          </a:p>
        </p:txBody>
      </p:sp>
      <p:cxnSp>
        <p:nvCxnSpPr>
          <p:cNvPr id="4" name="Straight Connector 3"/>
          <p:cNvCxnSpPr/>
          <p:nvPr/>
        </p:nvCxnSpPr>
        <p:spPr>
          <a:xfrm>
            <a:off x="4572000" y="2459243"/>
            <a:ext cx="0" cy="2815145"/>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303552" y="2611235"/>
            <a:ext cx="4007720" cy="2369880"/>
          </a:xfrm>
          <a:prstGeom prst="rect">
            <a:avLst/>
          </a:prstGeom>
          <a:noFill/>
        </p:spPr>
        <p:txBody>
          <a:bodyPr wrap="square" rtlCol="0">
            <a:spAutoFit/>
          </a:bodyPr>
          <a:lstStyle/>
          <a:p>
            <a:pPr algn="ctr"/>
            <a:r>
              <a:rPr lang="pt-BR" sz="2400" dirty="0" smtClean="0"/>
              <a:t>UM JOGADOR PERDE R$100 NUMA ROLETA</a:t>
            </a:r>
          </a:p>
          <a:p>
            <a:pPr algn="ctr"/>
            <a:endParaRPr lang="pt-BR" sz="2400" dirty="0"/>
          </a:p>
          <a:p>
            <a:pPr algn="ctr"/>
            <a:r>
              <a:rPr lang="pt-BR" sz="2400" dirty="0" smtClean="0"/>
              <a:t>A CASA ARRECADA:</a:t>
            </a:r>
          </a:p>
          <a:p>
            <a:pPr algn="ctr"/>
            <a:r>
              <a:rPr lang="pt-BR" sz="2400" dirty="0" smtClean="0"/>
              <a:t>R$100</a:t>
            </a:r>
          </a:p>
          <a:p>
            <a:pPr algn="ctr"/>
            <a:endParaRPr lang="pt-BR" sz="2800" dirty="0"/>
          </a:p>
        </p:txBody>
      </p:sp>
      <p:sp>
        <p:nvSpPr>
          <p:cNvPr id="6" name="TextBox 5"/>
          <p:cNvSpPr txBox="1"/>
          <p:nvPr/>
        </p:nvSpPr>
        <p:spPr>
          <a:xfrm>
            <a:off x="4862294" y="2611235"/>
            <a:ext cx="4007720" cy="3108544"/>
          </a:xfrm>
          <a:prstGeom prst="rect">
            <a:avLst/>
          </a:prstGeom>
          <a:noFill/>
        </p:spPr>
        <p:txBody>
          <a:bodyPr wrap="square" rtlCol="0">
            <a:spAutoFit/>
          </a:bodyPr>
          <a:lstStyle/>
          <a:p>
            <a:pPr algn="ctr"/>
            <a:r>
              <a:rPr lang="pt-BR" sz="2400" dirty="0" smtClean="0"/>
              <a:t>UM JOGADOR GASTA R$100 NA INSCRIÇÃO DE UM TORNEIO DE XADREZ/POKER/BILHAR/ETC</a:t>
            </a:r>
          </a:p>
          <a:p>
            <a:pPr algn="ctr"/>
            <a:endParaRPr lang="pt-BR" sz="2400" dirty="0"/>
          </a:p>
          <a:p>
            <a:pPr algn="ctr"/>
            <a:r>
              <a:rPr lang="pt-BR" sz="2400" dirty="0" smtClean="0"/>
              <a:t>O ORGANIZADOR ARRECADA:</a:t>
            </a:r>
          </a:p>
          <a:p>
            <a:pPr algn="ctr"/>
            <a:r>
              <a:rPr lang="pt-BR" sz="2400" dirty="0" smtClean="0"/>
              <a:t>15 A 20%</a:t>
            </a:r>
          </a:p>
          <a:p>
            <a:pPr algn="ctr"/>
            <a:endParaRPr lang="pt-BR" sz="2800" dirty="0"/>
          </a:p>
        </p:txBody>
      </p:sp>
      <p:sp>
        <p:nvSpPr>
          <p:cNvPr id="9" name="TextBox 8"/>
          <p:cNvSpPr txBox="1"/>
          <p:nvPr/>
        </p:nvSpPr>
        <p:spPr>
          <a:xfrm>
            <a:off x="859144" y="5719779"/>
            <a:ext cx="7425713" cy="830997"/>
          </a:xfrm>
          <a:prstGeom prst="rect">
            <a:avLst/>
          </a:prstGeom>
          <a:noFill/>
        </p:spPr>
        <p:txBody>
          <a:bodyPr wrap="square" rtlCol="0">
            <a:spAutoFit/>
          </a:bodyPr>
          <a:lstStyle/>
          <a:p>
            <a:pPr algn="ctr"/>
            <a:r>
              <a:rPr lang="pt-BR" sz="2400" dirty="0" smtClean="0"/>
              <a:t>O PROMOTOR DE JOGOS DE HABILIDADE NÃO PODE SER TRIBUTADO COMO PROMOTOR DE JOGO DE AZAR</a:t>
            </a:r>
            <a:endParaRPr lang="pt-BR" sz="2400" dirty="0"/>
          </a:p>
        </p:txBody>
      </p:sp>
    </p:spTree>
    <p:extLst>
      <p:ext uri="{BB962C8B-B14F-4D97-AF65-F5344CB8AC3E}">
        <p14:creationId xmlns:p14="http://schemas.microsoft.com/office/powerpoint/2010/main" val="19379304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mplate Apresentação CBTH 7.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8" name="Rectangle 27"/>
          <p:cNvSpPr/>
          <p:nvPr/>
        </p:nvSpPr>
        <p:spPr>
          <a:xfrm>
            <a:off x="5181584" y="5529590"/>
            <a:ext cx="2755915" cy="855940"/>
          </a:xfrm>
          <a:prstGeom prst="rect">
            <a:avLst/>
          </a:prstGeom>
          <a:no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p:cNvSpPr/>
          <p:nvPr/>
        </p:nvSpPr>
        <p:spPr>
          <a:xfrm>
            <a:off x="2908300" y="5785464"/>
            <a:ext cx="2514600" cy="404544"/>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p:cNvSpPr txBox="1"/>
          <p:nvPr/>
        </p:nvSpPr>
        <p:spPr>
          <a:xfrm>
            <a:off x="-148278" y="1339640"/>
            <a:ext cx="9440556" cy="523220"/>
          </a:xfrm>
          <a:prstGeom prst="rect">
            <a:avLst/>
          </a:prstGeom>
          <a:noFill/>
        </p:spPr>
        <p:txBody>
          <a:bodyPr wrap="square" rtlCol="0">
            <a:spAutoFit/>
          </a:bodyPr>
          <a:lstStyle/>
          <a:p>
            <a:pPr algn="ctr"/>
            <a:r>
              <a:rPr lang="pt-BR" sz="2800" b="1" dirty="0"/>
              <a:t>EXEMPLOS PROFISSIONAIS </a:t>
            </a:r>
            <a:r>
              <a:rPr lang="pt-BR" sz="2800" b="1" dirty="0" smtClean="0"/>
              <a:t>DE </a:t>
            </a:r>
            <a:r>
              <a:rPr lang="pt-BR" sz="2800" b="1" dirty="0"/>
              <a:t>JOGOS DE </a:t>
            </a:r>
            <a:r>
              <a:rPr lang="pt-BR" sz="2800" b="1" dirty="0" smtClean="0"/>
              <a:t>HABILIDADE</a:t>
            </a:r>
            <a:endParaRPr lang="pt-BR" sz="2800" b="1" dirty="0"/>
          </a:p>
        </p:txBody>
      </p:sp>
      <p:sp>
        <p:nvSpPr>
          <p:cNvPr id="8" name="TextBox 7"/>
          <p:cNvSpPr txBox="1"/>
          <p:nvPr/>
        </p:nvSpPr>
        <p:spPr>
          <a:xfrm>
            <a:off x="5651500" y="2049790"/>
            <a:ext cx="2514600" cy="523220"/>
          </a:xfrm>
          <a:prstGeom prst="rect">
            <a:avLst/>
          </a:prstGeom>
          <a:noFill/>
        </p:spPr>
        <p:txBody>
          <a:bodyPr wrap="square" rtlCol="0">
            <a:spAutoFit/>
          </a:bodyPr>
          <a:lstStyle/>
          <a:p>
            <a:r>
              <a:rPr lang="pt-BR" sz="2800" dirty="0" smtClean="0">
                <a:solidFill>
                  <a:srgbClr val="000000"/>
                </a:solidFill>
              </a:rPr>
              <a:t>30 Vitórias</a:t>
            </a:r>
            <a:endParaRPr lang="en-US" sz="2800" dirty="0">
              <a:solidFill>
                <a:srgbClr val="000000"/>
              </a:solidFill>
            </a:endParaRPr>
          </a:p>
        </p:txBody>
      </p:sp>
      <p:sp>
        <p:nvSpPr>
          <p:cNvPr id="9" name="TextBox 8"/>
          <p:cNvSpPr txBox="1"/>
          <p:nvPr/>
        </p:nvSpPr>
        <p:spPr>
          <a:xfrm>
            <a:off x="5651500" y="2382510"/>
            <a:ext cx="2514600" cy="523220"/>
          </a:xfrm>
          <a:prstGeom prst="rect">
            <a:avLst/>
          </a:prstGeom>
          <a:noFill/>
        </p:spPr>
        <p:txBody>
          <a:bodyPr wrap="square" rtlCol="0">
            <a:spAutoFit/>
          </a:bodyPr>
          <a:lstStyle/>
          <a:p>
            <a:r>
              <a:rPr lang="pt-BR" sz="2800" dirty="0" smtClean="0"/>
              <a:t>30 Derrotas</a:t>
            </a:r>
            <a:endParaRPr lang="en-US" sz="2800" dirty="0"/>
          </a:p>
        </p:txBody>
      </p:sp>
      <p:sp>
        <p:nvSpPr>
          <p:cNvPr id="12" name="Rectangle 11"/>
          <p:cNvSpPr/>
          <p:nvPr/>
        </p:nvSpPr>
        <p:spPr>
          <a:xfrm>
            <a:off x="5181584" y="2049790"/>
            <a:ext cx="2755915" cy="855940"/>
          </a:xfrm>
          <a:prstGeom prst="rect">
            <a:avLst/>
          </a:prstGeom>
          <a:no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2908300" y="2286000"/>
            <a:ext cx="2514600" cy="404544"/>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2870200" y="2201048"/>
            <a:ext cx="2514600" cy="523220"/>
          </a:xfrm>
          <a:prstGeom prst="rect">
            <a:avLst/>
          </a:prstGeom>
          <a:noFill/>
        </p:spPr>
        <p:txBody>
          <a:bodyPr wrap="square" rtlCol="0">
            <a:spAutoFit/>
          </a:bodyPr>
          <a:lstStyle/>
          <a:p>
            <a:pPr algn="ctr"/>
            <a:r>
              <a:rPr lang="pt-BR" sz="2800" dirty="0" smtClean="0">
                <a:solidFill>
                  <a:schemeClr val="bg1"/>
                </a:solidFill>
              </a:rPr>
              <a:t>Thomaz </a:t>
            </a:r>
            <a:r>
              <a:rPr lang="pt-BR" sz="2800" dirty="0" err="1" smtClean="0">
                <a:solidFill>
                  <a:schemeClr val="bg1"/>
                </a:solidFill>
              </a:rPr>
              <a:t>Belluci</a:t>
            </a:r>
            <a:endParaRPr lang="en-US" sz="2800" dirty="0">
              <a:solidFill>
                <a:schemeClr val="bg1"/>
              </a:solidFill>
            </a:endParaRPr>
          </a:p>
        </p:txBody>
      </p:sp>
      <p:sp>
        <p:nvSpPr>
          <p:cNvPr id="13" name="TextBox 12"/>
          <p:cNvSpPr txBox="1"/>
          <p:nvPr/>
        </p:nvSpPr>
        <p:spPr>
          <a:xfrm>
            <a:off x="2908300" y="2703244"/>
            <a:ext cx="1320800" cy="523220"/>
          </a:xfrm>
          <a:prstGeom prst="rect">
            <a:avLst/>
          </a:prstGeom>
          <a:noFill/>
        </p:spPr>
        <p:txBody>
          <a:bodyPr wrap="square" rtlCol="0">
            <a:spAutoFit/>
          </a:bodyPr>
          <a:lstStyle/>
          <a:p>
            <a:pPr algn="ctr"/>
            <a:r>
              <a:rPr lang="pt-BR" sz="2800" dirty="0" smtClean="0">
                <a:solidFill>
                  <a:schemeClr val="bg1"/>
                </a:solidFill>
              </a:rPr>
              <a:t>2015</a:t>
            </a:r>
            <a:endParaRPr lang="en-US" sz="2800" dirty="0">
              <a:solidFill>
                <a:schemeClr val="bg1"/>
              </a:solidFill>
            </a:endParaRPr>
          </a:p>
        </p:txBody>
      </p:sp>
      <p:sp>
        <p:nvSpPr>
          <p:cNvPr id="14" name="TextBox 13"/>
          <p:cNvSpPr txBox="1"/>
          <p:nvPr/>
        </p:nvSpPr>
        <p:spPr>
          <a:xfrm>
            <a:off x="1473185" y="3948440"/>
            <a:ext cx="2514600" cy="523220"/>
          </a:xfrm>
          <a:prstGeom prst="rect">
            <a:avLst/>
          </a:prstGeom>
          <a:noFill/>
        </p:spPr>
        <p:txBody>
          <a:bodyPr wrap="square" rtlCol="0">
            <a:spAutoFit/>
          </a:bodyPr>
          <a:lstStyle/>
          <a:p>
            <a:r>
              <a:rPr lang="pt-BR" sz="2800" dirty="0" smtClean="0">
                <a:solidFill>
                  <a:srgbClr val="000000"/>
                </a:solidFill>
              </a:rPr>
              <a:t>5 Vitórias</a:t>
            </a:r>
            <a:endParaRPr lang="en-US" sz="2800" dirty="0">
              <a:solidFill>
                <a:srgbClr val="000000"/>
              </a:solidFill>
            </a:endParaRPr>
          </a:p>
        </p:txBody>
      </p:sp>
      <p:sp>
        <p:nvSpPr>
          <p:cNvPr id="15" name="TextBox 14"/>
          <p:cNvSpPr txBox="1"/>
          <p:nvPr/>
        </p:nvSpPr>
        <p:spPr>
          <a:xfrm>
            <a:off x="1473185" y="4281160"/>
            <a:ext cx="2514600" cy="523220"/>
          </a:xfrm>
          <a:prstGeom prst="rect">
            <a:avLst/>
          </a:prstGeom>
          <a:noFill/>
        </p:spPr>
        <p:txBody>
          <a:bodyPr wrap="square" rtlCol="0">
            <a:spAutoFit/>
          </a:bodyPr>
          <a:lstStyle/>
          <a:p>
            <a:r>
              <a:rPr lang="pt-BR" sz="2800" dirty="0" smtClean="0"/>
              <a:t>20 Torneios</a:t>
            </a:r>
            <a:endParaRPr lang="en-US" sz="2800" dirty="0"/>
          </a:p>
        </p:txBody>
      </p:sp>
      <p:sp>
        <p:nvSpPr>
          <p:cNvPr id="16" name="Rectangle 15"/>
          <p:cNvSpPr/>
          <p:nvPr/>
        </p:nvSpPr>
        <p:spPr>
          <a:xfrm>
            <a:off x="1003269" y="3948440"/>
            <a:ext cx="2755915" cy="855940"/>
          </a:xfrm>
          <a:prstGeom prst="rect">
            <a:avLst/>
          </a:prstGeom>
          <a:no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3479785" y="4180224"/>
            <a:ext cx="2514600" cy="404544"/>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3479785" y="4078674"/>
            <a:ext cx="2514600" cy="523220"/>
          </a:xfrm>
          <a:prstGeom prst="rect">
            <a:avLst/>
          </a:prstGeom>
          <a:noFill/>
        </p:spPr>
        <p:txBody>
          <a:bodyPr wrap="square" rtlCol="0">
            <a:spAutoFit/>
          </a:bodyPr>
          <a:lstStyle/>
          <a:p>
            <a:pPr algn="ctr"/>
            <a:r>
              <a:rPr lang="pt-BR" sz="2800" dirty="0" smtClean="0">
                <a:solidFill>
                  <a:schemeClr val="bg1"/>
                </a:solidFill>
              </a:rPr>
              <a:t>Jason Day</a:t>
            </a:r>
            <a:endParaRPr lang="en-US" sz="2800" dirty="0">
              <a:solidFill>
                <a:schemeClr val="bg1"/>
              </a:solidFill>
            </a:endParaRPr>
          </a:p>
        </p:txBody>
      </p:sp>
      <p:sp>
        <p:nvSpPr>
          <p:cNvPr id="22" name="TextBox 21"/>
          <p:cNvSpPr txBox="1"/>
          <p:nvPr/>
        </p:nvSpPr>
        <p:spPr>
          <a:xfrm>
            <a:off x="4699000" y="4549238"/>
            <a:ext cx="1320800" cy="523220"/>
          </a:xfrm>
          <a:prstGeom prst="rect">
            <a:avLst/>
          </a:prstGeom>
          <a:noFill/>
        </p:spPr>
        <p:txBody>
          <a:bodyPr wrap="square" rtlCol="0">
            <a:spAutoFit/>
          </a:bodyPr>
          <a:lstStyle/>
          <a:p>
            <a:pPr algn="ctr"/>
            <a:r>
              <a:rPr lang="pt-BR" sz="2800" dirty="0" smtClean="0">
                <a:solidFill>
                  <a:schemeClr val="bg1"/>
                </a:solidFill>
              </a:rPr>
              <a:t>2015</a:t>
            </a:r>
            <a:endParaRPr lang="en-US" sz="2800" dirty="0">
              <a:solidFill>
                <a:schemeClr val="bg1"/>
              </a:solidFill>
            </a:endParaRPr>
          </a:p>
        </p:txBody>
      </p:sp>
      <p:sp>
        <p:nvSpPr>
          <p:cNvPr id="24" name="TextBox 23"/>
          <p:cNvSpPr txBox="1"/>
          <p:nvPr/>
        </p:nvSpPr>
        <p:spPr>
          <a:xfrm>
            <a:off x="5549899" y="5494152"/>
            <a:ext cx="2514600" cy="926917"/>
          </a:xfrm>
          <a:prstGeom prst="rect">
            <a:avLst/>
          </a:prstGeom>
          <a:noFill/>
        </p:spPr>
        <p:txBody>
          <a:bodyPr wrap="square" rtlCol="0">
            <a:spAutoFit/>
          </a:bodyPr>
          <a:lstStyle/>
          <a:p>
            <a:r>
              <a:rPr lang="pt-BR" sz="2800" dirty="0" smtClean="0">
                <a:solidFill>
                  <a:srgbClr val="000000"/>
                </a:solidFill>
              </a:rPr>
              <a:t>1 Vitória</a:t>
            </a:r>
            <a:endParaRPr lang="en-US" sz="2800" dirty="0">
              <a:solidFill>
                <a:srgbClr val="000000"/>
              </a:solidFill>
            </a:endParaRPr>
          </a:p>
        </p:txBody>
      </p:sp>
      <p:sp>
        <p:nvSpPr>
          <p:cNvPr id="25" name="TextBox 24"/>
          <p:cNvSpPr txBox="1"/>
          <p:nvPr/>
        </p:nvSpPr>
        <p:spPr>
          <a:xfrm>
            <a:off x="5549899" y="5826872"/>
            <a:ext cx="2514600" cy="926917"/>
          </a:xfrm>
          <a:prstGeom prst="rect">
            <a:avLst/>
          </a:prstGeom>
          <a:noFill/>
        </p:spPr>
        <p:txBody>
          <a:bodyPr wrap="square" rtlCol="0">
            <a:spAutoFit/>
          </a:bodyPr>
          <a:lstStyle/>
          <a:p>
            <a:r>
              <a:rPr lang="pt-BR" sz="2800" dirty="0" smtClean="0"/>
              <a:t>1 Derrota</a:t>
            </a:r>
            <a:endParaRPr lang="en-US" sz="2800" dirty="0"/>
          </a:p>
        </p:txBody>
      </p:sp>
      <p:sp>
        <p:nvSpPr>
          <p:cNvPr id="26" name="TextBox 25"/>
          <p:cNvSpPr txBox="1"/>
          <p:nvPr/>
        </p:nvSpPr>
        <p:spPr>
          <a:xfrm>
            <a:off x="2908300" y="5684578"/>
            <a:ext cx="2514600" cy="523220"/>
          </a:xfrm>
          <a:prstGeom prst="rect">
            <a:avLst/>
          </a:prstGeom>
          <a:noFill/>
        </p:spPr>
        <p:txBody>
          <a:bodyPr wrap="square" rtlCol="0">
            <a:spAutoFit/>
          </a:bodyPr>
          <a:lstStyle/>
          <a:p>
            <a:pPr algn="ctr"/>
            <a:r>
              <a:rPr lang="pt-BR" sz="2800" dirty="0">
                <a:solidFill>
                  <a:schemeClr val="bg1"/>
                </a:solidFill>
              </a:rPr>
              <a:t>Victor Belfort</a:t>
            </a:r>
            <a:endParaRPr lang="en-US" sz="2800" dirty="0">
              <a:solidFill>
                <a:schemeClr val="bg1"/>
              </a:solidFill>
            </a:endParaRPr>
          </a:p>
        </p:txBody>
      </p:sp>
      <p:sp>
        <p:nvSpPr>
          <p:cNvPr id="29" name="TextBox 28"/>
          <p:cNvSpPr txBox="1"/>
          <p:nvPr/>
        </p:nvSpPr>
        <p:spPr>
          <a:xfrm>
            <a:off x="2870200" y="6129784"/>
            <a:ext cx="1320800" cy="523220"/>
          </a:xfrm>
          <a:prstGeom prst="rect">
            <a:avLst/>
          </a:prstGeom>
          <a:noFill/>
        </p:spPr>
        <p:txBody>
          <a:bodyPr wrap="square" rtlCol="0">
            <a:spAutoFit/>
          </a:bodyPr>
          <a:lstStyle/>
          <a:p>
            <a:pPr algn="ctr"/>
            <a:r>
              <a:rPr lang="pt-BR" sz="2800" dirty="0" smtClean="0">
                <a:solidFill>
                  <a:schemeClr val="bg1"/>
                </a:solidFill>
              </a:rPr>
              <a:t>2015</a:t>
            </a:r>
            <a:endParaRPr lang="en-US" sz="2800" dirty="0">
              <a:solidFill>
                <a:schemeClr val="bg1"/>
              </a:solidFill>
            </a:endParaRPr>
          </a:p>
        </p:txBody>
      </p:sp>
    </p:spTree>
    <p:extLst>
      <p:ext uri="{BB962C8B-B14F-4D97-AF65-F5344CB8AC3E}">
        <p14:creationId xmlns:p14="http://schemas.microsoft.com/office/powerpoint/2010/main" val="1937930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Template Apresentação CBTH 9.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Box 1"/>
          <p:cNvSpPr txBox="1"/>
          <p:nvPr/>
        </p:nvSpPr>
        <p:spPr>
          <a:xfrm>
            <a:off x="-148278" y="1403140"/>
            <a:ext cx="9440556" cy="523220"/>
          </a:xfrm>
          <a:prstGeom prst="rect">
            <a:avLst/>
          </a:prstGeom>
          <a:noFill/>
        </p:spPr>
        <p:txBody>
          <a:bodyPr wrap="square" rtlCol="0">
            <a:spAutoFit/>
          </a:bodyPr>
          <a:lstStyle/>
          <a:p>
            <a:pPr algn="ctr"/>
            <a:r>
              <a:rPr lang="pt-BR" sz="2800" b="1" dirty="0"/>
              <a:t>EXEMPLOS PROFISSIONAIS </a:t>
            </a:r>
            <a:r>
              <a:rPr lang="pt-BR" sz="2800" b="1" dirty="0" smtClean="0"/>
              <a:t>DE </a:t>
            </a:r>
            <a:r>
              <a:rPr lang="pt-BR" sz="2800" b="1" dirty="0"/>
              <a:t>JOGOS DE </a:t>
            </a:r>
            <a:r>
              <a:rPr lang="pt-BR" sz="2800" b="1" dirty="0" smtClean="0"/>
              <a:t>HABILIDADE</a:t>
            </a:r>
            <a:endParaRPr lang="pt-BR" sz="2800" b="1" dirty="0"/>
          </a:p>
        </p:txBody>
      </p:sp>
      <p:sp>
        <p:nvSpPr>
          <p:cNvPr id="7" name="TextBox 6"/>
          <p:cNvSpPr txBox="1"/>
          <p:nvPr/>
        </p:nvSpPr>
        <p:spPr>
          <a:xfrm>
            <a:off x="241292" y="5486906"/>
            <a:ext cx="8839216" cy="830997"/>
          </a:xfrm>
          <a:prstGeom prst="rect">
            <a:avLst/>
          </a:prstGeom>
          <a:noFill/>
        </p:spPr>
        <p:txBody>
          <a:bodyPr wrap="square" rtlCol="0">
            <a:spAutoFit/>
          </a:bodyPr>
          <a:lstStyle/>
          <a:p>
            <a:r>
              <a:rPr lang="en-US" sz="2400" dirty="0" smtClean="0"/>
              <a:t>O j</a:t>
            </a:r>
            <a:r>
              <a:rPr lang="x-none" sz="2400" dirty="0" smtClean="0"/>
              <a:t>ogador tem que compensar investimentos e uma carreira de vitórias e derrotas para ser lucrativo </a:t>
            </a:r>
            <a:endParaRPr lang="en-US" sz="2400" dirty="0"/>
          </a:p>
        </p:txBody>
      </p:sp>
      <p:sp>
        <p:nvSpPr>
          <p:cNvPr id="8" name="TextBox 7"/>
          <p:cNvSpPr txBox="1"/>
          <p:nvPr/>
        </p:nvSpPr>
        <p:spPr>
          <a:xfrm>
            <a:off x="4826000" y="2641600"/>
            <a:ext cx="2514600" cy="523220"/>
          </a:xfrm>
          <a:prstGeom prst="rect">
            <a:avLst/>
          </a:prstGeom>
          <a:noFill/>
        </p:spPr>
        <p:txBody>
          <a:bodyPr wrap="square" rtlCol="0">
            <a:spAutoFit/>
          </a:bodyPr>
          <a:lstStyle/>
          <a:p>
            <a:r>
              <a:rPr lang="pt-BR" sz="2800" dirty="0" smtClean="0">
                <a:solidFill>
                  <a:srgbClr val="000000"/>
                </a:solidFill>
              </a:rPr>
              <a:t>1 Vitória</a:t>
            </a:r>
            <a:endParaRPr lang="en-US" sz="2800" dirty="0">
              <a:solidFill>
                <a:srgbClr val="000000"/>
              </a:solidFill>
            </a:endParaRPr>
          </a:p>
        </p:txBody>
      </p:sp>
      <p:sp>
        <p:nvSpPr>
          <p:cNvPr id="9" name="TextBox 8"/>
          <p:cNvSpPr txBox="1"/>
          <p:nvPr/>
        </p:nvSpPr>
        <p:spPr>
          <a:xfrm>
            <a:off x="4826000" y="2966710"/>
            <a:ext cx="2514600" cy="523220"/>
          </a:xfrm>
          <a:prstGeom prst="rect">
            <a:avLst/>
          </a:prstGeom>
          <a:noFill/>
        </p:spPr>
        <p:txBody>
          <a:bodyPr wrap="square" rtlCol="0">
            <a:spAutoFit/>
          </a:bodyPr>
          <a:lstStyle/>
          <a:p>
            <a:r>
              <a:rPr lang="pt-BR" sz="2800" dirty="0" smtClean="0"/>
              <a:t>14 Torneios</a:t>
            </a:r>
            <a:endParaRPr lang="en-US" sz="2800" dirty="0"/>
          </a:p>
        </p:txBody>
      </p:sp>
      <p:sp>
        <p:nvSpPr>
          <p:cNvPr id="12" name="Rectangle 11"/>
          <p:cNvSpPr/>
          <p:nvPr/>
        </p:nvSpPr>
        <p:spPr>
          <a:xfrm>
            <a:off x="4381499" y="2641600"/>
            <a:ext cx="2755915" cy="855940"/>
          </a:xfrm>
          <a:prstGeom prst="rect">
            <a:avLst/>
          </a:prstGeom>
          <a:no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2108184" y="2870200"/>
            <a:ext cx="2514600" cy="404544"/>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2146300" y="2782678"/>
            <a:ext cx="2514600" cy="523220"/>
          </a:xfrm>
          <a:prstGeom prst="rect">
            <a:avLst/>
          </a:prstGeom>
          <a:noFill/>
        </p:spPr>
        <p:txBody>
          <a:bodyPr wrap="square" rtlCol="0">
            <a:spAutoFit/>
          </a:bodyPr>
          <a:lstStyle/>
          <a:p>
            <a:pPr algn="ctr"/>
            <a:r>
              <a:rPr lang="pt-BR" sz="2800" dirty="0" smtClean="0">
                <a:solidFill>
                  <a:schemeClr val="bg1"/>
                </a:solidFill>
              </a:rPr>
              <a:t>Gabriel Medina</a:t>
            </a:r>
            <a:endParaRPr lang="en-US" sz="2800" dirty="0">
              <a:solidFill>
                <a:schemeClr val="bg1"/>
              </a:solidFill>
            </a:endParaRPr>
          </a:p>
        </p:txBody>
      </p:sp>
      <p:sp>
        <p:nvSpPr>
          <p:cNvPr id="13" name="TextBox 12"/>
          <p:cNvSpPr txBox="1"/>
          <p:nvPr/>
        </p:nvSpPr>
        <p:spPr>
          <a:xfrm>
            <a:off x="1993900" y="3255098"/>
            <a:ext cx="1320800" cy="523220"/>
          </a:xfrm>
          <a:prstGeom prst="rect">
            <a:avLst/>
          </a:prstGeom>
          <a:noFill/>
        </p:spPr>
        <p:txBody>
          <a:bodyPr wrap="square" rtlCol="0">
            <a:spAutoFit/>
          </a:bodyPr>
          <a:lstStyle/>
          <a:p>
            <a:pPr algn="ctr"/>
            <a:r>
              <a:rPr lang="pt-BR" sz="2800" dirty="0" smtClean="0">
                <a:solidFill>
                  <a:schemeClr val="bg1"/>
                </a:solidFill>
              </a:rPr>
              <a:t>2015</a:t>
            </a:r>
            <a:endParaRPr lang="en-US" sz="2800" dirty="0">
              <a:solidFill>
                <a:schemeClr val="bg1"/>
              </a:solidFill>
            </a:endParaRPr>
          </a:p>
        </p:txBody>
      </p:sp>
      <p:sp>
        <p:nvSpPr>
          <p:cNvPr id="22" name="TextBox 21"/>
          <p:cNvSpPr txBox="1"/>
          <p:nvPr/>
        </p:nvSpPr>
        <p:spPr>
          <a:xfrm>
            <a:off x="4762500" y="4701638"/>
            <a:ext cx="1320800" cy="523220"/>
          </a:xfrm>
          <a:prstGeom prst="rect">
            <a:avLst/>
          </a:prstGeom>
          <a:noFill/>
        </p:spPr>
        <p:txBody>
          <a:bodyPr wrap="square" rtlCol="0">
            <a:spAutoFit/>
          </a:bodyPr>
          <a:lstStyle/>
          <a:p>
            <a:pPr algn="ctr"/>
            <a:r>
              <a:rPr lang="pt-BR" sz="2800" dirty="0" smtClean="0">
                <a:solidFill>
                  <a:schemeClr val="bg1"/>
                </a:solidFill>
              </a:rPr>
              <a:t>2015</a:t>
            </a:r>
            <a:endParaRPr lang="en-US" sz="2800" dirty="0">
              <a:solidFill>
                <a:schemeClr val="bg1"/>
              </a:solidFill>
            </a:endParaRPr>
          </a:p>
        </p:txBody>
      </p:sp>
      <p:sp>
        <p:nvSpPr>
          <p:cNvPr id="26" name="TextBox 25"/>
          <p:cNvSpPr txBox="1"/>
          <p:nvPr/>
        </p:nvSpPr>
        <p:spPr>
          <a:xfrm>
            <a:off x="177784" y="4393861"/>
            <a:ext cx="8826515" cy="830997"/>
          </a:xfrm>
          <a:prstGeom prst="rect">
            <a:avLst/>
          </a:prstGeom>
          <a:noFill/>
        </p:spPr>
        <p:txBody>
          <a:bodyPr wrap="square" rtlCol="0">
            <a:spAutoFit/>
          </a:bodyPr>
          <a:lstStyle/>
          <a:p>
            <a:r>
              <a:rPr lang="pt-BR" sz="2400" dirty="0" smtClean="0"/>
              <a:t>Os profissionais de jogos de habilidade não são premiados em sorteios ou agraciados pelo acaso</a:t>
            </a:r>
            <a:endParaRPr lang="pt-BR" sz="2400" dirty="0"/>
          </a:p>
        </p:txBody>
      </p:sp>
      <p:sp>
        <p:nvSpPr>
          <p:cNvPr id="27" name="Rectangle 26"/>
          <p:cNvSpPr/>
          <p:nvPr/>
        </p:nvSpPr>
        <p:spPr>
          <a:xfrm>
            <a:off x="177784" y="4416691"/>
            <a:ext cx="8102616" cy="855940"/>
          </a:xfrm>
          <a:prstGeom prst="rect">
            <a:avLst/>
          </a:prstGeom>
          <a:no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p:cNvSpPr/>
          <p:nvPr/>
        </p:nvSpPr>
        <p:spPr>
          <a:xfrm>
            <a:off x="177784" y="5512306"/>
            <a:ext cx="8102616" cy="855940"/>
          </a:xfrm>
          <a:prstGeom prst="rect">
            <a:avLst/>
          </a:prstGeom>
          <a:no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164018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107" y="2256224"/>
            <a:ext cx="8627787" cy="2677656"/>
          </a:xfrm>
          <a:prstGeom prst="rect">
            <a:avLst/>
          </a:prstGeom>
          <a:noFill/>
        </p:spPr>
        <p:txBody>
          <a:bodyPr wrap="square" rtlCol="0">
            <a:spAutoFit/>
          </a:bodyPr>
          <a:lstStyle/>
          <a:p>
            <a:pPr algn="ctr"/>
            <a:r>
              <a:rPr lang="pt-BR" sz="2800" dirty="0"/>
              <a:t>PARA CRIAR UM NOVO MERCADO </a:t>
            </a:r>
            <a:r>
              <a:rPr lang="pt-BR" sz="2800" dirty="0" smtClean="0"/>
              <a:t/>
            </a:r>
            <a:br>
              <a:rPr lang="pt-BR" sz="2800" dirty="0" smtClean="0"/>
            </a:br>
            <a:r>
              <a:rPr lang="pt-BR" sz="2800" dirty="0" smtClean="0"/>
              <a:t>NÃO É PRECISO ACABAR COM OUTROS JÁ EXISTENTES</a:t>
            </a:r>
          </a:p>
          <a:p>
            <a:pPr algn="ctr"/>
            <a:endParaRPr lang="pt-BR" sz="2800" dirty="0"/>
          </a:p>
          <a:p>
            <a:pPr algn="ctr"/>
            <a:r>
              <a:rPr lang="pt-BR" sz="2800" dirty="0" smtClean="0"/>
              <a:t>O TEXTO DA LEI TEM QUE SER CLARO NA DISTINÇÃO E TRATAMENTO DIFERENCIADO ENTRE OS JOGOS DE HABILIDADE E OS JOGOS DE AZAR</a:t>
            </a:r>
            <a:endParaRPr lang="en-US" sz="2800" dirty="0"/>
          </a:p>
        </p:txBody>
      </p:sp>
      <p:cxnSp>
        <p:nvCxnSpPr>
          <p:cNvPr id="4" name="Straight Connector 3"/>
          <p:cNvCxnSpPr/>
          <p:nvPr/>
        </p:nvCxnSpPr>
        <p:spPr>
          <a:xfrm>
            <a:off x="407154" y="2251664"/>
            <a:ext cx="0" cy="2648281"/>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407154" y="2251664"/>
            <a:ext cx="862779" cy="0"/>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07154" y="4899945"/>
            <a:ext cx="862779" cy="0"/>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712954" y="2251664"/>
            <a:ext cx="0" cy="2648281"/>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849354" y="2251664"/>
            <a:ext cx="862779" cy="0"/>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7849354" y="4899945"/>
            <a:ext cx="862779" cy="0"/>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0828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ate Apresentação CBTH 3.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281130" y="1370370"/>
            <a:ext cx="7425713" cy="1384995"/>
          </a:xfrm>
          <a:prstGeom prst="rect">
            <a:avLst/>
          </a:prstGeom>
          <a:noFill/>
        </p:spPr>
        <p:txBody>
          <a:bodyPr wrap="square" rtlCol="0">
            <a:spAutoFit/>
          </a:bodyPr>
          <a:lstStyle/>
          <a:p>
            <a:r>
              <a:rPr lang="pt-BR" sz="2800" b="1" dirty="0"/>
              <a:t>RISCOS DE TRAZER </a:t>
            </a:r>
            <a:r>
              <a:rPr lang="pt-BR" sz="2800" b="1" dirty="0" smtClean="0"/>
              <a:t>INDISTINÇÃO E </a:t>
            </a:r>
            <a:br>
              <a:rPr lang="pt-BR" sz="2800" b="1" dirty="0" smtClean="0"/>
            </a:br>
            <a:r>
              <a:rPr lang="pt-BR" sz="2800" b="1" dirty="0" smtClean="0"/>
              <a:t>INSEGURANÇA</a:t>
            </a:r>
            <a:r>
              <a:rPr lang="pt-BR" sz="2800" b="1" dirty="0"/>
              <a:t> </a:t>
            </a:r>
            <a:r>
              <a:rPr lang="pt-BR" sz="2800" b="1" dirty="0" smtClean="0"/>
              <a:t>JURÍDICA </a:t>
            </a:r>
            <a:br>
              <a:rPr lang="pt-BR" sz="2800" b="1" dirty="0" smtClean="0"/>
            </a:br>
            <a:r>
              <a:rPr lang="pt-BR" sz="2800" b="1" dirty="0" smtClean="0"/>
              <a:t>PARA </a:t>
            </a:r>
            <a:r>
              <a:rPr lang="pt-BR" sz="2800" b="1" dirty="0"/>
              <a:t>O </a:t>
            </a:r>
            <a:r>
              <a:rPr lang="pt-BR" sz="2800" b="1" dirty="0" smtClean="0"/>
              <a:t>SEGMENTO</a:t>
            </a:r>
            <a:endParaRPr lang="pt-BR" sz="2800" b="1" dirty="0"/>
          </a:p>
        </p:txBody>
      </p:sp>
      <p:sp>
        <p:nvSpPr>
          <p:cNvPr id="6" name="TextBox 5"/>
          <p:cNvSpPr txBox="1"/>
          <p:nvPr/>
        </p:nvSpPr>
        <p:spPr>
          <a:xfrm>
            <a:off x="446262" y="2764304"/>
            <a:ext cx="5748626" cy="2585323"/>
          </a:xfrm>
          <a:prstGeom prst="rect">
            <a:avLst/>
          </a:prstGeom>
          <a:noFill/>
        </p:spPr>
        <p:txBody>
          <a:bodyPr wrap="square" rtlCol="0">
            <a:spAutoFit/>
          </a:bodyPr>
          <a:lstStyle/>
          <a:p>
            <a:pPr lvl="0"/>
            <a:r>
              <a:rPr lang="pt-BR" dirty="0"/>
              <a:t>PALAVRA “JOGOS” </a:t>
            </a:r>
            <a:r>
              <a:rPr lang="pt-BR" dirty="0" smtClean="0"/>
              <a:t/>
            </a:r>
            <a:br>
              <a:rPr lang="pt-BR" dirty="0" smtClean="0"/>
            </a:br>
            <a:r>
              <a:rPr lang="pt-BR" dirty="0" smtClean="0"/>
              <a:t>SEMPRE </a:t>
            </a:r>
            <a:r>
              <a:rPr lang="pt-BR" dirty="0"/>
              <a:t>SER “JOGOS DE AZAR</a:t>
            </a:r>
            <a:r>
              <a:rPr lang="pt-BR" dirty="0" smtClean="0"/>
              <a:t>”</a:t>
            </a:r>
          </a:p>
          <a:p>
            <a:pPr lvl="0"/>
            <a:endParaRPr lang="pt-BR" dirty="0"/>
          </a:p>
          <a:p>
            <a:pPr lvl="0"/>
            <a:r>
              <a:rPr lang="pt-BR" dirty="0"/>
              <a:t>PALAVRA </a:t>
            </a:r>
            <a:r>
              <a:rPr lang="pt-BR" dirty="0" smtClean="0"/>
              <a:t>“JOGOS DE BARALHO”</a:t>
            </a:r>
            <a:br>
              <a:rPr lang="pt-BR" dirty="0" smtClean="0"/>
            </a:br>
            <a:r>
              <a:rPr lang="pt-BR" dirty="0" smtClean="0"/>
              <a:t> SEMPRE </a:t>
            </a:r>
            <a:r>
              <a:rPr lang="pt-BR" dirty="0"/>
              <a:t>SER “JOGOS DE AZAR ATRAVÉS DE BARALHO</a:t>
            </a:r>
            <a:r>
              <a:rPr lang="pt-BR" dirty="0" smtClean="0"/>
              <a:t>”</a:t>
            </a:r>
          </a:p>
          <a:p>
            <a:pPr lvl="0"/>
            <a:endParaRPr lang="pt-BR" dirty="0"/>
          </a:p>
          <a:p>
            <a:pPr lvl="0"/>
            <a:r>
              <a:rPr lang="pt-BR" dirty="0"/>
              <a:t>PALAVRA “JOGOS ELETRÔNICOS” </a:t>
            </a:r>
            <a:r>
              <a:rPr lang="pt-BR" dirty="0" smtClean="0"/>
              <a:t/>
            </a:r>
            <a:br>
              <a:rPr lang="pt-BR" dirty="0" smtClean="0"/>
            </a:br>
            <a:r>
              <a:rPr lang="pt-BR" dirty="0" smtClean="0"/>
              <a:t>SEMPRE </a:t>
            </a:r>
            <a:r>
              <a:rPr lang="pt-BR" dirty="0"/>
              <a:t>SER “JOGOS DE AZAR POR MEIO ELETRÔNICO”</a:t>
            </a:r>
          </a:p>
          <a:p>
            <a:endParaRPr lang="en-US" dirty="0"/>
          </a:p>
        </p:txBody>
      </p:sp>
      <p:sp>
        <p:nvSpPr>
          <p:cNvPr id="7" name="Rectangle 6"/>
          <p:cNvSpPr/>
          <p:nvPr/>
        </p:nvSpPr>
        <p:spPr>
          <a:xfrm>
            <a:off x="307573" y="2886652"/>
            <a:ext cx="135730" cy="135730"/>
          </a:xfrm>
          <a:prstGeom prst="rect">
            <a:avLst/>
          </a:prstGeom>
          <a:solidFill>
            <a:srgbClr val="00BD0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33231" y="5027230"/>
            <a:ext cx="7813479" cy="1754327"/>
          </a:xfrm>
          <a:prstGeom prst="rect">
            <a:avLst/>
          </a:prstGeom>
          <a:noFill/>
        </p:spPr>
        <p:txBody>
          <a:bodyPr wrap="square" rtlCol="0">
            <a:spAutoFit/>
          </a:bodyPr>
          <a:lstStyle/>
          <a:p>
            <a:pPr lvl="0"/>
            <a:endParaRPr lang="pt-BR" dirty="0"/>
          </a:p>
          <a:p>
            <a:pPr lvl="0"/>
            <a:r>
              <a:rPr lang="pt-BR" dirty="0"/>
              <a:t>APOIAMOS INCONDICIONALMENTE A REGULAMENTAÇÃO DE JOGOS DE AZAR NO BRASIL. MAS, PARA CRIAR UM NOVO MERCADO NÃO PRECISAMOS ACABAR COM OS INVESTIMENTOS, PRATICANTES, EMPREGOS E OS IMPOSTOS JÁ </a:t>
            </a:r>
            <a:r>
              <a:rPr lang="pt-BR" dirty="0" smtClean="0"/>
              <a:t>EXISTENTES EM UM MERCADO CONSOLIDADO.</a:t>
            </a:r>
            <a:endParaRPr lang="pt-BR" dirty="0"/>
          </a:p>
          <a:p>
            <a:endParaRPr lang="en-US" dirty="0"/>
          </a:p>
        </p:txBody>
      </p:sp>
      <p:sp>
        <p:nvSpPr>
          <p:cNvPr id="13" name="Snip Single Corner Rectangle 12"/>
          <p:cNvSpPr/>
          <p:nvPr/>
        </p:nvSpPr>
        <p:spPr>
          <a:xfrm flipV="1">
            <a:off x="395462" y="5221667"/>
            <a:ext cx="7813478" cy="1309181"/>
          </a:xfrm>
          <a:prstGeom prst="snip1Rect">
            <a:avLst/>
          </a:prstGeom>
          <a:noFill/>
          <a:ln>
            <a:solidFill>
              <a:srgbClr val="00BD0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07573" y="3712152"/>
            <a:ext cx="135730" cy="135730"/>
          </a:xfrm>
          <a:prstGeom prst="rect">
            <a:avLst/>
          </a:prstGeom>
          <a:solidFill>
            <a:srgbClr val="00BD0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07573" y="4537652"/>
            <a:ext cx="135730" cy="135730"/>
          </a:xfrm>
          <a:prstGeom prst="rect">
            <a:avLst/>
          </a:prstGeom>
          <a:solidFill>
            <a:srgbClr val="00BD0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7930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0116" y="2576641"/>
            <a:ext cx="8676257" cy="4278094"/>
          </a:xfrm>
          <a:prstGeom prst="rect">
            <a:avLst/>
          </a:prstGeom>
          <a:noFill/>
        </p:spPr>
        <p:txBody>
          <a:bodyPr wrap="square" rtlCol="0">
            <a:spAutoFit/>
          </a:bodyPr>
          <a:lstStyle/>
          <a:p>
            <a:pPr lvl="0"/>
            <a:r>
              <a:rPr lang="pt-BR" sz="1600" dirty="0" smtClean="0"/>
              <a:t>AUMENTO </a:t>
            </a:r>
            <a:r>
              <a:rPr lang="pt-BR" sz="1600" dirty="0"/>
              <a:t>DA INCERTEZA JURÍDICA PARA PRATICANTES, INVESTIDORES, </a:t>
            </a:r>
            <a:r>
              <a:rPr lang="pt-BR" sz="1600" dirty="0" smtClean="0"/>
              <a:t/>
            </a:r>
            <a:br>
              <a:rPr lang="pt-BR" sz="1600" dirty="0" smtClean="0"/>
            </a:br>
            <a:r>
              <a:rPr lang="pt-BR" sz="1600" dirty="0" smtClean="0"/>
              <a:t>EMPREENDEDORES </a:t>
            </a:r>
            <a:r>
              <a:rPr lang="pt-BR" sz="1600" dirty="0"/>
              <a:t>E AUTORIDADES</a:t>
            </a:r>
            <a:r>
              <a:rPr lang="pt-BR" sz="1600" dirty="0" smtClean="0"/>
              <a:t>;</a:t>
            </a:r>
          </a:p>
          <a:p>
            <a:pPr lvl="0"/>
            <a:endParaRPr lang="pt-BR" sz="1600" dirty="0"/>
          </a:p>
          <a:p>
            <a:pPr lvl="0"/>
            <a:r>
              <a:rPr lang="pt-BR" sz="1600" dirty="0"/>
              <a:t>DIMINUIÇÃO DOS INVESTIMENTOS, DA ARRECADAÇÃO E DOS EMPREGOS </a:t>
            </a:r>
            <a:r>
              <a:rPr lang="pt-BR" sz="1600" dirty="0" smtClean="0"/>
              <a:t/>
            </a:r>
            <a:br>
              <a:rPr lang="pt-BR" sz="1600" dirty="0" smtClean="0"/>
            </a:br>
            <a:r>
              <a:rPr lang="pt-BR" sz="1600" dirty="0" smtClean="0"/>
              <a:t>GERADOS </a:t>
            </a:r>
            <a:r>
              <a:rPr lang="pt-BR" sz="1600" dirty="0"/>
              <a:t>NUM SEGMENTO JÁ ESTABELECIDO</a:t>
            </a:r>
            <a:r>
              <a:rPr lang="pt-BR" sz="1600" dirty="0" smtClean="0"/>
              <a:t>;</a:t>
            </a:r>
          </a:p>
          <a:p>
            <a:pPr lvl="0"/>
            <a:endParaRPr lang="pt-BR" sz="1600" dirty="0"/>
          </a:p>
          <a:p>
            <a:pPr lvl="0"/>
            <a:r>
              <a:rPr lang="pt-BR" sz="1600" dirty="0" smtClean="0"/>
              <a:t>INCERTEZA DAS AUTORIDADES ACERCA DE COMO EXATAMENTE AGIR;</a:t>
            </a:r>
          </a:p>
          <a:p>
            <a:pPr lvl="0"/>
            <a:endParaRPr lang="pt-BR" sz="1600" dirty="0" smtClean="0"/>
          </a:p>
          <a:p>
            <a:pPr lvl="0"/>
            <a:r>
              <a:rPr lang="pt-BR" sz="1600" dirty="0"/>
              <a:t>AUMENTO DA CORRUPÇÃO ATIVA E PASSIVA;</a:t>
            </a:r>
          </a:p>
          <a:p>
            <a:pPr lvl="0"/>
            <a:endParaRPr lang="pt-BR" sz="1600" dirty="0"/>
          </a:p>
          <a:p>
            <a:pPr lvl="0"/>
            <a:r>
              <a:rPr lang="pt-BR" sz="1600" dirty="0"/>
              <a:t>AUMENTO DE ACUSAÇÕES DE PREVARICAÇÕES;</a:t>
            </a:r>
          </a:p>
          <a:p>
            <a:pPr lvl="0"/>
            <a:endParaRPr lang="pt-BR" sz="1600" dirty="0"/>
          </a:p>
          <a:p>
            <a:pPr lvl="0"/>
            <a:r>
              <a:rPr lang="pt-BR" sz="1600" dirty="0"/>
              <a:t>AUMENTO DE AÇÕES CRIMINAIS EM TRIBUNAIS AO REDOR DE TODO PAÍS;</a:t>
            </a:r>
          </a:p>
          <a:p>
            <a:pPr lvl="0"/>
            <a:endParaRPr lang="pt-BR" sz="1600" dirty="0"/>
          </a:p>
          <a:p>
            <a:pPr lvl="0"/>
            <a:r>
              <a:rPr lang="x-none" sz="1600" dirty="0" smtClean="0"/>
              <a:t>SOBRECARGA </a:t>
            </a:r>
            <a:r>
              <a:rPr lang="pt-BR" sz="1600" dirty="0" smtClean="0"/>
              <a:t>DO SISTEMA </a:t>
            </a:r>
            <a:r>
              <a:rPr lang="pt-BR" sz="1600" dirty="0"/>
              <a:t>JUDICIÁRIO BRASILEIRO</a:t>
            </a:r>
            <a:r>
              <a:rPr lang="pt-BR" sz="1600" dirty="0" smtClean="0"/>
              <a:t>;</a:t>
            </a:r>
          </a:p>
          <a:p>
            <a:pPr lvl="0"/>
            <a:endParaRPr lang="pt-BR" sz="1600" dirty="0"/>
          </a:p>
          <a:p>
            <a:pPr lvl="0"/>
            <a:r>
              <a:rPr lang="pt-BR" sz="1600" dirty="0"/>
              <a:t>JUDICIALIZAÇÃO DE FUNÇÕES LEGISLATIVAS</a:t>
            </a:r>
            <a:r>
              <a:rPr lang="pt-BR" sz="1600" dirty="0" smtClean="0"/>
              <a:t>;</a:t>
            </a:r>
            <a:endParaRPr lang="en-US" dirty="0"/>
          </a:p>
        </p:txBody>
      </p:sp>
      <p:sp>
        <p:nvSpPr>
          <p:cNvPr id="11" name="Rectangle 10"/>
          <p:cNvSpPr/>
          <p:nvPr/>
        </p:nvSpPr>
        <p:spPr>
          <a:xfrm>
            <a:off x="484740" y="2656430"/>
            <a:ext cx="135730" cy="135730"/>
          </a:xfrm>
          <a:prstGeom prst="rect">
            <a:avLst/>
          </a:prstGeom>
          <a:solidFill>
            <a:srgbClr val="00BD0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84740" y="3416040"/>
            <a:ext cx="135730" cy="135730"/>
          </a:xfrm>
          <a:prstGeom prst="rect">
            <a:avLst/>
          </a:prstGeom>
          <a:solidFill>
            <a:srgbClr val="00BD0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84740" y="4161480"/>
            <a:ext cx="135730" cy="135730"/>
          </a:xfrm>
          <a:prstGeom prst="rect">
            <a:avLst/>
          </a:prstGeom>
          <a:solidFill>
            <a:srgbClr val="00BD0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84740" y="4633530"/>
            <a:ext cx="135730" cy="135730"/>
          </a:xfrm>
          <a:prstGeom prst="rect">
            <a:avLst/>
          </a:prstGeom>
          <a:solidFill>
            <a:srgbClr val="00BD0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84740" y="5115275"/>
            <a:ext cx="135730" cy="135730"/>
          </a:xfrm>
          <a:prstGeom prst="rect">
            <a:avLst/>
          </a:prstGeom>
          <a:solidFill>
            <a:srgbClr val="00BD0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84740" y="5604104"/>
            <a:ext cx="135730" cy="135730"/>
          </a:xfrm>
          <a:prstGeom prst="rect">
            <a:avLst/>
          </a:prstGeom>
          <a:solidFill>
            <a:srgbClr val="00BD0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4740" y="6582224"/>
            <a:ext cx="135730" cy="135730"/>
          </a:xfrm>
          <a:prstGeom prst="rect">
            <a:avLst/>
          </a:prstGeom>
          <a:solidFill>
            <a:srgbClr val="00BD0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408540" y="1268050"/>
            <a:ext cx="8676258" cy="830997"/>
          </a:xfrm>
          <a:prstGeom prst="rect">
            <a:avLst/>
          </a:prstGeom>
          <a:noFill/>
        </p:spPr>
        <p:txBody>
          <a:bodyPr wrap="square" rtlCol="0">
            <a:spAutoFit/>
          </a:bodyPr>
          <a:lstStyle/>
          <a:p>
            <a:r>
              <a:rPr lang="pt-BR" sz="2400" b="1" dirty="0"/>
              <a:t>EXEMPLO PRÁTICO DA TRAZIDA DE INSEGURANÇA </a:t>
            </a:r>
            <a:r>
              <a:rPr lang="pt-BR" sz="2400" b="1" dirty="0" smtClean="0"/>
              <a:t/>
            </a:r>
            <a:br>
              <a:rPr lang="pt-BR" sz="2400" b="1" dirty="0" smtClean="0"/>
            </a:br>
            <a:r>
              <a:rPr lang="pt-BR" sz="2400" b="1" dirty="0" smtClean="0"/>
              <a:t>JURÍDICA </a:t>
            </a:r>
            <a:r>
              <a:rPr lang="pt-BR" sz="2400" b="1" dirty="0"/>
              <a:t>PARA O NOSSO </a:t>
            </a:r>
            <a:r>
              <a:rPr lang="pt-BR" sz="2400" b="1" dirty="0" smtClean="0"/>
              <a:t>SEGMENTO</a:t>
            </a:r>
            <a:endParaRPr lang="pt-BR" sz="2400" b="1" dirty="0"/>
          </a:p>
        </p:txBody>
      </p:sp>
      <p:sp>
        <p:nvSpPr>
          <p:cNvPr id="20" name="Rectangle 19"/>
          <p:cNvSpPr/>
          <p:nvPr/>
        </p:nvSpPr>
        <p:spPr>
          <a:xfrm>
            <a:off x="484741" y="2122646"/>
            <a:ext cx="4684160" cy="371804"/>
          </a:xfrm>
          <a:prstGeom prst="rect">
            <a:avLst/>
          </a:prstGeom>
          <a:solidFill>
            <a:srgbClr val="00BD0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484740" y="2094340"/>
            <a:ext cx="5868198" cy="400110"/>
          </a:xfrm>
          <a:prstGeom prst="rect">
            <a:avLst/>
          </a:prstGeom>
          <a:noFill/>
        </p:spPr>
        <p:txBody>
          <a:bodyPr wrap="square" rtlCol="0">
            <a:spAutoFit/>
          </a:bodyPr>
          <a:lstStyle/>
          <a:p>
            <a:r>
              <a:rPr lang="pt-BR" sz="2000" dirty="0">
                <a:solidFill>
                  <a:schemeClr val="bg1"/>
                </a:solidFill>
              </a:rPr>
              <a:t>CONSEQUENCIAS </a:t>
            </a:r>
            <a:r>
              <a:rPr lang="pt-BR" sz="2000" dirty="0" smtClean="0">
                <a:solidFill>
                  <a:schemeClr val="bg1"/>
                </a:solidFill>
              </a:rPr>
              <a:t>DESASTROSAS FORMAIS:</a:t>
            </a:r>
            <a:endParaRPr lang="en-US" sz="2000" dirty="0">
              <a:solidFill>
                <a:schemeClr val="bg1"/>
              </a:solidFill>
            </a:endParaRPr>
          </a:p>
        </p:txBody>
      </p:sp>
      <p:sp>
        <p:nvSpPr>
          <p:cNvPr id="22" name="Rectangle 21"/>
          <p:cNvSpPr/>
          <p:nvPr/>
        </p:nvSpPr>
        <p:spPr>
          <a:xfrm>
            <a:off x="484740" y="6099404"/>
            <a:ext cx="135730" cy="135730"/>
          </a:xfrm>
          <a:prstGeom prst="rect">
            <a:avLst/>
          </a:prstGeom>
          <a:solidFill>
            <a:srgbClr val="00BD0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0745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6000" y="2369523"/>
            <a:ext cx="8627787" cy="2246769"/>
          </a:xfrm>
          <a:prstGeom prst="rect">
            <a:avLst/>
          </a:prstGeom>
          <a:noFill/>
        </p:spPr>
        <p:txBody>
          <a:bodyPr wrap="square" rtlCol="0">
            <a:spAutoFit/>
          </a:bodyPr>
          <a:lstStyle/>
          <a:p>
            <a:pPr algn="ctr"/>
            <a:r>
              <a:rPr lang="pt-BR" sz="2800" b="1" dirty="0" smtClean="0"/>
              <a:t>JOGOS DE AZAR </a:t>
            </a:r>
          </a:p>
          <a:p>
            <a:pPr algn="ctr"/>
            <a:r>
              <a:rPr lang="pt-BR" sz="2800" dirty="0" smtClean="0"/>
              <a:t>ARTIGO 50 </a:t>
            </a:r>
            <a:r>
              <a:rPr lang="en-US" sz="2800" dirty="0" smtClean="0"/>
              <a:t>–</a:t>
            </a:r>
            <a:r>
              <a:rPr lang="pt-BR" sz="2800" dirty="0" smtClean="0"/>
              <a:t> LEI DE CONTRAVENÇÕES PENAIS</a:t>
            </a:r>
          </a:p>
          <a:p>
            <a:pPr algn="ctr"/>
            <a:endParaRPr lang="pt-BR" sz="2800" dirty="0"/>
          </a:p>
          <a:p>
            <a:pPr algn="ctr"/>
            <a:r>
              <a:rPr lang="pt-BR" sz="2800" dirty="0" smtClean="0"/>
              <a:t>“AQUELES QUE DEPENDAM PRINCIPALMENTE OU EXCLUSIVAMENTE DA SORTE”</a:t>
            </a:r>
            <a:endParaRPr lang="en-US" sz="2800" dirty="0"/>
          </a:p>
        </p:txBody>
      </p:sp>
      <p:cxnSp>
        <p:nvCxnSpPr>
          <p:cNvPr id="3" name="Straight Connector 2"/>
          <p:cNvCxnSpPr/>
          <p:nvPr/>
        </p:nvCxnSpPr>
        <p:spPr>
          <a:xfrm>
            <a:off x="407154" y="2718976"/>
            <a:ext cx="0" cy="1930707"/>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407154" y="2718976"/>
            <a:ext cx="862779" cy="0"/>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407154" y="4649683"/>
            <a:ext cx="862779" cy="0"/>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7837258" y="2718976"/>
            <a:ext cx="862779" cy="0"/>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8700037" y="2718976"/>
            <a:ext cx="0" cy="1930707"/>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837258" y="4649683"/>
            <a:ext cx="862779" cy="0"/>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5443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84740" y="2482094"/>
            <a:ext cx="135730" cy="135730"/>
          </a:xfrm>
          <a:prstGeom prst="rect">
            <a:avLst/>
          </a:prstGeom>
          <a:solidFill>
            <a:srgbClr val="00BD0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84740" y="3219190"/>
            <a:ext cx="135730" cy="135730"/>
          </a:xfrm>
          <a:prstGeom prst="rect">
            <a:avLst/>
          </a:prstGeom>
          <a:solidFill>
            <a:srgbClr val="00BD0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84740" y="3710630"/>
            <a:ext cx="135730" cy="135730"/>
          </a:xfrm>
          <a:prstGeom prst="rect">
            <a:avLst/>
          </a:prstGeom>
          <a:solidFill>
            <a:srgbClr val="00BD0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84740" y="4189030"/>
            <a:ext cx="135730" cy="135730"/>
          </a:xfrm>
          <a:prstGeom prst="rect">
            <a:avLst/>
          </a:prstGeom>
          <a:solidFill>
            <a:srgbClr val="00BD0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84740" y="4677125"/>
            <a:ext cx="135730" cy="135730"/>
          </a:xfrm>
          <a:prstGeom prst="rect">
            <a:avLst/>
          </a:prstGeom>
          <a:solidFill>
            <a:srgbClr val="00BD0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84740" y="5159604"/>
            <a:ext cx="135730" cy="135730"/>
          </a:xfrm>
          <a:prstGeom prst="rect">
            <a:avLst/>
          </a:prstGeom>
          <a:solidFill>
            <a:srgbClr val="00BD0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4740" y="5896424"/>
            <a:ext cx="135730" cy="135730"/>
          </a:xfrm>
          <a:prstGeom prst="rect">
            <a:avLst/>
          </a:prstGeom>
          <a:solidFill>
            <a:srgbClr val="00BD0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620423" y="2367484"/>
            <a:ext cx="8676257" cy="4062651"/>
          </a:xfrm>
          <a:prstGeom prst="rect">
            <a:avLst/>
          </a:prstGeom>
          <a:noFill/>
        </p:spPr>
        <p:txBody>
          <a:bodyPr wrap="square" rtlCol="0">
            <a:spAutoFit/>
          </a:bodyPr>
          <a:lstStyle/>
          <a:p>
            <a:pPr lvl="0"/>
            <a:r>
              <a:rPr lang="pt-BR" sz="1600" dirty="0"/>
              <a:t>1/3 DE NOSSA POPULAÇÃO SEM SABER EXATAMENTE O QUE PODE OU </a:t>
            </a:r>
          </a:p>
          <a:p>
            <a:pPr lvl="0"/>
            <a:r>
              <a:rPr lang="pt-BR" sz="1600" dirty="0"/>
              <a:t>NÃO SER FEITO EM RELAÇÃO A QUALQUER JOGO;</a:t>
            </a:r>
          </a:p>
          <a:p>
            <a:pPr lvl="0"/>
            <a:endParaRPr lang="pt-BR" sz="1600" dirty="0"/>
          </a:p>
          <a:p>
            <a:pPr lvl="0"/>
            <a:r>
              <a:rPr lang="pt-BR" sz="1600" dirty="0"/>
              <a:t>POLICIAIS PERSEGUINDO MESAS DE SINUCA E BILHAR DENTRO DE BARES;</a:t>
            </a:r>
          </a:p>
          <a:p>
            <a:pPr lvl="0"/>
            <a:endParaRPr lang="pt-BR" sz="1600" dirty="0"/>
          </a:p>
          <a:p>
            <a:pPr lvl="0"/>
            <a:r>
              <a:rPr lang="pt-BR" sz="1600" dirty="0"/>
              <a:t>AUTORIDADES INVADINDO SALÕES DE CARTEADO DE CLUBES SOCIAIS;</a:t>
            </a:r>
          </a:p>
          <a:p>
            <a:pPr lvl="0"/>
            <a:endParaRPr lang="pt-BR" sz="1600" dirty="0"/>
          </a:p>
          <a:p>
            <a:pPr lvl="0"/>
            <a:r>
              <a:rPr lang="pt-BR" sz="1600" dirty="0"/>
              <a:t>AUTORIDADES QUESTIONANDO TORNEIOS ESPORTIVOS COM </a:t>
            </a:r>
            <a:r>
              <a:rPr lang="pt-BR" sz="1600" dirty="0" smtClean="0"/>
              <a:t>INSCRIÇÃO A DINHEIRO;</a:t>
            </a:r>
            <a:endParaRPr lang="pt-BR" sz="1600" dirty="0"/>
          </a:p>
          <a:p>
            <a:pPr lvl="0"/>
            <a:endParaRPr lang="pt-BR" sz="1600" dirty="0" smtClean="0"/>
          </a:p>
          <a:p>
            <a:pPr lvl="0"/>
            <a:r>
              <a:rPr lang="pt-BR" sz="1600" dirty="0" smtClean="0"/>
              <a:t>DELEGADOS PRENDENDO JOGADORES DE TRUCO, DAMAS E DOMINÓ EM PRAÇAS DE TODO PAÍS;</a:t>
            </a:r>
          </a:p>
          <a:p>
            <a:pPr lvl="0"/>
            <a:endParaRPr lang="pt-BR" sz="1600" dirty="0"/>
          </a:p>
          <a:p>
            <a:pPr lvl="0"/>
            <a:r>
              <a:rPr lang="pt-BR" sz="1600" dirty="0"/>
              <a:t>PAIS SEM SABEREM SE </a:t>
            </a:r>
            <a:r>
              <a:rPr lang="pt-BR" sz="1600" dirty="0" smtClean="0"/>
              <a:t>PERMITEM </a:t>
            </a:r>
            <a:r>
              <a:rPr lang="pt-BR" sz="1600" dirty="0"/>
              <a:t>SEUS FILHOS JOGAREM VÍDEO-</a:t>
            </a:r>
            <a:r>
              <a:rPr lang="pt-BR" sz="1600" dirty="0" smtClean="0"/>
              <a:t>GAME,</a:t>
            </a:r>
          </a:p>
          <a:p>
            <a:pPr lvl="0"/>
            <a:r>
              <a:rPr lang="pt-BR" sz="1600" dirty="0" smtClean="0"/>
              <a:t> BAIXAREM </a:t>
            </a:r>
            <a:r>
              <a:rPr lang="pt-BR" sz="1600" dirty="0"/>
              <a:t>JOGOS EM IPADS OU IPHONES</a:t>
            </a:r>
            <a:r>
              <a:rPr lang="pt-BR" sz="1600" dirty="0" smtClean="0"/>
              <a:t>;</a:t>
            </a:r>
          </a:p>
          <a:p>
            <a:pPr lvl="0"/>
            <a:endParaRPr lang="pt-BR" sz="1600" dirty="0"/>
          </a:p>
          <a:p>
            <a:pPr lvl="0"/>
            <a:r>
              <a:rPr lang="pt-BR" sz="1600" dirty="0"/>
              <a:t>PESSOAS JOGANDO BARALHO EM </a:t>
            </a:r>
            <a:r>
              <a:rPr lang="pt-BR" sz="1600" dirty="0" smtClean="0"/>
              <a:t>RESIDÊNCIAS </a:t>
            </a:r>
            <a:r>
              <a:rPr lang="pt-BR" sz="1600" dirty="0"/>
              <a:t>SEM </a:t>
            </a:r>
            <a:r>
              <a:rPr lang="pt-BR" sz="1600" dirty="0" smtClean="0"/>
              <a:t>SABER SE PODEM FAZER ISSO;</a:t>
            </a:r>
            <a:endParaRPr lang="pt-BR" sz="1600" dirty="0"/>
          </a:p>
          <a:p>
            <a:endParaRPr lang="en-US" dirty="0"/>
          </a:p>
        </p:txBody>
      </p:sp>
      <p:sp>
        <p:nvSpPr>
          <p:cNvPr id="22" name="Rectangle 21"/>
          <p:cNvSpPr/>
          <p:nvPr/>
        </p:nvSpPr>
        <p:spPr>
          <a:xfrm>
            <a:off x="484741" y="1767046"/>
            <a:ext cx="4684160" cy="371804"/>
          </a:xfrm>
          <a:prstGeom prst="rect">
            <a:avLst/>
          </a:prstGeom>
          <a:solidFill>
            <a:srgbClr val="00BD0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484740" y="1738740"/>
            <a:ext cx="5868198" cy="400110"/>
          </a:xfrm>
          <a:prstGeom prst="rect">
            <a:avLst/>
          </a:prstGeom>
          <a:noFill/>
        </p:spPr>
        <p:txBody>
          <a:bodyPr wrap="square" rtlCol="0">
            <a:spAutoFit/>
          </a:bodyPr>
          <a:lstStyle/>
          <a:p>
            <a:r>
              <a:rPr lang="pt-BR" sz="2000" dirty="0">
                <a:solidFill>
                  <a:schemeClr val="bg1"/>
                </a:solidFill>
              </a:rPr>
              <a:t>CONSEQUENCIAS </a:t>
            </a:r>
            <a:r>
              <a:rPr lang="pt-BR" sz="2000" dirty="0" smtClean="0">
                <a:solidFill>
                  <a:schemeClr val="bg1"/>
                </a:solidFill>
              </a:rPr>
              <a:t>SOCIAIS DESASTROSAS:</a:t>
            </a:r>
            <a:endParaRPr lang="en-US" sz="2000" dirty="0">
              <a:solidFill>
                <a:schemeClr val="bg1"/>
              </a:solidFill>
            </a:endParaRPr>
          </a:p>
        </p:txBody>
      </p:sp>
    </p:spTree>
    <p:extLst>
      <p:ext uri="{BB962C8B-B14F-4D97-AF65-F5344CB8AC3E}">
        <p14:creationId xmlns:p14="http://schemas.microsoft.com/office/powerpoint/2010/main" val="3146484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107" y="2191772"/>
            <a:ext cx="8627787" cy="3108544"/>
          </a:xfrm>
          <a:prstGeom prst="rect">
            <a:avLst/>
          </a:prstGeom>
          <a:noFill/>
        </p:spPr>
        <p:txBody>
          <a:bodyPr wrap="square" rtlCol="0">
            <a:spAutoFit/>
          </a:bodyPr>
          <a:lstStyle/>
          <a:p>
            <a:pPr algn="ctr"/>
            <a:r>
              <a:rPr lang="pt-BR" sz="2800" dirty="0"/>
              <a:t>PARA CRIAR UM NOVO MERCADO </a:t>
            </a:r>
            <a:r>
              <a:rPr lang="pt-BR" sz="2800" dirty="0" smtClean="0"/>
              <a:t/>
            </a:r>
            <a:br>
              <a:rPr lang="pt-BR" sz="2800" dirty="0" smtClean="0"/>
            </a:br>
            <a:r>
              <a:rPr lang="pt-BR" sz="2800" dirty="0" smtClean="0"/>
              <a:t>NÃO É PRECISO TRAZER INSEGURANÇA </a:t>
            </a:r>
          </a:p>
          <a:p>
            <a:pPr algn="ctr"/>
            <a:r>
              <a:rPr lang="pt-BR" sz="2800" dirty="0" smtClean="0"/>
              <a:t>PARA OUTROS JÁ EXISTENTES</a:t>
            </a:r>
          </a:p>
          <a:p>
            <a:pPr algn="ctr"/>
            <a:endParaRPr lang="pt-BR" sz="2800" dirty="0"/>
          </a:p>
          <a:p>
            <a:pPr algn="ctr"/>
            <a:r>
              <a:rPr lang="pt-BR" sz="2800" dirty="0" smtClean="0"/>
              <a:t>O TEXTO DA LEI TEM QUE SER CLARO NA DISTINÇÃO E TRATAMENTO DIFERENCIADO ENTRE OS JOGOS DE HABILIDADE E OS JOGOS DE AZAR</a:t>
            </a:r>
            <a:endParaRPr lang="en-US" sz="2800" dirty="0"/>
          </a:p>
        </p:txBody>
      </p:sp>
      <p:cxnSp>
        <p:nvCxnSpPr>
          <p:cNvPr id="4" name="Straight Connector 3"/>
          <p:cNvCxnSpPr/>
          <p:nvPr/>
        </p:nvCxnSpPr>
        <p:spPr>
          <a:xfrm>
            <a:off x="407154" y="2153672"/>
            <a:ext cx="0" cy="3254273"/>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407154" y="2153672"/>
            <a:ext cx="862779" cy="0"/>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07154" y="5407945"/>
            <a:ext cx="862779" cy="0"/>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776454" y="2153672"/>
            <a:ext cx="0" cy="3254273"/>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900154" y="2153672"/>
            <a:ext cx="862779" cy="0"/>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7900154" y="5407945"/>
            <a:ext cx="862779" cy="0"/>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46306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22499" y="3848915"/>
            <a:ext cx="5554744" cy="562461"/>
          </a:xfrm>
          <a:prstGeom prst="rect">
            <a:avLst/>
          </a:prstGeom>
          <a:solidFill>
            <a:srgbClr val="00BD0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41025" y="1512420"/>
            <a:ext cx="7861950" cy="1938992"/>
          </a:xfrm>
          <a:prstGeom prst="rect">
            <a:avLst/>
          </a:prstGeom>
          <a:noFill/>
        </p:spPr>
        <p:txBody>
          <a:bodyPr wrap="square" rtlCol="0">
            <a:spAutoFit/>
          </a:bodyPr>
          <a:lstStyle/>
          <a:p>
            <a:pPr algn="ctr"/>
            <a:r>
              <a:rPr lang="pt-BR" sz="2400" dirty="0"/>
              <a:t>PARA CRIARMOS UM NOVO MERCADO, NOVOS INVESTIMENTOS, NOVOS EMPREGOS E NOVAS RECEITAS PARA O PAÍS NÓS NÃO PRECISAMOS ACABAR COM OS INVESTIMENTOS, OS PRATICANTES, OS EMPREGOS E OS IMPOSTOS JÁ EXISTENTES E CONSOLIDADOS</a:t>
            </a:r>
            <a:r>
              <a:rPr lang="pt-BR" sz="2400" dirty="0" smtClean="0">
                <a:effectLst/>
              </a:rPr>
              <a:t> </a:t>
            </a:r>
            <a:endParaRPr lang="en-US" sz="2400" dirty="0"/>
          </a:p>
        </p:txBody>
      </p:sp>
      <p:cxnSp>
        <p:nvCxnSpPr>
          <p:cNvPr id="12" name="Straight Connector 11"/>
          <p:cNvCxnSpPr/>
          <p:nvPr/>
        </p:nvCxnSpPr>
        <p:spPr>
          <a:xfrm>
            <a:off x="407154" y="1415470"/>
            <a:ext cx="0" cy="2123205"/>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07154" y="1415470"/>
            <a:ext cx="862779" cy="0"/>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07154" y="3538675"/>
            <a:ext cx="862779" cy="0"/>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618093" y="1415470"/>
            <a:ext cx="0" cy="2123205"/>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7755314" y="1415470"/>
            <a:ext cx="862779" cy="0"/>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755314" y="3538675"/>
            <a:ext cx="862779" cy="0"/>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791285" y="3732575"/>
            <a:ext cx="7561431" cy="707886"/>
          </a:xfrm>
          <a:prstGeom prst="rect">
            <a:avLst/>
          </a:prstGeom>
          <a:noFill/>
        </p:spPr>
        <p:txBody>
          <a:bodyPr wrap="square" rtlCol="0">
            <a:spAutoFit/>
          </a:bodyPr>
          <a:lstStyle/>
          <a:p>
            <a:pPr algn="ctr"/>
            <a:r>
              <a:rPr lang="pt-BR" sz="4000" b="1" dirty="0">
                <a:solidFill>
                  <a:srgbClr val="FFFFFF"/>
                </a:solidFill>
              </a:rPr>
              <a:t>#</a:t>
            </a:r>
            <a:r>
              <a:rPr lang="pt-BR" sz="4000" b="1" dirty="0" err="1" smtClean="0">
                <a:solidFill>
                  <a:srgbClr val="FFFFFF"/>
                </a:solidFill>
              </a:rPr>
              <a:t>JogosDeHabilidade</a:t>
            </a:r>
            <a:endParaRPr lang="en-US" dirty="0">
              <a:solidFill>
                <a:srgbClr val="FFFFFF"/>
              </a:solidFill>
            </a:endParaRPr>
          </a:p>
        </p:txBody>
      </p:sp>
      <p:pic>
        <p:nvPicPr>
          <p:cNvPr id="7" name="Picture 6" descr="CBTH Logotype Horz_Bla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43826" y="4795764"/>
            <a:ext cx="1945914" cy="603810"/>
          </a:xfrm>
          <a:prstGeom prst="rect">
            <a:avLst/>
          </a:prstGeom>
        </p:spPr>
      </p:pic>
      <p:pic>
        <p:nvPicPr>
          <p:cNvPr id="4" name="Picture 3" descr="ABRESPI 2011 pret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845" y="4386180"/>
            <a:ext cx="1684346" cy="1216385"/>
          </a:xfrm>
          <a:prstGeom prst="rect">
            <a:avLst/>
          </a:prstGeom>
        </p:spPr>
      </p:pic>
      <p:pic>
        <p:nvPicPr>
          <p:cNvPr id="6" name="Picture 5" descr="cbd_logo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53595" y="5722312"/>
            <a:ext cx="493204" cy="937088"/>
          </a:xfrm>
          <a:prstGeom prst="rect">
            <a:avLst/>
          </a:prstGeom>
        </p:spPr>
      </p:pic>
      <p:pic>
        <p:nvPicPr>
          <p:cNvPr id="10" name="Picture 9" descr="logo_fpsb"/>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39524" y="5943574"/>
            <a:ext cx="1638354" cy="599734"/>
          </a:xfrm>
          <a:prstGeom prst="rect">
            <a:avLst/>
          </a:prstGeom>
        </p:spPr>
      </p:pic>
      <p:pic>
        <p:nvPicPr>
          <p:cNvPr id="18" name="Picture 17" descr="logo_fbbri.gi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1285" y="5869351"/>
            <a:ext cx="735771" cy="790049"/>
          </a:xfrm>
          <a:prstGeom prst="rect">
            <a:avLst/>
          </a:prstGeom>
        </p:spPr>
      </p:pic>
      <p:pic>
        <p:nvPicPr>
          <p:cNvPr id="19" name="Picture 18" descr="CBX-LOGO.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33274" y="4636222"/>
            <a:ext cx="1277288" cy="884702"/>
          </a:xfrm>
          <a:prstGeom prst="rect">
            <a:avLst/>
          </a:prstGeom>
        </p:spPr>
      </p:pic>
      <p:pic>
        <p:nvPicPr>
          <p:cNvPr id="20" name="Picture 19" descr="logo_conbrad_peq.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44989" y="5722312"/>
            <a:ext cx="1332254" cy="944903"/>
          </a:xfrm>
          <a:prstGeom prst="rect">
            <a:avLst/>
          </a:prstGeom>
        </p:spPr>
      </p:pic>
      <p:pic>
        <p:nvPicPr>
          <p:cNvPr id="21" name="Picture 20" descr="nihonkiin.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89785" y="4858719"/>
            <a:ext cx="1416231" cy="531086"/>
          </a:xfrm>
          <a:prstGeom prst="rect">
            <a:avLst/>
          </a:prstGeom>
        </p:spPr>
      </p:pic>
    </p:spTree>
    <p:extLst>
      <p:ext uri="{BB962C8B-B14F-4D97-AF65-F5344CB8AC3E}">
        <p14:creationId xmlns:p14="http://schemas.microsoft.com/office/powerpoint/2010/main" val="41735987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ddff15aac00c262675f1a3747709620.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882310"/>
            <a:ext cx="9144000" cy="6080180"/>
          </a:xfrm>
          <a:prstGeom prst="rect">
            <a:avLst/>
          </a:prstGeom>
        </p:spPr>
      </p:pic>
      <p:sp>
        <p:nvSpPr>
          <p:cNvPr id="19" name="TextBox 18"/>
          <p:cNvSpPr txBox="1"/>
          <p:nvPr/>
        </p:nvSpPr>
        <p:spPr>
          <a:xfrm>
            <a:off x="859144" y="1192020"/>
            <a:ext cx="7425713" cy="461665"/>
          </a:xfrm>
          <a:prstGeom prst="rect">
            <a:avLst/>
          </a:prstGeom>
          <a:noFill/>
        </p:spPr>
        <p:txBody>
          <a:bodyPr wrap="square" rtlCol="0">
            <a:spAutoFit/>
          </a:bodyPr>
          <a:lstStyle/>
          <a:p>
            <a:pPr algn="ctr"/>
            <a:r>
              <a:rPr lang="pt-BR" sz="2400" dirty="0"/>
              <a:t>AGRADECIMENTOS</a:t>
            </a:r>
            <a:r>
              <a:rPr lang="pt-BR" sz="2400" dirty="0" smtClean="0">
                <a:effectLst/>
              </a:rPr>
              <a:t> </a:t>
            </a:r>
            <a:r>
              <a:rPr lang="pt-BR" sz="2400" dirty="0" smtClean="0"/>
              <a:t>:</a:t>
            </a:r>
            <a:endParaRPr lang="pt-BR" sz="2400" dirty="0"/>
          </a:p>
        </p:txBody>
      </p:sp>
      <p:sp>
        <p:nvSpPr>
          <p:cNvPr id="20" name="TextBox 19"/>
          <p:cNvSpPr txBox="1"/>
          <p:nvPr/>
        </p:nvSpPr>
        <p:spPr>
          <a:xfrm>
            <a:off x="1253321" y="1795725"/>
            <a:ext cx="6637358" cy="1938992"/>
          </a:xfrm>
          <a:prstGeom prst="rect">
            <a:avLst/>
          </a:prstGeom>
          <a:noFill/>
        </p:spPr>
        <p:txBody>
          <a:bodyPr wrap="square" rtlCol="0">
            <a:spAutoFit/>
          </a:bodyPr>
          <a:lstStyle/>
          <a:p>
            <a:pPr algn="ctr"/>
            <a:r>
              <a:rPr lang="pt-BR" sz="2400" dirty="0"/>
              <a:t>GUILHERME </a:t>
            </a:r>
            <a:r>
              <a:rPr lang="pt-BR" sz="2400" dirty="0" smtClean="0"/>
              <a:t>MUSSI</a:t>
            </a:r>
          </a:p>
          <a:p>
            <a:pPr algn="ctr"/>
            <a:r>
              <a:rPr lang="pt-BR" sz="2400" dirty="0" smtClean="0"/>
              <a:t/>
            </a:r>
            <a:br>
              <a:rPr lang="pt-BR" sz="2400" dirty="0" smtClean="0"/>
            </a:br>
            <a:r>
              <a:rPr lang="pt-BR" sz="2400" dirty="0" smtClean="0"/>
              <a:t>NELSON MARQUEZELLI</a:t>
            </a:r>
          </a:p>
          <a:p>
            <a:pPr algn="ctr"/>
            <a:endParaRPr lang="pt-BR" sz="2400" dirty="0"/>
          </a:p>
          <a:p>
            <a:pPr algn="ctr"/>
            <a:r>
              <a:rPr lang="pt-BR" sz="2400" dirty="0" smtClean="0"/>
              <a:t>ELMAR </a:t>
            </a:r>
            <a:r>
              <a:rPr lang="pt-BR" sz="2400" dirty="0"/>
              <a:t>NASCIMENTO</a:t>
            </a:r>
          </a:p>
        </p:txBody>
      </p:sp>
      <p:cxnSp>
        <p:nvCxnSpPr>
          <p:cNvPr id="3" name="Straight Connector 2"/>
          <p:cNvCxnSpPr/>
          <p:nvPr/>
        </p:nvCxnSpPr>
        <p:spPr>
          <a:xfrm>
            <a:off x="1485854" y="1821885"/>
            <a:ext cx="6172292" cy="1"/>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1485854" y="2209685"/>
            <a:ext cx="6172292" cy="1"/>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485854" y="2548390"/>
            <a:ext cx="6172292" cy="1"/>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1485854" y="3013750"/>
            <a:ext cx="6172292" cy="1"/>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1485854" y="3294905"/>
            <a:ext cx="6172292" cy="1"/>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1485854" y="3718394"/>
            <a:ext cx="6172292" cy="1"/>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9017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00516" y="2452450"/>
            <a:ext cx="2569714" cy="4031873"/>
          </a:xfrm>
          <a:prstGeom prst="rect">
            <a:avLst/>
          </a:prstGeom>
          <a:noFill/>
        </p:spPr>
        <p:txBody>
          <a:bodyPr wrap="square" rtlCol="0">
            <a:spAutoFit/>
          </a:bodyPr>
          <a:lstStyle/>
          <a:p>
            <a:pPr>
              <a:spcBef>
                <a:spcPts val="1200"/>
              </a:spcBef>
            </a:pPr>
            <a:r>
              <a:rPr lang="x-none" sz="2800" dirty="0" smtClean="0"/>
              <a:t>• LOTERIAS </a:t>
            </a:r>
          </a:p>
          <a:p>
            <a:pPr>
              <a:spcBef>
                <a:spcPts val="1200"/>
              </a:spcBef>
            </a:pPr>
            <a:r>
              <a:rPr lang="x-none" sz="2800" dirty="0" smtClean="0"/>
              <a:t>• MEGA SENA</a:t>
            </a:r>
          </a:p>
          <a:p>
            <a:pPr>
              <a:spcBef>
                <a:spcPts val="1200"/>
              </a:spcBef>
            </a:pPr>
            <a:r>
              <a:rPr lang="x-none" sz="2800" dirty="0" smtClean="0"/>
              <a:t>• BINGO</a:t>
            </a:r>
          </a:p>
          <a:p>
            <a:pPr>
              <a:spcBef>
                <a:spcPts val="1200"/>
              </a:spcBef>
            </a:pPr>
            <a:r>
              <a:rPr lang="x-none" sz="2800" dirty="0" smtClean="0"/>
              <a:t>• ROLETA</a:t>
            </a:r>
          </a:p>
          <a:p>
            <a:pPr>
              <a:spcBef>
                <a:spcPts val="1200"/>
              </a:spcBef>
            </a:pPr>
            <a:r>
              <a:rPr lang="x-none" sz="2800" dirty="0" smtClean="0"/>
              <a:t>• BACCARAT</a:t>
            </a:r>
          </a:p>
          <a:p>
            <a:pPr>
              <a:spcBef>
                <a:spcPts val="1200"/>
              </a:spcBef>
            </a:pPr>
            <a:r>
              <a:rPr lang="x-none" sz="2800" dirty="0" smtClean="0"/>
              <a:t>• BLACK JACK</a:t>
            </a:r>
          </a:p>
          <a:p>
            <a:pPr>
              <a:spcBef>
                <a:spcPts val="1200"/>
              </a:spcBef>
            </a:pPr>
            <a:r>
              <a:rPr lang="x-none" sz="2800" dirty="0" smtClean="0"/>
              <a:t>• CRAPS ETC</a:t>
            </a:r>
            <a:endParaRPr lang="en-US" sz="2800" dirty="0"/>
          </a:p>
        </p:txBody>
      </p:sp>
      <p:sp>
        <p:nvSpPr>
          <p:cNvPr id="4" name="TextBox 3"/>
          <p:cNvSpPr txBox="1"/>
          <p:nvPr/>
        </p:nvSpPr>
        <p:spPr>
          <a:xfrm>
            <a:off x="2180951" y="1547594"/>
            <a:ext cx="4782098" cy="523220"/>
          </a:xfrm>
          <a:prstGeom prst="rect">
            <a:avLst/>
          </a:prstGeom>
          <a:noFill/>
        </p:spPr>
        <p:txBody>
          <a:bodyPr wrap="square" rtlCol="0">
            <a:spAutoFit/>
          </a:bodyPr>
          <a:lstStyle/>
          <a:p>
            <a:pPr algn="ctr"/>
            <a:r>
              <a:rPr lang="pt-BR" sz="2800" b="1" dirty="0"/>
              <a:t>JOGOS DE </a:t>
            </a:r>
            <a:r>
              <a:rPr lang="pt-BR" sz="2800" b="1" dirty="0" smtClean="0"/>
              <a:t>AZAR</a:t>
            </a:r>
            <a:endParaRPr lang="pt-BR" sz="2800" b="1" dirty="0"/>
          </a:p>
        </p:txBody>
      </p:sp>
      <p:pic>
        <p:nvPicPr>
          <p:cNvPr id="5" name="Picture 4" descr="shutterstock_250540954.jpg"/>
          <p:cNvPicPr>
            <a:picLocks noChangeAspect="1"/>
          </p:cNvPicPr>
          <p:nvPr/>
        </p:nvPicPr>
        <p:blipFill rotWithShape="1">
          <a:blip r:embed="rId2" cstate="screen">
            <a:extLst>
              <a:ext uri="{28A0092B-C50C-407E-A947-70E740481C1C}">
                <a14:useLocalDpi xmlns:a14="http://schemas.microsoft.com/office/drawing/2010/main"/>
              </a:ext>
            </a:extLst>
          </a:blip>
          <a:srcRect r="-9114"/>
          <a:stretch/>
        </p:blipFill>
        <p:spPr>
          <a:xfrm>
            <a:off x="5983200" y="2821146"/>
            <a:ext cx="3448800" cy="2299631"/>
          </a:xfrm>
          <a:prstGeom prst="rect">
            <a:avLst/>
          </a:prstGeom>
        </p:spPr>
      </p:pic>
      <p:pic>
        <p:nvPicPr>
          <p:cNvPr id="6" name="Picture 5" descr="72a4cad4-56e8-4210-9de0-067b9b162a4c.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831388"/>
            <a:ext cx="3132000" cy="2278800"/>
          </a:xfrm>
          <a:prstGeom prst="rect">
            <a:avLst/>
          </a:prstGeom>
        </p:spPr>
      </p:pic>
      <p:cxnSp>
        <p:nvCxnSpPr>
          <p:cNvPr id="8" name="Straight Connector 7"/>
          <p:cNvCxnSpPr/>
          <p:nvPr/>
        </p:nvCxnSpPr>
        <p:spPr>
          <a:xfrm>
            <a:off x="0" y="2821146"/>
            <a:ext cx="3328815"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815185" y="2821146"/>
            <a:ext cx="3328815" cy="0"/>
          </a:xfrm>
          <a:prstGeom prst="line">
            <a:avLst/>
          </a:prstGeom>
          <a:ln>
            <a:solidFill>
              <a:srgbClr val="A6A6A6"/>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815185" y="5124627"/>
            <a:ext cx="3328815" cy="0"/>
          </a:xfrm>
          <a:prstGeom prst="line">
            <a:avLst/>
          </a:prstGeom>
          <a:ln>
            <a:solidFill>
              <a:srgbClr val="A6A6A6"/>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0" y="5124627"/>
            <a:ext cx="3328815"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992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mplate Apresentação CBTH 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Box 1"/>
          <p:cNvSpPr txBox="1"/>
          <p:nvPr/>
        </p:nvSpPr>
        <p:spPr>
          <a:xfrm>
            <a:off x="206000" y="2021346"/>
            <a:ext cx="8627787" cy="4647426"/>
          </a:xfrm>
          <a:prstGeom prst="rect">
            <a:avLst/>
          </a:prstGeom>
          <a:noFill/>
        </p:spPr>
        <p:txBody>
          <a:bodyPr wrap="square" rtlCol="0">
            <a:spAutoFit/>
          </a:bodyPr>
          <a:lstStyle/>
          <a:p>
            <a:pPr algn="ctr"/>
            <a:r>
              <a:rPr lang="x-none" sz="2800" dirty="0" smtClean="0"/>
              <a:t>• </a:t>
            </a:r>
            <a:r>
              <a:rPr lang="x-none" sz="2800" dirty="0" smtClean="0">
                <a:solidFill>
                  <a:srgbClr val="3366FF"/>
                </a:solidFill>
              </a:rPr>
              <a:t>ESPORTES TRADICIONAIS</a:t>
            </a:r>
          </a:p>
          <a:p>
            <a:pPr algn="ctr"/>
            <a:r>
              <a:rPr lang="x-none" sz="2800" dirty="0" smtClean="0"/>
              <a:t> </a:t>
            </a:r>
            <a:r>
              <a:rPr lang="x-none" sz="2400" dirty="0" smtClean="0"/>
              <a:t>(Futebol, Basquete, Vôlei, Tênis etc)</a:t>
            </a:r>
          </a:p>
          <a:p>
            <a:pPr algn="ctr"/>
            <a:endParaRPr lang="x-none" sz="2800" dirty="0" smtClean="0"/>
          </a:p>
          <a:p>
            <a:pPr algn="ctr"/>
            <a:r>
              <a:rPr lang="x-none" sz="2800" dirty="0" smtClean="0"/>
              <a:t>• </a:t>
            </a:r>
            <a:r>
              <a:rPr lang="x-none" sz="2800" dirty="0" smtClean="0">
                <a:solidFill>
                  <a:srgbClr val="3366FF"/>
                </a:solidFill>
              </a:rPr>
              <a:t>ESPORTES MENTAIS</a:t>
            </a:r>
          </a:p>
          <a:p>
            <a:pPr algn="ctr"/>
            <a:r>
              <a:rPr lang="x-none" sz="2400" dirty="0" smtClean="0"/>
              <a:t>(Xadrez, Damas, Poker, Go e Bridge)</a:t>
            </a:r>
          </a:p>
          <a:p>
            <a:pPr algn="ctr"/>
            <a:endParaRPr lang="x-none" sz="2800" dirty="0"/>
          </a:p>
          <a:p>
            <a:pPr algn="ctr"/>
            <a:r>
              <a:rPr lang="x-none" sz="2800" dirty="0" smtClean="0"/>
              <a:t>• </a:t>
            </a:r>
            <a:r>
              <a:rPr lang="x-none" sz="2800" dirty="0" smtClean="0">
                <a:solidFill>
                  <a:srgbClr val="3366FF"/>
                </a:solidFill>
              </a:rPr>
              <a:t>COMPETIÇÕES INTELECTUAIS</a:t>
            </a:r>
          </a:p>
          <a:p>
            <a:pPr algn="ctr"/>
            <a:r>
              <a:rPr lang="x-none" sz="2400" dirty="0" smtClean="0"/>
              <a:t>(Gamão, Dominó, Magic)</a:t>
            </a:r>
          </a:p>
          <a:p>
            <a:pPr algn="ctr"/>
            <a:endParaRPr lang="x-none" sz="2800" dirty="0" smtClean="0"/>
          </a:p>
          <a:p>
            <a:pPr algn="ctr"/>
            <a:r>
              <a:rPr lang="x-none" sz="2800" dirty="0" smtClean="0"/>
              <a:t>• </a:t>
            </a:r>
            <a:r>
              <a:rPr lang="x-none" sz="2800" dirty="0" smtClean="0">
                <a:solidFill>
                  <a:srgbClr val="3366FF"/>
                </a:solidFill>
              </a:rPr>
              <a:t>COMPETIÇÕES DE DESTREZA</a:t>
            </a:r>
          </a:p>
          <a:p>
            <a:pPr algn="ctr"/>
            <a:r>
              <a:rPr lang="x-none" sz="2400" dirty="0" smtClean="0"/>
              <a:t>(Sinuca, Bilhar, Boliche, Bocha)</a:t>
            </a:r>
            <a:endParaRPr lang="en-US" sz="2800" dirty="0"/>
          </a:p>
        </p:txBody>
      </p:sp>
      <p:sp>
        <p:nvSpPr>
          <p:cNvPr id="3" name="TextBox 2"/>
          <p:cNvSpPr txBox="1"/>
          <p:nvPr/>
        </p:nvSpPr>
        <p:spPr>
          <a:xfrm>
            <a:off x="2128844" y="1363238"/>
            <a:ext cx="4782098" cy="523220"/>
          </a:xfrm>
          <a:prstGeom prst="rect">
            <a:avLst/>
          </a:prstGeom>
          <a:noFill/>
        </p:spPr>
        <p:txBody>
          <a:bodyPr wrap="square" rtlCol="0">
            <a:spAutoFit/>
          </a:bodyPr>
          <a:lstStyle/>
          <a:p>
            <a:pPr algn="ctr"/>
            <a:r>
              <a:rPr lang="pt-BR" sz="2800" b="1" dirty="0"/>
              <a:t>JOGOS DE </a:t>
            </a:r>
            <a:r>
              <a:rPr lang="pt-BR" sz="2800" b="1" dirty="0" smtClean="0"/>
              <a:t>HABILIDADE</a:t>
            </a:r>
            <a:endParaRPr lang="pt-BR" sz="2800" b="1" dirty="0"/>
          </a:p>
        </p:txBody>
      </p:sp>
    </p:spTree>
    <p:extLst>
      <p:ext uri="{BB962C8B-B14F-4D97-AF65-F5344CB8AC3E}">
        <p14:creationId xmlns:p14="http://schemas.microsoft.com/office/powerpoint/2010/main" val="175992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107" y="1752434"/>
            <a:ext cx="8627787" cy="5016758"/>
          </a:xfrm>
          <a:prstGeom prst="rect">
            <a:avLst/>
          </a:prstGeom>
          <a:noFill/>
        </p:spPr>
        <p:txBody>
          <a:bodyPr wrap="square" rtlCol="0">
            <a:spAutoFit/>
          </a:bodyPr>
          <a:lstStyle/>
          <a:p>
            <a:pPr algn="ctr"/>
            <a:r>
              <a:rPr lang="x-none" sz="2800" dirty="0" smtClean="0"/>
              <a:t>• </a:t>
            </a:r>
            <a:r>
              <a:rPr lang="x-none" sz="2800" dirty="0" smtClean="0">
                <a:solidFill>
                  <a:srgbClr val="3366FF"/>
                </a:solidFill>
              </a:rPr>
              <a:t>E-GAMES</a:t>
            </a:r>
          </a:p>
          <a:p>
            <a:pPr algn="ctr"/>
            <a:r>
              <a:rPr lang="x-none" sz="2800" dirty="0" smtClean="0"/>
              <a:t> </a:t>
            </a:r>
            <a:r>
              <a:rPr lang="x-none" sz="2400" dirty="0" smtClean="0"/>
              <a:t>(DOTA, Counter Strike, League of Legends, </a:t>
            </a:r>
            <a:br>
              <a:rPr lang="x-none" sz="2400" dirty="0" smtClean="0"/>
            </a:br>
            <a:r>
              <a:rPr lang="x-none" sz="2400" dirty="0" smtClean="0"/>
              <a:t>Hearth Stone, RPG etc)</a:t>
            </a:r>
          </a:p>
          <a:p>
            <a:pPr algn="ctr"/>
            <a:endParaRPr lang="x-none" sz="2800" dirty="0" smtClean="0"/>
          </a:p>
          <a:p>
            <a:pPr algn="ctr"/>
            <a:r>
              <a:rPr lang="x-none" sz="2800" dirty="0" smtClean="0"/>
              <a:t>• </a:t>
            </a:r>
            <a:r>
              <a:rPr lang="x-none" sz="2800" dirty="0" smtClean="0">
                <a:solidFill>
                  <a:srgbClr val="3366FF"/>
                </a:solidFill>
              </a:rPr>
              <a:t>JOGOS INFANTO JUVENIS</a:t>
            </a:r>
          </a:p>
          <a:p>
            <a:pPr algn="ctr"/>
            <a:r>
              <a:rPr lang="x-none" sz="2400" dirty="0" smtClean="0"/>
              <a:t>(Angry Birds, Tetris, Candy Crush, Video Games, Fliperama)</a:t>
            </a:r>
          </a:p>
          <a:p>
            <a:pPr algn="ctr"/>
            <a:endParaRPr lang="x-none" sz="2800" dirty="0"/>
          </a:p>
          <a:p>
            <a:pPr algn="ctr"/>
            <a:r>
              <a:rPr lang="x-none" sz="2800" dirty="0" smtClean="0"/>
              <a:t>• </a:t>
            </a:r>
            <a:r>
              <a:rPr lang="x-none" sz="2800" dirty="0" smtClean="0">
                <a:solidFill>
                  <a:srgbClr val="3366FF"/>
                </a:solidFill>
              </a:rPr>
              <a:t>FANTASY GAMES</a:t>
            </a:r>
          </a:p>
          <a:p>
            <a:pPr algn="ctr"/>
            <a:r>
              <a:rPr lang="x-none" sz="2400" dirty="0" smtClean="0"/>
              <a:t>(Cartola: Globo.com)</a:t>
            </a:r>
          </a:p>
          <a:p>
            <a:pPr algn="ctr"/>
            <a:endParaRPr lang="x-none" sz="2800" dirty="0" smtClean="0"/>
          </a:p>
          <a:p>
            <a:pPr algn="ctr"/>
            <a:r>
              <a:rPr lang="x-none" sz="2800" dirty="0" smtClean="0"/>
              <a:t>• </a:t>
            </a:r>
            <a:r>
              <a:rPr lang="x-none" sz="2800" dirty="0" smtClean="0">
                <a:solidFill>
                  <a:srgbClr val="3366FF"/>
                </a:solidFill>
              </a:rPr>
              <a:t>JOGOS DE TABULEIRO</a:t>
            </a:r>
          </a:p>
          <a:p>
            <a:pPr algn="ctr"/>
            <a:r>
              <a:rPr lang="x-none" sz="2400" dirty="0" smtClean="0"/>
              <a:t>(WAR, Banco Imobiliário, Ludo)</a:t>
            </a:r>
            <a:endParaRPr lang="en-US" sz="2800" dirty="0"/>
          </a:p>
        </p:txBody>
      </p:sp>
      <p:sp>
        <p:nvSpPr>
          <p:cNvPr id="3" name="TextBox 2"/>
          <p:cNvSpPr txBox="1"/>
          <p:nvPr/>
        </p:nvSpPr>
        <p:spPr>
          <a:xfrm>
            <a:off x="2180951" y="1250576"/>
            <a:ext cx="4782098" cy="523220"/>
          </a:xfrm>
          <a:prstGeom prst="rect">
            <a:avLst/>
          </a:prstGeom>
          <a:noFill/>
        </p:spPr>
        <p:txBody>
          <a:bodyPr wrap="square" rtlCol="0">
            <a:spAutoFit/>
          </a:bodyPr>
          <a:lstStyle/>
          <a:p>
            <a:pPr algn="ctr"/>
            <a:r>
              <a:rPr lang="pt-BR" sz="2800" b="1" dirty="0"/>
              <a:t>JOGOS DE </a:t>
            </a:r>
            <a:r>
              <a:rPr lang="pt-BR" sz="2800" b="1" dirty="0" smtClean="0"/>
              <a:t>HABILIDADE</a:t>
            </a:r>
            <a:endParaRPr lang="pt-BR" sz="2800" b="1" dirty="0"/>
          </a:p>
        </p:txBody>
      </p:sp>
      <p:pic>
        <p:nvPicPr>
          <p:cNvPr id="4" name="Picture 3" descr="e29d5b0d2c0c12fa695049063d4.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1129227">
            <a:off x="195496" y="1804191"/>
            <a:ext cx="1645110" cy="1645110"/>
          </a:xfrm>
          <a:prstGeom prst="rect">
            <a:avLst/>
          </a:prstGeom>
        </p:spPr>
      </p:pic>
      <p:pic>
        <p:nvPicPr>
          <p:cNvPr id="5" name="Picture 4" descr="Mari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966" y="4470492"/>
            <a:ext cx="1730256" cy="2159000"/>
          </a:xfrm>
          <a:prstGeom prst="rect">
            <a:avLst/>
          </a:prstGeom>
        </p:spPr>
      </p:pic>
      <p:pic>
        <p:nvPicPr>
          <p:cNvPr id="6" name="Picture 5" descr="Tetris2screen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403801">
            <a:off x="7518858" y="1561412"/>
            <a:ext cx="1254818" cy="2104518"/>
          </a:xfrm>
          <a:prstGeom prst="rect">
            <a:avLst/>
          </a:prstGeom>
        </p:spPr>
      </p:pic>
      <p:pic>
        <p:nvPicPr>
          <p:cNvPr id="7" name="Picture 6" descr="War.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58375" y="4470492"/>
            <a:ext cx="1988726" cy="2175052"/>
          </a:xfrm>
          <a:prstGeom prst="rect">
            <a:avLst/>
          </a:prstGeom>
        </p:spPr>
      </p:pic>
    </p:spTree>
    <p:extLst>
      <p:ext uri="{BB962C8B-B14F-4D97-AF65-F5344CB8AC3E}">
        <p14:creationId xmlns:p14="http://schemas.microsoft.com/office/powerpoint/2010/main" val="2092776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107" y="3117160"/>
            <a:ext cx="8627787" cy="954107"/>
          </a:xfrm>
          <a:prstGeom prst="rect">
            <a:avLst/>
          </a:prstGeom>
          <a:noFill/>
        </p:spPr>
        <p:txBody>
          <a:bodyPr wrap="square" rtlCol="0">
            <a:spAutoFit/>
          </a:bodyPr>
          <a:lstStyle/>
          <a:p>
            <a:pPr algn="ctr"/>
            <a:r>
              <a:rPr lang="pt-BR" sz="2800" dirty="0" smtClean="0"/>
              <a:t>TODOS SÃO INFORMALMENTE CHAMADOS PELA SOCIEDADE E DICIONARIZADOS COMO “JOGOS” </a:t>
            </a:r>
            <a:endParaRPr lang="en-US" sz="2800" dirty="0"/>
          </a:p>
        </p:txBody>
      </p:sp>
      <p:cxnSp>
        <p:nvCxnSpPr>
          <p:cNvPr id="3" name="Straight Connector 2"/>
          <p:cNvCxnSpPr/>
          <p:nvPr/>
        </p:nvCxnSpPr>
        <p:spPr>
          <a:xfrm>
            <a:off x="458369" y="2637040"/>
            <a:ext cx="0" cy="2123205"/>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a:off x="458369" y="2637040"/>
            <a:ext cx="862779" cy="0"/>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458369" y="4760245"/>
            <a:ext cx="862779" cy="0"/>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8669308" y="2637040"/>
            <a:ext cx="0" cy="2123205"/>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7806529" y="2637040"/>
            <a:ext cx="862779" cy="0"/>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806529" y="4760245"/>
            <a:ext cx="862779" cy="0"/>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992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7307" y="2537684"/>
            <a:ext cx="8627787" cy="2246769"/>
          </a:xfrm>
          <a:prstGeom prst="rect">
            <a:avLst/>
          </a:prstGeom>
          <a:noFill/>
        </p:spPr>
        <p:txBody>
          <a:bodyPr wrap="square" rtlCol="0">
            <a:spAutoFit/>
          </a:bodyPr>
          <a:lstStyle/>
          <a:p>
            <a:pPr algn="ctr"/>
            <a:r>
              <a:rPr lang="pt-BR" sz="2800" dirty="0"/>
              <a:t>PARA CRIAR UM NOVO MERCADO </a:t>
            </a:r>
            <a:r>
              <a:rPr lang="pt-BR" sz="2800" dirty="0" smtClean="0"/>
              <a:t/>
            </a:r>
            <a:br>
              <a:rPr lang="pt-BR" sz="2800" dirty="0" smtClean="0"/>
            </a:br>
            <a:r>
              <a:rPr lang="pt-BR" sz="2800" dirty="0" smtClean="0"/>
              <a:t>NÃO É PRECISO ACABAR COM OUTROS JÁ EXISTENTES</a:t>
            </a:r>
          </a:p>
          <a:p>
            <a:pPr algn="ctr"/>
            <a:endParaRPr lang="pt-BR" sz="2800" dirty="0"/>
          </a:p>
          <a:p>
            <a:pPr algn="ctr"/>
            <a:r>
              <a:rPr lang="pt-BR" sz="2800" dirty="0" smtClean="0"/>
              <a:t>O TEXTO DA LEI TEM QUE SER CLARO NA DISTINÇÃO ENTRE OS JOGOS DE HABILIDADE E OS JOGOS DE AZAR</a:t>
            </a:r>
            <a:endParaRPr lang="en-US" sz="2800" dirty="0"/>
          </a:p>
        </p:txBody>
      </p:sp>
      <p:cxnSp>
        <p:nvCxnSpPr>
          <p:cNvPr id="6" name="Straight Connector 5"/>
          <p:cNvCxnSpPr/>
          <p:nvPr/>
        </p:nvCxnSpPr>
        <p:spPr>
          <a:xfrm>
            <a:off x="407154" y="2575588"/>
            <a:ext cx="862779" cy="0"/>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07154" y="4883149"/>
            <a:ext cx="862779" cy="0"/>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755314" y="2575588"/>
            <a:ext cx="862779" cy="0"/>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7755314" y="4883149"/>
            <a:ext cx="862779" cy="0"/>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a:off x="407154" y="2575588"/>
            <a:ext cx="0" cy="2307561"/>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8618847" y="2575588"/>
            <a:ext cx="0" cy="2307561"/>
          </a:xfrm>
          <a:prstGeom prst="line">
            <a:avLst/>
          </a:prstGeom>
          <a:ln>
            <a:solidFill>
              <a:srgbClr val="00BD08"/>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4146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brespi 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63008" y="2357362"/>
            <a:ext cx="4976191" cy="3741287"/>
          </a:xfrm>
          <a:prstGeom prst="rect">
            <a:avLst/>
          </a:prstGeom>
        </p:spPr>
      </p:pic>
      <p:sp>
        <p:nvSpPr>
          <p:cNvPr id="2" name="TextBox 1"/>
          <p:cNvSpPr txBox="1"/>
          <p:nvPr/>
        </p:nvSpPr>
        <p:spPr>
          <a:xfrm>
            <a:off x="794920" y="1560740"/>
            <a:ext cx="7425713" cy="523220"/>
          </a:xfrm>
          <a:prstGeom prst="rect">
            <a:avLst/>
          </a:prstGeom>
          <a:noFill/>
        </p:spPr>
        <p:txBody>
          <a:bodyPr wrap="square" rtlCol="0">
            <a:spAutoFit/>
          </a:bodyPr>
          <a:lstStyle/>
          <a:p>
            <a:r>
              <a:rPr lang="pt-BR" sz="2800" dirty="0"/>
              <a:t>QUEM NÓS REPRESENTAMOS NESSA AUDIÊNCIA?</a:t>
            </a:r>
          </a:p>
        </p:txBody>
      </p:sp>
      <p:pic>
        <p:nvPicPr>
          <p:cNvPr id="3" name="Picture 2" descr="Carta apoio ABRESPI.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0495" y="2203412"/>
            <a:ext cx="3289168" cy="4654588"/>
          </a:xfrm>
          <a:prstGeom prst="rect">
            <a:avLst/>
          </a:prstGeom>
        </p:spPr>
      </p:pic>
      <p:sp>
        <p:nvSpPr>
          <p:cNvPr id="4" name="Rectangle 3"/>
          <p:cNvSpPr/>
          <p:nvPr/>
        </p:nvSpPr>
        <p:spPr>
          <a:xfrm>
            <a:off x="309033" y="2252132"/>
            <a:ext cx="3196167" cy="4386969"/>
          </a:xfrm>
          <a:prstGeom prst="rect">
            <a:avLst/>
          </a:prstGeom>
          <a:noFill/>
          <a:ln w="3175" cmpd="sng">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838308" y="2357361"/>
            <a:ext cx="5000892" cy="3741287"/>
          </a:xfrm>
          <a:prstGeom prst="rect">
            <a:avLst/>
          </a:prstGeom>
          <a:noFill/>
          <a:ln w="3175" cmpd="sng">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H="1">
            <a:off x="1770350" y="2357362"/>
            <a:ext cx="2067959" cy="1029542"/>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2222502" y="6098648"/>
            <a:ext cx="1615807" cy="200552"/>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79304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768</TotalTime>
  <Words>803</Words>
  <Application>Microsoft Office PowerPoint</Application>
  <PresentationFormat>Apresentação na tela (4:3)</PresentationFormat>
  <Paragraphs>181</Paragraphs>
  <Slides>33</Slides>
  <Notes>0</Notes>
  <HiddenSlides>0</HiddenSlides>
  <MMClips>0</MMClips>
  <ScaleCrop>false</ScaleCrop>
  <HeadingPairs>
    <vt:vector size="4" baseType="variant">
      <vt:variant>
        <vt:lpstr>Tema</vt:lpstr>
      </vt:variant>
      <vt:variant>
        <vt:i4>1</vt:i4>
      </vt:variant>
      <vt:variant>
        <vt:lpstr>Títulos de slides</vt:lpstr>
      </vt:variant>
      <vt:variant>
        <vt:i4>33</vt:i4>
      </vt:variant>
    </vt:vector>
  </HeadingPairs>
  <TitlesOfParts>
    <vt:vector size="34" baseType="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quester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Marcelo Liberali</dc:creator>
  <cp:lastModifiedBy>Jair Francelino Ferreira</cp:lastModifiedBy>
  <cp:revision>121</cp:revision>
  <dcterms:created xsi:type="dcterms:W3CDTF">2016-03-26T17:44:20Z</dcterms:created>
  <dcterms:modified xsi:type="dcterms:W3CDTF">2016-03-30T17:17:19Z</dcterms:modified>
</cp:coreProperties>
</file>