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33"/>
  </p:notesMasterIdLst>
  <p:handoutMasterIdLst>
    <p:handoutMasterId r:id="rId34"/>
  </p:handoutMasterIdLst>
  <p:sldIdLst>
    <p:sldId id="642" r:id="rId2"/>
    <p:sldId id="657" r:id="rId3"/>
    <p:sldId id="648" r:id="rId4"/>
    <p:sldId id="643" r:id="rId5"/>
    <p:sldId id="661" r:id="rId6"/>
    <p:sldId id="660" r:id="rId7"/>
    <p:sldId id="659" r:id="rId8"/>
    <p:sldId id="662" r:id="rId9"/>
    <p:sldId id="663" r:id="rId10"/>
    <p:sldId id="664" r:id="rId11"/>
    <p:sldId id="665" r:id="rId12"/>
    <p:sldId id="666" r:id="rId13"/>
    <p:sldId id="667" r:id="rId14"/>
    <p:sldId id="668" r:id="rId15"/>
    <p:sldId id="669" r:id="rId16"/>
    <p:sldId id="649" r:id="rId17"/>
    <p:sldId id="385" r:id="rId18"/>
    <p:sldId id="625" r:id="rId19"/>
    <p:sldId id="626" r:id="rId20"/>
    <p:sldId id="627" r:id="rId21"/>
    <p:sldId id="628" r:id="rId22"/>
    <p:sldId id="629" r:id="rId23"/>
    <p:sldId id="631" r:id="rId24"/>
    <p:sldId id="632" r:id="rId25"/>
    <p:sldId id="633" r:id="rId26"/>
    <p:sldId id="634" r:id="rId27"/>
    <p:sldId id="637" r:id="rId28"/>
    <p:sldId id="635" r:id="rId29"/>
    <p:sldId id="630" r:id="rId30"/>
    <p:sldId id="639" r:id="rId31"/>
    <p:sldId id="610" r:id="rId32"/>
  </p:sldIdLst>
  <p:sldSz cx="9144000" cy="6858000" type="screen4x3"/>
  <p:notesSz cx="6797675" cy="9928225"/>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A3D1FF"/>
    <a:srgbClr val="FF9933"/>
    <a:srgbClr val="3333FF"/>
    <a:srgbClr val="006666"/>
    <a:srgbClr val="B3D9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838" autoAdjust="0"/>
    <p:restoredTop sz="94565" autoAdjust="0"/>
  </p:normalViewPr>
  <p:slideViewPr>
    <p:cSldViewPr>
      <p:cViewPr varScale="1">
        <p:scale>
          <a:sx n="106" d="100"/>
          <a:sy n="106" d="100"/>
        </p:scale>
        <p:origin x="130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78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4781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4781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4781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4D159BF-D2CE-4BAF-9DD5-F5CD49145A4B}" type="slidenum">
              <a:rPr lang="en-US" altLang="pt-BR"/>
              <a:pPr>
                <a:defRPr/>
              </a:pPr>
              <a:t>‹nº›</a:t>
            </a:fld>
            <a:endParaRPr lang="en-US" altLang="pt-BR"/>
          </a:p>
        </p:txBody>
      </p:sp>
    </p:spTree>
    <p:extLst>
      <p:ext uri="{BB962C8B-B14F-4D97-AF65-F5344CB8AC3E}">
        <p14:creationId xmlns:p14="http://schemas.microsoft.com/office/powerpoint/2010/main" val="1224148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678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4678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6789"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6790"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46791"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7356303-5092-49B0-B743-67B25D6180C4}" type="slidenum">
              <a:rPr lang="en-US" altLang="pt-BR"/>
              <a:pPr>
                <a:defRPr/>
              </a:pPr>
              <a:t>‹nº›</a:t>
            </a:fld>
            <a:endParaRPr lang="en-US" altLang="pt-BR"/>
          </a:p>
        </p:txBody>
      </p:sp>
    </p:spTree>
    <p:extLst>
      <p:ext uri="{BB962C8B-B14F-4D97-AF65-F5344CB8AC3E}">
        <p14:creationId xmlns:p14="http://schemas.microsoft.com/office/powerpoint/2010/main" val="1625283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ço Reservado para Imagem de Slide 1"/>
          <p:cNvSpPr>
            <a:spLocks noGrp="1" noRot="1" noChangeAspect="1" noTextEdit="1"/>
          </p:cNvSpPr>
          <p:nvPr>
            <p:ph type="sldImg"/>
          </p:nvPr>
        </p:nvSpPr>
        <p:spPr>
          <a:ln/>
        </p:spPr>
      </p:sp>
      <p:sp>
        <p:nvSpPr>
          <p:cNvPr id="512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512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CF392F7-9192-4979-8E16-22B069D6D0EC}" type="slidenum">
              <a:rPr lang="en-US" altLang="pt-BR" smtClean="0"/>
              <a:pPr/>
              <a:t>1</a:t>
            </a:fld>
            <a:endParaRPr lang="en-US" altLang="pt-BR" smtClean="0"/>
          </a:p>
        </p:txBody>
      </p:sp>
    </p:spTree>
    <p:extLst>
      <p:ext uri="{BB962C8B-B14F-4D97-AF65-F5344CB8AC3E}">
        <p14:creationId xmlns:p14="http://schemas.microsoft.com/office/powerpoint/2010/main" val="2963017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10</a:t>
            </a:fld>
            <a:endParaRPr lang="en-US" altLang="pt-BR" smtClean="0"/>
          </a:p>
        </p:txBody>
      </p:sp>
    </p:spTree>
    <p:extLst>
      <p:ext uri="{BB962C8B-B14F-4D97-AF65-F5344CB8AC3E}">
        <p14:creationId xmlns:p14="http://schemas.microsoft.com/office/powerpoint/2010/main" val="6726873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11</a:t>
            </a:fld>
            <a:endParaRPr lang="en-US" altLang="pt-BR" smtClean="0"/>
          </a:p>
        </p:txBody>
      </p:sp>
    </p:spTree>
    <p:extLst>
      <p:ext uri="{BB962C8B-B14F-4D97-AF65-F5344CB8AC3E}">
        <p14:creationId xmlns:p14="http://schemas.microsoft.com/office/powerpoint/2010/main" val="3035950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12</a:t>
            </a:fld>
            <a:endParaRPr lang="en-US" altLang="pt-BR" smtClean="0"/>
          </a:p>
        </p:txBody>
      </p:sp>
    </p:spTree>
    <p:extLst>
      <p:ext uri="{BB962C8B-B14F-4D97-AF65-F5344CB8AC3E}">
        <p14:creationId xmlns:p14="http://schemas.microsoft.com/office/powerpoint/2010/main" val="3726372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13</a:t>
            </a:fld>
            <a:endParaRPr lang="en-US" altLang="pt-BR" smtClean="0"/>
          </a:p>
        </p:txBody>
      </p:sp>
    </p:spTree>
    <p:extLst>
      <p:ext uri="{BB962C8B-B14F-4D97-AF65-F5344CB8AC3E}">
        <p14:creationId xmlns:p14="http://schemas.microsoft.com/office/powerpoint/2010/main" val="3086352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14</a:t>
            </a:fld>
            <a:endParaRPr lang="en-US" altLang="pt-BR" smtClean="0"/>
          </a:p>
        </p:txBody>
      </p:sp>
    </p:spTree>
    <p:extLst>
      <p:ext uri="{BB962C8B-B14F-4D97-AF65-F5344CB8AC3E}">
        <p14:creationId xmlns:p14="http://schemas.microsoft.com/office/powerpoint/2010/main" val="804718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15</a:t>
            </a:fld>
            <a:endParaRPr lang="en-US" altLang="pt-BR" smtClean="0"/>
          </a:p>
        </p:txBody>
      </p:sp>
    </p:spTree>
    <p:extLst>
      <p:ext uri="{BB962C8B-B14F-4D97-AF65-F5344CB8AC3E}">
        <p14:creationId xmlns:p14="http://schemas.microsoft.com/office/powerpoint/2010/main" val="20933907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ço Reservado para Imagem de Slide 1"/>
          <p:cNvSpPr>
            <a:spLocks noGrp="1" noRot="1" noChangeAspect="1" noTextEdit="1"/>
          </p:cNvSpPr>
          <p:nvPr>
            <p:ph type="sldImg"/>
          </p:nvPr>
        </p:nvSpPr>
        <p:spPr>
          <a:ln/>
        </p:spPr>
      </p:sp>
      <p:sp>
        <p:nvSpPr>
          <p:cNvPr id="512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512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CF392F7-9192-4979-8E16-22B069D6D0EC}" type="slidenum">
              <a:rPr lang="en-US" altLang="pt-BR" smtClean="0"/>
              <a:pPr/>
              <a:t>16</a:t>
            </a:fld>
            <a:endParaRPr lang="en-US" altLang="pt-BR" smtClean="0"/>
          </a:p>
        </p:txBody>
      </p:sp>
    </p:spTree>
    <p:extLst>
      <p:ext uri="{BB962C8B-B14F-4D97-AF65-F5344CB8AC3E}">
        <p14:creationId xmlns:p14="http://schemas.microsoft.com/office/powerpoint/2010/main" val="3000450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17</a:t>
            </a:fld>
            <a:endParaRPr lang="en-US" altLang="pt-BR" smtClean="0"/>
          </a:p>
        </p:txBody>
      </p:sp>
    </p:spTree>
    <p:extLst>
      <p:ext uri="{BB962C8B-B14F-4D97-AF65-F5344CB8AC3E}">
        <p14:creationId xmlns:p14="http://schemas.microsoft.com/office/powerpoint/2010/main" val="10206646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ço Reservado para Imagem de Slide 1"/>
          <p:cNvSpPr>
            <a:spLocks noGrp="1" noRot="1" noChangeAspect="1" noTextEdit="1"/>
          </p:cNvSpPr>
          <p:nvPr>
            <p:ph type="sldImg"/>
          </p:nvPr>
        </p:nvSpPr>
        <p:spPr>
          <a:ln/>
        </p:spPr>
      </p:sp>
      <p:sp>
        <p:nvSpPr>
          <p:cNvPr id="9219"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9220"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8E2910-0DAF-45AB-8FBA-9A88CEA28BBA}" type="slidenum">
              <a:rPr lang="en-US" altLang="pt-BR" smtClean="0"/>
              <a:pPr/>
              <a:t>18</a:t>
            </a:fld>
            <a:endParaRPr lang="en-US" altLang="pt-BR" smtClean="0"/>
          </a:p>
        </p:txBody>
      </p:sp>
    </p:spTree>
    <p:extLst>
      <p:ext uri="{BB962C8B-B14F-4D97-AF65-F5344CB8AC3E}">
        <p14:creationId xmlns:p14="http://schemas.microsoft.com/office/powerpoint/2010/main" val="3847143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ço Reservado para Imagem de Slide 1"/>
          <p:cNvSpPr>
            <a:spLocks noGrp="1" noRot="1" noChangeAspect="1" noTextEdit="1"/>
          </p:cNvSpPr>
          <p:nvPr>
            <p:ph type="sldImg"/>
          </p:nvPr>
        </p:nvSpPr>
        <p:spPr>
          <a:ln/>
        </p:spPr>
      </p:sp>
      <p:sp>
        <p:nvSpPr>
          <p:cNvPr id="11267"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1268"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AAD434-4103-4C73-8B63-49CF175BC83C}" type="slidenum">
              <a:rPr lang="en-US" altLang="pt-BR" smtClean="0"/>
              <a:pPr/>
              <a:t>19</a:t>
            </a:fld>
            <a:endParaRPr lang="en-US" altLang="pt-BR" smtClean="0"/>
          </a:p>
        </p:txBody>
      </p:sp>
    </p:spTree>
    <p:extLst>
      <p:ext uri="{BB962C8B-B14F-4D97-AF65-F5344CB8AC3E}">
        <p14:creationId xmlns:p14="http://schemas.microsoft.com/office/powerpoint/2010/main" val="2929625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ço Reservado para Imagem de Slide 1"/>
          <p:cNvSpPr>
            <a:spLocks noGrp="1" noRot="1" noChangeAspect="1" noTextEdit="1"/>
          </p:cNvSpPr>
          <p:nvPr>
            <p:ph type="sldImg"/>
          </p:nvPr>
        </p:nvSpPr>
        <p:spPr>
          <a:ln/>
        </p:spPr>
      </p:sp>
      <p:sp>
        <p:nvSpPr>
          <p:cNvPr id="1536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536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7621D8-CCD4-42D9-973D-01430C446DE0}" type="slidenum">
              <a:rPr lang="en-US" altLang="pt-BR" smtClean="0"/>
              <a:pPr/>
              <a:t>2</a:t>
            </a:fld>
            <a:endParaRPr lang="en-US" altLang="pt-BR" smtClean="0"/>
          </a:p>
        </p:txBody>
      </p:sp>
    </p:spTree>
    <p:extLst>
      <p:ext uri="{BB962C8B-B14F-4D97-AF65-F5344CB8AC3E}">
        <p14:creationId xmlns:p14="http://schemas.microsoft.com/office/powerpoint/2010/main" val="42641507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ço Reservado para Imagem de Slide 1"/>
          <p:cNvSpPr>
            <a:spLocks noGrp="1" noRot="1" noChangeAspect="1" noTextEdit="1"/>
          </p:cNvSpPr>
          <p:nvPr>
            <p:ph type="sldImg"/>
          </p:nvPr>
        </p:nvSpPr>
        <p:spPr>
          <a:ln/>
        </p:spPr>
      </p:sp>
      <p:sp>
        <p:nvSpPr>
          <p:cNvPr id="1331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331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984161-A07C-4E61-9CFA-7D4E35BC41A4}" type="slidenum">
              <a:rPr lang="en-US" altLang="pt-BR" smtClean="0"/>
              <a:pPr/>
              <a:t>20</a:t>
            </a:fld>
            <a:endParaRPr lang="en-US" altLang="pt-BR" smtClean="0"/>
          </a:p>
        </p:txBody>
      </p:sp>
    </p:spTree>
    <p:extLst>
      <p:ext uri="{BB962C8B-B14F-4D97-AF65-F5344CB8AC3E}">
        <p14:creationId xmlns:p14="http://schemas.microsoft.com/office/powerpoint/2010/main" val="35094826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ço Reservado para Imagem de Slide 1"/>
          <p:cNvSpPr>
            <a:spLocks noGrp="1" noRot="1" noChangeAspect="1" noTextEdit="1"/>
          </p:cNvSpPr>
          <p:nvPr>
            <p:ph type="sldImg"/>
          </p:nvPr>
        </p:nvSpPr>
        <p:spPr>
          <a:ln/>
        </p:spPr>
      </p:sp>
      <p:sp>
        <p:nvSpPr>
          <p:cNvPr id="1536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536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7621D8-CCD4-42D9-973D-01430C446DE0}" type="slidenum">
              <a:rPr lang="en-US" altLang="pt-BR" smtClean="0"/>
              <a:pPr/>
              <a:t>21</a:t>
            </a:fld>
            <a:endParaRPr lang="en-US" altLang="pt-BR" smtClean="0"/>
          </a:p>
        </p:txBody>
      </p:sp>
    </p:spTree>
    <p:extLst>
      <p:ext uri="{BB962C8B-B14F-4D97-AF65-F5344CB8AC3E}">
        <p14:creationId xmlns:p14="http://schemas.microsoft.com/office/powerpoint/2010/main" val="23472286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ço Reservado para Imagem de Slide 1"/>
          <p:cNvSpPr>
            <a:spLocks noGrp="1" noRot="1" noChangeAspect="1" noTextEdit="1"/>
          </p:cNvSpPr>
          <p:nvPr>
            <p:ph type="sldImg"/>
          </p:nvPr>
        </p:nvSpPr>
        <p:spPr>
          <a:ln/>
        </p:spPr>
      </p:sp>
      <p:sp>
        <p:nvSpPr>
          <p:cNvPr id="1741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741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89807C-3954-4BF5-99FE-F74EA8CC6589}" type="slidenum">
              <a:rPr lang="en-US" altLang="pt-BR" smtClean="0"/>
              <a:pPr/>
              <a:t>22</a:t>
            </a:fld>
            <a:endParaRPr lang="en-US" altLang="pt-BR" smtClean="0"/>
          </a:p>
        </p:txBody>
      </p:sp>
    </p:spTree>
    <p:extLst>
      <p:ext uri="{BB962C8B-B14F-4D97-AF65-F5344CB8AC3E}">
        <p14:creationId xmlns:p14="http://schemas.microsoft.com/office/powerpoint/2010/main" val="34164255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ço Reservado para Imagem de Slide 1"/>
          <p:cNvSpPr>
            <a:spLocks noGrp="1" noRot="1" noChangeAspect="1" noTextEdit="1"/>
          </p:cNvSpPr>
          <p:nvPr>
            <p:ph type="sldImg"/>
          </p:nvPr>
        </p:nvSpPr>
        <p:spPr>
          <a:ln/>
        </p:spPr>
      </p:sp>
      <p:sp>
        <p:nvSpPr>
          <p:cNvPr id="19459"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19460"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6746E7D-E984-4A2A-A2D7-AE322CA01865}" type="slidenum">
              <a:rPr lang="en-US" altLang="pt-BR" smtClean="0"/>
              <a:pPr/>
              <a:t>23</a:t>
            </a:fld>
            <a:endParaRPr lang="en-US" altLang="pt-BR" smtClean="0"/>
          </a:p>
        </p:txBody>
      </p:sp>
    </p:spTree>
    <p:extLst>
      <p:ext uri="{BB962C8B-B14F-4D97-AF65-F5344CB8AC3E}">
        <p14:creationId xmlns:p14="http://schemas.microsoft.com/office/powerpoint/2010/main" val="26168830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ço Reservado para Imagem de Slide 1"/>
          <p:cNvSpPr>
            <a:spLocks noGrp="1" noRot="1" noChangeAspect="1" noTextEdit="1"/>
          </p:cNvSpPr>
          <p:nvPr>
            <p:ph type="sldImg"/>
          </p:nvPr>
        </p:nvSpPr>
        <p:spPr>
          <a:ln/>
        </p:spPr>
      </p:sp>
      <p:sp>
        <p:nvSpPr>
          <p:cNvPr id="21507"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21508"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802D66-C3BD-42B4-9623-22EF13EA74DA}" type="slidenum">
              <a:rPr lang="en-US" altLang="pt-BR" smtClean="0"/>
              <a:pPr/>
              <a:t>24</a:t>
            </a:fld>
            <a:endParaRPr lang="en-US" altLang="pt-BR" smtClean="0"/>
          </a:p>
        </p:txBody>
      </p:sp>
    </p:spTree>
    <p:extLst>
      <p:ext uri="{BB962C8B-B14F-4D97-AF65-F5344CB8AC3E}">
        <p14:creationId xmlns:p14="http://schemas.microsoft.com/office/powerpoint/2010/main" val="31382611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ço Reservado para Imagem de Slide 1"/>
          <p:cNvSpPr>
            <a:spLocks noGrp="1" noRot="1" noChangeAspect="1" noTextEdit="1"/>
          </p:cNvSpPr>
          <p:nvPr>
            <p:ph type="sldImg"/>
          </p:nvPr>
        </p:nvSpPr>
        <p:spPr>
          <a:ln/>
        </p:spPr>
      </p:sp>
      <p:sp>
        <p:nvSpPr>
          <p:cNvPr id="2355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2355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00C1FC-740B-4545-B0E6-E0FF6ACF8B43}" type="slidenum">
              <a:rPr lang="en-US" altLang="pt-BR" smtClean="0"/>
              <a:pPr/>
              <a:t>25</a:t>
            </a:fld>
            <a:endParaRPr lang="en-US" altLang="pt-BR" smtClean="0"/>
          </a:p>
        </p:txBody>
      </p:sp>
    </p:spTree>
    <p:extLst>
      <p:ext uri="{BB962C8B-B14F-4D97-AF65-F5344CB8AC3E}">
        <p14:creationId xmlns:p14="http://schemas.microsoft.com/office/powerpoint/2010/main" val="2764669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ço Reservado para Imagem de Slide 1"/>
          <p:cNvSpPr>
            <a:spLocks noGrp="1" noRot="1" noChangeAspect="1" noTextEdit="1"/>
          </p:cNvSpPr>
          <p:nvPr>
            <p:ph type="sldImg"/>
          </p:nvPr>
        </p:nvSpPr>
        <p:spPr>
          <a:ln/>
        </p:spPr>
      </p:sp>
      <p:sp>
        <p:nvSpPr>
          <p:cNvPr id="2560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2560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C2F4B3-F72E-4C4E-B3EB-5B2B672B36C0}" type="slidenum">
              <a:rPr lang="en-US" altLang="pt-BR" smtClean="0"/>
              <a:pPr/>
              <a:t>26</a:t>
            </a:fld>
            <a:endParaRPr lang="en-US" altLang="pt-BR" smtClean="0"/>
          </a:p>
        </p:txBody>
      </p:sp>
    </p:spTree>
    <p:extLst>
      <p:ext uri="{BB962C8B-B14F-4D97-AF65-F5344CB8AC3E}">
        <p14:creationId xmlns:p14="http://schemas.microsoft.com/office/powerpoint/2010/main" val="17903915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ço Reservado para Imagem de Slide 1"/>
          <p:cNvSpPr>
            <a:spLocks noGrp="1" noRot="1" noChangeAspect="1" noTextEdit="1"/>
          </p:cNvSpPr>
          <p:nvPr>
            <p:ph type="sldImg"/>
          </p:nvPr>
        </p:nvSpPr>
        <p:spPr>
          <a:ln/>
        </p:spPr>
      </p:sp>
      <p:sp>
        <p:nvSpPr>
          <p:cNvPr id="2765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2765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A647C2-7EDF-4BB1-ACA5-FDD6E5B3EE1A}" type="slidenum">
              <a:rPr lang="en-US" altLang="pt-BR" smtClean="0"/>
              <a:pPr/>
              <a:t>27</a:t>
            </a:fld>
            <a:endParaRPr lang="en-US" altLang="pt-BR" smtClean="0"/>
          </a:p>
        </p:txBody>
      </p:sp>
    </p:spTree>
    <p:extLst>
      <p:ext uri="{BB962C8B-B14F-4D97-AF65-F5344CB8AC3E}">
        <p14:creationId xmlns:p14="http://schemas.microsoft.com/office/powerpoint/2010/main" val="4206918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ço Reservado para Imagem de Slide 1"/>
          <p:cNvSpPr>
            <a:spLocks noGrp="1" noRot="1" noChangeAspect="1" noTextEdit="1"/>
          </p:cNvSpPr>
          <p:nvPr>
            <p:ph type="sldImg"/>
          </p:nvPr>
        </p:nvSpPr>
        <p:spPr>
          <a:ln/>
        </p:spPr>
      </p:sp>
      <p:sp>
        <p:nvSpPr>
          <p:cNvPr id="29699"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29700"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5B82C5-73FF-430E-B520-7D97D0254417}" type="slidenum">
              <a:rPr lang="en-US" altLang="pt-BR" smtClean="0"/>
              <a:pPr/>
              <a:t>28</a:t>
            </a:fld>
            <a:endParaRPr lang="en-US" altLang="pt-BR" smtClean="0"/>
          </a:p>
        </p:txBody>
      </p:sp>
    </p:spTree>
    <p:extLst>
      <p:ext uri="{BB962C8B-B14F-4D97-AF65-F5344CB8AC3E}">
        <p14:creationId xmlns:p14="http://schemas.microsoft.com/office/powerpoint/2010/main" val="1403161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ço Reservado para Imagem de Slide 1"/>
          <p:cNvSpPr>
            <a:spLocks noGrp="1" noRot="1" noChangeAspect="1" noTextEdit="1"/>
          </p:cNvSpPr>
          <p:nvPr>
            <p:ph type="sldImg"/>
          </p:nvPr>
        </p:nvSpPr>
        <p:spPr>
          <a:ln/>
        </p:spPr>
      </p:sp>
      <p:sp>
        <p:nvSpPr>
          <p:cNvPr id="31747"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1748"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51645B-A5D9-461B-9B48-03AB3ABE0C41}" type="slidenum">
              <a:rPr lang="en-US" altLang="pt-BR" smtClean="0"/>
              <a:pPr/>
              <a:t>29</a:t>
            </a:fld>
            <a:endParaRPr lang="en-US" altLang="pt-BR" smtClean="0"/>
          </a:p>
        </p:txBody>
      </p:sp>
    </p:spTree>
    <p:extLst>
      <p:ext uri="{BB962C8B-B14F-4D97-AF65-F5344CB8AC3E}">
        <p14:creationId xmlns:p14="http://schemas.microsoft.com/office/powerpoint/2010/main" val="1166634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ço Reservado para Imagem de Slide 1"/>
          <p:cNvSpPr>
            <a:spLocks noGrp="1" noRot="1" noChangeAspect="1" noTextEdit="1"/>
          </p:cNvSpPr>
          <p:nvPr>
            <p:ph type="sldImg"/>
          </p:nvPr>
        </p:nvSpPr>
        <p:spPr>
          <a:ln/>
        </p:spPr>
      </p:sp>
      <p:sp>
        <p:nvSpPr>
          <p:cNvPr id="5123"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5124"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CF392F7-9192-4979-8E16-22B069D6D0EC}" type="slidenum">
              <a:rPr lang="en-US" altLang="pt-BR" smtClean="0"/>
              <a:pPr/>
              <a:t>3</a:t>
            </a:fld>
            <a:endParaRPr lang="en-US" altLang="pt-BR" smtClean="0"/>
          </a:p>
        </p:txBody>
      </p:sp>
    </p:spTree>
    <p:extLst>
      <p:ext uri="{BB962C8B-B14F-4D97-AF65-F5344CB8AC3E}">
        <p14:creationId xmlns:p14="http://schemas.microsoft.com/office/powerpoint/2010/main" val="33982608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ço Reservado para Imagem de Slide 1"/>
          <p:cNvSpPr>
            <a:spLocks noGrp="1" noRot="1" noChangeAspect="1" noTextEdit="1"/>
          </p:cNvSpPr>
          <p:nvPr>
            <p:ph type="sldImg"/>
          </p:nvPr>
        </p:nvSpPr>
        <p:spPr>
          <a:ln/>
        </p:spPr>
      </p:sp>
      <p:sp>
        <p:nvSpPr>
          <p:cNvPr id="3379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379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68098C3-D03A-4A71-B89A-67CAD851B6A0}" type="slidenum">
              <a:rPr lang="en-US" altLang="pt-BR" smtClean="0"/>
              <a:pPr/>
              <a:t>30</a:t>
            </a:fld>
            <a:endParaRPr lang="en-US" altLang="pt-BR" smtClean="0"/>
          </a:p>
        </p:txBody>
      </p:sp>
    </p:spTree>
    <p:extLst>
      <p:ext uri="{BB962C8B-B14F-4D97-AF65-F5344CB8AC3E}">
        <p14:creationId xmlns:p14="http://schemas.microsoft.com/office/powerpoint/2010/main" val="21552085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ço Reservado para Imagem de Slide 1"/>
          <p:cNvSpPr>
            <a:spLocks noGrp="1" noRot="1" noChangeAspect="1" noTextEdit="1"/>
          </p:cNvSpPr>
          <p:nvPr>
            <p:ph type="sldImg"/>
          </p:nvPr>
        </p:nvSpPr>
        <p:spPr>
          <a:ln/>
        </p:spPr>
      </p:sp>
      <p:sp>
        <p:nvSpPr>
          <p:cNvPr id="3789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789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D8202CB-BBA6-47D8-8084-91F388BCB7CC}" type="slidenum">
              <a:rPr lang="en-US" altLang="pt-BR" smtClean="0"/>
              <a:pPr/>
              <a:t>31</a:t>
            </a:fld>
            <a:endParaRPr lang="en-US" altLang="pt-BR" smtClean="0"/>
          </a:p>
        </p:txBody>
      </p:sp>
    </p:spTree>
    <p:extLst>
      <p:ext uri="{BB962C8B-B14F-4D97-AF65-F5344CB8AC3E}">
        <p14:creationId xmlns:p14="http://schemas.microsoft.com/office/powerpoint/2010/main" val="1615732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4</a:t>
            </a:fld>
            <a:endParaRPr lang="en-US" altLang="pt-BR" smtClean="0"/>
          </a:p>
        </p:txBody>
      </p:sp>
    </p:spTree>
    <p:extLst>
      <p:ext uri="{BB962C8B-B14F-4D97-AF65-F5344CB8AC3E}">
        <p14:creationId xmlns:p14="http://schemas.microsoft.com/office/powerpoint/2010/main" val="628443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5</a:t>
            </a:fld>
            <a:endParaRPr lang="en-US" altLang="pt-BR" smtClean="0"/>
          </a:p>
        </p:txBody>
      </p:sp>
    </p:spTree>
    <p:extLst>
      <p:ext uri="{BB962C8B-B14F-4D97-AF65-F5344CB8AC3E}">
        <p14:creationId xmlns:p14="http://schemas.microsoft.com/office/powerpoint/2010/main" val="188964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6</a:t>
            </a:fld>
            <a:endParaRPr lang="en-US" altLang="pt-BR" smtClean="0"/>
          </a:p>
        </p:txBody>
      </p:sp>
    </p:spTree>
    <p:extLst>
      <p:ext uri="{BB962C8B-B14F-4D97-AF65-F5344CB8AC3E}">
        <p14:creationId xmlns:p14="http://schemas.microsoft.com/office/powerpoint/2010/main" val="614244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7</a:t>
            </a:fld>
            <a:endParaRPr lang="en-US" altLang="pt-BR" smtClean="0"/>
          </a:p>
        </p:txBody>
      </p:sp>
    </p:spTree>
    <p:extLst>
      <p:ext uri="{BB962C8B-B14F-4D97-AF65-F5344CB8AC3E}">
        <p14:creationId xmlns:p14="http://schemas.microsoft.com/office/powerpoint/2010/main" val="37111179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8</a:t>
            </a:fld>
            <a:endParaRPr lang="en-US" altLang="pt-BR" smtClean="0"/>
          </a:p>
        </p:txBody>
      </p:sp>
    </p:spTree>
    <p:extLst>
      <p:ext uri="{BB962C8B-B14F-4D97-AF65-F5344CB8AC3E}">
        <p14:creationId xmlns:p14="http://schemas.microsoft.com/office/powerpoint/2010/main" val="25367186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Imagem de Slide 1"/>
          <p:cNvSpPr>
            <a:spLocks noGrp="1" noRot="1" noChangeAspect="1" noTextEdit="1"/>
          </p:cNvSpPr>
          <p:nvPr>
            <p:ph type="sldImg"/>
          </p:nvPr>
        </p:nvSpPr>
        <p:spPr>
          <a:ln/>
        </p:spPr>
      </p:sp>
      <p:sp>
        <p:nvSpPr>
          <p:cNvPr id="7171"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7172"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EE2AB0-3C34-49B3-BB83-668290A512A9}" type="slidenum">
              <a:rPr lang="en-US" altLang="pt-BR" smtClean="0"/>
              <a:pPr/>
              <a:t>9</a:t>
            </a:fld>
            <a:endParaRPr lang="en-US" altLang="pt-BR" smtClean="0"/>
          </a:p>
        </p:txBody>
      </p:sp>
    </p:spTree>
    <p:extLst>
      <p:ext uri="{BB962C8B-B14F-4D97-AF65-F5344CB8AC3E}">
        <p14:creationId xmlns:p14="http://schemas.microsoft.com/office/powerpoint/2010/main" val="2127472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5" name="Oval 8"/>
          <p:cNvSpPr>
            <a:spLocks noChangeArrowheads="1"/>
          </p:cNvSpPr>
          <p:nvPr/>
        </p:nvSpPr>
        <p:spPr bwMode="auto">
          <a:xfrm>
            <a:off x="163513" y="2103438"/>
            <a:ext cx="347662" cy="347662"/>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pt-BR" sz="2400" smtClean="0">
              <a:latin typeface="Times New Roman" panose="02020603050405020304"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pt-BR" sz="2400" smtClean="0">
              <a:latin typeface="Times New Roman" panose="02020603050405020304"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pt-BR" sz="2400" smtClean="0">
              <a:latin typeface="Times New Roman" panose="02020603050405020304" pitchFamily="18" charset="0"/>
            </a:endParaRPr>
          </a:p>
        </p:txBody>
      </p:sp>
      <p:sp>
        <p:nvSpPr>
          <p:cNvPr id="251906" name="Rectangle 2"/>
          <p:cNvSpPr>
            <a:spLocks noGrp="1" noChangeArrowheads="1"/>
          </p:cNvSpPr>
          <p:nvPr>
            <p:ph type="ctrTitle"/>
          </p:nvPr>
        </p:nvSpPr>
        <p:spPr bwMode="auto">
          <a:xfrm>
            <a:off x="2133600" y="1371600"/>
            <a:ext cx="6477000" cy="17526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sz="5400"/>
            </a:lvl1pPr>
          </a:lstStyle>
          <a:p>
            <a:r>
              <a:rPr lang="pt-BR"/>
              <a:t>Clique para editar o estilo do título mestre</a:t>
            </a:r>
          </a:p>
        </p:txBody>
      </p:sp>
      <p:sp>
        <p:nvSpPr>
          <p:cNvPr id="251907" name="Rectangle 3"/>
          <p:cNvSpPr>
            <a:spLocks noGrp="1" noChangeArrowheads="1"/>
          </p:cNvSpPr>
          <p:nvPr>
            <p:ph type="subTitle" idx="1"/>
          </p:nvPr>
        </p:nvSpPr>
        <p:spPr bwMode="auto">
          <a:xfrm>
            <a:off x="2133600" y="3733800"/>
            <a:ext cx="6477000" cy="1981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buFont typeface="Wingdings" pitchFamily="2" charset="2"/>
              <a:buNone/>
              <a:defRPr/>
            </a:lvl1pPr>
          </a:lstStyle>
          <a:p>
            <a:r>
              <a:rPr lang="pt-BR"/>
              <a:t>Clique para editar o estilo do subtítulo mestre</a:t>
            </a:r>
          </a:p>
        </p:txBody>
      </p:sp>
      <p:sp>
        <p:nvSpPr>
          <p:cNvPr id="8" name="Rectangle 4"/>
          <p:cNvSpPr>
            <a:spLocks noGrp="1" noChangeArrowheads="1"/>
          </p:cNvSpPr>
          <p:nvPr>
            <p:ph type="dt" sz="half" idx="10"/>
          </p:nvPr>
        </p:nvSpPr>
        <p:spPr bwMode="auto">
          <a:xfrm>
            <a:off x="7086600" y="6248400"/>
            <a:ext cx="1524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pPr>
              <a:defRPr/>
            </a:pPr>
            <a:endParaRPr lang="pt-BR"/>
          </a:p>
        </p:txBody>
      </p:sp>
      <p:sp>
        <p:nvSpPr>
          <p:cNvPr id="9" name="Rectangle 5"/>
          <p:cNvSpPr>
            <a:spLocks noGrp="1" noChangeArrowheads="1"/>
          </p:cNvSpPr>
          <p:nvPr>
            <p:ph type="ftr" sz="quarter" idx="11"/>
          </p:nvPr>
        </p:nvSpPr>
        <p:spPr bwMode="auto">
          <a:xfrm>
            <a:off x="38100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pt-BR"/>
          </a:p>
        </p:txBody>
      </p:sp>
      <p:sp>
        <p:nvSpPr>
          <p:cNvPr id="10" name="Rectangle 6"/>
          <p:cNvSpPr>
            <a:spLocks noGrp="1" noChangeArrowheads="1"/>
          </p:cNvSpPr>
          <p:nvPr>
            <p:ph type="sldNum" sz="quarter" idx="12"/>
          </p:nvPr>
        </p:nvSpPr>
        <p:spPr bwMode="auto">
          <a:xfrm>
            <a:off x="2209800" y="6248400"/>
            <a:ext cx="12192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lvl1pPr>
          </a:lstStyle>
          <a:p>
            <a:pPr>
              <a:defRPr/>
            </a:pPr>
            <a:fld id="{6E38DE16-F30B-4820-AF80-D6050EA62E5A}" type="slidenum">
              <a:rPr lang="pt-BR" altLang="pt-BR"/>
              <a:pPr>
                <a:defRPr/>
              </a:pPr>
              <a:t>‹nº›</a:t>
            </a:fld>
            <a:endParaRPr lang="pt-BR" altLang="pt-BR"/>
          </a:p>
        </p:txBody>
      </p:sp>
    </p:spTree>
    <p:extLst>
      <p:ext uri="{BB962C8B-B14F-4D97-AF65-F5344CB8AC3E}">
        <p14:creationId xmlns:p14="http://schemas.microsoft.com/office/powerpoint/2010/main" val="718669250"/>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385338733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13921098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14018398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Tree>
    <p:extLst>
      <p:ext uri="{BB962C8B-B14F-4D97-AF65-F5344CB8AC3E}">
        <p14:creationId xmlns:p14="http://schemas.microsoft.com/office/powerpoint/2010/main" val="239825435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98489141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1885357351"/>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Tree>
    <p:extLst>
      <p:ext uri="{BB962C8B-B14F-4D97-AF65-F5344CB8AC3E}">
        <p14:creationId xmlns:p14="http://schemas.microsoft.com/office/powerpoint/2010/main" val="20987511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373037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extLst>
      <p:ext uri="{BB962C8B-B14F-4D97-AF65-F5344CB8AC3E}">
        <p14:creationId xmlns:p14="http://schemas.microsoft.com/office/powerpoint/2010/main" val="3959386619"/>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extLst>
      <p:ext uri="{BB962C8B-B14F-4D97-AF65-F5344CB8AC3E}">
        <p14:creationId xmlns:p14="http://schemas.microsoft.com/office/powerpoint/2010/main" val="3495964086"/>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3D1FF"/>
            </a:gs>
            <a:gs pos="50000">
              <a:srgbClr val="FFFFE1"/>
            </a:gs>
            <a:gs pos="100000">
              <a:srgbClr val="A3D1FF"/>
            </a:gs>
          </a:gsLst>
          <a:lin ang="18900000" scaled="1"/>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734" r:id="rId1"/>
    <p:sldLayoutId id="2147484724" r:id="rId2"/>
    <p:sldLayoutId id="2147484725" r:id="rId3"/>
    <p:sldLayoutId id="2147484726" r:id="rId4"/>
    <p:sldLayoutId id="2147484727" r:id="rId5"/>
    <p:sldLayoutId id="2147484728" r:id="rId6"/>
    <p:sldLayoutId id="2147484729" r:id="rId7"/>
    <p:sldLayoutId id="2147484730" r:id="rId8"/>
    <p:sldLayoutId id="2147484731" r:id="rId9"/>
    <p:sldLayoutId id="2147484732" r:id="rId10"/>
    <p:sldLayoutId id="2147484733" r:id="rId11"/>
  </p:sldLayoutIdLst>
  <p:transition spd="med"/>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anose="05000000000000000000"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anose="05000000000000000000"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92" name="Rectangle 28"/>
          <p:cNvSpPr>
            <a:spLocks noChangeArrowheads="1"/>
          </p:cNvSpPr>
          <p:nvPr/>
        </p:nvSpPr>
        <p:spPr bwMode="auto">
          <a:xfrm>
            <a:off x="683568" y="2636912"/>
            <a:ext cx="8137525" cy="2529923"/>
          </a:xfrm>
          <a:prstGeom prst="rect">
            <a:avLst/>
          </a:prstGeom>
          <a:noFill/>
          <a:ln w="9525">
            <a:noFill/>
            <a:miter lim="800000"/>
            <a:headEnd/>
            <a:tailEnd/>
          </a:ln>
        </p:spPr>
        <p:txBody>
          <a:bodyPr>
            <a:spAutoFit/>
          </a:bodyPr>
          <a:lstStyle/>
          <a:p>
            <a:pPr algn="ctr" eaLnBrk="1" hangingPunct="1">
              <a:lnSpc>
                <a:spcPct val="110000"/>
              </a:lnSpc>
              <a:defRPr/>
            </a:pPr>
            <a:r>
              <a:rPr lang="pt-BR" sz="4800" b="1" dirty="0" smtClean="0">
                <a:solidFill>
                  <a:srgbClr val="0000FF"/>
                </a:solidFill>
                <a:effectLst>
                  <a:outerShdw blurRad="38100" dist="38100" dir="2700000" algn="tl">
                    <a:srgbClr val="000000"/>
                  </a:outerShdw>
                </a:effectLst>
                <a:latin typeface="Arial" charset="0"/>
              </a:rPr>
              <a:t>PAGAMENTO DE PRECATÓRIOS</a:t>
            </a:r>
            <a:endParaRPr lang="pt-BR" sz="4800" b="1" dirty="0">
              <a:solidFill>
                <a:srgbClr val="0000FF"/>
              </a:solidFill>
              <a:effectLst>
                <a:outerShdw blurRad="38100" dist="38100" dir="2700000" algn="tl">
                  <a:srgbClr val="000000"/>
                </a:outerShdw>
              </a:effectLst>
              <a:latin typeface="Arial" charset="0"/>
            </a:endParaRPr>
          </a:p>
          <a:p>
            <a:pPr algn="ctr" eaLnBrk="1" hangingPunct="1">
              <a:lnSpc>
                <a:spcPct val="110000"/>
              </a:lnSpc>
              <a:defRPr/>
            </a:pPr>
            <a:endParaRPr lang="pt-BR" sz="4800" b="1" dirty="0">
              <a:solidFill>
                <a:srgbClr val="0000FF"/>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5997815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5292"/>
                                        </p:tgtEl>
                                        <p:attrNameLst>
                                          <p:attrName>style.visibility</p:attrName>
                                        </p:attrNameLst>
                                      </p:cBhvr>
                                      <p:to>
                                        <p:strVal val="visible"/>
                                      </p:to>
                                    </p:set>
                                    <p:animEffect transition="in" filter="fade">
                                      <p:cBhvr>
                                        <p:cTn id="7" dur="500"/>
                                        <p:tgtEl>
                                          <p:spTgt spid="395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9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1859391378"/>
              </p:ext>
            </p:extLst>
          </p:nvPr>
        </p:nvGraphicFramePr>
        <p:xfrm>
          <a:off x="395288" y="1196752"/>
          <a:ext cx="8534401" cy="5625846"/>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07288">
                <a:tc>
                  <a:txBody>
                    <a:bodyPr/>
                    <a:lstStyle/>
                    <a:p>
                      <a:pPr algn="l">
                        <a:lnSpc>
                          <a:spcPct val="115000"/>
                        </a:lnSpc>
                        <a:spcAft>
                          <a:spcPts val="0"/>
                        </a:spcAft>
                      </a:pPr>
                      <a:r>
                        <a:rPr lang="pt-BR" sz="1900" b="1" dirty="0">
                          <a:solidFill>
                            <a:srgbClr val="0000FF"/>
                          </a:solidFill>
                          <a:effectLst/>
                        </a:rPr>
                        <a:t>Muitos sequestros de receitas inviabilizavam a prestação de serviços pelas administrações estaduais e municipais.</a:t>
                      </a:r>
                      <a:endParaRPr lang="pt-BR" sz="19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900" b="1" dirty="0">
                          <a:solidFill>
                            <a:srgbClr val="0000FF"/>
                          </a:solidFill>
                          <a:effectLst/>
                        </a:rPr>
                        <a:t> </a:t>
                      </a:r>
                    </a:p>
                    <a:p>
                      <a:pPr algn="l">
                        <a:lnSpc>
                          <a:spcPct val="115000"/>
                        </a:lnSpc>
                        <a:spcAft>
                          <a:spcPts val="0"/>
                        </a:spcAft>
                      </a:pPr>
                      <a:r>
                        <a:rPr lang="pt-BR" sz="1900" b="1" dirty="0">
                          <a:solidFill>
                            <a:srgbClr val="0000FF"/>
                          </a:solidFill>
                          <a:effectLst/>
                        </a:rPr>
                        <a:t>Previa que o ente que cumprisse rigorosamente as regras do regime especial não sofreria sequestro. Caso contrário ficaria sujeito a um número muito maior de penalidades do que as então vigentes.</a:t>
                      </a:r>
                      <a:endParaRPr lang="pt-BR" sz="19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900" b="1" dirty="0">
                          <a:solidFill>
                            <a:srgbClr val="0000FF"/>
                          </a:solidFill>
                          <a:effectLst/>
                        </a:rPr>
                        <a:t>As sanções previstas no § 10 do art. 97 do ADCT, conforme Modulação, vigerão até 31/12/2020. Após esta data não há previsão de sanção ao ente inadimplente. </a:t>
                      </a:r>
                      <a:endParaRPr lang="pt-BR" sz="19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900" b="1" dirty="0">
                          <a:solidFill>
                            <a:srgbClr val="0000FF"/>
                          </a:solidFill>
                          <a:effectLst/>
                        </a:rPr>
                        <a:t>Estabelecidas sanções aplicáveis pelo descumprimento do regime especial, portanto válidas até 31/12/2020. Após esta data não há previsão de sanção ao ente inadimplente.</a:t>
                      </a:r>
                      <a:endParaRPr lang="pt-BR" sz="19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2128369444"/>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2819805317"/>
              </p:ext>
            </p:extLst>
          </p:nvPr>
        </p:nvGraphicFramePr>
        <p:xfrm>
          <a:off x="395288" y="1196752"/>
          <a:ext cx="8534401" cy="5678424"/>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95085">
                <a:tc>
                  <a:txBody>
                    <a:bodyPr/>
                    <a:lstStyle/>
                    <a:p>
                      <a:pPr algn="l">
                        <a:lnSpc>
                          <a:spcPct val="115000"/>
                        </a:lnSpc>
                        <a:spcAft>
                          <a:spcPts val="0"/>
                        </a:spcAft>
                      </a:pPr>
                      <a:r>
                        <a:rPr lang="pt-BR" sz="1600" b="1" dirty="0">
                          <a:solidFill>
                            <a:srgbClr val="0000FF"/>
                          </a:solidFill>
                          <a:effectLst/>
                        </a:rPr>
                        <a:t>A possibilidade de sequestro de receitas e intervenção não era eficaz para obrigar o pagamento de precatórios.</a:t>
                      </a:r>
                      <a:endParaRPr lang="pt-BR" sz="16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00" b="1" dirty="0">
                          <a:solidFill>
                            <a:srgbClr val="0000FF"/>
                          </a:solidFill>
                          <a:effectLst/>
                        </a:rPr>
                        <a:t>Além do sequestro, a EC/09 previa outras punições para o descumprimento do regime: poder liberatório do precatório, punição do chefe do Poder Executivo por crime fiscal e improbidade administrativa, retenção de repasses do FPE e FPM e proibição de contratar empréstimos e receber transferências voluntárias.</a:t>
                      </a:r>
                      <a:endParaRPr lang="pt-BR" sz="16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00" b="1" dirty="0">
                          <a:solidFill>
                            <a:srgbClr val="0000FF"/>
                          </a:solidFill>
                          <a:effectLst/>
                        </a:rPr>
                        <a:t>As sanções previstas no § 10 do art. 97 do ADCT, conforme Modulação, vigerão até 31/12/2020. Após esta data não há previsão de sanção ao ente inadimplente.</a:t>
                      </a:r>
                      <a:endParaRPr lang="pt-BR" sz="16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00" b="1" dirty="0">
                          <a:solidFill>
                            <a:srgbClr val="0000FF"/>
                          </a:solidFill>
                          <a:effectLst/>
                        </a:rPr>
                        <a:t>Estabelecidas sanções aplicáveis pelo descumprimento do regime especial, portanto válidas até 31/12/2020. Após esta data não há previsão de sanção ao ente inadimplente.</a:t>
                      </a:r>
                      <a:endParaRPr lang="pt-BR" sz="16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1598711586"/>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2443667251"/>
              </p:ext>
            </p:extLst>
          </p:nvPr>
        </p:nvGraphicFramePr>
        <p:xfrm>
          <a:off x="395288" y="1196752"/>
          <a:ext cx="8534401" cy="5585271"/>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9491">
                <a:tc>
                  <a:txBody>
                    <a:bodyPr/>
                    <a:lstStyle/>
                    <a:p>
                      <a:pPr>
                        <a:lnSpc>
                          <a:spcPct val="115000"/>
                        </a:lnSpc>
                        <a:spcAft>
                          <a:spcPts val="0"/>
                        </a:spcAft>
                      </a:pPr>
                      <a:r>
                        <a:rPr lang="pt-BR" sz="1300" b="1" dirty="0">
                          <a:solidFill>
                            <a:srgbClr val="0000FF"/>
                          </a:solidFill>
                          <a:effectLst/>
                          <a:latin typeface="+mn-lt"/>
                        </a:rPr>
                        <a:t> </a:t>
                      </a:r>
                    </a:p>
                    <a:p>
                      <a:pPr>
                        <a:lnSpc>
                          <a:spcPct val="115000"/>
                        </a:lnSpc>
                        <a:spcAft>
                          <a:spcPts val="0"/>
                        </a:spcAft>
                      </a:pPr>
                      <a:r>
                        <a:rPr lang="pt-BR" sz="1300" b="1" dirty="0">
                          <a:solidFill>
                            <a:srgbClr val="0000FF"/>
                          </a:solidFill>
                          <a:effectLst/>
                          <a:latin typeface="+mn-lt"/>
                        </a:rPr>
                        <a:t>Os precatórios eram corrigidos por juros reais estratosféricos de até 24% (cerca de 6 vezes a taxa de juros reais embutida na Selic).</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300" b="1" dirty="0">
                          <a:solidFill>
                            <a:srgbClr val="0000FF"/>
                          </a:solidFill>
                          <a:effectLst/>
                          <a:latin typeface="+mn-lt"/>
                        </a:rPr>
                        <a:t>Previa atualização monetária e compensação da mora pelas mesmas regras da caderneta de poupança.</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l">
                        <a:lnSpc>
                          <a:spcPct val="115000"/>
                        </a:lnSpc>
                        <a:spcBef>
                          <a:spcPts val="300"/>
                        </a:spcBef>
                        <a:spcAft>
                          <a:spcPts val="300"/>
                        </a:spcAft>
                      </a:pPr>
                      <a:r>
                        <a:rPr lang="pt-BR" sz="1300" b="1" dirty="0">
                          <a:solidFill>
                            <a:srgbClr val="0000FF"/>
                          </a:solidFill>
                          <a:effectLst/>
                          <a:latin typeface="+mn-lt"/>
                        </a:rPr>
                        <a:t>Fica mantida, até 23/3/15, a aplicação do índice da caderneta de poupança (TR+0,5% a.m.). </a:t>
                      </a:r>
                    </a:p>
                    <a:p>
                      <a:pPr algn="l">
                        <a:lnSpc>
                          <a:spcPct val="115000"/>
                        </a:lnSpc>
                        <a:spcBef>
                          <a:spcPts val="300"/>
                        </a:spcBef>
                        <a:spcAft>
                          <a:spcPts val="300"/>
                        </a:spcAft>
                      </a:pPr>
                      <a:r>
                        <a:rPr lang="pt-BR" sz="1300" b="1" dirty="0">
                          <a:solidFill>
                            <a:srgbClr val="0000FF"/>
                          </a:solidFill>
                          <a:effectLst/>
                          <a:latin typeface="+mn-lt"/>
                        </a:rPr>
                        <a:t>Após esta data – e até 31/12/20120 - os precatórios passam a ser corrigidos pelo IPCA-E + 0,5% a.m. e, no caso de precatórios tributários, pelo mesmo índice utilizados pela Fazenda Pública para atualização dos tributos.</a:t>
                      </a:r>
                    </a:p>
                    <a:p>
                      <a:pPr algn="l">
                        <a:lnSpc>
                          <a:spcPct val="115000"/>
                        </a:lnSpc>
                        <a:spcBef>
                          <a:spcPts val="300"/>
                        </a:spcBef>
                        <a:spcAft>
                          <a:spcPts val="300"/>
                        </a:spcAft>
                      </a:pPr>
                      <a:r>
                        <a:rPr lang="pt-BR" sz="1300" b="1" dirty="0">
                          <a:solidFill>
                            <a:srgbClr val="0000FF"/>
                          </a:solidFill>
                          <a:effectLst/>
                          <a:latin typeface="+mn-lt"/>
                        </a:rPr>
                        <a:t>A partir de 2021 </a:t>
                      </a:r>
                      <a:r>
                        <a:rPr lang="pt-BR" sz="1300" b="1" dirty="0" smtClean="0">
                          <a:solidFill>
                            <a:srgbClr val="0000FF"/>
                          </a:solidFill>
                          <a:effectLst/>
                          <a:latin typeface="+mn-lt"/>
                        </a:rPr>
                        <a:t>abre-se </a:t>
                      </a:r>
                      <a:r>
                        <a:rPr lang="pt-BR" sz="1300" b="1" dirty="0">
                          <a:solidFill>
                            <a:srgbClr val="0000FF"/>
                          </a:solidFill>
                          <a:effectLst/>
                          <a:latin typeface="+mn-lt"/>
                        </a:rPr>
                        <a:t>a possibilidade da volta da incidência dos juros compensatórios, além dos moratórios de 1% a.m.</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nSpc>
                          <a:spcPct val="115000"/>
                        </a:lnSpc>
                        <a:spcAft>
                          <a:spcPts val="0"/>
                        </a:spcAft>
                      </a:pPr>
                      <a:r>
                        <a:rPr lang="pt-BR" sz="1300" b="1" dirty="0">
                          <a:solidFill>
                            <a:srgbClr val="0000FF"/>
                          </a:solidFill>
                          <a:effectLst/>
                          <a:latin typeface="+mn-lt"/>
                        </a:rPr>
                        <a:t> </a:t>
                      </a:r>
                    </a:p>
                    <a:p>
                      <a:pPr>
                        <a:lnSpc>
                          <a:spcPct val="115000"/>
                        </a:lnSpc>
                        <a:spcAft>
                          <a:spcPts val="0"/>
                        </a:spcAft>
                      </a:pPr>
                      <a:r>
                        <a:rPr lang="pt-BR" sz="1300" b="1" dirty="0">
                          <a:solidFill>
                            <a:srgbClr val="0000FF"/>
                          </a:solidFill>
                          <a:effectLst/>
                          <a:latin typeface="+mn-lt"/>
                        </a:rPr>
                        <a:t>O índice de correção de precatórios não foi previsto na EC 94/2016, portanto não há regra estabelecida para vigorar a partir de 2021.</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3390">
                <a:tc>
                  <a:txBody>
                    <a:bodyPr/>
                    <a:lstStyle/>
                    <a:p>
                      <a:pPr>
                        <a:lnSpc>
                          <a:spcPct val="115000"/>
                        </a:lnSpc>
                        <a:spcAft>
                          <a:spcPts val="0"/>
                        </a:spcAft>
                      </a:pPr>
                      <a:r>
                        <a:rPr lang="pt-BR" sz="1300" b="1" dirty="0">
                          <a:solidFill>
                            <a:srgbClr val="0000FF"/>
                          </a:solidFill>
                          <a:effectLst/>
                          <a:latin typeface="+mn-lt"/>
                        </a:rPr>
                        <a:t>Os altos juros reais atraiam fundos internacionais especulativos.</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300" b="1" dirty="0">
                          <a:solidFill>
                            <a:srgbClr val="0000FF"/>
                          </a:solidFill>
                          <a:effectLst/>
                          <a:latin typeface="+mn-lt"/>
                        </a:rPr>
                        <a:t>As novas regras de correção afastavam os especuladores e a oficialização do mercado secundário, junto com a instituição do leilão, incentivava a vinda de investidores sérios e de longo prazo.</a:t>
                      </a:r>
                      <a:endParaRPr lang="pt-BR" sz="1300" b="1" dirty="0">
                        <a:solidFill>
                          <a:srgbClr val="0000FF"/>
                        </a:solidFill>
                        <a:effectLst/>
                        <a:latin typeface="+mn-lt"/>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t-BR"/>
                    </a:p>
                  </a:txBody>
                  <a:tcPr/>
                </a:tc>
                <a:tc vMerge="1">
                  <a:txBody>
                    <a:bodyPr/>
                    <a:lstStyle/>
                    <a:p>
                      <a:endParaRPr lang="pt-BR"/>
                    </a:p>
                  </a:txBody>
                  <a:tcPr/>
                </a:tc>
              </a:tr>
              <a:tr h="263390">
                <a:tc>
                  <a:txBody>
                    <a:bodyPr/>
                    <a:lstStyle/>
                    <a:p>
                      <a:pPr>
                        <a:lnSpc>
                          <a:spcPct val="115000"/>
                        </a:lnSpc>
                        <a:spcAft>
                          <a:spcPts val="0"/>
                        </a:spcAft>
                      </a:pPr>
                      <a:r>
                        <a:rPr lang="pt-BR" sz="1300" dirty="0">
                          <a:solidFill>
                            <a:srgbClr val="0000FF"/>
                          </a:solidFill>
                          <a:effectLst/>
                          <a:latin typeface="+mn-lt"/>
                          <a:ea typeface="Times New Roman" panose="02020603050405020304" pitchFamily="18" charset="0"/>
                        </a:rPr>
                        <a:t>Precatórios de desapropriação valiam muitas vezes mais que o valor do imóvel desapropriado.</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300" dirty="0">
                          <a:solidFill>
                            <a:srgbClr val="0000FF"/>
                          </a:solidFill>
                          <a:effectLst/>
                          <a:latin typeface="+mn-lt"/>
                          <a:ea typeface="Times New Roman" panose="02020603050405020304" pitchFamily="18" charset="0"/>
                        </a:rPr>
                        <a:t>Com as regras de correção dos precatórios e a diminuição do prazo para pagamento dos precatórios, esta situação não mais ocorreria.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just">
                        <a:lnSpc>
                          <a:spcPct val="115000"/>
                        </a:lnSpc>
                        <a:spcBef>
                          <a:spcPts val="300"/>
                        </a:spcBef>
                        <a:spcAft>
                          <a:spcPts val="300"/>
                        </a:spcAft>
                      </a:pPr>
                      <a:endParaRPr lang="pt-BR" sz="13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15000"/>
                        </a:lnSpc>
                        <a:spcAft>
                          <a:spcPts val="0"/>
                        </a:spcAft>
                      </a:pPr>
                      <a:endParaRPr lang="pt-BR" sz="16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2313579630"/>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2353486926"/>
              </p:ext>
            </p:extLst>
          </p:nvPr>
        </p:nvGraphicFramePr>
        <p:xfrm>
          <a:off x="395288" y="1196752"/>
          <a:ext cx="8534401" cy="5187696"/>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9491">
                <a:tc>
                  <a:txBody>
                    <a:bodyPr/>
                    <a:lstStyle/>
                    <a:p>
                      <a:pPr>
                        <a:lnSpc>
                          <a:spcPct val="115000"/>
                        </a:lnSpc>
                        <a:spcAft>
                          <a:spcPts val="0"/>
                        </a:spcAft>
                      </a:pPr>
                      <a:r>
                        <a:rPr lang="pt-BR" sz="2000" b="1" dirty="0">
                          <a:solidFill>
                            <a:srgbClr val="0000FF"/>
                          </a:solidFill>
                          <a:effectLst/>
                        </a:rPr>
                        <a:t>Havia um mercado secundário não regulamentado de precatórios, o que dava margem para especulação, fraudes e estelionatos.</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A EC/09 legalizava a cessão de precatórios, obrigava a comunicação de todas elas à Fazenda e ao tribunal que o expediu, além de convalidar as cessões feitas anteriormente.</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Regra constante da parte permanente da CF (art. 100). Não foi alcançada pela modulação.</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Não previsto na EC 94/2016.</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1008830758"/>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3177556302"/>
              </p:ext>
            </p:extLst>
          </p:nvPr>
        </p:nvGraphicFramePr>
        <p:xfrm>
          <a:off x="395288" y="1196752"/>
          <a:ext cx="8534401" cy="3785616"/>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9491">
                <a:tc>
                  <a:txBody>
                    <a:bodyPr/>
                    <a:lstStyle/>
                    <a:p>
                      <a:pPr>
                        <a:lnSpc>
                          <a:spcPct val="115000"/>
                        </a:lnSpc>
                        <a:spcAft>
                          <a:spcPts val="0"/>
                        </a:spcAft>
                      </a:pPr>
                      <a:r>
                        <a:rPr lang="pt-BR" sz="2000" b="1" dirty="0">
                          <a:solidFill>
                            <a:srgbClr val="0000FF"/>
                          </a:solidFill>
                          <a:effectLst/>
                        </a:rPr>
                        <a:t>Não se admitia o fracionamento individual de precatórios já expedidos no caso de litisconsórcio, prejudicando as ações coletivas.</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Podia haver o fracionamento a ser requerido perante o respectivo Tribunal.</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 </a:t>
                      </a:r>
                    </a:p>
                    <a:p>
                      <a:pPr>
                        <a:lnSpc>
                          <a:spcPct val="115000"/>
                        </a:lnSpc>
                        <a:spcAft>
                          <a:spcPts val="0"/>
                        </a:spcAft>
                      </a:pPr>
                      <a:r>
                        <a:rPr lang="pt-BR" sz="2000" b="1" dirty="0">
                          <a:solidFill>
                            <a:srgbClr val="0000FF"/>
                          </a:solidFill>
                          <a:effectLst/>
                        </a:rPr>
                        <a:t>Este tema não foi tratado na Modulação, portanto não há previsão para o fracionamento de precatórios. </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2000" b="1" dirty="0">
                          <a:solidFill>
                            <a:srgbClr val="0000FF"/>
                          </a:solidFill>
                          <a:effectLst/>
                        </a:rPr>
                        <a:t>Não previsto na EC 94/2016.</a:t>
                      </a:r>
                      <a:endParaRPr lang="pt-BR" sz="20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3725634695"/>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3398881452"/>
              </p:ext>
            </p:extLst>
          </p:nvPr>
        </p:nvGraphicFramePr>
        <p:xfrm>
          <a:off x="395288" y="1196752"/>
          <a:ext cx="8534401" cy="5538216"/>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51186">
                <a:tc>
                  <a:txBody>
                    <a:bodyPr/>
                    <a:lstStyle/>
                    <a:p>
                      <a:pPr>
                        <a:lnSpc>
                          <a:spcPct val="115000"/>
                        </a:lnSpc>
                        <a:spcAft>
                          <a:spcPts val="0"/>
                        </a:spcAft>
                      </a:pPr>
                      <a:r>
                        <a:rPr lang="pt-BR" sz="1750" b="1" dirty="0">
                          <a:solidFill>
                            <a:srgbClr val="0000FF"/>
                          </a:solidFill>
                          <a:effectLst/>
                        </a:rPr>
                        <a:t>Governos tinham que pagar precatórios para credores que também eram devedores da Fazenda Pública.</a:t>
                      </a: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750" b="1" dirty="0">
                          <a:solidFill>
                            <a:srgbClr val="0000FF"/>
                          </a:solidFill>
                          <a:effectLst/>
                        </a:rPr>
                        <a:t>Permitia nos leilões a compensação entre créditos do detentor original do precatório com débitos contra a Fazenda Pública e determinava o abatimento, no momento da expedição dos precatórios, de valores inscritos ou não em dívida ativa contra o credor original.</a:t>
                      </a: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750" b="1" dirty="0">
                          <a:solidFill>
                            <a:srgbClr val="0000FF"/>
                          </a:solidFill>
                          <a:effectLst/>
                        </a:rPr>
                        <a:t>O STF declarou inconstitucional estas formas de compensação e atribuiu ao CNJ a competência para regulamentar a compensação de precatórios, próprios ou de terceiros, com créditos inscritos na Dívida Ativa até </a:t>
                      </a:r>
                      <a:r>
                        <a:rPr lang="pt-BR" sz="1750" b="1" dirty="0" smtClean="0">
                          <a:solidFill>
                            <a:srgbClr val="0000FF"/>
                          </a:solidFill>
                          <a:effectLst/>
                        </a:rPr>
                        <a:t>25/03/15</a:t>
                      </a: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750" b="1" dirty="0">
                          <a:solidFill>
                            <a:srgbClr val="0000FF"/>
                          </a:solidFill>
                          <a:effectLst/>
                        </a:rPr>
                        <a:t>Regulamentada a compensação de precatórios com débitos inscritos em dívida ativa até 25/03/2015.</a:t>
                      </a: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3542597566"/>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92" name="Rectangle 28"/>
          <p:cNvSpPr>
            <a:spLocks noChangeArrowheads="1"/>
          </p:cNvSpPr>
          <p:nvPr/>
        </p:nvSpPr>
        <p:spPr bwMode="auto">
          <a:xfrm>
            <a:off x="683568" y="2636912"/>
            <a:ext cx="8137525" cy="1717393"/>
          </a:xfrm>
          <a:prstGeom prst="rect">
            <a:avLst/>
          </a:prstGeom>
          <a:noFill/>
          <a:ln w="9525">
            <a:noFill/>
            <a:miter lim="800000"/>
            <a:headEnd/>
            <a:tailEnd/>
          </a:ln>
        </p:spPr>
        <p:txBody>
          <a:bodyPr>
            <a:spAutoFit/>
          </a:bodyPr>
          <a:lstStyle/>
          <a:p>
            <a:pPr algn="ctr" eaLnBrk="1" hangingPunct="1">
              <a:lnSpc>
                <a:spcPct val="110000"/>
              </a:lnSpc>
              <a:defRPr/>
            </a:pPr>
            <a:r>
              <a:rPr lang="pt-BR" sz="4800" b="1" dirty="0" smtClean="0">
                <a:solidFill>
                  <a:srgbClr val="0000FF"/>
                </a:solidFill>
                <a:effectLst>
                  <a:outerShdw blurRad="38100" dist="38100" dir="2700000" algn="tl">
                    <a:srgbClr val="000000"/>
                  </a:outerShdw>
                </a:effectLst>
                <a:latin typeface="Arial" charset="0"/>
              </a:rPr>
              <a:t>EC nº 94/2016</a:t>
            </a:r>
            <a:endParaRPr lang="pt-BR" sz="4800" b="1" dirty="0">
              <a:solidFill>
                <a:srgbClr val="0000FF"/>
              </a:solidFill>
              <a:effectLst>
                <a:outerShdw blurRad="38100" dist="38100" dir="2700000" algn="tl">
                  <a:srgbClr val="000000"/>
                </a:outerShdw>
              </a:effectLst>
              <a:latin typeface="Arial" charset="0"/>
            </a:endParaRPr>
          </a:p>
          <a:p>
            <a:pPr algn="ctr" eaLnBrk="1" hangingPunct="1">
              <a:lnSpc>
                <a:spcPct val="110000"/>
              </a:lnSpc>
              <a:defRPr/>
            </a:pPr>
            <a:endParaRPr lang="pt-BR" sz="4800" b="1" dirty="0">
              <a:solidFill>
                <a:srgbClr val="0000FF"/>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360179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5292"/>
                                        </p:tgtEl>
                                        <p:attrNameLst>
                                          <p:attrName>style.visibility</p:attrName>
                                        </p:attrNameLst>
                                      </p:cBhvr>
                                      <p:to>
                                        <p:strVal val="visible"/>
                                      </p:to>
                                    </p:set>
                                    <p:animEffect transition="in" filter="fade">
                                      <p:cBhvr>
                                        <p:cTn id="7" dur="500"/>
                                        <p:tgtEl>
                                          <p:spTgt spid="395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9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EC nº 94/2016</a:t>
            </a:r>
          </a:p>
        </p:txBody>
      </p:sp>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0" y="1268413"/>
            <a:ext cx="9144000" cy="4087812"/>
          </a:xfrm>
          <a:prstGeom prst="rect">
            <a:avLst/>
          </a:prstGeom>
          <a:noFill/>
          <a:ln w="9525">
            <a:noFill/>
            <a:miter lim="800000"/>
            <a:headEnd/>
            <a:tailEnd/>
          </a:ln>
        </p:spPr>
        <p:txBody>
          <a:bodyPr>
            <a:spAutoFit/>
          </a:bodyPr>
          <a:lstStyle/>
          <a:p>
            <a:pPr marL="457200" indent="-457200" algn="ctr">
              <a:lnSpc>
                <a:spcPct val="90000"/>
              </a:lnSpc>
              <a:spcBef>
                <a:spcPct val="50000"/>
              </a:spcBef>
              <a:defRPr/>
            </a:pPr>
            <a:r>
              <a:rPr lang="pt-BR" sz="4400" b="1" u="sng" dirty="0">
                <a:solidFill>
                  <a:srgbClr val="0033CC"/>
                </a:solidFill>
                <a:latin typeface="Arial" charset="0"/>
              </a:rPr>
              <a:t>PRINCIPAIS PONTOS</a:t>
            </a:r>
          </a:p>
          <a:p>
            <a:pPr marL="630238" indent="-534988">
              <a:lnSpc>
                <a:spcPct val="90000"/>
              </a:lnSpc>
              <a:spcBef>
                <a:spcPct val="50000"/>
              </a:spcBef>
              <a:buFont typeface="Wingdings" pitchFamily="2" charset="2"/>
              <a:buChar char="Ø"/>
              <a:defRPr/>
            </a:pPr>
            <a:r>
              <a:rPr lang="pt-BR" sz="4400" b="1" dirty="0">
                <a:solidFill>
                  <a:srgbClr val="0033CC"/>
                </a:solidFill>
                <a:latin typeface="Arial" charset="0"/>
              </a:rPr>
              <a:t>Os entes federados deverão quitar o atual estoque de precatórios até 31/12/2020, bem como os que vencerem no período;</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EC nº 94/2016</a:t>
            </a:r>
          </a:p>
        </p:txBody>
      </p:sp>
      <p:sp>
        <p:nvSpPr>
          <p:cNvPr id="8195"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5527675"/>
          </a:xfrm>
          <a:prstGeom prst="rect">
            <a:avLst/>
          </a:prstGeom>
          <a:noFill/>
          <a:ln w="9525">
            <a:noFill/>
            <a:miter lim="800000"/>
            <a:headEnd/>
            <a:tailEnd/>
          </a:ln>
        </p:spPr>
        <p:txBody>
          <a:bodyPr>
            <a:spAutoFit/>
          </a:bodyPr>
          <a:lstStyle/>
          <a:p>
            <a:pPr marL="457200" indent="-457200" algn="ctr">
              <a:lnSpc>
                <a:spcPct val="90000"/>
              </a:lnSpc>
              <a:spcBef>
                <a:spcPct val="50000"/>
              </a:spcBef>
              <a:defRPr/>
            </a:pPr>
            <a:r>
              <a:rPr lang="pt-BR" sz="4400" b="1" u="sng" dirty="0">
                <a:solidFill>
                  <a:srgbClr val="0033CC"/>
                </a:solidFill>
                <a:latin typeface="Arial" charset="0"/>
              </a:rPr>
              <a:t>PRINCIPAIS PONTOS</a:t>
            </a:r>
          </a:p>
          <a:p>
            <a:pPr marL="457200" indent="-457200" algn="ctr">
              <a:lnSpc>
                <a:spcPct val="90000"/>
              </a:lnSpc>
              <a:spcBef>
                <a:spcPct val="50000"/>
              </a:spcBef>
              <a:defRPr/>
            </a:pPr>
            <a:endParaRPr lang="pt-BR" sz="1200" b="1" u="sng" dirty="0">
              <a:solidFill>
                <a:srgbClr val="0033CC"/>
              </a:solidFill>
              <a:latin typeface="Arial" charset="0"/>
            </a:endParaRPr>
          </a:p>
          <a:p>
            <a:pPr marL="630238" indent="-534988">
              <a:lnSpc>
                <a:spcPct val="90000"/>
              </a:lnSpc>
              <a:spcBef>
                <a:spcPct val="50000"/>
              </a:spcBef>
              <a:buFont typeface="Wingdings" pitchFamily="2" charset="2"/>
              <a:buChar char="Ø"/>
              <a:defRPr/>
            </a:pPr>
            <a:r>
              <a:rPr lang="pt-BR" sz="2800" b="1" dirty="0">
                <a:solidFill>
                  <a:srgbClr val="0033CC"/>
                </a:solidFill>
                <a:latin typeface="Arial" charset="0"/>
              </a:rPr>
              <a:t>Para o pagamento dos precatórios poderão ser utilizados os seguintes recursos adicionais:</a:t>
            </a:r>
          </a:p>
          <a:p>
            <a:pPr marL="625475">
              <a:lnSpc>
                <a:spcPct val="90000"/>
              </a:lnSpc>
              <a:spcBef>
                <a:spcPct val="50000"/>
              </a:spcBef>
              <a:tabLst>
                <a:tab pos="896938" algn="l"/>
              </a:tabLst>
              <a:defRPr/>
            </a:pPr>
            <a:r>
              <a:rPr lang="pt-BR" sz="2800" b="1" dirty="0">
                <a:solidFill>
                  <a:srgbClr val="0033CC"/>
                </a:solidFill>
                <a:latin typeface="Arial" charset="0"/>
              </a:rPr>
              <a:t>- 	75% dos depósitos judiciais e administrativos dos quais os entes sejam parte;</a:t>
            </a:r>
          </a:p>
          <a:p>
            <a:pPr marL="625475">
              <a:lnSpc>
                <a:spcPct val="90000"/>
              </a:lnSpc>
              <a:spcBef>
                <a:spcPct val="50000"/>
              </a:spcBef>
              <a:tabLst>
                <a:tab pos="896938" algn="l"/>
              </a:tabLst>
              <a:defRPr/>
            </a:pPr>
            <a:r>
              <a:rPr lang="pt-BR" sz="2800" b="1" dirty="0">
                <a:solidFill>
                  <a:srgbClr val="0033CC"/>
                </a:solidFill>
                <a:latin typeface="Arial" charset="0"/>
              </a:rPr>
              <a:t>- 	20% dos demais depósitos judiciais;</a:t>
            </a:r>
          </a:p>
          <a:p>
            <a:pPr marL="625475" lvl="1">
              <a:lnSpc>
                <a:spcPct val="90000"/>
              </a:lnSpc>
              <a:spcBef>
                <a:spcPct val="50000"/>
              </a:spcBef>
              <a:buFontTx/>
              <a:buChar char="-"/>
              <a:tabLst>
                <a:tab pos="896938" algn="l"/>
              </a:tabLst>
              <a:defRPr/>
            </a:pPr>
            <a:r>
              <a:rPr lang="pt-BR" sz="2800" b="1" dirty="0">
                <a:solidFill>
                  <a:srgbClr val="0033CC"/>
                </a:solidFill>
                <a:latin typeface="Arial" charset="0"/>
              </a:rPr>
              <a:t> contratação de empréstimo, excetuado dos limites de endividamento;</a:t>
            </a:r>
          </a:p>
          <a:p>
            <a:pPr marL="625475">
              <a:lnSpc>
                <a:spcPct val="90000"/>
              </a:lnSpc>
              <a:spcBef>
                <a:spcPct val="50000"/>
              </a:spcBef>
              <a:buFontTx/>
              <a:buChar char="-"/>
              <a:tabLst>
                <a:tab pos="896938" algn="l"/>
              </a:tabLst>
              <a:defRPr/>
            </a:pPr>
            <a:r>
              <a:rPr lang="pt-BR" sz="2800" b="1" dirty="0">
                <a:solidFill>
                  <a:srgbClr val="0033CC"/>
                </a:solidFill>
                <a:latin typeface="Arial" charset="0"/>
              </a:rPr>
              <a:t> compensação com débitos inscritos em dívida ativa até 25/03/2015.</a:t>
            </a: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EC nº 94/2016</a:t>
            </a:r>
          </a:p>
        </p:txBody>
      </p:sp>
      <p:sp>
        <p:nvSpPr>
          <p:cNvPr id="10243"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5245100"/>
          </a:xfrm>
          <a:prstGeom prst="rect">
            <a:avLst/>
          </a:prstGeom>
          <a:noFill/>
          <a:ln w="9525">
            <a:noFill/>
            <a:miter lim="800000"/>
            <a:headEnd/>
            <a:tailEnd/>
          </a:ln>
        </p:spPr>
        <p:txBody>
          <a:bodyPr>
            <a:spAutoFit/>
          </a:bodyPr>
          <a:lstStyle/>
          <a:p>
            <a:pPr marL="457200" indent="-457200" algn="ctr">
              <a:lnSpc>
                <a:spcPct val="90000"/>
              </a:lnSpc>
              <a:spcBef>
                <a:spcPct val="50000"/>
              </a:spcBef>
              <a:defRPr/>
            </a:pPr>
            <a:r>
              <a:rPr lang="pt-BR" sz="4400" b="1" u="sng" dirty="0">
                <a:solidFill>
                  <a:srgbClr val="0033CC"/>
                </a:solidFill>
                <a:latin typeface="Arial" charset="0"/>
              </a:rPr>
              <a:t>PRINCIPAIS PROBLEMAS</a:t>
            </a:r>
          </a:p>
          <a:p>
            <a:pPr marL="630238" indent="-534988">
              <a:lnSpc>
                <a:spcPct val="90000"/>
              </a:lnSpc>
              <a:spcBef>
                <a:spcPct val="50000"/>
              </a:spcBef>
              <a:buFont typeface="Wingdings" pitchFamily="2" charset="2"/>
              <a:buChar char="Ø"/>
              <a:defRPr/>
            </a:pPr>
            <a:r>
              <a:rPr lang="pt-BR" sz="3600" b="1" dirty="0">
                <a:solidFill>
                  <a:srgbClr val="0033CC"/>
                </a:solidFill>
                <a:latin typeface="Arial" charset="0"/>
              </a:rPr>
              <a:t>Prazo extremamente curto para quitação dos saldo de precatórios com reflexos negativos nas finanças dos entes federados;</a:t>
            </a:r>
          </a:p>
          <a:p>
            <a:pPr marL="630238" indent="-534988">
              <a:lnSpc>
                <a:spcPct val="90000"/>
              </a:lnSpc>
              <a:spcBef>
                <a:spcPct val="50000"/>
              </a:spcBef>
              <a:buFont typeface="Wingdings" pitchFamily="2" charset="2"/>
              <a:buChar char="Ø"/>
              <a:defRPr/>
            </a:pPr>
            <a:r>
              <a:rPr lang="pt-BR" sz="3600" b="1" dirty="0">
                <a:solidFill>
                  <a:srgbClr val="0033CC"/>
                </a:solidFill>
                <a:latin typeface="Arial" charset="0"/>
              </a:rPr>
              <a:t>As fontes adicionais de receita são incertas e algumas delas já questionadas pelo Procuradoria Geral da República.</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5244513"/>
          </a:xfrm>
          <a:prstGeom prst="rect">
            <a:avLst/>
          </a:prstGeom>
          <a:noFill/>
          <a:ln w="9525">
            <a:noFill/>
            <a:miter lim="800000"/>
            <a:headEnd/>
            <a:tailEnd/>
          </a:ln>
        </p:spPr>
        <p:txBody>
          <a:bodyPr>
            <a:spAutoFit/>
          </a:bodyPr>
          <a:lstStyle/>
          <a:p>
            <a:pPr marL="630238" indent="-534988">
              <a:lnSpc>
                <a:spcPct val="90000"/>
              </a:lnSpc>
              <a:spcBef>
                <a:spcPct val="50000"/>
              </a:spcBef>
              <a:buFont typeface="Wingdings" pitchFamily="2" charset="2"/>
              <a:buChar char="Ø"/>
              <a:defRPr/>
            </a:pPr>
            <a:r>
              <a:rPr lang="pt-BR" sz="3600" b="1" dirty="0" smtClean="0">
                <a:solidFill>
                  <a:srgbClr val="0033CC"/>
                </a:solidFill>
                <a:latin typeface="Arial" charset="0"/>
              </a:rPr>
              <a:t>Histórico</a:t>
            </a:r>
          </a:p>
          <a:p>
            <a:pPr marL="95250">
              <a:lnSpc>
                <a:spcPct val="90000"/>
              </a:lnSpc>
              <a:spcBef>
                <a:spcPct val="50000"/>
              </a:spcBef>
              <a:defRPr/>
            </a:pPr>
            <a:r>
              <a:rPr lang="pt-BR" sz="3600" b="1" dirty="0">
                <a:solidFill>
                  <a:srgbClr val="0033CC"/>
                </a:solidFill>
                <a:latin typeface="Arial" charset="0"/>
              </a:rPr>
              <a:t>	</a:t>
            </a:r>
            <a:r>
              <a:rPr lang="pt-BR" sz="3600" b="1" dirty="0" smtClean="0">
                <a:solidFill>
                  <a:srgbClr val="0033CC"/>
                </a:solidFill>
                <a:latin typeface="Arial" charset="0"/>
              </a:rPr>
              <a:t>- Regra anterior à EC nº 62/2009;</a:t>
            </a:r>
          </a:p>
          <a:p>
            <a:pPr marL="95250">
              <a:lnSpc>
                <a:spcPct val="90000"/>
              </a:lnSpc>
              <a:spcBef>
                <a:spcPct val="50000"/>
              </a:spcBef>
              <a:defRPr/>
            </a:pPr>
            <a:r>
              <a:rPr lang="pt-BR" sz="3600" b="1" dirty="0">
                <a:solidFill>
                  <a:srgbClr val="0033CC"/>
                </a:solidFill>
                <a:latin typeface="Arial" charset="0"/>
              </a:rPr>
              <a:t>	</a:t>
            </a:r>
            <a:r>
              <a:rPr lang="pt-BR" sz="3600" b="1" dirty="0" smtClean="0">
                <a:solidFill>
                  <a:srgbClr val="0033CC"/>
                </a:solidFill>
                <a:latin typeface="Arial" charset="0"/>
              </a:rPr>
              <a:t>- EC nº 62/2009;</a:t>
            </a:r>
          </a:p>
          <a:p>
            <a:pPr marL="95250">
              <a:lnSpc>
                <a:spcPct val="90000"/>
              </a:lnSpc>
              <a:spcBef>
                <a:spcPct val="50000"/>
              </a:spcBef>
              <a:defRPr/>
            </a:pPr>
            <a:r>
              <a:rPr lang="pt-BR" sz="3600" b="1" dirty="0">
                <a:solidFill>
                  <a:srgbClr val="0033CC"/>
                </a:solidFill>
                <a:latin typeface="Arial" charset="0"/>
              </a:rPr>
              <a:t>	</a:t>
            </a:r>
            <a:r>
              <a:rPr lang="pt-BR" sz="3600" b="1" dirty="0" smtClean="0">
                <a:solidFill>
                  <a:srgbClr val="0033CC"/>
                </a:solidFill>
                <a:latin typeface="Arial" charset="0"/>
              </a:rPr>
              <a:t>- Modulação STF (25/03/2015);</a:t>
            </a:r>
          </a:p>
          <a:p>
            <a:pPr marL="95250">
              <a:lnSpc>
                <a:spcPct val="90000"/>
              </a:lnSpc>
              <a:spcBef>
                <a:spcPct val="50000"/>
              </a:spcBef>
              <a:defRPr/>
            </a:pPr>
            <a:r>
              <a:rPr lang="pt-BR" sz="3600" b="1" dirty="0">
                <a:solidFill>
                  <a:srgbClr val="0033CC"/>
                </a:solidFill>
                <a:latin typeface="Arial" charset="0"/>
              </a:rPr>
              <a:t>	</a:t>
            </a:r>
            <a:r>
              <a:rPr lang="pt-BR" sz="3600" b="1" dirty="0" smtClean="0">
                <a:solidFill>
                  <a:srgbClr val="0033CC"/>
                </a:solidFill>
                <a:latin typeface="Arial" charset="0"/>
              </a:rPr>
              <a:t>- </a:t>
            </a:r>
            <a:r>
              <a:rPr lang="pt-BR" sz="3600" b="1" dirty="0">
                <a:solidFill>
                  <a:srgbClr val="0033CC"/>
                </a:solidFill>
                <a:latin typeface="Arial" charset="0"/>
              </a:rPr>
              <a:t>EC nº </a:t>
            </a:r>
            <a:r>
              <a:rPr lang="pt-BR" sz="3600" b="1" dirty="0" smtClean="0">
                <a:solidFill>
                  <a:srgbClr val="0033CC"/>
                </a:solidFill>
                <a:latin typeface="Arial" charset="0"/>
              </a:rPr>
              <a:t>94/2016.</a:t>
            </a:r>
            <a:endParaRPr lang="pt-BR" sz="3600" b="1" dirty="0">
              <a:solidFill>
                <a:srgbClr val="0033CC"/>
              </a:solidFill>
              <a:latin typeface="Arial" charset="0"/>
            </a:endParaRPr>
          </a:p>
          <a:p>
            <a:pPr marL="630238" indent="-534988">
              <a:lnSpc>
                <a:spcPct val="90000"/>
              </a:lnSpc>
              <a:spcBef>
                <a:spcPct val="50000"/>
              </a:spcBef>
              <a:buFont typeface="Wingdings" pitchFamily="2" charset="2"/>
              <a:buChar char="Ø"/>
              <a:defRPr/>
            </a:pPr>
            <a:r>
              <a:rPr lang="pt-BR" sz="3600" b="1" dirty="0" smtClean="0">
                <a:solidFill>
                  <a:srgbClr val="0033CC"/>
                </a:solidFill>
                <a:latin typeface="Arial" charset="0"/>
              </a:rPr>
              <a:t>EC nº 94/2016</a:t>
            </a:r>
            <a:endParaRPr lang="pt-BR" sz="3600" b="1" dirty="0">
              <a:solidFill>
                <a:srgbClr val="0033CC"/>
              </a:solidFill>
              <a:latin typeface="Arial" charset="0"/>
            </a:endParaRPr>
          </a:p>
          <a:p>
            <a:pPr marL="630238" indent="-534988">
              <a:lnSpc>
                <a:spcPct val="90000"/>
              </a:lnSpc>
              <a:spcBef>
                <a:spcPct val="50000"/>
              </a:spcBef>
              <a:buFont typeface="Wingdings" pitchFamily="2" charset="2"/>
              <a:buChar char="Ø"/>
              <a:defRPr/>
            </a:pPr>
            <a:r>
              <a:rPr lang="pt-BR" sz="3600" b="1" dirty="0" smtClean="0">
                <a:solidFill>
                  <a:srgbClr val="0033CC"/>
                </a:solidFill>
                <a:latin typeface="Arial" charset="0"/>
              </a:rPr>
              <a:t>PEC nº 212/2016</a:t>
            </a:r>
            <a:endParaRPr lang="pt-BR" sz="3600" b="1" dirty="0">
              <a:solidFill>
                <a:srgbClr val="0033CC"/>
              </a:solidFill>
              <a:latin typeface="Arial" charset="0"/>
            </a:endParaRPr>
          </a:p>
        </p:txBody>
      </p:sp>
      <p:sp>
        <p:nvSpPr>
          <p:cNvPr id="5" name="Rectangle 9"/>
          <p:cNvSpPr>
            <a:spLocks noChangeArrowheads="1"/>
          </p:cNvSpPr>
          <p:nvPr/>
        </p:nvSpPr>
        <p:spPr bwMode="auto">
          <a:xfrm>
            <a:off x="357188" y="285750"/>
            <a:ext cx="60483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APRESENTAÇÃO</a:t>
            </a:r>
            <a:endParaRPr lang="pt-BR" altLang="pt-BR" sz="4000" b="1" dirty="0">
              <a:solidFill>
                <a:srgbClr val="FF0000"/>
              </a:solidFill>
            </a:endParaRPr>
          </a:p>
        </p:txBody>
      </p:sp>
    </p:spTree>
    <p:extLst>
      <p:ext uri="{BB962C8B-B14F-4D97-AF65-F5344CB8AC3E}">
        <p14:creationId xmlns:p14="http://schemas.microsoft.com/office/powerpoint/2010/main" val="538673306"/>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92" name="Rectangle 28"/>
          <p:cNvSpPr>
            <a:spLocks noChangeArrowheads="1"/>
          </p:cNvSpPr>
          <p:nvPr/>
        </p:nvSpPr>
        <p:spPr bwMode="auto">
          <a:xfrm>
            <a:off x="684213" y="2708275"/>
            <a:ext cx="8135937" cy="2530475"/>
          </a:xfrm>
          <a:prstGeom prst="rect">
            <a:avLst/>
          </a:prstGeom>
          <a:noFill/>
          <a:ln w="9525">
            <a:noFill/>
            <a:miter lim="800000"/>
            <a:headEnd/>
            <a:tailEnd/>
          </a:ln>
        </p:spPr>
        <p:txBody>
          <a:bodyPr>
            <a:spAutoFit/>
          </a:bodyPr>
          <a:lstStyle/>
          <a:p>
            <a:pPr algn="ctr" eaLnBrk="1" hangingPunct="1">
              <a:lnSpc>
                <a:spcPct val="110000"/>
              </a:lnSpc>
              <a:defRPr/>
            </a:pPr>
            <a:r>
              <a:rPr lang="pt-BR" sz="4800" b="1" dirty="0">
                <a:solidFill>
                  <a:srgbClr val="0000FF"/>
                </a:solidFill>
                <a:effectLst>
                  <a:outerShdw blurRad="38100" dist="38100" dir="2700000" algn="tl">
                    <a:srgbClr val="000000"/>
                  </a:outerShdw>
                </a:effectLst>
                <a:latin typeface="Arial" charset="0"/>
              </a:rPr>
              <a:t>PEC 212/16</a:t>
            </a:r>
          </a:p>
          <a:p>
            <a:pPr algn="ctr" eaLnBrk="1" hangingPunct="1">
              <a:lnSpc>
                <a:spcPct val="110000"/>
              </a:lnSpc>
              <a:defRPr/>
            </a:pPr>
            <a:r>
              <a:rPr lang="pt-BR" sz="4800" b="1" dirty="0">
                <a:solidFill>
                  <a:srgbClr val="0000FF"/>
                </a:solidFill>
                <a:effectLst>
                  <a:outerShdw blurRad="38100" dist="38100" dir="2700000" algn="tl">
                    <a:srgbClr val="000000"/>
                  </a:outerShdw>
                </a:effectLst>
                <a:latin typeface="Arial" charset="0"/>
              </a:rPr>
              <a:t>SENADOR JOSÉ SERRA</a:t>
            </a:r>
          </a:p>
          <a:p>
            <a:pPr algn="ctr" eaLnBrk="1" hangingPunct="1">
              <a:lnSpc>
                <a:spcPct val="110000"/>
              </a:lnSpc>
              <a:defRPr/>
            </a:pPr>
            <a:endParaRPr lang="pt-BR" sz="4800" b="1" dirty="0">
              <a:solidFill>
                <a:srgbClr val="0000FF"/>
              </a:solidFill>
              <a:effectLst>
                <a:outerShdw blurRad="38100" dist="38100" dir="2700000" algn="tl">
                  <a:srgbClr val="000000"/>
                </a:outerShdw>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95292"/>
                                        </p:tgtEl>
                                        <p:attrNameLst>
                                          <p:attrName>style.visibility</p:attrName>
                                        </p:attrNameLst>
                                      </p:cBhvr>
                                      <p:to>
                                        <p:strVal val="visible"/>
                                      </p:to>
                                    </p:set>
                                    <p:anim calcmode="lin" valueType="num">
                                      <p:cBhvr additive="base">
                                        <p:cTn id="7" dur="500" fill="hold"/>
                                        <p:tgtEl>
                                          <p:spTgt spid="395292"/>
                                        </p:tgtEl>
                                        <p:attrNameLst>
                                          <p:attrName>ppt_x</p:attrName>
                                        </p:attrNameLst>
                                      </p:cBhvr>
                                      <p:tavLst>
                                        <p:tav tm="0">
                                          <p:val>
                                            <p:strVal val="#ppt_x"/>
                                          </p:val>
                                        </p:tav>
                                        <p:tav tm="100000">
                                          <p:val>
                                            <p:strVal val="#ppt_x"/>
                                          </p:val>
                                        </p:tav>
                                      </p:tavLst>
                                    </p:anim>
                                    <p:anim calcmode="lin" valueType="num">
                                      <p:cBhvr additive="base">
                                        <p:cTn id="8" dur="500" fill="hold"/>
                                        <p:tgtEl>
                                          <p:spTgt spid="3952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9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t>
            </a:r>
          </a:p>
        </p:txBody>
      </p:sp>
      <p:sp>
        <p:nvSpPr>
          <p:cNvPr id="14339"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4413250"/>
          </a:xfrm>
          <a:prstGeom prst="rect">
            <a:avLst/>
          </a:prstGeom>
          <a:noFill/>
          <a:ln w="9525">
            <a:noFill/>
            <a:miter lim="800000"/>
            <a:headEnd/>
            <a:tailEnd/>
          </a:ln>
        </p:spPr>
        <p:txBody>
          <a:bodyPr>
            <a:spAutoFit/>
          </a:bodyPr>
          <a:lstStyle/>
          <a:p>
            <a:pPr marL="95250" algn="ctr">
              <a:lnSpc>
                <a:spcPct val="90000"/>
              </a:lnSpc>
              <a:spcBef>
                <a:spcPct val="50000"/>
              </a:spcBef>
              <a:defRPr/>
            </a:pPr>
            <a:r>
              <a:rPr lang="pt-BR" sz="3600" b="1" u="sng" dirty="0">
                <a:solidFill>
                  <a:srgbClr val="0033CC"/>
                </a:solidFill>
                <a:latin typeface="Arial" charset="0"/>
              </a:rPr>
              <a:t>INFORMAÇÕES BÁSICAS</a:t>
            </a:r>
          </a:p>
          <a:p>
            <a:pPr marL="630238" indent="-534988">
              <a:lnSpc>
                <a:spcPct val="90000"/>
              </a:lnSpc>
              <a:spcBef>
                <a:spcPct val="50000"/>
              </a:spcBef>
              <a:buFont typeface="Wingdings" pitchFamily="2" charset="2"/>
              <a:buChar char="Ø"/>
              <a:defRPr/>
            </a:pPr>
            <a:r>
              <a:rPr lang="pt-BR" sz="3600" b="1" dirty="0">
                <a:solidFill>
                  <a:srgbClr val="0033CC"/>
                </a:solidFill>
                <a:latin typeface="Arial" charset="0"/>
              </a:rPr>
              <a:t>Já aprovada pelo Senado Federal;</a:t>
            </a:r>
          </a:p>
          <a:p>
            <a:pPr marL="630238" indent="-534988">
              <a:lnSpc>
                <a:spcPct val="90000"/>
              </a:lnSpc>
              <a:spcBef>
                <a:spcPct val="50000"/>
              </a:spcBef>
              <a:buFont typeface="Wingdings" pitchFamily="2" charset="2"/>
              <a:buChar char="Ø"/>
              <a:defRPr/>
            </a:pPr>
            <a:r>
              <a:rPr lang="pt-BR" sz="3600" b="1" dirty="0">
                <a:solidFill>
                  <a:srgbClr val="0033CC"/>
                </a:solidFill>
                <a:latin typeface="Arial" charset="0"/>
              </a:rPr>
              <a:t>Atualmente em análise pela Câmara dos Deputados;</a:t>
            </a:r>
          </a:p>
          <a:p>
            <a:pPr marL="630238" indent="-534988">
              <a:lnSpc>
                <a:spcPct val="90000"/>
              </a:lnSpc>
              <a:spcBef>
                <a:spcPct val="50000"/>
              </a:spcBef>
              <a:buFont typeface="Wingdings" pitchFamily="2" charset="2"/>
              <a:buChar char="Ø"/>
              <a:defRPr/>
            </a:pPr>
            <a:r>
              <a:rPr lang="pt-BR" sz="3600" b="1" dirty="0">
                <a:solidFill>
                  <a:srgbClr val="0033CC"/>
                </a:solidFill>
                <a:latin typeface="Arial" charset="0"/>
              </a:rPr>
              <a:t>Comissão Especial já constituída. Presidente: Silvio Torres (PSDB/SP); Relator: Arnaldo Faria de Sá (PTB/SP)</a:t>
            </a: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t>
            </a:r>
          </a:p>
        </p:txBody>
      </p:sp>
      <p:sp>
        <p:nvSpPr>
          <p:cNvPr id="1638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5576887"/>
          </a:xfrm>
          <a:prstGeom prst="rect">
            <a:avLst/>
          </a:prstGeom>
          <a:noFill/>
          <a:ln w="9525">
            <a:noFill/>
            <a:miter lim="800000"/>
            <a:headEnd/>
            <a:tailEnd/>
          </a:ln>
        </p:spPr>
        <p:txBody>
          <a:bodyPr>
            <a:spAutoFit/>
          </a:bodyPr>
          <a:lstStyle/>
          <a:p>
            <a:pPr marL="95250" algn="ctr">
              <a:lnSpc>
                <a:spcPct val="90000"/>
              </a:lnSpc>
              <a:spcBef>
                <a:spcPct val="50000"/>
              </a:spcBef>
              <a:defRPr/>
            </a:pPr>
            <a:r>
              <a:rPr lang="pt-BR" sz="3600" b="1" u="sng" dirty="0">
                <a:solidFill>
                  <a:srgbClr val="0033CC"/>
                </a:solidFill>
                <a:latin typeface="Arial" charset="0"/>
              </a:rPr>
              <a:t>PROPOSTA DE ENCAMINHAMENTO</a:t>
            </a:r>
          </a:p>
          <a:p>
            <a:pPr marL="571500" indent="-571500">
              <a:buFont typeface="Wingdings" panose="05000000000000000000" pitchFamily="2" charset="2"/>
              <a:buChar char="Ø"/>
              <a:defRPr/>
            </a:pPr>
            <a:r>
              <a:rPr lang="pt-BR" sz="3600" b="1" dirty="0">
                <a:solidFill>
                  <a:srgbClr val="0000FF"/>
                </a:solidFill>
              </a:rPr>
              <a:t>Desmembramento da PEC 212/16 em duas;</a:t>
            </a:r>
          </a:p>
          <a:p>
            <a:pPr marL="571500" indent="-571500">
              <a:buFont typeface="Wingdings" panose="05000000000000000000" pitchFamily="2" charset="2"/>
              <a:buChar char="Ø"/>
              <a:defRPr/>
            </a:pPr>
            <a:r>
              <a:rPr lang="pt-BR" sz="3600" b="1" dirty="0">
                <a:solidFill>
                  <a:srgbClr val="0000FF"/>
                </a:solidFill>
              </a:rPr>
              <a:t>A nova PEC 212/16-A contemplará a íntegra das redações propostas para o </a:t>
            </a:r>
            <a:r>
              <a:rPr lang="pt-BR" sz="3600" b="1" i="1" dirty="0">
                <a:solidFill>
                  <a:srgbClr val="0000FF"/>
                </a:solidFill>
              </a:rPr>
              <a:t>caput</a:t>
            </a:r>
            <a:r>
              <a:rPr lang="pt-BR" sz="3600" b="1" dirty="0">
                <a:solidFill>
                  <a:srgbClr val="0000FF"/>
                </a:solidFill>
              </a:rPr>
              <a:t> do art. 101 e dos seus parágrafos 1º, 2º e 14 que deverão ser renumerados para parágrafos 3º, 4º e 5º visando sua adequação ao texto da EC nº 94/2016;</a:t>
            </a: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18435"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177925"/>
          <a:ext cx="8750300" cy="5608638"/>
        </p:xfrm>
        <a:graphic>
          <a:graphicData uri="http://schemas.openxmlformats.org/drawingml/2006/table">
            <a:tbl>
              <a:tblPr firstRow="1" bandRow="1">
                <a:tableStyleId>{5C22544A-7EE6-4342-B048-85BDC9FD1C3A}</a:tableStyleId>
              </a:tblPr>
              <a:tblGrid>
                <a:gridCol w="4375150"/>
                <a:gridCol w="4375150"/>
              </a:tblGrid>
              <a:tr h="396257">
                <a:tc>
                  <a:txBody>
                    <a:bodyPr/>
                    <a:lstStyle/>
                    <a:p>
                      <a:pPr algn="ctr"/>
                      <a:r>
                        <a:rPr lang="pt-BR" sz="2000" dirty="0" smtClean="0">
                          <a:solidFill>
                            <a:schemeClr val="tx1">
                              <a:lumMod val="50000"/>
                            </a:schemeClr>
                          </a:solidFill>
                        </a:rPr>
                        <a:t>REDAÇÃO EC Nº 94/2016</a:t>
                      </a:r>
                      <a:endParaRPr lang="pt-BR" sz="2000" dirty="0">
                        <a:solidFill>
                          <a:schemeClr val="tx1">
                            <a:lumMod val="50000"/>
                          </a:schemeClr>
                        </a:solidFill>
                      </a:endParaRPr>
                    </a:p>
                  </a:txBody>
                  <a:tcPr marL="91441" marR="91441"/>
                </a:tc>
                <a:tc>
                  <a:txBody>
                    <a:bodyPr/>
                    <a:lstStyle/>
                    <a:p>
                      <a:pPr algn="ctr"/>
                      <a:r>
                        <a:rPr lang="pt-BR" sz="2000" dirty="0" smtClean="0">
                          <a:solidFill>
                            <a:schemeClr val="tx1">
                              <a:lumMod val="50000"/>
                            </a:schemeClr>
                          </a:solidFill>
                        </a:rPr>
                        <a:t>REDAÇÃO PEC Nº 212/16-A</a:t>
                      </a:r>
                      <a:endParaRPr lang="pt-BR" sz="2000" dirty="0">
                        <a:solidFill>
                          <a:schemeClr val="tx1">
                            <a:lumMod val="50000"/>
                          </a:schemeClr>
                        </a:solidFill>
                      </a:endParaRPr>
                    </a:p>
                  </a:txBody>
                  <a:tcPr marL="91441" marR="91441"/>
                </a:tc>
              </a:tr>
              <a:tr h="5212381">
                <a:tc>
                  <a:txBody>
                    <a:bodyPr/>
                    <a:lstStyle/>
                    <a:p>
                      <a:pPr algn="just"/>
                      <a:r>
                        <a:rPr lang="pt-BR" sz="1600" kern="1200" dirty="0" smtClean="0">
                          <a:solidFill>
                            <a:srgbClr val="0000FF"/>
                          </a:solidFill>
                          <a:effectLst/>
                          <a:latin typeface="+mn-lt"/>
                          <a:ea typeface="+mn-ea"/>
                          <a:cs typeface="+mn-cs"/>
                        </a:rPr>
                        <a:t>Art. 101. Os Estados, o Distrito Federal e os Municípios que, em 25 de março de 2015, estiverem em mora com o pagamento de seus precatórios quitarão </a:t>
                      </a:r>
                      <a:r>
                        <a:rPr lang="pt-BR" sz="1600" b="1" u="sng" kern="1200" dirty="0" smtClean="0">
                          <a:solidFill>
                            <a:srgbClr val="0000FF"/>
                          </a:solidFill>
                          <a:effectLst/>
                          <a:latin typeface="+mn-lt"/>
                          <a:ea typeface="+mn-ea"/>
                          <a:cs typeface="+mn-cs"/>
                        </a:rPr>
                        <a:t>até 31 de dezembro de 2020</a:t>
                      </a:r>
                      <a:r>
                        <a:rPr lang="pt-BR" sz="1600" kern="1200" dirty="0" smtClean="0">
                          <a:solidFill>
                            <a:srgbClr val="0000FF"/>
                          </a:solidFill>
                          <a:effectLst/>
                          <a:latin typeface="+mn-lt"/>
                          <a:ea typeface="+mn-ea"/>
                          <a:cs typeface="+mn-cs"/>
                        </a:rPr>
                        <a:t> seus débitos vencidos e os que vencerão dentro desse período, </a:t>
                      </a:r>
                      <a:r>
                        <a:rPr lang="pt-BR" sz="1600" b="1" u="sng" kern="1200" dirty="0" smtClean="0">
                          <a:solidFill>
                            <a:srgbClr val="0000FF"/>
                          </a:solidFill>
                          <a:effectLst/>
                          <a:latin typeface="+mn-lt"/>
                          <a:ea typeface="+mn-ea"/>
                          <a:cs typeface="+mn-cs"/>
                        </a:rPr>
                        <a:t>depositando, mensalmente</a:t>
                      </a:r>
                      <a:r>
                        <a:rPr lang="pt-BR" sz="1600" kern="1200" dirty="0" smtClean="0">
                          <a:solidFill>
                            <a:srgbClr val="0000FF"/>
                          </a:solidFill>
                          <a:effectLst/>
                          <a:latin typeface="+mn-lt"/>
                          <a:ea typeface="+mn-ea"/>
                          <a:cs typeface="+mn-cs"/>
                        </a:rPr>
                        <a:t>, em conta especial do Tribunal de Justiça local, sob única e exclusiva administração desse, </a:t>
                      </a:r>
                      <a:r>
                        <a:rPr lang="pt-BR" sz="1600" b="1" u="sng" kern="1200" dirty="0" smtClean="0">
                          <a:solidFill>
                            <a:srgbClr val="0000FF"/>
                          </a:solidFill>
                          <a:effectLst/>
                          <a:latin typeface="+mn-lt"/>
                          <a:ea typeface="+mn-ea"/>
                          <a:cs typeface="+mn-cs"/>
                        </a:rPr>
                        <a:t>1/12 (um doze avos) do valor calculado percentualmente sobre as respectivas receitas correntes líquidas</a:t>
                      </a:r>
                      <a:r>
                        <a:rPr lang="pt-BR" sz="1600" kern="1200" dirty="0" smtClean="0">
                          <a:solidFill>
                            <a:srgbClr val="0000FF"/>
                          </a:solidFill>
                          <a:effectLst/>
                          <a:latin typeface="+mn-lt"/>
                          <a:ea typeface="+mn-ea"/>
                          <a:cs typeface="+mn-cs"/>
                        </a:rPr>
                        <a:t>, apuradas no segundo mês anterior ao mês de pagamento, em percentual suficiente para a quitação de seus débitos e, ainda que variável, nunca inferior, em cada exercício, à média do comprometimento percentual da receita corrente líquida no período de 2012 a 2014, em </a:t>
                      </a:r>
                      <a:r>
                        <a:rPr lang="pt-BR" sz="1600" b="1" u="sng" kern="1200" dirty="0" smtClean="0">
                          <a:solidFill>
                            <a:srgbClr val="0000FF"/>
                          </a:solidFill>
                          <a:effectLst/>
                          <a:latin typeface="+mn-lt"/>
                          <a:ea typeface="+mn-ea"/>
                          <a:cs typeface="+mn-cs"/>
                        </a:rPr>
                        <a:t>conformidade com plano de pagamento a ser anualmente apresentado ao Tribunal de Justiça local</a:t>
                      </a:r>
                      <a:r>
                        <a:rPr lang="pt-BR" sz="1600" kern="1200" dirty="0" smtClean="0">
                          <a:solidFill>
                            <a:srgbClr val="0000FF"/>
                          </a:solidFill>
                          <a:effectLst/>
                          <a:latin typeface="+mn-lt"/>
                          <a:ea typeface="+mn-ea"/>
                          <a:cs typeface="+mn-cs"/>
                        </a:rPr>
                        <a:t>.</a:t>
                      </a:r>
                    </a:p>
                  </a:txBody>
                  <a:tcPr marL="91441" marR="91441"/>
                </a:tc>
                <a:tc>
                  <a:txBody>
                    <a:bodyPr/>
                    <a:lstStyle/>
                    <a:p>
                      <a:pPr algn="just"/>
                      <a:r>
                        <a:rPr lang="pt-BR" sz="1600" kern="1200" dirty="0" smtClean="0">
                          <a:solidFill>
                            <a:srgbClr val="0000FF"/>
                          </a:solidFill>
                          <a:effectLst/>
                          <a:latin typeface="+mn-lt"/>
                          <a:ea typeface="+mn-ea"/>
                          <a:cs typeface="+mn-cs"/>
                        </a:rPr>
                        <a:t>Art. 101. Até que seja editada a lei complementar de que trata o § 15 do art. 100 da Constituição Federal, os Estados, o Distrito Federal e os Municípios que, na data de publicação desta Emenda Constitucional, estejam sujeitos ao regime especial de pagamento estabelecido no art. 97 do Ato das Disposições Constitucionais Transitórias poderão optar, por meio de ato do Poder Executivo, pelo regime especial definido neste artigo, que terá </a:t>
                      </a:r>
                      <a:r>
                        <a:rPr lang="pt-BR" sz="1600" b="1" u="sng" kern="1200" dirty="0" smtClean="0">
                          <a:solidFill>
                            <a:srgbClr val="0000FF"/>
                          </a:solidFill>
                          <a:effectLst/>
                          <a:latin typeface="+mn-lt"/>
                          <a:ea typeface="+mn-ea"/>
                          <a:cs typeface="+mn-cs"/>
                        </a:rPr>
                        <a:t>prazo máximo de 10 (dez) anos.</a:t>
                      </a:r>
                      <a:endParaRPr lang="pt-BR" sz="1600" b="1" u="sng" dirty="0">
                        <a:solidFill>
                          <a:srgbClr val="0000FF"/>
                        </a:solidFill>
                      </a:endParaRPr>
                    </a:p>
                  </a:txBody>
                  <a:tcPr marL="91441" marR="91441"/>
                </a:tc>
              </a:tr>
            </a:tbl>
          </a:graphicData>
        </a:graphic>
      </p:graphicFrame>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20483"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397000"/>
          <a:ext cx="8750300" cy="4816475"/>
        </p:xfrm>
        <a:graphic>
          <a:graphicData uri="http://schemas.openxmlformats.org/drawingml/2006/table">
            <a:tbl>
              <a:tblPr firstRow="1" bandRow="1">
                <a:tableStyleId>{5C22544A-7EE6-4342-B048-85BDC9FD1C3A}</a:tableStyleId>
              </a:tblPr>
              <a:tblGrid>
                <a:gridCol w="8750300"/>
              </a:tblGrid>
              <a:tr h="457249">
                <a:tc>
                  <a:txBody>
                    <a:bodyPr/>
                    <a:lstStyle/>
                    <a:p>
                      <a:pPr algn="ctr"/>
                      <a:r>
                        <a:rPr lang="pt-BR" sz="2400" dirty="0" smtClean="0">
                          <a:solidFill>
                            <a:schemeClr val="tx1">
                              <a:lumMod val="50000"/>
                            </a:schemeClr>
                          </a:solidFill>
                        </a:rPr>
                        <a:t>REDAÇÃO PEC Nº 212/16-A -</a:t>
                      </a:r>
                      <a:r>
                        <a:rPr lang="pt-BR" sz="2400" baseline="0" dirty="0" smtClean="0">
                          <a:solidFill>
                            <a:schemeClr val="tx1">
                              <a:lumMod val="50000"/>
                            </a:schemeClr>
                          </a:solidFill>
                        </a:rPr>
                        <a:t> </a:t>
                      </a:r>
                      <a:r>
                        <a:rPr lang="pt-BR" sz="2400" baseline="0" dirty="0" smtClean="0">
                          <a:solidFill>
                            <a:srgbClr val="FF0000"/>
                          </a:solidFill>
                        </a:rPr>
                        <a:t>INCLUSÃO</a:t>
                      </a:r>
                      <a:endParaRPr lang="pt-BR" sz="2400" dirty="0">
                        <a:solidFill>
                          <a:srgbClr val="FF0000"/>
                        </a:solidFill>
                      </a:endParaRPr>
                    </a:p>
                  </a:txBody>
                  <a:tcPr marL="91441" marR="91441" marT="45719" marB="45719"/>
                </a:tc>
              </a:tr>
              <a:tr h="4359226">
                <a:tc>
                  <a:txBody>
                    <a:bodyPr/>
                    <a:lstStyle/>
                    <a:p>
                      <a:pPr algn="just"/>
                      <a:r>
                        <a:rPr lang="pt-BR" sz="2800" kern="1200" dirty="0" smtClean="0">
                          <a:solidFill>
                            <a:srgbClr val="0000FF"/>
                          </a:solidFill>
                          <a:effectLst/>
                          <a:latin typeface="+mn-lt"/>
                          <a:ea typeface="+mn-ea"/>
                          <a:cs typeface="+mn-cs"/>
                        </a:rPr>
                        <a:t>§ 3º O ente optante se comprometerá a pagar, até o final do prazo estabelecido no caput, o saldo de precatórios em atraso, que serão </a:t>
                      </a:r>
                      <a:r>
                        <a:rPr lang="pt-BR" sz="2800" b="1" u="sng" kern="1200" dirty="0" smtClean="0">
                          <a:solidFill>
                            <a:srgbClr val="0000FF"/>
                          </a:solidFill>
                          <a:effectLst/>
                          <a:latin typeface="+mn-lt"/>
                          <a:ea typeface="+mn-ea"/>
                          <a:cs typeface="+mn-cs"/>
                        </a:rPr>
                        <a:t>atualizados pelo Índice Nacional de Preços ao Consumidor Amplo Especial (IPCA-E)</a:t>
                      </a:r>
                      <a:r>
                        <a:rPr lang="pt-BR" sz="2800" kern="1200" dirty="0" smtClean="0">
                          <a:solidFill>
                            <a:srgbClr val="0000FF"/>
                          </a:solidFill>
                          <a:effectLst/>
                          <a:latin typeface="+mn-lt"/>
                          <a:ea typeface="+mn-ea"/>
                          <a:cs typeface="+mn-cs"/>
                        </a:rPr>
                        <a:t> ou por outro índice que venha a substituí-lo e remunerados por </a:t>
                      </a:r>
                      <a:r>
                        <a:rPr lang="pt-BR" sz="2800" b="1" u="sng" kern="1200" dirty="0" smtClean="0">
                          <a:solidFill>
                            <a:srgbClr val="0000FF"/>
                          </a:solidFill>
                          <a:effectLst/>
                          <a:latin typeface="+mn-lt"/>
                          <a:ea typeface="+mn-ea"/>
                          <a:cs typeface="+mn-cs"/>
                        </a:rPr>
                        <a:t>juros simples </a:t>
                      </a:r>
                      <a:r>
                        <a:rPr lang="pt-BR" sz="2800" kern="1200" dirty="0" smtClean="0">
                          <a:solidFill>
                            <a:srgbClr val="0000FF"/>
                          </a:solidFill>
                          <a:effectLst/>
                          <a:latin typeface="+mn-lt"/>
                          <a:ea typeface="+mn-ea"/>
                          <a:cs typeface="+mn-cs"/>
                        </a:rPr>
                        <a:t>no mesmo percentual de juros incidentes sobre a </a:t>
                      </a:r>
                      <a:r>
                        <a:rPr lang="pt-BR" sz="2800" b="1" u="sng" kern="1200" dirty="0" smtClean="0">
                          <a:solidFill>
                            <a:srgbClr val="0000FF"/>
                          </a:solidFill>
                          <a:effectLst/>
                          <a:latin typeface="+mn-lt"/>
                          <a:ea typeface="+mn-ea"/>
                          <a:cs typeface="+mn-cs"/>
                        </a:rPr>
                        <a:t>caderneta de poupança </a:t>
                      </a:r>
                      <a:r>
                        <a:rPr lang="pt-BR" sz="2800" kern="1200" dirty="0" smtClean="0">
                          <a:solidFill>
                            <a:srgbClr val="0000FF"/>
                          </a:solidFill>
                          <a:effectLst/>
                          <a:latin typeface="+mn-lt"/>
                          <a:ea typeface="+mn-ea"/>
                          <a:cs typeface="+mn-cs"/>
                        </a:rPr>
                        <a:t>para fins de compensação da mora, </a:t>
                      </a:r>
                      <a:r>
                        <a:rPr lang="pt-BR" sz="2800" b="1" u="sng" kern="1200" dirty="0" smtClean="0">
                          <a:solidFill>
                            <a:srgbClr val="0000FF"/>
                          </a:solidFill>
                          <a:effectLst/>
                          <a:latin typeface="+mn-lt"/>
                          <a:ea typeface="+mn-ea"/>
                          <a:cs typeface="+mn-cs"/>
                        </a:rPr>
                        <a:t>excluída a incidência de juros compensatórios</a:t>
                      </a:r>
                      <a:r>
                        <a:rPr lang="pt-BR" sz="2800" kern="1200" dirty="0" smtClean="0">
                          <a:solidFill>
                            <a:srgbClr val="0000FF"/>
                          </a:solidFill>
                          <a:effectLst/>
                          <a:latin typeface="+mn-lt"/>
                          <a:ea typeface="+mn-ea"/>
                          <a:cs typeface="+mn-cs"/>
                        </a:rPr>
                        <a:t>. </a:t>
                      </a:r>
                    </a:p>
                  </a:txBody>
                  <a:tcPr marL="91441" marR="91441" marT="45719" marB="45719"/>
                </a:tc>
              </a:tr>
            </a:tbl>
          </a:graphicData>
        </a:graphic>
      </p:graphicFrame>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22531"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397000"/>
          <a:ext cx="8750300" cy="5242536"/>
        </p:xfrm>
        <a:graphic>
          <a:graphicData uri="http://schemas.openxmlformats.org/drawingml/2006/table">
            <a:tbl>
              <a:tblPr firstRow="1" bandRow="1">
                <a:tableStyleId>{5C22544A-7EE6-4342-B048-85BDC9FD1C3A}</a:tableStyleId>
              </a:tblPr>
              <a:tblGrid>
                <a:gridCol w="8750300"/>
              </a:tblGrid>
              <a:tr h="457145">
                <a:tc>
                  <a:txBody>
                    <a:bodyPr/>
                    <a:lstStyle/>
                    <a:p>
                      <a:pPr algn="ctr"/>
                      <a:r>
                        <a:rPr lang="pt-BR" sz="2400" dirty="0" smtClean="0">
                          <a:solidFill>
                            <a:schemeClr val="tx1">
                              <a:lumMod val="50000"/>
                            </a:schemeClr>
                          </a:solidFill>
                        </a:rPr>
                        <a:t>REDAÇÃO PEC Nº 212/16-A -</a:t>
                      </a:r>
                      <a:r>
                        <a:rPr lang="pt-BR" sz="2400" baseline="0" dirty="0" smtClean="0">
                          <a:solidFill>
                            <a:schemeClr val="tx1">
                              <a:lumMod val="50000"/>
                            </a:schemeClr>
                          </a:solidFill>
                        </a:rPr>
                        <a:t> </a:t>
                      </a:r>
                      <a:r>
                        <a:rPr lang="pt-BR" sz="2400" baseline="0" dirty="0" smtClean="0">
                          <a:solidFill>
                            <a:srgbClr val="FF0000"/>
                          </a:solidFill>
                        </a:rPr>
                        <a:t>INCLUSÃO</a:t>
                      </a:r>
                      <a:endParaRPr lang="pt-BR" sz="2400" dirty="0">
                        <a:solidFill>
                          <a:srgbClr val="FF0000"/>
                        </a:solidFill>
                      </a:endParaRPr>
                    </a:p>
                  </a:txBody>
                  <a:tcPr marL="91441" marR="91441" marT="45714" marB="45714"/>
                </a:tc>
              </a:tr>
              <a:tr h="4784780">
                <a:tc>
                  <a:txBody>
                    <a:bodyPr/>
                    <a:lstStyle/>
                    <a:p>
                      <a:pPr algn="just"/>
                      <a:r>
                        <a:rPr lang="pt-BR" sz="2800" kern="1200" dirty="0" smtClean="0">
                          <a:solidFill>
                            <a:srgbClr val="0000FF"/>
                          </a:solidFill>
                          <a:effectLst/>
                          <a:latin typeface="+mn-lt"/>
                          <a:ea typeface="+mn-ea"/>
                          <a:cs typeface="+mn-cs"/>
                        </a:rPr>
                        <a:t>§ 4º Para saldar os precatórios vencidos e a vencer pelo regime especial deste artigo, os Estados, o Distrito Federal e os Municípios devedores </a:t>
                      </a:r>
                      <a:r>
                        <a:rPr lang="pt-BR" sz="2800" b="1" u="sng" kern="1200" dirty="0" smtClean="0">
                          <a:solidFill>
                            <a:srgbClr val="0000FF"/>
                          </a:solidFill>
                          <a:effectLst/>
                          <a:latin typeface="+mn-lt"/>
                          <a:ea typeface="+mn-ea"/>
                          <a:cs typeface="+mn-cs"/>
                        </a:rPr>
                        <a:t>depositarão mensalmente</a:t>
                      </a:r>
                      <a:r>
                        <a:rPr lang="pt-BR" sz="2800" kern="1200" dirty="0" smtClean="0">
                          <a:solidFill>
                            <a:srgbClr val="0000FF"/>
                          </a:solidFill>
                          <a:effectLst/>
                          <a:latin typeface="+mn-lt"/>
                          <a:ea typeface="+mn-ea"/>
                          <a:cs typeface="+mn-cs"/>
                        </a:rPr>
                        <a:t>, em conta especial criada para essa finalidade, </a:t>
                      </a:r>
                      <a:r>
                        <a:rPr lang="pt-BR" sz="2800" b="1" u="sng" kern="1200" dirty="0" smtClean="0">
                          <a:solidFill>
                            <a:srgbClr val="0000FF"/>
                          </a:solidFill>
                          <a:effectLst/>
                          <a:latin typeface="+mn-lt"/>
                          <a:ea typeface="+mn-ea"/>
                          <a:cs typeface="+mn-cs"/>
                        </a:rPr>
                        <a:t>1/12 (um doze avos) </a:t>
                      </a:r>
                      <a:r>
                        <a:rPr lang="pt-BR" sz="2800" kern="1200" dirty="0" smtClean="0">
                          <a:solidFill>
                            <a:srgbClr val="0000FF"/>
                          </a:solidFill>
                          <a:effectLst/>
                          <a:latin typeface="+mn-lt"/>
                          <a:ea typeface="+mn-ea"/>
                          <a:cs typeface="+mn-cs"/>
                        </a:rPr>
                        <a:t>do valor calculado percentualmente sobre as respectivas </a:t>
                      </a:r>
                      <a:r>
                        <a:rPr lang="pt-BR" sz="2800" b="1" u="sng" kern="1200" dirty="0" smtClean="0">
                          <a:solidFill>
                            <a:srgbClr val="0000FF"/>
                          </a:solidFill>
                          <a:effectLst/>
                          <a:latin typeface="+mn-lt"/>
                          <a:ea typeface="+mn-ea"/>
                          <a:cs typeface="+mn-cs"/>
                        </a:rPr>
                        <a:t>receitas correntes líquidas</a:t>
                      </a:r>
                      <a:r>
                        <a:rPr lang="pt-BR" sz="2800" kern="1200" dirty="0" smtClean="0">
                          <a:solidFill>
                            <a:srgbClr val="0000FF"/>
                          </a:solidFill>
                          <a:effectLst/>
                          <a:latin typeface="+mn-lt"/>
                          <a:ea typeface="+mn-ea"/>
                          <a:cs typeface="+mn-cs"/>
                        </a:rPr>
                        <a:t>, apuradas no segundo mês anterior ao mês de pagamento, sendo que esse </a:t>
                      </a:r>
                      <a:r>
                        <a:rPr lang="pt-BR" sz="2800" b="1" u="sng" kern="1200" dirty="0" smtClean="0">
                          <a:solidFill>
                            <a:srgbClr val="0000FF"/>
                          </a:solidFill>
                          <a:effectLst/>
                          <a:latin typeface="+mn-lt"/>
                          <a:ea typeface="+mn-ea"/>
                          <a:cs typeface="+mn-cs"/>
                        </a:rPr>
                        <a:t>percentual</a:t>
                      </a:r>
                      <a:r>
                        <a:rPr lang="pt-BR" sz="2800" kern="1200" dirty="0" smtClean="0">
                          <a:solidFill>
                            <a:srgbClr val="0000FF"/>
                          </a:solidFill>
                          <a:effectLst/>
                          <a:latin typeface="+mn-lt"/>
                          <a:ea typeface="+mn-ea"/>
                          <a:cs typeface="+mn-cs"/>
                        </a:rPr>
                        <a:t>, calculado no momento de opção pelo regime e mantido fixo até o final do prazo definido no caput, será:</a:t>
                      </a:r>
                    </a:p>
                  </a:txBody>
                  <a:tcPr marL="91441" marR="91441" marT="45714" marB="45714"/>
                </a:tc>
              </a:tr>
            </a:tbl>
          </a:graphicData>
        </a:graphic>
      </p:graphicFrame>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24579"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169988"/>
          <a:ext cx="8750300" cy="5608280"/>
        </p:xfrm>
        <a:graphic>
          <a:graphicData uri="http://schemas.openxmlformats.org/drawingml/2006/table">
            <a:tbl>
              <a:tblPr firstRow="1" bandRow="1">
                <a:tableStyleId>{5C22544A-7EE6-4342-B048-85BDC9FD1C3A}</a:tableStyleId>
              </a:tblPr>
              <a:tblGrid>
                <a:gridCol w="8750300"/>
              </a:tblGrid>
              <a:tr h="457096">
                <a:tc>
                  <a:txBody>
                    <a:bodyPr/>
                    <a:lstStyle/>
                    <a:p>
                      <a:pPr algn="ctr"/>
                      <a:r>
                        <a:rPr lang="pt-BR" sz="2400" dirty="0" smtClean="0">
                          <a:solidFill>
                            <a:schemeClr val="tx1">
                              <a:lumMod val="50000"/>
                            </a:schemeClr>
                          </a:solidFill>
                        </a:rPr>
                        <a:t>REDAÇÃO PEC Nº 212/16-A -</a:t>
                      </a:r>
                      <a:r>
                        <a:rPr lang="pt-BR" sz="2400" baseline="0" dirty="0" smtClean="0">
                          <a:solidFill>
                            <a:schemeClr val="tx1">
                              <a:lumMod val="50000"/>
                            </a:schemeClr>
                          </a:solidFill>
                        </a:rPr>
                        <a:t> </a:t>
                      </a:r>
                      <a:r>
                        <a:rPr lang="pt-BR" sz="2400" baseline="0" dirty="0" smtClean="0">
                          <a:solidFill>
                            <a:srgbClr val="FF0000"/>
                          </a:solidFill>
                        </a:rPr>
                        <a:t>INCLUSÃO</a:t>
                      </a:r>
                      <a:endParaRPr lang="pt-BR" sz="2400" dirty="0">
                        <a:solidFill>
                          <a:srgbClr val="FF0000"/>
                        </a:solidFill>
                      </a:endParaRPr>
                    </a:p>
                  </a:txBody>
                  <a:tcPr marL="91441" marR="91441" marT="45710" marB="45710"/>
                </a:tc>
              </a:tr>
              <a:tr h="5149954">
                <a:tc>
                  <a:txBody>
                    <a:bodyPr/>
                    <a:lstStyle/>
                    <a:p>
                      <a:pPr>
                        <a:spcBef>
                          <a:spcPts val="600"/>
                        </a:spcBef>
                        <a:spcAft>
                          <a:spcPts val="600"/>
                        </a:spcAft>
                      </a:pPr>
                      <a:r>
                        <a:rPr lang="pt-BR" sz="2400" kern="1200" dirty="0" smtClean="0">
                          <a:solidFill>
                            <a:srgbClr val="0000FF"/>
                          </a:solidFill>
                          <a:effectLst/>
                          <a:latin typeface="+mn-lt"/>
                          <a:ea typeface="+mn-ea"/>
                          <a:cs typeface="+mn-cs"/>
                        </a:rPr>
                        <a:t>I - </a:t>
                      </a:r>
                      <a:r>
                        <a:rPr lang="pt-BR" sz="2400" b="1" u="sng" kern="1200" dirty="0" smtClean="0">
                          <a:solidFill>
                            <a:srgbClr val="0000FF"/>
                          </a:solidFill>
                          <a:effectLst/>
                          <a:latin typeface="+mn-lt"/>
                          <a:ea typeface="+mn-ea"/>
                          <a:cs typeface="+mn-cs"/>
                        </a:rPr>
                        <a:t>para Estados e para o Distrito Federal</a:t>
                      </a:r>
                      <a:r>
                        <a:rPr lang="pt-BR" sz="2400" kern="1200" dirty="0" smtClean="0">
                          <a:solidFill>
                            <a:srgbClr val="0000FF"/>
                          </a:solidFill>
                          <a:effectLst/>
                          <a:latin typeface="+mn-lt"/>
                          <a:ea typeface="+mn-ea"/>
                          <a:cs typeface="+mn-cs"/>
                        </a:rPr>
                        <a:t>:</a:t>
                      </a:r>
                    </a:p>
                    <a:p>
                      <a:pPr>
                        <a:spcBef>
                          <a:spcPts val="600"/>
                        </a:spcBef>
                        <a:spcAft>
                          <a:spcPts val="600"/>
                        </a:spcAft>
                      </a:pPr>
                      <a:r>
                        <a:rPr lang="pt-BR" sz="2400" kern="1200" dirty="0" smtClean="0">
                          <a:solidFill>
                            <a:srgbClr val="0000FF"/>
                          </a:solidFill>
                          <a:effectLst/>
                          <a:latin typeface="+mn-lt"/>
                          <a:ea typeface="+mn-ea"/>
                          <a:cs typeface="+mn-cs"/>
                        </a:rPr>
                        <a:t>a) de, no mínimo, </a:t>
                      </a:r>
                      <a:r>
                        <a:rPr lang="pt-BR" sz="2400" b="1" u="sng" kern="1200" dirty="0" smtClean="0">
                          <a:solidFill>
                            <a:srgbClr val="0000FF"/>
                          </a:solidFill>
                          <a:effectLst/>
                          <a:latin typeface="+mn-lt"/>
                          <a:ea typeface="+mn-ea"/>
                          <a:cs typeface="+mn-cs"/>
                        </a:rPr>
                        <a:t>0,5% </a:t>
                      </a:r>
                      <a:r>
                        <a:rPr lang="pt-BR" sz="2400" kern="1200" dirty="0" smtClean="0">
                          <a:solidFill>
                            <a:srgbClr val="0000FF"/>
                          </a:solidFill>
                          <a:effectLst/>
                          <a:latin typeface="+mn-lt"/>
                          <a:ea typeface="+mn-ea"/>
                          <a:cs typeface="+mn-cs"/>
                        </a:rPr>
                        <a:t>(cinco décimos por cento), para os Estados das </a:t>
                      </a:r>
                      <a:r>
                        <a:rPr lang="pt-BR" sz="2400" b="1" u="sng" kern="1200" dirty="0" smtClean="0">
                          <a:solidFill>
                            <a:srgbClr val="0000FF"/>
                          </a:solidFill>
                          <a:effectLst/>
                          <a:latin typeface="+mn-lt"/>
                          <a:ea typeface="+mn-ea"/>
                          <a:cs typeface="+mn-cs"/>
                        </a:rPr>
                        <a:t>regiões Norte, Nordeste e Centro-Oeste</a:t>
                      </a:r>
                      <a:r>
                        <a:rPr lang="pt-BR" sz="2400" kern="1200" dirty="0" smtClean="0">
                          <a:solidFill>
                            <a:srgbClr val="0000FF"/>
                          </a:solidFill>
                          <a:effectLst/>
                          <a:latin typeface="+mn-lt"/>
                          <a:ea typeface="+mn-ea"/>
                          <a:cs typeface="+mn-cs"/>
                        </a:rPr>
                        <a:t>, além do Distrito Federal, e para os Estados das regiões Sul e Sudeste cujo estoque de precatórios pendentes das respectivas administrações direta e indireta corresponda a até 35% (trinta e cinco por cento) do total da receita corrente líquida; </a:t>
                      </a:r>
                    </a:p>
                    <a:p>
                      <a:pPr>
                        <a:spcBef>
                          <a:spcPts val="600"/>
                        </a:spcBef>
                        <a:spcAft>
                          <a:spcPts val="600"/>
                        </a:spcAft>
                      </a:pPr>
                      <a:r>
                        <a:rPr lang="pt-BR" sz="2400" kern="1200" dirty="0" smtClean="0">
                          <a:solidFill>
                            <a:srgbClr val="0000FF"/>
                          </a:solidFill>
                          <a:effectLst/>
                          <a:latin typeface="+mn-lt"/>
                          <a:ea typeface="+mn-ea"/>
                          <a:cs typeface="+mn-cs"/>
                        </a:rPr>
                        <a:t>b) de, no mínimo, </a:t>
                      </a:r>
                      <a:r>
                        <a:rPr lang="pt-BR" sz="2400" b="1" u="sng" kern="1200" dirty="0" smtClean="0">
                          <a:solidFill>
                            <a:srgbClr val="0000FF"/>
                          </a:solidFill>
                          <a:effectLst/>
                          <a:latin typeface="+mn-lt"/>
                          <a:ea typeface="+mn-ea"/>
                          <a:cs typeface="+mn-cs"/>
                        </a:rPr>
                        <a:t>2% </a:t>
                      </a:r>
                      <a:r>
                        <a:rPr lang="pt-BR" sz="2400" kern="1200" dirty="0" smtClean="0">
                          <a:solidFill>
                            <a:srgbClr val="0000FF"/>
                          </a:solidFill>
                          <a:effectLst/>
                          <a:latin typeface="+mn-lt"/>
                          <a:ea typeface="+mn-ea"/>
                          <a:cs typeface="+mn-cs"/>
                        </a:rPr>
                        <a:t>(dois por cento), para os Estados das </a:t>
                      </a:r>
                      <a:r>
                        <a:rPr lang="pt-BR" sz="2400" b="1" u="sng" kern="1200" dirty="0" smtClean="0">
                          <a:solidFill>
                            <a:srgbClr val="0000FF"/>
                          </a:solidFill>
                          <a:effectLst/>
                          <a:latin typeface="+mn-lt"/>
                          <a:ea typeface="+mn-ea"/>
                          <a:cs typeface="+mn-cs"/>
                        </a:rPr>
                        <a:t>regiões Sul e Sudeste </a:t>
                      </a:r>
                      <a:r>
                        <a:rPr lang="pt-BR" sz="2400" kern="1200" dirty="0" smtClean="0">
                          <a:solidFill>
                            <a:srgbClr val="0000FF"/>
                          </a:solidFill>
                          <a:effectLst/>
                          <a:latin typeface="+mn-lt"/>
                          <a:ea typeface="+mn-ea"/>
                          <a:cs typeface="+mn-cs"/>
                        </a:rPr>
                        <a:t>cujo estoque de precatórios pendentes das respectivas administrações direta e indireta corresponda a mais de 35% (trinta e cinco por cento) da receita corrente líquida; </a:t>
                      </a:r>
                    </a:p>
                  </a:txBody>
                  <a:tcPr marL="91441" marR="91441" marT="45710" marB="45710"/>
                </a:tc>
              </a:tr>
            </a:tbl>
          </a:graphicData>
        </a:graphic>
      </p:graphicFrame>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2662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397000"/>
          <a:ext cx="8750300" cy="5242536"/>
        </p:xfrm>
        <a:graphic>
          <a:graphicData uri="http://schemas.openxmlformats.org/drawingml/2006/table">
            <a:tbl>
              <a:tblPr firstRow="1" bandRow="1">
                <a:tableStyleId>{5C22544A-7EE6-4342-B048-85BDC9FD1C3A}</a:tableStyleId>
              </a:tblPr>
              <a:tblGrid>
                <a:gridCol w="8750300"/>
              </a:tblGrid>
              <a:tr h="457145">
                <a:tc>
                  <a:txBody>
                    <a:bodyPr/>
                    <a:lstStyle/>
                    <a:p>
                      <a:pPr algn="ctr"/>
                      <a:r>
                        <a:rPr lang="pt-BR" sz="2400" dirty="0" smtClean="0">
                          <a:solidFill>
                            <a:schemeClr val="tx1">
                              <a:lumMod val="50000"/>
                            </a:schemeClr>
                          </a:solidFill>
                        </a:rPr>
                        <a:t>REDAÇÃO PEC Nº 212/16-A -</a:t>
                      </a:r>
                      <a:r>
                        <a:rPr lang="pt-BR" sz="2400" baseline="0" dirty="0" smtClean="0">
                          <a:solidFill>
                            <a:schemeClr val="tx1">
                              <a:lumMod val="50000"/>
                            </a:schemeClr>
                          </a:solidFill>
                        </a:rPr>
                        <a:t> </a:t>
                      </a:r>
                      <a:r>
                        <a:rPr lang="pt-BR" sz="2400" baseline="0" dirty="0" smtClean="0">
                          <a:solidFill>
                            <a:srgbClr val="FF0000"/>
                          </a:solidFill>
                        </a:rPr>
                        <a:t>INCLUSÃO</a:t>
                      </a:r>
                      <a:endParaRPr lang="pt-BR" sz="2400" dirty="0">
                        <a:solidFill>
                          <a:srgbClr val="FF0000"/>
                        </a:solidFill>
                      </a:endParaRPr>
                    </a:p>
                  </a:txBody>
                  <a:tcPr marL="91441" marR="91441" marT="45714" marB="45714"/>
                </a:tc>
              </a:tr>
              <a:tr h="4784780">
                <a:tc>
                  <a:txBody>
                    <a:bodyPr/>
                    <a:lstStyle/>
                    <a:p>
                      <a:pPr>
                        <a:spcBef>
                          <a:spcPts val="600"/>
                        </a:spcBef>
                        <a:spcAft>
                          <a:spcPts val="600"/>
                        </a:spcAft>
                      </a:pPr>
                      <a:r>
                        <a:rPr lang="pt-BR" sz="2400" kern="1200" dirty="0" smtClean="0">
                          <a:solidFill>
                            <a:srgbClr val="0000FF"/>
                          </a:solidFill>
                          <a:effectLst/>
                          <a:latin typeface="+mn-lt"/>
                          <a:ea typeface="+mn-ea"/>
                          <a:cs typeface="+mn-cs"/>
                        </a:rPr>
                        <a:t>II - para Municípios: </a:t>
                      </a:r>
                    </a:p>
                    <a:p>
                      <a:pPr>
                        <a:spcBef>
                          <a:spcPts val="600"/>
                        </a:spcBef>
                        <a:spcAft>
                          <a:spcPts val="600"/>
                        </a:spcAft>
                      </a:pPr>
                      <a:r>
                        <a:rPr lang="pt-BR" sz="2400" kern="1200" dirty="0" smtClean="0">
                          <a:solidFill>
                            <a:srgbClr val="0000FF"/>
                          </a:solidFill>
                          <a:effectLst/>
                          <a:latin typeface="+mn-lt"/>
                          <a:ea typeface="+mn-ea"/>
                          <a:cs typeface="+mn-cs"/>
                        </a:rPr>
                        <a:t>a) de, no mínimo, 0,5% (cinco décimos por cento), para os Municípios das regiões Norte, Nordeste e Centro-Oeste ou para os Municípios das regiões Sul e Sudeste cujo estoque de precatórios pendentes das respectivas administrações direta e indireta corresponda a até 35% (trinta e cinco por cento) da receita corrente líquida; </a:t>
                      </a:r>
                    </a:p>
                    <a:p>
                      <a:pPr>
                        <a:spcBef>
                          <a:spcPts val="600"/>
                        </a:spcBef>
                        <a:spcAft>
                          <a:spcPts val="600"/>
                        </a:spcAft>
                      </a:pPr>
                      <a:r>
                        <a:rPr lang="pt-BR" sz="2400" kern="1200" dirty="0" smtClean="0">
                          <a:solidFill>
                            <a:srgbClr val="0000FF"/>
                          </a:solidFill>
                          <a:effectLst/>
                          <a:latin typeface="+mn-lt"/>
                          <a:ea typeface="+mn-ea"/>
                          <a:cs typeface="+mn-cs"/>
                        </a:rPr>
                        <a:t>b) de, no mínimo, 1,5% (um inteiro e cinco décimos por cento), para os Municípios das regiões Sul e Sudeste cujo estoque de precatórios pendentes das respectivas administrações direta e indireta corresponda a mais de 35% (trinta e cinco por cento) da receita corrente líquida. </a:t>
                      </a:r>
                    </a:p>
                  </a:txBody>
                  <a:tcPr marL="91441" marR="91441" marT="45714" marB="45714"/>
                </a:tc>
              </a:tr>
            </a:tbl>
          </a:graphicData>
        </a:graphic>
      </p:graphicFrame>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28675"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2" name="Tabela 1"/>
          <p:cNvGraphicFramePr>
            <a:graphicFrameLocks noGrp="1"/>
          </p:cNvGraphicFramePr>
          <p:nvPr/>
        </p:nvGraphicFramePr>
        <p:xfrm>
          <a:off x="179388" y="1397000"/>
          <a:ext cx="8750300" cy="5339028"/>
        </p:xfrm>
        <a:graphic>
          <a:graphicData uri="http://schemas.openxmlformats.org/drawingml/2006/table">
            <a:tbl>
              <a:tblPr firstRow="1" bandRow="1">
                <a:tableStyleId>{5C22544A-7EE6-4342-B048-85BDC9FD1C3A}</a:tableStyleId>
              </a:tblPr>
              <a:tblGrid>
                <a:gridCol w="8750300"/>
              </a:tblGrid>
              <a:tr h="370798">
                <a:tc>
                  <a:txBody>
                    <a:bodyPr/>
                    <a:lstStyle/>
                    <a:p>
                      <a:pPr algn="ctr"/>
                      <a:r>
                        <a:rPr lang="pt-BR" sz="1800" dirty="0" smtClean="0">
                          <a:solidFill>
                            <a:schemeClr val="tx1">
                              <a:lumMod val="50000"/>
                            </a:schemeClr>
                          </a:solidFill>
                        </a:rPr>
                        <a:t>REDAÇÃO PEC Nº 212/16-A -</a:t>
                      </a:r>
                      <a:r>
                        <a:rPr lang="pt-BR" sz="1800" baseline="0" dirty="0" smtClean="0">
                          <a:solidFill>
                            <a:schemeClr val="tx1">
                              <a:lumMod val="50000"/>
                            </a:schemeClr>
                          </a:solidFill>
                        </a:rPr>
                        <a:t> </a:t>
                      </a:r>
                      <a:r>
                        <a:rPr lang="pt-BR" sz="1800" baseline="0" dirty="0" smtClean="0">
                          <a:solidFill>
                            <a:srgbClr val="FF0000"/>
                          </a:solidFill>
                        </a:rPr>
                        <a:t>INCLUSÃO</a:t>
                      </a:r>
                      <a:endParaRPr lang="pt-BR" sz="1800" dirty="0">
                        <a:solidFill>
                          <a:srgbClr val="FF0000"/>
                        </a:solidFill>
                      </a:endParaRPr>
                    </a:p>
                  </a:txBody>
                  <a:tcPr marL="91441" marR="91441" marT="45715" marB="45715"/>
                </a:tc>
              </a:tr>
              <a:tr h="4967965">
                <a:tc>
                  <a:txBody>
                    <a:bodyPr/>
                    <a:lstStyle/>
                    <a:p>
                      <a:r>
                        <a:rPr lang="pt-BR" sz="3200" kern="1200" dirty="0" smtClean="0">
                          <a:solidFill>
                            <a:srgbClr val="0000FF"/>
                          </a:solidFill>
                          <a:effectLst/>
                          <a:latin typeface="+mn-lt"/>
                          <a:ea typeface="+mn-ea"/>
                          <a:cs typeface="+mn-cs"/>
                        </a:rPr>
                        <a:t>§ 5º. A partir da publicação desta Emenda Constitucional, os valores de requisitórios, até o efetivo pagamento, independentemente de sua natureza, serão </a:t>
                      </a:r>
                      <a:r>
                        <a:rPr lang="pt-BR" sz="3200" b="1" u="sng" kern="1200" dirty="0" smtClean="0">
                          <a:solidFill>
                            <a:srgbClr val="0000FF"/>
                          </a:solidFill>
                          <a:effectLst/>
                          <a:latin typeface="+mn-lt"/>
                          <a:ea typeface="+mn-ea"/>
                          <a:cs typeface="+mn-cs"/>
                        </a:rPr>
                        <a:t>atualizados pelo IPCA-E </a:t>
                      </a:r>
                      <a:r>
                        <a:rPr lang="pt-BR" sz="3200" kern="1200" dirty="0" smtClean="0">
                          <a:solidFill>
                            <a:srgbClr val="0000FF"/>
                          </a:solidFill>
                          <a:effectLst/>
                          <a:latin typeface="+mn-lt"/>
                          <a:ea typeface="+mn-ea"/>
                          <a:cs typeface="+mn-cs"/>
                        </a:rPr>
                        <a:t>ou por outro índice que venha a substituí-lo e remunerados por </a:t>
                      </a:r>
                      <a:r>
                        <a:rPr lang="pt-BR" sz="3200" b="1" u="sng" kern="1200" dirty="0" smtClean="0">
                          <a:solidFill>
                            <a:srgbClr val="0000FF"/>
                          </a:solidFill>
                          <a:effectLst/>
                          <a:latin typeface="+mn-lt"/>
                          <a:ea typeface="+mn-ea"/>
                          <a:cs typeface="+mn-cs"/>
                        </a:rPr>
                        <a:t>juros simples </a:t>
                      </a:r>
                      <a:r>
                        <a:rPr lang="pt-BR" sz="3200" kern="1200" dirty="0" smtClean="0">
                          <a:solidFill>
                            <a:srgbClr val="0000FF"/>
                          </a:solidFill>
                          <a:effectLst/>
                          <a:latin typeface="+mn-lt"/>
                          <a:ea typeface="+mn-ea"/>
                          <a:cs typeface="+mn-cs"/>
                        </a:rPr>
                        <a:t>no mesmo percentual de juros incidentes sobre a </a:t>
                      </a:r>
                      <a:r>
                        <a:rPr lang="pt-BR" sz="3200" b="1" u="sng" kern="1200" dirty="0" smtClean="0">
                          <a:solidFill>
                            <a:srgbClr val="0000FF"/>
                          </a:solidFill>
                          <a:effectLst/>
                          <a:latin typeface="+mn-lt"/>
                          <a:ea typeface="+mn-ea"/>
                          <a:cs typeface="+mn-cs"/>
                        </a:rPr>
                        <a:t>caderneta de poupança </a:t>
                      </a:r>
                      <a:r>
                        <a:rPr lang="pt-BR" sz="3200" kern="1200" dirty="0" smtClean="0">
                          <a:solidFill>
                            <a:srgbClr val="0000FF"/>
                          </a:solidFill>
                          <a:effectLst/>
                          <a:latin typeface="+mn-lt"/>
                          <a:ea typeface="+mn-ea"/>
                          <a:cs typeface="+mn-cs"/>
                        </a:rPr>
                        <a:t>para fins de compensação da mora, </a:t>
                      </a:r>
                      <a:r>
                        <a:rPr lang="pt-BR" sz="3200" b="1" u="sng" kern="1200" dirty="0" smtClean="0">
                          <a:solidFill>
                            <a:srgbClr val="0000FF"/>
                          </a:solidFill>
                          <a:effectLst/>
                          <a:latin typeface="+mn-lt"/>
                          <a:ea typeface="+mn-ea"/>
                          <a:cs typeface="+mn-cs"/>
                        </a:rPr>
                        <a:t>excluída a incidência de juros compensatórios</a:t>
                      </a:r>
                      <a:r>
                        <a:rPr lang="pt-BR" sz="3200" kern="1200" dirty="0" smtClean="0">
                          <a:solidFill>
                            <a:srgbClr val="0000FF"/>
                          </a:solidFill>
                          <a:effectLst/>
                          <a:latin typeface="+mn-lt"/>
                          <a:ea typeface="+mn-ea"/>
                          <a:cs typeface="+mn-cs"/>
                        </a:rPr>
                        <a:t>.</a:t>
                      </a:r>
                      <a:r>
                        <a:rPr lang="pt-BR" sz="3200" dirty="0" smtClean="0">
                          <a:solidFill>
                            <a:srgbClr val="0000FF"/>
                          </a:solidFill>
                          <a:effectLst/>
                        </a:rPr>
                        <a:t> </a:t>
                      </a:r>
                      <a:endParaRPr lang="pt-BR" sz="3200" kern="1200" dirty="0">
                        <a:solidFill>
                          <a:srgbClr val="0000FF"/>
                        </a:solidFill>
                        <a:effectLst/>
                        <a:latin typeface="+mn-lt"/>
                        <a:ea typeface="+mn-ea"/>
                        <a:cs typeface="+mn-cs"/>
                      </a:endParaRPr>
                    </a:p>
                  </a:txBody>
                  <a:tcPr marL="91441" marR="91441" marT="45715" marB="45715"/>
                </a:tc>
              </a:tr>
            </a:tbl>
          </a:graphicData>
        </a:graphic>
      </p:graphicFrame>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30723"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1588" y="1268413"/>
            <a:ext cx="9144001" cy="5448300"/>
          </a:xfrm>
          <a:prstGeom prst="rect">
            <a:avLst/>
          </a:prstGeom>
          <a:noFill/>
          <a:ln w="9525">
            <a:noFill/>
            <a:miter lim="800000"/>
            <a:headEnd/>
            <a:tailEnd/>
          </a:ln>
        </p:spPr>
        <p:txBody>
          <a:bodyPr>
            <a:spAutoFit/>
          </a:bodyPr>
          <a:lstStyle/>
          <a:p>
            <a:pPr marL="571500" indent="-571500">
              <a:spcBef>
                <a:spcPts val="600"/>
              </a:spcBef>
              <a:spcAft>
                <a:spcPts val="600"/>
              </a:spcAft>
              <a:buFont typeface="Wingdings" panose="05000000000000000000" pitchFamily="2" charset="2"/>
              <a:buChar char="Ø"/>
              <a:defRPr/>
            </a:pPr>
            <a:r>
              <a:rPr lang="pt-BR" sz="2800" b="1" dirty="0">
                <a:solidFill>
                  <a:srgbClr val="0000FF"/>
                </a:solidFill>
              </a:rPr>
              <a:t>Além da modificação na numeração dos parágrafos o texto do caput do art. 1º deverá ser adequado para a seguinte redação:</a:t>
            </a:r>
          </a:p>
          <a:p>
            <a:pPr marL="625475">
              <a:spcBef>
                <a:spcPts val="600"/>
              </a:spcBef>
              <a:spcAft>
                <a:spcPts val="600"/>
              </a:spcAft>
              <a:defRPr/>
            </a:pPr>
            <a:r>
              <a:rPr lang="pt-BR" sz="2800" b="1" u="sng" dirty="0">
                <a:solidFill>
                  <a:srgbClr val="0000FF"/>
                </a:solidFill>
              </a:rPr>
              <a:t>REDAÇÃO PEC 212/2016</a:t>
            </a:r>
            <a:r>
              <a:rPr lang="pt-BR" sz="2800" b="1" dirty="0">
                <a:solidFill>
                  <a:srgbClr val="0000FF"/>
                </a:solidFill>
              </a:rPr>
              <a:t>:</a:t>
            </a:r>
          </a:p>
          <a:p>
            <a:pPr marL="625475">
              <a:spcBef>
                <a:spcPts val="600"/>
              </a:spcBef>
              <a:spcAft>
                <a:spcPts val="600"/>
              </a:spcAft>
              <a:defRPr/>
            </a:pPr>
            <a:r>
              <a:rPr lang="pt-BR" sz="2800" b="1" dirty="0">
                <a:solidFill>
                  <a:srgbClr val="0000FF"/>
                </a:solidFill>
              </a:rPr>
              <a:t>Art. 1º O Ato das Disposições Constitucionais Transitórias passa a vigorar acrescido do seguinte art. 101:</a:t>
            </a:r>
          </a:p>
          <a:p>
            <a:pPr marL="625475">
              <a:spcBef>
                <a:spcPts val="600"/>
              </a:spcBef>
              <a:spcAft>
                <a:spcPts val="600"/>
              </a:spcAft>
              <a:defRPr/>
            </a:pPr>
            <a:r>
              <a:rPr lang="pt-BR" sz="2800" b="1" u="sng" dirty="0">
                <a:solidFill>
                  <a:srgbClr val="0000FF"/>
                </a:solidFill>
              </a:rPr>
              <a:t>REDAÇÃO PROPOSTA</a:t>
            </a:r>
            <a:endParaRPr lang="pt-BR" sz="2800" b="1" dirty="0">
              <a:solidFill>
                <a:srgbClr val="0000FF"/>
              </a:solidFill>
            </a:endParaRPr>
          </a:p>
          <a:p>
            <a:pPr marL="625475">
              <a:spcBef>
                <a:spcPts val="600"/>
              </a:spcBef>
              <a:spcAft>
                <a:spcPts val="600"/>
              </a:spcAft>
              <a:defRPr/>
            </a:pPr>
            <a:r>
              <a:rPr lang="pt-BR" sz="2800" b="1" dirty="0">
                <a:solidFill>
                  <a:srgbClr val="0000FF"/>
                </a:solidFill>
              </a:rPr>
              <a:t>Art. 1º O art. 101 do Ato das Disposições Constitucionais Transitórias passa a vigorar com a seguinte redação</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92" name="Rectangle 28"/>
          <p:cNvSpPr>
            <a:spLocks noChangeArrowheads="1"/>
          </p:cNvSpPr>
          <p:nvPr/>
        </p:nvSpPr>
        <p:spPr bwMode="auto">
          <a:xfrm>
            <a:off x="683568" y="2636912"/>
            <a:ext cx="8137525" cy="1717393"/>
          </a:xfrm>
          <a:prstGeom prst="rect">
            <a:avLst/>
          </a:prstGeom>
          <a:noFill/>
          <a:ln w="9525">
            <a:noFill/>
            <a:miter lim="800000"/>
            <a:headEnd/>
            <a:tailEnd/>
          </a:ln>
        </p:spPr>
        <p:txBody>
          <a:bodyPr>
            <a:spAutoFit/>
          </a:bodyPr>
          <a:lstStyle/>
          <a:p>
            <a:pPr algn="ctr" eaLnBrk="1" hangingPunct="1">
              <a:lnSpc>
                <a:spcPct val="110000"/>
              </a:lnSpc>
              <a:defRPr/>
            </a:pPr>
            <a:r>
              <a:rPr lang="pt-BR" sz="4800" b="1" dirty="0" smtClean="0">
                <a:solidFill>
                  <a:srgbClr val="0000FF"/>
                </a:solidFill>
                <a:effectLst>
                  <a:outerShdw blurRad="38100" dist="38100" dir="2700000" algn="tl">
                    <a:srgbClr val="000000"/>
                  </a:outerShdw>
                </a:effectLst>
                <a:latin typeface="Arial" charset="0"/>
              </a:rPr>
              <a:t>HISTÓRICO</a:t>
            </a:r>
            <a:endParaRPr lang="pt-BR" sz="4800" b="1" dirty="0">
              <a:solidFill>
                <a:srgbClr val="0000FF"/>
              </a:solidFill>
              <a:effectLst>
                <a:outerShdw blurRad="38100" dist="38100" dir="2700000" algn="tl">
                  <a:srgbClr val="000000"/>
                </a:outerShdw>
              </a:effectLst>
              <a:latin typeface="Arial" charset="0"/>
            </a:endParaRPr>
          </a:p>
          <a:p>
            <a:pPr algn="ctr" eaLnBrk="1" hangingPunct="1">
              <a:lnSpc>
                <a:spcPct val="110000"/>
              </a:lnSpc>
              <a:defRPr/>
            </a:pPr>
            <a:endParaRPr lang="pt-BR" sz="4800" b="1" dirty="0">
              <a:solidFill>
                <a:srgbClr val="0000FF"/>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3428922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5292"/>
                                        </p:tgtEl>
                                        <p:attrNameLst>
                                          <p:attrName>style.visibility</p:attrName>
                                        </p:attrNameLst>
                                      </p:cBhvr>
                                      <p:to>
                                        <p:strVal val="visible"/>
                                      </p:to>
                                    </p:set>
                                    <p:animEffect transition="in" filter="fade">
                                      <p:cBhvr>
                                        <p:cTn id="7" dur="500"/>
                                        <p:tgtEl>
                                          <p:spTgt spid="395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9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a:solidFill>
                  <a:srgbClr val="FF0000"/>
                </a:solidFill>
              </a:rPr>
              <a:t>PEC nº 212/2016-A</a:t>
            </a:r>
          </a:p>
        </p:txBody>
      </p:sp>
      <p:sp>
        <p:nvSpPr>
          <p:cNvPr id="32771"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sp>
        <p:nvSpPr>
          <p:cNvPr id="10" name="Text Box 11"/>
          <p:cNvSpPr txBox="1">
            <a:spLocks noChangeArrowheads="1"/>
          </p:cNvSpPr>
          <p:nvPr/>
        </p:nvSpPr>
        <p:spPr bwMode="auto">
          <a:xfrm>
            <a:off x="0" y="1150938"/>
            <a:ext cx="9144000" cy="5848350"/>
          </a:xfrm>
          <a:prstGeom prst="rect">
            <a:avLst/>
          </a:prstGeom>
          <a:noFill/>
          <a:ln w="9525">
            <a:noFill/>
            <a:miter lim="800000"/>
            <a:headEnd/>
            <a:tailEnd/>
          </a:ln>
        </p:spPr>
        <p:txBody>
          <a:bodyPr>
            <a:spAutoFit/>
          </a:bodyPr>
          <a:lstStyle/>
          <a:p>
            <a:pPr marL="95250" algn="ctr">
              <a:lnSpc>
                <a:spcPct val="90000"/>
              </a:lnSpc>
              <a:spcBef>
                <a:spcPct val="50000"/>
              </a:spcBef>
              <a:defRPr/>
            </a:pPr>
            <a:r>
              <a:rPr lang="pt-BR" sz="3400" b="1" u="sng" dirty="0">
                <a:solidFill>
                  <a:srgbClr val="0033CC"/>
                </a:solidFill>
                <a:latin typeface="Arial" charset="0"/>
              </a:rPr>
              <a:t>PRINCIPAIS VANTAGENS</a:t>
            </a:r>
          </a:p>
          <a:p>
            <a:pPr marL="630238" indent="-534988">
              <a:lnSpc>
                <a:spcPct val="90000"/>
              </a:lnSpc>
              <a:spcBef>
                <a:spcPct val="50000"/>
              </a:spcBef>
              <a:buFont typeface="Wingdings" pitchFamily="2" charset="2"/>
              <a:buChar char="Ø"/>
              <a:defRPr/>
            </a:pPr>
            <a:r>
              <a:rPr lang="pt-BR" sz="3400" b="1" dirty="0">
                <a:solidFill>
                  <a:srgbClr val="0033CC"/>
                </a:solidFill>
                <a:latin typeface="Arial" charset="0"/>
              </a:rPr>
              <a:t>Amplia de 2020 para 2027 o prazo para a quitação do saldo de precatórios; </a:t>
            </a:r>
          </a:p>
          <a:p>
            <a:pPr marL="630238" indent="-534988">
              <a:lnSpc>
                <a:spcPct val="90000"/>
              </a:lnSpc>
              <a:spcBef>
                <a:spcPct val="50000"/>
              </a:spcBef>
              <a:buFont typeface="Wingdings" pitchFamily="2" charset="2"/>
              <a:buChar char="Ø"/>
              <a:defRPr/>
            </a:pPr>
            <a:r>
              <a:rPr lang="pt-BR" sz="3400" b="1" dirty="0">
                <a:solidFill>
                  <a:srgbClr val="0033CC"/>
                </a:solidFill>
                <a:latin typeface="Arial" charset="0"/>
              </a:rPr>
              <a:t>Mantida a redação já aprovada pelo Senado Federal não será necessário o envio àquela Casa Legislativa;</a:t>
            </a:r>
          </a:p>
          <a:p>
            <a:pPr marL="630238" indent="-534988">
              <a:lnSpc>
                <a:spcPct val="90000"/>
              </a:lnSpc>
              <a:spcBef>
                <a:spcPct val="50000"/>
              </a:spcBef>
              <a:buFont typeface="Wingdings" pitchFamily="2" charset="2"/>
              <a:buChar char="Ø"/>
              <a:defRPr/>
            </a:pPr>
            <a:r>
              <a:rPr lang="pt-BR" sz="3400" b="1" dirty="0">
                <a:solidFill>
                  <a:srgbClr val="0033CC"/>
                </a:solidFill>
                <a:latin typeface="Arial" charset="0"/>
              </a:rPr>
              <a:t>Mantém as fontes alternativas de pagamento de precatórios previstas na EC nº 94/2016;</a:t>
            </a:r>
          </a:p>
          <a:p>
            <a:pPr marL="630238" indent="-534988">
              <a:lnSpc>
                <a:spcPct val="90000"/>
              </a:lnSpc>
              <a:spcBef>
                <a:spcPct val="50000"/>
              </a:spcBef>
              <a:buFont typeface="Wingdings" pitchFamily="2" charset="2"/>
              <a:buChar char="Ø"/>
              <a:defRPr/>
            </a:pPr>
            <a:endParaRPr lang="pt-BR" sz="3400" b="1" dirty="0">
              <a:solidFill>
                <a:srgbClr val="0033CC"/>
              </a:solidFill>
              <a:latin typeface="Arial" charset="0"/>
            </a:endParaRP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7" descr="C:\Users\Marcelo\Desktop\fundo slid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179388" y="2852738"/>
            <a:ext cx="8501062"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50000"/>
              </a:spcBef>
            </a:pPr>
            <a:r>
              <a:rPr lang="pt-BR" altLang="pt-BR" sz="4800" b="1">
                <a:solidFill>
                  <a:srgbClr val="0033CC"/>
                </a:solidFill>
              </a:rPr>
              <a:t>FIM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1185466530"/>
              </p:ext>
            </p:extLst>
          </p:nvPr>
        </p:nvGraphicFramePr>
        <p:xfrm>
          <a:off x="395535" y="1196752"/>
          <a:ext cx="8534153" cy="5156486"/>
        </p:xfrm>
        <a:graphic>
          <a:graphicData uri="http://schemas.openxmlformats.org/drawingml/2006/table">
            <a:tbl>
              <a:tblPr firstRow="1" firstCol="1" lastRow="1" lastCol="1" bandRow="1" bandCol="1">
                <a:tableStyleId>{5C22544A-7EE6-4342-B048-85BDC9FD1C3A}</a:tableStyleId>
              </a:tblPr>
              <a:tblGrid>
                <a:gridCol w="2244549"/>
                <a:gridCol w="2197752"/>
                <a:gridCol w="2045926"/>
                <a:gridCol w="2045926"/>
              </a:tblGrid>
              <a:tr h="810038">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785835">
                <a:tc>
                  <a:txBody>
                    <a:bodyPr/>
                    <a:lstStyle/>
                    <a:p>
                      <a:pPr>
                        <a:lnSpc>
                          <a:spcPct val="115000"/>
                        </a:lnSpc>
                        <a:spcAft>
                          <a:spcPts val="0"/>
                        </a:spcAft>
                      </a:pPr>
                      <a:r>
                        <a:rPr lang="pt-BR" sz="1800" b="1" dirty="0">
                          <a:solidFill>
                            <a:srgbClr val="0000FF"/>
                          </a:solidFill>
                          <a:effectLst/>
                        </a:rPr>
                        <a:t>Idosos estavam morrendo sem sequer ter perspectiva de receber o seu precatório.</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nSpc>
                          <a:spcPct val="115000"/>
                        </a:lnSpc>
                        <a:spcAft>
                          <a:spcPts val="0"/>
                        </a:spcAft>
                      </a:pPr>
                      <a:r>
                        <a:rPr lang="pt-BR" sz="1800" b="1" dirty="0">
                          <a:solidFill>
                            <a:srgbClr val="0000FF"/>
                          </a:solidFill>
                          <a:effectLst/>
                        </a:rPr>
                        <a:t>Determinava que os precatórios alimentícios detidos por pessoas de 60 anos ou mais </a:t>
                      </a:r>
                      <a:r>
                        <a:rPr lang="pt-BR" sz="1800" b="1" dirty="0" smtClean="0">
                          <a:solidFill>
                            <a:srgbClr val="0000FF"/>
                          </a:solidFill>
                          <a:effectLst/>
                        </a:rPr>
                        <a:t>e os portadores de doenças graves fossem </a:t>
                      </a:r>
                      <a:r>
                        <a:rPr lang="pt-BR" sz="1800" b="1" dirty="0">
                          <a:solidFill>
                            <a:srgbClr val="0000FF"/>
                          </a:solidFill>
                          <a:effectLst/>
                        </a:rPr>
                        <a:t>pagos com preferência.</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a:lnSpc>
                          <a:spcPct val="115000"/>
                        </a:lnSpc>
                        <a:spcAft>
                          <a:spcPts val="0"/>
                        </a:spcAft>
                      </a:pPr>
                      <a:r>
                        <a:rPr lang="pt-BR" sz="1800" b="1" dirty="0">
                          <a:solidFill>
                            <a:srgbClr val="0000FF"/>
                          </a:solidFill>
                          <a:effectLst/>
                        </a:rPr>
                        <a:t> </a:t>
                      </a:r>
                    </a:p>
                    <a:p>
                      <a:pPr algn="just">
                        <a:lnSpc>
                          <a:spcPct val="115000"/>
                        </a:lnSpc>
                        <a:spcAft>
                          <a:spcPts val="0"/>
                        </a:spcAft>
                      </a:pPr>
                      <a:r>
                        <a:rPr lang="pt-BR" sz="1800" b="1" dirty="0">
                          <a:solidFill>
                            <a:srgbClr val="0000FF"/>
                          </a:solidFill>
                          <a:effectLst/>
                        </a:rPr>
                        <a:t>Regra constante da parte permanente da CF (art. 100). Não foi alcançada pela modulação.</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a:lnSpc>
                          <a:spcPct val="115000"/>
                        </a:lnSpc>
                        <a:spcAft>
                          <a:spcPts val="0"/>
                        </a:spcAft>
                      </a:pPr>
                      <a:r>
                        <a:rPr lang="pt-BR" sz="1800" b="1">
                          <a:solidFill>
                            <a:srgbClr val="0000FF"/>
                          </a:solidFill>
                          <a:effectLst/>
                        </a:rPr>
                        <a:t>Extensão do benefício aos titulares por sucessão hereditária que possuam mais de 60 anos.</a:t>
                      </a:r>
                      <a:endParaRPr lang="pt-BR" sz="1800" b="1">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85835">
                <a:tc>
                  <a:txBody>
                    <a:bodyPr/>
                    <a:lstStyle/>
                    <a:p>
                      <a:pPr>
                        <a:lnSpc>
                          <a:spcPct val="115000"/>
                        </a:lnSpc>
                        <a:spcAft>
                          <a:spcPts val="0"/>
                        </a:spcAft>
                      </a:pPr>
                      <a:r>
                        <a:rPr lang="pt-BR" sz="1750" b="1" dirty="0">
                          <a:solidFill>
                            <a:srgbClr val="0000FF"/>
                          </a:solidFill>
                          <a:effectLst/>
                        </a:rPr>
                        <a:t>Pessoas com doenças graves que precisavam do dinheiro do precatório para o seu tratamento tinham que esperar anos para recebê-lo.</a:t>
                      </a: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15000"/>
                        </a:lnSpc>
                        <a:spcAft>
                          <a:spcPts val="0"/>
                        </a:spcAft>
                      </a:pPr>
                      <a:endParaRPr lang="pt-BR" sz="17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pt-BR"/>
                    </a:p>
                  </a:txBody>
                  <a:tcPr/>
                </a:tc>
                <a:tc vMerge="1">
                  <a:txBody>
                    <a:bodyPr/>
                    <a:lstStyle/>
                    <a:p>
                      <a:endParaRPr lang="pt-BR"/>
                    </a:p>
                  </a:txBody>
                  <a:tcPr/>
                </a:tc>
              </a:tr>
            </a:tbl>
          </a:graphicData>
        </a:graphic>
      </p:graphicFrame>
    </p:spTree>
    <p:extLst>
      <p:ext uri="{BB962C8B-B14F-4D97-AF65-F5344CB8AC3E}">
        <p14:creationId xmlns:p14="http://schemas.microsoft.com/office/powerpoint/2010/main" val="510292086"/>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809093041"/>
              </p:ext>
            </p:extLst>
          </p:nvPr>
        </p:nvGraphicFramePr>
        <p:xfrm>
          <a:off x="395288" y="1196752"/>
          <a:ext cx="8534401" cy="5542058"/>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810038">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571671">
                <a:tc>
                  <a:txBody>
                    <a:bodyPr/>
                    <a:lstStyle/>
                    <a:p>
                      <a:pPr>
                        <a:lnSpc>
                          <a:spcPct val="115000"/>
                        </a:lnSpc>
                        <a:spcAft>
                          <a:spcPts val="0"/>
                        </a:spcAft>
                      </a:pPr>
                      <a:r>
                        <a:rPr lang="pt-BR" sz="1800" b="1" dirty="0">
                          <a:solidFill>
                            <a:srgbClr val="0000FF"/>
                          </a:solidFill>
                          <a:effectLst/>
                        </a:rPr>
                        <a:t>Pessoas que detinham precatórios de pequeno valor e que precisavam dos recursos com urgência esperam anos na fila para receber.</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800" b="1" dirty="0">
                          <a:solidFill>
                            <a:srgbClr val="0000FF"/>
                          </a:solidFill>
                          <a:effectLst/>
                        </a:rPr>
                        <a:t>Até 50% dos recursos vinculados podiam ser gastos para o pagamento de precatórios em ordem crescente de </a:t>
                      </a:r>
                      <a:r>
                        <a:rPr lang="pt-BR" sz="1800" b="1" dirty="0" smtClean="0">
                          <a:solidFill>
                            <a:srgbClr val="0000FF"/>
                          </a:solidFill>
                          <a:effectLst/>
                        </a:rPr>
                        <a:t>valor. </a:t>
                      </a:r>
                      <a:r>
                        <a:rPr lang="pt-BR" sz="1800" b="1" dirty="0">
                          <a:solidFill>
                            <a:srgbClr val="0000FF"/>
                          </a:solidFill>
                          <a:effectLst/>
                        </a:rPr>
                        <a:t>Além disso, nos outros 50%, que eram destinados ao pagamento em ordem cronológica, a preferência era dos alimentares.</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800" b="1" dirty="0">
                          <a:solidFill>
                            <a:srgbClr val="0000FF"/>
                          </a:solidFill>
                          <a:effectLst/>
                        </a:rPr>
                        <a:t>Extinta, a partir de 23/3/15, a modalidade de pagamento em ordem crescente de valor.</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15000"/>
                        </a:lnSpc>
                        <a:spcAft>
                          <a:spcPts val="0"/>
                        </a:spcAft>
                      </a:pPr>
                      <a:r>
                        <a:rPr lang="pt-BR" sz="1800" b="1" dirty="0">
                          <a:solidFill>
                            <a:srgbClr val="0000FF"/>
                          </a:solidFill>
                          <a:effectLst/>
                        </a:rPr>
                        <a:t>Não previsto na 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1147350024"/>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262175987"/>
              </p:ext>
            </p:extLst>
          </p:nvPr>
        </p:nvGraphicFramePr>
        <p:xfrm>
          <a:off x="395288" y="1196752"/>
          <a:ext cx="8534401" cy="5542058"/>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810038">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1375213">
                <a:tc>
                  <a:txBody>
                    <a:bodyPr/>
                    <a:lstStyle/>
                    <a:p>
                      <a:pPr>
                        <a:lnSpc>
                          <a:spcPct val="115000"/>
                        </a:lnSpc>
                        <a:spcAft>
                          <a:spcPts val="0"/>
                        </a:spcAft>
                      </a:pPr>
                      <a:r>
                        <a:rPr lang="pt-BR" sz="1800" b="1" dirty="0">
                          <a:solidFill>
                            <a:srgbClr val="0000FF"/>
                          </a:solidFill>
                          <a:effectLst/>
                        </a:rPr>
                        <a:t>As pessoas que aceitavam receber o seu precatório antecipadamente com desconto, ficavam na mão de pessoas inescrupulosas, que compravam precatórios com deságio de até 90%.</a:t>
                      </a:r>
                    </a:p>
                    <a:p>
                      <a:pPr>
                        <a:lnSpc>
                          <a:spcPct val="115000"/>
                        </a:lnSpc>
                        <a:spcAft>
                          <a:spcPts val="0"/>
                        </a:spcAft>
                      </a:pPr>
                      <a:r>
                        <a:rPr lang="pt-BR" sz="1800" b="1" dirty="0">
                          <a:solidFill>
                            <a:srgbClr val="0000FF"/>
                          </a:solidFill>
                          <a:effectLst/>
                        </a:rPr>
                        <a:t> </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800" b="1" dirty="0">
                          <a:solidFill>
                            <a:srgbClr val="0000FF"/>
                          </a:solidFill>
                          <a:effectLst/>
                        </a:rPr>
                        <a:t>O leilão abria mais uma oportunidade para as pessoas que queriam receber antecipadamente o seu precatório não ficassem na mão de agiotas inescrupulosos e ainda dava um referencial de preço para o mercado secundário.</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pt-BR" sz="1800" b="1">
                          <a:solidFill>
                            <a:srgbClr val="0000FF"/>
                          </a:solidFill>
                          <a:effectLst/>
                        </a:rPr>
                        <a:t>Extinto, a partir de 23/3/15, a modalidade de pagamento por leilão.</a:t>
                      </a:r>
                    </a:p>
                    <a:p>
                      <a:pPr>
                        <a:lnSpc>
                          <a:spcPct val="115000"/>
                        </a:lnSpc>
                        <a:spcAft>
                          <a:spcPts val="0"/>
                        </a:spcAft>
                      </a:pPr>
                      <a:r>
                        <a:rPr lang="pt-BR" sz="1800" b="1">
                          <a:solidFill>
                            <a:srgbClr val="0000FF"/>
                          </a:solidFill>
                          <a:effectLst/>
                        </a:rPr>
                        <a:t>Mantida a possibilidade de acordos diretos para precatórios alimentares, com redução máxima de 40% do valor atualizado. </a:t>
                      </a:r>
                      <a:endParaRPr lang="pt-BR" sz="1800" b="1">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15000"/>
                        </a:lnSpc>
                        <a:spcAft>
                          <a:spcPts val="0"/>
                        </a:spcAft>
                      </a:pPr>
                      <a:r>
                        <a:rPr lang="pt-BR" sz="1800" b="1" dirty="0">
                          <a:solidFill>
                            <a:srgbClr val="0000FF"/>
                          </a:solidFill>
                          <a:effectLst/>
                        </a:rPr>
                        <a:t>Prevista a modalidade de acordo direto com redução máxima de 40%.</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1267711829"/>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1283052948"/>
              </p:ext>
            </p:extLst>
          </p:nvPr>
        </p:nvGraphicFramePr>
        <p:xfrm>
          <a:off x="395288" y="1196752"/>
          <a:ext cx="8534401" cy="5362956"/>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51186">
                <a:tc>
                  <a:txBody>
                    <a:bodyPr/>
                    <a:lstStyle/>
                    <a:p>
                      <a:pPr algn="l">
                        <a:lnSpc>
                          <a:spcPct val="115000"/>
                        </a:lnSpc>
                        <a:spcAft>
                          <a:spcPts val="0"/>
                        </a:spcAft>
                      </a:pPr>
                      <a:r>
                        <a:rPr lang="pt-BR" sz="1800" b="1" dirty="0">
                          <a:solidFill>
                            <a:srgbClr val="0000FF"/>
                          </a:solidFill>
                          <a:effectLst/>
                        </a:rPr>
                        <a:t>A regra então vigente privilegiava o pagamento de precatórios não-alimentares (grandes credores) parcelados em 10 anos na forma da EC </a:t>
                      </a:r>
                      <a:r>
                        <a:rPr lang="pt-BR" sz="1800" b="1" dirty="0" smtClean="0">
                          <a:solidFill>
                            <a:srgbClr val="0000FF"/>
                          </a:solidFill>
                          <a:effectLst/>
                        </a:rPr>
                        <a:t>30/2000, </a:t>
                      </a:r>
                      <a:r>
                        <a:rPr lang="pt-BR" sz="1800" b="1" dirty="0">
                          <a:solidFill>
                            <a:srgbClr val="0000FF"/>
                          </a:solidFill>
                          <a:effectLst/>
                        </a:rPr>
                        <a:t>pois somente estes podiam gerar sequestro de receita em caso de não-pagamento.</a:t>
                      </a:r>
                    </a:p>
                    <a:p>
                      <a:pPr algn="l">
                        <a:lnSpc>
                          <a:spcPct val="115000"/>
                        </a:lnSpc>
                        <a:spcAft>
                          <a:spcPts val="0"/>
                        </a:spcAft>
                      </a:pPr>
                      <a:r>
                        <a:rPr lang="pt-BR" sz="1800" b="1" dirty="0">
                          <a:solidFill>
                            <a:srgbClr val="0000FF"/>
                          </a:solidFill>
                          <a:effectLst/>
                        </a:rPr>
                        <a:t> </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Restabelecia a preferência dos precatórios alimentares frente aos não-alimentares, para precatórios expedidos no mesmo exercício.</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Regra constante da parte permanente da CF (art. 100). Não foi alcançada pela modulação. </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Regra constante da parte permanente da CF (art. 100). Não foi afetada pela 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3652590471"/>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4200689482"/>
              </p:ext>
            </p:extLst>
          </p:nvPr>
        </p:nvGraphicFramePr>
        <p:xfrm>
          <a:off x="395288" y="1196752"/>
          <a:ext cx="8534401" cy="5047488"/>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63390">
                <a:tc>
                  <a:txBody>
                    <a:bodyPr/>
                    <a:lstStyle/>
                    <a:p>
                      <a:pPr algn="l">
                        <a:lnSpc>
                          <a:spcPct val="115000"/>
                        </a:lnSpc>
                        <a:spcAft>
                          <a:spcPts val="0"/>
                        </a:spcAft>
                      </a:pPr>
                      <a:r>
                        <a:rPr lang="pt-BR" sz="1800" b="1" dirty="0">
                          <a:solidFill>
                            <a:srgbClr val="0000FF"/>
                          </a:solidFill>
                          <a:effectLst/>
                        </a:rPr>
                        <a:t>Não havia perspectiva para que os pagamentos em atraso de precatórios fossem regularizados.</a:t>
                      </a:r>
                    </a:p>
                    <a:p>
                      <a:pPr algn="l">
                        <a:lnSpc>
                          <a:spcPct val="115000"/>
                        </a:lnSpc>
                        <a:spcAft>
                          <a:spcPts val="0"/>
                        </a:spcAft>
                      </a:pPr>
                      <a:r>
                        <a:rPr lang="pt-BR" sz="1800" b="1" dirty="0">
                          <a:solidFill>
                            <a:srgbClr val="0000FF"/>
                          </a:solidFill>
                          <a:effectLst/>
                        </a:rPr>
                        <a:t> </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A grande maioria dos Estados e municípios ficaria em dia com o pagamento em até 15 anos. Além disso, a vinculação de receita, o leilão e as novas penalidades evitariam que essa situação se repetisse futuramente.</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Fixado o ano de 2020 para aplicação do regime especial instituído pela EC 62/09. A partir de </a:t>
                      </a:r>
                      <a:r>
                        <a:rPr lang="pt-BR" sz="1800" b="1" dirty="0" smtClean="0">
                          <a:solidFill>
                            <a:srgbClr val="0000FF"/>
                          </a:solidFill>
                          <a:effectLst/>
                        </a:rPr>
                        <a:t>01/01/21 volta </a:t>
                      </a:r>
                      <a:r>
                        <a:rPr lang="pt-BR" sz="1800" b="1" dirty="0">
                          <a:solidFill>
                            <a:srgbClr val="0000FF"/>
                          </a:solidFill>
                          <a:effectLst/>
                        </a:rPr>
                        <a:t>a valer a regra anterior. </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800" b="1" dirty="0">
                          <a:solidFill>
                            <a:srgbClr val="0000FF"/>
                          </a:solidFill>
                          <a:effectLst/>
                        </a:rPr>
                        <a:t>Estabelecida a data de 31/12/2020 para quitação de todos precatórios (vencidos e a vencer)</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2933764656"/>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Line 76"/>
          <p:cNvSpPr>
            <a:spLocks noChangeShapeType="1"/>
          </p:cNvSpPr>
          <p:nvPr/>
        </p:nvSpPr>
        <p:spPr bwMode="auto">
          <a:xfrm flipV="1">
            <a:off x="395288" y="1025525"/>
            <a:ext cx="8534400" cy="46038"/>
          </a:xfrm>
          <a:prstGeom prst="line">
            <a:avLst/>
          </a:prstGeom>
          <a:noFill/>
          <a:ln w="57150" cmpd="thinThick">
            <a:solidFill>
              <a:srgbClr val="000080"/>
            </a:solidFill>
            <a:round/>
            <a:headEnd/>
            <a:tailEnd/>
          </a:ln>
          <a:extLst>
            <a:ext uri="{909E8E84-426E-40DD-AFC4-6F175D3DCCD1}">
              <a14:hiddenFill xmlns:a14="http://schemas.microsoft.com/office/drawing/2010/main">
                <a:noFill/>
              </a14:hiddenFill>
            </a:ext>
          </a:extLst>
        </p:spPr>
        <p:txBody>
          <a:bodyPr/>
          <a:lstStyle/>
          <a:p>
            <a:endParaRPr lang="pt-BR"/>
          </a:p>
        </p:txBody>
      </p:sp>
      <p:graphicFrame>
        <p:nvGraphicFramePr>
          <p:cNvPr id="3" name="Tabela 2"/>
          <p:cNvGraphicFramePr>
            <a:graphicFrameLocks noGrp="1"/>
          </p:cNvGraphicFramePr>
          <p:nvPr>
            <p:extLst>
              <p:ext uri="{D42A27DB-BD31-4B8C-83A1-F6EECF244321}">
                <p14:modId xmlns:p14="http://schemas.microsoft.com/office/powerpoint/2010/main" val="4263768918"/>
              </p:ext>
            </p:extLst>
          </p:nvPr>
        </p:nvGraphicFramePr>
        <p:xfrm>
          <a:off x="395288" y="1196752"/>
          <a:ext cx="8534401" cy="5546979"/>
        </p:xfrm>
        <a:graphic>
          <a:graphicData uri="http://schemas.openxmlformats.org/drawingml/2006/table">
            <a:tbl>
              <a:tblPr firstRow="1" firstCol="1" lastRow="1" lastCol="1" bandRow="1" bandCol="1">
                <a:tableStyleId>{5C22544A-7EE6-4342-B048-85BDC9FD1C3A}</a:tableStyleId>
              </a:tblPr>
              <a:tblGrid>
                <a:gridCol w="2244797"/>
                <a:gridCol w="2197752"/>
                <a:gridCol w="2045926"/>
                <a:gridCol w="2045926"/>
              </a:tblGrid>
              <a:tr h="181001">
                <a:tc>
                  <a:txBody>
                    <a:bodyPr/>
                    <a:lstStyle/>
                    <a:p>
                      <a:pPr algn="ctr">
                        <a:lnSpc>
                          <a:spcPct val="115000"/>
                        </a:lnSpc>
                        <a:spcAft>
                          <a:spcPts val="0"/>
                        </a:spcAft>
                      </a:pPr>
                      <a:r>
                        <a:rPr lang="pt-BR" sz="1800" b="1" dirty="0">
                          <a:solidFill>
                            <a:srgbClr val="0000FF"/>
                          </a:solidFill>
                          <a:effectLst/>
                        </a:rPr>
                        <a:t>REGRA ANTERIOR À 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62/2009</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MODULAÇÃO DA DECISÃO DO STF</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pt-BR" sz="1800" b="1" dirty="0">
                          <a:solidFill>
                            <a:srgbClr val="0000FF"/>
                          </a:solidFill>
                          <a:effectLst/>
                        </a:rPr>
                        <a:t>EC 94/2016</a:t>
                      </a:r>
                      <a:endParaRPr lang="pt-BR" sz="180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219491">
                <a:tc>
                  <a:txBody>
                    <a:bodyPr/>
                    <a:lstStyle/>
                    <a:p>
                      <a:pPr algn="l">
                        <a:lnSpc>
                          <a:spcPct val="115000"/>
                        </a:lnSpc>
                        <a:spcAft>
                          <a:spcPts val="0"/>
                        </a:spcAft>
                      </a:pPr>
                      <a:r>
                        <a:rPr lang="pt-BR" sz="1650" b="1" dirty="0">
                          <a:solidFill>
                            <a:srgbClr val="0000FF"/>
                          </a:solidFill>
                          <a:effectLst/>
                        </a:rPr>
                        <a:t>Governos estaduais e municipais faziam acordos com os </a:t>
                      </a:r>
                      <a:r>
                        <a:rPr lang="pt-BR" sz="1650" b="1" dirty="0" smtClean="0">
                          <a:solidFill>
                            <a:srgbClr val="0000FF"/>
                          </a:solidFill>
                          <a:effectLst/>
                        </a:rPr>
                        <a:t>TJ </a:t>
                      </a:r>
                      <a:r>
                        <a:rPr lang="pt-BR" sz="1650" b="1" dirty="0">
                          <a:solidFill>
                            <a:srgbClr val="0000FF"/>
                          </a:solidFill>
                          <a:effectLst/>
                        </a:rPr>
                        <a:t>locais negociando um valor ínfimo para pagamento de precatórios, resguardando-os dos sequestros.</a:t>
                      </a:r>
                      <a:endParaRPr lang="pt-BR" sz="16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50" b="1" dirty="0">
                          <a:solidFill>
                            <a:srgbClr val="0000FF"/>
                          </a:solidFill>
                          <a:effectLst/>
                        </a:rPr>
                        <a:t>Fixava um piso anual, equivalente a um percentual da Receita Corrente Líquida para pagamento de precatórios (1% a 1,5% para municípios e 1,5% a 2% para Estados).</a:t>
                      </a:r>
                      <a:endParaRPr lang="pt-BR" sz="16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Bef>
                          <a:spcPts val="200"/>
                        </a:spcBef>
                        <a:spcAft>
                          <a:spcPts val="0"/>
                        </a:spcAft>
                      </a:pPr>
                      <a:r>
                        <a:rPr lang="pt-BR" sz="1650" b="1" dirty="0">
                          <a:solidFill>
                            <a:srgbClr val="0000FF"/>
                          </a:solidFill>
                          <a:effectLst/>
                        </a:rPr>
                        <a:t>Fixado o ano de 2020 para aplicação do regime especial instituído pela EC 62/09. A partir de 01/01/21volta a valer a regra anterior.</a:t>
                      </a:r>
                      <a:endParaRPr lang="pt-BR" sz="1650" b="1"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50" b="1">
                          <a:solidFill>
                            <a:srgbClr val="0000FF"/>
                          </a:solidFill>
                          <a:effectLst/>
                        </a:rPr>
                        <a:t>Estabelecida a data de 31/12/2020 para quitação de todos precatórios (vencidos e a vencer)</a:t>
                      </a:r>
                      <a:endParaRPr lang="pt-BR" sz="1650" b="1">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5593">
                <a:tc>
                  <a:txBody>
                    <a:bodyPr/>
                    <a:lstStyle/>
                    <a:p>
                      <a:pPr algn="l">
                        <a:lnSpc>
                          <a:spcPct val="115000"/>
                        </a:lnSpc>
                        <a:spcAft>
                          <a:spcPts val="0"/>
                        </a:spcAft>
                      </a:pPr>
                      <a:r>
                        <a:rPr lang="pt-BR" sz="1650" b="1">
                          <a:solidFill>
                            <a:srgbClr val="0000FF"/>
                          </a:solidFill>
                          <a:effectLst/>
                        </a:rPr>
                        <a:t>Muitos entes fixavam o valor das Obrigações de Pequeno Valor em quantias irrisórias, prejudicando os pequenos credores.</a:t>
                      </a:r>
                      <a:endParaRPr lang="pt-BR" sz="1650" b="1">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50" b="1" dirty="0">
                          <a:solidFill>
                            <a:srgbClr val="0000FF"/>
                          </a:solidFill>
                          <a:effectLst/>
                        </a:rPr>
                        <a:t>Estados e municípios podiam fixar o valor da OPV, mas o valor mínimo será, sempre, o valor do maior benefício pago pelo INSS.</a:t>
                      </a:r>
                      <a:endParaRPr lang="pt-BR" sz="16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50" b="1" dirty="0">
                          <a:solidFill>
                            <a:srgbClr val="0000FF"/>
                          </a:solidFill>
                          <a:effectLst/>
                        </a:rPr>
                        <a:t>Regra constante da parte permanente da CF (art. 100). Não foi alcançada pela modulação.</a:t>
                      </a:r>
                      <a:endParaRPr lang="pt-BR" sz="16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15000"/>
                        </a:lnSpc>
                        <a:spcAft>
                          <a:spcPts val="0"/>
                        </a:spcAft>
                      </a:pPr>
                      <a:r>
                        <a:rPr lang="pt-BR" sz="1650" b="1" dirty="0">
                          <a:solidFill>
                            <a:srgbClr val="0000FF"/>
                          </a:solidFill>
                          <a:effectLst/>
                        </a:rPr>
                        <a:t>Regra constante da parte permanente da CF (art. 100). Não foi afetada pela EC 94/2016.</a:t>
                      </a:r>
                      <a:endParaRPr lang="pt-BR" sz="1650" b="1" dirty="0">
                        <a:solidFill>
                          <a:srgbClr val="0000FF"/>
                        </a:solidFill>
                        <a:effectLst/>
                        <a:latin typeface="Times New Roman" panose="02020603050405020304" pitchFamily="18" charset="0"/>
                        <a:ea typeface="Times New Roman" panose="02020603050405020304" pitchFamily="18" charset="0"/>
                      </a:endParaRPr>
                    </a:p>
                  </a:txBody>
                  <a:tcPr marL="17178" marR="1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9"/>
          <p:cNvSpPr>
            <a:spLocks noChangeArrowheads="1"/>
          </p:cNvSpPr>
          <p:nvPr/>
        </p:nvSpPr>
        <p:spPr bwMode="auto">
          <a:xfrm>
            <a:off x="357188" y="285750"/>
            <a:ext cx="6048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4000" b="1" dirty="0" smtClean="0">
                <a:solidFill>
                  <a:srgbClr val="FF0000"/>
                </a:solidFill>
              </a:rPr>
              <a:t>HISTÓRICO</a:t>
            </a:r>
            <a:endParaRPr lang="pt-BR" altLang="pt-BR" sz="4000" b="1" dirty="0">
              <a:solidFill>
                <a:srgbClr val="FF0000"/>
              </a:solidFill>
            </a:endParaRPr>
          </a:p>
        </p:txBody>
      </p:sp>
    </p:spTree>
    <p:extLst>
      <p:ext uri="{BB962C8B-B14F-4D97-AF65-F5344CB8AC3E}">
        <p14:creationId xmlns:p14="http://schemas.microsoft.com/office/powerpoint/2010/main" val="2803266195"/>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Eco">
  <a:themeElements>
    <a:clrScheme name="Ec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17725</TotalTime>
  <Words>2552</Words>
  <Application>Microsoft Office PowerPoint</Application>
  <PresentationFormat>Apresentação na tela (4:3)</PresentationFormat>
  <Paragraphs>232</Paragraphs>
  <Slides>31</Slides>
  <Notes>31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31</vt:i4>
      </vt:variant>
    </vt:vector>
  </HeadingPairs>
  <TitlesOfParts>
    <vt:vector size="36" baseType="lpstr">
      <vt:lpstr>Arial</vt:lpstr>
      <vt:lpstr>Calibri</vt:lpstr>
      <vt:lpstr>Times New Roman</vt:lpstr>
      <vt:lpstr>Wingdings</vt:lpstr>
      <vt:lpstr>Eco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d698956</dc:creator>
  <cp:lastModifiedBy>George Tormin</cp:lastModifiedBy>
  <cp:revision>864</cp:revision>
  <cp:lastPrinted>2017-07-11T22:28:02Z</cp:lastPrinted>
  <dcterms:created xsi:type="dcterms:W3CDTF">2006-04-18T15:45:36Z</dcterms:created>
  <dcterms:modified xsi:type="dcterms:W3CDTF">2017-08-08T13:07:01Z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ies>
</file>