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311" r:id="rId2"/>
    <p:sldId id="312" r:id="rId3"/>
    <p:sldId id="317" r:id="rId4"/>
    <p:sldId id="313" r:id="rId5"/>
    <p:sldId id="314" r:id="rId6"/>
    <p:sldId id="316" r:id="rId7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4B2D7"/>
    <a:srgbClr val="415C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53" autoAdjust="0"/>
    <p:restoredTop sz="94662" autoAdjust="0"/>
  </p:normalViewPr>
  <p:slideViewPr>
    <p:cSldViewPr snapToGrid="0">
      <p:cViewPr varScale="1">
        <p:scale>
          <a:sx n="59" d="100"/>
          <a:sy n="59" d="100"/>
        </p:scale>
        <p:origin x="928" y="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E53E30-5D5F-483B-86CC-7F8D48E279CF}" type="datetimeFigureOut">
              <a:rPr lang="pt-BR" smtClean="0"/>
              <a:t>08/08/2017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16D2E5-E5BF-4D42-B745-5A015B6F1E3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532794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91127BA-A402-4386-9063-99564F43964F}" type="slidenum">
              <a:rPr lang="en-US" altLang="pt-BR"/>
              <a:pPr>
                <a:spcBef>
                  <a:spcPct val="0"/>
                </a:spcBef>
              </a:pPr>
              <a:t>1</a:t>
            </a:fld>
            <a:endParaRPr lang="en-US" altLang="pt-BR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pt-BR" altLang="pt-B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9445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6E5AE81-3655-4CE3-93DD-8104020E5A83}" type="slidenum">
              <a:rPr lang="en-US" altLang="pt-BR"/>
              <a:pPr>
                <a:spcBef>
                  <a:spcPct val="0"/>
                </a:spcBef>
              </a:pPr>
              <a:t>2</a:t>
            </a:fld>
            <a:endParaRPr lang="en-US" altLang="pt-BR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pt-BR" altLang="pt-B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47787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6E5AE81-3655-4CE3-93DD-8104020E5A83}" type="slidenum">
              <a:rPr lang="en-US" altLang="pt-BR"/>
              <a:pPr>
                <a:spcBef>
                  <a:spcPct val="0"/>
                </a:spcBef>
              </a:pPr>
              <a:t>3</a:t>
            </a:fld>
            <a:endParaRPr lang="en-US" altLang="pt-BR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pt-BR" altLang="pt-B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47787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6E5AE81-3655-4CE3-93DD-8104020E5A83}" type="slidenum">
              <a:rPr lang="en-US" altLang="pt-BR"/>
              <a:pPr>
                <a:spcBef>
                  <a:spcPct val="0"/>
                </a:spcBef>
              </a:pPr>
              <a:t>4</a:t>
            </a:fld>
            <a:endParaRPr lang="en-US" altLang="pt-BR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pt-BR" altLang="pt-B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47787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6E5AE81-3655-4CE3-93DD-8104020E5A83}" type="slidenum">
              <a:rPr lang="en-US" altLang="pt-BR"/>
              <a:pPr>
                <a:spcBef>
                  <a:spcPct val="0"/>
                </a:spcBef>
              </a:pPr>
              <a:t>5</a:t>
            </a:fld>
            <a:endParaRPr lang="en-US" altLang="pt-BR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pt-BR" altLang="pt-B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47787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6E5AE81-3655-4CE3-93DD-8104020E5A83}" type="slidenum">
              <a:rPr lang="en-US" altLang="pt-BR"/>
              <a:pPr>
                <a:spcBef>
                  <a:spcPct val="0"/>
                </a:spcBef>
              </a:pPr>
              <a:t>6</a:t>
            </a:fld>
            <a:endParaRPr lang="en-US" altLang="pt-BR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pt-BR" altLang="pt-B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47787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036320" y="0"/>
            <a:ext cx="100584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16000" y="3200400"/>
            <a:ext cx="100584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16000" y="4724400"/>
            <a:ext cx="9144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3C186-0492-4C8F-A026-45F7448D5D27}" type="datetimeFigureOut">
              <a:rPr lang="pt-BR" smtClean="0"/>
              <a:t>08/08/2017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3BA24-7C35-4E44-9C15-06B7C14B3F19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Rectangle 6"/>
          <p:cNvSpPr/>
          <p:nvPr/>
        </p:nvSpPr>
        <p:spPr>
          <a:xfrm>
            <a:off x="1036320" y="6172200"/>
            <a:ext cx="100584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Imagem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211286" y="4902200"/>
            <a:ext cx="5505450" cy="123825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9200" y="685800"/>
            <a:ext cx="9652000" cy="3886200"/>
          </a:xfrm>
        </p:spPr>
        <p:txBody>
          <a:bodyPr vert="eaVert" anchor="t" anchorCtr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3C186-0492-4C8F-A026-45F7448D5D27}" type="datetimeFigureOut">
              <a:rPr lang="pt-BR" smtClean="0"/>
              <a:t>08/08/2017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3BA24-7C35-4E44-9C15-06B7C14B3F1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6000" y="685802"/>
            <a:ext cx="2438400" cy="5410199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54400" y="685801"/>
            <a:ext cx="7620000" cy="4876800"/>
          </a:xfrm>
        </p:spPr>
        <p:txBody>
          <a:bodyPr vert="eaVert" anchor="t" anchorCtr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3C186-0492-4C8F-A026-45F7448D5D27}" type="datetimeFigureOut">
              <a:rPr lang="pt-BR" smtClean="0"/>
              <a:t>08/08/2017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3BA24-7C35-4E44-9C15-06B7C14B3F1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3C186-0492-4C8F-A026-45F7448D5D27}" type="datetimeFigureOut">
              <a:rPr lang="pt-BR" smtClean="0"/>
              <a:t>08/08/2017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3BA24-7C35-4E44-9C15-06B7C14B3F1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36320" y="0"/>
            <a:ext cx="100584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000" y="3276600"/>
            <a:ext cx="100584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6000" y="4953000"/>
            <a:ext cx="9144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3C186-0492-4C8F-A026-45F7448D5D27}" type="datetimeFigureOut">
              <a:rPr lang="pt-BR" smtClean="0"/>
              <a:t>08/08/2017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3BA24-7C35-4E44-9C15-06B7C14B3F19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Rectangle 7"/>
          <p:cNvSpPr/>
          <p:nvPr/>
        </p:nvSpPr>
        <p:spPr>
          <a:xfrm>
            <a:off x="1036320" y="6172200"/>
            <a:ext cx="100584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16000" y="609601"/>
            <a:ext cx="48768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609601"/>
            <a:ext cx="48768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3C186-0492-4C8F-A026-45F7448D5D27}" type="datetimeFigureOut">
              <a:rPr lang="pt-BR" smtClean="0"/>
              <a:t>08/08/2017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3BA24-7C35-4E44-9C15-06B7C14B3F1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1936" y="609600"/>
            <a:ext cx="48768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11936" y="1329264"/>
            <a:ext cx="48768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536" y="609600"/>
            <a:ext cx="48768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536" y="1329264"/>
            <a:ext cx="48768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3C186-0492-4C8F-A026-45F7448D5D27}" type="datetimeFigureOut">
              <a:rPr lang="pt-BR" smtClean="0"/>
              <a:t>08/08/2017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3BA24-7C35-4E44-9C15-06B7C14B3F19}" type="slidenum">
              <a:rPr lang="pt-BR" smtClean="0"/>
              <a:t>‹nº›</a:t>
            </a:fld>
            <a:endParaRPr lang="pt-BR"/>
          </a:p>
        </p:txBody>
      </p:sp>
      <p:cxnSp>
        <p:nvCxnSpPr>
          <p:cNvPr id="11" name="Straight Connector 10"/>
          <p:cNvCxnSpPr/>
          <p:nvPr/>
        </p:nvCxnSpPr>
        <p:spPr>
          <a:xfrm>
            <a:off x="1011936" y="1249362"/>
            <a:ext cx="4876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6193536" y="1249362"/>
            <a:ext cx="4876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3C186-0492-4C8F-A026-45F7448D5D27}" type="datetimeFigureOut">
              <a:rPr lang="pt-BR" smtClean="0"/>
              <a:t>08/08/2017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3BA24-7C35-4E44-9C15-06B7C14B3F1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3C186-0492-4C8F-A026-45F7448D5D27}" type="datetimeFigureOut">
              <a:rPr lang="pt-BR" smtClean="0"/>
              <a:t>08/08/2017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3BA24-7C35-4E44-9C15-06B7C14B3F1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000" y="4572000"/>
            <a:ext cx="9046464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47821" y="457201"/>
            <a:ext cx="6126579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16002" y="457200"/>
            <a:ext cx="3564876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3C186-0492-4C8F-A026-45F7448D5D27}" type="datetimeFigureOut">
              <a:rPr lang="pt-BR" smtClean="0"/>
              <a:t>08/08/2017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3BA24-7C35-4E44-9C15-06B7C14B3F19}" type="slidenum">
              <a:rPr lang="pt-BR" smtClean="0"/>
              <a:t>‹nº›</a:t>
            </a:fld>
            <a:endParaRPr lang="pt-B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2871259" y="2514336"/>
            <a:ext cx="3810000" cy="2117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1936" y="4572000"/>
            <a:ext cx="9046464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36320" y="457200"/>
            <a:ext cx="100584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33856" y="3505200"/>
            <a:ext cx="98552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3C186-0492-4C8F-A026-45F7448D5D27}" type="datetimeFigureOut">
              <a:rPr lang="pt-BR" smtClean="0"/>
              <a:t>08/08/2017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3BA24-7C35-4E44-9C15-06B7C14B3F1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16000" y="4572000"/>
            <a:ext cx="90424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6000" y="685800"/>
            <a:ext cx="100584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31200" y="6208777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723C186-0492-4C8F-A026-45F7448D5D27}" type="datetimeFigureOut">
              <a:rPr lang="pt-BR" smtClean="0"/>
              <a:t>08/08/2017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15999" y="6208777"/>
            <a:ext cx="649849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60000" y="5687569"/>
            <a:ext cx="1016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30A3BA24-7C35-4E44-9C15-06B7C14B3F19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Rectangle 7"/>
          <p:cNvSpPr/>
          <p:nvPr/>
        </p:nvSpPr>
        <p:spPr>
          <a:xfrm>
            <a:off x="1036320" y="0"/>
            <a:ext cx="100584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036320" y="6172200"/>
            <a:ext cx="100584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/>
          </a:p>
        </p:txBody>
      </p:sp>
      <p:sp>
        <p:nvSpPr>
          <p:cNvPr id="3074" name="Rectangle 2"/>
          <p:cNvSpPr>
            <a:spLocks noGrp="1" noChangeArrowheads="1"/>
          </p:cNvSpPr>
          <p:nvPr>
            <p:ph idx="1"/>
          </p:nvPr>
        </p:nvSpPr>
        <p:spPr>
          <a:xfrm>
            <a:off x="1016000" y="685800"/>
            <a:ext cx="10402570" cy="3886200"/>
          </a:xfrm>
        </p:spPr>
        <p:txBody>
          <a:bodyPr>
            <a:normAutofit fontScale="92500"/>
          </a:bodyPr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lang="pt-BR" altLang="pt-BR" sz="4400" b="1" dirty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pt-BR" altLang="pt-BR" sz="4400" b="1" dirty="0"/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pt-BR" altLang="pt-BR" sz="3900" b="1" dirty="0"/>
              <a:t>     O Regime especial de pagamento de precatórios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pt-BR" altLang="pt-BR" sz="2400" b="1" dirty="0"/>
          </a:p>
          <a:p>
            <a:pPr algn="r" eaLnBrk="1" hangingPunct="1">
              <a:lnSpc>
                <a:spcPct val="80000"/>
              </a:lnSpc>
              <a:buFontTx/>
              <a:buNone/>
            </a:pPr>
            <a:endParaRPr lang="pt-BR" altLang="pt-BR" sz="2400" b="1" dirty="0"/>
          </a:p>
          <a:p>
            <a:pPr algn="r" eaLnBrk="1" hangingPunct="1">
              <a:lnSpc>
                <a:spcPct val="80000"/>
              </a:lnSpc>
              <a:buFontTx/>
              <a:buNone/>
            </a:pPr>
            <a:endParaRPr lang="pt-BR" altLang="pt-BR" b="1" dirty="0"/>
          </a:p>
          <a:p>
            <a:pPr algn="r" eaLnBrk="1" hangingPunct="1">
              <a:lnSpc>
                <a:spcPct val="80000"/>
              </a:lnSpc>
              <a:buFontTx/>
              <a:buNone/>
            </a:pPr>
            <a:endParaRPr lang="pt-BR" altLang="pt-BR" sz="2400" b="1" dirty="0"/>
          </a:p>
          <a:p>
            <a:pPr algn="r" eaLnBrk="1" hangingPunct="1">
              <a:lnSpc>
                <a:spcPct val="80000"/>
              </a:lnSpc>
              <a:buFontTx/>
              <a:buNone/>
            </a:pPr>
            <a:endParaRPr lang="pt-BR" altLang="pt-BR" sz="2400" b="1" dirty="0"/>
          </a:p>
          <a:p>
            <a:pPr algn="r" eaLnBrk="1" hangingPunct="1">
              <a:lnSpc>
                <a:spcPct val="80000"/>
              </a:lnSpc>
              <a:buFontTx/>
              <a:buNone/>
            </a:pPr>
            <a:r>
              <a:rPr lang="pt-BR" altLang="pt-BR" sz="2400" b="1" dirty="0" err="1"/>
              <a:t>Luis</a:t>
            </a:r>
            <a:r>
              <a:rPr lang="pt-BR" altLang="pt-BR" sz="2400" b="1" dirty="0"/>
              <a:t> Paulo </a:t>
            </a:r>
            <a:r>
              <a:rPr lang="pt-BR" altLang="pt-BR" sz="2400" b="1" dirty="0" err="1"/>
              <a:t>Aliende</a:t>
            </a:r>
            <a:r>
              <a:rPr lang="pt-BR" altLang="pt-BR" sz="2400" b="1" dirty="0"/>
              <a:t> Ribeiro</a:t>
            </a:r>
            <a:endParaRPr lang="en-US" altLang="pt-BR" sz="2400" dirty="0"/>
          </a:p>
        </p:txBody>
      </p:sp>
    </p:spTree>
    <p:extLst>
      <p:ext uri="{BB962C8B-B14F-4D97-AF65-F5344CB8AC3E}">
        <p14:creationId xmlns:p14="http://schemas.microsoft.com/office/powerpoint/2010/main" val="13827918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pt-BR" sz="4000"/>
          </a:p>
        </p:txBody>
      </p:sp>
      <p:sp>
        <p:nvSpPr>
          <p:cNvPr id="5122" name="Rectangle 2"/>
          <p:cNvSpPr>
            <a:spLocks noGrp="1" noChangeArrowheads="1"/>
          </p:cNvSpPr>
          <p:nvPr>
            <p:ph idx="1"/>
          </p:nvPr>
        </p:nvSpPr>
        <p:spPr>
          <a:xfrm>
            <a:off x="1016000" y="685800"/>
            <a:ext cx="10058400" cy="5349240"/>
          </a:xfrm>
        </p:spPr>
        <p:txBody>
          <a:bodyPr>
            <a:normAutofit fontScale="70000" lnSpcReduction="20000"/>
          </a:bodyPr>
          <a:lstStyle/>
          <a:p>
            <a:pPr algn="just" eaLnBrk="1" hangingPunct="1">
              <a:lnSpc>
                <a:spcPct val="90000"/>
              </a:lnSpc>
            </a:pPr>
            <a:endParaRPr lang="pt-BR" altLang="pt-BR" sz="4300" dirty="0"/>
          </a:p>
          <a:p>
            <a:pPr marL="0" indent="0" algn="ctr" eaLnBrk="1" hangingPunct="1">
              <a:lnSpc>
                <a:spcPct val="90000"/>
              </a:lnSpc>
              <a:buNone/>
            </a:pPr>
            <a:r>
              <a:rPr lang="pt-BR" altLang="pt-BR" sz="4300" b="1" dirty="0"/>
              <a:t>BREVE HISTÓRICO E PANORAMA GERAL ATUAL</a:t>
            </a:r>
          </a:p>
          <a:p>
            <a:pPr marL="0" indent="0" algn="just" eaLnBrk="1" hangingPunct="1">
              <a:lnSpc>
                <a:spcPct val="90000"/>
              </a:lnSpc>
              <a:buNone/>
            </a:pPr>
            <a:endParaRPr lang="pt-BR" altLang="pt-BR" sz="4300" b="1" dirty="0"/>
          </a:p>
          <a:p>
            <a:pPr algn="just" eaLnBrk="1" hangingPunct="1">
              <a:lnSpc>
                <a:spcPct val="90000"/>
              </a:lnSpc>
            </a:pPr>
            <a:r>
              <a:rPr lang="pt-BR" altLang="pt-BR" sz="4300" b="1" dirty="0"/>
              <a:t>A eficácia do regime especial de pagamento de precatórios a partir da EC 62/2009</a:t>
            </a:r>
          </a:p>
          <a:p>
            <a:pPr algn="just" eaLnBrk="1" hangingPunct="1">
              <a:lnSpc>
                <a:spcPct val="90000"/>
              </a:lnSpc>
            </a:pPr>
            <a:r>
              <a:rPr lang="pt-BR" altLang="pt-BR" sz="4300" b="1" dirty="0"/>
              <a:t>A declaração de inconstitucionalidade e a modulação de efeitos</a:t>
            </a:r>
          </a:p>
          <a:p>
            <a:pPr algn="just" eaLnBrk="1" hangingPunct="1">
              <a:lnSpc>
                <a:spcPct val="90000"/>
              </a:lnSpc>
            </a:pPr>
            <a:r>
              <a:rPr lang="pt-BR" altLang="pt-BR" sz="4300" b="1" dirty="0"/>
              <a:t>A fixação de um termo final para a sobrevida do regime especial: 31 de dezembro de 2020</a:t>
            </a:r>
          </a:p>
          <a:p>
            <a:pPr algn="just" eaLnBrk="1" hangingPunct="1">
              <a:lnSpc>
                <a:spcPct val="90000"/>
              </a:lnSpc>
            </a:pPr>
            <a:r>
              <a:rPr lang="pt-BR" altLang="pt-BR" sz="4300" b="1" dirty="0"/>
              <a:t>As melhoras introduzidas pela EC 94/2016</a:t>
            </a:r>
          </a:p>
          <a:p>
            <a:pPr algn="just" eaLnBrk="1" hangingPunct="1">
              <a:lnSpc>
                <a:spcPct val="90000"/>
              </a:lnSpc>
            </a:pPr>
            <a:r>
              <a:rPr lang="pt-BR" altLang="pt-BR" sz="4300" b="1" dirty="0"/>
              <a:t>O necessário aperfeiçoamento desses novos instrumentos</a:t>
            </a:r>
          </a:p>
          <a:p>
            <a:pPr marL="0" indent="0" algn="just" eaLnBrk="1" hangingPunct="1">
              <a:lnSpc>
                <a:spcPct val="90000"/>
              </a:lnSpc>
              <a:buNone/>
            </a:pPr>
            <a:endParaRPr lang="pt-BR" altLang="pt-BR" sz="4300" dirty="0"/>
          </a:p>
          <a:p>
            <a:pPr algn="just" eaLnBrk="1" hangingPunct="1">
              <a:lnSpc>
                <a:spcPct val="90000"/>
              </a:lnSpc>
            </a:pPr>
            <a:endParaRPr lang="pt-BR" altLang="pt-BR" sz="4300" dirty="0"/>
          </a:p>
          <a:p>
            <a:pPr algn="just" eaLnBrk="1" hangingPunct="1">
              <a:lnSpc>
                <a:spcPct val="90000"/>
              </a:lnSpc>
            </a:pPr>
            <a:endParaRPr lang="pt-BR" altLang="pt-BR" sz="4300" dirty="0"/>
          </a:p>
        </p:txBody>
      </p:sp>
    </p:spTree>
    <p:extLst>
      <p:ext uri="{BB962C8B-B14F-4D97-AF65-F5344CB8AC3E}">
        <p14:creationId xmlns:p14="http://schemas.microsoft.com/office/powerpoint/2010/main" val="1099648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pt-BR" sz="4000"/>
          </a:p>
        </p:txBody>
      </p:sp>
      <p:sp>
        <p:nvSpPr>
          <p:cNvPr id="5122" name="Rectangle 2"/>
          <p:cNvSpPr>
            <a:spLocks noGrp="1" noChangeArrowheads="1"/>
          </p:cNvSpPr>
          <p:nvPr>
            <p:ph idx="1"/>
          </p:nvPr>
        </p:nvSpPr>
        <p:spPr>
          <a:xfrm>
            <a:off x="981710" y="1645920"/>
            <a:ext cx="10058400" cy="4183380"/>
          </a:xfrm>
        </p:spPr>
        <p:txBody>
          <a:bodyPr>
            <a:normAutofit fontScale="85000" lnSpcReduction="20000"/>
          </a:bodyPr>
          <a:lstStyle/>
          <a:p>
            <a:pPr marL="0" indent="0" algn="ctr" eaLnBrk="1" hangingPunct="1">
              <a:lnSpc>
                <a:spcPct val="90000"/>
              </a:lnSpc>
              <a:buNone/>
            </a:pPr>
            <a:r>
              <a:rPr lang="pt-BR" altLang="pt-BR" sz="3600" b="1" dirty="0"/>
              <a:t>A EVOLUÇÃO DO NOVO REGIME ESPECIAL </a:t>
            </a:r>
          </a:p>
          <a:p>
            <a:pPr marL="0" indent="0" algn="just" eaLnBrk="1" hangingPunct="1">
              <a:lnSpc>
                <a:spcPct val="90000"/>
              </a:lnSpc>
              <a:buNone/>
            </a:pPr>
            <a:endParaRPr lang="pt-BR" altLang="pt-BR" sz="4300" b="1" dirty="0"/>
          </a:p>
          <a:p>
            <a:pPr algn="just" eaLnBrk="1" hangingPunct="1">
              <a:lnSpc>
                <a:spcPct val="90000"/>
              </a:lnSpc>
            </a:pPr>
            <a:r>
              <a:rPr lang="pt-BR" altLang="pt-BR" sz="4300" b="1" dirty="0"/>
              <a:t>Os novos paradigmas identificados a partir da EC 94/2016</a:t>
            </a:r>
          </a:p>
          <a:p>
            <a:pPr algn="just" eaLnBrk="1" hangingPunct="1">
              <a:lnSpc>
                <a:spcPct val="90000"/>
              </a:lnSpc>
            </a:pPr>
            <a:r>
              <a:rPr lang="pt-BR" altLang="pt-BR" sz="4300" b="1" dirty="0"/>
              <a:t>A amortização do estoque da dívida e do que acrescer no período até 2020</a:t>
            </a:r>
          </a:p>
          <a:p>
            <a:pPr algn="just" eaLnBrk="1" hangingPunct="1">
              <a:lnSpc>
                <a:spcPct val="90000"/>
              </a:lnSpc>
            </a:pPr>
            <a:r>
              <a:rPr lang="pt-BR" altLang="pt-BR" sz="4300" b="1" dirty="0"/>
              <a:t>A pertinência de substitutivo que venha a aprimorar as regras atuais</a:t>
            </a:r>
          </a:p>
          <a:p>
            <a:pPr algn="just" eaLnBrk="1" hangingPunct="1">
              <a:lnSpc>
                <a:spcPct val="90000"/>
              </a:lnSpc>
            </a:pPr>
            <a:r>
              <a:rPr lang="pt-BR" altLang="pt-BR" sz="4300" b="1" dirty="0"/>
              <a:t>A dilação do prazo </a:t>
            </a:r>
          </a:p>
          <a:p>
            <a:pPr marL="0" indent="0" algn="just" eaLnBrk="1" hangingPunct="1">
              <a:lnSpc>
                <a:spcPct val="90000"/>
              </a:lnSpc>
              <a:buNone/>
            </a:pPr>
            <a:endParaRPr lang="pt-BR" altLang="pt-BR" sz="4300" b="1" dirty="0"/>
          </a:p>
          <a:p>
            <a:pPr algn="just" eaLnBrk="1" hangingPunct="1">
              <a:lnSpc>
                <a:spcPct val="90000"/>
              </a:lnSpc>
            </a:pPr>
            <a:endParaRPr lang="pt-BR" altLang="pt-BR" sz="4300" b="1" dirty="0"/>
          </a:p>
          <a:p>
            <a:pPr algn="just" eaLnBrk="1" hangingPunct="1">
              <a:lnSpc>
                <a:spcPct val="90000"/>
              </a:lnSpc>
            </a:pPr>
            <a:endParaRPr lang="pt-BR" altLang="pt-BR" sz="4300" b="1" dirty="0"/>
          </a:p>
        </p:txBody>
      </p:sp>
    </p:spTree>
    <p:extLst>
      <p:ext uri="{BB962C8B-B14F-4D97-AF65-F5344CB8AC3E}">
        <p14:creationId xmlns:p14="http://schemas.microsoft.com/office/powerpoint/2010/main" val="41952054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pt-BR" sz="4000"/>
          </a:p>
        </p:txBody>
      </p:sp>
      <p:sp>
        <p:nvSpPr>
          <p:cNvPr id="5122" name="Rectangle 2"/>
          <p:cNvSpPr>
            <a:spLocks noGrp="1" noChangeArrowheads="1"/>
          </p:cNvSpPr>
          <p:nvPr>
            <p:ph idx="1"/>
          </p:nvPr>
        </p:nvSpPr>
        <p:spPr>
          <a:xfrm>
            <a:off x="1016000" y="1632857"/>
            <a:ext cx="10058400" cy="4637313"/>
          </a:xfrm>
        </p:spPr>
        <p:txBody>
          <a:bodyPr>
            <a:normAutofit fontScale="92500" lnSpcReduction="10000"/>
          </a:bodyPr>
          <a:lstStyle/>
          <a:p>
            <a:pPr marL="0" indent="0" algn="just" eaLnBrk="1" hangingPunct="1">
              <a:lnSpc>
                <a:spcPct val="90000"/>
              </a:lnSpc>
              <a:buNone/>
            </a:pPr>
            <a:r>
              <a:rPr lang="pt-BR" altLang="pt-BR" sz="3500" b="1" dirty="0"/>
              <a:t>A PRORROGAÇÃO DO PRAZO DE PAGAMENTO</a:t>
            </a:r>
          </a:p>
          <a:p>
            <a:pPr algn="just">
              <a:lnSpc>
                <a:spcPct val="90000"/>
              </a:lnSpc>
            </a:pPr>
            <a:r>
              <a:rPr lang="pt-BR" altLang="pt-BR" sz="3900" b="1" dirty="0"/>
              <a:t>A medida deve abranger todos os devedores atualmente sujeitos ao mais recente regime especial?</a:t>
            </a:r>
          </a:p>
          <a:p>
            <a:pPr algn="just">
              <a:lnSpc>
                <a:spcPct val="90000"/>
              </a:lnSpc>
            </a:pPr>
            <a:r>
              <a:rPr lang="pt-BR" altLang="pt-BR" sz="3900" b="1" dirty="0"/>
              <a:t> Há igualdade na situação desses devedores?</a:t>
            </a:r>
          </a:p>
          <a:p>
            <a:pPr algn="just" eaLnBrk="1" hangingPunct="1">
              <a:lnSpc>
                <a:spcPct val="90000"/>
              </a:lnSpc>
            </a:pPr>
            <a:r>
              <a:rPr lang="pt-BR" altLang="pt-BR" sz="3900" b="1" dirty="0"/>
              <a:t>É possível identificar quais são os devedores (Estados e Municípios) que realmente necessitam de maior prazo para o pagamento do seu estoque de precatórios?</a:t>
            </a:r>
          </a:p>
          <a:p>
            <a:pPr algn="just" eaLnBrk="1" hangingPunct="1">
              <a:lnSpc>
                <a:spcPct val="90000"/>
              </a:lnSpc>
            </a:pPr>
            <a:endParaRPr lang="pt-BR" altLang="pt-BR" sz="4300" dirty="0"/>
          </a:p>
        </p:txBody>
      </p:sp>
    </p:spTree>
    <p:extLst>
      <p:ext uri="{BB962C8B-B14F-4D97-AF65-F5344CB8AC3E}">
        <p14:creationId xmlns:p14="http://schemas.microsoft.com/office/powerpoint/2010/main" val="32600523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pt-BR" sz="4000"/>
          </a:p>
        </p:txBody>
      </p:sp>
      <p:sp>
        <p:nvSpPr>
          <p:cNvPr id="5122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90000"/>
              </a:lnSpc>
              <a:buNone/>
            </a:pPr>
            <a:endParaRPr lang="pt-BR" sz="4400" cap="all" dirty="0"/>
          </a:p>
          <a:p>
            <a:pPr algn="just" eaLnBrk="1" hangingPunct="1">
              <a:lnSpc>
                <a:spcPct val="90000"/>
              </a:lnSpc>
            </a:pPr>
            <a:endParaRPr lang="pt-BR" altLang="pt-BR" sz="4300" dirty="0"/>
          </a:p>
        </p:txBody>
      </p:sp>
      <p:pic>
        <p:nvPicPr>
          <p:cNvPr id="1026" name="Picture 2" descr="C:\Users\lribeiro\Downloads\IMG-20170707-WA0023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9" y="308611"/>
            <a:ext cx="10757085" cy="61836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03666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pt-BR" sz="4000"/>
          </a:p>
        </p:txBody>
      </p:sp>
      <p:sp>
        <p:nvSpPr>
          <p:cNvPr id="5122" name="Rectangle 2"/>
          <p:cNvSpPr>
            <a:spLocks noGrp="1" noChangeArrowheads="1"/>
          </p:cNvSpPr>
          <p:nvPr>
            <p:ph idx="1"/>
          </p:nvPr>
        </p:nvSpPr>
        <p:spPr>
          <a:xfrm>
            <a:off x="1016000" y="1565910"/>
            <a:ext cx="10058400" cy="4434840"/>
          </a:xfrm>
        </p:spPr>
        <p:txBody>
          <a:bodyPr>
            <a:normAutofit fontScale="92500" lnSpcReduction="20000"/>
          </a:bodyPr>
          <a:lstStyle/>
          <a:p>
            <a:pPr marL="0" indent="0" algn="just" eaLnBrk="1" hangingPunct="1">
              <a:lnSpc>
                <a:spcPct val="90000"/>
              </a:lnSpc>
              <a:buNone/>
            </a:pPr>
            <a:r>
              <a:rPr lang="pt-BR" altLang="pt-BR" sz="3600" b="1" dirty="0"/>
              <a:t>PROPOSTA DOS GESTORES DE PRECATÓRIOS</a:t>
            </a:r>
          </a:p>
          <a:p>
            <a:pPr algn="just" eaLnBrk="1" hangingPunct="1">
              <a:lnSpc>
                <a:spcPct val="90000"/>
              </a:lnSpc>
            </a:pPr>
            <a:r>
              <a:rPr lang="pt-BR" altLang="pt-BR" sz="4300" b="1" dirty="0"/>
              <a:t>Manutenção do artigo 101 das ADCT com a redação atual (da EC 94/2016)</a:t>
            </a:r>
          </a:p>
          <a:p>
            <a:pPr algn="just" eaLnBrk="1" hangingPunct="1">
              <a:lnSpc>
                <a:spcPct val="90000"/>
              </a:lnSpc>
            </a:pPr>
            <a:r>
              <a:rPr lang="pt-BR" altLang="pt-BR" sz="4300" b="1" dirty="0"/>
              <a:t>Acréscimo de parágrafo que confira novo e dilatado prazo apenas para os devedores que, com as regras da EC 94/2016, de quitação em quatro exercícios, tivessem comprometido aporte mensal superior a 3% da sua RCL.</a:t>
            </a:r>
          </a:p>
          <a:p>
            <a:pPr algn="just" eaLnBrk="1" hangingPunct="1">
              <a:lnSpc>
                <a:spcPct val="90000"/>
              </a:lnSpc>
            </a:pPr>
            <a:endParaRPr lang="pt-BR" altLang="pt-BR" sz="4300" dirty="0"/>
          </a:p>
          <a:p>
            <a:pPr algn="just" eaLnBrk="1" hangingPunct="1">
              <a:lnSpc>
                <a:spcPct val="90000"/>
              </a:lnSpc>
            </a:pPr>
            <a:endParaRPr lang="pt-BR" altLang="pt-BR" sz="4300" dirty="0"/>
          </a:p>
          <a:p>
            <a:pPr algn="just" eaLnBrk="1" hangingPunct="1">
              <a:lnSpc>
                <a:spcPct val="90000"/>
              </a:lnSpc>
            </a:pPr>
            <a:endParaRPr lang="pt-BR" altLang="pt-BR" sz="4300" dirty="0"/>
          </a:p>
        </p:txBody>
      </p:sp>
    </p:spTree>
    <p:extLst>
      <p:ext uri="{BB962C8B-B14F-4D97-AF65-F5344CB8AC3E}">
        <p14:creationId xmlns:p14="http://schemas.microsoft.com/office/powerpoint/2010/main" val="1883664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175</TotalTime>
  <Words>237</Words>
  <Application>Microsoft Office PowerPoint</Application>
  <PresentationFormat>Widescreen</PresentationFormat>
  <Paragraphs>39</Paragraphs>
  <Slides>6</Slides>
  <Notes>6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11" baseType="lpstr">
      <vt:lpstr>Arial</vt:lpstr>
      <vt:lpstr>Calibri</vt:lpstr>
      <vt:lpstr>Impact</vt:lpstr>
      <vt:lpstr>Times New Roman</vt:lpstr>
      <vt:lpstr>NewsPrint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Uniregistral</dc:creator>
  <cp:lastModifiedBy>Luis Paulo Ribeiro</cp:lastModifiedBy>
  <cp:revision>22</cp:revision>
  <dcterms:created xsi:type="dcterms:W3CDTF">2016-05-16T19:32:58Z</dcterms:created>
  <dcterms:modified xsi:type="dcterms:W3CDTF">2017-08-08T17:34:44Z</dcterms:modified>
</cp:coreProperties>
</file>