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1" r:id="rId2"/>
    <p:sldId id="312" r:id="rId3"/>
    <p:sldId id="317" r:id="rId4"/>
    <p:sldId id="313" r:id="rId5"/>
    <p:sldId id="314" r:id="rId6"/>
    <p:sldId id="316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2D7"/>
    <a:srgbClr val="415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3" autoAdjust="0"/>
    <p:restoredTop sz="94662" autoAdjust="0"/>
  </p:normalViewPr>
  <p:slideViewPr>
    <p:cSldViewPr snapToGrid="0">
      <p:cViewPr varScale="1">
        <p:scale>
          <a:sx n="59" d="100"/>
          <a:sy n="59" d="100"/>
        </p:scale>
        <p:origin x="92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53E30-5D5F-483B-86CC-7F8D48E279CF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6D2E5-E5BF-4D42-B745-5A015B6F1E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27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1127BA-A402-4386-9063-99564F43964F}" type="slidenum">
              <a:rPr lang="en-US" altLang="pt-BR"/>
              <a:pPr>
                <a:spcBef>
                  <a:spcPct val="0"/>
                </a:spcBef>
              </a:pPr>
              <a:t>1</a:t>
            </a:fld>
            <a:endParaRPr lang="en-US" altLang="pt-BR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E5AE81-3655-4CE3-93DD-8104020E5A83}" type="slidenum">
              <a:rPr lang="en-US" altLang="pt-BR"/>
              <a:pPr>
                <a:spcBef>
                  <a:spcPct val="0"/>
                </a:spcBef>
              </a:pPr>
              <a:t>2</a:t>
            </a:fld>
            <a:endParaRPr lang="en-US" alt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78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E5AE81-3655-4CE3-93DD-8104020E5A83}" type="slidenum">
              <a:rPr lang="en-US" altLang="pt-BR"/>
              <a:pPr>
                <a:spcBef>
                  <a:spcPct val="0"/>
                </a:spcBef>
              </a:pPr>
              <a:t>3</a:t>
            </a:fld>
            <a:endParaRPr lang="en-US" alt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78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E5AE81-3655-4CE3-93DD-8104020E5A83}" type="slidenum">
              <a:rPr lang="en-US" altLang="pt-BR"/>
              <a:pPr>
                <a:spcBef>
                  <a:spcPct val="0"/>
                </a:spcBef>
              </a:pPr>
              <a:t>4</a:t>
            </a:fld>
            <a:endParaRPr lang="en-US" alt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78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E5AE81-3655-4CE3-93DD-8104020E5A83}" type="slidenum">
              <a:rPr lang="en-US" altLang="pt-BR"/>
              <a:pPr>
                <a:spcBef>
                  <a:spcPct val="0"/>
                </a:spcBef>
              </a:pPr>
              <a:t>5</a:t>
            </a:fld>
            <a:endParaRPr lang="en-US" alt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78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E5AE81-3655-4CE3-93DD-8104020E5A83}" type="slidenum">
              <a:rPr lang="en-US" altLang="pt-BR"/>
              <a:pPr>
                <a:spcBef>
                  <a:spcPct val="0"/>
                </a:spcBef>
              </a:pPr>
              <a:t>6</a:t>
            </a:fld>
            <a:endParaRPr lang="en-US" altLang="pt-B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7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1286" y="4902200"/>
            <a:ext cx="5505450" cy="1238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23C186-0492-4C8F-A026-45F7448D5D2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0A3BA24-7C35-4E44-9C15-06B7C14B3F1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1016000" y="685800"/>
            <a:ext cx="10402570" cy="3886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4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4400" b="1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pt-BR" altLang="pt-BR" sz="3900" b="1" dirty="0"/>
              <a:t>     O Regime especial de pagamento de precatórios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400" b="1" dirty="0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pt-BR" altLang="pt-BR" sz="2400" b="1" dirty="0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pt-BR" altLang="pt-BR" b="1" dirty="0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pt-BR" altLang="pt-BR" sz="2400" b="1" dirty="0"/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pt-BR" altLang="pt-BR" sz="2400" b="1" dirty="0"/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pt-BR" altLang="pt-BR" sz="2400" b="1" dirty="0" err="1"/>
              <a:t>Luis</a:t>
            </a:r>
            <a:r>
              <a:rPr lang="pt-BR" altLang="pt-BR" sz="2400" b="1" dirty="0"/>
              <a:t> Paulo </a:t>
            </a:r>
            <a:r>
              <a:rPr lang="pt-BR" altLang="pt-BR" sz="2400" b="1" dirty="0" err="1"/>
              <a:t>Aliende</a:t>
            </a:r>
            <a:r>
              <a:rPr lang="pt-BR" altLang="pt-BR" sz="2400" b="1" dirty="0"/>
              <a:t> Ribeiro</a:t>
            </a:r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38279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z="400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016000" y="685800"/>
            <a:ext cx="10058400" cy="5349240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90000"/>
              </a:lnSpc>
            </a:pPr>
            <a:endParaRPr lang="pt-BR" altLang="pt-BR" sz="4300" dirty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t-BR" altLang="pt-BR" sz="4300" b="1" dirty="0"/>
              <a:t>BREVE HISTÓRICO E PANORAMA GERAL ATUAL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pt-BR" altLang="pt-BR" sz="4300" b="1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A eficácia do regime especial de pagamento de precatórios a partir da EC 62/2009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A declaração de inconstitucionalidade e a modulação de efeitos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A fixação de um termo final para a sobrevida do regime especial: 31 de dezembro de 2020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As melhoras introduzidas pela EC 94/2016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O necessário aperfeiçoamento desses novos instrumentos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pt-BR" altLang="pt-BR" sz="4300" dirty="0"/>
          </a:p>
          <a:p>
            <a:pPr algn="just" eaLnBrk="1" hangingPunct="1">
              <a:lnSpc>
                <a:spcPct val="90000"/>
              </a:lnSpc>
            </a:pPr>
            <a:endParaRPr lang="pt-BR" altLang="pt-BR" sz="4300" dirty="0"/>
          </a:p>
          <a:p>
            <a:pPr algn="just" eaLnBrk="1" hangingPunct="1">
              <a:lnSpc>
                <a:spcPct val="90000"/>
              </a:lnSpc>
            </a:pPr>
            <a:endParaRPr lang="pt-BR" altLang="pt-BR" sz="4300" dirty="0"/>
          </a:p>
        </p:txBody>
      </p:sp>
    </p:spTree>
    <p:extLst>
      <p:ext uri="{BB962C8B-B14F-4D97-AF65-F5344CB8AC3E}">
        <p14:creationId xmlns:p14="http://schemas.microsoft.com/office/powerpoint/2010/main" val="109964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z="400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81710" y="1645920"/>
            <a:ext cx="10058400" cy="4183380"/>
          </a:xfrm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t-BR" altLang="pt-BR" sz="3600" b="1" dirty="0"/>
              <a:t>A EVOLUÇÃO DO NOVO REGIME ESPECIAL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pt-BR" altLang="pt-BR" sz="4300" b="1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Os novos paradigmas identificados a partir da EC 94/2016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A amortização do estoque da dívida e do que acrescer no período até 2020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A pertinência de substitutivo que venha a aprimorar as regras atuais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A dilação do prazo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pt-BR" altLang="pt-BR" sz="4300" b="1" dirty="0"/>
          </a:p>
          <a:p>
            <a:pPr algn="just" eaLnBrk="1" hangingPunct="1">
              <a:lnSpc>
                <a:spcPct val="90000"/>
              </a:lnSpc>
            </a:pPr>
            <a:endParaRPr lang="pt-BR" altLang="pt-BR" sz="4300" b="1" dirty="0"/>
          </a:p>
          <a:p>
            <a:pPr algn="just" eaLnBrk="1" hangingPunct="1">
              <a:lnSpc>
                <a:spcPct val="90000"/>
              </a:lnSpc>
            </a:pPr>
            <a:endParaRPr lang="pt-BR" altLang="pt-BR" sz="4300" b="1" dirty="0"/>
          </a:p>
        </p:txBody>
      </p:sp>
    </p:spTree>
    <p:extLst>
      <p:ext uri="{BB962C8B-B14F-4D97-AF65-F5344CB8AC3E}">
        <p14:creationId xmlns:p14="http://schemas.microsoft.com/office/powerpoint/2010/main" val="419520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z="400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016000" y="1632857"/>
            <a:ext cx="10058400" cy="4637313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pt-BR" altLang="pt-BR" sz="3500" b="1" dirty="0"/>
              <a:t>A PRORROGAÇÃO DO PRAZO DE PAGAMENTO</a:t>
            </a:r>
          </a:p>
          <a:p>
            <a:pPr algn="just">
              <a:lnSpc>
                <a:spcPct val="90000"/>
              </a:lnSpc>
            </a:pPr>
            <a:r>
              <a:rPr lang="pt-BR" altLang="pt-BR" sz="3900" b="1" dirty="0"/>
              <a:t>A medida deve abranger todos os devedores atualmente sujeitos ao mais recente regime especial?</a:t>
            </a:r>
          </a:p>
          <a:p>
            <a:pPr algn="just">
              <a:lnSpc>
                <a:spcPct val="90000"/>
              </a:lnSpc>
            </a:pPr>
            <a:r>
              <a:rPr lang="pt-BR" altLang="pt-BR" sz="3900" b="1" dirty="0"/>
              <a:t> Há igualdade na situação desses devedores?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3900" b="1" dirty="0"/>
              <a:t>É possível identificar quais são os devedores (Estados e Municípios) que realmente necessitam de maior prazo para o pagamento do seu estoque de precatórios?</a:t>
            </a:r>
          </a:p>
          <a:p>
            <a:pPr algn="just" eaLnBrk="1" hangingPunct="1">
              <a:lnSpc>
                <a:spcPct val="90000"/>
              </a:lnSpc>
            </a:pPr>
            <a:endParaRPr lang="pt-BR" altLang="pt-BR" sz="4300" dirty="0"/>
          </a:p>
        </p:txBody>
      </p:sp>
    </p:spTree>
    <p:extLst>
      <p:ext uri="{BB962C8B-B14F-4D97-AF65-F5344CB8AC3E}">
        <p14:creationId xmlns:p14="http://schemas.microsoft.com/office/powerpoint/2010/main" val="326005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z="400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pt-BR" sz="4400" cap="all" dirty="0"/>
          </a:p>
          <a:p>
            <a:pPr algn="just" eaLnBrk="1" hangingPunct="1">
              <a:lnSpc>
                <a:spcPct val="90000"/>
              </a:lnSpc>
            </a:pPr>
            <a:endParaRPr lang="pt-BR" altLang="pt-BR" sz="4300" dirty="0"/>
          </a:p>
        </p:txBody>
      </p:sp>
      <p:pic>
        <p:nvPicPr>
          <p:cNvPr id="1026" name="Picture 2" descr="C:\Users\lribeiro\Downloads\IMG-20170707-WA00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9" y="308611"/>
            <a:ext cx="10757085" cy="618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36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z="400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016000" y="1565910"/>
            <a:ext cx="10058400" cy="443484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pt-BR" altLang="pt-BR" sz="3600" b="1" dirty="0"/>
              <a:t>PROPOSTA DOS GESTORES DE PRECATÓRIOS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Manutenção do artigo 101 das ADCT com a redação atual (da EC 94/2016)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altLang="pt-BR" sz="4300" b="1" dirty="0"/>
              <a:t>Acréscimo de parágrafo que confira novo e dilatado prazo apenas para os devedores que, com as regras da EC 94/2016, de quitação em quatro exercícios, tivessem comprometido aporte mensal superior a 3% da sua RCL.</a:t>
            </a:r>
          </a:p>
          <a:p>
            <a:pPr algn="just" eaLnBrk="1" hangingPunct="1">
              <a:lnSpc>
                <a:spcPct val="90000"/>
              </a:lnSpc>
            </a:pPr>
            <a:endParaRPr lang="pt-BR" altLang="pt-BR" sz="4300" dirty="0"/>
          </a:p>
          <a:p>
            <a:pPr algn="just" eaLnBrk="1" hangingPunct="1">
              <a:lnSpc>
                <a:spcPct val="90000"/>
              </a:lnSpc>
            </a:pPr>
            <a:endParaRPr lang="pt-BR" altLang="pt-BR" sz="4300" dirty="0"/>
          </a:p>
          <a:p>
            <a:pPr algn="just" eaLnBrk="1" hangingPunct="1">
              <a:lnSpc>
                <a:spcPct val="90000"/>
              </a:lnSpc>
            </a:pPr>
            <a:endParaRPr lang="pt-BR" altLang="pt-BR" sz="4300" dirty="0"/>
          </a:p>
        </p:txBody>
      </p:sp>
    </p:spTree>
    <p:extLst>
      <p:ext uri="{BB962C8B-B14F-4D97-AF65-F5344CB8AC3E}">
        <p14:creationId xmlns:p14="http://schemas.microsoft.com/office/powerpoint/2010/main" val="18836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175</TotalTime>
  <Words>237</Words>
  <Application>Microsoft Office PowerPoint</Application>
  <PresentationFormat>Widescreen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NewsPrint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Uniregistral</dc:creator>
  <cp:lastModifiedBy>Luis Paulo Ribeiro</cp:lastModifiedBy>
  <cp:revision>22</cp:revision>
  <dcterms:created xsi:type="dcterms:W3CDTF">2016-05-16T19:32:58Z</dcterms:created>
  <dcterms:modified xsi:type="dcterms:W3CDTF">2017-08-08T17:34:44Z</dcterms:modified>
</cp:coreProperties>
</file>