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1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Conector reto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ítulo 28"/>
          <p:cNvSpPr>
            <a:spLocks noGrp="1"/>
          </p:cNvSpPr>
          <p:nvPr>
            <p:ph type="ctrTitle"/>
          </p:nvPr>
        </p:nvSpPr>
        <p:spPr>
          <a:xfrm>
            <a:off x="381000" y="4853411"/>
            <a:ext cx="8458200" cy="1222375"/>
          </a:xfrm>
        </p:spPr>
        <p:txBody>
          <a:bodyPr anchor="t"/>
          <a:lstStyle/>
          <a:p>
            <a:r>
              <a:rPr kumimoji="0" lang="pt-BR" smtClean="0"/>
              <a:t>Clique para editar o estilo do título mestre</a:t>
            </a:r>
            <a:endParaRPr kumimoji="0" lang="en-US"/>
          </a:p>
        </p:txBody>
      </p:sp>
      <p:sp>
        <p:nvSpPr>
          <p:cNvPr id="9" name="Subtítulo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16" name="Espaço Reservado para Data 15"/>
          <p:cNvSpPr>
            <a:spLocks noGrp="1"/>
          </p:cNvSpPr>
          <p:nvPr>
            <p:ph type="dt" sz="half" idx="10"/>
          </p:nvPr>
        </p:nvSpPr>
        <p:spPr/>
        <p:txBody>
          <a:bodyPr/>
          <a:lstStyle/>
          <a:p>
            <a:fld id="{2245837D-62CF-42B1-97B1-11AA084FEAC8}" type="datetimeFigureOut">
              <a:rPr lang="pt-BR" smtClean="0"/>
              <a:pPr/>
              <a:t>07/08/2017</a:t>
            </a:fld>
            <a:endParaRPr lang="pt-BR"/>
          </a:p>
        </p:txBody>
      </p:sp>
      <p:sp>
        <p:nvSpPr>
          <p:cNvPr id="2" name="Espaço Reservado para Rodapé 1"/>
          <p:cNvSpPr>
            <a:spLocks noGrp="1"/>
          </p:cNvSpPr>
          <p:nvPr>
            <p:ph type="ftr" sz="quarter" idx="11"/>
          </p:nvPr>
        </p:nvSpPr>
        <p:spPr/>
        <p:txBody>
          <a:bodyPr/>
          <a:lstStyle/>
          <a:p>
            <a:endParaRPr lang="pt-BR"/>
          </a:p>
        </p:txBody>
      </p:sp>
      <p:sp>
        <p:nvSpPr>
          <p:cNvPr id="15" name="Espaço Reservado para Número de Slide 14"/>
          <p:cNvSpPr>
            <a:spLocks noGrp="1"/>
          </p:cNvSpPr>
          <p:nvPr>
            <p:ph type="sldNum" sz="quarter" idx="12"/>
          </p:nvPr>
        </p:nvSpPr>
        <p:spPr>
          <a:xfrm>
            <a:off x="8229600" y="6473952"/>
            <a:ext cx="758952" cy="246888"/>
          </a:xfrm>
        </p:spPr>
        <p:txBody>
          <a:bodyPr/>
          <a:lstStyle/>
          <a:p>
            <a:fld id="{5A5870CE-9C91-4E07-A1EB-C236E1F85B69}"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2245837D-62CF-42B1-97B1-11AA084FEAC8}" type="datetimeFigureOut">
              <a:rPr lang="pt-BR" smtClean="0"/>
              <a:pPr/>
              <a:t>07/08/2017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A5870CE-9C91-4E07-A1EB-C236E1F85B69}"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58000" y="549276"/>
            <a:ext cx="1828800" cy="5851525"/>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549276"/>
            <a:ext cx="6248400" cy="5851525"/>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2245837D-62CF-42B1-97B1-11AA084FEAC8}" type="datetimeFigureOut">
              <a:rPr lang="pt-BR" smtClean="0"/>
              <a:pPr/>
              <a:t>07/08/2017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A5870CE-9C91-4E07-A1EB-C236E1F85B69}"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2" name="Título 21"/>
          <p:cNvSpPr>
            <a:spLocks noGrp="1"/>
          </p:cNvSpPr>
          <p:nvPr>
            <p:ph type="title"/>
          </p:nvPr>
        </p:nvSpPr>
        <p:spPr/>
        <p:txBody>
          <a:bodyPr/>
          <a:lstStyle/>
          <a:p>
            <a:r>
              <a:rPr kumimoji="0" lang="pt-BR" smtClean="0"/>
              <a:t>Clique para editar o estilo do título mestre</a:t>
            </a:r>
            <a:endParaRPr kumimoji="0" lang="en-US"/>
          </a:p>
        </p:txBody>
      </p:sp>
      <p:sp>
        <p:nvSpPr>
          <p:cNvPr id="27" name="Espaço Reservado para Conteúdo 26"/>
          <p:cNvSpPr>
            <a:spLocks noGrp="1"/>
          </p:cNvSpPr>
          <p:nvPr>
            <p:ph idx="1"/>
          </p:nvPr>
        </p:nvSpPr>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5" name="Espaço Reservado para Data 24"/>
          <p:cNvSpPr>
            <a:spLocks noGrp="1"/>
          </p:cNvSpPr>
          <p:nvPr>
            <p:ph type="dt" sz="half" idx="10"/>
          </p:nvPr>
        </p:nvSpPr>
        <p:spPr/>
        <p:txBody>
          <a:bodyPr/>
          <a:lstStyle/>
          <a:p>
            <a:fld id="{2245837D-62CF-42B1-97B1-11AA084FEAC8}" type="datetimeFigureOut">
              <a:rPr lang="pt-BR" smtClean="0"/>
              <a:pPr/>
              <a:t>07/08/2017</a:t>
            </a:fld>
            <a:endParaRPr lang="pt-BR"/>
          </a:p>
        </p:txBody>
      </p:sp>
      <p:sp>
        <p:nvSpPr>
          <p:cNvPr id="19" name="Espaço Reservado para Rodapé 18"/>
          <p:cNvSpPr>
            <a:spLocks noGrp="1"/>
          </p:cNvSpPr>
          <p:nvPr>
            <p:ph type="ftr" sz="quarter" idx="11"/>
          </p:nvPr>
        </p:nvSpPr>
        <p:spPr>
          <a:xfrm>
            <a:off x="3581400" y="76200"/>
            <a:ext cx="2895600" cy="288925"/>
          </a:xfrm>
        </p:spPr>
        <p:txBody>
          <a:bodyPr/>
          <a:lstStyle/>
          <a:p>
            <a:endParaRPr lang="pt-BR"/>
          </a:p>
        </p:txBody>
      </p:sp>
      <p:sp>
        <p:nvSpPr>
          <p:cNvPr id="16" name="Espaço Reservado para Número de Slide 15"/>
          <p:cNvSpPr>
            <a:spLocks noGrp="1"/>
          </p:cNvSpPr>
          <p:nvPr>
            <p:ph type="sldNum" sz="quarter" idx="12"/>
          </p:nvPr>
        </p:nvSpPr>
        <p:spPr>
          <a:xfrm>
            <a:off x="8229600" y="6473952"/>
            <a:ext cx="758952" cy="246888"/>
          </a:xfrm>
        </p:spPr>
        <p:txBody>
          <a:bodyPr/>
          <a:lstStyle/>
          <a:p>
            <a:fld id="{5A5870CE-9C91-4E07-A1EB-C236E1F85B69}"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3">
        <a:schemeClr val="bg2"/>
      </p:bgRef>
    </p:bg>
    <p:spTree>
      <p:nvGrpSpPr>
        <p:cNvPr id="1" name=""/>
        <p:cNvGrpSpPr/>
        <p:nvPr/>
      </p:nvGrpSpPr>
      <p:grpSpPr>
        <a:xfrm>
          <a:off x="0" y="0"/>
          <a:ext cx="0" cy="0"/>
          <a:chOff x="0" y="0"/>
          <a:chExt cx="0" cy="0"/>
        </a:xfrm>
      </p:grpSpPr>
      <p:sp>
        <p:nvSpPr>
          <p:cNvPr id="7" name="Conector reto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ço Reservado para Texto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19" name="Espaço Reservado para Data 18"/>
          <p:cNvSpPr>
            <a:spLocks noGrp="1"/>
          </p:cNvSpPr>
          <p:nvPr>
            <p:ph type="dt" sz="half" idx="10"/>
          </p:nvPr>
        </p:nvSpPr>
        <p:spPr/>
        <p:txBody>
          <a:bodyPr/>
          <a:lstStyle/>
          <a:p>
            <a:fld id="{2245837D-62CF-42B1-97B1-11AA084FEAC8}" type="datetimeFigureOut">
              <a:rPr lang="pt-BR" smtClean="0"/>
              <a:pPr/>
              <a:t>07/08/2017</a:t>
            </a:fld>
            <a:endParaRPr lang="pt-BR"/>
          </a:p>
        </p:txBody>
      </p:sp>
      <p:sp>
        <p:nvSpPr>
          <p:cNvPr id="11" name="Espaço Reservado para Rodapé 10"/>
          <p:cNvSpPr>
            <a:spLocks noGrp="1"/>
          </p:cNvSpPr>
          <p:nvPr>
            <p:ph type="ftr" sz="quarter" idx="11"/>
          </p:nvPr>
        </p:nvSpPr>
        <p:spPr/>
        <p:txBody>
          <a:bodyPr/>
          <a:lstStyle/>
          <a:p>
            <a:endParaRPr lang="pt-BR"/>
          </a:p>
        </p:txBody>
      </p:sp>
      <p:sp>
        <p:nvSpPr>
          <p:cNvPr id="16" name="Espaço Reservado para Número de Slide 15"/>
          <p:cNvSpPr>
            <a:spLocks noGrp="1"/>
          </p:cNvSpPr>
          <p:nvPr>
            <p:ph type="sldNum" sz="quarter" idx="12"/>
          </p:nvPr>
        </p:nvSpPr>
        <p:spPr/>
        <p:txBody>
          <a:bodyPr/>
          <a:lstStyle/>
          <a:p>
            <a:fld id="{5A5870CE-9C91-4E07-A1EB-C236E1F85B69}" type="slidenum">
              <a:rPr lang="pt-BR" smtClean="0"/>
              <a:pPr/>
              <a:t>‹nº›</a:t>
            </a:fld>
            <a:endParaRPr lang="pt-BR"/>
          </a:p>
        </p:txBody>
      </p:sp>
      <p:sp>
        <p:nvSpPr>
          <p:cNvPr id="8" name="Título 7"/>
          <p:cNvSpPr>
            <a:spLocks noGrp="1"/>
          </p:cNvSpPr>
          <p:nvPr>
            <p:ph type="title"/>
          </p:nvPr>
        </p:nvSpPr>
        <p:spPr>
          <a:xfrm>
            <a:off x="180475" y="2947085"/>
            <a:ext cx="8686800" cy="1184825"/>
          </a:xfrm>
        </p:spPr>
        <p:txBody>
          <a:bodyPr rtlCol="0" anchor="t"/>
          <a:lstStyle>
            <a:lvl1pPr algn="r">
              <a:defRPr/>
            </a:lvl1pPr>
          </a:lstStyle>
          <a:p>
            <a:r>
              <a:rPr kumimoji="0" lang="pt-BR" smtClean="0"/>
              <a:t>Clique para editar o estilo do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0" name="Título 19"/>
          <p:cNvSpPr>
            <a:spLocks noGrp="1"/>
          </p:cNvSpPr>
          <p:nvPr>
            <p:ph type="title"/>
          </p:nvPr>
        </p:nvSpPr>
        <p:spPr>
          <a:xfrm>
            <a:off x="301752" y="457200"/>
            <a:ext cx="8686800" cy="841248"/>
          </a:xfrm>
        </p:spPr>
        <p:txBody>
          <a:bodyPr/>
          <a:lstStyle/>
          <a:p>
            <a:r>
              <a:rPr kumimoji="0" lang="pt-BR" smtClean="0"/>
              <a:t>Clique para editar o estilo do título mestre</a:t>
            </a:r>
            <a:endParaRPr kumimoji="0" lang="en-US"/>
          </a:p>
        </p:txBody>
      </p:sp>
      <p:sp>
        <p:nvSpPr>
          <p:cNvPr id="14" name="Espaço Reservado para Conteúdo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1" name="Espaço Reservado para Data 20"/>
          <p:cNvSpPr>
            <a:spLocks noGrp="1"/>
          </p:cNvSpPr>
          <p:nvPr>
            <p:ph type="dt" sz="half" idx="10"/>
          </p:nvPr>
        </p:nvSpPr>
        <p:spPr/>
        <p:txBody>
          <a:bodyPr/>
          <a:lstStyle/>
          <a:p>
            <a:fld id="{2245837D-62CF-42B1-97B1-11AA084FEAC8}" type="datetimeFigureOut">
              <a:rPr lang="pt-BR" smtClean="0"/>
              <a:pPr/>
              <a:t>07/08/2017</a:t>
            </a:fld>
            <a:endParaRPr lang="pt-BR"/>
          </a:p>
        </p:txBody>
      </p:sp>
      <p:sp>
        <p:nvSpPr>
          <p:cNvPr id="10" name="Espaço Reservado para Rodapé 9"/>
          <p:cNvSpPr>
            <a:spLocks noGrp="1"/>
          </p:cNvSpPr>
          <p:nvPr>
            <p:ph type="ftr" sz="quarter" idx="11"/>
          </p:nvPr>
        </p:nvSpPr>
        <p:spPr/>
        <p:txBody>
          <a:bodyPr/>
          <a:lstStyle/>
          <a:p>
            <a:endParaRPr lang="pt-BR"/>
          </a:p>
        </p:txBody>
      </p:sp>
      <p:sp>
        <p:nvSpPr>
          <p:cNvPr id="31" name="Espaço Reservado para Número de Slide 30"/>
          <p:cNvSpPr>
            <a:spLocks noGrp="1"/>
          </p:cNvSpPr>
          <p:nvPr>
            <p:ph type="sldNum" sz="quarter" idx="12"/>
          </p:nvPr>
        </p:nvSpPr>
        <p:spPr/>
        <p:txBody>
          <a:bodyPr/>
          <a:lstStyle/>
          <a:p>
            <a:fld id="{5A5870CE-9C91-4E07-A1EB-C236E1F85B69}"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9" name="Título 28"/>
          <p:cNvSpPr>
            <a:spLocks noGrp="1"/>
          </p:cNvSpPr>
          <p:nvPr>
            <p:ph type="title"/>
          </p:nvPr>
        </p:nvSpPr>
        <p:spPr>
          <a:xfrm>
            <a:off x="304800" y="5410200"/>
            <a:ext cx="8610600" cy="882650"/>
          </a:xfrm>
        </p:spPr>
        <p:txBody>
          <a:bodyPr anchor="ctr"/>
          <a:lstStyle>
            <a:lvl1pPr>
              <a:defRPr/>
            </a:lvl1pPr>
          </a:lstStyle>
          <a:p>
            <a:r>
              <a:rPr kumimoji="0" lang="pt-BR" smtClean="0"/>
              <a:t>Clique para editar o estilo do título mestre</a:t>
            </a:r>
            <a:endParaRPr kumimoji="0" lang="en-US"/>
          </a:p>
        </p:txBody>
      </p:sp>
      <p:sp>
        <p:nvSpPr>
          <p:cNvPr id="13" name="Espaço Reservado para Texto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25" name="Espaço Reservado para Texto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Conteúdo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8" name="Espaço Reservado para Conteúdo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0" name="Espaço Reservado para Data 9"/>
          <p:cNvSpPr>
            <a:spLocks noGrp="1"/>
          </p:cNvSpPr>
          <p:nvPr>
            <p:ph type="dt" sz="half" idx="10"/>
          </p:nvPr>
        </p:nvSpPr>
        <p:spPr/>
        <p:txBody>
          <a:bodyPr/>
          <a:lstStyle/>
          <a:p>
            <a:fld id="{2245837D-62CF-42B1-97B1-11AA084FEAC8}" type="datetimeFigureOut">
              <a:rPr lang="pt-BR" smtClean="0"/>
              <a:pPr/>
              <a:t>07/08/2017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a:xfrm>
            <a:off x="8229600" y="6477000"/>
            <a:ext cx="762000" cy="246888"/>
          </a:xfrm>
        </p:spPr>
        <p:txBody>
          <a:bodyPr/>
          <a:lstStyle/>
          <a:p>
            <a:fld id="{5A5870CE-9C91-4E07-A1EB-C236E1F85B69}" type="slidenum">
              <a:rPr lang="pt-BR" smtClean="0"/>
              <a:pPr/>
              <a:t>‹nº›</a:t>
            </a:fld>
            <a:endParaRPr lang="pt-BR"/>
          </a:p>
        </p:txBody>
      </p:sp>
      <p:sp>
        <p:nvSpPr>
          <p:cNvPr id="11" name="Conector reto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30" name="Título 29"/>
          <p:cNvSpPr>
            <a:spLocks noGrp="1"/>
          </p:cNvSpPr>
          <p:nvPr>
            <p:ph type="title"/>
          </p:nvPr>
        </p:nvSpPr>
        <p:spPr>
          <a:xfrm>
            <a:off x="301752" y="457200"/>
            <a:ext cx="8686800" cy="841248"/>
          </a:xfrm>
        </p:spPr>
        <p:txBody>
          <a:bodyPr/>
          <a:lstStyle/>
          <a:p>
            <a:r>
              <a:rPr kumimoji="0" lang="pt-BR" smtClean="0"/>
              <a:t>Clique para editar o estilo do título mestre</a:t>
            </a:r>
            <a:endParaRPr kumimoji="0" lang="en-US"/>
          </a:p>
        </p:txBody>
      </p:sp>
      <p:sp>
        <p:nvSpPr>
          <p:cNvPr id="12" name="Espaço Reservado para Data 11"/>
          <p:cNvSpPr>
            <a:spLocks noGrp="1"/>
          </p:cNvSpPr>
          <p:nvPr>
            <p:ph type="dt" sz="half" idx="10"/>
          </p:nvPr>
        </p:nvSpPr>
        <p:spPr/>
        <p:txBody>
          <a:bodyPr/>
          <a:lstStyle/>
          <a:p>
            <a:fld id="{2245837D-62CF-42B1-97B1-11AA084FEAC8}" type="datetimeFigureOut">
              <a:rPr lang="pt-BR" smtClean="0"/>
              <a:pPr/>
              <a:t>07/08/2017</a:t>
            </a:fld>
            <a:endParaRPr lang="pt-BR"/>
          </a:p>
        </p:txBody>
      </p:sp>
      <p:sp>
        <p:nvSpPr>
          <p:cNvPr id="21" name="Espaço Reservado para Rodapé 20"/>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A5870CE-9C91-4E07-A1EB-C236E1F85B69}"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3" name="Espaço Reservado para Data 2"/>
          <p:cNvSpPr>
            <a:spLocks noGrp="1"/>
          </p:cNvSpPr>
          <p:nvPr>
            <p:ph type="dt" sz="half" idx="10"/>
          </p:nvPr>
        </p:nvSpPr>
        <p:spPr/>
        <p:txBody>
          <a:bodyPr/>
          <a:lstStyle/>
          <a:p>
            <a:fld id="{2245837D-62CF-42B1-97B1-11AA084FEAC8}" type="datetimeFigureOut">
              <a:rPr lang="pt-BR" smtClean="0"/>
              <a:pPr/>
              <a:t>07/08/2017</a:t>
            </a:fld>
            <a:endParaRPr lang="pt-BR"/>
          </a:p>
        </p:txBody>
      </p:sp>
      <p:sp>
        <p:nvSpPr>
          <p:cNvPr id="24" name="Espaço Reservado para Rodapé 23"/>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A5870CE-9C91-4E07-A1EB-C236E1F85B69}"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Conector reto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ítulo 11"/>
          <p:cNvSpPr>
            <a:spLocks noGrp="1"/>
          </p:cNvSpPr>
          <p:nvPr>
            <p:ph type="title"/>
          </p:nvPr>
        </p:nvSpPr>
        <p:spPr>
          <a:xfrm>
            <a:off x="457200" y="5486400"/>
            <a:ext cx="8458200" cy="520700"/>
          </a:xfrm>
        </p:spPr>
        <p:txBody>
          <a:bodyPr anchor="ctr"/>
          <a:lstStyle>
            <a:lvl1pPr algn="l">
              <a:buNone/>
              <a:defRPr sz="2000" b="1"/>
            </a:lvl1pPr>
          </a:lstStyle>
          <a:p>
            <a:r>
              <a:rPr kumimoji="0" lang="pt-BR" smtClean="0"/>
              <a:t>Clique para editar o estilo do título mestre</a:t>
            </a:r>
            <a:endParaRPr kumimoji="0" lang="en-US"/>
          </a:p>
        </p:txBody>
      </p:sp>
      <p:sp>
        <p:nvSpPr>
          <p:cNvPr id="26" name="Espaço Reservado para Texto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14" name="Espaço Reservado para Conteúdo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5" name="Espaço Reservado para Data 24"/>
          <p:cNvSpPr>
            <a:spLocks noGrp="1"/>
          </p:cNvSpPr>
          <p:nvPr>
            <p:ph type="dt" sz="half" idx="10"/>
          </p:nvPr>
        </p:nvSpPr>
        <p:spPr/>
        <p:txBody>
          <a:bodyPr/>
          <a:lstStyle/>
          <a:p>
            <a:fld id="{2245837D-62CF-42B1-97B1-11AA084FEAC8}" type="datetimeFigureOut">
              <a:rPr lang="pt-BR" smtClean="0"/>
              <a:pPr/>
              <a:t>07/08/2017</a:t>
            </a:fld>
            <a:endParaRPr lang="pt-BR"/>
          </a:p>
        </p:txBody>
      </p:sp>
      <p:sp>
        <p:nvSpPr>
          <p:cNvPr id="29" name="Espaço Reservado para Rodapé 28"/>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A5870CE-9C91-4E07-A1EB-C236E1F85B69}"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13" name="Espaço Reservado para Imagem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pt-BR" smtClean="0"/>
              <a:t>Clique no ícone para adicionar uma imagem</a:t>
            </a:r>
            <a:endParaRPr kumimoji="0" lang="en-US" dirty="0"/>
          </a:p>
        </p:txBody>
      </p:sp>
      <p:sp>
        <p:nvSpPr>
          <p:cNvPr id="7" name="Espaço Reservado para Data 6"/>
          <p:cNvSpPr>
            <a:spLocks noGrp="1"/>
          </p:cNvSpPr>
          <p:nvPr>
            <p:ph type="dt" sz="half" idx="10"/>
          </p:nvPr>
        </p:nvSpPr>
        <p:spPr/>
        <p:txBody>
          <a:bodyPr/>
          <a:lstStyle/>
          <a:p>
            <a:fld id="{2245837D-62CF-42B1-97B1-11AA084FEAC8}" type="datetimeFigureOut">
              <a:rPr lang="pt-BR" smtClean="0"/>
              <a:pPr/>
              <a:t>07/08/2017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31" name="Espaço Reservado para Número de Slide 30"/>
          <p:cNvSpPr>
            <a:spLocks noGrp="1"/>
          </p:cNvSpPr>
          <p:nvPr>
            <p:ph type="sldNum" sz="quarter" idx="12"/>
          </p:nvPr>
        </p:nvSpPr>
        <p:spPr/>
        <p:txBody>
          <a:bodyPr/>
          <a:lstStyle/>
          <a:p>
            <a:fld id="{5A5870CE-9C91-4E07-A1EB-C236E1F85B69}" type="slidenum">
              <a:rPr lang="pt-BR" smtClean="0"/>
              <a:pPr/>
              <a:t>‹nº›</a:t>
            </a:fld>
            <a:endParaRPr lang="pt-BR"/>
          </a:p>
        </p:txBody>
      </p:sp>
      <p:sp>
        <p:nvSpPr>
          <p:cNvPr id="17" name="Título 16"/>
          <p:cNvSpPr>
            <a:spLocks noGrp="1"/>
          </p:cNvSpPr>
          <p:nvPr>
            <p:ph type="title"/>
          </p:nvPr>
        </p:nvSpPr>
        <p:spPr>
          <a:xfrm>
            <a:off x="381000" y="4993760"/>
            <a:ext cx="5867400" cy="522288"/>
          </a:xfrm>
        </p:spPr>
        <p:txBody>
          <a:bodyPr anchor="ctr"/>
          <a:lstStyle>
            <a:lvl1pPr algn="l">
              <a:buNone/>
              <a:defRPr sz="2000" b="1"/>
            </a:lvl1pPr>
          </a:lstStyle>
          <a:p>
            <a:r>
              <a:rPr kumimoji="0" lang="pt-BR" smtClean="0"/>
              <a:t>Clique para editar o estilo do título mestre</a:t>
            </a:r>
            <a:endParaRPr kumimoji="0" lang="en-US"/>
          </a:p>
        </p:txBody>
      </p:sp>
      <p:sp>
        <p:nvSpPr>
          <p:cNvPr id="26" name="Espaço Reservado para Texto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ector reto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ço Reservado para Texto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1" name="Espaço Reservado para Data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245837D-62CF-42B1-97B1-11AA084FEAC8}" type="datetimeFigureOut">
              <a:rPr lang="pt-BR" smtClean="0"/>
              <a:pPr/>
              <a:t>07/08/2017</a:t>
            </a:fld>
            <a:endParaRPr lang="pt-BR"/>
          </a:p>
        </p:txBody>
      </p:sp>
      <p:sp>
        <p:nvSpPr>
          <p:cNvPr id="28" name="Espaço Reservado para Rodapé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pt-BR"/>
          </a:p>
        </p:txBody>
      </p:sp>
      <p:sp>
        <p:nvSpPr>
          <p:cNvPr id="5" name="Espaço Reservado para Número de Slide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A5870CE-9C91-4E07-A1EB-C236E1F85B69}" type="slidenum">
              <a:rPr lang="pt-BR" smtClean="0"/>
              <a:pPr/>
              <a:t>‹nº›</a:t>
            </a:fld>
            <a:endParaRPr lang="pt-BR"/>
          </a:p>
        </p:txBody>
      </p:sp>
      <p:sp>
        <p:nvSpPr>
          <p:cNvPr id="10" name="Espaço Reservado para Título 9"/>
          <p:cNvSpPr>
            <a:spLocks noGrp="1"/>
          </p:cNvSpPr>
          <p:nvPr>
            <p:ph type="title"/>
          </p:nvPr>
        </p:nvSpPr>
        <p:spPr>
          <a:xfrm>
            <a:off x="304800" y="457200"/>
            <a:ext cx="8686800" cy="838200"/>
          </a:xfrm>
          <a:prstGeom prst="rect">
            <a:avLst/>
          </a:prstGeom>
        </p:spPr>
        <p:txBody>
          <a:bodyPr vert="horz" anchor="ctr">
            <a:normAutofit/>
          </a:bodyPr>
          <a:lstStyle/>
          <a:p>
            <a:r>
              <a:rPr kumimoji="0" lang="pt-BR" smtClean="0"/>
              <a:t>Clique para editar o estilo do título mestre</a:t>
            </a:r>
            <a:endParaRPr kumimoji="0" lang="en-US"/>
          </a:p>
        </p:txBody>
      </p:sp>
      <p:sp>
        <p:nvSpPr>
          <p:cNvPr id="9" name="Conector reto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ector reto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929058" y="5286388"/>
            <a:ext cx="5000660" cy="1436689"/>
          </a:xfrm>
          <a:noFill/>
        </p:spPr>
        <p:txBody>
          <a:bodyPr>
            <a:noAutofit/>
            <a:scene3d>
              <a:camera prst="orthographicFront"/>
              <a:lightRig rig="threePt" dir="t"/>
            </a:scene3d>
          </a:bodyPr>
          <a:lstStyle/>
          <a:p>
            <a:pPr algn="ctr">
              <a:lnSpc>
                <a:spcPct val="150000"/>
              </a:lnSpc>
            </a:pPr>
            <a:r>
              <a:rPr lang="pt-BR" sz="2000" b="1" dirty="0" smtClean="0">
                <a:solidFill>
                  <a:schemeClr val="tx2">
                    <a:lumMod val="75000"/>
                  </a:schemeClr>
                </a:solidFill>
                <a:effectLst/>
                <a:cs typeface="Arial" pitchFamily="34" charset="0"/>
              </a:rPr>
              <a:t>JULIO BONAFONTE </a:t>
            </a:r>
            <a:r>
              <a:rPr lang="pt-BR" sz="1300" b="1" dirty="0" smtClean="0">
                <a:solidFill>
                  <a:schemeClr val="tx2">
                    <a:lumMod val="75000"/>
                  </a:schemeClr>
                </a:solidFill>
                <a:effectLst/>
                <a:cs typeface="Arial" pitchFamily="34" charset="0"/>
              </a:rPr>
              <a:t/>
            </a:r>
            <a:br>
              <a:rPr lang="pt-BR" sz="1300" b="1" dirty="0" smtClean="0">
                <a:solidFill>
                  <a:schemeClr val="tx2">
                    <a:lumMod val="75000"/>
                  </a:schemeClr>
                </a:solidFill>
                <a:effectLst/>
                <a:cs typeface="Arial" pitchFamily="34" charset="0"/>
              </a:rPr>
            </a:br>
            <a:r>
              <a:rPr lang="pt-BR" sz="1500" b="1" dirty="0" smtClean="0">
                <a:solidFill>
                  <a:schemeClr val="tx2">
                    <a:lumMod val="75000"/>
                  </a:schemeClr>
                </a:solidFill>
                <a:effectLst/>
                <a:cs typeface="Arial" pitchFamily="34" charset="0"/>
              </a:rPr>
              <a:t>Representante dos credores de precatórios alimentares das Entidades de Servidores Públicos</a:t>
            </a:r>
            <a:endParaRPr lang="pt-BR" sz="1500" b="1" dirty="0">
              <a:solidFill>
                <a:schemeClr val="tx2">
                  <a:lumMod val="75000"/>
                </a:schemeClr>
              </a:solidFill>
              <a:effectLst/>
              <a:cs typeface="Arial" pitchFamily="34" charset="0"/>
            </a:endParaRPr>
          </a:p>
        </p:txBody>
      </p:sp>
      <p:sp>
        <p:nvSpPr>
          <p:cNvPr id="3" name="Subtítulo 2"/>
          <p:cNvSpPr>
            <a:spLocks noGrp="1"/>
          </p:cNvSpPr>
          <p:nvPr>
            <p:ph type="subTitle" idx="1"/>
          </p:nvPr>
        </p:nvSpPr>
        <p:spPr>
          <a:xfrm>
            <a:off x="357158" y="1857364"/>
            <a:ext cx="8458200" cy="2786082"/>
          </a:xfrm>
        </p:spPr>
        <p:txBody>
          <a:bodyPr>
            <a:noAutofit/>
          </a:bodyPr>
          <a:lstStyle/>
          <a:p>
            <a:pPr algn="ctr"/>
            <a:r>
              <a:rPr lang="pt-BR" sz="4500" b="1" dirty="0" smtClean="0">
                <a:latin typeface="+mj-lt"/>
                <a:cs typeface="Arial" pitchFamily="34" charset="0"/>
              </a:rPr>
              <a:t>COMISSÃO ESPECIAL</a:t>
            </a:r>
          </a:p>
          <a:p>
            <a:pPr algn="ctr"/>
            <a:endParaRPr lang="pt-BR" sz="4000" b="1" dirty="0" smtClean="0">
              <a:latin typeface="+mj-lt"/>
              <a:cs typeface="Arial" pitchFamily="34" charset="0"/>
            </a:endParaRPr>
          </a:p>
          <a:p>
            <a:pPr algn="ctr"/>
            <a:r>
              <a:rPr lang="pt-BR" sz="4500" b="1" dirty="0" smtClean="0">
                <a:latin typeface="+mj-lt"/>
                <a:cs typeface="Arial" pitchFamily="34" charset="0"/>
              </a:rPr>
              <a:t>PRECATÓRIOS </a:t>
            </a:r>
          </a:p>
          <a:p>
            <a:pPr algn="ctr"/>
            <a:r>
              <a:rPr lang="pt-BR" sz="4500" b="1" dirty="0" smtClean="0">
                <a:latin typeface="+mj-lt"/>
                <a:cs typeface="Arial" pitchFamily="34" charset="0"/>
              </a:rPr>
              <a:t>PEC 212/2016</a:t>
            </a:r>
            <a:endParaRPr lang="pt-BR" sz="4500" b="1" dirty="0">
              <a:latin typeface="+mj-lt"/>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Texto 2"/>
          <p:cNvSpPr>
            <a:spLocks noGrp="1"/>
          </p:cNvSpPr>
          <p:nvPr>
            <p:ph type="body" idx="1"/>
          </p:nvPr>
        </p:nvSpPr>
        <p:spPr/>
        <p:txBody>
          <a:bodyPr>
            <a:noAutofit/>
          </a:bodyPr>
          <a:lstStyle/>
          <a:p>
            <a:pPr algn="ctr"/>
            <a:r>
              <a:rPr lang="pt-BR" sz="2200" b="1" dirty="0" smtClean="0">
                <a:solidFill>
                  <a:schemeClr val="tx1"/>
                </a:solidFill>
              </a:rPr>
              <a:t>Projeto de emenda constitucional nº 212/2016</a:t>
            </a:r>
            <a:endParaRPr lang="pt-BR" sz="2200" b="1" dirty="0">
              <a:solidFill>
                <a:schemeClr val="tx1"/>
              </a:solidFill>
            </a:endParaRPr>
          </a:p>
        </p:txBody>
      </p:sp>
      <p:sp>
        <p:nvSpPr>
          <p:cNvPr id="4" name="Espaço Reservado para Texto 3"/>
          <p:cNvSpPr>
            <a:spLocks noGrp="1"/>
          </p:cNvSpPr>
          <p:nvPr>
            <p:ph type="body" sz="half" idx="3"/>
          </p:nvPr>
        </p:nvSpPr>
        <p:spPr/>
        <p:txBody>
          <a:bodyPr>
            <a:noAutofit/>
          </a:bodyPr>
          <a:lstStyle/>
          <a:p>
            <a:pPr algn="ctr"/>
            <a:r>
              <a:rPr lang="pt-BR" sz="2200" b="1" dirty="0" smtClean="0">
                <a:solidFill>
                  <a:schemeClr val="tx1"/>
                </a:solidFill>
              </a:rPr>
              <a:t>inconstitucionalidades</a:t>
            </a:r>
            <a:endParaRPr lang="pt-BR" sz="2200" b="1" dirty="0">
              <a:solidFill>
                <a:schemeClr val="tx1"/>
              </a:solidFill>
            </a:endParaRPr>
          </a:p>
        </p:txBody>
      </p:sp>
      <p:sp>
        <p:nvSpPr>
          <p:cNvPr id="5" name="Espaço Reservado para Conteúdo 4"/>
          <p:cNvSpPr>
            <a:spLocks noGrp="1"/>
          </p:cNvSpPr>
          <p:nvPr>
            <p:ph sz="quarter" idx="2"/>
          </p:nvPr>
        </p:nvSpPr>
        <p:spPr/>
        <p:txBody>
          <a:bodyPr>
            <a:normAutofit lnSpcReduction="10000"/>
          </a:bodyPr>
          <a:lstStyle/>
          <a:p>
            <a:pPr marL="0" indent="0" algn="just">
              <a:lnSpc>
                <a:spcPct val="150000"/>
              </a:lnSpc>
              <a:spcBef>
                <a:spcPts val="0"/>
              </a:spcBef>
              <a:buNone/>
            </a:pPr>
            <a:r>
              <a:rPr lang="pt-BR" sz="1200" b="1" dirty="0" smtClean="0"/>
              <a:t>1) “Art. 101</a:t>
            </a:r>
            <a:r>
              <a:rPr lang="pt-BR" sz="1200" dirty="0" smtClean="0"/>
              <a:t>. Até que seja editada a lei complementar de que trata o § 15 do art. 100 da Constituição Federal, os Estados, o Distrito Federal e os Municípios que, na data de publicação desta Emenda Constitucional, estejam sujeitos ao regime especial de pagamento estabelecido no art. 97 do Ato das Disposições Constitucionais Transitórias poderão optar, por meio de ato do Poder Executivo, pelo regime especial definido neste artigo, que terá prazo máximo de 10 (dez) anos.  </a:t>
            </a:r>
          </a:p>
          <a:p>
            <a:pPr marL="0" indent="0" algn="just">
              <a:lnSpc>
                <a:spcPct val="150000"/>
              </a:lnSpc>
              <a:spcBef>
                <a:spcPts val="0"/>
              </a:spcBef>
              <a:buNone/>
            </a:pPr>
            <a:endParaRPr lang="pt-BR" sz="1200" b="1" dirty="0" smtClean="0"/>
          </a:p>
          <a:p>
            <a:pPr marL="0" indent="0" algn="just">
              <a:lnSpc>
                <a:spcPct val="150000"/>
              </a:lnSpc>
              <a:spcBef>
                <a:spcPts val="0"/>
              </a:spcBef>
              <a:buNone/>
            </a:pPr>
            <a:r>
              <a:rPr lang="pt-BR" sz="1200" b="1" dirty="0" smtClean="0"/>
              <a:t>I -</a:t>
            </a:r>
            <a:r>
              <a:rPr lang="pt-BR" sz="1200" dirty="0" smtClean="0"/>
              <a:t> para Estados e para o Distrito Federal: </a:t>
            </a:r>
          </a:p>
          <a:p>
            <a:pPr marL="0" indent="0" algn="just">
              <a:lnSpc>
                <a:spcPct val="150000"/>
              </a:lnSpc>
              <a:spcBef>
                <a:spcPts val="0"/>
              </a:spcBef>
              <a:buNone/>
            </a:pPr>
            <a:endParaRPr lang="pt-BR" sz="1200" dirty="0" smtClean="0"/>
          </a:p>
          <a:p>
            <a:pPr marL="0" indent="0" algn="just">
              <a:lnSpc>
                <a:spcPct val="150000"/>
              </a:lnSpc>
              <a:spcBef>
                <a:spcPts val="0"/>
              </a:spcBef>
              <a:buNone/>
            </a:pPr>
            <a:r>
              <a:rPr lang="pt-BR" sz="1200" b="1" dirty="0" smtClean="0"/>
              <a:t>2)</a:t>
            </a:r>
            <a:r>
              <a:rPr lang="pt-BR" sz="1200" dirty="0" smtClean="0"/>
              <a:t> Art. 1º, § 2º, inciso I, “a” – Percentual de, no mínimo, 0,5% sobre a receita corrente líquida aos Estados e Distrito Federal da região Sul e Sudeste e percentual de até 35% do total da receita corrente líquida;</a:t>
            </a:r>
          </a:p>
          <a:p>
            <a:pPr marL="0" indent="0" algn="just">
              <a:lnSpc>
                <a:spcPct val="150000"/>
              </a:lnSpc>
              <a:spcBef>
                <a:spcPts val="0"/>
              </a:spcBef>
              <a:buAutoNum type="arabicParenR"/>
            </a:pPr>
            <a:endParaRPr lang="pt-BR" sz="1200" dirty="0" smtClean="0"/>
          </a:p>
          <a:p>
            <a:pPr marL="0" indent="0" algn="just">
              <a:lnSpc>
                <a:spcPct val="150000"/>
              </a:lnSpc>
              <a:spcBef>
                <a:spcPts val="0"/>
              </a:spcBef>
              <a:buAutoNum type="arabicParenR"/>
            </a:pPr>
            <a:endParaRPr lang="pt-BR" sz="1200" dirty="0" smtClean="0"/>
          </a:p>
        </p:txBody>
      </p:sp>
      <p:sp>
        <p:nvSpPr>
          <p:cNvPr id="6" name="Espaço Reservado para Conteúdo 5"/>
          <p:cNvSpPr>
            <a:spLocks noGrp="1"/>
          </p:cNvSpPr>
          <p:nvPr>
            <p:ph sz="quarter" idx="4"/>
          </p:nvPr>
        </p:nvSpPr>
        <p:spPr>
          <a:xfrm>
            <a:off x="4648730" y="1316037"/>
            <a:ext cx="4288536" cy="4827607"/>
          </a:xfrm>
        </p:spPr>
        <p:txBody>
          <a:bodyPr>
            <a:noAutofit/>
          </a:bodyPr>
          <a:lstStyle/>
          <a:p>
            <a:pPr marL="0" indent="0" algn="just">
              <a:lnSpc>
                <a:spcPct val="150000"/>
              </a:lnSpc>
              <a:spcBef>
                <a:spcPts val="0"/>
              </a:spcBef>
              <a:buNone/>
            </a:pPr>
            <a:r>
              <a:rPr lang="pt-BR" sz="1200" b="1" dirty="0" smtClean="0"/>
              <a:t>1) </a:t>
            </a:r>
            <a:r>
              <a:rPr lang="pt-BR" sz="1200" dirty="0" smtClean="0"/>
              <a:t>Altera o prazo de pagamento decidido na modulação pelo Plenário do Supremo Tribunal Federal aos 25/03/2015 de 5 (cinco) para 10 (dez) anos, criando nova moratória.</a:t>
            </a:r>
          </a:p>
          <a:p>
            <a:pPr marL="0" indent="0" algn="just">
              <a:lnSpc>
                <a:spcPct val="150000"/>
              </a:lnSpc>
              <a:spcBef>
                <a:spcPts val="0"/>
              </a:spcBef>
              <a:buNone/>
            </a:pPr>
            <a:endParaRPr lang="pt-BR" sz="1200" dirty="0" smtClean="0"/>
          </a:p>
          <a:p>
            <a:pPr marL="0" indent="0" algn="just">
              <a:lnSpc>
                <a:spcPct val="150000"/>
              </a:lnSpc>
              <a:spcBef>
                <a:spcPts val="0"/>
              </a:spcBef>
              <a:buNone/>
            </a:pPr>
            <a:r>
              <a:rPr lang="pt-BR" sz="1200" dirty="0" smtClean="0"/>
              <a:t>“In </a:t>
            </a:r>
            <a:r>
              <a:rPr lang="pt-BR" sz="1200" dirty="0" err="1" smtClean="0"/>
              <a:t>casu</a:t>
            </a:r>
            <a:r>
              <a:rPr lang="pt-BR" sz="1200" dirty="0" smtClean="0"/>
              <a:t>, modulam-se os efeitos das decisões declaratórias de inconstitucionalidade proferidas nas </a:t>
            </a:r>
            <a:r>
              <a:rPr lang="pt-BR" sz="1200" dirty="0" err="1" smtClean="0"/>
              <a:t>ADIs</a:t>
            </a:r>
            <a:r>
              <a:rPr lang="pt-BR" sz="1200" dirty="0" smtClean="0"/>
              <a:t> nº 4357 e 4425 para manter a vigência do regime especial do pagamento de precatório instituído pela Emenda Constitucional nº 62/2009 por 5 (cinco) exercícios financeiros a contar de primeiro de janeiro de 2016.”</a:t>
            </a:r>
          </a:p>
          <a:p>
            <a:pPr marL="0" indent="0" algn="just">
              <a:lnSpc>
                <a:spcPct val="150000"/>
              </a:lnSpc>
              <a:spcBef>
                <a:spcPts val="0"/>
              </a:spcBef>
              <a:buNone/>
            </a:pPr>
            <a:endParaRPr lang="pt-BR" sz="1200" dirty="0" smtClean="0"/>
          </a:p>
          <a:p>
            <a:pPr marL="0" indent="0" algn="just">
              <a:lnSpc>
                <a:spcPct val="150000"/>
              </a:lnSpc>
              <a:spcBef>
                <a:spcPts val="0"/>
              </a:spcBef>
              <a:buNone/>
            </a:pPr>
            <a:r>
              <a:rPr lang="pt-BR" sz="1200" b="1" dirty="0" smtClean="0"/>
              <a:t>2)</a:t>
            </a:r>
            <a:r>
              <a:rPr lang="pt-BR" sz="1200" dirty="0" smtClean="0"/>
              <a:t> Altera os percentuais a serem destinados ao pagamento dos precatórios sobre a receita corrente líquida, incluindo os Estados das regiões Sul e Sudeste no § 2º, inciso I, “a”, destinando 0,5%, quando o correto é de no mínimo 2%, ofendendo o disposto no § 2º, inciso I “b” da Emenda Constitucional nº62/2009 – Julgamento STF ADI 4357 e 4425;</a:t>
            </a:r>
            <a:endParaRPr lang="pt-BR" sz="1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Texto 2"/>
          <p:cNvSpPr>
            <a:spLocks noGrp="1"/>
          </p:cNvSpPr>
          <p:nvPr>
            <p:ph type="body" idx="1"/>
          </p:nvPr>
        </p:nvSpPr>
        <p:spPr/>
        <p:txBody>
          <a:bodyPr>
            <a:noAutofit/>
          </a:bodyPr>
          <a:lstStyle/>
          <a:p>
            <a:pPr algn="ctr"/>
            <a:r>
              <a:rPr lang="pt-BR" sz="2200" b="1" dirty="0" smtClean="0">
                <a:solidFill>
                  <a:schemeClr val="tx1"/>
                </a:solidFill>
              </a:rPr>
              <a:t>PROJETO DE EMENDA CONSTITUCIONAL Nº 212/2016</a:t>
            </a:r>
            <a:endParaRPr lang="pt-BR" sz="2200" b="1" dirty="0">
              <a:solidFill>
                <a:schemeClr val="tx1"/>
              </a:solidFill>
            </a:endParaRPr>
          </a:p>
        </p:txBody>
      </p:sp>
      <p:sp>
        <p:nvSpPr>
          <p:cNvPr id="4" name="Espaço Reservado para Texto 3"/>
          <p:cNvSpPr>
            <a:spLocks noGrp="1"/>
          </p:cNvSpPr>
          <p:nvPr>
            <p:ph type="body" sz="half" idx="3"/>
          </p:nvPr>
        </p:nvSpPr>
        <p:spPr/>
        <p:txBody>
          <a:bodyPr>
            <a:normAutofit/>
          </a:bodyPr>
          <a:lstStyle/>
          <a:p>
            <a:pPr algn="ctr"/>
            <a:r>
              <a:rPr lang="pt-BR" sz="2200" b="1" dirty="0" smtClean="0">
                <a:solidFill>
                  <a:schemeClr val="tx1"/>
                </a:solidFill>
              </a:rPr>
              <a:t>INCONSTITUCIONALIDADES</a:t>
            </a:r>
            <a:endParaRPr lang="pt-BR" sz="2200" b="1" dirty="0">
              <a:solidFill>
                <a:schemeClr val="tx1"/>
              </a:solidFill>
            </a:endParaRPr>
          </a:p>
        </p:txBody>
      </p:sp>
      <p:sp>
        <p:nvSpPr>
          <p:cNvPr id="5" name="Espaço Reservado para Conteúdo 4"/>
          <p:cNvSpPr>
            <a:spLocks noGrp="1"/>
          </p:cNvSpPr>
          <p:nvPr>
            <p:ph sz="quarter" idx="2"/>
          </p:nvPr>
        </p:nvSpPr>
        <p:spPr/>
        <p:txBody>
          <a:bodyPr>
            <a:normAutofit/>
          </a:bodyPr>
          <a:lstStyle/>
          <a:p>
            <a:pPr marL="0" indent="0" algn="just">
              <a:lnSpc>
                <a:spcPct val="150000"/>
              </a:lnSpc>
              <a:spcBef>
                <a:spcPts val="0"/>
              </a:spcBef>
              <a:buNone/>
            </a:pPr>
            <a:r>
              <a:rPr lang="pt-BR" sz="1200" dirty="0" smtClean="0"/>
              <a:t>II – para Municípios:</a:t>
            </a:r>
          </a:p>
          <a:p>
            <a:pPr marL="0" indent="0" algn="just">
              <a:lnSpc>
                <a:spcPct val="150000"/>
              </a:lnSpc>
              <a:spcBef>
                <a:spcPts val="0"/>
              </a:spcBef>
              <a:buNone/>
            </a:pPr>
            <a:endParaRPr lang="pt-BR" sz="1200" dirty="0" smtClean="0"/>
          </a:p>
          <a:p>
            <a:pPr marL="0" indent="0" algn="just">
              <a:lnSpc>
                <a:spcPct val="150000"/>
              </a:lnSpc>
              <a:spcBef>
                <a:spcPts val="0"/>
              </a:spcBef>
              <a:buNone/>
            </a:pPr>
            <a:r>
              <a:rPr lang="pt-BR" sz="1200" b="1" dirty="0" smtClean="0"/>
              <a:t>3)</a:t>
            </a:r>
            <a:r>
              <a:rPr lang="pt-BR" sz="1200" dirty="0" smtClean="0"/>
              <a:t>  Art. 1º, § 2º, inciso II, “a” – Percentual de, no mínimo, 0,5% sobre receita corrente líquida aos Municípios da Região Sul e Sudeste e percentual de até 35% do total da receita corrente líquida.</a:t>
            </a:r>
          </a:p>
          <a:p>
            <a:pPr marL="0" indent="0" algn="just">
              <a:lnSpc>
                <a:spcPct val="150000"/>
              </a:lnSpc>
              <a:spcBef>
                <a:spcPts val="0"/>
              </a:spcBef>
              <a:buNone/>
            </a:pPr>
            <a:endParaRPr lang="pt-BR" sz="1200" dirty="0" smtClean="0"/>
          </a:p>
          <a:p>
            <a:pPr marL="0" indent="0" algn="just">
              <a:lnSpc>
                <a:spcPct val="150000"/>
              </a:lnSpc>
              <a:spcBef>
                <a:spcPts val="0"/>
              </a:spcBef>
              <a:buNone/>
            </a:pPr>
            <a:r>
              <a:rPr lang="pt-BR" sz="1200" b="1" dirty="0" smtClean="0"/>
              <a:t>4)</a:t>
            </a:r>
            <a:r>
              <a:rPr lang="pt-BR" sz="1200" dirty="0" smtClean="0"/>
              <a:t> Omissão – Utilização dos recursos da conta depósitos judiciais para pagamento dos precatórios.</a:t>
            </a:r>
          </a:p>
          <a:p>
            <a:pPr marL="0" indent="0" algn="just">
              <a:lnSpc>
                <a:spcPct val="150000"/>
              </a:lnSpc>
              <a:spcBef>
                <a:spcPts val="0"/>
              </a:spcBef>
              <a:buNone/>
            </a:pPr>
            <a:endParaRPr lang="pt-BR" sz="1200" dirty="0" smtClean="0"/>
          </a:p>
          <a:p>
            <a:pPr marL="0" indent="0" algn="just">
              <a:lnSpc>
                <a:spcPct val="150000"/>
              </a:lnSpc>
              <a:spcBef>
                <a:spcPts val="0"/>
              </a:spcBef>
              <a:buNone/>
            </a:pPr>
            <a:r>
              <a:rPr lang="pt-BR" sz="1200" b="1" dirty="0" smtClean="0"/>
              <a:t>5)</a:t>
            </a:r>
            <a:r>
              <a:rPr lang="pt-BR" sz="1200" dirty="0" smtClean="0"/>
              <a:t> Omissão com relação a prioridade especial aos idosos com mais de 80 anos – Lei Federal nº 13.466 de 12/07/2017</a:t>
            </a:r>
            <a:endParaRPr lang="pt-BR" sz="1200" dirty="0"/>
          </a:p>
        </p:txBody>
      </p:sp>
      <p:sp>
        <p:nvSpPr>
          <p:cNvPr id="6" name="Espaço Reservado para Conteúdo 5"/>
          <p:cNvSpPr>
            <a:spLocks noGrp="1"/>
          </p:cNvSpPr>
          <p:nvPr>
            <p:ph sz="quarter" idx="4"/>
          </p:nvPr>
        </p:nvSpPr>
        <p:spPr/>
        <p:txBody>
          <a:bodyPr>
            <a:normAutofit lnSpcReduction="10000"/>
          </a:bodyPr>
          <a:lstStyle/>
          <a:p>
            <a:pPr marL="0" indent="0" algn="just">
              <a:lnSpc>
                <a:spcPct val="150000"/>
              </a:lnSpc>
              <a:spcBef>
                <a:spcPts val="0"/>
              </a:spcBef>
              <a:buNone/>
            </a:pPr>
            <a:r>
              <a:rPr lang="pt-BR" sz="1200" b="1" dirty="0" smtClean="0"/>
              <a:t>3) </a:t>
            </a:r>
            <a:r>
              <a:rPr lang="pt-BR" sz="1200" dirty="0" smtClean="0"/>
              <a:t>Altera os percentuais a serem destinados ao pagamento dos precatórios sobre a receita corrente líquida, incluindo os Municípios das regiões Sul e Sudeste destinando 0,5%, quando o correto é de no mínimo 1,5%, ofendendo o § 2º, inciso II, “b” da Emenda Constitucional nº 62/2009 – Julgamento STF – ADI 4357 e 4425.</a:t>
            </a:r>
          </a:p>
          <a:p>
            <a:pPr marL="0" indent="0" algn="just">
              <a:lnSpc>
                <a:spcPct val="150000"/>
              </a:lnSpc>
              <a:spcBef>
                <a:spcPts val="0"/>
              </a:spcBef>
              <a:buNone/>
            </a:pPr>
            <a:endParaRPr lang="pt-BR" sz="1200" dirty="0" smtClean="0"/>
          </a:p>
          <a:p>
            <a:pPr marL="0" indent="0" algn="just">
              <a:lnSpc>
                <a:spcPct val="150000"/>
              </a:lnSpc>
              <a:spcBef>
                <a:spcPts val="0"/>
              </a:spcBef>
              <a:buNone/>
            </a:pPr>
            <a:r>
              <a:rPr lang="pt-BR" sz="1200" b="1" dirty="0" smtClean="0"/>
              <a:t>4)</a:t>
            </a:r>
            <a:r>
              <a:rPr lang="pt-BR" sz="1200" dirty="0" smtClean="0"/>
              <a:t> Não adotou o decidido na Modulação com relação à utilização dos depósitos judiciais para pagamento dos precatórios: Acórdão questão de  ordem, julgamento em 25/03/2015 folha 5, item 4 (i): “A utilização compulsória de 50% dos recursos da conta de depósitos judiciais tributários para pagamento de precatórios” e não respeitou a inclusão na Emenda Constitucional nº 94/2016, art. 101, § 2º, inciso I e II da Emenda Constitucional nº 94/2016.</a:t>
            </a:r>
            <a:endParaRPr lang="pt-BR"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85720" y="142852"/>
            <a:ext cx="8686800" cy="838200"/>
          </a:xfrm>
        </p:spPr>
        <p:txBody>
          <a:bodyPr>
            <a:noAutofit/>
          </a:bodyPr>
          <a:lstStyle/>
          <a:p>
            <a:pPr algn="ctr"/>
            <a:r>
              <a:rPr lang="pt-BR" sz="2500" b="1" dirty="0" smtClean="0">
                <a:effectLst/>
              </a:rPr>
              <a:t>PRECATÓRIOS – DECISÃO MODULAÇÃO PLENO DO STF</a:t>
            </a:r>
            <a:br>
              <a:rPr lang="pt-BR" sz="2500" b="1" dirty="0" smtClean="0">
                <a:effectLst/>
              </a:rPr>
            </a:br>
            <a:r>
              <a:rPr lang="pt-BR" sz="2500" b="1" dirty="0" smtClean="0">
                <a:effectLst/>
              </a:rPr>
              <a:t>QUESTÃO DE ORDEM NAS adis 4357 e 4425</a:t>
            </a:r>
            <a:endParaRPr lang="pt-BR" sz="2500" b="1" dirty="0">
              <a:effectLst/>
            </a:endParaRPr>
          </a:p>
        </p:txBody>
      </p:sp>
      <p:sp>
        <p:nvSpPr>
          <p:cNvPr id="3" name="Espaço Reservado para Conteúdo 2"/>
          <p:cNvSpPr>
            <a:spLocks noGrp="1"/>
          </p:cNvSpPr>
          <p:nvPr>
            <p:ph idx="1"/>
          </p:nvPr>
        </p:nvSpPr>
        <p:spPr>
          <a:xfrm>
            <a:off x="142844" y="1142984"/>
            <a:ext cx="8848756" cy="5286412"/>
          </a:xfrm>
        </p:spPr>
        <p:txBody>
          <a:bodyPr>
            <a:normAutofit fontScale="92500"/>
          </a:bodyPr>
          <a:lstStyle/>
          <a:p>
            <a:pPr marL="0" indent="0">
              <a:lnSpc>
                <a:spcPct val="150000"/>
              </a:lnSpc>
              <a:spcBef>
                <a:spcPts val="0"/>
              </a:spcBef>
              <a:buNone/>
            </a:pPr>
            <a:r>
              <a:rPr lang="pt-BR" sz="1200" dirty="0" smtClean="0"/>
              <a:t> </a:t>
            </a:r>
          </a:p>
          <a:p>
            <a:pPr marL="0" indent="0" algn="just">
              <a:lnSpc>
                <a:spcPct val="150000"/>
              </a:lnSpc>
              <a:spcBef>
                <a:spcPts val="0"/>
              </a:spcBef>
              <a:buNone/>
            </a:pPr>
            <a:r>
              <a:rPr lang="pt-BR" sz="1500" dirty="0" smtClean="0"/>
              <a:t>1.  Modulação de efeitos que dê sobrevida ao regime especial de pagamento de precatórios, instituído pela Emenda Constitucional nº 62/2009, por 5 (cinco) exercícios financeiros a contar de primeiro de janeiro de 2016. </a:t>
            </a:r>
          </a:p>
          <a:p>
            <a:pPr marL="0" indent="0" algn="just">
              <a:lnSpc>
                <a:spcPct val="150000"/>
              </a:lnSpc>
              <a:spcBef>
                <a:spcPts val="0"/>
              </a:spcBef>
              <a:buNone/>
            </a:pPr>
            <a:r>
              <a:rPr lang="pt-BR" sz="1500" dirty="0" smtClean="0"/>
              <a:t> </a:t>
            </a:r>
          </a:p>
          <a:p>
            <a:pPr marL="0" indent="0" algn="just">
              <a:lnSpc>
                <a:spcPct val="150000"/>
              </a:lnSpc>
              <a:spcBef>
                <a:spcPts val="0"/>
              </a:spcBef>
              <a:buNone/>
            </a:pPr>
            <a:r>
              <a:rPr lang="pt-BR" sz="1500" dirty="0" smtClean="0"/>
              <a:t>2.  Conferir eficácia prospectiva à declaração de inconstitucionalidade dos seguintes aspectos da ADI, fixando como marco inicial a data de conclusão do julgamento da presente questão de ordem (25.03.2015) e mantendo-se válidos os precatórios expedidos ou pagos até esta data, a saber: </a:t>
            </a:r>
          </a:p>
          <a:p>
            <a:pPr marL="0" indent="0" algn="just">
              <a:lnSpc>
                <a:spcPct val="150000"/>
              </a:lnSpc>
              <a:spcBef>
                <a:spcPts val="0"/>
              </a:spcBef>
              <a:buNone/>
            </a:pPr>
            <a:endParaRPr lang="pt-BR" sz="1500" dirty="0" smtClean="0"/>
          </a:p>
          <a:p>
            <a:pPr marL="0" indent="0" algn="just">
              <a:lnSpc>
                <a:spcPct val="150000"/>
              </a:lnSpc>
              <a:spcBef>
                <a:spcPts val="0"/>
              </a:spcBef>
              <a:buNone/>
            </a:pPr>
            <a:r>
              <a:rPr lang="pt-BR" sz="1500" dirty="0" smtClean="0"/>
              <a:t>2.1. Fica mantida a aplicação do índice oficial de remuneração básica da caderneta de poupança (TR), nos termos da Emenda Constitucional nº 62/2009, até 25.03.2015, data após a qual (i) os créditos em precatórios deverão ser corrigidos pelo Índice de Preços ao Consumidor Amplo Especial (IPCA-E) e  (ii) os precatórios tributários deverão observar os mesmos critérios pelos quais a Fazenda Pública corrige seus créditos tributários; e </a:t>
            </a:r>
          </a:p>
          <a:p>
            <a:pPr marL="0" indent="0" algn="just">
              <a:lnSpc>
                <a:spcPct val="150000"/>
              </a:lnSpc>
              <a:spcBef>
                <a:spcPts val="0"/>
              </a:spcBef>
              <a:buNone/>
            </a:pPr>
            <a:endParaRPr lang="pt-BR" sz="1500" dirty="0" smtClean="0"/>
          </a:p>
          <a:p>
            <a:pPr marL="0" indent="0" algn="just">
              <a:lnSpc>
                <a:spcPct val="150000"/>
              </a:lnSpc>
              <a:spcBef>
                <a:spcPts val="0"/>
              </a:spcBef>
              <a:buNone/>
            </a:pPr>
            <a:r>
              <a:rPr lang="pt-BR" sz="1500" dirty="0" smtClean="0"/>
              <a:t> 2.2. Ficam resguardados os precatórios expedidos, no âmbito da administração pública federal, com base nos </a:t>
            </a:r>
            <a:r>
              <a:rPr lang="pt-BR" sz="1500" dirty="0" err="1" smtClean="0"/>
              <a:t>arts</a:t>
            </a:r>
            <a:r>
              <a:rPr lang="pt-BR" sz="1500" dirty="0" smtClean="0"/>
              <a:t>. 27 das Leis nº 12.919/13 e nº 13.080/15, que fixam o IPCA-E como índice de correção monetária. </a:t>
            </a:r>
          </a:p>
          <a:p>
            <a:pPr marL="0" indent="0" algn="just">
              <a:lnSpc>
                <a:spcPct val="150000"/>
              </a:lnSpc>
              <a:spcBef>
                <a:spcPts val="0"/>
              </a:spcBef>
              <a:buNone/>
            </a:pPr>
            <a:r>
              <a:rPr lang="pt-BR" sz="1500" dirty="0" smtClean="0"/>
              <a:t> </a:t>
            </a:r>
            <a:endParaRPr lang="pt-BR" sz="15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4282" y="214290"/>
            <a:ext cx="8686800" cy="838200"/>
          </a:xfrm>
        </p:spPr>
        <p:txBody>
          <a:bodyPr>
            <a:noAutofit/>
          </a:bodyPr>
          <a:lstStyle/>
          <a:p>
            <a:pPr algn="ctr"/>
            <a:r>
              <a:rPr lang="pt-BR" sz="2500" b="1" dirty="0" smtClean="0">
                <a:effectLst/>
              </a:rPr>
              <a:t>PRECATÓRIOS – DECISÃO MODULAÇÃO PLENO DO STF</a:t>
            </a:r>
            <a:br>
              <a:rPr lang="pt-BR" sz="2500" b="1" dirty="0" smtClean="0">
                <a:effectLst/>
              </a:rPr>
            </a:br>
            <a:r>
              <a:rPr lang="pt-BR" sz="2500" b="1" dirty="0" smtClean="0">
                <a:effectLst/>
              </a:rPr>
              <a:t>QUESTÃO DE ORDEM NAS adis 4357 e 4425</a:t>
            </a:r>
            <a:endParaRPr lang="pt-BR" sz="2500" b="1" dirty="0">
              <a:effectLst/>
            </a:endParaRPr>
          </a:p>
        </p:txBody>
      </p:sp>
      <p:sp>
        <p:nvSpPr>
          <p:cNvPr id="3" name="Espaço Reservado para Conteúdo 2"/>
          <p:cNvSpPr>
            <a:spLocks noGrp="1"/>
          </p:cNvSpPr>
          <p:nvPr>
            <p:ph idx="1"/>
          </p:nvPr>
        </p:nvSpPr>
        <p:spPr>
          <a:xfrm>
            <a:off x="285720" y="1214422"/>
            <a:ext cx="8686800" cy="5357850"/>
          </a:xfrm>
        </p:spPr>
        <p:txBody>
          <a:bodyPr>
            <a:normAutofit fontScale="62500" lnSpcReduction="20000"/>
          </a:bodyPr>
          <a:lstStyle/>
          <a:p>
            <a:pPr>
              <a:buNone/>
            </a:pPr>
            <a:r>
              <a:rPr lang="pt-BR" sz="1200" dirty="0" smtClean="0"/>
              <a:t> </a:t>
            </a:r>
          </a:p>
          <a:p>
            <a:pPr marL="0" indent="0" algn="just">
              <a:lnSpc>
                <a:spcPct val="160000"/>
              </a:lnSpc>
              <a:spcBef>
                <a:spcPts val="0"/>
              </a:spcBef>
              <a:buNone/>
            </a:pPr>
            <a:r>
              <a:rPr lang="pt-BR" sz="1900" dirty="0" smtClean="0"/>
              <a:t>3.  Quanto às formas alternativas de pagamento previstas no regime especial: </a:t>
            </a:r>
          </a:p>
          <a:p>
            <a:pPr marL="0" indent="0" algn="just">
              <a:lnSpc>
                <a:spcPct val="160000"/>
              </a:lnSpc>
              <a:spcBef>
                <a:spcPts val="0"/>
              </a:spcBef>
              <a:buNone/>
            </a:pPr>
            <a:endParaRPr lang="pt-BR" sz="1900" dirty="0" smtClean="0"/>
          </a:p>
          <a:p>
            <a:pPr marL="0" indent="0">
              <a:lnSpc>
                <a:spcPct val="160000"/>
              </a:lnSpc>
              <a:spcBef>
                <a:spcPts val="0"/>
              </a:spcBef>
              <a:buNone/>
            </a:pPr>
            <a:r>
              <a:rPr lang="pt-BR" sz="1900" dirty="0" smtClean="0"/>
              <a:t>3.1. Consideram-se válidas as compensações, os leilões e os pagamentos à vista por ordem crescente de crédito previstos na Emenda Constitucional nº 62/2009, desde que realizados até 25.03.2015, data a partir da qual não será possível a quitação de precatórios por tais modalidades; </a:t>
            </a:r>
          </a:p>
          <a:p>
            <a:pPr marL="0" indent="0">
              <a:lnSpc>
                <a:spcPct val="160000"/>
              </a:lnSpc>
              <a:spcBef>
                <a:spcPts val="0"/>
              </a:spcBef>
              <a:buNone/>
            </a:pPr>
            <a:endParaRPr lang="pt-BR" sz="1900" dirty="0" smtClean="0"/>
          </a:p>
          <a:p>
            <a:pPr marL="0" indent="0">
              <a:lnSpc>
                <a:spcPct val="160000"/>
              </a:lnSpc>
              <a:spcBef>
                <a:spcPts val="0"/>
              </a:spcBef>
              <a:buNone/>
            </a:pPr>
            <a:r>
              <a:rPr lang="pt-BR" sz="1900" dirty="0" smtClean="0"/>
              <a:t>3.2. Fica mantida a possibilidade de realização de acordos diretos, observada a ordem de preferência dos credores e de acordo com lei própria da entidade devedora, com redução máxima de 40% do valor do crédito atualizado. </a:t>
            </a:r>
          </a:p>
          <a:p>
            <a:pPr marL="0" indent="0">
              <a:lnSpc>
                <a:spcPct val="160000"/>
              </a:lnSpc>
              <a:spcBef>
                <a:spcPts val="0"/>
              </a:spcBef>
              <a:buNone/>
            </a:pPr>
            <a:r>
              <a:rPr lang="pt-BR" sz="1900" dirty="0" smtClean="0"/>
              <a:t> </a:t>
            </a:r>
          </a:p>
          <a:p>
            <a:pPr marL="0" indent="0">
              <a:lnSpc>
                <a:spcPct val="160000"/>
              </a:lnSpc>
              <a:spcBef>
                <a:spcPts val="0"/>
              </a:spcBef>
              <a:buNone/>
            </a:pPr>
            <a:r>
              <a:rPr lang="pt-BR" sz="1900" dirty="0" smtClean="0"/>
              <a:t>4.  Durante o período fixado no item 1 acima, ficam mantidas  (i) a  vinculação de percentuais  mínimos da receita corrente líquida ao pagamento dos precatórios (art. 97, § 10, do ADCT) e (ii) as  sanções para o caso de não liberação tempestiva dos recursos destinados ao pagamento de precatórios (art. 97, §10, do ADCT). </a:t>
            </a:r>
          </a:p>
          <a:p>
            <a:pPr marL="0" indent="0">
              <a:lnSpc>
                <a:spcPct val="160000"/>
              </a:lnSpc>
              <a:spcBef>
                <a:spcPts val="0"/>
              </a:spcBef>
              <a:buNone/>
            </a:pPr>
            <a:r>
              <a:rPr lang="pt-BR" sz="1900" dirty="0" smtClean="0"/>
              <a:t> </a:t>
            </a:r>
          </a:p>
          <a:p>
            <a:pPr marL="0" indent="0">
              <a:lnSpc>
                <a:spcPct val="160000"/>
              </a:lnSpc>
              <a:spcBef>
                <a:spcPts val="0"/>
              </a:spcBef>
              <a:buNone/>
            </a:pPr>
            <a:r>
              <a:rPr lang="pt-BR" sz="1900" dirty="0" smtClean="0"/>
              <a:t>5.  Delegação de competência ao Conselho Nacional de Justiça para que considere a apresentação  de proposta normativa que discipline (i) a utilização compulsória de 50% dos recursos da conta de depósitos judiciais tributários para o pagamento de precatórios e  (ii) a possibilidade de compensação de precatórios vencidos, próprios ou de terceiros, com o estoque de créditos inscritos em dívida ativa até 25.03.2015, por opção do credor do precatório.  </a:t>
            </a:r>
          </a:p>
          <a:p>
            <a:pPr marL="0" indent="0">
              <a:lnSpc>
                <a:spcPct val="160000"/>
              </a:lnSpc>
              <a:spcBef>
                <a:spcPts val="0"/>
              </a:spcBef>
              <a:buNone/>
            </a:pPr>
            <a:r>
              <a:rPr lang="pt-BR" sz="1900" dirty="0" smtClean="0"/>
              <a:t> </a:t>
            </a:r>
          </a:p>
          <a:p>
            <a:pPr marL="0" indent="0">
              <a:lnSpc>
                <a:spcPct val="160000"/>
              </a:lnSpc>
              <a:spcBef>
                <a:spcPts val="0"/>
              </a:spcBef>
              <a:buNone/>
            </a:pPr>
            <a:r>
              <a:rPr lang="pt-BR" sz="1900" dirty="0" smtClean="0"/>
              <a:t>6.  Atribuição de competência ao Conselho Nacional de Justiça para que monitore e supervisione o pagamento dos precatórios pelos entes públicos na forma da presente decisão. </a:t>
            </a:r>
            <a:endParaRPr lang="pt-BR" sz="19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Grp="1" noChangeAspect="1" noChangeArrowheads="1"/>
          </p:cNvPicPr>
          <p:nvPr>
            <p:ph idx="1"/>
          </p:nvPr>
        </p:nvPicPr>
        <p:blipFill>
          <a:blip r:embed="rId2"/>
          <a:srcRect l="28190" t="28103" r="28075" b="14748"/>
          <a:stretch>
            <a:fillRect/>
          </a:stretch>
        </p:blipFill>
        <p:spPr bwMode="auto">
          <a:xfrm>
            <a:off x="1285852" y="285728"/>
            <a:ext cx="6143668" cy="642227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85720" y="285728"/>
            <a:ext cx="8686800" cy="838200"/>
          </a:xfrm>
        </p:spPr>
        <p:txBody>
          <a:bodyPr>
            <a:normAutofit/>
          </a:bodyPr>
          <a:lstStyle/>
          <a:p>
            <a:pPr algn="ctr"/>
            <a:r>
              <a:rPr lang="pt-BR" sz="3000" b="1" dirty="0" smtClean="0">
                <a:effectLst/>
              </a:rPr>
              <a:t>Pontos principais da proposta substitutiva</a:t>
            </a:r>
            <a:endParaRPr lang="pt-BR" sz="3000" b="1" dirty="0">
              <a:effectLst/>
            </a:endParaRPr>
          </a:p>
        </p:txBody>
      </p:sp>
      <p:sp>
        <p:nvSpPr>
          <p:cNvPr id="3" name="Espaço Reservado para Conteúdo 2"/>
          <p:cNvSpPr>
            <a:spLocks noGrp="1"/>
          </p:cNvSpPr>
          <p:nvPr>
            <p:ph idx="1"/>
          </p:nvPr>
        </p:nvSpPr>
        <p:spPr>
          <a:xfrm>
            <a:off x="142844" y="1142984"/>
            <a:ext cx="8786874" cy="5500726"/>
          </a:xfrm>
        </p:spPr>
        <p:txBody>
          <a:bodyPr lIns="0" tIns="0" rIns="0" bIns="0">
            <a:normAutofit fontScale="25000" lnSpcReduction="20000"/>
          </a:bodyPr>
          <a:lstStyle/>
          <a:p>
            <a:pPr marL="0" indent="0" algn="just">
              <a:lnSpc>
                <a:spcPct val="170000"/>
              </a:lnSpc>
              <a:spcBef>
                <a:spcPts val="0"/>
              </a:spcBef>
              <a:buNone/>
            </a:pPr>
            <a:r>
              <a:rPr lang="pt-BR" sz="5600" b="1" dirty="0" smtClean="0"/>
              <a:t>1)</a:t>
            </a:r>
            <a:r>
              <a:rPr lang="pt-BR" sz="5600" dirty="0" smtClean="0"/>
              <a:t> Dilatação  do prazo de 2020 por mais 3 (três) anos para 2023, improrrogável;</a:t>
            </a:r>
          </a:p>
          <a:p>
            <a:pPr marL="0" indent="0" algn="just">
              <a:lnSpc>
                <a:spcPct val="170000"/>
              </a:lnSpc>
              <a:spcBef>
                <a:spcPts val="0"/>
              </a:spcBef>
              <a:buNone/>
            </a:pPr>
            <a:endParaRPr lang="pt-BR" sz="5600" dirty="0" smtClean="0"/>
          </a:p>
          <a:p>
            <a:pPr marL="0" indent="0" algn="just">
              <a:lnSpc>
                <a:spcPct val="170000"/>
              </a:lnSpc>
              <a:spcBef>
                <a:spcPts val="0"/>
              </a:spcBef>
              <a:buNone/>
            </a:pPr>
            <a:r>
              <a:rPr lang="pt-BR" sz="5600" dirty="0" smtClean="0"/>
              <a:t> </a:t>
            </a:r>
            <a:r>
              <a:rPr lang="pt-BR" sz="5600" b="1" dirty="0" smtClean="0"/>
              <a:t>2)</a:t>
            </a:r>
            <a:r>
              <a:rPr lang="pt-BR" sz="5600" dirty="0" smtClean="0"/>
              <a:t> Adequação do percentual suficiente para quitação dos débitos de precatório, em cada exercício ao percentual praticado na data da promulgação da presente Emenda Constitucional em conformidade com o plano de pagamento a ser anualmente apresentado ao Tribunal de Justiça local;</a:t>
            </a:r>
          </a:p>
          <a:p>
            <a:pPr marL="0" indent="0" algn="just">
              <a:lnSpc>
                <a:spcPct val="170000"/>
              </a:lnSpc>
              <a:spcBef>
                <a:spcPts val="0"/>
              </a:spcBef>
              <a:buNone/>
            </a:pPr>
            <a:endParaRPr lang="pt-BR" sz="5600" dirty="0" smtClean="0"/>
          </a:p>
          <a:p>
            <a:pPr marL="0" indent="0" algn="just">
              <a:lnSpc>
                <a:spcPct val="170000"/>
              </a:lnSpc>
              <a:spcBef>
                <a:spcPts val="0"/>
              </a:spcBef>
              <a:buNone/>
            </a:pPr>
            <a:r>
              <a:rPr lang="pt-BR" sz="5600" b="1" dirty="0" smtClean="0"/>
              <a:t>3) </a:t>
            </a:r>
            <a:r>
              <a:rPr lang="pt-BR" sz="5600" dirty="0" smtClean="0"/>
              <a:t>Adoção </a:t>
            </a:r>
            <a:r>
              <a:rPr lang="pt-BR" sz="5600" dirty="0" smtClean="0"/>
              <a:t>do critério de</a:t>
            </a:r>
            <a:r>
              <a:rPr lang="pt-BR" sz="5600" dirty="0" smtClean="0"/>
              <a:t> </a:t>
            </a:r>
            <a:r>
              <a:rPr lang="pt-BR" sz="5600" dirty="0" smtClean="0"/>
              <a:t>preferência de pagamento integral aos idosos com mais de 60 (sessenta) anos e portadores de doenças graves  e prioridade especial aos maiores de 80 (oitenta</a:t>
            </a:r>
            <a:r>
              <a:rPr lang="pt-BR" sz="5600" dirty="0" smtClean="0"/>
              <a:t>) anos </a:t>
            </a:r>
            <a:r>
              <a:rPr lang="pt-BR" sz="5600" dirty="0" smtClean="0"/>
              <a:t>– </a:t>
            </a:r>
            <a:r>
              <a:rPr lang="pt-BR" sz="5600" dirty="0" smtClean="0"/>
              <a:t>Lei Federal 13.466 de 12/07/2017 para recebimento dos precatórios dentre as preferências</a:t>
            </a:r>
            <a:r>
              <a:rPr lang="pt-BR" sz="5600" dirty="0" smtClean="0"/>
              <a:t>; </a:t>
            </a:r>
            <a:endParaRPr lang="pt-BR" sz="5600" dirty="0" smtClean="0"/>
          </a:p>
          <a:p>
            <a:pPr marL="0" indent="0" algn="just">
              <a:lnSpc>
                <a:spcPct val="170000"/>
              </a:lnSpc>
              <a:spcBef>
                <a:spcPts val="0"/>
              </a:spcBef>
              <a:buNone/>
            </a:pPr>
            <a:endParaRPr lang="pt-BR" sz="5600" dirty="0" smtClean="0"/>
          </a:p>
          <a:p>
            <a:pPr marL="0" indent="0" algn="just">
              <a:lnSpc>
                <a:spcPct val="170000"/>
              </a:lnSpc>
              <a:spcBef>
                <a:spcPts val="0"/>
              </a:spcBef>
              <a:buNone/>
            </a:pPr>
            <a:r>
              <a:rPr lang="pt-BR" sz="5600" b="1" dirty="0" smtClean="0"/>
              <a:t> 4) </a:t>
            </a:r>
            <a:r>
              <a:rPr lang="pt-BR" sz="5600" dirty="0" smtClean="0"/>
              <a:t>Correta fixação do percentual da receita corrente líquida para Estados e Municípios das regiões Sul e </a:t>
            </a:r>
            <a:r>
              <a:rPr lang="pt-BR" sz="5600" dirty="0" smtClean="0"/>
              <a:t>Sudeste, excluindo-se o </a:t>
            </a:r>
            <a:r>
              <a:rPr lang="pt-BR" sz="5600" dirty="0" smtClean="0"/>
              <a:t>parâmetro </a:t>
            </a:r>
            <a:r>
              <a:rPr lang="pt-BR" sz="5600" dirty="0" smtClean="0"/>
              <a:t>de 35% da receita corrente líquida para pagamento do estoque </a:t>
            </a:r>
            <a:r>
              <a:rPr lang="pt-BR" sz="5600" smtClean="0"/>
              <a:t>de precatórios;</a:t>
            </a:r>
            <a:endParaRPr lang="pt-BR" sz="5600" dirty="0" smtClean="0"/>
          </a:p>
          <a:p>
            <a:pPr marL="0" indent="0" algn="just">
              <a:lnSpc>
                <a:spcPct val="170000"/>
              </a:lnSpc>
              <a:spcBef>
                <a:spcPts val="0"/>
              </a:spcBef>
              <a:buNone/>
            </a:pPr>
            <a:r>
              <a:rPr lang="pt-BR" sz="5600" dirty="0" smtClean="0"/>
              <a:t>                          </a:t>
            </a:r>
          </a:p>
          <a:p>
            <a:pPr marL="0" indent="0" algn="just">
              <a:lnSpc>
                <a:spcPct val="170000"/>
              </a:lnSpc>
              <a:spcBef>
                <a:spcPts val="0"/>
              </a:spcBef>
              <a:buNone/>
            </a:pPr>
            <a:r>
              <a:rPr lang="pt-BR" sz="5600" dirty="0" smtClean="0"/>
              <a:t> </a:t>
            </a:r>
            <a:r>
              <a:rPr lang="pt-BR" sz="5600" b="1" dirty="0" smtClean="0"/>
              <a:t>5) </a:t>
            </a:r>
            <a:r>
              <a:rPr lang="pt-BR" sz="5600" dirty="0" smtClean="0"/>
              <a:t>Utilização dos recursos da conta depósito judicial como acréscimo aos recursos orçamentários para pagamento dos precatórios;</a:t>
            </a:r>
          </a:p>
          <a:p>
            <a:pPr marL="0" indent="0" algn="just">
              <a:lnSpc>
                <a:spcPct val="170000"/>
              </a:lnSpc>
              <a:spcBef>
                <a:spcPts val="0"/>
              </a:spcBef>
              <a:buNone/>
            </a:pPr>
            <a:endParaRPr lang="pt-BR" sz="5600" dirty="0" smtClean="0"/>
          </a:p>
          <a:p>
            <a:pPr marL="0" indent="0" algn="just">
              <a:lnSpc>
                <a:spcPct val="170000"/>
              </a:lnSpc>
              <a:spcBef>
                <a:spcPts val="0"/>
              </a:spcBef>
              <a:buNone/>
            </a:pPr>
            <a:r>
              <a:rPr lang="pt-BR" sz="5600" dirty="0" smtClean="0"/>
              <a:t> </a:t>
            </a:r>
            <a:r>
              <a:rPr lang="pt-BR" sz="5600" b="1" dirty="0" smtClean="0"/>
              <a:t>6) </a:t>
            </a:r>
            <a:r>
              <a:rPr lang="pt-BR" sz="5600" dirty="0" smtClean="0"/>
              <a:t>Evitar nova moratória de 30 (trinta) anos para pagamento de precatórios e inevitável ADI.</a:t>
            </a:r>
          </a:p>
          <a:p>
            <a:pPr marL="0" indent="0">
              <a:lnSpc>
                <a:spcPct val="150000"/>
              </a:lnSpc>
              <a:spcBef>
                <a:spcPts val="0"/>
              </a:spcBef>
              <a:buNone/>
            </a:pPr>
            <a:endParaRPr lang="pt-BR" sz="28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gem">
  <a:themeElements>
    <a:clrScheme name="Viagem">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gem">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gem">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147</TotalTime>
  <Words>1276</Words>
  <Application>Microsoft Office PowerPoint</Application>
  <PresentationFormat>Apresentação na tela (4:3)</PresentationFormat>
  <Paragraphs>64</Paragraphs>
  <Slides>7</Slides>
  <Notes>0</Notes>
  <HiddenSlides>0</HiddenSlides>
  <MMClips>0</MMClips>
  <ScaleCrop>false</ScaleCrop>
  <HeadingPairs>
    <vt:vector size="4" baseType="variant">
      <vt:variant>
        <vt:lpstr>Tema</vt:lpstr>
      </vt:variant>
      <vt:variant>
        <vt:i4>1</vt:i4>
      </vt:variant>
      <vt:variant>
        <vt:lpstr>Títulos de slides</vt:lpstr>
      </vt:variant>
      <vt:variant>
        <vt:i4>7</vt:i4>
      </vt:variant>
    </vt:vector>
  </HeadingPairs>
  <TitlesOfParts>
    <vt:vector size="8" baseType="lpstr">
      <vt:lpstr>Viagem</vt:lpstr>
      <vt:lpstr>JULIO BONAFONTE  Representante dos credores de precatórios alimentares das Entidades de Servidores Públicos</vt:lpstr>
      <vt:lpstr>Slide 2</vt:lpstr>
      <vt:lpstr>Slide 3</vt:lpstr>
      <vt:lpstr>PRECATÓRIOS – DECISÃO MODULAÇÃO PLENO DO STF QUESTÃO DE ORDEM NAS adis 4357 e 4425</vt:lpstr>
      <vt:lpstr>PRECATÓRIOS – DECISÃO MODULAÇÃO PLENO DO STF QUESTÃO DE ORDEM NAS adis 4357 e 4425</vt:lpstr>
      <vt:lpstr>Slide 6</vt:lpstr>
      <vt:lpstr>Pontos principais da proposta substitutiva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vanessa.pessoa</dc:creator>
  <cp:lastModifiedBy>Julio Bonafonte </cp:lastModifiedBy>
  <cp:revision>25</cp:revision>
  <dcterms:created xsi:type="dcterms:W3CDTF">2017-08-03T17:36:51Z</dcterms:created>
  <dcterms:modified xsi:type="dcterms:W3CDTF">2017-08-07T15:02:21Z</dcterms:modified>
</cp:coreProperties>
</file>