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sldIdLst>
    <p:sldId id="296" r:id="rId2"/>
    <p:sldId id="333" r:id="rId3"/>
    <p:sldId id="332" r:id="rId4"/>
    <p:sldId id="342" r:id="rId5"/>
    <p:sldId id="334" r:id="rId6"/>
    <p:sldId id="299" r:id="rId7"/>
    <p:sldId id="335" r:id="rId8"/>
    <p:sldId id="339" r:id="rId9"/>
    <p:sldId id="338" r:id="rId10"/>
    <p:sldId id="345" r:id="rId11"/>
    <p:sldId id="331" r:id="rId12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14" autoAdjust="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50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l&#225;udio%20Pontes%20(1)\AppData\Local\Temp\Gr&#225;ficos%20-%20Aliende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l&#225;udio%20Pontes%20(1)\AppData\Local\Temp\Gr&#225;ficos%20-%20Aliend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l&#225;udio%20Pontes%20(1)\AppData\Local\Temp\Gr&#225;ficos%20-%20Aliend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l&#225;udio%20Pontes%20(1)\AppData\Local\Temp\Gr&#225;ficos%20-%20Aliend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2000" dirty="0"/>
              <a:t>DISTRIBUIÇÃO DA REPRESENTATIVIDADE DA DÍVIDA FRENTE À RCL ESTADO DE SÃO</a:t>
            </a:r>
            <a:r>
              <a:rPr lang="pt-BR" sz="2000" baseline="0" dirty="0"/>
              <a:t> PAULO</a:t>
            </a:r>
          </a:p>
          <a:p>
            <a:pPr>
              <a:defRPr sz="2000"/>
            </a:pPr>
            <a:r>
              <a:rPr lang="pt-BR" sz="800" baseline="0" dirty="0"/>
              <a:t>Fonte: Câmara Nacional de Gestores de Precatórios</a:t>
            </a:r>
            <a:endParaRPr lang="pt-BR" sz="800" dirty="0"/>
          </a:p>
        </c:rich>
      </c:tx>
      <c:layout>
        <c:manualLayout>
          <c:xMode val="edge"/>
          <c:yMode val="edge"/>
          <c:x val="0.1361035527284146"/>
          <c:y val="3.845237554569147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0.17858333947576113"/>
          <c:y val="0.22984305917092343"/>
          <c:w val="0.38893033947773092"/>
          <c:h val="0.5978413763815088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7BB5-4575-9B47-7F9A5312A14A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7BB5-4575-9B47-7F9A5312A14A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7BB5-4575-9B47-7F9A5312A14A}"/>
              </c:ext>
            </c:extLst>
          </c:dPt>
          <c:dPt>
            <c:idx val="3"/>
            <c:bubble3D val="0"/>
            <c:explosion val="21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7BB5-4575-9B47-7F9A5312A14A}"/>
              </c:ext>
            </c:extLst>
          </c:dPt>
          <c:dLbls>
            <c:dLbl>
              <c:idx val="0"/>
              <c:layout>
                <c:manualLayout>
                  <c:x val="-7.5906930763071996E-4"/>
                  <c:y val="-5.8978900593517911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BB5-4575-9B47-7F9A5312A14A}"/>
                </c:ext>
              </c:extLst>
            </c:dLbl>
            <c:dLbl>
              <c:idx val="1"/>
              <c:layout>
                <c:manualLayout>
                  <c:x val="2.0637624438589776E-2"/>
                  <c:y val="9.2429120862047125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BB5-4575-9B47-7F9A5312A14A}"/>
                </c:ext>
              </c:extLst>
            </c:dLbl>
            <c:dLbl>
              <c:idx val="2"/>
              <c:layout>
                <c:manualLayout>
                  <c:x val="1.0979239838014071E-2"/>
                  <c:y val="2.0132918054050902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BB5-4575-9B47-7F9A5312A14A}"/>
                </c:ext>
              </c:extLst>
            </c:dLbl>
            <c:dLbl>
              <c:idx val="3"/>
              <c:layout>
                <c:manualLayout>
                  <c:x val="0.13803916909590616"/>
                  <c:y val="-0.10941955716822875"/>
                </c:manualLayout>
              </c:layout>
              <c:numFmt formatCode="0.0%" sourceLinked="0"/>
              <c:spPr>
                <a:pattFill prst="pct75">
                  <a:fgClr>
                    <a:sysClr val="windowText" lastClr="000000">
                      <a:lumMod val="75000"/>
                      <a:lumOff val="25000"/>
                    </a:sysClr>
                  </a:fgClr>
                  <a:bgClr>
                    <a:sysClr val="windowText" lastClr="000000">
                      <a:lumMod val="65000"/>
                      <a:lumOff val="35000"/>
                    </a:sys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9087675822460725E-2"/>
                      <c:h val="6.268757086320245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7BB5-4575-9B47-7F9A5312A14A}"/>
                </c:ext>
              </c:extLst>
            </c:dLbl>
            <c:spPr>
              <a:pattFill prst="pct75">
                <a:fgClr>
                  <a:sysClr val="windowText" lastClr="000000">
                    <a:lumMod val="75000"/>
                    <a:lumOff val="25000"/>
                  </a:sysClr>
                </a:fgClr>
                <a:bgClr>
                  <a:sysClr val="windowText" lastClr="000000">
                    <a:lumMod val="65000"/>
                    <a:lumOff val="35000"/>
                  </a:sys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'[Gráficos - Aliende.xlsx]Pizza1'!$B$2:$E$2</c:f>
              <c:strCache>
                <c:ptCount val="4"/>
                <c:pt idx="0">
                  <c:v>x &gt; = 10%</c:v>
                </c:pt>
                <c:pt idx="1">
                  <c:v>5% &lt; x &lt; 10%</c:v>
                </c:pt>
                <c:pt idx="2">
                  <c:v>3% &lt; x &lt; 5%</c:v>
                </c:pt>
                <c:pt idx="3">
                  <c:v>0% &lt;= x &lt; 3%</c:v>
                </c:pt>
              </c:strCache>
            </c:strRef>
          </c:cat>
          <c:val>
            <c:numRef>
              <c:f>'[Gráficos - Aliende.xlsx]Pizza1'!$B$3:$E$3</c:f>
              <c:numCache>
                <c:formatCode>0.00%</c:formatCode>
                <c:ptCount val="4"/>
                <c:pt idx="0">
                  <c:v>3.1E-2</c:v>
                </c:pt>
                <c:pt idx="1">
                  <c:v>5.1999999999999998E-2</c:v>
                </c:pt>
                <c:pt idx="2">
                  <c:v>0.123</c:v>
                </c:pt>
                <c:pt idx="3">
                  <c:v>0.79400000000000004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BB5-4575-9B47-7F9A5312A14A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28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4459546696083967"/>
          <c:y val="0.39483928643992033"/>
          <c:w val="0.19352410832941203"/>
          <c:h val="0.27997090176637113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 anchor="ctr"/>
    <a:lstStyle/>
    <a:p>
      <a:pPr>
        <a:defRPr/>
      </a:pPr>
      <a:endParaRPr lang="pt-BR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DISTRIBUIÇÃO DA REPRESENTATIVIDADE DA DÍVIDA EM PRECATÓRIOS </a:t>
            </a:r>
            <a:r>
              <a:rPr lang="pt-BR" baseline="0" dirty="0"/>
              <a:t>FRENTE À RCL NO ESTADO DO MS</a:t>
            </a:r>
          </a:p>
          <a:p>
            <a:pPr>
              <a:defRPr/>
            </a:pPr>
            <a:r>
              <a:rPr lang="pt-BR" sz="900" baseline="0" dirty="0"/>
              <a:t>Fonte: Câmara Nacional dos Gestores de Precatórios</a:t>
            </a:r>
          </a:p>
          <a:p>
            <a:pPr>
              <a:defRPr/>
            </a:pPr>
            <a:endParaRPr lang="pt-BR" dirty="0"/>
          </a:p>
        </c:rich>
      </c:tx>
      <c:layout>
        <c:manualLayout>
          <c:xMode val="edge"/>
          <c:yMode val="edge"/>
          <c:x val="0.11331612145357498"/>
          <c:y val="3.07631424247200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0.18605427475349076"/>
          <c:y val="0.16141036290970276"/>
          <c:w val="0.44060795436955968"/>
          <c:h val="0.73476403140686719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3A3-4DA3-BA32-7066986D2DC0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3A3-4DA3-BA32-7066986D2DC0}"/>
              </c:ext>
            </c:extLst>
          </c:dPt>
          <c:dPt>
            <c:idx val="2"/>
            <c:bubble3D val="0"/>
            <c:explosion val="38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3A3-4DA3-BA32-7066986D2DC0}"/>
              </c:ext>
            </c:extLst>
          </c:dPt>
          <c:dLbls>
            <c:dLbl>
              <c:idx val="0"/>
              <c:layout>
                <c:manualLayout>
                  <c:x val="1.2173558431546215E-2"/>
                  <c:y val="-2.0321387030156277E-2"/>
                </c:manualLayout>
              </c:layout>
              <c:numFmt formatCode="0.00%" sourceLinked="0"/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162202659385028E-2"/>
                      <c:h val="6.63907067453488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83A3-4DA3-BA32-7066986D2DC0}"/>
                </c:ext>
              </c:extLst>
            </c:dLbl>
            <c:dLbl>
              <c:idx val="1"/>
              <c:layout>
                <c:manualLayout>
                  <c:x val="1.3481035992128182E-2"/>
                  <c:y val="1.7591915107048901E-3"/>
                </c:manualLayout>
              </c:layout>
              <c:numFmt formatCode="0.00%" sourceLinked="0"/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623387634232745E-2"/>
                      <c:h val="6.831340314689386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83A3-4DA3-BA32-7066986D2DC0}"/>
                </c:ext>
              </c:extLst>
            </c:dLbl>
            <c:dLbl>
              <c:idx val="2"/>
              <c:layout>
                <c:manualLayout>
                  <c:x val="0.16162631434313418"/>
                  <c:y val="-2.5292541285363422E-2"/>
                </c:manualLayout>
              </c:layout>
              <c:numFmt formatCode="0.00%" sourceLinked="0"/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0196251455842022E-2"/>
                      <c:h val="8.561767076079886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83A3-4DA3-BA32-7066986D2DC0}"/>
                </c:ext>
              </c:extLst>
            </c:dLbl>
            <c:numFmt formatCode="0.00%" sourceLinked="0"/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'[Gráficos - Aliende.xlsx]Pizza2 (TJMS)'!$B$2:$D$2</c:f>
              <c:strCache>
                <c:ptCount val="3"/>
                <c:pt idx="0">
                  <c:v>5% &lt; x &lt; 10%</c:v>
                </c:pt>
                <c:pt idx="1">
                  <c:v>3% &lt; x &lt; 5%</c:v>
                </c:pt>
                <c:pt idx="2">
                  <c:v>0% &lt; x &lt; 3%</c:v>
                </c:pt>
              </c:strCache>
            </c:strRef>
          </c:cat>
          <c:val>
            <c:numRef>
              <c:f>'[Gráficos - Aliende.xlsx]Pizza2 (TJMS)'!$B$3:$D$3</c:f>
              <c:numCache>
                <c:formatCode>0.00%</c:formatCode>
                <c:ptCount val="3"/>
                <c:pt idx="0">
                  <c:v>5.2600000000000001E-2</c:v>
                </c:pt>
                <c:pt idx="1">
                  <c:v>5.2600000000000001E-2</c:v>
                </c:pt>
                <c:pt idx="2">
                  <c:v>0.89480000000000004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3A3-4DA3-BA32-7066986D2DC0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56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6770117819393491"/>
          <c:y val="0.69822326199221318"/>
          <c:w val="0.15997855610569331"/>
          <c:h val="0.1975703778794838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 anchor="t"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800" b="1" i="0" baseline="0" dirty="0">
                <a:effectLst/>
              </a:rPr>
              <a:t>DISTRIBUIÇÃO DA REPRESENTATIVIDADE DA DÍVIDA FRENTE À RCL ESTADO DE PERNAMBUCO</a:t>
            </a:r>
            <a:endParaRPr lang="pt-BR" dirty="0">
              <a:effectLst/>
            </a:endParaRPr>
          </a:p>
          <a:p>
            <a:pPr>
              <a:defRPr/>
            </a:pPr>
            <a:r>
              <a:rPr lang="pt-BR" sz="900" b="1" i="0" baseline="0" dirty="0">
                <a:effectLst/>
              </a:rPr>
              <a:t>Fonte: Câmara Nacional de Gestores de Precatórios</a:t>
            </a:r>
            <a:endParaRPr lang="pt-BR" sz="900" dirty="0">
              <a:effectLst/>
            </a:endParaRPr>
          </a:p>
        </c:rich>
      </c:tx>
      <c:layout>
        <c:manualLayout>
          <c:xMode val="edge"/>
          <c:yMode val="edge"/>
          <c:x val="0.1640962601193838"/>
          <c:y val="2.735042244199072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0.16816973038773456"/>
          <c:y val="0.1552947593697851"/>
          <c:w val="0.46241215101276895"/>
          <c:h val="0.74934468459614878"/>
        </c:manualLayout>
      </c:layout>
      <c:pieChart>
        <c:varyColors val="1"/>
        <c:ser>
          <c:idx val="0"/>
          <c:order val="0"/>
          <c:tx>
            <c:strRef>
              <c:f>'[Gráficos - Aliende.xlsx]Barra - Pizza (TJPE)'!$B$3</c:f>
              <c:strCache>
                <c:ptCount val="1"/>
                <c:pt idx="0">
                  <c:v>Distribuição TJPE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6F7-46D6-8EE3-EAC11A1D88A7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6F7-46D6-8EE3-EAC11A1D88A7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E6F7-46D6-8EE3-EAC11A1D88A7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E6F7-46D6-8EE3-EAC11A1D88A7}"/>
              </c:ext>
            </c:extLst>
          </c:dPt>
          <c:dLbls>
            <c:dLbl>
              <c:idx val="1"/>
              <c:layout>
                <c:manualLayout>
                  <c:x val="2.2717581933788936E-2"/>
                  <c:y val="0.1916253868573811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6F7-46D6-8EE3-EAC11A1D88A7}"/>
                </c:ext>
              </c:extLst>
            </c:dLbl>
            <c:dLbl>
              <c:idx val="2"/>
              <c:layout>
                <c:manualLayout>
                  <c:x val="5.8274361274459913E-3"/>
                  <c:y val="-2.862103261842966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6F7-46D6-8EE3-EAC11A1D88A7}"/>
                </c:ext>
              </c:extLst>
            </c:dLbl>
            <c:dLbl>
              <c:idx val="3"/>
              <c:layout>
                <c:manualLayout>
                  <c:x val="2.3063667674452087E-2"/>
                  <c:y val="1.9349885483565461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6F7-46D6-8EE3-EAC11A1D88A7}"/>
                </c:ext>
              </c:extLst>
            </c:dLbl>
            <c:numFmt formatCode="0.000%" sourceLinked="0"/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'[Gráficos - Aliende.xlsx]Barra - Pizza (TJPE)'!$C$2:$F$2</c:f>
              <c:strCache>
                <c:ptCount val="4"/>
                <c:pt idx="0">
                  <c:v>Até 1%</c:v>
                </c:pt>
                <c:pt idx="1">
                  <c:v>&gt; 1% a 3%</c:v>
                </c:pt>
                <c:pt idx="2">
                  <c:v>&gt; 3% a 5%</c:v>
                </c:pt>
                <c:pt idx="3">
                  <c:v>&gt; 5% a 8%</c:v>
                </c:pt>
              </c:strCache>
            </c:strRef>
          </c:cat>
          <c:val>
            <c:numRef>
              <c:f>'[Gráficos - Aliende.xlsx]Barra - Pizza (TJPE)'!$C$3:$F$3</c:f>
              <c:numCache>
                <c:formatCode>0.000%</c:formatCode>
                <c:ptCount val="4"/>
                <c:pt idx="0">
                  <c:v>0.64912000000000003</c:v>
                </c:pt>
                <c:pt idx="1">
                  <c:v>0.29825000000000002</c:v>
                </c:pt>
                <c:pt idx="2">
                  <c:v>3.5090000000000003E-2</c:v>
                </c:pt>
                <c:pt idx="3">
                  <c:v>1.754E-2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6F7-46D6-8EE3-EAC11A1D88A7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68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8015199520774847"/>
          <c:y val="0.43388932415502268"/>
          <c:w val="0.15101996744077878"/>
          <c:h val="0.2347900962756405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800" b="1" i="0" baseline="0" dirty="0">
                <a:effectLst/>
              </a:rPr>
              <a:t>DISTRIBUIÇÃO DA REPRESENTATIVIDADE DA DÍVIDA FRENTE À RCL ESTADO DE PERNAMBUCO</a:t>
            </a:r>
            <a:endParaRPr lang="pt-BR" dirty="0">
              <a:effectLst/>
            </a:endParaRPr>
          </a:p>
          <a:p>
            <a:pPr>
              <a:defRPr/>
            </a:pPr>
            <a:r>
              <a:rPr lang="pt-BR" sz="900" b="1" i="0" baseline="0" dirty="0">
                <a:effectLst/>
              </a:rPr>
              <a:t>Fonte: Câmara Nacional de Gestores de Precatórios</a:t>
            </a:r>
            <a:endParaRPr lang="pt-BR" sz="900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0.1902761470785517"/>
          <c:y val="0.17926766303235697"/>
          <c:w val="0.43756101401433278"/>
          <c:h val="0.69843489771873546"/>
        </c:manualLayout>
      </c:layout>
      <c:pieChart>
        <c:varyColors val="1"/>
        <c:ser>
          <c:idx val="0"/>
          <c:order val="0"/>
          <c:tx>
            <c:strRef>
              <c:f>'[Gráficos - Aliende.xlsx]Pizza3 (TJPA)'!$B$3</c:f>
              <c:strCache>
                <c:ptCount val="1"/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explosion val="2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1DB-4328-A101-33AB3C6D0651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1DB-4328-A101-33AB3C6D0651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1DB-4328-A101-33AB3C6D0651}"/>
              </c:ext>
            </c:extLst>
          </c:dPt>
          <c:dPt>
            <c:idx val="3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91DB-4328-A101-33AB3C6D0651}"/>
              </c:ext>
            </c:extLst>
          </c:dPt>
          <c:dPt>
            <c:idx val="4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91DB-4328-A101-33AB3C6D0651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1DB-4328-A101-33AB3C6D0651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1DB-4328-A101-33AB3C6D0651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1DB-4328-A101-33AB3C6D0651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1DB-4328-A101-33AB3C6D0651}"/>
                </c:ext>
              </c:extLst>
            </c:dLbl>
            <c:dLbl>
              <c:idx val="4"/>
              <c:layout>
                <c:manualLayout>
                  <c:x val="3.1182944237232932E-3"/>
                  <c:y val="-0.36026272139711346"/>
                </c:manualLayout>
              </c:layout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2787524366471738E-2"/>
                      <c:h val="0.1136563014368966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91DB-4328-A101-33AB3C6D0651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'[Gráficos - Aliende.xlsx]Pizza3 (TJPA)'!$C$2:$G$2</c:f>
              <c:strCache>
                <c:ptCount val="4"/>
                <c:pt idx="0">
                  <c:v>x &gt; = 10%</c:v>
                </c:pt>
                <c:pt idx="1">
                  <c:v>5% &lt; x &lt; 10%</c:v>
                </c:pt>
                <c:pt idx="2">
                  <c:v>3% &lt; x &lt; 5%</c:v>
                </c:pt>
                <c:pt idx="3">
                  <c:v>0% &lt;= x &lt; 3%</c:v>
                </c:pt>
              </c:strCache>
            </c:strRef>
          </c:cat>
          <c:val>
            <c:numRef>
              <c:f>'[Gráficos - Aliende.xlsx]Pizza3 (TJPA)'!$C$3:$G$3</c:f>
              <c:numCache>
                <c:formatCode>0.00%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1DB-4328-A101-33AB3C6D0651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163856272351916"/>
          <c:y val="0.25883688267780086"/>
          <c:w val="0.14143361131710094"/>
          <c:h val="0.42380572618437934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 anchor="b"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0.01371</cdr:x>
      <cdr:y>0.93929</cdr:y>
    </cdr:from>
    <cdr:to>
      <cdr:x>0.48188</cdr:x>
      <cdr:y>0.98393</cdr:y>
    </cdr:to>
    <cdr:sp macro="" textlink="">
      <cdr:nvSpPr>
        <cdr:cNvPr id="2" name="CaixaDeTexto 1">
          <a:extLst xmlns:a="http://schemas.openxmlformats.org/drawingml/2006/main">
            <a:ext uri="{FF2B5EF4-FFF2-40B4-BE49-F238E27FC236}">
              <a16:creationId xmlns:a16="http://schemas.microsoft.com/office/drawing/2014/main" id="{F114906B-95B7-4C10-B268-D164073D7E8D}"/>
            </a:ext>
          </a:extLst>
        </cdr:cNvPr>
        <cdr:cNvSpPr txBox="1"/>
      </cdr:nvSpPr>
      <cdr:spPr>
        <a:xfrm xmlns:a="http://schemas.openxmlformats.org/drawingml/2006/main">
          <a:off x="132228" y="5894297"/>
          <a:ext cx="4515972" cy="280147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95000"/>
          </a:schemeClr>
        </a:solidFill>
        <a:effectLst xmlns:a="http://schemas.openxmlformats.org/drawingml/2006/main">
          <a:softEdge rad="31750"/>
        </a:effectLst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BR" sz="1200" b="1">
              <a:solidFill>
                <a:schemeClr val="tx1">
                  <a:lumMod val="65000"/>
                  <a:lumOff val="35000"/>
                </a:schemeClr>
              </a:solidFill>
            </a:rPr>
            <a:t>X</a:t>
          </a:r>
          <a:r>
            <a:rPr lang="pt-BR" sz="1200" b="1" baseline="0">
              <a:solidFill>
                <a:schemeClr val="tx1">
                  <a:lumMod val="65000"/>
                  <a:lumOff val="35000"/>
                </a:schemeClr>
              </a:solidFill>
            </a:rPr>
            <a:t> = ALÍQUOTA UNIFICADA COM AS AUTARQUIAS E RCL DA FAZ/PREF</a:t>
          </a:r>
          <a:endParaRPr lang="pt-BR" sz="1200" b="1">
            <a:solidFill>
              <a:schemeClr val="tx1">
                <a:lumMod val="65000"/>
                <a:lumOff val="35000"/>
              </a:schemeClr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99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8499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sz="2400">
                <a:latin typeface="Times New Roman" pitchFamily="18" charset="0"/>
              </a:endParaRPr>
            </a:p>
          </p:txBody>
        </p:sp>
        <p:grpSp>
          <p:nvGrpSpPr>
            <p:cNvPr id="8499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84997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84998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84999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85000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5001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85002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85003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noProof="0"/>
              <a:t>Clique para editar o estilo do título mestre</a:t>
            </a:r>
          </a:p>
        </p:txBody>
      </p:sp>
      <p:sp>
        <p:nvSpPr>
          <p:cNvPr id="85004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Clique para editar o estilo do subtítulo mestre</a:t>
            </a:r>
          </a:p>
        </p:txBody>
      </p:sp>
      <p:sp>
        <p:nvSpPr>
          <p:cNvPr id="85005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5006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5007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1EF611D-10D2-4000-92E0-493408A9DD3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EE498F-B7E2-4285-AEA1-BCA61757CF22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95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A64A1D-4CE0-4C18-989A-85C9AA54C033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598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5D9772-095F-4753-8D57-6A8078E67D53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409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DB0EF1-9850-494C-80C6-0843B1C25113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299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5BB27A-A33C-4AE4-B138-AC3E1045244F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115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97E456-975D-4FDC-889C-98C435EFABAC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441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869B3C-908D-4068-80B0-95ED6050D737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09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959DDD-D9C6-4D8D-B8A5-87EBFF69BFFD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583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F36482-8534-462D-977A-900BB17AA33C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703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B80288-44E1-4EDE-840D-C6092B2082EC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20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970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8397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sz="2400">
                <a:latin typeface="Times New Roman" pitchFamily="18" charset="0"/>
              </a:endParaRPr>
            </a:p>
          </p:txBody>
        </p:sp>
        <p:grpSp>
          <p:nvGrpSpPr>
            <p:cNvPr id="83972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83973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83974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83975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 para editar o estilo do título mestre</a:t>
            </a:r>
          </a:p>
        </p:txBody>
      </p:sp>
      <p:sp>
        <p:nvSpPr>
          <p:cNvPr id="8397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 para editar os estilos do texto mestre</a:t>
            </a:r>
          </a:p>
          <a:p>
            <a:pPr lvl="1"/>
            <a:r>
              <a:rPr lang="en-US"/>
              <a:t>Segundo nível</a:t>
            </a:r>
          </a:p>
          <a:p>
            <a:pPr lvl="2"/>
            <a:r>
              <a:rPr lang="en-US"/>
              <a:t>Terceiro nível</a:t>
            </a:r>
          </a:p>
          <a:p>
            <a:pPr lvl="3"/>
            <a:r>
              <a:rPr lang="en-US"/>
              <a:t>Quarto nível</a:t>
            </a:r>
          </a:p>
          <a:p>
            <a:pPr lvl="4"/>
            <a:r>
              <a:rPr lang="en-US"/>
              <a:t>Quinto nível</a:t>
            </a:r>
          </a:p>
        </p:txBody>
      </p:sp>
      <p:sp>
        <p:nvSpPr>
          <p:cNvPr id="8397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/>
          </a:p>
        </p:txBody>
      </p:sp>
      <p:sp>
        <p:nvSpPr>
          <p:cNvPr id="8397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/>
          </a:p>
        </p:txBody>
      </p:sp>
      <p:sp>
        <p:nvSpPr>
          <p:cNvPr id="8397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E7FC26CA-8D70-4127-9572-574732C729B9}" type="slidenum">
              <a:rPr lang="en-US"/>
              <a:pPr/>
              <a:t>‹nº›</a:t>
            </a:fld>
            <a:endParaRPr lang="en-US"/>
          </a:p>
        </p:txBody>
      </p:sp>
      <p:sp>
        <p:nvSpPr>
          <p:cNvPr id="83980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claudiopontes@madeca.org.b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6000" dirty="0">
                <a:latin typeface="Calibri" panose="020F0502020204030204" pitchFamily="34" charset="0"/>
              </a:rPr>
              <a:t>PEC 212/2016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Acrescenta o art. 101 ao Ato das Disposições Constitucionais Transitórias para instituir novo regime especial de pagamento de precatórios					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433503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Calibri" panose="020F0502020204030204" pitchFamily="34" charset="0"/>
              </a:rPr>
              <a:t>PEC 212/16 (texto substitutivo)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 algn="just"/>
            <a:r>
              <a:rPr lang="pt-BR" b="1" dirty="0">
                <a:latin typeface="Calibri" panose="020F0502020204030204" pitchFamily="34" charset="0"/>
              </a:rPr>
              <a:t>Aprimorar o sistema vigente: </a:t>
            </a:r>
            <a:r>
              <a:rPr lang="pt-BR" dirty="0">
                <a:latin typeface="Calibri" panose="020F0502020204030204" pitchFamily="34" charset="0"/>
              </a:rPr>
              <a:t>respeitada a decisão do STF que não admite eternização da dívida</a:t>
            </a:r>
            <a:endParaRPr lang="pt-BR" b="1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pt-BR" b="1" dirty="0">
              <a:latin typeface="Calibri" panose="020F0502020204030204" pitchFamily="34" charset="0"/>
            </a:endParaRPr>
          </a:p>
          <a:p>
            <a:pPr marL="609600" indent="-609600" algn="just"/>
            <a:r>
              <a:rPr lang="pt-BR" b="1" dirty="0">
                <a:latin typeface="Calibri" panose="020F0502020204030204" pitchFamily="34" charset="0"/>
              </a:rPr>
              <a:t>Depósitos Judiciais: </a:t>
            </a:r>
            <a:r>
              <a:rPr lang="pt-BR" dirty="0">
                <a:latin typeface="Calibri" panose="020F0502020204030204" pitchFamily="34" charset="0"/>
              </a:rPr>
              <a:t>transferência exclusiva e direta para conta de precatório como fonte  adicional de recurso (ADI 5679)</a:t>
            </a:r>
            <a:endParaRPr lang="pt-BR" b="1" dirty="0">
              <a:latin typeface="Calibri" panose="020F050202020403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7305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pt-BR" sz="3200" b="1" dirty="0">
              <a:latin typeface="Calibri" panose="020F0502020204030204" pitchFamily="34" charset="0"/>
            </a:endParaRPr>
          </a:p>
          <a:p>
            <a:pPr marL="0" indent="0" algn="ctr">
              <a:buNone/>
            </a:pPr>
            <a:endParaRPr lang="pt-BR" sz="3200" b="1" dirty="0">
              <a:latin typeface="Calibri" panose="020F0502020204030204" pitchFamily="34" charset="0"/>
            </a:endParaRPr>
          </a:p>
          <a:p>
            <a:pPr marL="0" indent="0" algn="ctr">
              <a:buNone/>
            </a:pPr>
            <a:endParaRPr lang="pt-BR" sz="3200" b="1" dirty="0">
              <a:latin typeface="Calibri" panose="020F0502020204030204" pitchFamily="34" charset="0"/>
            </a:endParaRPr>
          </a:p>
          <a:p>
            <a:pPr marL="0" indent="0" algn="ctr">
              <a:buNone/>
            </a:pPr>
            <a:endParaRPr lang="pt-BR" sz="3200" b="1" dirty="0">
              <a:latin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pt-BR" sz="4000" dirty="0"/>
              <a:t>Cláudio Sérgio Pontes</a:t>
            </a:r>
          </a:p>
          <a:p>
            <a:pPr marL="0" indent="0" algn="ctr">
              <a:buNone/>
            </a:pPr>
            <a:r>
              <a:rPr lang="pt-BR" sz="3200" dirty="0">
                <a:latin typeface="Calibri" panose="020F0502020204030204" pitchFamily="34" charset="0"/>
                <a:hlinkClick r:id="rId2"/>
              </a:rPr>
              <a:t>claudiopontes@madeca.org.br</a:t>
            </a:r>
            <a:endParaRPr lang="pt-BR" sz="3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300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Calibri" panose="020F0502020204030204" pitchFamily="34" charset="0"/>
              </a:rPr>
              <a:t>Precatório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>
                <a:latin typeface="Calibri" panose="020F0502020204030204" pitchFamily="34" charset="0"/>
              </a:rPr>
              <a:t>Histórico</a:t>
            </a:r>
          </a:p>
          <a:p>
            <a:pPr marL="0" indent="0">
              <a:buNone/>
            </a:pPr>
            <a:endParaRPr lang="pt-BR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pt-BR" dirty="0">
                <a:latin typeface="Calibri" panose="020F0502020204030204" pitchFamily="34" charset="0"/>
              </a:rPr>
              <a:t>	Parcelamento de 8 anos da CF/88</a:t>
            </a:r>
          </a:p>
          <a:p>
            <a:pPr marL="0" indent="0">
              <a:buNone/>
            </a:pPr>
            <a:r>
              <a:rPr lang="pt-BR" dirty="0">
                <a:latin typeface="Calibri" panose="020F0502020204030204" pitchFamily="34" charset="0"/>
              </a:rPr>
              <a:t>	Parcelamento de 10 anos da EC 30/00</a:t>
            </a:r>
          </a:p>
          <a:p>
            <a:pPr marL="0" indent="0">
              <a:buNone/>
            </a:pPr>
            <a:r>
              <a:rPr lang="pt-BR" dirty="0">
                <a:latin typeface="Calibri" panose="020F0502020204030204" pitchFamily="34" charset="0"/>
              </a:rPr>
              <a:t>	Parcelamento de 15 anos da EC 62/09</a:t>
            </a:r>
          </a:p>
          <a:p>
            <a:pPr marL="0" indent="0">
              <a:buNone/>
            </a:pPr>
            <a:r>
              <a:rPr lang="pt-BR" dirty="0">
                <a:latin typeface="Calibri" panose="020F0502020204030204" pitchFamily="34" charset="0"/>
              </a:rPr>
              <a:t>	Parcelamento até 2020 da EC 94/16</a:t>
            </a:r>
          </a:p>
          <a:p>
            <a:pPr marL="0" indent="0">
              <a:buNone/>
            </a:pPr>
            <a:r>
              <a:rPr lang="pt-BR" dirty="0">
                <a:latin typeface="Calibri" panose="020F050202020403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806270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Calibri" panose="020F0502020204030204" pitchFamily="34" charset="0"/>
              </a:rPr>
              <a:t>Sistema Vigente – EC 94/2016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dirty="0">
              <a:latin typeface="Calibri" panose="020F0502020204030204" pitchFamily="34" charset="0"/>
            </a:endParaRPr>
          </a:p>
          <a:p>
            <a:pPr algn="just"/>
            <a:r>
              <a:rPr lang="pt-BR" b="1" dirty="0">
                <a:latin typeface="Calibri" panose="020F0502020204030204" pitchFamily="34" charset="0"/>
              </a:rPr>
              <a:t>Origem: </a:t>
            </a:r>
            <a:r>
              <a:rPr lang="pt-BR" dirty="0">
                <a:latin typeface="Calibri" panose="020F0502020204030204" pitchFamily="34" charset="0"/>
              </a:rPr>
              <a:t>consenso e respeito à decisão do STF</a:t>
            </a:r>
          </a:p>
          <a:p>
            <a:pPr algn="just"/>
            <a:r>
              <a:rPr lang="pt-BR" b="1" dirty="0">
                <a:latin typeface="Calibri" panose="020F0502020204030204" pitchFamily="34" charset="0"/>
              </a:rPr>
              <a:t>Pilares do sistema</a:t>
            </a:r>
            <a:r>
              <a:rPr lang="pt-BR" dirty="0">
                <a:latin typeface="Calibri" panose="020F0502020204030204" pitchFamily="34" charset="0"/>
              </a:rPr>
              <a:t>: transitoriedade, vinculação de receita, sanção e fontes de recursos adicionais</a:t>
            </a:r>
          </a:p>
          <a:p>
            <a:pPr algn="just"/>
            <a:r>
              <a:rPr lang="pt-BR" b="1" dirty="0">
                <a:latin typeface="Calibri" panose="020F0502020204030204" pitchFamily="34" charset="0"/>
              </a:rPr>
              <a:t>Efeitos práticos</a:t>
            </a:r>
            <a:r>
              <a:rPr lang="pt-BR" dirty="0">
                <a:latin typeface="Calibri" panose="020F0502020204030204" pitchFamily="34" charset="0"/>
              </a:rPr>
              <a:t>: 90% dos devedores solucionam a dívida com comprometimento de até 3% de suas receitas, sem recursos de financiamento adicional</a:t>
            </a:r>
          </a:p>
          <a:p>
            <a:pPr marL="0" indent="0" algn="just">
              <a:buNone/>
            </a:pPr>
            <a:r>
              <a:rPr lang="pt-BR" dirty="0">
                <a:latin typeface="Calibri" panose="020F0502020204030204" pitchFamily="34" charset="0"/>
              </a:rPr>
              <a:t>		</a:t>
            </a:r>
            <a:endParaRPr lang="pt-BR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504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Calibri" panose="020F0502020204030204" pitchFamily="34" charset="0"/>
                <a:cs typeface="Calibri" panose="020F0502020204030204" pitchFamily="34" charset="0"/>
              </a:rPr>
              <a:t>PEC 212/16 (texto original)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400" y="1420814"/>
            <a:ext cx="7772400" cy="4710112"/>
          </a:xfrm>
        </p:spPr>
        <p:txBody>
          <a:bodyPr/>
          <a:lstStyle/>
          <a:p>
            <a:pPr algn="just"/>
            <a:r>
              <a:rPr lang="pt-BR" b="1" dirty="0"/>
              <a:t>Pilares do sistema</a:t>
            </a:r>
            <a:r>
              <a:rPr lang="pt-BR" dirty="0"/>
              <a:t>: nova moratória de 10 anos; comprometimento de receita reduzido a 1/3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b="1" dirty="0"/>
              <a:t>Inoportuna</a:t>
            </a:r>
            <a:r>
              <a:rPr lang="pt-BR" dirty="0"/>
              <a:t>: origem anterior à EC 94/2016</a:t>
            </a:r>
          </a:p>
          <a:p>
            <a:pPr algn="just"/>
            <a:endParaRPr lang="pt-BR" dirty="0"/>
          </a:p>
          <a:p>
            <a:pPr algn="just"/>
            <a:r>
              <a:rPr lang="pt-BR" b="1" dirty="0"/>
              <a:t>Inadequada</a:t>
            </a:r>
            <a:r>
              <a:rPr lang="pt-BR" dirty="0"/>
              <a:t>: prolonga no tempo sem apresentar fonte de custeio</a:t>
            </a:r>
          </a:p>
          <a:p>
            <a:pPr algn="just"/>
            <a:endParaRPr lang="pt-BR" dirty="0"/>
          </a:p>
          <a:p>
            <a:pPr algn="just"/>
            <a:r>
              <a:rPr lang="pt-BR" b="1" dirty="0"/>
              <a:t>Inconstitucional</a:t>
            </a:r>
            <a:r>
              <a:rPr lang="pt-BR" dirty="0"/>
              <a:t>: mesmos vícios da EC 62/09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21405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Calibri" panose="020F0502020204030204" pitchFamily="34" charset="0"/>
              </a:rPr>
              <a:t>Sistema Vigente – EC 94/2016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dirty="0">
              <a:latin typeface="Calibri" panose="020F0502020204030204" pitchFamily="34" charset="0"/>
            </a:endParaRPr>
          </a:p>
          <a:p>
            <a:r>
              <a:rPr lang="pt-BR" b="1" dirty="0">
                <a:latin typeface="Calibri" panose="020F0502020204030204" pitchFamily="34" charset="0"/>
              </a:rPr>
              <a:t>Origem: </a:t>
            </a:r>
            <a:r>
              <a:rPr lang="pt-BR" dirty="0">
                <a:latin typeface="Calibri" panose="020F0502020204030204" pitchFamily="34" charset="0"/>
              </a:rPr>
              <a:t>consenso e respeito à decisão do STF</a:t>
            </a:r>
          </a:p>
          <a:p>
            <a:r>
              <a:rPr lang="pt-BR" b="1" dirty="0">
                <a:latin typeface="Calibri" panose="020F0502020204030204" pitchFamily="34" charset="0"/>
              </a:rPr>
              <a:t>Pilares do sistema</a:t>
            </a:r>
            <a:r>
              <a:rPr lang="pt-BR" dirty="0">
                <a:latin typeface="Calibri" panose="020F0502020204030204" pitchFamily="34" charset="0"/>
              </a:rPr>
              <a:t>: transitoriedade, vinculação de receita, sanção e fontes de recursos adicionais</a:t>
            </a:r>
          </a:p>
          <a:p>
            <a:r>
              <a:rPr lang="pt-BR" b="1" dirty="0">
                <a:latin typeface="Calibri" panose="020F0502020204030204" pitchFamily="34" charset="0"/>
              </a:rPr>
              <a:t>Efeitos práticos</a:t>
            </a:r>
            <a:r>
              <a:rPr lang="pt-BR" dirty="0">
                <a:latin typeface="Calibri" panose="020F0502020204030204" pitchFamily="34" charset="0"/>
              </a:rPr>
              <a:t>: 90% dos devedores solucionam a dívida com comprometimento de até 3% de suas receitas, sem recursos de financiamento adicional</a:t>
            </a:r>
          </a:p>
          <a:p>
            <a:pPr marL="0" indent="0" algn="just">
              <a:buNone/>
            </a:pPr>
            <a:r>
              <a:rPr lang="pt-BR" dirty="0">
                <a:latin typeface="Calibri" panose="020F0502020204030204" pitchFamily="34" charset="0"/>
              </a:rPr>
              <a:t>		</a:t>
            </a:r>
            <a:endParaRPr lang="pt-BR" b="1" dirty="0">
              <a:latin typeface="Calibri" panose="020F0502020204030204" pitchFamily="34" charset="0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CCD57D17-FD72-450A-8419-D3E30BE614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776635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42609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Calibri" panose="020F0502020204030204" pitchFamily="34" charset="0"/>
              </a:rPr>
              <a:t>PEC 212/16 (texto original)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r>
              <a:rPr lang="pt-BR" b="1" dirty="0">
                <a:latin typeface="Calibri" panose="020F0502020204030204" pitchFamily="34" charset="0"/>
              </a:rPr>
              <a:t>Pilares do sistema: </a:t>
            </a:r>
            <a:r>
              <a:rPr lang="pt-BR" dirty="0">
                <a:latin typeface="Calibri" panose="020F0502020204030204" pitchFamily="34" charset="0"/>
              </a:rPr>
              <a:t>nova moratória de 10 anos; comprometimento de receita reduzido a 1/3</a:t>
            </a:r>
            <a:endParaRPr lang="pt-BR" b="1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pt-BR" b="1" dirty="0">
              <a:latin typeface="Calibri" panose="020F0502020204030204" pitchFamily="34" charset="0"/>
            </a:endParaRPr>
          </a:p>
          <a:p>
            <a:pPr marL="609600" indent="-609600"/>
            <a:r>
              <a:rPr lang="pt-BR" b="1" dirty="0">
                <a:latin typeface="Calibri" panose="020F0502020204030204" pitchFamily="34" charset="0"/>
              </a:rPr>
              <a:t>Inoportuna: </a:t>
            </a:r>
            <a:r>
              <a:rPr lang="pt-BR" dirty="0">
                <a:latin typeface="Calibri" panose="020F0502020204030204" pitchFamily="34" charset="0"/>
              </a:rPr>
              <a:t>tem origem anterior à EC 94/2016</a:t>
            </a:r>
            <a:endParaRPr lang="pt-BR" b="1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pt-BR" b="1" dirty="0">
              <a:latin typeface="Calibri" panose="020F0502020204030204" pitchFamily="34" charset="0"/>
            </a:endParaRPr>
          </a:p>
          <a:p>
            <a:pPr marL="609600" indent="-609600"/>
            <a:r>
              <a:rPr lang="pt-BR" b="1" dirty="0">
                <a:latin typeface="Calibri" panose="020F0502020204030204" pitchFamily="34" charset="0"/>
              </a:rPr>
              <a:t>Inadequada: </a:t>
            </a:r>
            <a:r>
              <a:rPr lang="pt-BR" dirty="0">
                <a:latin typeface="Calibri" panose="020F0502020204030204" pitchFamily="34" charset="0"/>
              </a:rPr>
              <a:t>prolonga o parcelamento, não apresenta fonte de custeio e não traz efetividade</a:t>
            </a:r>
            <a:endParaRPr lang="pt-BR" b="1" dirty="0">
              <a:latin typeface="Calibri" panose="020F0502020204030204" pitchFamily="34" charset="0"/>
            </a:endParaRPr>
          </a:p>
          <a:p>
            <a:pPr marL="609600" indent="-609600"/>
            <a:r>
              <a:rPr lang="pt-BR" b="1" dirty="0">
                <a:latin typeface="Calibri" panose="020F0502020204030204" pitchFamily="34" charset="0"/>
              </a:rPr>
              <a:t>Inconstitucional: </a:t>
            </a:r>
            <a:r>
              <a:rPr lang="pt-BR" dirty="0">
                <a:latin typeface="Calibri" panose="020F0502020204030204" pitchFamily="34" charset="0"/>
              </a:rPr>
              <a:t>mesmos vícios da EC 62/09</a:t>
            </a:r>
          </a:p>
          <a:p>
            <a:endParaRPr lang="pt-BR" dirty="0"/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4CD5AD39-4B2B-44F4-8FED-A254DD61685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166131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65931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Calibri" panose="020F0502020204030204" pitchFamily="34" charset="0"/>
              </a:rPr>
              <a:t>PEC 212/16 (texto original)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r>
              <a:rPr lang="pt-BR" b="1" dirty="0">
                <a:latin typeface="Calibri" panose="020F0502020204030204" pitchFamily="34" charset="0"/>
              </a:rPr>
              <a:t>Pilares do sistema: </a:t>
            </a:r>
            <a:r>
              <a:rPr lang="pt-BR" dirty="0">
                <a:latin typeface="Calibri" panose="020F0502020204030204" pitchFamily="34" charset="0"/>
              </a:rPr>
              <a:t>nova moratória de 10 anos; comprometimento de receita reduzido a 1/3</a:t>
            </a:r>
            <a:endParaRPr lang="pt-BR" b="1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pt-BR" b="1" dirty="0">
              <a:latin typeface="Calibri" panose="020F0502020204030204" pitchFamily="34" charset="0"/>
            </a:endParaRPr>
          </a:p>
          <a:p>
            <a:pPr marL="609600" indent="-609600"/>
            <a:r>
              <a:rPr lang="pt-BR" b="1" dirty="0">
                <a:latin typeface="Calibri" panose="020F0502020204030204" pitchFamily="34" charset="0"/>
              </a:rPr>
              <a:t>Inoportuna: </a:t>
            </a:r>
            <a:r>
              <a:rPr lang="pt-BR" dirty="0">
                <a:latin typeface="Calibri" panose="020F0502020204030204" pitchFamily="34" charset="0"/>
              </a:rPr>
              <a:t>tem origem anterior à EC 94/2016</a:t>
            </a:r>
            <a:endParaRPr lang="pt-BR" b="1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pt-BR" b="1" dirty="0">
              <a:latin typeface="Calibri" panose="020F0502020204030204" pitchFamily="34" charset="0"/>
            </a:endParaRPr>
          </a:p>
          <a:p>
            <a:pPr marL="609600" indent="-609600"/>
            <a:r>
              <a:rPr lang="pt-BR" b="1" dirty="0">
                <a:latin typeface="Calibri" panose="020F0502020204030204" pitchFamily="34" charset="0"/>
              </a:rPr>
              <a:t>Inadequada: </a:t>
            </a:r>
            <a:r>
              <a:rPr lang="pt-BR" dirty="0">
                <a:latin typeface="Calibri" panose="020F0502020204030204" pitchFamily="34" charset="0"/>
              </a:rPr>
              <a:t>prolonga o parcelamento, não apresenta fonte de custeio e não traz efetividade</a:t>
            </a:r>
            <a:endParaRPr lang="pt-BR" b="1" dirty="0">
              <a:latin typeface="Calibri" panose="020F0502020204030204" pitchFamily="34" charset="0"/>
            </a:endParaRPr>
          </a:p>
          <a:p>
            <a:pPr marL="609600" indent="-609600"/>
            <a:r>
              <a:rPr lang="pt-BR" b="1" dirty="0">
                <a:latin typeface="Calibri" panose="020F0502020204030204" pitchFamily="34" charset="0"/>
              </a:rPr>
              <a:t>Inconstitucional: </a:t>
            </a:r>
            <a:r>
              <a:rPr lang="pt-BR" dirty="0">
                <a:latin typeface="Calibri" panose="020F0502020204030204" pitchFamily="34" charset="0"/>
              </a:rPr>
              <a:t>mesmos vícios da EC 62/09</a:t>
            </a:r>
          </a:p>
          <a:p>
            <a:endParaRPr lang="pt-BR" dirty="0"/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123A2BA1-A41F-44B5-A643-D1F31831599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7095642"/>
              </p:ext>
            </p:extLst>
          </p:nvPr>
        </p:nvGraphicFramePr>
        <p:xfrm>
          <a:off x="0" y="0"/>
          <a:ext cx="9144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54476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93A25E12-AB40-4DD7-A6D6-8040769C633E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32015650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20201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887C4C-9B4C-4A13-A2E8-181C9DE14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Calibri" panose="020F0502020204030204" pitchFamily="34" charset="0"/>
              </a:rPr>
              <a:t>Parecer do TC/SP – precatórios</a:t>
            </a:r>
            <a:br>
              <a:rPr lang="pt-BR" dirty="0">
                <a:latin typeface="Calibri" panose="020F0502020204030204" pitchFamily="34" charset="0"/>
              </a:rPr>
            </a:br>
            <a:r>
              <a:rPr lang="pt-BR" sz="2400" dirty="0">
                <a:latin typeface="Calibri" panose="020F0502020204030204" pitchFamily="34" charset="0"/>
              </a:rPr>
              <a:t>Conselheiro </a:t>
            </a:r>
            <a:r>
              <a:rPr lang="pt-BR" sz="2400" dirty="0" err="1">
                <a:latin typeface="Calibri" panose="020F0502020204030204" pitchFamily="34" charset="0"/>
              </a:rPr>
              <a:t>Antonio</a:t>
            </a:r>
            <a:r>
              <a:rPr lang="pt-BR" sz="2400" dirty="0">
                <a:latin typeface="Calibri" panose="020F0502020204030204" pitchFamily="34" charset="0"/>
              </a:rPr>
              <a:t> Roque Citadini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7E5C686-0374-4CE9-8529-8E0165EDF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marL="0" indent="0" algn="just">
              <a:buNone/>
            </a:pPr>
            <a:r>
              <a:rPr lang="pt-BR" sz="1500" dirty="0"/>
              <a:t>“&gt;AS DOTAÇÕES ORÇAMENTÁRIAS ANUAIS NÃO TÊM CONTEMPLADO QUALQUER VALOR ADICIONAL ÀS PREVISÕES ORÇAMENTÁRIAS ANTES FEITAS PARA ESSES PAGAMENTOS, O QUE PRESSUPÕE – SE ASSIM SE MANTIVEREM – A INVIABILIDADE DE QUITAÇÃO DAQUELE PASSIVO NO CURTO PRAZO AGORA ESTABELECIDO.”</a:t>
            </a:r>
          </a:p>
          <a:p>
            <a:pPr marL="0" indent="0" algn="just">
              <a:buNone/>
            </a:pPr>
            <a:endParaRPr lang="pt-BR" sz="1500" dirty="0"/>
          </a:p>
          <a:p>
            <a:pPr marL="0" indent="0" algn="just">
              <a:buNone/>
            </a:pPr>
            <a:r>
              <a:rPr lang="pt-BR" sz="1500" dirty="0"/>
              <a:t>“&gt;ALÉM DAS DOTAÇÕES ORÇAMENTÁRIAS NÃO AUMENTAREM, </a:t>
            </a:r>
            <a:r>
              <a:rPr lang="pt-BR" sz="1500" dirty="0">
                <a:highlight>
                  <a:srgbClr val="FFFF00"/>
                </a:highlight>
              </a:rPr>
              <a:t>O GOVERNO SEQUER UTILIZA OS VALORES QUE ORÇOU</a:t>
            </a:r>
            <a:r>
              <a:rPr lang="pt-BR" sz="1500" dirty="0"/>
              <a:t>, </a:t>
            </a:r>
            <a:r>
              <a:rPr lang="pt-BR" sz="1500" i="1" dirty="0">
                <a:highlight>
                  <a:srgbClr val="FFFF00"/>
                </a:highlight>
              </a:rPr>
              <a:t>FAZENDO OS PAGAMENTOS APENAS COM OS RECURSOS ORIUNDOS DOS DEPÓSITOS JUDICIAIS</a:t>
            </a:r>
            <a:r>
              <a:rPr lang="pt-BR" sz="1500" i="1" dirty="0"/>
              <a:t>.”</a:t>
            </a:r>
          </a:p>
          <a:p>
            <a:pPr marL="0" indent="0" algn="just">
              <a:buNone/>
            </a:pPr>
            <a:endParaRPr lang="pt-BR" sz="1500" i="1" dirty="0"/>
          </a:p>
          <a:p>
            <a:pPr marL="0" indent="0" algn="just">
              <a:buNone/>
            </a:pPr>
            <a:r>
              <a:rPr lang="pt-BR" sz="1500" dirty="0"/>
              <a:t>“CABE REGISTRAR QUE A </a:t>
            </a:r>
            <a:r>
              <a:rPr lang="pt-BR" sz="1500" dirty="0">
                <a:highlight>
                  <a:srgbClr val="FFFF00"/>
                </a:highlight>
              </a:rPr>
              <a:t>JUSTIFICATIVA</a:t>
            </a:r>
            <a:r>
              <a:rPr lang="pt-BR" sz="1500" dirty="0"/>
              <a:t> PELO GOVERNO NO PROCESSO DE ACOMPANHAMENTO, QUAL SEJA, </a:t>
            </a:r>
            <a:r>
              <a:rPr lang="pt-BR" sz="1500" i="1" dirty="0"/>
              <a:t>ESCASSEZ DE RECURSOS E QUEDA DA RECEITAS ESTADUAIS </a:t>
            </a:r>
            <a:r>
              <a:rPr lang="pt-BR" sz="1500" dirty="0">
                <a:highlight>
                  <a:srgbClr val="FFFF00"/>
                </a:highlight>
              </a:rPr>
              <a:t>É TÃO SOMENTE COMPREENSÍVEL, MAS, INACEITÁVEL</a:t>
            </a:r>
            <a:r>
              <a:rPr lang="pt-BR" sz="1500" dirty="0"/>
              <a:t>.”</a:t>
            </a:r>
            <a:endParaRPr lang="pt-BR" sz="1500" b="1" dirty="0"/>
          </a:p>
          <a:p>
            <a:pPr algn="just"/>
            <a:endParaRPr lang="pt-BR" sz="1500" b="1" dirty="0"/>
          </a:p>
          <a:p>
            <a:pPr marL="0" indent="0" algn="just">
              <a:buNone/>
            </a:pPr>
            <a:r>
              <a:rPr lang="pt-BR" sz="1500" b="1" dirty="0"/>
              <a:t>II.3 – PRECATÓRIOS </a:t>
            </a:r>
            <a:endParaRPr lang="pt-BR" sz="1500" dirty="0"/>
          </a:p>
          <a:p>
            <a:pPr marL="0" indent="0" algn="just">
              <a:buNone/>
            </a:pPr>
            <a:r>
              <a:rPr lang="pt-BR" sz="1500" dirty="0"/>
              <a:t>A RESSALVA É POR SE TRATAR DE RECOMENDAÇÃO NÃO ATENDIDA, DEVENDO O GOVERNO ENVIDAR ESFORÇOS PARA </a:t>
            </a:r>
            <a:r>
              <a:rPr lang="pt-BR" sz="1500" dirty="0">
                <a:highlight>
                  <a:srgbClr val="FFFF00"/>
                </a:highlight>
              </a:rPr>
              <a:t>REALIZAR PAGAMENTOS COM O VALOR PREVISTO ORÇAMENTARIAMENTE</a:t>
            </a:r>
            <a:r>
              <a:rPr lang="pt-BR" sz="1500" dirty="0"/>
              <a:t>, </a:t>
            </a:r>
            <a:r>
              <a:rPr lang="pt-BR" sz="1500" dirty="0">
                <a:highlight>
                  <a:srgbClr val="FFFF00"/>
                </a:highlight>
              </a:rPr>
              <a:t>MAIS O ACRESCIDO DOS DEPÓSITOS JUDICIAIS PERMITIDOS</a:t>
            </a:r>
            <a:r>
              <a:rPr lang="pt-BR" sz="1500" dirty="0"/>
              <a:t>, ATENTANDO PARA PLANEJAR-SE DE MODO A CUMPRIR O PRAZO ESTABELECIDO PARA ZERAR O ESTOQUE. </a:t>
            </a:r>
          </a:p>
        </p:txBody>
      </p:sp>
    </p:spTree>
    <p:extLst>
      <p:ext uri="{BB962C8B-B14F-4D97-AF65-F5344CB8AC3E}">
        <p14:creationId xmlns:p14="http://schemas.microsoft.com/office/powerpoint/2010/main" val="45182757"/>
      </p:ext>
    </p:extLst>
  </p:cSld>
  <p:clrMapOvr>
    <a:masterClrMapping/>
  </p:clrMapOvr>
</p:sld>
</file>

<file path=ppt/theme/theme1.xml><?xml version="1.0" encoding="utf-8"?>
<a:theme xmlns:a="http://schemas.openxmlformats.org/drawingml/2006/main" name="Camadas">
  <a:themeElements>
    <a:clrScheme name="Ex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Camada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mada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Camadas</Template>
  <TotalTime>1046</TotalTime>
  <Words>592</Words>
  <Application>Microsoft Office PowerPoint</Application>
  <PresentationFormat>Apresentação na tela (4:3)</PresentationFormat>
  <Paragraphs>77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Camadas</vt:lpstr>
      <vt:lpstr>PEC 212/2016</vt:lpstr>
      <vt:lpstr>Precatório</vt:lpstr>
      <vt:lpstr>Sistema Vigente – EC 94/2016</vt:lpstr>
      <vt:lpstr>PEC 212/16 (texto original)</vt:lpstr>
      <vt:lpstr>Sistema Vigente – EC 94/2016</vt:lpstr>
      <vt:lpstr>PEC 212/16 (texto original)</vt:lpstr>
      <vt:lpstr>PEC 212/16 (texto original)</vt:lpstr>
      <vt:lpstr>Apresentação do PowerPoint</vt:lpstr>
      <vt:lpstr>Parecer do TC/SP – precatórios Conselheiro Antonio Roque Citadini</vt:lpstr>
      <vt:lpstr>PEC 212/16 (texto substitutivo)</vt:lpstr>
      <vt:lpstr>Apresentação do PowerPoint</vt:lpstr>
    </vt:vector>
  </TitlesOfParts>
  <Company>Advocacia Sandoval Filho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andrebambini</dc:creator>
  <cp:lastModifiedBy>Cláudio Pontes (1)</cp:lastModifiedBy>
  <cp:revision>77</cp:revision>
  <cp:lastPrinted>2017-08-07T20:14:24Z</cp:lastPrinted>
  <dcterms:created xsi:type="dcterms:W3CDTF">2009-04-13T16:13:15Z</dcterms:created>
  <dcterms:modified xsi:type="dcterms:W3CDTF">2017-08-07T20:19:57Z</dcterms:modified>
</cp:coreProperties>
</file>