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8" r:id="rId3"/>
    <p:sldId id="266" r:id="rId4"/>
    <p:sldId id="272" r:id="rId5"/>
    <p:sldId id="262" r:id="rId6"/>
    <p:sldId id="268" r:id="rId7"/>
    <p:sldId id="270" r:id="rId8"/>
    <p:sldId id="271" r:id="rId9"/>
    <p:sldId id="269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ângulo de cantos arredondado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1CCD7-2F5E-46DD-8687-177AD62FB57F}" type="datetimeFigureOut">
              <a:rPr lang="pt-BR" smtClean="0"/>
              <a:t>16/06/2015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1735B66-C629-46E4-B58F-B020695F2BEB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1CCD7-2F5E-46DD-8687-177AD62FB57F}" type="datetimeFigureOut">
              <a:rPr lang="pt-BR" smtClean="0"/>
              <a:t>16/06/2015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5B66-C629-46E4-B58F-B020695F2BE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1CCD7-2F5E-46DD-8687-177AD62FB57F}" type="datetimeFigureOut">
              <a:rPr lang="pt-BR" smtClean="0"/>
              <a:t>16/06/2015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5B66-C629-46E4-B58F-B020695F2BE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1CCD7-2F5E-46DD-8687-177AD62FB57F}" type="datetimeFigureOut">
              <a:rPr lang="pt-BR" smtClean="0"/>
              <a:t>16/06/2015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5B66-C629-46E4-B58F-B020695F2BEB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ângulo de cantos arredondado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1CCD7-2F5E-46DD-8687-177AD62FB57F}" type="datetimeFigureOut">
              <a:rPr lang="pt-BR" smtClean="0"/>
              <a:t>16/06/2015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1735B66-C629-46E4-B58F-B020695F2BEB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1CCD7-2F5E-46DD-8687-177AD62FB57F}" type="datetimeFigureOut">
              <a:rPr lang="pt-BR" smtClean="0"/>
              <a:t>16/06/2015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5B66-C629-46E4-B58F-B020695F2BEB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1CCD7-2F5E-46DD-8687-177AD62FB57F}" type="datetimeFigureOut">
              <a:rPr lang="pt-BR" smtClean="0"/>
              <a:t>16/06/2015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5B66-C629-46E4-B58F-B020695F2BEB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1CCD7-2F5E-46DD-8687-177AD62FB57F}" type="datetimeFigureOut">
              <a:rPr lang="pt-BR" smtClean="0"/>
              <a:t>16/06/2015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5B66-C629-46E4-B58F-B020695F2BE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1CCD7-2F5E-46DD-8687-177AD62FB57F}" type="datetimeFigureOut">
              <a:rPr lang="pt-BR" smtClean="0"/>
              <a:t>16/06/2015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5B66-C629-46E4-B58F-B020695F2BE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ângulo de cantos arredondado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1CCD7-2F5E-46DD-8687-177AD62FB57F}" type="datetimeFigureOut">
              <a:rPr lang="pt-BR" smtClean="0"/>
              <a:t>16/06/2015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5B66-C629-46E4-B58F-B020695F2BEB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1CCD7-2F5E-46DD-8687-177AD62FB57F}" type="datetimeFigureOut">
              <a:rPr lang="pt-BR" smtClean="0"/>
              <a:t>16/06/2015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1735B66-C629-46E4-B58F-B020695F2BEB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ângulo de cantos arredondado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691CCD7-2F5E-46DD-8687-177AD62FB57F}" type="datetimeFigureOut">
              <a:rPr lang="pt-BR" smtClean="0"/>
              <a:t>16/06/2015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1735B66-C629-46E4-B58F-B020695F2BEB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b="1" dirty="0" smtClean="0"/>
              <a:t>Câmara dos Deputados</a:t>
            </a:r>
          </a:p>
          <a:p>
            <a:r>
              <a:rPr lang="pt-BR" b="1" dirty="0" smtClean="0"/>
              <a:t>Comissão Especial do Pacto Federativo</a:t>
            </a:r>
          </a:p>
          <a:p>
            <a:r>
              <a:rPr lang="pt-BR" dirty="0" smtClean="0"/>
              <a:t>Brasília, 16 de junho de 2015</a:t>
            </a:r>
          </a:p>
          <a:p>
            <a:r>
              <a:rPr lang="pt-BR" b="1" dirty="0" smtClean="0"/>
              <a:t>Everardo Maciel</a:t>
            </a:r>
            <a:endParaRPr lang="pt-BR" b="1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 REPACTUAÇÃO FEDERATIVA DO BRASIL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6152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Que federação temos?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A Federação brasileira, desde as raízes imperiais até a proclamação da República, daí passando aos dias de hoje: a trajetória de uma </a:t>
            </a:r>
            <a:r>
              <a:rPr lang="pt-BR" dirty="0"/>
              <a:t>f</a:t>
            </a:r>
            <a:r>
              <a:rPr lang="pt-BR" dirty="0" smtClean="0"/>
              <a:t>ederação </a:t>
            </a:r>
            <a:r>
              <a:rPr lang="pt-BR" dirty="0" smtClean="0"/>
              <a:t>normativa</a:t>
            </a:r>
          </a:p>
          <a:p>
            <a:r>
              <a:rPr lang="pt-BR" dirty="0"/>
              <a:t>A crise permanente do federalismo fiscal brasileiro: a precariedade do pacto federativo</a:t>
            </a:r>
            <a:endParaRPr lang="pt-BR" dirty="0" smtClean="0"/>
          </a:p>
          <a:p>
            <a:r>
              <a:rPr lang="pt-BR" dirty="0"/>
              <a:t>A</a:t>
            </a:r>
            <a:r>
              <a:rPr lang="pt-BR" dirty="0" smtClean="0"/>
              <a:t> natureza </a:t>
            </a:r>
            <a:r>
              <a:rPr lang="pt-BR" dirty="0" smtClean="0"/>
              <a:t>das demandas recentes </a:t>
            </a:r>
            <a:r>
              <a:rPr lang="pt-BR" dirty="0" smtClean="0"/>
              <a:t>por descentralização</a:t>
            </a:r>
          </a:p>
          <a:p>
            <a:pPr lvl="1"/>
            <a:r>
              <a:rPr lang="pt-BR" sz="2600" dirty="0" smtClean="0"/>
              <a:t>O </a:t>
            </a:r>
            <a:r>
              <a:rPr lang="pt-BR" sz="2600" dirty="0"/>
              <a:t>Município com ente federativo, uma singularidade brasileira</a:t>
            </a:r>
            <a:endParaRPr lang="pt-BR" sz="2600" dirty="0" smtClean="0"/>
          </a:p>
          <a:p>
            <a:pPr lvl="1"/>
            <a:r>
              <a:rPr lang="pt-BR" sz="2600" dirty="0" smtClean="0"/>
              <a:t>O enfraquecimento do poder dos Estados </a:t>
            </a:r>
            <a:r>
              <a:rPr lang="pt-BR" sz="2600" i="1" dirty="0" smtClean="0"/>
              <a:t>vis-à-vis </a:t>
            </a:r>
            <a:r>
              <a:rPr lang="pt-BR" sz="2600" dirty="0" smtClean="0"/>
              <a:t>os Municípios na Federação</a:t>
            </a:r>
          </a:p>
          <a:p>
            <a:pPr lvl="1"/>
            <a:r>
              <a:rPr lang="pt-BR" sz="2600" dirty="0" smtClean="0"/>
              <a:t>As razões das recorrentes demandas dos entes subnacionais por mais recursos: </a:t>
            </a:r>
          </a:p>
          <a:p>
            <a:pPr lvl="2"/>
            <a:r>
              <a:rPr lang="pt-BR" sz="2600" dirty="0"/>
              <a:t>R</a:t>
            </a:r>
            <a:r>
              <a:rPr lang="pt-BR" sz="2600" dirty="0" smtClean="0"/>
              <a:t>epercussões das desonerações de tributos sobre as transferências federais </a:t>
            </a:r>
            <a:endParaRPr lang="pt-BR" sz="2600" dirty="0"/>
          </a:p>
          <a:p>
            <a:pPr lvl="2"/>
            <a:r>
              <a:rPr lang="pt-BR" sz="2600" dirty="0" smtClean="0"/>
              <a:t>A nebulosa partilha de responsabilidade pelas políticas públicas</a:t>
            </a:r>
          </a:p>
          <a:p>
            <a:pPr lvl="1"/>
            <a:r>
              <a:rPr lang="pt-BR" sz="2600" dirty="0"/>
              <a:t>A</a:t>
            </a:r>
            <a:r>
              <a:rPr lang="pt-BR" sz="2600" dirty="0" smtClean="0"/>
              <a:t> população prefere a centralização de receitas na </a:t>
            </a:r>
            <a:r>
              <a:rPr lang="pt-BR" sz="2600" dirty="0"/>
              <a:t>União (</a:t>
            </a:r>
            <a:r>
              <a:rPr lang="pt-BR" sz="2600" dirty="0" smtClean="0"/>
              <a:t>pesquisa </a:t>
            </a:r>
            <a:r>
              <a:rPr lang="pt-BR" sz="2600" dirty="0"/>
              <a:t>de Martha </a:t>
            </a:r>
            <a:r>
              <a:rPr lang="pt-BR" sz="2600" dirty="0" err="1"/>
              <a:t>Arretche</a:t>
            </a:r>
            <a:r>
              <a:rPr lang="pt-BR" sz="2600" dirty="0"/>
              <a:t>, Rogério Schlegel e Diogo </a:t>
            </a:r>
            <a:r>
              <a:rPr lang="pt-BR" sz="2600" dirty="0" smtClean="0"/>
              <a:t>Ferrari)</a:t>
            </a:r>
          </a:p>
          <a:p>
            <a:pPr marL="0" indent="0">
              <a:buNone/>
            </a:pPr>
            <a:r>
              <a:rPr lang="pt-BR" dirty="0" smtClean="0"/>
              <a:t> </a:t>
            </a:r>
          </a:p>
          <a:p>
            <a:pPr lvl="1"/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9795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-10051613"/>
            <a:ext cx="4572000" cy="72943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 smtClean="0">
                <a:solidFill>
                  <a:prstClr val="black"/>
                </a:solidFill>
              </a:rPr>
              <a:t>DECRETO Nº 1º, DE 15 DE NOVEMBRO DE 1889.</a:t>
            </a:r>
          </a:p>
          <a:p>
            <a:endParaRPr lang="pt-BR" dirty="0" smtClean="0">
              <a:solidFill>
                <a:prstClr val="black"/>
              </a:solidFill>
            </a:endParaRPr>
          </a:p>
          <a:p>
            <a:r>
              <a:rPr lang="pt-BR" dirty="0" smtClean="0">
                <a:solidFill>
                  <a:prstClr val="black"/>
                </a:solidFill>
              </a:rPr>
              <a:t> 	Proclama provisoriamente e decreta como forma de governo da Nação Brasileira a República Federativa, e estabelece as normas pelas quais se devem reger os Estados Federais.</a:t>
            </a:r>
          </a:p>
          <a:p>
            <a:endParaRPr lang="pt-BR" dirty="0" smtClean="0">
              <a:solidFill>
                <a:prstClr val="black"/>
              </a:solidFill>
            </a:endParaRPr>
          </a:p>
          <a:p>
            <a:r>
              <a:rPr lang="pt-BR" dirty="0" smtClean="0">
                <a:solidFill>
                  <a:prstClr val="black"/>
                </a:solidFill>
              </a:rPr>
              <a:t>O GOVERNO PROVISÓRIO DA REPÚBLICA DOS ESTADOS UNIDOS DO BRASIL</a:t>
            </a:r>
          </a:p>
          <a:p>
            <a:endParaRPr lang="pt-BR" dirty="0" smtClean="0">
              <a:solidFill>
                <a:prstClr val="black"/>
              </a:solidFill>
            </a:endParaRPr>
          </a:p>
          <a:p>
            <a:r>
              <a:rPr lang="pt-BR" dirty="0" smtClean="0">
                <a:solidFill>
                  <a:prstClr val="black"/>
                </a:solidFill>
              </a:rPr>
              <a:t>DECRETA:</a:t>
            </a:r>
          </a:p>
          <a:p>
            <a:endParaRPr lang="pt-BR" dirty="0" smtClean="0">
              <a:solidFill>
                <a:prstClr val="black"/>
              </a:solidFill>
            </a:endParaRPr>
          </a:p>
          <a:p>
            <a:r>
              <a:rPr lang="pt-BR" dirty="0" smtClean="0">
                <a:solidFill>
                  <a:prstClr val="black"/>
                </a:solidFill>
              </a:rPr>
              <a:t>Art. 1º - Fica proclamada provisoriamente e decretada como a forma de governo da Nação brasileira - a República Federativa.</a:t>
            </a:r>
          </a:p>
          <a:p>
            <a:endParaRPr lang="pt-BR" dirty="0" smtClean="0">
              <a:solidFill>
                <a:prstClr val="black"/>
              </a:solidFill>
            </a:endParaRPr>
          </a:p>
          <a:p>
            <a:r>
              <a:rPr lang="pt-BR" dirty="0" smtClean="0">
                <a:solidFill>
                  <a:prstClr val="black"/>
                </a:solidFill>
              </a:rPr>
              <a:t>Art. 2º - As Províncias do Brasil, reunidas pelo laço da Federação, ficam constituindo os Estados Unidos do Brasil.</a:t>
            </a:r>
          </a:p>
          <a:p>
            <a:r>
              <a:rPr lang="pt-BR" dirty="0" smtClean="0">
                <a:solidFill>
                  <a:prstClr val="black"/>
                </a:solidFill>
              </a:rPr>
              <a:t>............................................................................</a:t>
            </a:r>
          </a:p>
          <a:p>
            <a:endParaRPr lang="pt-BR" dirty="0" smtClean="0">
              <a:solidFill>
                <a:prstClr val="black"/>
              </a:solidFill>
            </a:endParaRPr>
          </a:p>
          <a:p>
            <a:r>
              <a:rPr lang="pt-BR" dirty="0" smtClean="0">
                <a:solidFill>
                  <a:prstClr val="black"/>
                </a:solidFill>
              </a:rPr>
              <a:t>Sala das Sessões de Governo Provisório, 15 de novembro de 1889, primeiro da República.</a:t>
            </a:r>
          </a:p>
        </p:txBody>
      </p:sp>
      <p:sp>
        <p:nvSpPr>
          <p:cNvPr id="3" name="Retângulo 2"/>
          <p:cNvSpPr/>
          <p:nvPr/>
        </p:nvSpPr>
        <p:spPr>
          <a:xfrm>
            <a:off x="2286000" y="335846"/>
            <a:ext cx="4572000" cy="59093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 smtClean="0">
                <a:solidFill>
                  <a:prstClr val="black"/>
                </a:solidFill>
              </a:rPr>
              <a:t>DECRETO Nº 1º, DE 15 DE NOVEMBRO DE 1889 (arts. 1º e 2º).</a:t>
            </a:r>
          </a:p>
          <a:p>
            <a:endParaRPr lang="pt-BR" dirty="0" smtClean="0">
              <a:solidFill>
                <a:prstClr val="black"/>
              </a:solidFill>
            </a:endParaRPr>
          </a:p>
          <a:p>
            <a:pPr algn="just"/>
            <a:r>
              <a:rPr lang="pt-BR" dirty="0" smtClean="0">
                <a:solidFill>
                  <a:prstClr val="black"/>
                </a:solidFill>
              </a:rPr>
              <a:t> 	Proclama provisoriamente e decreta como forma de governo da Nação Brasileira a República Federativa, e estabelece as normas pelas quais se devem reger os Estados Federais.</a:t>
            </a:r>
          </a:p>
          <a:p>
            <a:endParaRPr lang="pt-BR" dirty="0" smtClean="0">
              <a:solidFill>
                <a:prstClr val="black"/>
              </a:solidFill>
            </a:endParaRPr>
          </a:p>
          <a:p>
            <a:pPr algn="just"/>
            <a:r>
              <a:rPr lang="pt-BR" dirty="0" smtClean="0">
                <a:solidFill>
                  <a:prstClr val="black"/>
                </a:solidFill>
              </a:rPr>
              <a:t>O GOVERNO PROVISÓRIO DA REPÚBLICA DOS ESTADOS UNIDOS DO BRASIL</a:t>
            </a:r>
          </a:p>
          <a:p>
            <a:endParaRPr lang="pt-BR" dirty="0" smtClean="0">
              <a:solidFill>
                <a:prstClr val="black"/>
              </a:solidFill>
            </a:endParaRPr>
          </a:p>
          <a:p>
            <a:r>
              <a:rPr lang="pt-BR" dirty="0" smtClean="0">
                <a:solidFill>
                  <a:prstClr val="black"/>
                </a:solidFill>
              </a:rPr>
              <a:t>DECRETA:</a:t>
            </a:r>
          </a:p>
          <a:p>
            <a:endParaRPr lang="pt-BR" dirty="0" smtClean="0">
              <a:solidFill>
                <a:prstClr val="black"/>
              </a:solidFill>
            </a:endParaRPr>
          </a:p>
          <a:p>
            <a:pPr algn="just"/>
            <a:r>
              <a:rPr lang="pt-BR" dirty="0" smtClean="0">
                <a:solidFill>
                  <a:prstClr val="black"/>
                </a:solidFill>
              </a:rPr>
              <a:t>Art. 1º - Fica proclamada provisoriamente e decretada como a forma de governo da Nação brasileira - a República Federativa.</a:t>
            </a:r>
          </a:p>
          <a:p>
            <a:endParaRPr lang="pt-BR" dirty="0" smtClean="0">
              <a:solidFill>
                <a:prstClr val="black"/>
              </a:solidFill>
            </a:endParaRPr>
          </a:p>
          <a:p>
            <a:pPr algn="just"/>
            <a:r>
              <a:rPr lang="pt-BR" dirty="0" smtClean="0">
                <a:solidFill>
                  <a:prstClr val="black"/>
                </a:solidFill>
              </a:rPr>
              <a:t>Art. 2º - As Províncias do Brasil, reunidas pelo laço da Federação, ficam constituindo os Estados Unidos do Brasil.</a:t>
            </a:r>
          </a:p>
          <a:p>
            <a:r>
              <a:rPr lang="pt-BR" dirty="0" smtClean="0">
                <a:solidFill>
                  <a:prstClr val="black"/>
                </a:solidFill>
              </a:rPr>
              <a:t>.................................................................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4126862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Questões mais relevantes do federalismo fiscal brasileiro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Partilha de encargos públicos</a:t>
            </a:r>
          </a:p>
          <a:p>
            <a:endParaRPr lang="pt-BR" sz="2400" dirty="0"/>
          </a:p>
          <a:p>
            <a:r>
              <a:rPr lang="pt-BR" sz="2400" dirty="0" smtClean="0"/>
              <a:t>Repactuação da dívida dos Estados e Municípios</a:t>
            </a:r>
          </a:p>
          <a:p>
            <a:endParaRPr lang="pt-BR" sz="2400" dirty="0"/>
          </a:p>
          <a:p>
            <a:r>
              <a:rPr lang="pt-BR" sz="2400" dirty="0" smtClean="0"/>
              <a:t>Repactuação dos critérios de partilha das receitas públicas</a:t>
            </a:r>
          </a:p>
          <a:p>
            <a:endParaRPr lang="pt-BR" sz="2400" dirty="0"/>
          </a:p>
          <a:p>
            <a:pPr algn="just"/>
            <a:r>
              <a:rPr lang="pt-BR" sz="2400" dirty="0" smtClean="0"/>
              <a:t>Um código para o federalismo fiscal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166511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 </a:t>
            </a:r>
            <a:r>
              <a:rPr lang="pt-BR" dirty="0"/>
              <a:t>A obscura discriminação dos encargos públicos no âmbito da Federação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pt-BR" sz="2800" dirty="0"/>
              <a:t>Cooperação intergovernamental na execução das políticas públicas (federalismo cooperativo?) </a:t>
            </a:r>
            <a:r>
              <a:rPr lang="pt-BR" sz="2800" dirty="0" smtClean="0"/>
              <a:t>e </a:t>
            </a:r>
            <a:r>
              <a:rPr lang="pt-BR" dirty="0"/>
              <a:t>o</a:t>
            </a:r>
            <a:r>
              <a:rPr lang="pt-BR" dirty="0" smtClean="0"/>
              <a:t> esquecido art. 123, parágrafo único, da CF, solitária e timidamente disciplinado pela LC nº 140/2011 (política ambiental)</a:t>
            </a:r>
            <a:endParaRPr lang="pt-BR" dirty="0"/>
          </a:p>
          <a:p>
            <a:r>
              <a:rPr lang="pt-BR" dirty="0" smtClean="0"/>
              <a:t>A imposição de regras remuneratórias de caráter nacional (pisos), sem levar em conta a capacidade financeira dos entes federativos</a:t>
            </a:r>
          </a:p>
          <a:p>
            <a:r>
              <a:rPr lang="pt-BR" sz="2800" dirty="0"/>
              <a:t>Discriminação dos encargos e desigualdades regionais: competências originárias e suplementares (subsídios técnicos e financeiros, para prevenir a </a:t>
            </a:r>
            <a:r>
              <a:rPr lang="pt-BR" sz="2800" dirty="0" err="1"/>
              <a:t>estigmatização</a:t>
            </a:r>
            <a:r>
              <a:rPr lang="pt-BR" sz="2800" dirty="0"/>
              <a:t> das pessoas pelo local de nascimento)</a:t>
            </a: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46541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Repactuação da dívida dos Estados e Municípios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pt-BR" sz="1800" dirty="0" smtClean="0"/>
          </a:p>
          <a:p>
            <a:pPr lvl="1"/>
            <a:endParaRPr lang="pt-BR" dirty="0" smtClean="0"/>
          </a:p>
          <a:p>
            <a:r>
              <a:rPr lang="pt-BR" sz="2400" dirty="0" smtClean="0"/>
              <a:t>Mudança de indexador nas dívidas contratadas com a União (LC nº 148/2014 c/c PLC nº 15/2015 – Complementar)</a:t>
            </a:r>
          </a:p>
          <a:p>
            <a:endParaRPr lang="pt-BR" sz="2400" dirty="0"/>
          </a:p>
          <a:p>
            <a:pPr marL="0" indent="0">
              <a:buNone/>
            </a:pPr>
            <a:endParaRPr lang="pt-BR" sz="2400" dirty="0" smtClean="0"/>
          </a:p>
          <a:p>
            <a:r>
              <a:rPr lang="pt-BR" sz="2400" dirty="0" smtClean="0"/>
              <a:t>Renegociação das dívidas previdenciárias dos Municípios e fixação de um novo padrão para previdência pública das entidades subnacionais</a:t>
            </a:r>
          </a:p>
          <a:p>
            <a:pPr marL="0" indent="0">
              <a:buNone/>
            </a:pPr>
            <a:r>
              <a:rPr lang="pt-BR" sz="1800" dirty="0" smtClean="0"/>
              <a:t> </a:t>
            </a:r>
          </a:p>
          <a:p>
            <a:pPr marL="320040" lvl="1" indent="0">
              <a:buNone/>
            </a:pP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509722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/>
              <a:t>Repactuação da partilha de receitas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A inconsistência dos critérios de partilha das rendas </a:t>
            </a:r>
            <a:r>
              <a:rPr lang="pt-BR" dirty="0" smtClean="0"/>
              <a:t>públicas</a:t>
            </a:r>
          </a:p>
          <a:p>
            <a:pPr lvl="1"/>
            <a:r>
              <a:rPr lang="pt-BR" dirty="0"/>
              <a:t>O FPE e a incrível história da LC 143, de 17.07.2013</a:t>
            </a:r>
          </a:p>
          <a:p>
            <a:pPr lvl="1"/>
            <a:r>
              <a:rPr lang="pt-BR" dirty="0"/>
              <a:t>O impasse na distribuição dos royalties de </a:t>
            </a:r>
            <a:r>
              <a:rPr lang="pt-BR" dirty="0" smtClean="0"/>
              <a:t>petróleo</a:t>
            </a:r>
          </a:p>
          <a:p>
            <a:pPr marL="320040" lvl="1" indent="0">
              <a:buNone/>
            </a:pPr>
            <a:endParaRPr lang="pt-BR" dirty="0" smtClean="0"/>
          </a:p>
          <a:p>
            <a:r>
              <a:rPr lang="pt-BR" dirty="0" smtClean="0"/>
              <a:t>Resolução </a:t>
            </a:r>
            <a:r>
              <a:rPr lang="pt-BR" dirty="0"/>
              <a:t>dos impasses atuais (FPE, FPM, royalties do </a:t>
            </a:r>
            <a:r>
              <a:rPr lang="pt-BR" dirty="0" smtClean="0"/>
              <a:t>petróleo)</a:t>
            </a:r>
          </a:p>
          <a:p>
            <a:pPr marL="0" indent="0">
              <a:buNone/>
            </a:pPr>
            <a:endParaRPr lang="pt-BR" dirty="0" smtClean="0"/>
          </a:p>
          <a:p>
            <a:r>
              <a:rPr lang="pt-BR" dirty="0" smtClean="0"/>
              <a:t>Uma </a:t>
            </a:r>
            <a:r>
              <a:rPr lang="pt-BR" dirty="0"/>
              <a:t>possibilidade futura: equalização da capacidade fiscal </a:t>
            </a:r>
            <a:r>
              <a:rPr lang="pt-BR" i="1" dirty="0"/>
              <a:t>per capita</a:t>
            </a:r>
            <a:r>
              <a:rPr lang="pt-BR" dirty="0"/>
              <a:t> dos entes subnacionais: uma possibilidade futura</a:t>
            </a:r>
          </a:p>
          <a:p>
            <a:pPr lvl="1"/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27000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/>
              <a:t>As guerras fiscais </a:t>
            </a:r>
            <a:r>
              <a:rPr lang="pt-BR" dirty="0" smtClean="0"/>
              <a:t>do ICMS e do ISS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A guerra fiscal do ICMS</a:t>
            </a:r>
          </a:p>
          <a:p>
            <a:pPr lvl="1"/>
            <a:r>
              <a:rPr lang="pt-BR" dirty="0"/>
              <a:t>O impasse vigente </a:t>
            </a:r>
          </a:p>
          <a:p>
            <a:pPr lvl="2"/>
            <a:r>
              <a:rPr lang="pt-BR" sz="2400" dirty="0" smtClean="0"/>
              <a:t>A </a:t>
            </a:r>
            <a:r>
              <a:rPr lang="pt-BR" sz="2400" dirty="0"/>
              <a:t>incrível Resolução SF nº 13/2012 (operações interestaduais com mercadorias importadas )</a:t>
            </a:r>
          </a:p>
          <a:p>
            <a:pPr lvl="2"/>
            <a:r>
              <a:rPr lang="pt-BR" sz="2400" dirty="0" smtClean="0"/>
              <a:t>O </a:t>
            </a:r>
            <a:r>
              <a:rPr lang="pt-BR" sz="2400" dirty="0"/>
              <a:t>peculiar Convênio ICMS nº 70 celebrado por 21 Estados</a:t>
            </a:r>
          </a:p>
          <a:p>
            <a:pPr lvl="2"/>
            <a:r>
              <a:rPr lang="pt-BR" sz="2400" dirty="0" smtClean="0"/>
              <a:t>O precário </a:t>
            </a:r>
            <a:r>
              <a:rPr lang="pt-BR" sz="2400" dirty="0"/>
              <a:t>PLS 130/2014 – Complementar </a:t>
            </a:r>
          </a:p>
          <a:p>
            <a:pPr lvl="1"/>
            <a:r>
              <a:rPr lang="pt-BR" dirty="0"/>
              <a:t>Uma solução possível : a competição fiscal lícita</a:t>
            </a:r>
          </a:p>
          <a:p>
            <a:r>
              <a:rPr lang="pt-BR" sz="2400" dirty="0" smtClean="0"/>
              <a:t>Outras guerras fiscais</a:t>
            </a:r>
          </a:p>
          <a:p>
            <a:pPr lvl="1"/>
            <a:r>
              <a:rPr lang="pt-BR" dirty="0" smtClean="0"/>
              <a:t>ISS (Art. 156, § 3º, inciso III, da CF c/c Art. 88 do ADCT)</a:t>
            </a:r>
          </a:p>
          <a:p>
            <a:pPr lvl="1"/>
            <a:r>
              <a:rPr lang="pt-BR" dirty="0" smtClean="0"/>
              <a:t>IPVA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08988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Um código para o federalismo fiscal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pt-BR" sz="2400" dirty="0"/>
              <a:t>A dispersão e desarticulação dos elementos constitutivos do federalismo </a:t>
            </a:r>
            <a:r>
              <a:rPr lang="pt-BR" sz="2400" dirty="0" smtClean="0"/>
              <a:t>fiscal</a:t>
            </a:r>
          </a:p>
          <a:p>
            <a:r>
              <a:rPr lang="pt-BR" sz="2400" dirty="0" smtClean="0"/>
              <a:t>A reestruturação do Código Tributário Nacional (CTN)</a:t>
            </a:r>
          </a:p>
          <a:p>
            <a:r>
              <a:rPr lang="pt-BR" sz="2400" dirty="0" smtClean="0"/>
              <a:t>O </a:t>
            </a:r>
            <a:r>
              <a:rPr lang="pt-BR" sz="2400" dirty="0"/>
              <a:t>Código do Federalismo </a:t>
            </a:r>
            <a:r>
              <a:rPr lang="pt-BR" sz="2400" dirty="0" smtClean="0"/>
              <a:t>Fiscal </a:t>
            </a:r>
          </a:p>
          <a:p>
            <a:pPr lvl="1"/>
            <a:r>
              <a:rPr lang="pt-BR" dirty="0" smtClean="0"/>
              <a:t>Código autônomo com exigência de PEC </a:t>
            </a:r>
            <a:r>
              <a:rPr lang="pt-BR" i="1" dirty="0" smtClean="0"/>
              <a:t>vis-à-vis </a:t>
            </a:r>
            <a:r>
              <a:rPr lang="pt-BR" dirty="0" smtClean="0"/>
              <a:t>alteração do CTN</a:t>
            </a:r>
          </a:p>
          <a:p>
            <a:pPr lvl="1"/>
            <a:r>
              <a:rPr lang="pt-BR" dirty="0" smtClean="0"/>
              <a:t>Normas </a:t>
            </a:r>
            <a:r>
              <a:rPr lang="pt-BR" dirty="0"/>
              <a:t>gerais aplicáveis às transferências intergovernamentais, incentivos fiscais regionais, harmonização de políticas tributárias, regiões metropolitanas, integração regional, consórcios </a:t>
            </a:r>
            <a:r>
              <a:rPr lang="pt-BR" dirty="0" smtClean="0"/>
              <a:t>governamentais</a:t>
            </a:r>
          </a:p>
          <a:p>
            <a:pPr lvl="1"/>
            <a:r>
              <a:rPr lang="pt-BR" dirty="0" smtClean="0"/>
              <a:t>Articulação dos conceitos de federalismo fiscal</a:t>
            </a:r>
          </a:p>
        </p:txBody>
      </p:sp>
    </p:spTree>
    <p:extLst>
      <p:ext uri="{BB962C8B-B14F-4D97-AF65-F5344CB8AC3E}">
        <p14:creationId xmlns:p14="http://schemas.microsoft.com/office/powerpoint/2010/main" val="42787459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 Próprio">
  <a:themeElements>
    <a:clrScheme name="Capital Própri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l Própri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ital Própri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893</TotalTime>
  <Words>561</Words>
  <Application>Microsoft Office PowerPoint</Application>
  <PresentationFormat>Apresentação na tela (4:3)</PresentationFormat>
  <Paragraphs>87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Capital Próprio</vt:lpstr>
      <vt:lpstr> REPACTUAÇÃO FEDERATIVA DO BRASIL</vt:lpstr>
      <vt:lpstr>Que federação temos?</vt:lpstr>
      <vt:lpstr>Apresentação do PowerPoint</vt:lpstr>
      <vt:lpstr>Questões mais relevantes do federalismo fiscal brasileiro</vt:lpstr>
      <vt:lpstr> A obscura discriminação dos encargos públicos no âmbito da Federação</vt:lpstr>
      <vt:lpstr>Repactuação da dívida dos Estados e Municípios</vt:lpstr>
      <vt:lpstr>Repactuação da partilha de receitas públicas</vt:lpstr>
      <vt:lpstr>As guerras fiscais do ICMS e do ISS</vt:lpstr>
      <vt:lpstr>Um código para o federalismo fiscal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PACTO FEDERATIVO – REPACTUAÇÃO</dc:title>
  <dc:creator>Everardo Maciel</dc:creator>
  <cp:lastModifiedBy>cd</cp:lastModifiedBy>
  <cp:revision>30</cp:revision>
  <dcterms:created xsi:type="dcterms:W3CDTF">2015-04-27T19:56:36Z</dcterms:created>
  <dcterms:modified xsi:type="dcterms:W3CDTF">2015-06-16T17:09:57Z</dcterms:modified>
</cp:coreProperties>
</file>