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627" r:id="rId2"/>
    <p:sldId id="642" r:id="rId3"/>
    <p:sldId id="617" r:id="rId4"/>
    <p:sldId id="618" r:id="rId5"/>
    <p:sldId id="681" r:id="rId6"/>
    <p:sldId id="619" r:id="rId7"/>
    <p:sldId id="651" r:id="rId8"/>
    <p:sldId id="620" r:id="rId9"/>
    <p:sldId id="645" r:id="rId10"/>
    <p:sldId id="646" r:id="rId11"/>
    <p:sldId id="649" r:id="rId12"/>
    <p:sldId id="650" r:id="rId13"/>
    <p:sldId id="680" r:id="rId14"/>
    <p:sldId id="671" r:id="rId15"/>
    <p:sldId id="677" r:id="rId16"/>
    <p:sldId id="682" r:id="rId17"/>
    <p:sldId id="686" r:id="rId18"/>
    <p:sldId id="687" r:id="rId19"/>
    <p:sldId id="688" r:id="rId20"/>
    <p:sldId id="689" r:id="rId21"/>
    <p:sldId id="628" r:id="rId22"/>
  </p:sldIdLst>
  <p:sldSz cx="9906000" cy="6858000" type="A4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rgbClr val="00205B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rgbClr val="00205B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rgbClr val="00205B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rgbClr val="00205B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rgbClr val="00205B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rgbClr val="00205B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rgbClr val="00205B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rgbClr val="00205B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rgbClr val="00205B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39">
          <p15:clr>
            <a:srgbClr val="A4A3A4"/>
          </p15:clr>
        </p15:guide>
        <p15:guide id="2" pos="19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CCFF"/>
    <a:srgbClr val="99CCFF"/>
    <a:srgbClr val="00FF00"/>
    <a:srgbClr val="003366"/>
    <a:srgbClr val="008000"/>
    <a:srgbClr val="99FFCC"/>
    <a:srgbClr val="FFFFCC"/>
    <a:srgbClr val="CCFF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8" autoAdjust="0"/>
    <p:restoredTop sz="85051" autoAdjust="0"/>
  </p:normalViewPr>
  <p:slideViewPr>
    <p:cSldViewPr>
      <p:cViewPr varScale="1">
        <p:scale>
          <a:sx n="78" d="100"/>
          <a:sy n="78" d="100"/>
        </p:scale>
        <p:origin x="1482" y="90"/>
      </p:cViewPr>
      <p:guideLst>
        <p:guide orient="horz" pos="2160"/>
        <p:guide pos="3168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39"/>
        <p:guide pos="19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784" tIns="41892" rIns="83784" bIns="41892" numCol="1" anchor="t" anchorCtr="0" compatLnSpc="1">
            <a:prstTxWarp prst="textNoShape">
              <a:avLst/>
            </a:prstTxWarp>
          </a:bodyPr>
          <a:lstStyle>
            <a:lvl1pPr algn="l" defTabSz="412750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1100"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6988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784" tIns="41892" rIns="83784" bIns="41892" numCol="1" anchor="t" anchorCtr="0" compatLnSpc="1">
            <a:prstTxWarp prst="textNoShape">
              <a:avLst/>
            </a:prstTxWarp>
          </a:bodyPr>
          <a:lstStyle>
            <a:lvl1pPr algn="r" defTabSz="412750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1100"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92B667CA-085F-4B8F-BACD-EF45FA1BE239}" type="datetimeFigureOut">
              <a:rPr lang="en-US" altLang="pt-BR"/>
              <a:pPr>
                <a:defRPr/>
              </a:pPr>
              <a:t>7/12/2017</a:t>
            </a:fld>
            <a:endParaRPr lang="en-US" altLang="pt-BR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784" tIns="41892" rIns="83784" bIns="41892" numCol="1" anchor="b" anchorCtr="0" compatLnSpc="1">
            <a:prstTxWarp prst="textNoShape">
              <a:avLst/>
            </a:prstTxWarp>
          </a:bodyPr>
          <a:lstStyle>
            <a:lvl1pPr algn="l" defTabSz="412750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1100"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6988" y="9409113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784" tIns="41892" rIns="83784" bIns="41892" numCol="1" anchor="b" anchorCtr="0" compatLnSpc="1">
            <a:prstTxWarp prst="textNoShape">
              <a:avLst/>
            </a:prstTxWarp>
          </a:bodyPr>
          <a:lstStyle>
            <a:lvl1pPr algn="r" defTabSz="412750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defRPr sz="1100"/>
            </a:lvl1pPr>
          </a:lstStyle>
          <a:p>
            <a:fld id="{2BAAF938-5C15-4B09-9B49-19E02BBABF0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26615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09613" y="754063"/>
            <a:ext cx="5375275" cy="372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614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noProof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12750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3575" algn="l"/>
                <a:tab pos="1327150" algn="l"/>
                <a:tab pos="1989138" algn="l"/>
                <a:tab pos="2652713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46513" y="0"/>
            <a:ext cx="294957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12750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3575" algn="l"/>
                <a:tab pos="1327150" algn="l"/>
                <a:tab pos="1989138" algn="l"/>
                <a:tab pos="2652713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429750"/>
            <a:ext cx="294957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412750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3575" algn="l"/>
                <a:tab pos="1327150" algn="l"/>
                <a:tab pos="1989138" algn="l"/>
                <a:tab pos="2652713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12750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63575" algn="l"/>
                <a:tab pos="1327150" algn="l"/>
                <a:tab pos="1989138" algn="l"/>
                <a:tab pos="265271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B0984CEC-E203-49C8-A1FE-4DE4244A90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1599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Shape 1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8A820952-F1EB-4DC6-94CE-2F2B4FC66648}" type="slidenum">
              <a:rPr lang="pt-BR" altLang="en-US" sz="1300">
                <a:ea typeface="Lucida Sans Unicode" panose="020B0602030504020204" pitchFamily="34" charset="0"/>
                <a:cs typeface="Lucida Sans Unicode" panose="020B0602030504020204" pitchFamily="34" charset="0"/>
              </a:rPr>
              <a:pPr algn="r" eaLnBrk="1" hangingPunct="1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PlaceHolder 2"/>
          <p:cNvSpPr>
            <a:spLocks noGrp="1"/>
          </p:cNvSpPr>
          <p:nvPr>
            <p:ph type="body"/>
          </p:nvPr>
        </p:nvSpPr>
        <p:spPr>
          <a:xfrm>
            <a:off x="906463" y="4714875"/>
            <a:ext cx="4984750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25547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&lt;cabeçalho&gt;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&lt;data/hora&gt;</a:t>
            </a:r>
          </a:p>
        </p:txBody>
      </p:sp>
      <p:sp>
        <p:nvSpPr>
          <p:cNvPr id="31748" name="Rectangle 5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&lt;rodapé&gt;</a:t>
            </a:r>
          </a:p>
        </p:txBody>
      </p:sp>
      <p:sp>
        <p:nvSpPr>
          <p:cNvPr id="31749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fld id="{21ADD9A3-CB30-4907-AFA9-C88003C52573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/>
              <a:t>11</a:t>
            </a:fld>
            <a:endParaRPr lang="pt-BR" altLang="pt-BR" smtClean="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17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54063"/>
            <a:ext cx="5375275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298540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&lt;cabeçalho&gt;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&lt;data/hora&gt;</a:t>
            </a:r>
          </a:p>
        </p:txBody>
      </p:sp>
      <p:sp>
        <p:nvSpPr>
          <p:cNvPr id="31748" name="Rectangle 5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&lt;rodapé&gt;</a:t>
            </a:r>
          </a:p>
        </p:txBody>
      </p:sp>
      <p:sp>
        <p:nvSpPr>
          <p:cNvPr id="31749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fld id="{21ADD9A3-CB30-4907-AFA9-C88003C52573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/>
              <a:t>14</a:t>
            </a:fld>
            <a:endParaRPr lang="pt-BR" altLang="pt-BR" smtClean="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17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54063"/>
            <a:ext cx="5375275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623467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&lt;cabeçalho&gt;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&lt;data/hora&gt;</a:t>
            </a:r>
          </a:p>
        </p:txBody>
      </p:sp>
      <p:sp>
        <p:nvSpPr>
          <p:cNvPr id="31748" name="Rectangle 5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&lt;rodapé&gt;</a:t>
            </a:r>
          </a:p>
        </p:txBody>
      </p:sp>
      <p:sp>
        <p:nvSpPr>
          <p:cNvPr id="31749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fld id="{21ADD9A3-CB30-4907-AFA9-C88003C52573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/>
              <a:t>15</a:t>
            </a:fld>
            <a:endParaRPr lang="pt-BR" altLang="pt-BR" smtClean="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17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54063"/>
            <a:ext cx="5375275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251616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0A87B3-FF71-4223-9884-F69CFE458355}" type="slidenum">
              <a:rPr lang="pt-BR" altLang="pt-BR" sz="1400" smtClean="0"/>
              <a:pPr>
                <a:spcBef>
                  <a:spcPct val="0"/>
                </a:spcBef>
              </a:pPr>
              <a:t>21</a:t>
            </a:fld>
            <a:endParaRPr lang="pt-BR" altLang="pt-BR" sz="1400" smtClean="0"/>
          </a:p>
        </p:txBody>
      </p:sp>
      <p:sp>
        <p:nvSpPr>
          <p:cNvPr id="6758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4238" y="812800"/>
            <a:ext cx="57896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291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 txBox="1">
            <a:spLocks noGrp="1"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12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17550" indent="-276225" defTabSz="412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03313" indent="-220663" defTabSz="412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44638" indent="-220663" defTabSz="412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84375" indent="-220663" defTabSz="412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41575" indent="-220663" defTabSz="4127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98775" indent="-220663" defTabSz="4127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55975" indent="-220663" defTabSz="4127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13175" indent="-220663" defTabSz="4127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8F1C430C-7A72-4325-BFEB-9EC59DF1F63B}" type="slidenum">
              <a:rPr lang="pt-BR" altLang="pt-BR" sz="1300"/>
              <a:pPr algn="r" eaLnBrk="1">
                <a:lnSpc>
                  <a:spcPct val="95000"/>
                </a:lnSpc>
                <a:spcBef>
                  <a:spcPct val="0"/>
                </a:spcBef>
              </a:pPr>
              <a:t>2</a:t>
            </a:fld>
            <a:endParaRPr lang="pt-BR" altLang="pt-BR" sz="13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98475" y="742950"/>
            <a:ext cx="7796213" cy="5397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37967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&lt;cabeçalho&gt;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&lt;data/hora&gt;</a:t>
            </a: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&lt;rodapé&gt;</a:t>
            </a:r>
          </a:p>
        </p:txBody>
      </p:sp>
      <p:sp>
        <p:nvSpPr>
          <p:cNvPr id="15365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fld id="{FF8F52E6-FDEB-4FA4-8140-15F98D2EAA26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/>
              <a:t>3</a:t>
            </a:fld>
            <a:endParaRPr lang="pt-BR" altLang="pt-BR" smtClean="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15366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buSzPct val="100000"/>
            </a:pPr>
            <a:fld id="{432A6D8F-9AD0-4A0E-8CBB-A3B1E8F92675}" type="slidenum">
              <a:rPr lang="en-US" altLang="pt-BR">
                <a:solidFill>
                  <a:srgbClr val="000000"/>
                </a:solidFill>
              </a:rPr>
              <a:pPr eaLnBrk="1" hangingPunct="1">
                <a:buSzPct val="100000"/>
              </a:pPr>
              <a:t>3</a:t>
            </a:fld>
            <a:endParaRPr lang="en-US" altLang="pt-BR">
              <a:solidFill>
                <a:srgbClr val="000000"/>
              </a:solidFill>
            </a:endParaRPr>
          </a:p>
        </p:txBody>
      </p:sp>
      <p:sp>
        <p:nvSpPr>
          <p:cNvPr id="153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754063"/>
            <a:ext cx="1588" cy="1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8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8775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7079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&lt;cabeçalho&gt;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&lt;data/hora&gt;</a:t>
            </a: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&lt;rodapé&gt;</a:t>
            </a:r>
          </a:p>
        </p:txBody>
      </p:sp>
      <p:sp>
        <p:nvSpPr>
          <p:cNvPr id="17413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fld id="{22F1A42F-E686-4629-85E6-4F5D4AA9B547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/>
              <a:t>4</a:t>
            </a:fld>
            <a:endParaRPr lang="pt-BR" altLang="pt-BR" smtClean="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17414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buSzPct val="100000"/>
            </a:pPr>
            <a:fld id="{9ED8BF85-81BF-4625-9D15-EE974F403029}" type="slidenum">
              <a:rPr lang="en-US" altLang="pt-BR">
                <a:solidFill>
                  <a:srgbClr val="000000"/>
                </a:solidFill>
              </a:rPr>
              <a:pPr eaLnBrk="1" hangingPunct="1">
                <a:buSzPct val="100000"/>
              </a:pPr>
              <a:t>4</a:t>
            </a:fld>
            <a:endParaRPr lang="en-US" altLang="pt-BR">
              <a:solidFill>
                <a:srgbClr val="000000"/>
              </a:solidFill>
            </a:endParaRPr>
          </a:p>
        </p:txBody>
      </p:sp>
      <p:sp>
        <p:nvSpPr>
          <p:cNvPr id="174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754063"/>
            <a:ext cx="1588" cy="1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6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8775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0007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&lt;cabeçalho&gt;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&lt;data/hora&gt;</a:t>
            </a:r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&lt;rodapé&gt;</a:t>
            </a:r>
          </a:p>
        </p:txBody>
      </p:sp>
      <p:sp>
        <p:nvSpPr>
          <p:cNvPr id="1946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fld id="{5B2EAF65-E08A-4393-B4E9-1EF4F53D7940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/>
              <a:t>6</a:t>
            </a:fld>
            <a:endParaRPr lang="pt-BR" altLang="pt-BR" smtClean="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19462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>
              <a:lnSpc>
                <a:spcPct val="95000"/>
              </a:lnSpc>
              <a:buSzPct val="100000"/>
            </a:pPr>
            <a:fld id="{DCA157E8-48C8-476C-B8FE-F6097CE5A4B1}" type="slidenum">
              <a:rPr lang="pt-BR" altLang="pt-BR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lnSpc>
                  <a:spcPct val="95000"/>
                </a:lnSpc>
                <a:buSzPct val="100000"/>
              </a:pPr>
              <a:t>6</a:t>
            </a:fld>
            <a:endParaRPr lang="pt-BR" altLang="pt-B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98475" y="742950"/>
            <a:ext cx="7796213" cy="5397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4" name="Text Box 3"/>
          <p:cNvSpPr txBox="1">
            <a:spLocks noChangeArrowheads="1"/>
          </p:cNvSpPr>
          <p:nvPr/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0801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&lt;cabeçalho&gt;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&lt;data/hora&gt;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&lt;rodapé&gt;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fld id="{8CF142A1-FD64-4AFB-B30A-B0410A71C70A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/>
              <a:t>7</a:t>
            </a:fld>
            <a:endParaRPr lang="pt-BR" altLang="pt-BR" smtClean="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1510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buSzPct val="100000"/>
            </a:pPr>
            <a:fld id="{AFCBF4F9-BC5F-4766-94B1-D2BC11509F77}" type="slidenum">
              <a:rPr lang="en-US" altLang="pt-BR">
                <a:solidFill>
                  <a:srgbClr val="000000"/>
                </a:solidFill>
              </a:rPr>
              <a:pPr eaLnBrk="1" hangingPunct="1">
                <a:buSzPct val="100000"/>
              </a:pPr>
              <a:t>7</a:t>
            </a:fld>
            <a:endParaRPr lang="en-US" altLang="pt-BR">
              <a:solidFill>
                <a:srgbClr val="000000"/>
              </a:solidFill>
            </a:endParaRPr>
          </a:p>
        </p:txBody>
      </p:sp>
      <p:sp>
        <p:nvSpPr>
          <p:cNvPr id="215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754063"/>
            <a:ext cx="1588" cy="1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12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8775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5498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&lt;cabeçalho&gt;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&lt;data/hora&gt;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&lt;rodapé&gt;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fld id="{8CF142A1-FD64-4AFB-B30A-B0410A71C70A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/>
              <a:t>8</a:t>
            </a:fld>
            <a:endParaRPr lang="pt-BR" altLang="pt-BR" smtClean="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1510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buSzPct val="100000"/>
            </a:pPr>
            <a:fld id="{AFCBF4F9-BC5F-4766-94B1-D2BC11509F77}" type="slidenum">
              <a:rPr lang="en-US" altLang="pt-BR">
                <a:solidFill>
                  <a:srgbClr val="000000"/>
                </a:solidFill>
              </a:rPr>
              <a:pPr eaLnBrk="1" hangingPunct="1">
                <a:buSzPct val="100000"/>
              </a:pPr>
              <a:t>8</a:t>
            </a:fld>
            <a:endParaRPr lang="en-US" altLang="pt-BR">
              <a:solidFill>
                <a:srgbClr val="000000"/>
              </a:solidFill>
            </a:endParaRPr>
          </a:p>
        </p:txBody>
      </p:sp>
      <p:sp>
        <p:nvSpPr>
          <p:cNvPr id="215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754063"/>
            <a:ext cx="1588" cy="1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12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8775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5498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&lt;cabeçalho&gt;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&lt;data/hora&gt;</a:t>
            </a:r>
          </a:p>
        </p:txBody>
      </p:sp>
      <p:sp>
        <p:nvSpPr>
          <p:cNvPr id="27652" name="Rectangle 5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&lt;rodapé&gt;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fld id="{CBAFEC31-7202-4949-957E-0B9C3B372EB5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/>
              <a:t>9</a:t>
            </a:fld>
            <a:endParaRPr lang="pt-BR" altLang="pt-BR" smtClean="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76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54063"/>
            <a:ext cx="5375275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045120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&lt;cabeçalho&gt;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&lt;data/hora&gt;</a:t>
            </a:r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t>&lt;rodapé&gt;</a:t>
            </a:r>
          </a:p>
        </p:txBody>
      </p:sp>
      <p:sp>
        <p:nvSpPr>
          <p:cNvPr id="2970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fld id="{B11BF66B-75E6-4D2B-91C2-B636F64D8CE9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/>
              <a:t>10</a:t>
            </a:fld>
            <a:endParaRPr lang="pt-BR" altLang="pt-BR" smtClean="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97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54063"/>
            <a:ext cx="5375275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698063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52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4520" y="272189"/>
            <a:ext cx="8909160" cy="1140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>
          <a:xfrm>
            <a:off x="7100888" y="6246813"/>
            <a:ext cx="2303462" cy="4683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0706E0-88F8-4C84-B538-9C1D4E66513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919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6477000"/>
            <a:ext cx="4867275" cy="381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endParaRPr lang="pt-BR" altLang="pt-BR"/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6756400"/>
            <a:ext cx="2027238" cy="96838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endParaRPr lang="pt-BR" altLang="pt-BR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9066213" y="6537325"/>
            <a:ext cx="406400" cy="344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6895" tIns="43448" rIns="86895" bIns="43448"/>
          <a:lstStyle/>
          <a:p>
            <a:pPr algn="ctr" defTabSz="868363" eaLnBrk="1" hangingPunct="1"/>
            <a:fld id="{02FD4D8F-BFE4-45DE-AE68-959DAEAB653A}" type="slidenum">
              <a:rPr lang="en-US" altLang="pt-BR" sz="1500" b="1">
                <a:solidFill>
                  <a:srgbClr val="003366"/>
                </a:solidFill>
              </a:rPr>
              <a:pPr algn="ctr" defTabSz="868363" eaLnBrk="1" hangingPunct="1"/>
              <a:t>‹nº›</a:t>
            </a:fld>
            <a:endParaRPr lang="en-US" altLang="pt-BR" sz="1500" b="1">
              <a:solidFill>
                <a:srgbClr val="003366"/>
              </a:solidFill>
            </a:endParaRPr>
          </a:p>
        </p:txBody>
      </p:sp>
      <p:sp>
        <p:nvSpPr>
          <p:cNvPr id="1030" name="AutoShape 11"/>
          <p:cNvSpPr>
            <a:spLocks noChangeArrowheads="1"/>
          </p:cNvSpPr>
          <p:nvPr/>
        </p:nvSpPr>
        <p:spPr bwMode="auto">
          <a:xfrm>
            <a:off x="9402763" y="6545263"/>
            <a:ext cx="323850" cy="276225"/>
          </a:xfrm>
          <a:prstGeom prst="rightArrow">
            <a:avLst>
              <a:gd name="adj1" fmla="val 50000"/>
              <a:gd name="adj2" fmla="val 29310"/>
            </a:avLst>
          </a:prstGeom>
          <a:solidFill>
            <a:srgbClr val="003366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endParaRPr lang="pt-BR" altLang="pt-BR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709" y="6349586"/>
            <a:ext cx="3304691" cy="50841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64" r:id="rId12"/>
    <p:sldLayoutId id="2147483665" r:id="rId13"/>
  </p:sldLayoutIdLst>
  <p:txStyles>
    <p:titleStyle>
      <a:lvl1pPr algn="ctr" defTabSz="4270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270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algn="ctr" defTabSz="4270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algn="ctr" defTabSz="4270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algn="ctr" defTabSz="4270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2413000" indent="-217488" algn="ctr" defTabSz="4270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6pPr>
      <a:lvl7pPr marL="2870200" indent="-217488" algn="ctr" defTabSz="4270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7pPr>
      <a:lvl8pPr marL="3327400" indent="-217488" algn="ctr" defTabSz="4270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8pPr>
      <a:lvl9pPr marL="3784600" indent="-217488" algn="ctr" defTabSz="4270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9pPr>
    </p:titleStyle>
    <p:bodyStyle>
      <a:lvl1pPr marL="325438" indent="-325438" algn="l" defTabSz="427038" rtl="0" eaLnBrk="0" fontAlgn="base" hangingPunct="0">
        <a:lnSpc>
          <a:spcPct val="93000"/>
        </a:lnSpc>
        <a:spcBef>
          <a:spcPct val="0"/>
        </a:spcBef>
        <a:spcAft>
          <a:spcPts val="1338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06438" indent="-271463" algn="l" defTabSz="427038" rtl="0" eaLnBrk="0" fontAlgn="base" hangingPunct="0">
        <a:lnSpc>
          <a:spcPct val="93000"/>
        </a:lnSpc>
        <a:spcBef>
          <a:spcPct val="0"/>
        </a:spcBef>
        <a:spcAft>
          <a:spcPts val="1075"/>
        </a:spcAft>
        <a:buClr>
          <a:srgbClr val="000000"/>
        </a:buClr>
        <a:buSzPct val="100000"/>
        <a:buFont typeface="Times New Roman" pitchFamily="18" charset="0"/>
        <a:defRPr sz="2700">
          <a:solidFill>
            <a:srgbClr val="000000"/>
          </a:solidFill>
          <a:latin typeface="+mn-lt"/>
          <a:ea typeface="+mn-ea"/>
          <a:cs typeface="+mn-cs"/>
        </a:defRPr>
      </a:lvl2pPr>
      <a:lvl3pPr marL="1085850" indent="-217488" algn="l" defTabSz="427038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520825" indent="-217488" algn="l" defTabSz="427038" rtl="0" eaLnBrk="0" fontAlgn="base" hangingPunct="0">
        <a:lnSpc>
          <a:spcPct val="93000"/>
        </a:lnSpc>
        <a:spcBef>
          <a:spcPct val="0"/>
        </a:spcBef>
        <a:spcAft>
          <a:spcPts val="550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4pPr>
      <a:lvl5pPr marL="1955800" indent="-217488" algn="l" defTabSz="427038" rtl="0" eaLnBrk="0" fontAlgn="base" hangingPunct="0">
        <a:lnSpc>
          <a:spcPct val="93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5pPr>
      <a:lvl6pPr marL="2413000" indent="-217488" algn="l" defTabSz="427038" rtl="0" fontAlgn="base" hangingPunct="0">
        <a:lnSpc>
          <a:spcPct val="93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6pPr>
      <a:lvl7pPr marL="2870200" indent="-217488" algn="l" defTabSz="427038" rtl="0" fontAlgn="base" hangingPunct="0">
        <a:lnSpc>
          <a:spcPct val="93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7pPr>
      <a:lvl8pPr marL="3327400" indent="-217488" algn="l" defTabSz="427038" rtl="0" fontAlgn="base" hangingPunct="0">
        <a:lnSpc>
          <a:spcPct val="93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8pPr>
      <a:lvl9pPr marL="3784600" indent="-217488" algn="l" defTabSz="427038" rtl="0" fontAlgn="base" hangingPunct="0">
        <a:lnSpc>
          <a:spcPct val="93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5" y="2349673"/>
            <a:ext cx="2550703" cy="194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CustomShape 1"/>
          <p:cNvSpPr>
            <a:spLocks noChangeArrowheads="1"/>
          </p:cNvSpPr>
          <p:nvPr/>
        </p:nvSpPr>
        <p:spPr bwMode="auto">
          <a:xfrm>
            <a:off x="6682304" y="6500321"/>
            <a:ext cx="2374519" cy="3571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8076" rIns="0" bIns="0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200" b="1" dirty="0" smtClean="0">
                <a:solidFill>
                  <a:srgbClr val="00205B"/>
                </a:solidFill>
              </a:rPr>
              <a:t>Julho/2016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pic>
        <p:nvPicPr>
          <p:cNvPr id="5124" name="Imagem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553" y="550"/>
            <a:ext cx="3685584" cy="245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agem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60" y="550"/>
            <a:ext cx="3487178" cy="234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agem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552" y="3786131"/>
            <a:ext cx="3599873" cy="270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CustomShape 2"/>
          <p:cNvSpPr>
            <a:spLocks noChangeArrowheads="1"/>
          </p:cNvSpPr>
          <p:nvPr/>
        </p:nvSpPr>
        <p:spPr bwMode="auto">
          <a:xfrm>
            <a:off x="2793552" y="2205235"/>
            <a:ext cx="7112448" cy="1584071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6" tIns="44993" rIns="89986" bIns="44993"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/>
                <a:ea typeface="Lucida Sans Unicode"/>
              </a:rPr>
              <a:t>Atuação da Receita Federal do Brasil na Faixa de Fronteira</a:t>
            </a:r>
            <a:endParaRPr lang="pt-BR" sz="3200" b="1" dirty="0">
              <a:solidFill>
                <a:schemeClr val="bg1"/>
              </a:solidFill>
              <a:latin typeface="Arial"/>
              <a:ea typeface="Lucida Sans Unicode"/>
            </a:endParaRPr>
          </a:p>
        </p:txBody>
      </p:sp>
      <p:pic>
        <p:nvPicPr>
          <p:cNvPr id="5128" name="Imagem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75" y="3786131"/>
            <a:ext cx="4049063" cy="269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91764" y="-355761"/>
            <a:ext cx="10089528" cy="7569522"/>
          </a:xfrm>
          <a:prstGeom prst="rect">
            <a:avLst/>
          </a:prstGeom>
        </p:spPr>
      </p:pic>
      <p:pic>
        <p:nvPicPr>
          <p:cNvPr id="11" name="Imagem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53" y="152950"/>
            <a:ext cx="3685584" cy="245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60" y="152950"/>
            <a:ext cx="3487178" cy="234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52" y="3938531"/>
            <a:ext cx="3599873" cy="270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stomShape 2"/>
          <p:cNvSpPr>
            <a:spLocks noChangeArrowheads="1"/>
          </p:cNvSpPr>
          <p:nvPr/>
        </p:nvSpPr>
        <p:spPr bwMode="auto">
          <a:xfrm>
            <a:off x="2945952" y="2357635"/>
            <a:ext cx="7112448" cy="1584071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6" tIns="44993" rIns="89986" bIns="44993"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/>
                <a:ea typeface="Lucida Sans Unicode"/>
              </a:rPr>
              <a:t>Atuação da Receita Federal do Brasil no Comércio Exterior</a:t>
            </a:r>
            <a:endParaRPr lang="pt-BR" sz="3200" b="1" dirty="0">
              <a:solidFill>
                <a:schemeClr val="bg1"/>
              </a:solidFill>
              <a:latin typeface="Arial"/>
              <a:ea typeface="Lucida Sans Unicode"/>
            </a:endParaRPr>
          </a:p>
        </p:txBody>
      </p:sp>
      <p:pic>
        <p:nvPicPr>
          <p:cNvPr id="15" name="Imagem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75" y="3938531"/>
            <a:ext cx="4049063" cy="269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177136" y="677006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b="1" dirty="0" smtClean="0"/>
              <a:t>Fevereiro/2017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95508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207" y="1722381"/>
            <a:ext cx="6590712" cy="3872860"/>
          </a:xfrm>
          <a:prstGeom prst="rect">
            <a:avLst/>
          </a:prstGeom>
        </p:spPr>
      </p:pic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754207" y="672838"/>
            <a:ext cx="7920951" cy="30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9830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lnSpc>
                <a:spcPct val="93000"/>
              </a:lnSpc>
              <a:buSzPct val="100000"/>
            </a:pPr>
            <a:r>
              <a:rPr lang="en-US" altLang="pt-BR" sz="1950" b="1" dirty="0" err="1" smtClean="0">
                <a:solidFill>
                  <a:srgbClr val="000000"/>
                </a:solidFill>
              </a:rPr>
              <a:t>Operação</a:t>
            </a:r>
            <a:r>
              <a:rPr lang="en-US" altLang="pt-BR" sz="1950" b="1" dirty="0" smtClean="0">
                <a:solidFill>
                  <a:srgbClr val="000000"/>
                </a:solidFill>
              </a:rPr>
              <a:t> </a:t>
            </a:r>
            <a:r>
              <a:rPr lang="en-US" altLang="pt-BR" sz="1950" b="1" dirty="0" err="1" smtClean="0">
                <a:solidFill>
                  <a:srgbClr val="000000"/>
                </a:solidFill>
              </a:rPr>
              <a:t>Fronteira</a:t>
            </a:r>
            <a:r>
              <a:rPr lang="en-US" altLang="pt-BR" sz="1950" b="1" dirty="0" smtClean="0">
                <a:solidFill>
                  <a:srgbClr val="000000"/>
                </a:solidFill>
              </a:rPr>
              <a:t> </a:t>
            </a:r>
            <a:r>
              <a:rPr lang="en-US" altLang="pt-BR" sz="1950" b="1" dirty="0" err="1" smtClean="0">
                <a:solidFill>
                  <a:srgbClr val="000000"/>
                </a:solidFill>
              </a:rPr>
              <a:t>Blindada</a:t>
            </a:r>
            <a:r>
              <a:rPr lang="en-US" altLang="pt-BR" sz="1950" b="1" dirty="0" smtClean="0">
                <a:solidFill>
                  <a:srgbClr val="000000"/>
                </a:solidFill>
              </a:rPr>
              <a:t> e </a:t>
            </a:r>
            <a:r>
              <a:rPr lang="en-US" altLang="pt-BR" sz="1950" b="1" dirty="0" err="1">
                <a:solidFill>
                  <a:srgbClr val="000000"/>
                </a:solidFill>
              </a:rPr>
              <a:t>O</a:t>
            </a:r>
            <a:r>
              <a:rPr lang="en-US" altLang="pt-BR" sz="1950" b="1" dirty="0" err="1" smtClean="0">
                <a:solidFill>
                  <a:srgbClr val="000000"/>
                </a:solidFill>
              </a:rPr>
              <a:t>utras</a:t>
            </a:r>
            <a:r>
              <a:rPr lang="en-US" altLang="pt-BR" sz="1950" b="1" dirty="0" smtClean="0">
                <a:solidFill>
                  <a:srgbClr val="000000"/>
                </a:solidFill>
              </a:rPr>
              <a:t> </a:t>
            </a:r>
            <a:r>
              <a:rPr lang="en-US" altLang="pt-BR" sz="1950" b="1" dirty="0" err="1">
                <a:solidFill>
                  <a:srgbClr val="000000"/>
                </a:solidFill>
              </a:rPr>
              <a:t>E</a:t>
            </a:r>
            <a:r>
              <a:rPr lang="en-US" altLang="pt-BR" sz="1950" b="1" dirty="0" err="1" smtClean="0">
                <a:solidFill>
                  <a:srgbClr val="000000"/>
                </a:solidFill>
              </a:rPr>
              <a:t>speciais</a:t>
            </a:r>
            <a:endParaRPr lang="en-US" altLang="pt-BR" sz="1950" b="1" dirty="0">
              <a:solidFill>
                <a:srgbClr val="000000"/>
              </a:solidFill>
            </a:endParaRPr>
          </a:p>
        </p:txBody>
      </p:sp>
      <p:sp>
        <p:nvSpPr>
          <p:cNvPr id="28675" name="Line 2"/>
          <p:cNvSpPr>
            <a:spLocks noChangeShapeType="1"/>
          </p:cNvSpPr>
          <p:nvPr/>
        </p:nvSpPr>
        <p:spPr bwMode="auto">
          <a:xfrm flipV="1">
            <a:off x="742522" y="1010078"/>
            <a:ext cx="7984143" cy="1"/>
          </a:xfrm>
          <a:prstGeom prst="line">
            <a:avLst/>
          </a:prstGeom>
          <a:noFill/>
          <a:ln w="19080" cap="sq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AutoShape 3"/>
          <p:cNvSpPr>
            <a:spLocks noChangeArrowheads="1"/>
          </p:cNvSpPr>
          <p:nvPr/>
        </p:nvSpPr>
        <p:spPr bwMode="auto">
          <a:xfrm>
            <a:off x="742522" y="1110745"/>
            <a:ext cx="7984143" cy="302157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2812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1625" b="1">
                <a:solidFill>
                  <a:srgbClr val="FFFFFF"/>
                </a:solidFill>
              </a:rPr>
              <a:t>Valor de Apreensões de Mercadorias (em bilhões de R$)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6519266" y="5924448"/>
            <a:ext cx="1334774" cy="2901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grpSp>
        <p:nvGrpSpPr>
          <p:cNvPr id="28679" name="Grupo 2"/>
          <p:cNvGrpSpPr>
            <a:grpSpLocks/>
          </p:cNvGrpSpPr>
          <p:nvPr/>
        </p:nvGrpSpPr>
        <p:grpSpPr bwMode="auto">
          <a:xfrm>
            <a:off x="7154316" y="2751365"/>
            <a:ext cx="1788177" cy="2005653"/>
            <a:chOff x="7603214" y="2276475"/>
            <a:chExt cx="2201186" cy="2468892"/>
          </a:xfrm>
        </p:grpSpPr>
        <p:sp>
          <p:nvSpPr>
            <p:cNvPr id="28680" name="AutoShape 7"/>
            <p:cNvSpPr>
              <a:spLocks noChangeArrowheads="1"/>
            </p:cNvSpPr>
            <p:nvPr/>
          </p:nvSpPr>
          <p:spPr bwMode="auto">
            <a:xfrm>
              <a:off x="7607300" y="2276475"/>
              <a:ext cx="2197100" cy="10810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22812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algn="ctr" eaLnBrk="1">
                <a:lnSpc>
                  <a:spcPct val="110000"/>
                </a:lnSpc>
                <a:buSzPct val="45000"/>
              </a:pPr>
              <a:r>
                <a:rPr lang="en-US" altLang="pt-BR" sz="1219" b="1" dirty="0">
                  <a:solidFill>
                    <a:srgbClr val="FFFFFF"/>
                  </a:solidFill>
                </a:rPr>
                <a:t>Entre 2010 e 2016, </a:t>
              </a:r>
              <a:r>
                <a:rPr lang="en-US" altLang="pt-BR" sz="1219" b="1" dirty="0" err="1">
                  <a:solidFill>
                    <a:srgbClr val="FFFFFF"/>
                  </a:solidFill>
                </a:rPr>
                <a:t>quase</a:t>
              </a:r>
              <a:r>
                <a:rPr lang="en-US" altLang="pt-BR" sz="1219" b="1" dirty="0">
                  <a:solidFill>
                    <a:srgbClr val="FFFFFF"/>
                  </a:solidFill>
                </a:rPr>
                <a:t> de 65% de </a:t>
              </a:r>
              <a:r>
                <a:rPr lang="en-US" altLang="pt-BR" sz="1219" b="1" dirty="0" err="1">
                  <a:solidFill>
                    <a:srgbClr val="FFFFFF"/>
                  </a:solidFill>
                </a:rPr>
                <a:t>aumento</a:t>
              </a:r>
              <a:r>
                <a:rPr lang="en-US" altLang="pt-BR" sz="1219" b="1" dirty="0">
                  <a:solidFill>
                    <a:srgbClr val="FFFFFF"/>
                  </a:solidFill>
                </a:rPr>
                <a:t> </a:t>
              </a:r>
              <a:r>
                <a:rPr lang="en-US" altLang="pt-BR" sz="1219" b="1" dirty="0" err="1">
                  <a:solidFill>
                    <a:srgbClr val="FFFFFF"/>
                  </a:solidFill>
                </a:rPr>
                <a:t>nas</a:t>
              </a:r>
              <a:r>
                <a:rPr lang="en-US" altLang="pt-BR" sz="1219" b="1" dirty="0">
                  <a:solidFill>
                    <a:srgbClr val="FFFFFF"/>
                  </a:solidFill>
                </a:rPr>
                <a:t> </a:t>
              </a:r>
              <a:r>
                <a:rPr lang="en-US" altLang="pt-BR" sz="1219" b="1" dirty="0" err="1">
                  <a:solidFill>
                    <a:srgbClr val="FFFFFF"/>
                  </a:solidFill>
                </a:rPr>
                <a:t>apreensões</a:t>
              </a:r>
              <a:endParaRPr lang="en-US" altLang="pt-BR" sz="1219" b="1" dirty="0">
                <a:solidFill>
                  <a:srgbClr val="FFFFFF"/>
                </a:solidFill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7603214" y="3665867"/>
              <a:ext cx="2197100" cy="10795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0" tIns="22812" rIns="0" bIns="0" anchor="ctr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algn="ctr" eaLnBrk="1">
                <a:lnSpc>
                  <a:spcPct val="110000"/>
                </a:lnSpc>
                <a:buClrTx/>
                <a:buSzPct val="45000"/>
                <a:buFontTx/>
                <a:buNone/>
                <a:defRPr/>
              </a:pPr>
              <a:r>
                <a:rPr lang="en-US" altLang="pt-BR" sz="1219" b="1" dirty="0" err="1">
                  <a:solidFill>
                    <a:srgbClr val="FFFFFF"/>
                  </a:solidFill>
                </a:rPr>
                <a:t>Em</a:t>
              </a:r>
              <a:r>
                <a:rPr lang="en-US" altLang="pt-BR" sz="1219" b="1" dirty="0">
                  <a:solidFill>
                    <a:srgbClr val="FFFFFF"/>
                  </a:solidFill>
                </a:rPr>
                <a:t> 2012, </a:t>
              </a:r>
              <a:r>
                <a:rPr lang="en-US" altLang="pt-BR" sz="1219" b="1" dirty="0" err="1">
                  <a:solidFill>
                    <a:srgbClr val="FFFFFF"/>
                  </a:solidFill>
                </a:rPr>
                <a:t>uma</a:t>
              </a:r>
              <a:r>
                <a:rPr lang="en-US" altLang="pt-BR" sz="1219" b="1" dirty="0">
                  <a:solidFill>
                    <a:srgbClr val="FFFFFF"/>
                  </a:solidFill>
                </a:rPr>
                <a:t> </a:t>
              </a:r>
              <a:r>
                <a:rPr lang="en-US" altLang="pt-BR" sz="1219" b="1" dirty="0" err="1">
                  <a:solidFill>
                    <a:srgbClr val="FFFFFF"/>
                  </a:solidFill>
                </a:rPr>
                <a:t>apreensão</a:t>
              </a:r>
              <a:r>
                <a:rPr lang="en-US" altLang="pt-BR" sz="1219" b="1" dirty="0">
                  <a:solidFill>
                    <a:srgbClr val="FFFFFF"/>
                  </a:solidFill>
                </a:rPr>
                <a:t> </a:t>
              </a:r>
              <a:r>
                <a:rPr lang="en-US" altLang="pt-BR" sz="1219" b="1" dirty="0" err="1">
                  <a:solidFill>
                    <a:srgbClr val="FFFFFF"/>
                  </a:solidFill>
                </a:rPr>
                <a:t>atípica</a:t>
              </a:r>
              <a:r>
                <a:rPr lang="en-US" altLang="pt-BR" sz="1219" b="1" dirty="0">
                  <a:solidFill>
                    <a:srgbClr val="FFFFFF"/>
                  </a:solidFill>
                </a:rPr>
                <a:t> de R$ 350 </a:t>
              </a:r>
              <a:r>
                <a:rPr lang="en-US" altLang="pt-BR" sz="1219" b="1" dirty="0" err="1">
                  <a:solidFill>
                    <a:srgbClr val="FFFFFF"/>
                  </a:solidFill>
                </a:rPr>
                <a:t>milhões</a:t>
              </a:r>
              <a:r>
                <a:rPr lang="en-US" altLang="pt-BR" sz="1219" b="1" dirty="0">
                  <a:solidFill>
                    <a:srgbClr val="FFFFFF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8235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Grafic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1750" y="1581950"/>
            <a:ext cx="6511532" cy="4632666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30723" name="Line 2"/>
          <p:cNvSpPr>
            <a:spLocks noChangeShapeType="1"/>
          </p:cNvSpPr>
          <p:nvPr/>
        </p:nvSpPr>
        <p:spPr bwMode="auto">
          <a:xfrm>
            <a:off x="928689" y="1000615"/>
            <a:ext cx="8047336" cy="1289"/>
          </a:xfrm>
          <a:prstGeom prst="line">
            <a:avLst/>
          </a:prstGeom>
          <a:noFill/>
          <a:ln w="19080" cap="sq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942950" y="1137623"/>
            <a:ext cx="7984143" cy="302157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2812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/>
            <a:r>
              <a:rPr lang="pt-BR" sz="1625" b="1" dirty="0"/>
              <a:t>Quantidade de Apreensões de Drogas (em </a:t>
            </a:r>
            <a:r>
              <a:rPr lang="pt-BR" sz="1625" b="1" dirty="0" smtClean="0"/>
              <a:t>kg) - PORTOS</a:t>
            </a:r>
            <a:endParaRPr lang="pt-BR" sz="1625" dirty="0"/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6519266" y="5924448"/>
            <a:ext cx="1334774" cy="2901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5362" name="AutoShape 2" descr="https://attachment.outlook.office.net/owa/marcioomoura@hotmail.com/service.svc/s/GetAttachmentThumbnail?id=AQMkADAwATExADlhNy00YzRkLWI0OGYtMDACLTAwCgBGAAAD4wiSN3Dke0mRfGe5eNOYwgcA4yaKQADYqECyrOlyhatwkQAAAgEMAAAA4yaKQADYqECyrOlyhatwkQAAAFLl9nAAAAABEgAQACnFOno36zdEnTiO1P%2BZQVk%3D&amp;thumbnailType=2&amp;X-OWA-CANARY=bdegPmZTXkafw5d2x-CewfA6yyP5TdQYCdBoqL88zlbbu-dKvS4ldaPICyw-YMrtkORmGMQDqrM.&amp;token=882b812c-7bd7-4ad3-a7ea-af435bf156fd&amp;owa=outlook.live.com&amp;i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Seta para a esquerda 6"/>
          <p:cNvSpPr/>
          <p:nvPr/>
        </p:nvSpPr>
        <p:spPr bwMode="auto">
          <a:xfrm>
            <a:off x="7198656" y="2348880"/>
            <a:ext cx="562656" cy="288032"/>
          </a:xfrm>
          <a:prstGeom prst="leftArrow">
            <a:avLst/>
          </a:prstGeom>
          <a:solidFill>
            <a:srgbClr val="FF3300"/>
          </a:solidFill>
          <a:ln>
            <a:noFill/>
          </a:ln>
          <a:effectLst/>
          <a:extLst/>
        </p:spPr>
        <p:txBody>
          <a:bodyPr vert="horz" wrap="square" lIns="0" tIns="28224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05B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8047117" y="1876083"/>
            <a:ext cx="1123884" cy="11568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0" tIns="28224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400" dirty="0"/>
              <a:t>Novo modelo de gestão de riscos </a:t>
            </a:r>
            <a:r>
              <a:rPr lang="pt-BR" sz="1400" dirty="0" smtClean="0"/>
              <a:t>antidrogas </a:t>
            </a:r>
            <a:r>
              <a:rPr lang="pt-BR" sz="1400" dirty="0"/>
              <a:t>nos portos</a:t>
            </a:r>
            <a:endParaRPr lang="en-US" sz="1400" dirty="0"/>
          </a:p>
        </p:txBody>
      </p:sp>
      <p:sp>
        <p:nvSpPr>
          <p:cNvPr id="2" name="Fluxograma: Processo alternativo 1"/>
          <p:cNvSpPr/>
          <p:nvPr/>
        </p:nvSpPr>
        <p:spPr bwMode="auto">
          <a:xfrm>
            <a:off x="7882977" y="1734430"/>
            <a:ext cx="1452164" cy="1440160"/>
          </a:xfrm>
          <a:prstGeom prst="flowChartAlternateProcess">
            <a:avLst/>
          </a:prstGeom>
          <a:solidFill>
            <a:srgbClr val="99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28224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600" b="1" dirty="0"/>
              <a:t>Novo modelo de gestão de riscos antidrogas nos portos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529732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rafico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7922" y="1575499"/>
            <a:ext cx="6554696" cy="4690417"/>
          </a:xfrm>
          <a:prstGeom prst="rect">
            <a:avLst/>
          </a:prstGeom>
        </p:spPr>
      </p:pic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28689" y="1000615"/>
            <a:ext cx="8047336" cy="1289"/>
          </a:xfrm>
          <a:prstGeom prst="line">
            <a:avLst/>
          </a:prstGeom>
          <a:noFill/>
          <a:ln w="19080" cap="sq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42950" y="1137623"/>
            <a:ext cx="7984143" cy="302157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2812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/>
            <a:r>
              <a:rPr lang="pt-BR" sz="1625" b="1" dirty="0"/>
              <a:t>Quantidade de Apreensões de Drogas (em kg</a:t>
            </a:r>
            <a:r>
              <a:rPr lang="pt-BR" sz="1625" b="1" dirty="0" smtClean="0"/>
              <a:t>) - AEROPORTOS</a:t>
            </a:r>
            <a:endParaRPr lang="pt-BR" sz="1625" dirty="0"/>
          </a:p>
        </p:txBody>
      </p:sp>
      <p:sp>
        <p:nvSpPr>
          <p:cNvPr id="7" name="Elipse 6"/>
          <p:cNvSpPr/>
          <p:nvPr/>
        </p:nvSpPr>
        <p:spPr bwMode="auto">
          <a:xfrm rot="20181012">
            <a:off x="4533676" y="3518691"/>
            <a:ext cx="2808312" cy="80403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0" tIns="28224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05B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Seta para a esquerda 7"/>
          <p:cNvSpPr/>
          <p:nvPr/>
        </p:nvSpPr>
        <p:spPr bwMode="auto">
          <a:xfrm>
            <a:off x="7253953" y="3576175"/>
            <a:ext cx="562656" cy="288032"/>
          </a:xfrm>
          <a:prstGeom prst="leftArrow">
            <a:avLst/>
          </a:prstGeom>
          <a:solidFill>
            <a:srgbClr val="FF3300"/>
          </a:solidFill>
          <a:ln>
            <a:noFill/>
          </a:ln>
          <a:effectLst/>
          <a:extLst/>
        </p:spPr>
        <p:txBody>
          <a:bodyPr vert="horz" wrap="square" lIns="0" tIns="28224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05B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7961649" y="2989183"/>
            <a:ext cx="1152255" cy="1513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0" tIns="28224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400" dirty="0"/>
              <a:t>Novo modelo de gestão de riscos </a:t>
            </a:r>
            <a:r>
              <a:rPr lang="pt-BR" sz="1400" dirty="0" smtClean="0"/>
              <a:t>antidrogas </a:t>
            </a:r>
            <a:r>
              <a:rPr lang="pt-BR" sz="1400" dirty="0"/>
              <a:t>nos </a:t>
            </a:r>
            <a:r>
              <a:rPr lang="pt-BR" sz="1400" dirty="0" smtClean="0"/>
              <a:t>aeroportos</a:t>
            </a:r>
          </a:p>
          <a:p>
            <a:pPr algn="ctr"/>
            <a:r>
              <a:rPr lang="pt-BR" sz="1400" dirty="0" smtClean="0"/>
              <a:t> (e-DBV)</a:t>
            </a:r>
            <a:endParaRPr lang="en-US" sz="1400" dirty="0"/>
          </a:p>
        </p:txBody>
      </p:sp>
      <p:sp>
        <p:nvSpPr>
          <p:cNvPr id="9" name="Fluxograma: Processo alternativo 8"/>
          <p:cNvSpPr/>
          <p:nvPr/>
        </p:nvSpPr>
        <p:spPr bwMode="auto">
          <a:xfrm>
            <a:off x="7961649" y="2744333"/>
            <a:ext cx="1452164" cy="1951716"/>
          </a:xfrm>
          <a:prstGeom prst="flowChartAlternateProcess">
            <a:avLst/>
          </a:prstGeom>
          <a:solidFill>
            <a:srgbClr val="99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28224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600" b="1" dirty="0"/>
              <a:t>Novo modelo de gestão de riscos antidrogas nos aeroportos</a:t>
            </a:r>
          </a:p>
          <a:p>
            <a:pPr algn="ctr"/>
            <a:r>
              <a:rPr lang="pt-BR" sz="1600" b="1" dirty="0"/>
              <a:t> (e-DBV)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28689" y="1000615"/>
            <a:ext cx="8047336" cy="1289"/>
          </a:xfrm>
          <a:prstGeom prst="line">
            <a:avLst/>
          </a:prstGeom>
          <a:noFill/>
          <a:ln w="19080" cap="sq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42950" y="1137623"/>
            <a:ext cx="7984143" cy="302157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2812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/>
            <a:r>
              <a:rPr lang="pt-BR" sz="1625" b="1" dirty="0" smtClean="0"/>
              <a:t>Representações Fiscais pra fins penais – Pessoas Físicas</a:t>
            </a:r>
            <a:endParaRPr lang="pt-BR" sz="1625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40" y="1916832"/>
            <a:ext cx="6480720" cy="391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Line 2"/>
          <p:cNvSpPr>
            <a:spLocks noChangeShapeType="1"/>
          </p:cNvSpPr>
          <p:nvPr/>
        </p:nvSpPr>
        <p:spPr bwMode="auto">
          <a:xfrm>
            <a:off x="0" y="440217"/>
            <a:ext cx="9904413" cy="1587"/>
          </a:xfrm>
          <a:prstGeom prst="line">
            <a:avLst/>
          </a:prstGeom>
          <a:noFill/>
          <a:ln w="19080" cap="sq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tângulo de cantos arredondados 26"/>
          <p:cNvSpPr>
            <a:spLocks noChangeArrowheads="1"/>
          </p:cNvSpPr>
          <p:nvPr/>
        </p:nvSpPr>
        <p:spPr bwMode="auto">
          <a:xfrm>
            <a:off x="76201" y="581003"/>
            <a:ext cx="1132384" cy="5800325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224" rIns="0" bIns="0" anchor="ctr"/>
          <a:lstStyle>
            <a:lvl1pPr defTabSz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buSzPct val="45000"/>
              <a:buFontTx/>
              <a:buNone/>
            </a:pPr>
            <a:r>
              <a:rPr lang="pt-BR" altLang="pt-BR" sz="1600" b="1" dirty="0" smtClean="0">
                <a:solidFill>
                  <a:schemeClr val="bg1"/>
                </a:solidFill>
              </a:rPr>
              <a:t>Atuação da RFB</a:t>
            </a:r>
            <a:endParaRPr lang="pt-BR" altLang="pt-BR" sz="1600" b="1" dirty="0">
              <a:solidFill>
                <a:schemeClr val="bg1"/>
              </a:solidFill>
            </a:endParaRPr>
          </a:p>
        </p:txBody>
      </p:sp>
      <p:sp>
        <p:nvSpPr>
          <p:cNvPr id="14" name="AutoShape 26"/>
          <p:cNvSpPr>
            <a:spLocks noChangeArrowheads="1"/>
          </p:cNvSpPr>
          <p:nvPr/>
        </p:nvSpPr>
        <p:spPr bwMode="auto">
          <a:xfrm>
            <a:off x="1382435" y="1584717"/>
            <a:ext cx="8384554" cy="980187"/>
          </a:xfrm>
          <a:prstGeom prst="roundRect">
            <a:avLst>
              <a:gd name="adj" fmla="val 11718"/>
            </a:avLst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5400000" scaled="1"/>
          </a:gradFill>
          <a:ln>
            <a:noFill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1240B29-F687-4F45-9708-019B960494DF}">
              <a14:hiddenLine xmlns:a14="http://schemas.microsoft.com/office/drawing/2010/main" w="136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62" tIns="53292" rIns="93062" bIns="53292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just"/>
            <a:r>
              <a:rPr lang="pt-BR" altLang="pt-BR" b="1" dirty="0" smtClean="0"/>
              <a:t>Plataforma tecnológica de vigilância para tratamento de </a:t>
            </a:r>
            <a:r>
              <a:rPr lang="pt-BR" altLang="pt-BR" b="1" i="1" dirty="0" smtClean="0"/>
              <a:t>big data </a:t>
            </a:r>
            <a:r>
              <a:rPr lang="pt-BR" altLang="pt-BR" b="1" dirty="0" smtClean="0"/>
              <a:t>e </a:t>
            </a:r>
            <a:r>
              <a:rPr lang="pt-BR" alt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geração de relatórios de risco </a:t>
            </a:r>
            <a:r>
              <a:rPr lang="pt-BR" altLang="pt-BR" b="1" dirty="0" smtClean="0"/>
              <a:t>online disponíveis </a:t>
            </a:r>
            <a:r>
              <a:rPr lang="pt-BR" alt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todos os órgãos de atuação em fronteiras</a:t>
            </a:r>
            <a:r>
              <a:rPr lang="pt-BR" altLang="pt-BR" b="1" dirty="0" smtClean="0"/>
              <a:t> (geração de alertas </a:t>
            </a:r>
            <a:r>
              <a:rPr lang="pt-BR" altLang="pt-BR" b="1" dirty="0" err="1" smtClean="0"/>
              <a:t>georeferenciados</a:t>
            </a:r>
            <a:r>
              <a:rPr lang="pt-BR" altLang="pt-BR" b="1" dirty="0" smtClean="0"/>
              <a:t>)</a:t>
            </a:r>
            <a:endParaRPr lang="pt-BR" altLang="pt-BR" b="1" dirty="0"/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1391959" y="581003"/>
            <a:ext cx="8375030" cy="918436"/>
          </a:xfrm>
          <a:prstGeom prst="roundRect">
            <a:avLst>
              <a:gd name="adj" fmla="val 11718"/>
            </a:avLst>
          </a:prstGeom>
          <a:solidFill>
            <a:srgbClr val="CCCCFF"/>
          </a:solidFill>
          <a:ln>
            <a:noFill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/>
        </p:spPr>
        <p:txBody>
          <a:bodyPr lIns="93062" tIns="53292" rIns="93062" bIns="53292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just"/>
            <a:r>
              <a:rPr lang="pt-BR" altLang="pt-BR" b="1" dirty="0" smtClean="0"/>
              <a:t>Estratégias fundamentadas em: afunilamento de rotas, mobilidade, </a:t>
            </a:r>
            <a:r>
              <a:rPr lang="pt-BR" altLang="pt-BR" b="1" dirty="0"/>
              <a:t>gestão de riscos </a:t>
            </a:r>
            <a:r>
              <a:rPr lang="pt-BR" altLang="pt-BR" b="1" dirty="0" smtClean="0"/>
              <a:t>baseada em big data, inteligência, uso de tecnologias não invasivas e foco em pessoas e organizações (</a:t>
            </a:r>
            <a:r>
              <a:rPr lang="pt-BR" altLang="pt-BR" b="1" i="1" dirty="0" err="1" smtClean="0"/>
              <a:t>follow</a:t>
            </a:r>
            <a:r>
              <a:rPr lang="pt-BR" altLang="pt-BR" b="1" i="1" dirty="0" smtClean="0"/>
              <a:t> </a:t>
            </a:r>
            <a:r>
              <a:rPr lang="pt-BR" altLang="pt-BR" b="1" i="1" dirty="0" err="1" smtClean="0"/>
              <a:t>the</a:t>
            </a:r>
            <a:r>
              <a:rPr lang="pt-BR" altLang="pt-BR" b="1" i="1" dirty="0" smtClean="0"/>
              <a:t> </a:t>
            </a:r>
            <a:r>
              <a:rPr lang="pt-BR" altLang="pt-BR" b="1" i="1" dirty="0" err="1" smtClean="0"/>
              <a:t>money</a:t>
            </a:r>
            <a:r>
              <a:rPr lang="pt-BR" altLang="pt-BR" b="1" dirty="0" smtClean="0"/>
              <a:t>)</a:t>
            </a:r>
            <a:endParaRPr lang="pt-BR" altLang="pt-BR" b="1" dirty="0"/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1401484" y="4764132"/>
            <a:ext cx="8375029" cy="797246"/>
          </a:xfrm>
          <a:prstGeom prst="roundRect">
            <a:avLst>
              <a:gd name="adj" fmla="val 11718"/>
            </a:avLst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5400000" scaled="1"/>
          </a:gradFill>
          <a:ln>
            <a:noFill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1240B29-F687-4F45-9708-019B960494DF}">
              <a14:hiddenLine xmlns:a14="http://schemas.microsoft.com/office/drawing/2010/main" w="136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62" tIns="53292" rIns="93062" bIns="53292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b="1" dirty="0" smtClean="0"/>
              <a:t>Realização de operações coordenadas com outras aduanas ou com outros órgãos de fronteira.</a:t>
            </a:r>
            <a:endParaRPr lang="pt-BR" altLang="pt-BR" b="1" dirty="0"/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1391959" y="2641032"/>
            <a:ext cx="8384554" cy="1240207"/>
          </a:xfrm>
          <a:prstGeom prst="roundRect">
            <a:avLst>
              <a:gd name="adj" fmla="val 11718"/>
            </a:avLst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5400000" scaled="1"/>
          </a:gradFill>
          <a:ln>
            <a:noFill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1240B29-F687-4F45-9708-019B960494DF}">
              <a14:hiddenLine xmlns:a14="http://schemas.microsoft.com/office/drawing/2010/main" w="136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62" tIns="53292" rIns="93062" bIns="53292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b="1" dirty="0" smtClean="0"/>
              <a:t>Ampliação do </a:t>
            </a:r>
            <a:r>
              <a:rPr lang="pt-BR" altLang="pt-BR" b="1" dirty="0" smtClean="0">
                <a:solidFill>
                  <a:srgbClr val="FF0000"/>
                </a:solidFill>
              </a:rPr>
              <a:t>Centro Nacional de Gestão de Riscos </a:t>
            </a:r>
            <a:r>
              <a:rPr lang="pt-BR" altLang="pt-BR" b="1" dirty="0" smtClean="0"/>
              <a:t>(CERAD) para atuação em Fronteira (</a:t>
            </a:r>
            <a:r>
              <a:rPr lang="pt-BR" altLang="pt-BR" b="1" dirty="0" smtClean="0">
                <a:solidFill>
                  <a:srgbClr val="FF0000"/>
                </a:solidFill>
              </a:rPr>
              <a:t>CERAD-</a:t>
            </a:r>
            <a:r>
              <a:rPr lang="pt-BR" altLang="pt-BR" b="1" dirty="0" err="1" smtClean="0">
                <a:solidFill>
                  <a:srgbClr val="FF0000"/>
                </a:solidFill>
              </a:rPr>
              <a:t>Fronteria</a:t>
            </a:r>
            <a:r>
              <a:rPr lang="pt-BR" altLang="pt-BR" b="1" dirty="0" smtClean="0"/>
              <a:t>) – possibilidade de atuação </a:t>
            </a:r>
            <a:r>
              <a:rPr lang="pt-BR" altLang="pt-BR" b="1" dirty="0" smtClean="0">
                <a:solidFill>
                  <a:srgbClr val="FF0000"/>
                </a:solidFill>
              </a:rPr>
              <a:t>integrada com órgãos do CEPPIF </a:t>
            </a:r>
            <a:r>
              <a:rPr lang="pt-BR" altLang="pt-BR" b="1" dirty="0" smtClean="0"/>
              <a:t>a partir da inteligência da plataforma tecnológica</a:t>
            </a:r>
            <a:endParaRPr lang="pt-BR" altLang="pt-BR" b="1" dirty="0"/>
          </a:p>
        </p:txBody>
      </p:sp>
      <p:sp>
        <p:nvSpPr>
          <p:cNvPr id="19" name="AutoShape 26"/>
          <p:cNvSpPr>
            <a:spLocks noChangeArrowheads="1"/>
          </p:cNvSpPr>
          <p:nvPr/>
        </p:nvSpPr>
        <p:spPr bwMode="auto">
          <a:xfrm>
            <a:off x="1401484" y="3993135"/>
            <a:ext cx="8384554" cy="696192"/>
          </a:xfrm>
          <a:prstGeom prst="roundRect">
            <a:avLst>
              <a:gd name="adj" fmla="val 11718"/>
            </a:avLst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5400000" scaled="1"/>
          </a:gradFill>
          <a:ln>
            <a:noFill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1240B29-F687-4F45-9708-019B960494DF}">
              <a14:hiddenLine xmlns:a14="http://schemas.microsoft.com/office/drawing/2010/main" w="136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62" tIns="53292" rIns="93062" bIns="53292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b="1" dirty="0" smtClean="0"/>
              <a:t>Criação de novas </a:t>
            </a:r>
            <a:r>
              <a:rPr lang="pt-BR" altLang="pt-BR" b="1" dirty="0" err="1" smtClean="0"/>
              <a:t>adidâncias</a:t>
            </a:r>
            <a:r>
              <a:rPr lang="pt-BR" altLang="pt-BR" b="1" dirty="0" smtClean="0"/>
              <a:t> aduaneiras/tributárias e fomento à troca de informações online com outras aduanas (conexão via CERAD-Fronteira)</a:t>
            </a:r>
          </a:p>
          <a:p>
            <a:endParaRPr lang="pt-BR" altLang="pt-BR" b="1" dirty="0"/>
          </a:p>
        </p:txBody>
      </p:sp>
      <p:sp>
        <p:nvSpPr>
          <p:cNvPr id="20" name="AutoShape 26"/>
          <p:cNvSpPr>
            <a:spLocks noChangeArrowheads="1"/>
          </p:cNvSpPr>
          <p:nvPr/>
        </p:nvSpPr>
        <p:spPr bwMode="auto">
          <a:xfrm>
            <a:off x="1382435" y="5661248"/>
            <a:ext cx="8384554" cy="692124"/>
          </a:xfrm>
          <a:prstGeom prst="roundRect">
            <a:avLst>
              <a:gd name="adj" fmla="val 11718"/>
            </a:avLst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5400000" scaled="1"/>
          </a:gradFill>
          <a:ln>
            <a:noFill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1240B29-F687-4F45-9708-019B960494DF}">
              <a14:hiddenLine xmlns:a14="http://schemas.microsoft.com/office/drawing/2010/main" w="136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62" tIns="53292" rIns="93062" bIns="53292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b="1" dirty="0" smtClean="0"/>
              <a:t>Desenvolvimento de infraestrutura compartilhada: reforço de bases interiores de fiscalização (escâneres, cães de faro, balanças, OCR, </a:t>
            </a:r>
            <a:r>
              <a:rPr lang="pt-BR" altLang="pt-BR" b="1" dirty="0" err="1" smtClean="0"/>
              <a:t>etc</a:t>
            </a:r>
            <a:r>
              <a:rPr lang="pt-BR" altLang="pt-BR" b="1" dirty="0" smtClean="0"/>
              <a:t>) </a:t>
            </a:r>
            <a:endParaRPr lang="pt-BR" altLang="pt-BR" b="1" dirty="0"/>
          </a:p>
        </p:txBody>
      </p:sp>
      <p:sp>
        <p:nvSpPr>
          <p:cNvPr id="21" name="Text Box 1"/>
          <p:cNvSpPr txBox="1">
            <a:spLocks noChangeArrowheads="1"/>
          </p:cNvSpPr>
          <p:nvPr/>
        </p:nvSpPr>
        <p:spPr bwMode="auto">
          <a:xfrm>
            <a:off x="76188" y="23780"/>
            <a:ext cx="9748863" cy="38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714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lnSpc>
                <a:spcPct val="93000"/>
              </a:lnSpc>
              <a:buSzPct val="100000"/>
            </a:pPr>
            <a:r>
              <a:rPr lang="pt-BR" altLang="pt-BR" sz="2400" b="1" dirty="0" smtClean="0">
                <a:solidFill>
                  <a:srgbClr val="000000"/>
                </a:solidFill>
              </a:rPr>
              <a:t>Diretrizes de atuação para vigilância e repressão</a:t>
            </a:r>
            <a:endParaRPr lang="en-US" altLang="pt-BR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529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76188" y="23780"/>
            <a:ext cx="9748863" cy="38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714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lnSpc>
                <a:spcPct val="93000"/>
              </a:lnSpc>
              <a:buSzPct val="100000"/>
            </a:pPr>
            <a:r>
              <a:rPr lang="en-US" altLang="pt-BR" sz="2400" b="1" dirty="0" err="1" smtClean="0">
                <a:solidFill>
                  <a:srgbClr val="000000"/>
                </a:solidFill>
              </a:rPr>
              <a:t>Propostas</a:t>
            </a:r>
            <a:r>
              <a:rPr lang="en-US" altLang="pt-BR" sz="2400" b="1" dirty="0" smtClean="0">
                <a:solidFill>
                  <a:srgbClr val="000000"/>
                </a:solidFill>
              </a:rPr>
              <a:t> </a:t>
            </a:r>
            <a:r>
              <a:rPr lang="en-US" altLang="pt-BR" sz="2400" b="1" dirty="0" err="1" smtClean="0">
                <a:solidFill>
                  <a:srgbClr val="000000"/>
                </a:solidFill>
              </a:rPr>
              <a:t>Envolvendo</a:t>
            </a:r>
            <a:r>
              <a:rPr lang="en-US" altLang="pt-BR" sz="2400" b="1" dirty="0" smtClean="0">
                <a:solidFill>
                  <a:srgbClr val="000000"/>
                </a:solidFill>
              </a:rPr>
              <a:t> o </a:t>
            </a:r>
            <a:r>
              <a:rPr lang="en-US" altLang="pt-BR" sz="2400" b="1" dirty="0" err="1" smtClean="0">
                <a:solidFill>
                  <a:srgbClr val="000000"/>
                </a:solidFill>
              </a:rPr>
              <a:t>Ambiente</a:t>
            </a:r>
            <a:r>
              <a:rPr lang="en-US" altLang="pt-BR" sz="2400" b="1" dirty="0" smtClean="0">
                <a:solidFill>
                  <a:srgbClr val="000000"/>
                </a:solidFill>
              </a:rPr>
              <a:t> </a:t>
            </a:r>
            <a:r>
              <a:rPr lang="en-US" altLang="pt-BR" sz="2400" b="1" dirty="0" err="1" smtClean="0">
                <a:solidFill>
                  <a:srgbClr val="000000"/>
                </a:solidFill>
              </a:rPr>
              <a:t>Externo</a:t>
            </a:r>
            <a:endParaRPr lang="en-US" altLang="pt-BR" sz="2400" b="1" dirty="0">
              <a:solidFill>
                <a:srgbClr val="000000"/>
              </a:solidFill>
            </a:endParaRPr>
          </a:p>
        </p:txBody>
      </p:sp>
      <p:sp>
        <p:nvSpPr>
          <p:cNvPr id="30723" name="Line 2"/>
          <p:cNvSpPr>
            <a:spLocks noChangeShapeType="1"/>
          </p:cNvSpPr>
          <p:nvPr/>
        </p:nvSpPr>
        <p:spPr bwMode="auto">
          <a:xfrm>
            <a:off x="0" y="440217"/>
            <a:ext cx="9904413" cy="1587"/>
          </a:xfrm>
          <a:prstGeom prst="line">
            <a:avLst/>
          </a:prstGeom>
          <a:noFill/>
          <a:ln w="19080" cap="sq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tângulo de cantos arredondados 26"/>
          <p:cNvSpPr>
            <a:spLocks noChangeArrowheads="1"/>
          </p:cNvSpPr>
          <p:nvPr/>
        </p:nvSpPr>
        <p:spPr bwMode="auto">
          <a:xfrm>
            <a:off x="76201" y="620688"/>
            <a:ext cx="1132384" cy="5688631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224" rIns="0" bIns="0" anchor="ctr"/>
          <a:lstStyle>
            <a:lvl1pPr defTabSz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buClr>
                <a:schemeClr val="bg1"/>
              </a:buClr>
              <a:buSzPct val="45000"/>
              <a:buFontTx/>
              <a:buNone/>
            </a:pPr>
            <a:r>
              <a:rPr lang="pt-BR" altLang="pt-BR" sz="1600" b="1" dirty="0" smtClean="0">
                <a:solidFill>
                  <a:schemeClr val="bg1"/>
                </a:solidFill>
              </a:rPr>
              <a:t>Outros  Órgãos</a:t>
            </a:r>
            <a:endParaRPr lang="pt-BR" altLang="pt-BR" sz="1600" b="1" dirty="0">
              <a:solidFill>
                <a:schemeClr val="bg1"/>
              </a:solidFill>
            </a:endParaRPr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1381860" y="1623858"/>
            <a:ext cx="8306635" cy="714375"/>
          </a:xfrm>
          <a:prstGeom prst="roundRect">
            <a:avLst>
              <a:gd name="adj" fmla="val 11718"/>
            </a:avLst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5400000" scaled="1"/>
          </a:gradFill>
          <a:ln>
            <a:noFill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1240B29-F687-4F45-9708-019B960494DF}">
              <a14:hiddenLine xmlns:a14="http://schemas.microsoft.com/office/drawing/2010/main" w="136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62" tIns="53292" rIns="93062" bIns="53292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b="1" dirty="0" smtClean="0"/>
              <a:t>Ampliação da rede de coleta de </a:t>
            </a:r>
            <a:r>
              <a:rPr lang="pt-BR" alt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informações por OCR </a:t>
            </a:r>
            <a:r>
              <a:rPr lang="pt-BR" altLang="pt-BR" b="1" dirty="0" smtClean="0"/>
              <a:t>em pontos de fronteiras e pontos estratégicos da malha viária</a:t>
            </a:r>
            <a:endParaRPr lang="pt-BR" altLang="pt-BR" b="1" dirty="0"/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1402661" y="3520287"/>
            <a:ext cx="8265031" cy="390626"/>
          </a:xfrm>
          <a:prstGeom prst="roundRect">
            <a:avLst>
              <a:gd name="adj" fmla="val 11718"/>
            </a:avLst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5400000" scaled="1"/>
          </a:gradFill>
          <a:ln>
            <a:noFill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1240B29-F687-4F45-9708-019B960494DF}">
              <a14:hiddenLine xmlns:a14="http://schemas.microsoft.com/office/drawing/2010/main" w="136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62" tIns="53292" rIns="93062" bIns="53292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b="1" dirty="0" smtClean="0"/>
              <a:t>Ampliação dos efetivos das Unidades de Fronteiras (</a:t>
            </a:r>
            <a:r>
              <a:rPr lang="pt-BR" alt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novos concursos</a:t>
            </a:r>
            <a:r>
              <a:rPr lang="pt-BR" altLang="pt-BR" b="1" dirty="0" smtClean="0"/>
              <a:t>)</a:t>
            </a:r>
            <a:endParaRPr lang="pt-BR" altLang="pt-BR" b="1" dirty="0"/>
          </a:p>
          <a:p>
            <a:endParaRPr lang="pt-BR" altLang="pt-BR" b="1" dirty="0"/>
          </a:p>
        </p:txBody>
      </p:sp>
      <p:sp>
        <p:nvSpPr>
          <p:cNvPr id="21" name="AutoShape 26"/>
          <p:cNvSpPr>
            <a:spLocks noChangeArrowheads="1"/>
          </p:cNvSpPr>
          <p:nvPr/>
        </p:nvSpPr>
        <p:spPr bwMode="auto">
          <a:xfrm>
            <a:off x="1428800" y="5537830"/>
            <a:ext cx="8276728" cy="700116"/>
          </a:xfrm>
          <a:prstGeom prst="roundRect">
            <a:avLst>
              <a:gd name="adj" fmla="val 11718"/>
            </a:avLst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5400000" scaled="1"/>
          </a:gradFill>
          <a:ln>
            <a:noFill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1240B29-F687-4F45-9708-019B960494DF}">
              <a14:hiddenLine xmlns:a14="http://schemas.microsoft.com/office/drawing/2010/main" w="136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62" tIns="53292" rIns="93062" bIns="53292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b="1" dirty="0" smtClean="0"/>
              <a:t>Regulamentação do porte de arma extensivo e ostensivo à servidores da RFB em atividades de risco</a:t>
            </a:r>
            <a:endParaRPr lang="pt-BR" altLang="pt-BR" b="1" dirty="0"/>
          </a:p>
        </p:txBody>
      </p:sp>
      <p:sp>
        <p:nvSpPr>
          <p:cNvPr id="22" name="AutoShape 26"/>
          <p:cNvSpPr>
            <a:spLocks noChangeArrowheads="1"/>
          </p:cNvSpPr>
          <p:nvPr/>
        </p:nvSpPr>
        <p:spPr bwMode="auto">
          <a:xfrm>
            <a:off x="1423464" y="4081224"/>
            <a:ext cx="8282064" cy="1219984"/>
          </a:xfrm>
          <a:prstGeom prst="roundRect">
            <a:avLst>
              <a:gd name="adj" fmla="val 11718"/>
            </a:avLst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5400000" scaled="1"/>
          </a:gradFill>
          <a:ln>
            <a:noFill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1240B29-F687-4F45-9708-019B960494DF}">
              <a14:hiddenLine xmlns:a14="http://schemas.microsoft.com/office/drawing/2010/main" w="136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62" tIns="53292" rIns="93062" bIns="53292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de fixação de servidores em unidades de fronteira</a:t>
            </a:r>
            <a:r>
              <a:rPr lang="pt-BR" altLang="pt-BR" b="1" dirty="0" smtClean="0"/>
              <a:t>: regulamentação do adicional de fronteira e regime de plantão 15x15, retirada da LOA da vedação à construção de PNR (prioridade dos integrantes do PPIF).</a:t>
            </a:r>
            <a:endParaRPr lang="pt-BR" altLang="pt-BR" b="1" dirty="0"/>
          </a:p>
        </p:txBody>
      </p:sp>
      <p:sp>
        <p:nvSpPr>
          <p:cNvPr id="14" name="AutoShape 26"/>
          <p:cNvSpPr>
            <a:spLocks noChangeArrowheads="1"/>
          </p:cNvSpPr>
          <p:nvPr/>
        </p:nvSpPr>
        <p:spPr bwMode="auto">
          <a:xfrm>
            <a:off x="1423464" y="2603474"/>
            <a:ext cx="8297253" cy="692124"/>
          </a:xfrm>
          <a:prstGeom prst="roundRect">
            <a:avLst>
              <a:gd name="adj" fmla="val 11718"/>
            </a:avLst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5400000" scaled="1"/>
          </a:gradFill>
          <a:ln>
            <a:noFill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1240B29-F687-4F45-9708-019B960494DF}">
              <a14:hiddenLine xmlns:a14="http://schemas.microsoft.com/office/drawing/2010/main" w="136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62" tIns="53292" rIns="93062" bIns="53292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Compartilhamento de infraestrutura</a:t>
            </a:r>
            <a:r>
              <a:rPr lang="pt-BR" altLang="pt-BR" b="1" dirty="0" smtClean="0"/>
              <a:t>: instalações físicas, escâneres, cães de faro, balanças</a:t>
            </a:r>
            <a:r>
              <a:rPr lang="pt-BR" altLang="pt-BR" b="1" dirty="0"/>
              <a:t> </a:t>
            </a:r>
            <a:r>
              <a:rPr lang="pt-BR" altLang="pt-BR" b="1" dirty="0" smtClean="0"/>
              <a:t>e outros </a:t>
            </a:r>
            <a:endParaRPr lang="pt-BR" altLang="pt-BR" b="1" dirty="0"/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1427693" y="729748"/>
            <a:ext cx="8306635" cy="714375"/>
          </a:xfrm>
          <a:prstGeom prst="roundRect">
            <a:avLst>
              <a:gd name="adj" fmla="val 11718"/>
            </a:avLst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5400000" scaled="1"/>
          </a:gradFill>
          <a:ln>
            <a:noFill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1240B29-F687-4F45-9708-019B960494DF}">
              <a14:hiddenLine xmlns:a14="http://schemas.microsoft.com/office/drawing/2010/main" w="136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62" tIns="53292" rIns="93062" bIns="53292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pt-BR" altLang="pt-BR" b="1" dirty="0" smtClean="0"/>
              <a:t>Otimização das 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operações integradas</a:t>
            </a:r>
            <a:endParaRPr lang="pt-BR" alt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996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6"/>
          <p:cNvSpPr>
            <a:spLocks noChangeArrowheads="1"/>
          </p:cNvSpPr>
          <p:nvPr/>
        </p:nvSpPr>
        <p:spPr bwMode="auto">
          <a:xfrm>
            <a:off x="344488" y="188640"/>
            <a:ext cx="9389840" cy="899052"/>
          </a:xfrm>
          <a:prstGeom prst="roundRect">
            <a:avLst>
              <a:gd name="adj" fmla="val 11718"/>
            </a:avLst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5400000" scaled="1"/>
          </a:gradFill>
          <a:ln>
            <a:noFill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1240B29-F687-4F45-9708-019B960494DF}">
              <a14:hiddenLine xmlns:a14="http://schemas.microsoft.com/office/drawing/2010/main" w="136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62" tIns="53292" rIns="93062" bIns="53292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/>
            <a:r>
              <a:rPr lang="pt-BR" sz="2400" dirty="0"/>
              <a:t>PROGRAMA </a:t>
            </a:r>
            <a:r>
              <a:rPr lang="pt-BR" sz="2400" dirty="0" smtClean="0"/>
              <a:t>DE PROPEÇÃO INTEGRADA </a:t>
            </a:r>
            <a:r>
              <a:rPr lang="pt-BR" sz="2400" dirty="0"/>
              <a:t>DAS FRONTEIRAS - PPIF</a:t>
            </a:r>
            <a:endParaRPr lang="pt-BR" altLang="pt-B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1340769"/>
            <a:ext cx="878497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6"/>
          <p:cNvSpPr>
            <a:spLocks noChangeArrowheads="1"/>
          </p:cNvSpPr>
          <p:nvPr/>
        </p:nvSpPr>
        <p:spPr bwMode="auto">
          <a:xfrm>
            <a:off x="344488" y="188640"/>
            <a:ext cx="9389840" cy="576064"/>
          </a:xfrm>
          <a:prstGeom prst="roundRect">
            <a:avLst>
              <a:gd name="adj" fmla="val 11718"/>
            </a:avLst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5400000" scaled="1"/>
          </a:gradFill>
          <a:ln>
            <a:noFill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1240B29-F687-4F45-9708-019B960494DF}">
              <a14:hiddenLine xmlns:a14="http://schemas.microsoft.com/office/drawing/2010/main" w="136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62" tIns="53292" rIns="93062" bIns="53292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/>
            <a:r>
              <a:rPr lang="pt-BR" altLang="pt-BR" sz="2400" dirty="0" smtClean="0"/>
              <a:t>OPERAÇÕES NOS RIOS DA BACIA AMAZÔNICA</a:t>
            </a:r>
            <a:endParaRPr lang="pt-BR" altLang="pt-B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44488" y="1340768"/>
            <a:ext cx="90730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Operação Patrulha Naval em Tabatinga em conjunto com MB (fevereiro)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Operação Conjunta da Receita Federal do Brasil e Marinha do Brasil, com objetivo de interceptar embarcações nos Rios da região da Tríplice Fronteira (Brasil / </a:t>
            </a:r>
            <a:r>
              <a:rPr lang="pt-BR" dirty="0" err="1"/>
              <a:t>Colombia</a:t>
            </a:r>
            <a:r>
              <a:rPr lang="pt-BR" dirty="0"/>
              <a:t> / Peru</a:t>
            </a:r>
            <a:r>
              <a:rPr lang="pt-BR" dirty="0" smtClean="0"/>
              <a:t>). Foram </a:t>
            </a:r>
            <a:r>
              <a:rPr lang="pt-BR" dirty="0"/>
              <a:t>interceptadas embarcações nos rios da região da Tríplice Fronteira</a:t>
            </a:r>
            <a:br>
              <a:rPr lang="pt-BR" dirty="0"/>
            </a:br>
            <a:r>
              <a:rPr lang="pt-BR" dirty="0"/>
              <a:t>R$ 92.500 em mercadorias retidas (motores de popa, cimento, vestuário, calçados, cadernos</a:t>
            </a:r>
            <a:r>
              <a:rPr lang="pt-BR" dirty="0" smtClean="0"/>
              <a:t>)</a:t>
            </a:r>
          </a:p>
          <a:p>
            <a:endParaRPr lang="pt-BR" dirty="0"/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632" y="2852936"/>
            <a:ext cx="514917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0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6"/>
          <p:cNvSpPr>
            <a:spLocks noChangeArrowheads="1"/>
          </p:cNvSpPr>
          <p:nvPr/>
        </p:nvSpPr>
        <p:spPr bwMode="auto">
          <a:xfrm>
            <a:off x="344488" y="188640"/>
            <a:ext cx="9389840" cy="576064"/>
          </a:xfrm>
          <a:prstGeom prst="roundRect">
            <a:avLst>
              <a:gd name="adj" fmla="val 11718"/>
            </a:avLst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5400000" scaled="1"/>
          </a:gradFill>
          <a:ln>
            <a:noFill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1240B29-F687-4F45-9708-019B960494DF}">
              <a14:hiddenLine xmlns:a14="http://schemas.microsoft.com/office/drawing/2010/main" w="136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62" tIns="53292" rIns="93062" bIns="53292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/>
            <a:r>
              <a:rPr lang="pt-BR" altLang="pt-BR" sz="2400" dirty="0" smtClean="0"/>
              <a:t>OPERAÇÕES NOS RIOS DA BACIA AMAZÔNICA</a:t>
            </a:r>
            <a:endParaRPr lang="pt-BR" altLang="pt-B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44488" y="908720"/>
            <a:ext cx="938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Operação Carga Pesada (março)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Fiscalização em estrada e mapeamento de portos clandestinos/informais no nordeste do Pará</a:t>
            </a:r>
          </a:p>
          <a:p>
            <a:r>
              <a:rPr lang="pt-BR" dirty="0"/>
              <a:t/>
            </a:r>
            <a:br>
              <a:rPr lang="pt-BR" dirty="0"/>
            </a:br>
            <a:r>
              <a:rPr lang="pt-BR" b="1" dirty="0" smtClean="0"/>
              <a:t>Operações </a:t>
            </a:r>
            <a:r>
              <a:rPr lang="pt-BR" b="1" dirty="0"/>
              <a:t>Cabano I, II e II (fevereiro, março e abril)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Fiscalização de </a:t>
            </a:r>
            <a:r>
              <a:rPr lang="pt-BR" dirty="0" err="1"/>
              <a:t>containeres</a:t>
            </a:r>
            <a:r>
              <a:rPr lang="pt-BR" dirty="0"/>
              <a:t> e embarcações na região do Porto de Barcarena/PA </a:t>
            </a:r>
            <a:br>
              <a:rPr lang="pt-BR" dirty="0"/>
            </a:br>
            <a:r>
              <a:rPr lang="pt-BR" dirty="0"/>
              <a:t>41 </a:t>
            </a:r>
            <a:r>
              <a:rPr lang="pt-BR" dirty="0" err="1"/>
              <a:t>containeres</a:t>
            </a:r>
            <a:r>
              <a:rPr lang="pt-BR" dirty="0"/>
              <a:t> e 33 embarcações vistoriadas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632" y="2989519"/>
            <a:ext cx="5973248" cy="33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6"/>
          <p:cNvSpPr>
            <a:spLocks noChangeArrowheads="1"/>
          </p:cNvSpPr>
          <p:nvPr/>
        </p:nvSpPr>
        <p:spPr bwMode="auto">
          <a:xfrm>
            <a:off x="344488" y="188640"/>
            <a:ext cx="9389840" cy="576064"/>
          </a:xfrm>
          <a:prstGeom prst="roundRect">
            <a:avLst>
              <a:gd name="adj" fmla="val 11718"/>
            </a:avLst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5400000" scaled="1"/>
          </a:gradFill>
          <a:ln>
            <a:noFill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1240B29-F687-4F45-9708-019B960494DF}">
              <a14:hiddenLine xmlns:a14="http://schemas.microsoft.com/office/drawing/2010/main" w="136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62" tIns="53292" rIns="93062" bIns="53292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/>
            <a:r>
              <a:rPr lang="pt-BR" altLang="pt-BR" sz="2400" dirty="0" smtClean="0"/>
              <a:t>OPERAÇÕES NOS RIOS DA BACIA AMAZÔNICA</a:t>
            </a:r>
            <a:endParaRPr lang="pt-BR" altLang="pt-B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44488" y="908720"/>
            <a:ext cx="9389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Operação Bem-vindo (março)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Fiscalização no terminal hidroviário de navios de passageiros provenientes de Manaus e Macapá com destino a </a:t>
            </a:r>
            <a:r>
              <a:rPr lang="pt-BR" dirty="0" smtClean="0"/>
              <a:t>Belém. Flagrados </a:t>
            </a:r>
            <a:r>
              <a:rPr lang="pt-BR" dirty="0"/>
              <a:t>veículos saídos da ZFM e ALC de Macapá e Santana sem autorização da autoridade aduaneira 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Operação Gente Boa (março)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Fiscalização na orla das cidades de Abaetetuba, Moju e Igarapé-Mirim/PA</a:t>
            </a:r>
            <a:br>
              <a:rPr lang="pt-BR" dirty="0"/>
            </a:br>
            <a:r>
              <a:rPr lang="pt-BR" dirty="0"/>
              <a:t>Apreendido motor de popa (R$ 42.000)</a:t>
            </a:r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728" y="3212976"/>
            <a:ext cx="4248472" cy="29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76199" y="23933"/>
            <a:ext cx="9750425" cy="38073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vert="horz" wrap="square" lIns="0" tIns="36879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427038">
              <a:lnSpc>
                <a:spcPct val="93000"/>
              </a:lnSpc>
              <a:buClr>
                <a:srgbClr val="000000"/>
              </a:buClr>
              <a:buSzPct val="100000"/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  <a:tab pos="7567613" algn="l"/>
                <a:tab pos="8255000" algn="l"/>
              </a:tabLs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Aduana Brasileira</a:t>
            </a: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Line 30"/>
          <p:cNvSpPr>
            <a:spLocks noChangeShapeType="1"/>
          </p:cNvSpPr>
          <p:nvPr/>
        </p:nvSpPr>
        <p:spPr bwMode="auto">
          <a:xfrm>
            <a:off x="0" y="440432"/>
            <a:ext cx="9906000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 lIns="0" tIns="28224" rIns="0" bIns="0"/>
          <a:lstStyle/>
          <a:p>
            <a:endParaRPr lang="pt-BR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19" y="1597461"/>
            <a:ext cx="9852881" cy="468052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24" name="AutoShape 9"/>
          <p:cNvSpPr>
            <a:spLocks/>
          </p:cNvSpPr>
          <p:nvPr/>
        </p:nvSpPr>
        <p:spPr bwMode="auto">
          <a:xfrm>
            <a:off x="5360252" y="4869328"/>
            <a:ext cx="4320000" cy="1512000"/>
          </a:xfrm>
          <a:prstGeom prst="roundRect">
            <a:avLst>
              <a:gd name="adj" fmla="val 11718"/>
            </a:avLst>
          </a:prstGeom>
          <a:solidFill>
            <a:srgbClr val="003366">
              <a:alpha val="90000"/>
            </a:srgbClr>
          </a:solidFill>
          <a:ln>
            <a:solidFill>
              <a:srgbClr val="9999FF"/>
            </a:solidFill>
          </a:ln>
          <a:extLst/>
        </p:spPr>
        <p:txBody>
          <a:bodyPr lIns="50799" tIns="50799" rIns="50799" bIns="50799" anchor="ctr"/>
          <a:lstStyle>
            <a:lvl1pPr eaLnBrk="0" hangingPunct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>
              <a:lnSpc>
                <a:spcPct val="120000"/>
              </a:lnSpc>
              <a:buClr>
                <a:srgbClr val="45162E"/>
              </a:buClr>
              <a:buSzPct val="100000"/>
            </a:pPr>
            <a:r>
              <a:rPr lang="es-ES" altLang="pt-BR" sz="14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RELAÇÕES INTERNACIONAIS:</a:t>
            </a:r>
          </a:p>
          <a:p>
            <a:pPr marL="285750" indent="-285750" algn="ctr" eaLnBrk="1">
              <a:lnSpc>
                <a:spcPct val="12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r>
              <a:rPr lang="es-ES" altLang="pt-BR" sz="14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Integração </a:t>
            </a:r>
            <a:r>
              <a:rPr lang="es-ES" altLang="pt-BR" sz="14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Econômica</a:t>
            </a:r>
          </a:p>
          <a:p>
            <a:pPr marL="285750" indent="-285750" algn="ctr" eaLnBrk="1">
              <a:lnSpc>
                <a:spcPct val="12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r>
              <a:rPr lang="es-ES" altLang="pt-BR" sz="14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Acordos </a:t>
            </a:r>
            <a:r>
              <a:rPr lang="es-ES" altLang="pt-BR" sz="14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Comerciais</a:t>
            </a:r>
          </a:p>
          <a:p>
            <a:pPr marL="285750" indent="-285750" algn="ctr" eaLnBrk="1">
              <a:lnSpc>
                <a:spcPct val="12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r>
              <a:rPr lang="es-ES" altLang="pt-BR" sz="14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Facilitação </a:t>
            </a:r>
            <a:r>
              <a:rPr lang="es-ES" altLang="pt-BR" sz="14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de </a:t>
            </a:r>
            <a:r>
              <a:rPr lang="es-ES" altLang="pt-BR" sz="14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Comércio Lícito</a:t>
            </a:r>
          </a:p>
          <a:p>
            <a:pPr marL="285750" indent="-285750" algn="ctr" eaLnBrk="1">
              <a:lnSpc>
                <a:spcPct val="12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r>
              <a:rPr lang="es-ES" altLang="pt-BR" sz="14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Cumprimento Voluntário das Obrigações</a:t>
            </a:r>
            <a:endParaRPr lang="es-ES" altLang="pt-BR" sz="14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AutoShape 11"/>
          <p:cNvSpPr>
            <a:spLocks/>
          </p:cNvSpPr>
          <p:nvPr/>
        </p:nvSpPr>
        <p:spPr bwMode="auto">
          <a:xfrm>
            <a:off x="197615" y="1232912"/>
            <a:ext cx="4320000" cy="1512000"/>
          </a:xfrm>
          <a:prstGeom prst="roundRect">
            <a:avLst>
              <a:gd name="adj" fmla="val 11718"/>
            </a:avLst>
          </a:prstGeom>
          <a:solidFill>
            <a:srgbClr val="003366">
              <a:alpha val="90000"/>
            </a:srgbClr>
          </a:solidFill>
          <a:ln>
            <a:solidFill>
              <a:srgbClr val="92D050"/>
            </a:solidFill>
          </a:ln>
          <a:extLst/>
        </p:spPr>
        <p:txBody>
          <a:bodyPr lIns="50799" tIns="50799" rIns="50799" bIns="50799" anchor="ctr"/>
          <a:lstStyle>
            <a:lvl1pPr eaLnBrk="0" hangingPunct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pt-BR" sz="14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REGULAÇÃO ECONÔMICA:</a:t>
            </a:r>
            <a:endParaRPr lang="es-ES" altLang="pt-BR" sz="14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Helvetica" panose="020B0604020202020204" pitchFamily="34" charset="0"/>
            </a:endParaRPr>
          </a:p>
          <a:p>
            <a:pPr marL="285750" indent="-285750" algn="ctr" eaLnBrk="1">
              <a:lnSpc>
                <a:spcPct val="12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r>
              <a:rPr lang="es-ES" altLang="pt-BR" sz="14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Proteção </a:t>
            </a:r>
            <a:r>
              <a:rPr lang="es-ES" altLang="pt-BR" sz="14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Tarifária</a:t>
            </a:r>
          </a:p>
          <a:p>
            <a:pPr marL="285750" indent="-285750" algn="ctr" eaLnBrk="1">
              <a:lnSpc>
                <a:spcPct val="12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r>
              <a:rPr lang="es-ES" altLang="pt-BR" sz="14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Defesa Comercial</a:t>
            </a:r>
          </a:p>
          <a:p>
            <a:pPr marL="285750" indent="-285750" algn="ctr" eaLnBrk="1">
              <a:lnSpc>
                <a:spcPct val="12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r>
              <a:rPr lang="es-ES" altLang="pt-BR" sz="14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Defesa do Ambiente Concorrencial</a:t>
            </a:r>
          </a:p>
          <a:p>
            <a:pPr marL="285750" indent="-285750" algn="ctr" eaLnBrk="1">
              <a:lnSpc>
                <a:spcPct val="12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r>
              <a:rPr lang="es-ES" altLang="pt-BR" sz="14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Regimes </a:t>
            </a:r>
            <a:r>
              <a:rPr lang="es-ES" altLang="pt-BR" sz="14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Tributários </a:t>
            </a:r>
            <a:r>
              <a:rPr lang="es-ES" altLang="pt-BR" sz="14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e Aduaneiros</a:t>
            </a:r>
            <a:endParaRPr lang="es-ES" altLang="pt-BR" sz="14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Helvetica" panose="020B0604020202020204" pitchFamily="34" charset="0"/>
            </a:endParaRPr>
          </a:p>
          <a:p>
            <a:pPr marL="285750" indent="-285750" algn="ctr" eaLnBrk="1">
              <a:lnSpc>
                <a:spcPct val="12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r>
              <a:rPr lang="es-ES" altLang="pt-BR" sz="14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Arrecadação de Tributos</a:t>
            </a:r>
            <a:endParaRPr lang="es-ES" altLang="pt-BR" sz="14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AutoShape 17"/>
          <p:cNvSpPr>
            <a:spLocks/>
          </p:cNvSpPr>
          <p:nvPr/>
        </p:nvSpPr>
        <p:spPr bwMode="auto">
          <a:xfrm>
            <a:off x="5360967" y="1213032"/>
            <a:ext cx="4320000" cy="1512000"/>
          </a:xfrm>
          <a:prstGeom prst="roundRect">
            <a:avLst>
              <a:gd name="adj" fmla="val 11718"/>
            </a:avLst>
          </a:prstGeom>
          <a:solidFill>
            <a:srgbClr val="008000">
              <a:alpha val="90000"/>
            </a:srgbClr>
          </a:solidFill>
          <a:ln>
            <a:solidFill>
              <a:srgbClr val="FFC000"/>
            </a:solidFill>
          </a:ln>
          <a:extLst/>
        </p:spPr>
        <p:txBody>
          <a:bodyPr lIns="50799" tIns="50799" rIns="50799" bIns="50799" anchor="ctr"/>
          <a:lstStyle>
            <a:lvl1pPr eaLnBrk="0" hangingPunct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pt-BR" sz="14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SEGURANÇA:</a:t>
            </a:r>
          </a:p>
          <a:p>
            <a:pPr marL="285750" indent="-285750" algn="ctr" eaLnBrk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ES" altLang="pt-BR" sz="14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Contrabando e </a:t>
            </a:r>
            <a:r>
              <a:rPr lang="es-ES" altLang="pt-BR" sz="14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Descaminho</a:t>
            </a:r>
          </a:p>
          <a:p>
            <a:pPr marL="285750" indent="-285750" algn="ctr" eaLnBrk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ES" altLang="pt-BR" sz="14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Contrafação e Pirataria</a:t>
            </a:r>
            <a:endParaRPr lang="es-ES" altLang="pt-BR" sz="14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Helvetica" panose="020B0604020202020204" pitchFamily="34" charset="0"/>
            </a:endParaRPr>
          </a:p>
          <a:p>
            <a:pPr marL="285750" indent="-285750" algn="ctr" eaLnBrk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ES" altLang="pt-BR" sz="14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Tráfico de Armas e </a:t>
            </a:r>
            <a:r>
              <a:rPr lang="es-ES" altLang="pt-BR" sz="14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Drogas</a:t>
            </a:r>
            <a:endParaRPr lang="es-ES" altLang="pt-BR" sz="14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Helvetica" panose="020B0604020202020204" pitchFamily="34" charset="0"/>
            </a:endParaRPr>
          </a:p>
          <a:p>
            <a:pPr marL="285750" indent="-285750" algn="ctr" eaLnBrk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ES" altLang="pt-BR" sz="14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Lavagem de Dinheiro</a:t>
            </a:r>
          </a:p>
          <a:p>
            <a:pPr marL="285750" indent="-285750" algn="ctr" eaLnBrk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ES" altLang="pt-BR" sz="14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Terrorismo </a:t>
            </a:r>
          </a:p>
        </p:txBody>
      </p:sp>
      <p:sp>
        <p:nvSpPr>
          <p:cNvPr id="27" name="AutoShape 19"/>
          <p:cNvSpPr>
            <a:spLocks/>
          </p:cNvSpPr>
          <p:nvPr/>
        </p:nvSpPr>
        <p:spPr bwMode="auto">
          <a:xfrm>
            <a:off x="238813" y="4844610"/>
            <a:ext cx="4320000" cy="1512000"/>
          </a:xfrm>
          <a:prstGeom prst="roundRect">
            <a:avLst>
              <a:gd name="adj" fmla="val 11718"/>
            </a:avLst>
          </a:prstGeom>
          <a:solidFill>
            <a:srgbClr val="008000">
              <a:alpha val="90000"/>
            </a:srgbClr>
          </a:solidFill>
          <a:ln>
            <a:solidFill>
              <a:srgbClr val="FFFF00"/>
            </a:solidFill>
          </a:ln>
          <a:extLst/>
        </p:spPr>
        <p:txBody>
          <a:bodyPr lIns="50799" tIns="50799" rIns="50799" bIns="50799" anchor="ctr"/>
          <a:lstStyle>
            <a:lvl1pPr eaLnBrk="0" hangingPunct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pt-BR" sz="14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PROTEÇÃO À SOCIEDADE:</a:t>
            </a:r>
            <a:endParaRPr lang="es-ES" altLang="pt-BR" sz="14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Helvetica" panose="020B0604020202020204" pitchFamily="34" charset="0"/>
            </a:endParaRPr>
          </a:p>
          <a:p>
            <a:pPr marL="285750" indent="-285750" algn="ctr" eaLnBrk="1">
              <a:lnSpc>
                <a:spcPct val="12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s-ES" altLang="pt-BR" sz="14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Controles Administrativos</a:t>
            </a:r>
            <a:endParaRPr lang="es-ES" altLang="pt-BR" sz="14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Helvetica" panose="020B0604020202020204" pitchFamily="34" charset="0"/>
            </a:endParaRPr>
          </a:p>
          <a:p>
            <a:pPr marL="285750" indent="-285750" algn="ctr" eaLnBrk="1">
              <a:lnSpc>
                <a:spcPct val="12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s-ES" altLang="pt-BR" sz="14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Saúde </a:t>
            </a:r>
            <a:r>
              <a:rPr lang="es-ES" altLang="pt-BR" sz="14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Pública e Meio Ambiente</a:t>
            </a:r>
          </a:p>
          <a:p>
            <a:pPr marL="285750" indent="-285750" algn="ctr" eaLnBrk="1">
              <a:lnSpc>
                <a:spcPct val="12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s-ES" altLang="pt-BR" sz="14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Patrimônio Histórico, Artístico e </a:t>
            </a:r>
            <a:r>
              <a:rPr lang="es-ES" altLang="pt-BR" sz="14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Cultural</a:t>
            </a:r>
          </a:p>
          <a:p>
            <a:pPr marL="285750" indent="-285750" algn="ctr" eaLnBrk="1">
              <a:lnSpc>
                <a:spcPct val="12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s-ES" altLang="pt-BR" sz="14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Fauna </a:t>
            </a:r>
            <a:r>
              <a:rPr lang="es-ES" altLang="pt-BR" sz="14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e Flora</a:t>
            </a:r>
          </a:p>
          <a:p>
            <a:pPr marL="285750" indent="-285750" algn="ctr" eaLnBrk="1">
              <a:lnSpc>
                <a:spcPct val="12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s-ES" altLang="pt-BR" sz="14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Direitos </a:t>
            </a:r>
            <a:r>
              <a:rPr lang="es-ES" altLang="pt-BR" sz="14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Helvetica" panose="020B0604020202020204" pitchFamily="34" charset="0"/>
              </a:rPr>
              <a:t>do Consumidor</a:t>
            </a:r>
            <a:endParaRPr lang="es-ES" altLang="pt-BR" sz="14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8" name="Group 76"/>
          <p:cNvGrpSpPr>
            <a:grpSpLocks/>
          </p:cNvGrpSpPr>
          <p:nvPr/>
        </p:nvGrpSpPr>
        <p:grpSpPr bwMode="auto">
          <a:xfrm>
            <a:off x="3804940" y="2707669"/>
            <a:ext cx="2297251" cy="2202160"/>
            <a:chOff x="-2544" y="528"/>
            <a:chExt cx="2544" cy="2345"/>
          </a:xfrm>
        </p:grpSpPr>
        <p:sp>
          <p:nvSpPr>
            <p:cNvPr id="29" name="Oval 62"/>
            <p:cNvSpPr>
              <a:spLocks noChangeArrowheads="1"/>
            </p:cNvSpPr>
            <p:nvPr/>
          </p:nvSpPr>
          <p:spPr bwMode="auto">
            <a:xfrm>
              <a:off x="-2484" y="528"/>
              <a:ext cx="2484" cy="2345"/>
            </a:xfrm>
            <a:prstGeom prst="ellipse">
              <a:avLst/>
            </a:prstGeom>
            <a:solidFill>
              <a:srgbClr val="0080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 sz="1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AutoShape 63"/>
            <p:cNvSpPr>
              <a:spLocks noChangeArrowheads="1"/>
            </p:cNvSpPr>
            <p:nvPr/>
          </p:nvSpPr>
          <p:spPr bwMode="auto">
            <a:xfrm>
              <a:off x="-2544" y="528"/>
              <a:ext cx="1393" cy="2345"/>
            </a:xfrm>
            <a:prstGeom prst="moon">
              <a:avLst>
                <a:gd name="adj" fmla="val 50000"/>
              </a:avLst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 sz="1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Rectangle 64"/>
            <p:cNvSpPr>
              <a:spLocks noChangeArrowheads="1"/>
            </p:cNvSpPr>
            <p:nvPr/>
          </p:nvSpPr>
          <p:spPr bwMode="auto">
            <a:xfrm>
              <a:off x="-1877" y="1225"/>
              <a:ext cx="726" cy="1331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 sz="1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Oval 65"/>
            <p:cNvSpPr>
              <a:spLocks noChangeArrowheads="1"/>
            </p:cNvSpPr>
            <p:nvPr/>
          </p:nvSpPr>
          <p:spPr bwMode="auto">
            <a:xfrm>
              <a:off x="-1817" y="541"/>
              <a:ext cx="1150" cy="1141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Oval 66"/>
            <p:cNvSpPr>
              <a:spLocks noChangeArrowheads="1"/>
            </p:cNvSpPr>
            <p:nvPr/>
          </p:nvSpPr>
          <p:spPr bwMode="auto">
            <a:xfrm>
              <a:off x="-1636" y="1669"/>
              <a:ext cx="1091" cy="120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 sz="1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Oval 67"/>
            <p:cNvSpPr>
              <a:spLocks noChangeArrowheads="1"/>
            </p:cNvSpPr>
            <p:nvPr/>
          </p:nvSpPr>
          <p:spPr bwMode="auto">
            <a:xfrm>
              <a:off x="-2544" y="528"/>
              <a:ext cx="2544" cy="2345"/>
            </a:xfrm>
            <a:prstGeom prst="ellipse">
              <a:avLst/>
            </a:prstGeom>
            <a:noFill/>
            <a:ln w="508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 sz="140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5" name="Text Box 59"/>
          <p:cNvSpPr txBox="1">
            <a:spLocks noChangeArrowheads="1"/>
          </p:cNvSpPr>
          <p:nvPr/>
        </p:nvSpPr>
        <p:spPr bwMode="auto">
          <a:xfrm>
            <a:off x="4088904" y="3132865"/>
            <a:ext cx="1410981" cy="2927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400" b="1" dirty="0" smtClean="0">
                <a:solidFill>
                  <a:schemeClr val="bg1"/>
                </a:solidFill>
                <a:latin typeface="+mj-lt"/>
              </a:rPr>
              <a:t>FACILITAÇÃO</a:t>
            </a:r>
            <a:endParaRPr lang="pt-BR" altLang="pt-BR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 Box 60"/>
          <p:cNvSpPr txBox="1">
            <a:spLocks noChangeArrowheads="1"/>
          </p:cNvSpPr>
          <p:nvPr/>
        </p:nvSpPr>
        <p:spPr bwMode="auto">
          <a:xfrm>
            <a:off x="4520952" y="4136300"/>
            <a:ext cx="1505031" cy="29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400" b="1" dirty="0" smtClean="0">
                <a:solidFill>
                  <a:schemeClr val="bg1"/>
                </a:solidFill>
                <a:latin typeface="+mj-lt"/>
              </a:rPr>
              <a:t>SEGURANÇA</a:t>
            </a:r>
            <a:endParaRPr lang="pt-BR" altLang="pt-BR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36507" y="565609"/>
            <a:ext cx="9826637" cy="369829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2000" b="1" dirty="0" smtClean="0">
                <a:solidFill>
                  <a:srgbClr val="FFFFFF"/>
                </a:solidFill>
              </a:rPr>
              <a:t>Funções das Aduanas Modernas</a:t>
            </a:r>
            <a:endParaRPr lang="pt-BR" altLang="pt-BR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06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6"/>
          <p:cNvSpPr>
            <a:spLocks noChangeArrowheads="1"/>
          </p:cNvSpPr>
          <p:nvPr/>
        </p:nvSpPr>
        <p:spPr bwMode="auto">
          <a:xfrm>
            <a:off x="344488" y="188640"/>
            <a:ext cx="9389840" cy="576064"/>
          </a:xfrm>
          <a:prstGeom prst="roundRect">
            <a:avLst>
              <a:gd name="adj" fmla="val 11718"/>
            </a:avLst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5400000" scaled="1"/>
          </a:gradFill>
          <a:ln>
            <a:noFill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1240B29-F687-4F45-9708-019B960494DF}">
              <a14:hiddenLine xmlns:a14="http://schemas.microsoft.com/office/drawing/2010/main" w="136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62" tIns="53292" rIns="93062" bIns="53292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/>
            <a:r>
              <a:rPr lang="pt-BR" altLang="pt-BR" sz="2400" dirty="0" smtClean="0"/>
              <a:t>OPERAÇÕES NOS RIOS DA BACIA AMAZÔNICA</a:t>
            </a:r>
            <a:endParaRPr lang="pt-BR" altLang="pt-B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44488" y="908720"/>
            <a:ext cx="938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Operação Cinturão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Fiscalização conjunta com demais órgãos de segurança em Belém (MB, PM/PA, PC, DPF)</a:t>
            </a:r>
            <a:br>
              <a:rPr lang="pt-BR" dirty="0"/>
            </a:br>
            <a:r>
              <a:rPr lang="pt-BR" dirty="0"/>
              <a:t>Vistoriadas 12 embarcações (balsa, lanchas, barcos pesqueiros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616" y="2132856"/>
            <a:ext cx="6984776" cy="390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1064568" y="1144588"/>
            <a:ext cx="7632848" cy="844252"/>
          </a:xfrm>
          <a:noFill/>
          <a:extLst/>
        </p:spPr>
        <p:txBody>
          <a:bodyPr tIns="22534"/>
          <a:lstStyle/>
          <a:p>
            <a:pPr eaLnBrk="1" hangingPunct="1">
              <a:spcAft>
                <a:spcPts val="1282"/>
              </a:spcAft>
              <a:tabLst>
                <a:tab pos="0" algn="l"/>
                <a:tab pos="95052" algn="l"/>
                <a:tab pos="502623" algn="l"/>
                <a:tab pos="910194" algn="l"/>
                <a:tab pos="1317765" algn="l"/>
                <a:tab pos="1725336" algn="l"/>
                <a:tab pos="2132907" algn="l"/>
                <a:tab pos="2540478" algn="l"/>
                <a:tab pos="2948049" algn="l"/>
                <a:tab pos="3355619" algn="l"/>
                <a:tab pos="3763191" algn="l"/>
                <a:tab pos="4170761" algn="l"/>
                <a:tab pos="4578333" algn="l"/>
                <a:tab pos="4985903" algn="l"/>
                <a:tab pos="5393475" algn="l"/>
                <a:tab pos="5801045" algn="l"/>
                <a:tab pos="6208616" algn="l"/>
                <a:tab pos="6616187" algn="l"/>
                <a:tab pos="7023758" algn="l"/>
                <a:tab pos="7431329" algn="l"/>
                <a:tab pos="7838900" algn="l"/>
              </a:tabLst>
              <a:defRPr/>
            </a:pPr>
            <a:r>
              <a:rPr lang="pt-BR" altLang="pt-BR" sz="4000" b="1" dirty="0" smtClean="0">
                <a:solidFill>
                  <a:srgbClr val="003366"/>
                </a:solidFill>
              </a:rPr>
              <a:t>rfb.gov.br</a:t>
            </a:r>
            <a:endParaRPr lang="pt-BR" altLang="pt-BR" sz="4000" b="1" dirty="0">
              <a:solidFill>
                <a:srgbClr val="003366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3006725" y="2073275"/>
            <a:ext cx="9145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65625"/>
            <a:ext cx="9144000" cy="17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60512" y="234888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http://idg.receita.fazenda.gov.br/sobre/acoes-e-programas/acoes-da-receita-federal</a:t>
            </a:r>
          </a:p>
        </p:txBody>
      </p:sp>
    </p:spTree>
    <p:extLst>
      <p:ext uri="{BB962C8B-B14F-4D97-AF65-F5344CB8AC3E}">
        <p14:creationId xmlns:p14="http://schemas.microsoft.com/office/powerpoint/2010/main" val="1859687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76188" y="30708"/>
            <a:ext cx="9748863" cy="36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714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</a:pPr>
            <a:r>
              <a:rPr lang="en-US" altLang="pt-BR" sz="2400" b="1" dirty="0" err="1">
                <a:solidFill>
                  <a:srgbClr val="000000"/>
                </a:solidFill>
              </a:rPr>
              <a:t>Aduana</a:t>
            </a:r>
            <a:r>
              <a:rPr lang="en-US" altLang="pt-BR" sz="2400" b="1" dirty="0">
                <a:solidFill>
                  <a:srgbClr val="000000"/>
                </a:solidFill>
              </a:rPr>
              <a:t> </a:t>
            </a:r>
            <a:r>
              <a:rPr lang="en-US" altLang="pt-BR" sz="2400" b="1" dirty="0" err="1">
                <a:solidFill>
                  <a:srgbClr val="000000"/>
                </a:solidFill>
              </a:rPr>
              <a:t>Brasileira</a:t>
            </a:r>
            <a:endParaRPr lang="en-US" altLang="pt-BR" sz="2400" b="1" dirty="0">
              <a:solidFill>
                <a:srgbClr val="000000"/>
              </a:solidFill>
            </a:endParaRPr>
          </a:p>
        </p:txBody>
      </p:sp>
      <p:sp>
        <p:nvSpPr>
          <p:cNvPr id="14339" name="Line 2"/>
          <p:cNvSpPr>
            <a:spLocks noChangeShapeType="1"/>
          </p:cNvSpPr>
          <p:nvPr/>
        </p:nvSpPr>
        <p:spPr bwMode="auto">
          <a:xfrm>
            <a:off x="0" y="440217"/>
            <a:ext cx="9904413" cy="1587"/>
          </a:xfrm>
          <a:prstGeom prst="line">
            <a:avLst/>
          </a:prstGeom>
          <a:noFill/>
          <a:ln w="19080" cap="sq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96" y="1117971"/>
            <a:ext cx="5809319" cy="5198230"/>
          </a:xfrm>
          <a:prstGeom prst="rect">
            <a:avLst/>
          </a:prstGeom>
          <a:noFill/>
          <a:ln w="12600" cap="sq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AutoShape 5"/>
          <p:cNvSpPr>
            <a:spLocks noChangeArrowheads="1"/>
          </p:cNvSpPr>
          <p:nvPr/>
        </p:nvSpPr>
        <p:spPr bwMode="auto">
          <a:xfrm>
            <a:off x="276180" y="1936989"/>
            <a:ext cx="1618991" cy="611090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SzPct val="45000"/>
            </a:pPr>
            <a:r>
              <a:rPr lang="en-US" altLang="pt-BR" sz="1200" b="1">
                <a:solidFill>
                  <a:srgbClr val="FFFFFF"/>
                </a:solidFill>
              </a:rPr>
              <a:t>16 mil km de fronteira terrestre</a:t>
            </a:r>
          </a:p>
        </p:txBody>
      </p:sp>
      <p:sp>
        <p:nvSpPr>
          <p:cNvPr id="14343" name="AutoShape 6"/>
          <p:cNvSpPr>
            <a:spLocks noChangeArrowheads="1"/>
          </p:cNvSpPr>
          <p:nvPr/>
        </p:nvSpPr>
        <p:spPr bwMode="auto">
          <a:xfrm>
            <a:off x="276180" y="2656012"/>
            <a:ext cx="1618991" cy="612677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SzPct val="45000"/>
            </a:pPr>
            <a:r>
              <a:rPr lang="en-US" altLang="pt-BR" sz="1200" b="1" dirty="0" err="1">
                <a:solidFill>
                  <a:srgbClr val="FFFFFF"/>
                </a:solidFill>
              </a:rPr>
              <a:t>Mais</a:t>
            </a:r>
            <a:r>
              <a:rPr lang="en-US" altLang="pt-BR" sz="1200" b="1" dirty="0">
                <a:solidFill>
                  <a:srgbClr val="FFFFFF"/>
                </a:solidFill>
              </a:rPr>
              <a:t> de 7 mil km de </a:t>
            </a:r>
            <a:r>
              <a:rPr lang="en-US" altLang="pt-BR" sz="1200" b="1" dirty="0" err="1">
                <a:solidFill>
                  <a:srgbClr val="FFFFFF"/>
                </a:solidFill>
              </a:rPr>
              <a:t>orla</a:t>
            </a:r>
            <a:r>
              <a:rPr lang="en-US" altLang="pt-BR" sz="1200" b="1" dirty="0">
                <a:solidFill>
                  <a:srgbClr val="FFFFFF"/>
                </a:solidFill>
              </a:rPr>
              <a:t> </a:t>
            </a:r>
            <a:r>
              <a:rPr lang="en-US" altLang="pt-BR" sz="1200" b="1" dirty="0" err="1">
                <a:solidFill>
                  <a:srgbClr val="FFFFFF"/>
                </a:solidFill>
              </a:rPr>
              <a:t>marítima</a:t>
            </a:r>
            <a:endParaRPr lang="en-US" altLang="pt-BR" sz="1200" b="1" dirty="0">
              <a:solidFill>
                <a:srgbClr val="FFFFFF"/>
              </a:solidFill>
            </a:endParaRPr>
          </a:p>
        </p:txBody>
      </p:sp>
      <p:sp>
        <p:nvSpPr>
          <p:cNvPr id="14344" name="AutoShape 7"/>
          <p:cNvSpPr>
            <a:spLocks noChangeArrowheads="1"/>
          </p:cNvSpPr>
          <p:nvPr/>
        </p:nvSpPr>
        <p:spPr bwMode="auto">
          <a:xfrm>
            <a:off x="8002892" y="1216380"/>
            <a:ext cx="1618991" cy="61267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SzPct val="45000"/>
            </a:pPr>
            <a:r>
              <a:rPr lang="en-US" altLang="pt-BR" sz="1200" b="1">
                <a:solidFill>
                  <a:srgbClr val="FFFFFF"/>
                </a:solidFill>
              </a:rPr>
              <a:t>41 aeroportos alfandegados</a:t>
            </a:r>
          </a:p>
        </p:txBody>
      </p:sp>
      <p:sp>
        <p:nvSpPr>
          <p:cNvPr id="14345" name="AutoShape 8"/>
          <p:cNvSpPr>
            <a:spLocks noChangeArrowheads="1"/>
          </p:cNvSpPr>
          <p:nvPr/>
        </p:nvSpPr>
        <p:spPr bwMode="auto">
          <a:xfrm>
            <a:off x="276180" y="1216380"/>
            <a:ext cx="1618991" cy="612677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SzPct val="45000"/>
            </a:pPr>
            <a:r>
              <a:rPr lang="en-US" altLang="pt-BR" sz="1200" b="1">
                <a:solidFill>
                  <a:srgbClr val="FFFFFF"/>
                </a:solidFill>
              </a:rPr>
              <a:t>8,5 milhões de km²</a:t>
            </a:r>
          </a:p>
        </p:txBody>
      </p:sp>
      <p:sp>
        <p:nvSpPr>
          <p:cNvPr id="14346" name="AutoShape 9"/>
          <p:cNvSpPr>
            <a:spLocks noChangeArrowheads="1"/>
          </p:cNvSpPr>
          <p:nvPr/>
        </p:nvSpPr>
        <p:spPr bwMode="auto">
          <a:xfrm>
            <a:off x="8002892" y="1933815"/>
            <a:ext cx="1618991" cy="61267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SzPct val="45000"/>
            </a:pPr>
            <a:r>
              <a:rPr lang="en-US" altLang="pt-BR" sz="1200" b="1">
                <a:solidFill>
                  <a:srgbClr val="FFFFFF"/>
                </a:solidFill>
              </a:rPr>
              <a:t>38 portos organizados</a:t>
            </a:r>
          </a:p>
        </p:txBody>
      </p:sp>
      <p:sp>
        <p:nvSpPr>
          <p:cNvPr id="14347" name="AutoShape 10"/>
          <p:cNvSpPr>
            <a:spLocks noChangeArrowheads="1"/>
          </p:cNvSpPr>
          <p:nvPr/>
        </p:nvSpPr>
        <p:spPr bwMode="auto">
          <a:xfrm>
            <a:off x="8002892" y="2654425"/>
            <a:ext cx="1618991" cy="61267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buSzPct val="45000"/>
            </a:pPr>
            <a:r>
              <a:rPr lang="en-US" altLang="pt-BR" sz="1200" b="1">
                <a:solidFill>
                  <a:srgbClr val="FFFFFF"/>
                </a:solidFill>
              </a:rPr>
              <a:t>217 instalações portuárias</a:t>
            </a:r>
          </a:p>
        </p:txBody>
      </p:sp>
      <p:sp>
        <p:nvSpPr>
          <p:cNvPr id="14348" name="AutoShape 11"/>
          <p:cNvSpPr>
            <a:spLocks noChangeArrowheads="1"/>
          </p:cNvSpPr>
          <p:nvPr/>
        </p:nvSpPr>
        <p:spPr bwMode="auto">
          <a:xfrm>
            <a:off x="276180" y="3376622"/>
            <a:ext cx="1618991" cy="611089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SzPct val="45000"/>
            </a:pPr>
            <a:r>
              <a:rPr lang="en-US" altLang="pt-BR" sz="1200" b="1" dirty="0" err="1" smtClean="0">
                <a:solidFill>
                  <a:srgbClr val="FFFFFF"/>
                </a:solidFill>
              </a:rPr>
              <a:t>Mais</a:t>
            </a:r>
            <a:r>
              <a:rPr lang="en-US" altLang="pt-BR" sz="1200" b="1" dirty="0" smtClean="0">
                <a:solidFill>
                  <a:srgbClr val="FFFFFF"/>
                </a:solidFill>
              </a:rPr>
              <a:t> de 1,9 </a:t>
            </a:r>
            <a:r>
              <a:rPr lang="en-US" altLang="pt-BR" sz="1200" b="1" dirty="0" err="1">
                <a:solidFill>
                  <a:srgbClr val="FFFFFF"/>
                </a:solidFill>
              </a:rPr>
              <a:t>milhões</a:t>
            </a:r>
            <a:r>
              <a:rPr lang="en-US" altLang="pt-BR" sz="1200" b="1" dirty="0">
                <a:solidFill>
                  <a:srgbClr val="FFFFFF"/>
                </a:solidFill>
              </a:rPr>
              <a:t> de DI (</a:t>
            </a:r>
            <a:r>
              <a:rPr lang="en-US" altLang="pt-BR" sz="1200" b="1" dirty="0" smtClean="0">
                <a:solidFill>
                  <a:srgbClr val="FFFFFF"/>
                </a:solidFill>
              </a:rPr>
              <a:t>2016)</a:t>
            </a:r>
            <a:endParaRPr lang="en-US" altLang="pt-BR" sz="1200" b="1" dirty="0">
              <a:solidFill>
                <a:srgbClr val="FFFFFF"/>
              </a:solidFill>
            </a:endParaRPr>
          </a:p>
        </p:txBody>
      </p:sp>
      <p:sp>
        <p:nvSpPr>
          <p:cNvPr id="14349" name="AutoShape 12"/>
          <p:cNvSpPr>
            <a:spLocks noChangeArrowheads="1"/>
          </p:cNvSpPr>
          <p:nvPr/>
        </p:nvSpPr>
        <p:spPr bwMode="auto">
          <a:xfrm>
            <a:off x="276180" y="4095644"/>
            <a:ext cx="1618991" cy="612677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SzPct val="45000"/>
            </a:pPr>
            <a:r>
              <a:rPr lang="en-US" altLang="pt-BR" sz="1200" b="1" dirty="0" err="1">
                <a:solidFill>
                  <a:srgbClr val="FFFFFF"/>
                </a:solidFill>
              </a:rPr>
              <a:t>Mais</a:t>
            </a:r>
            <a:r>
              <a:rPr lang="en-US" altLang="pt-BR" sz="1200" b="1" dirty="0">
                <a:solidFill>
                  <a:srgbClr val="FFFFFF"/>
                </a:solidFill>
              </a:rPr>
              <a:t> de 1,2 </a:t>
            </a:r>
            <a:r>
              <a:rPr lang="en-US" altLang="pt-BR" sz="1200" b="1" dirty="0" err="1">
                <a:solidFill>
                  <a:srgbClr val="FFFFFF"/>
                </a:solidFill>
              </a:rPr>
              <a:t>milhão</a:t>
            </a:r>
            <a:r>
              <a:rPr lang="en-US" altLang="pt-BR" sz="1200" b="1" dirty="0">
                <a:solidFill>
                  <a:srgbClr val="FFFFFF"/>
                </a:solidFill>
              </a:rPr>
              <a:t> de </a:t>
            </a:r>
            <a:r>
              <a:rPr lang="en-US" altLang="pt-BR" sz="1200" b="1" dirty="0" err="1">
                <a:solidFill>
                  <a:srgbClr val="FFFFFF"/>
                </a:solidFill>
              </a:rPr>
              <a:t>DE</a:t>
            </a:r>
            <a:r>
              <a:rPr lang="en-US" altLang="pt-BR" sz="1200" b="1" dirty="0">
                <a:solidFill>
                  <a:srgbClr val="FFFFFF"/>
                </a:solidFill>
              </a:rPr>
              <a:t> (</a:t>
            </a:r>
            <a:r>
              <a:rPr lang="en-US" altLang="pt-BR" sz="1200" b="1" dirty="0" smtClean="0">
                <a:solidFill>
                  <a:srgbClr val="FFFFFF"/>
                </a:solidFill>
              </a:rPr>
              <a:t>2016)</a:t>
            </a:r>
            <a:endParaRPr lang="en-US" altLang="pt-BR" sz="1200" b="1" dirty="0">
              <a:solidFill>
                <a:srgbClr val="FFFFFF"/>
              </a:solidFill>
            </a:endParaRPr>
          </a:p>
        </p:txBody>
      </p:sp>
      <p:sp>
        <p:nvSpPr>
          <p:cNvPr id="14350" name="AutoShape 13"/>
          <p:cNvSpPr>
            <a:spLocks noChangeArrowheads="1"/>
          </p:cNvSpPr>
          <p:nvPr/>
        </p:nvSpPr>
        <p:spPr bwMode="auto">
          <a:xfrm>
            <a:off x="8002892" y="4094057"/>
            <a:ext cx="1618991" cy="61267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SzPct val="45000"/>
            </a:pPr>
            <a:r>
              <a:rPr lang="en-US" altLang="pt-BR" sz="1200" b="1">
                <a:solidFill>
                  <a:srgbClr val="FFFFFF"/>
                </a:solidFill>
              </a:rPr>
              <a:t>73 instalações de interior</a:t>
            </a:r>
          </a:p>
        </p:txBody>
      </p:sp>
      <p:sp>
        <p:nvSpPr>
          <p:cNvPr id="14351" name="AutoShape 14"/>
          <p:cNvSpPr>
            <a:spLocks noChangeArrowheads="1"/>
          </p:cNvSpPr>
          <p:nvPr/>
        </p:nvSpPr>
        <p:spPr bwMode="auto">
          <a:xfrm>
            <a:off x="8002892" y="3375034"/>
            <a:ext cx="1618991" cy="61109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SzPct val="45000"/>
            </a:pPr>
            <a:r>
              <a:rPr lang="en-US" altLang="pt-BR" sz="1200" b="1">
                <a:solidFill>
                  <a:srgbClr val="FFFFFF"/>
                </a:solidFill>
              </a:rPr>
              <a:t>34 pontos de fronteiras</a:t>
            </a:r>
          </a:p>
        </p:txBody>
      </p:sp>
      <p:sp>
        <p:nvSpPr>
          <p:cNvPr id="14352" name="AutoShape 15"/>
          <p:cNvSpPr>
            <a:spLocks noChangeArrowheads="1"/>
          </p:cNvSpPr>
          <p:nvPr/>
        </p:nvSpPr>
        <p:spPr bwMode="auto">
          <a:xfrm>
            <a:off x="8002892" y="4814666"/>
            <a:ext cx="1618991" cy="611089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SzPct val="45000"/>
            </a:pPr>
            <a:r>
              <a:rPr lang="en-US" altLang="pt-BR" sz="1200" b="1">
                <a:solidFill>
                  <a:srgbClr val="FFFFFF"/>
                </a:solidFill>
              </a:rPr>
              <a:t>3 centros de remessas postais</a:t>
            </a:r>
          </a:p>
        </p:txBody>
      </p:sp>
      <p:sp>
        <p:nvSpPr>
          <p:cNvPr id="14353" name="AutoShape 16"/>
          <p:cNvSpPr>
            <a:spLocks noChangeArrowheads="1"/>
          </p:cNvSpPr>
          <p:nvPr/>
        </p:nvSpPr>
        <p:spPr bwMode="auto">
          <a:xfrm>
            <a:off x="8002892" y="5533688"/>
            <a:ext cx="1618991" cy="61267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SzPct val="45000"/>
            </a:pPr>
            <a:r>
              <a:rPr lang="en-US" altLang="pt-BR" sz="1200" b="1">
                <a:solidFill>
                  <a:srgbClr val="FFFFFF"/>
                </a:solidFill>
              </a:rPr>
              <a:t>3 centros de remessas expressas</a:t>
            </a:r>
          </a:p>
        </p:txBody>
      </p:sp>
      <p:sp>
        <p:nvSpPr>
          <p:cNvPr id="14354" name="AutoShape 17"/>
          <p:cNvSpPr>
            <a:spLocks noChangeArrowheads="1"/>
          </p:cNvSpPr>
          <p:nvPr/>
        </p:nvSpPr>
        <p:spPr bwMode="auto">
          <a:xfrm>
            <a:off x="276180" y="4816253"/>
            <a:ext cx="1618991" cy="611090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SzPct val="45000"/>
            </a:pPr>
            <a:r>
              <a:rPr lang="en-US" altLang="pt-BR" sz="1200" b="1">
                <a:solidFill>
                  <a:srgbClr val="FFFFFF"/>
                </a:solidFill>
              </a:rPr>
              <a:t>Mais de 85 mil empresas habilitadas</a:t>
            </a:r>
          </a:p>
        </p:txBody>
      </p:sp>
      <p:sp>
        <p:nvSpPr>
          <p:cNvPr id="14355" name="AutoShape 18"/>
          <p:cNvSpPr>
            <a:spLocks noChangeArrowheads="1"/>
          </p:cNvSpPr>
          <p:nvPr/>
        </p:nvSpPr>
        <p:spPr bwMode="auto">
          <a:xfrm>
            <a:off x="276180" y="5533688"/>
            <a:ext cx="1618991" cy="612677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SzPct val="45000"/>
            </a:pPr>
            <a:r>
              <a:rPr lang="en-US" altLang="pt-BR" sz="1200" b="1" dirty="0" err="1">
                <a:solidFill>
                  <a:srgbClr val="FFFFFF"/>
                </a:solidFill>
              </a:rPr>
              <a:t>Mais</a:t>
            </a:r>
            <a:r>
              <a:rPr lang="en-US" altLang="pt-BR" sz="1200" b="1" dirty="0">
                <a:solidFill>
                  <a:srgbClr val="FFFFFF"/>
                </a:solidFill>
              </a:rPr>
              <a:t> de </a:t>
            </a:r>
            <a:r>
              <a:rPr lang="en-US" altLang="pt-BR" sz="1200" b="1" dirty="0" smtClean="0">
                <a:solidFill>
                  <a:srgbClr val="FFFFFF"/>
                </a:solidFill>
              </a:rPr>
              <a:t>9 </a:t>
            </a:r>
            <a:r>
              <a:rPr lang="en-US" altLang="pt-BR" sz="1200" b="1" dirty="0">
                <a:solidFill>
                  <a:srgbClr val="FFFFFF"/>
                </a:solidFill>
              </a:rPr>
              <a:t>mil </a:t>
            </a:r>
            <a:r>
              <a:rPr lang="en-US" altLang="pt-BR" sz="1200" b="1" dirty="0" err="1">
                <a:solidFill>
                  <a:srgbClr val="FFFFFF"/>
                </a:solidFill>
              </a:rPr>
              <a:t>despachantes</a:t>
            </a:r>
            <a:r>
              <a:rPr lang="en-US" altLang="pt-BR" sz="1200" b="1" dirty="0">
                <a:solidFill>
                  <a:srgbClr val="FFFFFF"/>
                </a:solidFill>
              </a:rPr>
              <a:t> </a:t>
            </a:r>
            <a:r>
              <a:rPr lang="en-US" altLang="pt-BR" sz="1200" b="1" dirty="0" err="1" smtClean="0">
                <a:solidFill>
                  <a:srgbClr val="FFFFFF"/>
                </a:solidFill>
              </a:rPr>
              <a:t>credenciados</a:t>
            </a:r>
            <a:endParaRPr lang="en-US" altLang="pt-BR" sz="1200" b="1" dirty="0">
              <a:solidFill>
                <a:srgbClr val="FFFFFF"/>
              </a:solidFill>
            </a:endParaRPr>
          </a:p>
        </p:txBody>
      </p:sp>
      <p:sp>
        <p:nvSpPr>
          <p:cNvPr id="14356" name="AutoShape 19"/>
          <p:cNvSpPr>
            <a:spLocks noChangeArrowheads="1"/>
          </p:cNvSpPr>
          <p:nvPr/>
        </p:nvSpPr>
        <p:spPr bwMode="auto">
          <a:xfrm>
            <a:off x="36507" y="565609"/>
            <a:ext cx="9826637" cy="369829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2000" b="1" dirty="0" smtClean="0">
                <a:solidFill>
                  <a:srgbClr val="FFFFFF"/>
                </a:solidFill>
              </a:rPr>
              <a:t>Ambiente de Atuação</a:t>
            </a:r>
            <a:endParaRPr lang="pt-BR" altLang="pt-BR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611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76188" y="24359"/>
            <a:ext cx="9748863" cy="38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714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buSzPct val="100000"/>
            </a:pPr>
            <a:r>
              <a:rPr lang="pt-BR" altLang="pt-BR" sz="2400" b="1" dirty="0">
                <a:solidFill>
                  <a:srgbClr val="000000"/>
                </a:solidFill>
              </a:rPr>
              <a:t>Aduana </a:t>
            </a:r>
            <a:r>
              <a:rPr lang="pt-BR" altLang="pt-BR" sz="2400" b="1" dirty="0" smtClean="0">
                <a:solidFill>
                  <a:srgbClr val="000000"/>
                </a:solidFill>
              </a:rPr>
              <a:t>Brasileira – SUARI (COREP/COANA/CORIN)</a:t>
            </a:r>
            <a:endParaRPr lang="pt-BR" altLang="pt-BR" sz="2400" b="1" dirty="0">
              <a:solidFill>
                <a:srgbClr val="000000"/>
              </a:solidFill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7" y="4396995"/>
            <a:ext cx="3240000" cy="196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3" y="2258813"/>
            <a:ext cx="3240000" cy="20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084" y="4265647"/>
            <a:ext cx="3240000" cy="209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110" y="2217681"/>
            <a:ext cx="3240000" cy="190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6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67" y="3933056"/>
            <a:ext cx="2880000" cy="192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99" name="Line 14"/>
          <p:cNvSpPr>
            <a:spLocks noChangeShapeType="1"/>
          </p:cNvSpPr>
          <p:nvPr/>
        </p:nvSpPr>
        <p:spPr bwMode="auto">
          <a:xfrm>
            <a:off x="0" y="440217"/>
            <a:ext cx="9904413" cy="1587"/>
          </a:xfrm>
          <a:prstGeom prst="line">
            <a:avLst/>
          </a:prstGeom>
          <a:noFill/>
          <a:ln w="19080" cap="sq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 rot="10800000">
            <a:off x="228563" y="1911013"/>
            <a:ext cx="9286975" cy="285704"/>
          </a:xfrm>
          <a:prstGeom prst="triangle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7912173" y="1196752"/>
            <a:ext cx="1799937" cy="539664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SzPct val="45000"/>
            </a:pPr>
            <a:r>
              <a:rPr lang="en-US" altLang="pt-BR" sz="1400" b="1" dirty="0" smtClean="0">
                <a:solidFill>
                  <a:srgbClr val="FFFFFF"/>
                </a:solidFill>
              </a:rPr>
              <a:t>1  </a:t>
            </a:r>
            <a:r>
              <a:rPr lang="en-US" altLang="pt-BR" sz="1400" b="1" dirty="0" err="1" smtClean="0">
                <a:solidFill>
                  <a:srgbClr val="FFFFFF"/>
                </a:solidFill>
              </a:rPr>
              <a:t>Divisão</a:t>
            </a:r>
            <a:r>
              <a:rPr lang="en-US" altLang="pt-BR" sz="1400" b="1" dirty="0" smtClean="0">
                <a:solidFill>
                  <a:srgbClr val="FFFFFF"/>
                </a:solidFill>
              </a:rPr>
              <a:t> </a:t>
            </a:r>
            <a:r>
              <a:rPr lang="en-US" altLang="pt-BR" sz="1400" b="1" dirty="0">
                <a:solidFill>
                  <a:srgbClr val="FFFFFF"/>
                </a:solidFill>
              </a:rPr>
              <a:t>de </a:t>
            </a:r>
            <a:r>
              <a:rPr lang="en-US" altLang="pt-BR" sz="1400" b="1" dirty="0" err="1">
                <a:solidFill>
                  <a:srgbClr val="FFFFFF"/>
                </a:solidFill>
              </a:rPr>
              <a:t>Operações</a:t>
            </a:r>
            <a:r>
              <a:rPr lang="en-US" altLang="pt-BR" sz="1400" b="1" dirty="0">
                <a:solidFill>
                  <a:srgbClr val="FFFFFF"/>
                </a:solidFill>
              </a:rPr>
              <a:t> </a:t>
            </a:r>
            <a:r>
              <a:rPr lang="en-US" altLang="pt-BR" sz="1400" b="1" dirty="0" err="1">
                <a:solidFill>
                  <a:srgbClr val="FFFFFF"/>
                </a:solidFill>
              </a:rPr>
              <a:t>Aéreas</a:t>
            </a:r>
            <a:endParaRPr lang="en-US" altLang="pt-BR" sz="1400" b="1" dirty="0">
              <a:solidFill>
                <a:srgbClr val="FFFFFF"/>
              </a:solidFill>
            </a:endParaRPr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45263" y="1196752"/>
            <a:ext cx="1799937" cy="539664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SzPct val="45000"/>
            </a:pPr>
            <a:r>
              <a:rPr lang="en-US" altLang="pt-BR" sz="1400" b="1" dirty="0" smtClean="0">
                <a:solidFill>
                  <a:srgbClr val="FFFFFF"/>
                </a:solidFill>
              </a:rPr>
              <a:t>26 </a:t>
            </a:r>
            <a:r>
              <a:rPr lang="en-US" altLang="pt-BR" sz="1400" b="1" dirty="0" err="1" smtClean="0">
                <a:solidFill>
                  <a:srgbClr val="FFFFFF"/>
                </a:solidFill>
              </a:rPr>
              <a:t>Alfândegas</a:t>
            </a:r>
            <a:endParaRPr lang="en-US" altLang="pt-BR" sz="1400" b="1" dirty="0">
              <a:solidFill>
                <a:srgbClr val="FFFFFF"/>
              </a:solidFill>
            </a:endParaRPr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203096" y="1208429"/>
            <a:ext cx="1799937" cy="539664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SzPct val="45000"/>
            </a:pPr>
            <a:r>
              <a:rPr lang="en-US" altLang="pt-BR" sz="1400" b="1" dirty="0" smtClean="0">
                <a:solidFill>
                  <a:srgbClr val="FFFFFF"/>
                </a:solidFill>
              </a:rPr>
              <a:t>55 </a:t>
            </a:r>
            <a:r>
              <a:rPr lang="en-US" altLang="pt-BR" sz="1400" b="1" dirty="0" err="1" smtClean="0">
                <a:solidFill>
                  <a:srgbClr val="FFFFFF"/>
                </a:solidFill>
              </a:rPr>
              <a:t>Inspetorias</a:t>
            </a:r>
            <a:endParaRPr lang="en-US" altLang="pt-BR" sz="1400" b="1" dirty="0">
              <a:solidFill>
                <a:srgbClr val="FFFFFF"/>
              </a:solidFill>
            </a:endParaRPr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4145784" y="1208429"/>
            <a:ext cx="1798349" cy="539664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SzPct val="45000"/>
            </a:pPr>
            <a:r>
              <a:rPr lang="en-US" altLang="pt-BR" sz="1400" b="1" dirty="0" smtClean="0">
                <a:solidFill>
                  <a:srgbClr val="FFFFFF"/>
                </a:solidFill>
              </a:rPr>
              <a:t>59 </a:t>
            </a:r>
            <a:r>
              <a:rPr lang="en-US" altLang="pt-BR" sz="1400" b="1" dirty="0" err="1" smtClean="0">
                <a:solidFill>
                  <a:srgbClr val="FFFFFF"/>
                </a:solidFill>
              </a:rPr>
              <a:t>Delegacias</a:t>
            </a:r>
            <a:r>
              <a:rPr lang="en-US" altLang="pt-BR" sz="1400" b="1" dirty="0" smtClean="0">
                <a:solidFill>
                  <a:srgbClr val="FFFFFF"/>
                </a:solidFill>
              </a:rPr>
              <a:t> </a:t>
            </a:r>
            <a:r>
              <a:rPr lang="en-US" altLang="pt-BR" sz="1400" b="1" dirty="0" err="1">
                <a:solidFill>
                  <a:srgbClr val="FFFFFF"/>
                </a:solidFill>
              </a:rPr>
              <a:t>Mistas</a:t>
            </a:r>
            <a:endParaRPr lang="en-US" altLang="pt-BR" sz="1400" b="1" dirty="0">
              <a:solidFill>
                <a:srgbClr val="FFFFFF"/>
              </a:solidFill>
            </a:endParaRPr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6049244" y="1196752"/>
            <a:ext cx="1799937" cy="539664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SzPct val="45000"/>
            </a:pPr>
            <a:r>
              <a:rPr lang="en-US" altLang="pt-BR" sz="1400" b="1" dirty="0" smtClean="0">
                <a:solidFill>
                  <a:srgbClr val="FFFFFF"/>
                </a:solidFill>
              </a:rPr>
              <a:t>10  </a:t>
            </a:r>
            <a:r>
              <a:rPr lang="en-US" altLang="pt-BR" sz="1400" b="1" dirty="0" err="1" smtClean="0">
                <a:solidFill>
                  <a:srgbClr val="FFFFFF"/>
                </a:solidFill>
              </a:rPr>
              <a:t>Divisões</a:t>
            </a:r>
            <a:r>
              <a:rPr lang="en-US" altLang="pt-BR" sz="1400" b="1" dirty="0" smtClean="0">
                <a:solidFill>
                  <a:srgbClr val="FFFFFF"/>
                </a:solidFill>
              </a:rPr>
              <a:t> </a:t>
            </a:r>
            <a:r>
              <a:rPr lang="en-US" altLang="pt-BR" sz="1400" b="1" dirty="0">
                <a:solidFill>
                  <a:srgbClr val="FFFFFF"/>
                </a:solidFill>
              </a:rPr>
              <a:t>de Repressão</a:t>
            </a:r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4003033" y="2484749"/>
            <a:ext cx="1792001" cy="1080915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SzPct val="45000"/>
            </a:pPr>
            <a:r>
              <a:rPr lang="en-US" altLang="pt-BR" sz="1600" b="1">
                <a:solidFill>
                  <a:srgbClr val="FFFFFF"/>
                </a:solidFill>
              </a:rPr>
              <a:t>Cerca de 4.000 Servidores Aduaneiros</a:t>
            </a:r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36507" y="565609"/>
            <a:ext cx="9826637" cy="369829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2000" b="1">
                <a:solidFill>
                  <a:srgbClr val="FFFFFF"/>
                </a:solidFill>
              </a:rPr>
              <a:t>Nossa Estrutura</a:t>
            </a:r>
          </a:p>
        </p:txBody>
      </p:sp>
    </p:spTree>
    <p:extLst>
      <p:ext uri="{BB962C8B-B14F-4D97-AF65-F5344CB8AC3E}">
        <p14:creationId xmlns:p14="http://schemas.microsoft.com/office/powerpoint/2010/main" val="38515962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9363" y="161120"/>
            <a:ext cx="9826637" cy="712404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/>
            <a:r>
              <a:rPr lang="pt-BR" sz="2000" dirty="0"/>
              <a:t>COORDENAÇÃO GERAL DE COMBATE AO CONTRABANDO E </a:t>
            </a:r>
            <a:endParaRPr lang="pt-BR" sz="2000" dirty="0" smtClean="0"/>
          </a:p>
          <a:p>
            <a:pPr algn="ctr"/>
            <a:r>
              <a:rPr lang="pt-BR" sz="2000" dirty="0" smtClean="0"/>
              <a:t>AO </a:t>
            </a:r>
            <a:r>
              <a:rPr lang="pt-BR" sz="2000" dirty="0"/>
              <a:t>DESCAMINHO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736" y="976312"/>
            <a:ext cx="5112567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76188" y="24359"/>
            <a:ext cx="9748863" cy="37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714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buSzPct val="100000"/>
            </a:pPr>
            <a:r>
              <a:rPr lang="pt-BR" altLang="pt-BR" sz="2400" b="1">
                <a:solidFill>
                  <a:srgbClr val="000000"/>
                </a:solidFill>
              </a:rPr>
              <a:t>Modelo de Controle Aduaneiro</a:t>
            </a:r>
          </a:p>
        </p:txBody>
      </p:sp>
      <p:sp>
        <p:nvSpPr>
          <p:cNvPr id="18436" name="Line 3"/>
          <p:cNvSpPr>
            <a:spLocks noChangeShapeType="1"/>
          </p:cNvSpPr>
          <p:nvPr/>
        </p:nvSpPr>
        <p:spPr bwMode="auto">
          <a:xfrm>
            <a:off x="0" y="440217"/>
            <a:ext cx="9904413" cy="1587"/>
          </a:xfrm>
          <a:prstGeom prst="line">
            <a:avLst/>
          </a:prstGeom>
          <a:noFill/>
          <a:ln w="19080" cap="sq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37" name="Group 4"/>
          <p:cNvGrpSpPr>
            <a:grpSpLocks/>
          </p:cNvGrpSpPr>
          <p:nvPr/>
        </p:nvGrpSpPr>
        <p:grpSpPr bwMode="auto">
          <a:xfrm>
            <a:off x="453952" y="1087813"/>
            <a:ext cx="8969526" cy="430143"/>
            <a:chOff x="286" y="685"/>
            <a:chExt cx="5651" cy="271"/>
          </a:xfrm>
        </p:grpSpPr>
        <p:sp>
          <p:nvSpPr>
            <p:cNvPr id="18454" name="AutoShape 5"/>
            <p:cNvSpPr>
              <a:spLocks noChangeArrowheads="1"/>
            </p:cNvSpPr>
            <p:nvPr/>
          </p:nvSpPr>
          <p:spPr bwMode="auto">
            <a:xfrm>
              <a:off x="286" y="685"/>
              <a:ext cx="5651" cy="271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CBCBC"/>
                </a:gs>
                <a:gs pos="100000">
                  <a:srgbClr val="EDEDED"/>
                </a:gs>
              </a:gsLst>
              <a:lin ang="5400000" scaled="1"/>
            </a:gradFill>
            <a:ln>
              <a:noFill/>
            </a:ln>
            <a:effectLst>
              <a:outerShdw dist="20160" dir="5400000" algn="ctr" rotWithShape="0">
                <a:srgbClr val="000000">
                  <a:alpha val="38033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  <p:sp>
          <p:nvSpPr>
            <p:cNvPr id="18455" name="Rectangle 6"/>
            <p:cNvSpPr>
              <a:spLocks noChangeArrowheads="1"/>
            </p:cNvSpPr>
            <p:nvPr/>
          </p:nvSpPr>
          <p:spPr bwMode="auto">
            <a:xfrm>
              <a:off x="297" y="695"/>
              <a:ext cx="562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</p:grpSp>
      <p:sp>
        <p:nvSpPr>
          <p:cNvPr id="18438" name="Freeform 7"/>
          <p:cNvSpPr>
            <a:spLocks noChangeArrowheads="1"/>
          </p:cNvSpPr>
          <p:nvPr/>
        </p:nvSpPr>
        <p:spPr bwMode="auto">
          <a:xfrm>
            <a:off x="4287151" y="1613191"/>
            <a:ext cx="1414235" cy="166661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AutoShape 8"/>
          <p:cNvSpPr>
            <a:spLocks noChangeArrowheads="1"/>
          </p:cNvSpPr>
          <p:nvPr/>
        </p:nvSpPr>
        <p:spPr bwMode="auto">
          <a:xfrm>
            <a:off x="577757" y="2730612"/>
            <a:ext cx="1993581" cy="731721"/>
          </a:xfrm>
          <a:prstGeom prst="roundRect">
            <a:avLst>
              <a:gd name="adj" fmla="val 11718"/>
            </a:avLst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5400000" scaled="1"/>
          </a:gradFill>
          <a:ln>
            <a:noFill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026" tIns="49312" rIns="86026" bIns="49312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SzPct val="100000"/>
            </a:pPr>
            <a:r>
              <a:rPr lang="pt-BR" altLang="pt-BR" sz="1400" b="1">
                <a:solidFill>
                  <a:srgbClr val="003366"/>
                </a:solidFill>
                <a:cs typeface="Arial" panose="020B0604020202020204" pitchFamily="34" charset="0"/>
              </a:rPr>
              <a:t>Habilitação e Credenciamento de Operadores</a:t>
            </a:r>
          </a:p>
        </p:txBody>
      </p:sp>
      <p:sp>
        <p:nvSpPr>
          <p:cNvPr id="18440" name="Freeform 9"/>
          <p:cNvSpPr>
            <a:spLocks noChangeArrowheads="1"/>
          </p:cNvSpPr>
          <p:nvPr/>
        </p:nvSpPr>
        <p:spPr bwMode="auto">
          <a:xfrm>
            <a:off x="6869599" y="3159168"/>
            <a:ext cx="438080" cy="42538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7343"/>
                </a:moveTo>
                <a:lnTo>
                  <a:pt x="7343" y="7343"/>
                </a:lnTo>
                <a:lnTo>
                  <a:pt x="7343" y="0"/>
                </a:lnTo>
                <a:lnTo>
                  <a:pt x="14256" y="0"/>
                </a:lnTo>
                <a:lnTo>
                  <a:pt x="14256" y="7343"/>
                </a:lnTo>
                <a:lnTo>
                  <a:pt x="21600" y="7343"/>
                </a:lnTo>
                <a:lnTo>
                  <a:pt x="21600" y="14256"/>
                </a:lnTo>
                <a:lnTo>
                  <a:pt x="14256" y="14256"/>
                </a:lnTo>
                <a:lnTo>
                  <a:pt x="14256" y="21600"/>
                </a:lnTo>
                <a:lnTo>
                  <a:pt x="7343" y="21600"/>
                </a:lnTo>
                <a:lnTo>
                  <a:pt x="7343" y="14256"/>
                </a:lnTo>
                <a:lnTo>
                  <a:pt x="0" y="14256"/>
                </a:lnTo>
                <a:lnTo>
                  <a:pt x="0" y="7343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41" name="Group 10"/>
          <p:cNvGrpSpPr>
            <a:grpSpLocks/>
          </p:cNvGrpSpPr>
          <p:nvPr/>
        </p:nvGrpSpPr>
        <p:grpSpPr bwMode="auto">
          <a:xfrm>
            <a:off x="453952" y="1841755"/>
            <a:ext cx="8969526" cy="430144"/>
            <a:chOff x="286" y="1160"/>
            <a:chExt cx="5651" cy="271"/>
          </a:xfrm>
        </p:grpSpPr>
        <p:sp>
          <p:nvSpPr>
            <p:cNvPr id="18452" name="AutoShape 11"/>
            <p:cNvSpPr>
              <a:spLocks noChangeArrowheads="1"/>
            </p:cNvSpPr>
            <p:nvPr/>
          </p:nvSpPr>
          <p:spPr bwMode="auto">
            <a:xfrm>
              <a:off x="286" y="1160"/>
              <a:ext cx="5651" cy="271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CBCBC"/>
                </a:gs>
                <a:gs pos="100000">
                  <a:srgbClr val="EDEDED"/>
                </a:gs>
              </a:gsLst>
              <a:lin ang="5400000" scaled="1"/>
            </a:gradFill>
            <a:ln>
              <a:noFill/>
            </a:ln>
            <a:effectLst>
              <a:outerShdw dist="20160" dir="5400000" algn="ctr" rotWithShape="0">
                <a:srgbClr val="000000">
                  <a:alpha val="38033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  <p:sp>
          <p:nvSpPr>
            <p:cNvPr id="18453" name="Rectangle 12"/>
            <p:cNvSpPr>
              <a:spLocks noChangeArrowheads="1"/>
            </p:cNvSpPr>
            <p:nvPr/>
          </p:nvSpPr>
          <p:spPr bwMode="auto">
            <a:xfrm>
              <a:off x="303" y="1186"/>
              <a:ext cx="561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6026" tIns="49312" rIns="86026" bIns="49312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algn="ctr" hangingPunct="1">
                <a:buSzPct val="100000"/>
              </a:pPr>
              <a:r>
                <a:rPr lang="en-US" altLang="pt-BR" b="1">
                  <a:solidFill>
                    <a:srgbClr val="003366"/>
                  </a:solidFill>
                  <a:cs typeface="Arial" panose="020B0604020202020204" pitchFamily="34" charset="0"/>
                </a:rPr>
                <a:t>Gerenciamento de Riscos Operacionais Aduaneiros</a:t>
              </a:r>
            </a:p>
          </p:txBody>
        </p:sp>
      </p:grpSp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433319" y="1111621"/>
            <a:ext cx="8999683" cy="36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6" tIns="46793" rIns="89986" bIns="46793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SzPct val="100000"/>
            </a:pPr>
            <a:r>
              <a:rPr lang="en-US" altLang="pt-BR" b="1">
                <a:solidFill>
                  <a:srgbClr val="003366"/>
                </a:solidFill>
              </a:rPr>
              <a:t>Segurança e Agilidade ao Fluxo Internacional de Mercadorias, Bens e Viajantes</a:t>
            </a:r>
          </a:p>
        </p:txBody>
      </p:sp>
      <p:sp>
        <p:nvSpPr>
          <p:cNvPr id="18443" name="Freeform 14"/>
          <p:cNvSpPr>
            <a:spLocks noChangeArrowheads="1"/>
          </p:cNvSpPr>
          <p:nvPr/>
        </p:nvSpPr>
        <p:spPr bwMode="auto">
          <a:xfrm>
            <a:off x="3259698" y="2343150"/>
            <a:ext cx="1414235" cy="26365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AutoShape 15"/>
          <p:cNvSpPr>
            <a:spLocks noChangeArrowheads="1"/>
          </p:cNvSpPr>
          <p:nvPr/>
        </p:nvSpPr>
        <p:spPr bwMode="auto">
          <a:xfrm>
            <a:off x="498395" y="2606807"/>
            <a:ext cx="8958414" cy="1626927"/>
          </a:xfrm>
          <a:prstGeom prst="roundRect">
            <a:avLst>
              <a:gd name="adj" fmla="val 16667"/>
            </a:avLst>
          </a:prstGeom>
          <a:noFill/>
          <a:ln w="19080" cap="sq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pic>
        <p:nvPicPr>
          <p:cNvPr id="18446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47" y="4392459"/>
            <a:ext cx="6496597" cy="176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47" name="AutoShape 18"/>
          <p:cNvSpPr>
            <a:spLocks noChangeArrowheads="1"/>
          </p:cNvSpPr>
          <p:nvPr/>
        </p:nvSpPr>
        <p:spPr bwMode="auto">
          <a:xfrm>
            <a:off x="2693557" y="2732200"/>
            <a:ext cx="1995167" cy="731720"/>
          </a:xfrm>
          <a:prstGeom prst="roundRect">
            <a:avLst>
              <a:gd name="adj" fmla="val 11718"/>
            </a:avLst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5400000" scaled="1"/>
          </a:gradFill>
          <a:ln>
            <a:noFill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026" tIns="49312" rIns="86026" bIns="49312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SzPct val="100000"/>
            </a:pPr>
            <a:r>
              <a:rPr lang="pt-BR" altLang="pt-BR" sz="1400" b="1">
                <a:solidFill>
                  <a:srgbClr val="003366"/>
                </a:solidFill>
                <a:cs typeface="Arial" panose="020B0604020202020204" pitchFamily="34" charset="0"/>
              </a:rPr>
              <a:t>Controle de Cargas e Despacho Aduaneiro</a:t>
            </a:r>
          </a:p>
        </p:txBody>
      </p:sp>
      <p:sp>
        <p:nvSpPr>
          <p:cNvPr id="18448" name="AutoShape 19"/>
          <p:cNvSpPr>
            <a:spLocks noChangeArrowheads="1"/>
          </p:cNvSpPr>
          <p:nvPr/>
        </p:nvSpPr>
        <p:spPr bwMode="auto">
          <a:xfrm>
            <a:off x="734895" y="3611534"/>
            <a:ext cx="5998201" cy="498395"/>
          </a:xfrm>
          <a:prstGeom prst="roundRect">
            <a:avLst>
              <a:gd name="adj" fmla="val 11718"/>
            </a:avLst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5400000" scaled="1"/>
          </a:gradFill>
          <a:ln>
            <a:noFill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026" tIns="49312" rIns="86026" bIns="49312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SzPct val="100000"/>
            </a:pPr>
            <a:r>
              <a:rPr lang="pt-BR" altLang="pt-BR" sz="1400" b="1">
                <a:solidFill>
                  <a:srgbClr val="003366"/>
                </a:solidFill>
                <a:cs typeface="Arial" panose="020B0604020202020204" pitchFamily="34" charset="0"/>
              </a:rPr>
              <a:t>Controle de Bens de Viajantes e Remessas Expressas e Postais</a:t>
            </a:r>
          </a:p>
        </p:txBody>
      </p:sp>
      <p:sp>
        <p:nvSpPr>
          <p:cNvPr id="18449" name="AutoShape 20"/>
          <p:cNvSpPr>
            <a:spLocks noChangeArrowheads="1"/>
          </p:cNvSpPr>
          <p:nvPr/>
        </p:nvSpPr>
        <p:spPr bwMode="auto">
          <a:xfrm>
            <a:off x="4782371" y="2730612"/>
            <a:ext cx="1993581" cy="731721"/>
          </a:xfrm>
          <a:prstGeom prst="roundRect">
            <a:avLst>
              <a:gd name="adj" fmla="val 11718"/>
            </a:avLst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5400000" scaled="1"/>
          </a:gradFill>
          <a:ln>
            <a:noFill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026" tIns="49312" rIns="86026" bIns="49312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SzPct val="100000"/>
            </a:pPr>
            <a:r>
              <a:rPr lang="pt-BR" altLang="pt-BR" sz="1400" b="1">
                <a:solidFill>
                  <a:srgbClr val="003366"/>
                </a:solidFill>
                <a:cs typeface="Arial" panose="020B0604020202020204" pitchFamily="34" charset="0"/>
              </a:rPr>
              <a:t>Auditorias Fiscais e de Conformidade</a:t>
            </a:r>
          </a:p>
        </p:txBody>
      </p:sp>
      <p:sp>
        <p:nvSpPr>
          <p:cNvPr id="18450" name="AutoShape 21"/>
          <p:cNvSpPr>
            <a:spLocks noChangeArrowheads="1"/>
          </p:cNvSpPr>
          <p:nvPr/>
        </p:nvSpPr>
        <p:spPr bwMode="auto">
          <a:xfrm>
            <a:off x="7345773" y="2965525"/>
            <a:ext cx="1995168" cy="830130"/>
          </a:xfrm>
          <a:prstGeom prst="roundRect">
            <a:avLst>
              <a:gd name="adj" fmla="val 11718"/>
            </a:avLst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5400000" scaled="1"/>
          </a:gradFill>
          <a:ln>
            <a:noFill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026" tIns="49312" rIns="86026" bIns="49312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buSzPct val="100000"/>
            </a:pPr>
            <a:r>
              <a:rPr lang="pt-BR" altLang="pt-BR" sz="1400" b="1" dirty="0">
                <a:solidFill>
                  <a:srgbClr val="003366"/>
                </a:solidFill>
                <a:cs typeface="Arial" panose="020B0604020202020204" pitchFamily="34" charset="0"/>
              </a:rPr>
              <a:t>Vigilância e Repressão Aduaneiras</a:t>
            </a:r>
          </a:p>
        </p:txBody>
      </p:sp>
      <p:sp>
        <p:nvSpPr>
          <p:cNvPr id="18451" name="AutoShape 22"/>
          <p:cNvSpPr>
            <a:spLocks noChangeArrowheads="1"/>
          </p:cNvSpPr>
          <p:nvPr/>
        </p:nvSpPr>
        <p:spPr bwMode="auto">
          <a:xfrm>
            <a:off x="36507" y="565609"/>
            <a:ext cx="9826637" cy="369829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2000" b="1" dirty="0">
                <a:solidFill>
                  <a:srgbClr val="FFFFFF"/>
                </a:solidFill>
              </a:rPr>
              <a:t>Gestão de Risco e Forma de </a:t>
            </a:r>
            <a:r>
              <a:rPr lang="pt-BR" altLang="pt-BR" sz="2000" b="1" dirty="0" smtClean="0">
                <a:solidFill>
                  <a:srgbClr val="FFFFFF"/>
                </a:solidFill>
              </a:rPr>
              <a:t>Atuação (INTELIGÊNCIA)</a:t>
            </a:r>
            <a:endParaRPr lang="pt-BR" altLang="pt-BR" sz="2000" b="1" dirty="0">
              <a:solidFill>
                <a:srgbClr val="FFFFFF"/>
              </a:solidFill>
            </a:endParaRPr>
          </a:p>
        </p:txBody>
      </p:sp>
      <p:grpSp>
        <p:nvGrpSpPr>
          <p:cNvPr id="24" name="Group 10"/>
          <p:cNvGrpSpPr>
            <a:grpSpLocks/>
          </p:cNvGrpSpPr>
          <p:nvPr/>
        </p:nvGrpSpPr>
        <p:grpSpPr bwMode="auto">
          <a:xfrm>
            <a:off x="453952" y="1849690"/>
            <a:ext cx="8969526" cy="430144"/>
            <a:chOff x="286" y="1160"/>
            <a:chExt cx="5651" cy="271"/>
          </a:xfrm>
        </p:grpSpPr>
        <p:sp>
          <p:nvSpPr>
            <p:cNvPr id="25" name="AutoShape 11"/>
            <p:cNvSpPr>
              <a:spLocks noChangeArrowheads="1"/>
            </p:cNvSpPr>
            <p:nvPr/>
          </p:nvSpPr>
          <p:spPr bwMode="auto">
            <a:xfrm>
              <a:off x="286" y="1160"/>
              <a:ext cx="5651" cy="271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CBCBC"/>
                </a:gs>
                <a:gs pos="100000">
                  <a:srgbClr val="EDEDED"/>
                </a:gs>
              </a:gsLst>
              <a:lin ang="5400000" scaled="1"/>
            </a:gradFill>
            <a:ln>
              <a:noFill/>
            </a:ln>
            <a:effectLst>
              <a:outerShdw dist="20160" dir="5400000" algn="ctr" rotWithShape="0">
                <a:srgbClr val="000000">
                  <a:alpha val="38033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303" y="1186"/>
              <a:ext cx="561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6026" tIns="49312" rIns="86026" bIns="49312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algn="ctr" hangingPunct="1">
                <a:buSzPct val="100000"/>
              </a:pPr>
              <a:r>
                <a:rPr lang="en-US" altLang="pt-BR" b="1" dirty="0" err="1">
                  <a:solidFill>
                    <a:srgbClr val="003366"/>
                  </a:solidFill>
                  <a:cs typeface="Arial" panose="020B0604020202020204" pitchFamily="34" charset="0"/>
                </a:rPr>
                <a:t>Gerenciamento</a:t>
              </a:r>
              <a:r>
                <a:rPr lang="en-US" altLang="pt-BR" b="1" dirty="0">
                  <a:solidFill>
                    <a:srgbClr val="003366"/>
                  </a:solidFill>
                  <a:cs typeface="Arial" panose="020B0604020202020204" pitchFamily="34" charset="0"/>
                </a:rPr>
                <a:t> de </a:t>
              </a:r>
              <a:r>
                <a:rPr lang="en-US" altLang="pt-BR" b="1" dirty="0" err="1">
                  <a:solidFill>
                    <a:srgbClr val="003366"/>
                  </a:solidFill>
                  <a:cs typeface="Arial" panose="020B0604020202020204" pitchFamily="34" charset="0"/>
                </a:rPr>
                <a:t>Riscos</a:t>
              </a:r>
              <a:r>
                <a:rPr lang="en-US" altLang="pt-BR" b="1" dirty="0">
                  <a:solidFill>
                    <a:srgbClr val="0033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pt-BR" b="1" dirty="0" err="1">
                  <a:solidFill>
                    <a:srgbClr val="003366"/>
                  </a:solidFill>
                  <a:cs typeface="Arial" panose="020B0604020202020204" pitchFamily="34" charset="0"/>
                </a:rPr>
                <a:t>Operacionais</a:t>
              </a:r>
              <a:r>
                <a:rPr lang="en-US" altLang="pt-BR" b="1" dirty="0">
                  <a:solidFill>
                    <a:srgbClr val="0033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pt-BR" b="1" dirty="0" err="1">
                  <a:solidFill>
                    <a:srgbClr val="003366"/>
                  </a:solidFill>
                  <a:cs typeface="Arial" panose="020B0604020202020204" pitchFamily="34" charset="0"/>
                </a:rPr>
                <a:t>Aduaneiros</a:t>
              </a:r>
              <a:endParaRPr lang="en-US" altLang="pt-BR" b="1" dirty="0">
                <a:solidFill>
                  <a:srgbClr val="003366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8" name="Freeform 14"/>
          <p:cNvSpPr>
            <a:spLocks noChangeArrowheads="1"/>
          </p:cNvSpPr>
          <p:nvPr/>
        </p:nvSpPr>
        <p:spPr bwMode="auto">
          <a:xfrm flipV="1">
            <a:off x="4791719" y="2333129"/>
            <a:ext cx="1414235" cy="23558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94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188" y="24359"/>
            <a:ext cx="9748863" cy="38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714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</a:pPr>
            <a:endParaRPr lang="en-US" altLang="pt-BR" sz="2400" b="1" dirty="0">
              <a:solidFill>
                <a:srgbClr val="000000"/>
              </a:solidFill>
            </a:endParaRPr>
          </a:p>
        </p:txBody>
      </p:sp>
      <p:sp>
        <p:nvSpPr>
          <p:cNvPr id="20484" name="Line 3"/>
          <p:cNvSpPr>
            <a:spLocks noChangeShapeType="1"/>
          </p:cNvSpPr>
          <p:nvPr/>
        </p:nvSpPr>
        <p:spPr bwMode="auto">
          <a:xfrm>
            <a:off x="0" y="440217"/>
            <a:ext cx="9904413" cy="1587"/>
          </a:xfrm>
          <a:prstGeom prst="line">
            <a:avLst/>
          </a:prstGeom>
          <a:noFill/>
          <a:ln w="19080" cap="sq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3" y="4267066"/>
            <a:ext cx="2906246" cy="1806286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12" y="4428965"/>
            <a:ext cx="2864978" cy="179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69" y="1868738"/>
            <a:ext cx="2969736" cy="197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0" y="1740171"/>
            <a:ext cx="3406229" cy="191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9" name="AutoShape 8"/>
          <p:cNvSpPr>
            <a:spLocks noChangeArrowheads="1"/>
          </p:cNvSpPr>
          <p:nvPr/>
        </p:nvSpPr>
        <p:spPr bwMode="auto">
          <a:xfrm>
            <a:off x="84125" y="1330661"/>
            <a:ext cx="2879264" cy="539664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SzPct val="45000"/>
            </a:pPr>
            <a:r>
              <a:rPr lang="en-US" altLang="pt-BR" sz="1600" b="1">
                <a:solidFill>
                  <a:srgbClr val="FFFFFF"/>
                </a:solidFill>
              </a:rPr>
              <a:t>Contrabando de Cigarro</a:t>
            </a:r>
          </a:p>
        </p:txBody>
      </p:sp>
      <p:sp>
        <p:nvSpPr>
          <p:cNvPr id="20490" name="AutoShape 9"/>
          <p:cNvSpPr>
            <a:spLocks noChangeArrowheads="1"/>
          </p:cNvSpPr>
          <p:nvPr/>
        </p:nvSpPr>
        <p:spPr bwMode="auto">
          <a:xfrm>
            <a:off x="147614" y="4117864"/>
            <a:ext cx="2880850" cy="539664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SzPct val="45000"/>
            </a:pPr>
            <a:r>
              <a:rPr lang="en-US" altLang="pt-BR" sz="1600" b="1">
                <a:solidFill>
                  <a:srgbClr val="FFFFFF"/>
                </a:solidFill>
              </a:rPr>
              <a:t>Tráfico Internacional de Drogas</a:t>
            </a: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6860076" y="4140086"/>
            <a:ext cx="2879264" cy="539664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SzPct val="45000"/>
            </a:pPr>
            <a:r>
              <a:rPr lang="en-US" altLang="pt-BR" sz="1600" b="1">
                <a:solidFill>
                  <a:srgbClr val="FFFFFF"/>
                </a:solidFill>
              </a:rPr>
              <a:t>Tráfico Internacional de Armas</a:t>
            </a:r>
          </a:p>
        </p:txBody>
      </p:sp>
      <p:sp>
        <p:nvSpPr>
          <p:cNvPr id="20492" name="AutoShape 11"/>
          <p:cNvSpPr>
            <a:spLocks noChangeArrowheads="1"/>
          </p:cNvSpPr>
          <p:nvPr/>
        </p:nvSpPr>
        <p:spPr bwMode="auto">
          <a:xfrm>
            <a:off x="6985469" y="1522718"/>
            <a:ext cx="2879264" cy="539664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SzPct val="45000"/>
            </a:pPr>
            <a:r>
              <a:rPr lang="en-US" altLang="pt-BR" sz="1600" b="1">
                <a:solidFill>
                  <a:srgbClr val="FFFFFF"/>
                </a:solidFill>
              </a:rPr>
              <a:t>Contrafação e Pirataria</a:t>
            </a:r>
          </a:p>
        </p:txBody>
      </p:sp>
      <p:pic>
        <p:nvPicPr>
          <p:cNvPr id="20493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t="6950" r="995" b="13251"/>
          <a:stretch>
            <a:fillRect/>
          </a:stretch>
        </p:blipFill>
        <p:spPr bwMode="auto">
          <a:xfrm>
            <a:off x="4069697" y="3948030"/>
            <a:ext cx="2134846" cy="238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94" name="AutoShape 13"/>
          <p:cNvSpPr>
            <a:spLocks noChangeArrowheads="1"/>
          </p:cNvSpPr>
          <p:nvPr/>
        </p:nvSpPr>
        <p:spPr bwMode="auto">
          <a:xfrm>
            <a:off x="3615746" y="3621057"/>
            <a:ext cx="2879264" cy="539664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SzPct val="45000"/>
            </a:pPr>
            <a:r>
              <a:rPr lang="en-US" altLang="pt-BR" sz="1600" b="1">
                <a:solidFill>
                  <a:srgbClr val="FFFFFF"/>
                </a:solidFill>
              </a:rPr>
              <a:t>Lavagem de Dinheiro</a:t>
            </a:r>
          </a:p>
        </p:txBody>
      </p:sp>
      <p:pic>
        <p:nvPicPr>
          <p:cNvPr id="20495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582" y="1514782"/>
            <a:ext cx="2871327" cy="191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96" name="AutoShape 15"/>
          <p:cNvSpPr>
            <a:spLocks noChangeArrowheads="1"/>
          </p:cNvSpPr>
          <p:nvPr/>
        </p:nvSpPr>
        <p:spPr bwMode="auto">
          <a:xfrm>
            <a:off x="3979225" y="1067179"/>
            <a:ext cx="2880850" cy="541251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SzPct val="45000"/>
            </a:pPr>
            <a:r>
              <a:rPr lang="en-US" altLang="pt-BR" sz="1600" b="1">
                <a:solidFill>
                  <a:srgbClr val="FFFFFF"/>
                </a:solidFill>
              </a:rPr>
              <a:t>Contrabando e Descaminho</a:t>
            </a:r>
          </a:p>
        </p:txBody>
      </p:sp>
      <p:sp>
        <p:nvSpPr>
          <p:cNvPr id="20497" name="AutoShape 16"/>
          <p:cNvSpPr>
            <a:spLocks noChangeArrowheads="1"/>
          </p:cNvSpPr>
          <p:nvPr/>
        </p:nvSpPr>
        <p:spPr bwMode="auto">
          <a:xfrm>
            <a:off x="37300" y="391805"/>
            <a:ext cx="9826637" cy="369829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2000" b="1" dirty="0">
                <a:solidFill>
                  <a:srgbClr val="FFFFFF"/>
                </a:solidFill>
              </a:rPr>
              <a:t>Vigilância e Repressão Aduaneiras</a:t>
            </a:r>
          </a:p>
        </p:txBody>
      </p:sp>
    </p:spTree>
    <p:extLst>
      <p:ext uri="{BB962C8B-B14F-4D97-AF65-F5344CB8AC3E}">
        <p14:creationId xmlns:p14="http://schemas.microsoft.com/office/powerpoint/2010/main" val="40111094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188" y="24359"/>
            <a:ext cx="9748863" cy="38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714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</a:pPr>
            <a:endParaRPr lang="en-US" altLang="pt-BR" sz="2400" b="1" dirty="0">
              <a:solidFill>
                <a:srgbClr val="000000"/>
              </a:solidFill>
            </a:endParaRPr>
          </a:p>
        </p:txBody>
      </p:sp>
      <p:sp>
        <p:nvSpPr>
          <p:cNvPr id="20484" name="Line 3"/>
          <p:cNvSpPr>
            <a:spLocks noChangeShapeType="1"/>
          </p:cNvSpPr>
          <p:nvPr/>
        </p:nvSpPr>
        <p:spPr bwMode="auto">
          <a:xfrm>
            <a:off x="0" y="440217"/>
            <a:ext cx="9904413" cy="1587"/>
          </a:xfrm>
          <a:prstGeom prst="line">
            <a:avLst/>
          </a:prstGeom>
          <a:noFill/>
          <a:ln w="19080" cap="sq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AutoShape 16"/>
          <p:cNvSpPr>
            <a:spLocks noChangeArrowheads="1"/>
          </p:cNvSpPr>
          <p:nvPr/>
        </p:nvSpPr>
        <p:spPr bwMode="auto">
          <a:xfrm>
            <a:off x="37300" y="391805"/>
            <a:ext cx="9826637" cy="369829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6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2000" b="1" dirty="0">
                <a:solidFill>
                  <a:srgbClr val="FFFFFF"/>
                </a:solidFill>
              </a:rPr>
              <a:t>Vigilância e Repressão Aduaneiras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38" y="810046"/>
            <a:ext cx="5012959" cy="5613051"/>
          </a:xfrm>
          <a:prstGeom prst="rect">
            <a:avLst/>
          </a:prstGeom>
        </p:spPr>
      </p:pic>
      <p:sp>
        <p:nvSpPr>
          <p:cNvPr id="4" name="Seta para a esquerda 3"/>
          <p:cNvSpPr/>
          <p:nvPr/>
        </p:nvSpPr>
        <p:spPr bwMode="auto">
          <a:xfrm rot="19249935">
            <a:off x="4585035" y="3790974"/>
            <a:ext cx="1656043" cy="792088"/>
          </a:xfrm>
          <a:prstGeom prst="leftArrow">
            <a:avLst/>
          </a:prstGeom>
          <a:solidFill>
            <a:srgbClr val="FF3300"/>
          </a:solidFill>
          <a:ln>
            <a:noFill/>
          </a:ln>
          <a:effectLst/>
          <a:extLst/>
        </p:spPr>
        <p:txBody>
          <a:bodyPr vert="horz" wrap="square" lIns="0" tIns="28224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rgbClr val="00205B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1094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60" y="1833595"/>
            <a:ext cx="6624029" cy="3971669"/>
          </a:xfrm>
          <a:prstGeom prst="rect">
            <a:avLst/>
          </a:prstGeom>
        </p:spPr>
      </p:pic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6519266" y="5924448"/>
            <a:ext cx="1334774" cy="2901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990592" y="652384"/>
            <a:ext cx="7920951" cy="33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9830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1950" b="1" dirty="0">
                <a:solidFill>
                  <a:srgbClr val="000000"/>
                </a:solidFill>
              </a:rPr>
              <a:t>Operação Fronteira </a:t>
            </a:r>
            <a:r>
              <a:rPr lang="pt-BR" altLang="pt-BR" sz="1950" b="1" dirty="0" smtClean="0">
                <a:solidFill>
                  <a:srgbClr val="000000"/>
                </a:solidFill>
              </a:rPr>
              <a:t>Blindada e Outras </a:t>
            </a:r>
            <a:r>
              <a:rPr lang="pt-BR" altLang="pt-BR" sz="1950" b="1" dirty="0">
                <a:solidFill>
                  <a:srgbClr val="000000"/>
                </a:solidFill>
              </a:rPr>
              <a:t>E</a:t>
            </a:r>
            <a:r>
              <a:rPr lang="pt-BR" altLang="pt-BR" sz="1950" b="1" dirty="0" smtClean="0">
                <a:solidFill>
                  <a:srgbClr val="000000"/>
                </a:solidFill>
              </a:rPr>
              <a:t>speciais</a:t>
            </a:r>
            <a:endParaRPr lang="pt-BR" altLang="pt-BR" sz="1950" b="1" dirty="0">
              <a:solidFill>
                <a:srgbClr val="000000"/>
              </a:solidFill>
            </a:endParaRPr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 flipV="1">
            <a:off x="928689" y="982588"/>
            <a:ext cx="7982854" cy="18028"/>
          </a:xfrm>
          <a:prstGeom prst="line">
            <a:avLst/>
          </a:prstGeom>
          <a:noFill/>
          <a:ln w="19080" cap="sq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AutoShape 4"/>
          <p:cNvSpPr>
            <a:spLocks noChangeArrowheads="1"/>
          </p:cNvSpPr>
          <p:nvPr/>
        </p:nvSpPr>
        <p:spPr bwMode="auto">
          <a:xfrm>
            <a:off x="958350" y="1101660"/>
            <a:ext cx="7984143" cy="302157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2812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1625" b="1">
                <a:solidFill>
                  <a:srgbClr val="FFFFFF"/>
                </a:solidFill>
              </a:rPr>
              <a:t>Quantidade de Operações de Vigilância e Repressão</a:t>
            </a:r>
          </a:p>
        </p:txBody>
      </p:sp>
      <p:sp>
        <p:nvSpPr>
          <p:cNvPr id="26631" name="AutoShape 6"/>
          <p:cNvSpPr>
            <a:spLocks noChangeArrowheads="1"/>
          </p:cNvSpPr>
          <p:nvPr/>
        </p:nvSpPr>
        <p:spPr bwMode="auto">
          <a:xfrm>
            <a:off x="7545288" y="2380769"/>
            <a:ext cx="1784250" cy="878243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/>
        </p:spPr>
        <p:txBody>
          <a:bodyPr lIns="0" tIns="22812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>
              <a:lnSpc>
                <a:spcPct val="110000"/>
              </a:lnSpc>
              <a:buSzPct val="45000"/>
            </a:pPr>
            <a:r>
              <a:rPr lang="en-US" altLang="pt-BR" sz="1219" b="1" dirty="0">
                <a:solidFill>
                  <a:srgbClr val="FFFFFF"/>
                </a:solidFill>
              </a:rPr>
              <a:t>Entre 2010 e 2015, </a:t>
            </a:r>
            <a:r>
              <a:rPr lang="en-US" altLang="pt-BR" sz="1219" b="1" dirty="0" err="1">
                <a:solidFill>
                  <a:srgbClr val="FFFFFF"/>
                </a:solidFill>
              </a:rPr>
              <a:t>mais</a:t>
            </a:r>
            <a:r>
              <a:rPr lang="en-US" altLang="pt-BR" sz="1219" b="1" dirty="0">
                <a:solidFill>
                  <a:srgbClr val="FFFFFF"/>
                </a:solidFill>
              </a:rPr>
              <a:t> de 35% de </a:t>
            </a:r>
            <a:r>
              <a:rPr lang="en-US" altLang="pt-BR" sz="1219" b="1" dirty="0" err="1">
                <a:solidFill>
                  <a:srgbClr val="FFFFFF"/>
                </a:solidFill>
              </a:rPr>
              <a:t>aumento</a:t>
            </a:r>
            <a:r>
              <a:rPr lang="en-US" altLang="pt-BR" sz="1219" b="1" dirty="0">
                <a:solidFill>
                  <a:srgbClr val="FFFFFF"/>
                </a:solidFill>
              </a:rPr>
              <a:t> de </a:t>
            </a:r>
            <a:r>
              <a:rPr lang="en-US" altLang="pt-BR" sz="1219" b="1" dirty="0" err="1">
                <a:solidFill>
                  <a:srgbClr val="FFFFFF"/>
                </a:solidFill>
              </a:rPr>
              <a:t>operações</a:t>
            </a:r>
            <a:endParaRPr lang="en-US" altLang="pt-BR" sz="1219" b="1" dirty="0">
              <a:solidFill>
                <a:srgbClr val="FFFFFF"/>
              </a:solidFill>
            </a:endParaRPr>
          </a:p>
        </p:txBody>
      </p:sp>
      <p:sp>
        <p:nvSpPr>
          <p:cNvPr id="9" name="AutoShape 7"/>
          <p:cNvSpPr/>
          <p:nvPr/>
        </p:nvSpPr>
        <p:spPr>
          <a:xfrm>
            <a:off x="7548782" y="3630064"/>
            <a:ext cx="1784250" cy="87837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3366"/>
          </a:solidFill>
          <a:ln cap="flat">
            <a:noFill/>
            <a:prstDash val="solid"/>
          </a:ln>
        </p:spPr>
        <p:txBody>
          <a:bodyPr vert="horz" wrap="square" lIns="0" tIns="22815" rIns="0" bIns="0" anchor="ctr" anchorCtr="1" compatLnSpc="0">
            <a:noAutofit/>
          </a:bodyPr>
          <a:lstStyle/>
          <a:p>
            <a:pPr algn="ctr">
              <a:lnSpc>
                <a:spcPct val="120000"/>
              </a:lnSpc>
              <a:tabLst>
                <a:tab pos="0" algn="l"/>
                <a:tab pos="742950" algn="l"/>
                <a:tab pos="1485900" algn="l"/>
                <a:tab pos="2228849" algn="l"/>
                <a:tab pos="2971800" algn="l"/>
                <a:tab pos="3714750" algn="l"/>
                <a:tab pos="4457699" algn="l"/>
                <a:tab pos="5200649" algn="l"/>
                <a:tab pos="5943600" algn="l"/>
                <a:tab pos="6686550" algn="l"/>
                <a:tab pos="7429500" algn="l"/>
                <a:tab pos="8172450" algn="l"/>
              </a:tabLst>
            </a:pPr>
            <a:r>
              <a:rPr lang="en-US" sz="1219" b="1" dirty="0" err="1">
                <a:solidFill>
                  <a:srgbClr val="FFFFFF"/>
                </a:solidFill>
                <a:latin typeface="Arial" pitchFamily="34"/>
                <a:ea typeface="Microsoft YaHei" pitchFamily="2"/>
                <a:cs typeface="DejaVu Sans" pitchFamily="34"/>
              </a:rPr>
              <a:t>Em</a:t>
            </a:r>
            <a:r>
              <a:rPr lang="en-US" sz="1219" b="1" dirty="0">
                <a:solidFill>
                  <a:srgbClr val="FFFFFF"/>
                </a:solidFill>
                <a:latin typeface="Arial" pitchFamily="34"/>
                <a:ea typeface="Microsoft YaHei" pitchFamily="2"/>
                <a:cs typeface="DejaVu Sans" pitchFamily="34"/>
              </a:rPr>
              <a:t> </a:t>
            </a:r>
            <a:r>
              <a:rPr lang="en-US" sz="1219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DejaVu Sans" pitchFamily="34"/>
              </a:rPr>
              <a:t>2016 as </a:t>
            </a:r>
            <a:r>
              <a:rPr lang="en-US" sz="1219" b="1" dirty="0" err="1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DejaVu Sans" pitchFamily="34"/>
              </a:rPr>
              <a:t>operações</a:t>
            </a:r>
            <a:r>
              <a:rPr lang="en-US" sz="1219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DejaVu Sans" pitchFamily="34"/>
              </a:rPr>
              <a:t> </a:t>
            </a:r>
            <a:r>
              <a:rPr lang="en-US" sz="1219" b="1" dirty="0" err="1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DejaVu Sans" pitchFamily="34"/>
              </a:rPr>
              <a:t>foram</a:t>
            </a:r>
            <a:r>
              <a:rPr lang="en-US" sz="1219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DejaVu Sans" pitchFamily="34"/>
              </a:rPr>
              <a:t> </a:t>
            </a:r>
            <a:r>
              <a:rPr lang="en-US" sz="1219" b="1" dirty="0" err="1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DejaVu Sans" pitchFamily="34"/>
              </a:rPr>
              <a:t>afetadas</a:t>
            </a:r>
            <a:r>
              <a:rPr lang="en-US" sz="1219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DejaVu Sans" pitchFamily="34"/>
              </a:rPr>
              <a:t> pela </a:t>
            </a:r>
            <a:r>
              <a:rPr lang="en-US" sz="1219" b="1" dirty="0" err="1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DejaVu Sans" pitchFamily="34"/>
              </a:rPr>
              <a:t>paralizações</a:t>
            </a:r>
            <a:endParaRPr lang="en-US" sz="1219" b="1" dirty="0">
              <a:solidFill>
                <a:srgbClr val="FFFFFF"/>
              </a:solidFill>
              <a:latin typeface="Arial" pitchFamily="34"/>
              <a:ea typeface="Microsoft YaHei" pitchFamily="2"/>
              <a:cs typeface="DejaVu Sans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523123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28224" rIns="0" bIns="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Char char=""/>
          <a:tabLst>
            <a:tab pos="723900" algn="l"/>
            <a:tab pos="1447800" algn="l"/>
            <a:tab pos="2171700" algn="l"/>
            <a:tab pos="2895600" algn="l"/>
            <a:tab pos="3619500" algn="l"/>
            <a:tab pos="4343400" algn="l"/>
            <a:tab pos="5067300" algn="l"/>
            <a:tab pos="5791200" algn="l"/>
            <a:tab pos="6515100" algn="l"/>
            <a:tab pos="7239000" algn="l"/>
            <a:tab pos="7962900" algn="l"/>
            <a:tab pos="8686800" algn="l"/>
          </a:tabLst>
          <a:defRPr kumimoji="0" lang="en-GB" altLang="pt-BR" sz="1800" b="0" i="0" u="none" strike="noStrike" cap="none" normalizeH="0" baseline="0" smtClean="0">
            <a:ln>
              <a:noFill/>
            </a:ln>
            <a:solidFill>
              <a:srgbClr val="00205B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28224" rIns="0" bIns="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Char char=""/>
          <a:tabLst>
            <a:tab pos="723900" algn="l"/>
            <a:tab pos="1447800" algn="l"/>
            <a:tab pos="2171700" algn="l"/>
            <a:tab pos="2895600" algn="l"/>
            <a:tab pos="3619500" algn="l"/>
            <a:tab pos="4343400" algn="l"/>
            <a:tab pos="5067300" algn="l"/>
            <a:tab pos="5791200" algn="l"/>
            <a:tab pos="6515100" algn="l"/>
            <a:tab pos="7239000" algn="l"/>
            <a:tab pos="7962900" algn="l"/>
            <a:tab pos="8686800" algn="l"/>
          </a:tabLst>
          <a:defRPr kumimoji="0" lang="en-GB" altLang="pt-BR" sz="1800" b="0" i="0" u="none" strike="noStrike" cap="none" normalizeH="0" baseline="0" smtClean="0">
            <a:ln>
              <a:noFill/>
            </a:ln>
            <a:solidFill>
              <a:srgbClr val="00205B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27085</TotalTime>
  <Words>912</Words>
  <Application>Microsoft Office PowerPoint</Application>
  <PresentationFormat>Papel A4 (210 x 297 mm)</PresentationFormat>
  <Paragraphs>172</Paragraphs>
  <Slides>21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2" baseType="lpstr">
      <vt:lpstr>Microsoft YaHei</vt:lpstr>
      <vt:lpstr>Arial</vt:lpstr>
      <vt:lpstr>DejaVu Sans</vt:lpstr>
      <vt:lpstr>Helvetica</vt:lpstr>
      <vt:lpstr>Helvetica Light</vt:lpstr>
      <vt:lpstr>Lucida Sans Unicode</vt:lpstr>
      <vt:lpstr>Segoe UI</vt:lpstr>
      <vt:lpstr>Times New Roman</vt:lpstr>
      <vt:lpstr>Verdana</vt:lpstr>
      <vt:lpstr>Wingdings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Facilitação do Comércio Exterior</dc:title>
  <dc:creator>Ernani Argolo Checcucci Filho</dc:creator>
  <cp:lastModifiedBy>Arthur Cezar Rocha Cazella</cp:lastModifiedBy>
  <cp:revision>1078</cp:revision>
  <cp:lastPrinted>2017-01-17T13:35:25Z</cp:lastPrinted>
  <dcterms:created xsi:type="dcterms:W3CDTF">2013-02-25T18:04:09Z</dcterms:created>
  <dcterms:modified xsi:type="dcterms:W3CDTF">2017-07-12T21:42:49Z</dcterms:modified>
</cp:coreProperties>
</file>