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2" r:id="rId1"/>
  </p:sldMasterIdLst>
  <p:notesMasterIdLst>
    <p:notesMasterId r:id="rId24"/>
  </p:notesMasterIdLst>
  <p:handoutMasterIdLst>
    <p:handoutMasterId r:id="rId25"/>
  </p:handoutMasterIdLst>
  <p:sldIdLst>
    <p:sldId id="343" r:id="rId2"/>
    <p:sldId id="382" r:id="rId3"/>
    <p:sldId id="345" r:id="rId4"/>
    <p:sldId id="346" r:id="rId5"/>
    <p:sldId id="383" r:id="rId6"/>
    <p:sldId id="455" r:id="rId7"/>
    <p:sldId id="456" r:id="rId8"/>
    <p:sldId id="472" r:id="rId9"/>
    <p:sldId id="285" r:id="rId10"/>
    <p:sldId id="287" r:id="rId11"/>
    <p:sldId id="475" r:id="rId12"/>
    <p:sldId id="476" r:id="rId13"/>
    <p:sldId id="479" r:id="rId14"/>
    <p:sldId id="478" r:id="rId15"/>
    <p:sldId id="474" r:id="rId16"/>
    <p:sldId id="462" r:id="rId17"/>
    <p:sldId id="458" r:id="rId18"/>
    <p:sldId id="465" r:id="rId19"/>
    <p:sldId id="375" r:id="rId20"/>
    <p:sldId id="377" r:id="rId21"/>
    <p:sldId id="463" r:id="rId22"/>
    <p:sldId id="454" r:id="rId23"/>
  </p:sldIdLst>
  <p:sldSz cx="9144000" cy="6858000" type="screen4x3"/>
  <p:notesSz cx="6858000" cy="11857038"/>
  <p:defaultTextStyle>
    <a:defPPr>
      <a:defRPr lang="es-PY"/>
    </a:defPPr>
    <a:lvl1pPr algn="l" rtl="0" fontAlgn="base">
      <a:spcBef>
        <a:spcPct val="0"/>
      </a:spcBef>
      <a:spcAft>
        <a:spcPct val="0"/>
      </a:spcAft>
      <a:defRPr sz="900" b="1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900" b="1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900" b="1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900" b="1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900" b="1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2368"/>
    <a:srgbClr val="FFFF00"/>
    <a:srgbClr val="BD946B"/>
    <a:srgbClr val="00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1" autoAdjust="0"/>
    <p:restoredTop sz="94627" autoAdjust="0"/>
  </p:normalViewPr>
  <p:slideViewPr>
    <p:cSldViewPr>
      <p:cViewPr varScale="1">
        <p:scale>
          <a:sx n="70" d="100"/>
          <a:sy n="70" d="100"/>
        </p:scale>
        <p:origin x="5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F46A5E-C1AF-4C79-B746-1B54610D76E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AF47C18-5540-4641-9ACF-F98D7E7D36E8}">
      <dgm:prSet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lang="es-ES" b="1" dirty="0" smtClean="0"/>
            <a:t>AVISOS A LOS NAVEGANTES</a:t>
          </a:r>
          <a:endParaRPr lang="es-MX" dirty="0"/>
        </a:p>
      </dgm:t>
    </dgm:pt>
    <dgm:pt modelId="{C89E1132-B2EE-4C67-AA4F-243EF2AD3964}" type="parTrans" cxnId="{E2AC12DB-7814-4504-8891-5E98F9F1D4B3}">
      <dgm:prSet/>
      <dgm:spPr/>
      <dgm:t>
        <a:bodyPr/>
        <a:lstStyle/>
        <a:p>
          <a:endParaRPr lang="es-MX"/>
        </a:p>
      </dgm:t>
    </dgm:pt>
    <dgm:pt modelId="{E10D1B31-E8D1-40BB-9F3C-048FEB821586}" type="sibTrans" cxnId="{E2AC12DB-7814-4504-8891-5E98F9F1D4B3}">
      <dgm:prSet/>
      <dgm:spPr/>
      <dgm:t>
        <a:bodyPr/>
        <a:lstStyle/>
        <a:p>
          <a:endParaRPr lang="es-MX"/>
        </a:p>
      </dgm:t>
    </dgm:pt>
    <dgm:pt modelId="{35A5D160-0142-458F-98D6-A43252CCD363}">
      <dgm:prSet/>
      <dgm:spPr/>
      <dgm:t>
        <a:bodyPr/>
        <a:lstStyle/>
        <a:p>
          <a:pPr rtl="0"/>
          <a:endParaRPr lang="es-ES" dirty="0"/>
        </a:p>
      </dgm:t>
    </dgm:pt>
    <dgm:pt modelId="{53C802C1-CFD4-4965-9375-B78501ADF4FC}" type="parTrans" cxnId="{483FBFD8-48D5-4175-8953-D58F4E1607DA}">
      <dgm:prSet/>
      <dgm:spPr/>
      <dgm:t>
        <a:bodyPr/>
        <a:lstStyle/>
        <a:p>
          <a:endParaRPr lang="es-MX"/>
        </a:p>
      </dgm:t>
    </dgm:pt>
    <dgm:pt modelId="{2CF47A0A-BF16-466B-BEFE-32658CF0CE28}" type="sibTrans" cxnId="{483FBFD8-48D5-4175-8953-D58F4E1607DA}">
      <dgm:prSet/>
      <dgm:spPr/>
      <dgm:t>
        <a:bodyPr/>
        <a:lstStyle/>
        <a:p>
          <a:endParaRPr lang="es-MX"/>
        </a:p>
      </dgm:t>
    </dgm:pt>
    <dgm:pt modelId="{444F1D7B-E40C-4E88-B51A-3A755279AD1E}">
      <dgm:prSet/>
      <dgm:spPr/>
      <dgm:t>
        <a:bodyPr/>
        <a:lstStyle/>
        <a:p>
          <a:pPr rtl="0"/>
          <a:r>
            <a:rPr lang="es-ES" dirty="0" smtClean="0"/>
            <a:t>Pasos Difíciles</a:t>
          </a:r>
          <a:endParaRPr lang="es-MX" dirty="0"/>
        </a:p>
      </dgm:t>
    </dgm:pt>
    <dgm:pt modelId="{2BFE41F8-2F27-42A8-A49C-E3937E874B4B}" type="parTrans" cxnId="{0D14970F-37B9-4ABD-93DA-9762D345B3DA}">
      <dgm:prSet/>
      <dgm:spPr/>
      <dgm:t>
        <a:bodyPr/>
        <a:lstStyle/>
        <a:p>
          <a:endParaRPr lang="es-MX"/>
        </a:p>
      </dgm:t>
    </dgm:pt>
    <dgm:pt modelId="{11B05BE8-F67B-4019-8037-1A8A6AD8B349}" type="sibTrans" cxnId="{0D14970F-37B9-4ABD-93DA-9762D345B3DA}">
      <dgm:prSet/>
      <dgm:spPr/>
      <dgm:t>
        <a:bodyPr/>
        <a:lstStyle/>
        <a:p>
          <a:endParaRPr lang="es-MX"/>
        </a:p>
      </dgm:t>
    </dgm:pt>
    <dgm:pt modelId="{B3C78E61-7B99-4F80-8CB9-17BAA2AF5EAA}">
      <dgm:prSet/>
      <dgm:spPr/>
      <dgm:t>
        <a:bodyPr/>
        <a:lstStyle/>
        <a:p>
          <a:pPr rtl="0"/>
          <a:endParaRPr lang="es-ES" dirty="0"/>
        </a:p>
      </dgm:t>
    </dgm:pt>
    <dgm:pt modelId="{5CFE101E-46A6-4026-B55F-379D7659A157}" type="parTrans" cxnId="{A8DCC327-CBE5-4881-B3BE-AD17E626C452}">
      <dgm:prSet/>
      <dgm:spPr/>
      <dgm:t>
        <a:bodyPr/>
        <a:lstStyle/>
        <a:p>
          <a:endParaRPr lang="es-MX"/>
        </a:p>
      </dgm:t>
    </dgm:pt>
    <dgm:pt modelId="{D3CB362B-7ABA-480A-969F-7821BCE01D77}" type="sibTrans" cxnId="{A8DCC327-CBE5-4881-B3BE-AD17E626C452}">
      <dgm:prSet/>
      <dgm:spPr/>
      <dgm:t>
        <a:bodyPr/>
        <a:lstStyle/>
        <a:p>
          <a:endParaRPr lang="es-MX"/>
        </a:p>
      </dgm:t>
    </dgm:pt>
    <dgm:pt modelId="{F657C9CC-AF2D-4415-8551-E55B4BC46ED0}">
      <dgm:prSet/>
      <dgm:spPr/>
      <dgm:t>
        <a:bodyPr/>
        <a:lstStyle/>
        <a:p>
          <a:pPr rtl="0"/>
          <a:r>
            <a:rPr lang="es-ES" dirty="0" smtClean="0"/>
            <a:t>Balizamientos</a:t>
          </a:r>
          <a:endParaRPr lang="es-MX" dirty="0"/>
        </a:p>
      </dgm:t>
    </dgm:pt>
    <dgm:pt modelId="{FC17DD83-833A-4083-BBA2-A7D5DBE2F656}" type="parTrans" cxnId="{6DDE14C3-7328-478D-9261-D1A4E2D0897A}">
      <dgm:prSet/>
      <dgm:spPr/>
      <dgm:t>
        <a:bodyPr/>
        <a:lstStyle/>
        <a:p>
          <a:endParaRPr lang="es-MX"/>
        </a:p>
      </dgm:t>
    </dgm:pt>
    <dgm:pt modelId="{16C52E67-D644-4091-9239-F9AAA7960B2C}" type="sibTrans" cxnId="{6DDE14C3-7328-478D-9261-D1A4E2D0897A}">
      <dgm:prSet/>
      <dgm:spPr/>
      <dgm:t>
        <a:bodyPr/>
        <a:lstStyle/>
        <a:p>
          <a:endParaRPr lang="es-MX"/>
        </a:p>
      </dgm:t>
    </dgm:pt>
    <dgm:pt modelId="{C5521CD5-68BD-405E-8FEB-80BCB1DE9072}">
      <dgm:prSet/>
      <dgm:spPr/>
      <dgm:t>
        <a:bodyPr/>
        <a:lstStyle/>
        <a:p>
          <a:pPr rtl="0"/>
          <a:endParaRPr lang="es-ES" dirty="0"/>
        </a:p>
      </dgm:t>
    </dgm:pt>
    <dgm:pt modelId="{5C24C52B-977D-4AE0-ACFD-458B42E924C9}" type="parTrans" cxnId="{90DEC1CE-B9A6-453D-AF67-D75AC57C321F}">
      <dgm:prSet/>
      <dgm:spPr/>
      <dgm:t>
        <a:bodyPr/>
        <a:lstStyle/>
        <a:p>
          <a:endParaRPr lang="es-MX"/>
        </a:p>
      </dgm:t>
    </dgm:pt>
    <dgm:pt modelId="{109E049E-1623-437E-B652-4835D8E179B4}" type="sibTrans" cxnId="{90DEC1CE-B9A6-453D-AF67-D75AC57C321F}">
      <dgm:prSet/>
      <dgm:spPr/>
      <dgm:t>
        <a:bodyPr/>
        <a:lstStyle/>
        <a:p>
          <a:endParaRPr lang="es-MX"/>
        </a:p>
      </dgm:t>
    </dgm:pt>
    <dgm:pt modelId="{CD8ECFEA-A729-4614-A6DD-C38884C66C86}">
      <dgm:prSet/>
      <dgm:spPr/>
      <dgm:t>
        <a:bodyPr/>
        <a:lstStyle/>
        <a:p>
          <a:pPr rtl="0"/>
          <a:r>
            <a:rPr lang="es-ES" dirty="0" smtClean="0"/>
            <a:t>Lista de Faros y señales</a:t>
          </a:r>
          <a:endParaRPr lang="es-MX" dirty="0"/>
        </a:p>
      </dgm:t>
    </dgm:pt>
    <dgm:pt modelId="{9C431AC6-F4DC-4057-8248-EF562FB0CB47}" type="parTrans" cxnId="{2F71A967-B347-4433-BB92-C0A2E87A0F70}">
      <dgm:prSet/>
      <dgm:spPr/>
      <dgm:t>
        <a:bodyPr/>
        <a:lstStyle/>
        <a:p>
          <a:endParaRPr lang="es-MX"/>
        </a:p>
      </dgm:t>
    </dgm:pt>
    <dgm:pt modelId="{C4E2AA29-BF1D-45E1-AB4B-724E7C063554}" type="sibTrans" cxnId="{2F71A967-B347-4433-BB92-C0A2E87A0F70}">
      <dgm:prSet/>
      <dgm:spPr/>
      <dgm:t>
        <a:bodyPr/>
        <a:lstStyle/>
        <a:p>
          <a:endParaRPr lang="es-MX"/>
        </a:p>
      </dgm:t>
    </dgm:pt>
    <dgm:pt modelId="{2FB55FC8-F4B1-4667-8125-98F748322329}">
      <dgm:prSet/>
      <dgm:spPr/>
      <dgm:t>
        <a:bodyPr/>
        <a:lstStyle/>
        <a:p>
          <a:pPr rtl="0"/>
          <a:endParaRPr lang="es-ES" dirty="0"/>
        </a:p>
      </dgm:t>
    </dgm:pt>
    <dgm:pt modelId="{23DF5DFD-935A-4ED6-91B1-D89522A37789}" type="parTrans" cxnId="{B5FCA50D-76C3-4BBC-BF87-EAF5DAB01CEC}">
      <dgm:prSet/>
      <dgm:spPr/>
      <dgm:t>
        <a:bodyPr/>
        <a:lstStyle/>
        <a:p>
          <a:endParaRPr lang="es-MX"/>
        </a:p>
      </dgm:t>
    </dgm:pt>
    <dgm:pt modelId="{EB1D9D7A-E450-4872-8BA3-C60FF762816D}" type="sibTrans" cxnId="{B5FCA50D-76C3-4BBC-BF87-EAF5DAB01CEC}">
      <dgm:prSet/>
      <dgm:spPr/>
      <dgm:t>
        <a:bodyPr/>
        <a:lstStyle/>
        <a:p>
          <a:endParaRPr lang="es-MX"/>
        </a:p>
      </dgm:t>
    </dgm:pt>
    <dgm:pt modelId="{95724F24-5D32-475E-AC8C-BB0253D6DCC5}">
      <dgm:prSet/>
      <dgm:spPr/>
      <dgm:t>
        <a:bodyPr/>
        <a:lstStyle/>
        <a:p>
          <a:pPr rtl="0"/>
          <a:r>
            <a:rPr lang="es-ES" dirty="0" smtClean="0"/>
            <a:t>Variaciones Hidrométricas</a:t>
          </a:r>
          <a:endParaRPr lang="es-MX" dirty="0"/>
        </a:p>
      </dgm:t>
    </dgm:pt>
    <dgm:pt modelId="{16985471-D1A3-401F-8F27-E6D0BC6103B9}" type="parTrans" cxnId="{3907D2A3-A146-40B5-BF9C-DB605CE0F8AB}">
      <dgm:prSet/>
      <dgm:spPr/>
      <dgm:t>
        <a:bodyPr/>
        <a:lstStyle/>
        <a:p>
          <a:endParaRPr lang="es-MX"/>
        </a:p>
      </dgm:t>
    </dgm:pt>
    <dgm:pt modelId="{5D7DC22E-92CD-4DC4-A0A7-8DB0BC8B7530}" type="sibTrans" cxnId="{3907D2A3-A146-40B5-BF9C-DB605CE0F8AB}">
      <dgm:prSet/>
      <dgm:spPr/>
      <dgm:t>
        <a:bodyPr/>
        <a:lstStyle/>
        <a:p>
          <a:endParaRPr lang="es-MX"/>
        </a:p>
      </dgm:t>
    </dgm:pt>
    <dgm:pt modelId="{15F0FF29-5546-4BA6-85F6-97EFEA8FF556}">
      <dgm:prSet/>
      <dgm:spPr/>
      <dgm:t>
        <a:bodyPr/>
        <a:lstStyle/>
        <a:p>
          <a:pPr rtl="0"/>
          <a:endParaRPr lang="es-ES" dirty="0"/>
        </a:p>
      </dgm:t>
    </dgm:pt>
    <dgm:pt modelId="{6DCCBA97-B0D8-42CC-9510-94B4CEA0E166}" type="parTrans" cxnId="{E225B188-95AA-433C-BF5A-3D39BD8AAC10}">
      <dgm:prSet/>
      <dgm:spPr/>
      <dgm:t>
        <a:bodyPr/>
        <a:lstStyle/>
        <a:p>
          <a:endParaRPr lang="es-MX"/>
        </a:p>
      </dgm:t>
    </dgm:pt>
    <dgm:pt modelId="{5592653D-09B2-4BAE-A65D-435AD9C67D47}" type="sibTrans" cxnId="{E225B188-95AA-433C-BF5A-3D39BD8AAC10}">
      <dgm:prSet/>
      <dgm:spPr/>
      <dgm:t>
        <a:bodyPr/>
        <a:lstStyle/>
        <a:p>
          <a:endParaRPr lang="es-MX"/>
        </a:p>
      </dgm:t>
    </dgm:pt>
    <dgm:pt modelId="{D780E58F-F0D4-4537-8636-CCE6220408A9}">
      <dgm:prSet/>
      <dgm:spPr/>
      <dgm:t>
        <a:bodyPr/>
        <a:lstStyle/>
        <a:p>
          <a:pPr rtl="0"/>
          <a:r>
            <a:rPr lang="es-ES" dirty="0" smtClean="0"/>
            <a:t>Cuadro de Salida y Puesta del sol</a:t>
          </a:r>
          <a:endParaRPr lang="es-MX" dirty="0"/>
        </a:p>
      </dgm:t>
    </dgm:pt>
    <dgm:pt modelId="{46051130-95AB-4692-AE9F-FC80BB37F50C}" type="parTrans" cxnId="{39DA4666-FC2C-47BD-8F8B-BB3386B54388}">
      <dgm:prSet/>
      <dgm:spPr/>
      <dgm:t>
        <a:bodyPr/>
        <a:lstStyle/>
        <a:p>
          <a:endParaRPr lang="es-MX"/>
        </a:p>
      </dgm:t>
    </dgm:pt>
    <dgm:pt modelId="{CE5A59D6-02F5-4D75-9208-4D6B05C4CE49}" type="sibTrans" cxnId="{39DA4666-FC2C-47BD-8F8B-BB3386B54388}">
      <dgm:prSet/>
      <dgm:spPr/>
      <dgm:t>
        <a:bodyPr/>
        <a:lstStyle/>
        <a:p>
          <a:endParaRPr lang="es-MX"/>
        </a:p>
      </dgm:t>
    </dgm:pt>
    <dgm:pt modelId="{C1C1834B-882B-446C-B8EA-C9D50DEAF688}">
      <dgm:prSet/>
      <dgm:spPr/>
      <dgm:t>
        <a:bodyPr/>
        <a:lstStyle/>
        <a:p>
          <a:pPr rtl="0"/>
          <a:endParaRPr lang="es-ES" dirty="0"/>
        </a:p>
      </dgm:t>
    </dgm:pt>
    <dgm:pt modelId="{5D90C448-DA5A-41FC-ADAB-76CD83B24178}" type="parTrans" cxnId="{E579494E-BFE5-4092-BC5C-2B13BC08E10A}">
      <dgm:prSet/>
      <dgm:spPr/>
      <dgm:t>
        <a:bodyPr/>
        <a:lstStyle/>
        <a:p>
          <a:endParaRPr lang="es-MX"/>
        </a:p>
      </dgm:t>
    </dgm:pt>
    <dgm:pt modelId="{04CA8DCA-97EC-4557-99CB-11BFEF9363B1}" type="sibTrans" cxnId="{E579494E-BFE5-4092-BC5C-2B13BC08E10A}">
      <dgm:prSet/>
      <dgm:spPr/>
      <dgm:t>
        <a:bodyPr/>
        <a:lstStyle/>
        <a:p>
          <a:endParaRPr lang="es-MX"/>
        </a:p>
      </dgm:t>
    </dgm:pt>
    <dgm:pt modelId="{75420164-509F-48D2-841B-1F592F3388E8}">
      <dgm:prSet/>
      <dgm:spPr/>
      <dgm:t>
        <a:bodyPr/>
        <a:lstStyle/>
        <a:p>
          <a:pPr rtl="0"/>
          <a:r>
            <a:rPr lang="es-ES" dirty="0" smtClean="0"/>
            <a:t>Estadística del comportamiento de los ríos</a:t>
          </a:r>
          <a:endParaRPr lang="es-MX" dirty="0"/>
        </a:p>
      </dgm:t>
    </dgm:pt>
    <dgm:pt modelId="{17D24D95-4C78-4A62-ABB7-D81A1C03DA78}" type="parTrans" cxnId="{38DEE960-8058-40EC-9D0D-234A78A9FF35}">
      <dgm:prSet/>
      <dgm:spPr/>
      <dgm:t>
        <a:bodyPr/>
        <a:lstStyle/>
        <a:p>
          <a:endParaRPr lang="es-MX"/>
        </a:p>
      </dgm:t>
    </dgm:pt>
    <dgm:pt modelId="{D1177A52-0F19-4435-A77D-F325B9B6DCF1}" type="sibTrans" cxnId="{38DEE960-8058-40EC-9D0D-234A78A9FF35}">
      <dgm:prSet/>
      <dgm:spPr/>
      <dgm:t>
        <a:bodyPr/>
        <a:lstStyle/>
        <a:p>
          <a:endParaRPr lang="es-MX"/>
        </a:p>
      </dgm:t>
    </dgm:pt>
    <dgm:pt modelId="{1BFDDAE1-DB4B-4534-A291-5DC984BD24F9}">
      <dgm:prSet/>
      <dgm:spPr/>
      <dgm:t>
        <a:bodyPr/>
        <a:lstStyle/>
        <a:p>
          <a:pPr rtl="0"/>
          <a:endParaRPr lang="es-ES" dirty="0"/>
        </a:p>
      </dgm:t>
    </dgm:pt>
    <dgm:pt modelId="{109DE864-613E-49FD-90D4-3DA56F5DB4D3}" type="parTrans" cxnId="{9CBB4F51-45BD-42FE-B319-C3C4F1F8301A}">
      <dgm:prSet/>
      <dgm:spPr/>
      <dgm:t>
        <a:bodyPr/>
        <a:lstStyle/>
        <a:p>
          <a:endParaRPr lang="es-MX"/>
        </a:p>
      </dgm:t>
    </dgm:pt>
    <dgm:pt modelId="{18BF1DF4-079B-4DFC-839E-59E3FA15B931}" type="sibTrans" cxnId="{9CBB4F51-45BD-42FE-B319-C3C4F1F8301A}">
      <dgm:prSet/>
      <dgm:spPr/>
      <dgm:t>
        <a:bodyPr/>
        <a:lstStyle/>
        <a:p>
          <a:endParaRPr lang="es-MX"/>
        </a:p>
      </dgm:t>
    </dgm:pt>
    <dgm:pt modelId="{7FF4F392-43CE-49AA-89F3-889B0E47AA59}" type="pres">
      <dgm:prSet presAssocID="{00F46A5E-C1AF-4C79-B746-1B54610D76E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F1F5D29-380D-4DFC-BF12-FBA71F1BA08F}" type="pres">
      <dgm:prSet presAssocID="{0AF47C18-5540-4641-9ACF-F98D7E7D36E8}" presName="circle1" presStyleLbl="node1" presStyleIdx="0" presStyleCnt="1"/>
      <dgm:spPr>
        <a:solidFill>
          <a:schemeClr val="bg2"/>
        </a:solidFill>
      </dgm:spPr>
      <dgm:t>
        <a:bodyPr/>
        <a:lstStyle/>
        <a:p>
          <a:endParaRPr lang="es-MX"/>
        </a:p>
      </dgm:t>
    </dgm:pt>
    <dgm:pt modelId="{5693BB1A-3B84-430A-8385-581705D41A9B}" type="pres">
      <dgm:prSet presAssocID="{0AF47C18-5540-4641-9ACF-F98D7E7D36E8}" presName="space" presStyleCnt="0"/>
      <dgm:spPr/>
    </dgm:pt>
    <dgm:pt modelId="{AB74EF84-AF1F-44AD-B215-A250ACD2AFFD}" type="pres">
      <dgm:prSet presAssocID="{0AF47C18-5540-4641-9ACF-F98D7E7D36E8}" presName="rect1" presStyleLbl="alignAcc1" presStyleIdx="0" presStyleCnt="1" custLinFactNeighborX="620" custLinFactNeighborY="348"/>
      <dgm:spPr/>
      <dgm:t>
        <a:bodyPr/>
        <a:lstStyle/>
        <a:p>
          <a:endParaRPr lang="es-MX"/>
        </a:p>
      </dgm:t>
    </dgm:pt>
    <dgm:pt modelId="{908CB48E-CFA1-4DFC-85DF-8D39CA70F330}" type="pres">
      <dgm:prSet presAssocID="{0AF47C18-5540-4641-9ACF-F98D7E7D36E8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CF5739-7F6C-4900-BD51-7DC497A7CCF4}" type="pres">
      <dgm:prSet presAssocID="{0AF47C18-5540-4641-9ACF-F98D7E7D36E8}" presName="rect1ChTx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255B4A2-3A37-40EF-AAE9-77DB3D05B15D}" type="presOf" srcId="{2FB55FC8-F4B1-4667-8125-98F748322329}" destId="{FCCF5739-7F6C-4900-BD51-7DC497A7CCF4}" srcOrd="0" destOrd="6" presId="urn:microsoft.com/office/officeart/2005/8/layout/target3"/>
    <dgm:cxn modelId="{0CE9034B-6F49-4CE5-9538-5019973EBB85}" type="presOf" srcId="{1BFDDAE1-DB4B-4534-A291-5DC984BD24F9}" destId="{FCCF5739-7F6C-4900-BD51-7DC497A7CCF4}" srcOrd="0" destOrd="12" presId="urn:microsoft.com/office/officeart/2005/8/layout/target3"/>
    <dgm:cxn modelId="{A8DCC327-CBE5-4881-B3BE-AD17E626C452}" srcId="{0AF47C18-5540-4641-9ACF-F98D7E7D36E8}" destId="{B3C78E61-7B99-4F80-8CB9-17BAA2AF5EAA}" srcOrd="2" destOrd="0" parTransId="{5CFE101E-46A6-4026-B55F-379D7659A157}" sibTransId="{D3CB362B-7ABA-480A-969F-7821BCE01D77}"/>
    <dgm:cxn modelId="{E579494E-BFE5-4092-BC5C-2B13BC08E10A}" srcId="{0AF47C18-5540-4641-9ACF-F98D7E7D36E8}" destId="{C1C1834B-882B-446C-B8EA-C9D50DEAF688}" srcOrd="10" destOrd="0" parTransId="{5D90C448-DA5A-41FC-ADAB-76CD83B24178}" sibTransId="{04CA8DCA-97EC-4557-99CB-11BFEF9363B1}"/>
    <dgm:cxn modelId="{3907D2A3-A146-40B5-BF9C-DB605CE0F8AB}" srcId="{0AF47C18-5540-4641-9ACF-F98D7E7D36E8}" destId="{95724F24-5D32-475E-AC8C-BB0253D6DCC5}" srcOrd="7" destOrd="0" parTransId="{16985471-D1A3-401F-8F27-E6D0BC6103B9}" sibTransId="{5D7DC22E-92CD-4DC4-A0A7-8DB0BC8B7530}"/>
    <dgm:cxn modelId="{453CB74F-AA78-40E8-A7A2-86E237B41F44}" type="presOf" srcId="{0AF47C18-5540-4641-9ACF-F98D7E7D36E8}" destId="{AB74EF84-AF1F-44AD-B215-A250ACD2AFFD}" srcOrd="0" destOrd="0" presId="urn:microsoft.com/office/officeart/2005/8/layout/target3"/>
    <dgm:cxn modelId="{E2AC12DB-7814-4504-8891-5E98F9F1D4B3}" srcId="{00F46A5E-C1AF-4C79-B746-1B54610D76EE}" destId="{0AF47C18-5540-4641-9ACF-F98D7E7D36E8}" srcOrd="0" destOrd="0" parTransId="{C89E1132-B2EE-4C67-AA4F-243EF2AD3964}" sibTransId="{E10D1B31-E8D1-40BB-9F3C-048FEB821586}"/>
    <dgm:cxn modelId="{48B6C11E-74A3-444D-8254-C5829511EF1A}" type="presOf" srcId="{D780E58F-F0D4-4537-8636-CCE6220408A9}" destId="{FCCF5739-7F6C-4900-BD51-7DC497A7CCF4}" srcOrd="0" destOrd="9" presId="urn:microsoft.com/office/officeart/2005/8/layout/target3"/>
    <dgm:cxn modelId="{C30FF8F5-AC63-4683-8EB7-ACD4AE9966EC}" type="presOf" srcId="{C5521CD5-68BD-405E-8FEB-80BCB1DE9072}" destId="{FCCF5739-7F6C-4900-BD51-7DC497A7CCF4}" srcOrd="0" destOrd="4" presId="urn:microsoft.com/office/officeart/2005/8/layout/target3"/>
    <dgm:cxn modelId="{D438AA12-9EE8-4E8C-815B-D938E460785C}" type="presOf" srcId="{444F1D7B-E40C-4E88-B51A-3A755279AD1E}" destId="{FCCF5739-7F6C-4900-BD51-7DC497A7CCF4}" srcOrd="0" destOrd="1" presId="urn:microsoft.com/office/officeart/2005/8/layout/target3"/>
    <dgm:cxn modelId="{2F71A967-B347-4433-BB92-C0A2E87A0F70}" srcId="{0AF47C18-5540-4641-9ACF-F98D7E7D36E8}" destId="{CD8ECFEA-A729-4614-A6DD-C38884C66C86}" srcOrd="5" destOrd="0" parTransId="{9C431AC6-F4DC-4057-8248-EF562FB0CB47}" sibTransId="{C4E2AA29-BF1D-45E1-AB4B-724E7C063554}"/>
    <dgm:cxn modelId="{D2403221-B64A-4944-B54E-1B81C4E12778}" type="presOf" srcId="{CD8ECFEA-A729-4614-A6DD-C38884C66C86}" destId="{FCCF5739-7F6C-4900-BD51-7DC497A7CCF4}" srcOrd="0" destOrd="5" presId="urn:microsoft.com/office/officeart/2005/8/layout/target3"/>
    <dgm:cxn modelId="{E225B188-95AA-433C-BF5A-3D39BD8AAC10}" srcId="{0AF47C18-5540-4641-9ACF-F98D7E7D36E8}" destId="{15F0FF29-5546-4BA6-85F6-97EFEA8FF556}" srcOrd="8" destOrd="0" parTransId="{6DCCBA97-B0D8-42CC-9510-94B4CEA0E166}" sibTransId="{5592653D-09B2-4BAE-A65D-435AD9C67D47}"/>
    <dgm:cxn modelId="{B5FCA50D-76C3-4BBC-BF87-EAF5DAB01CEC}" srcId="{0AF47C18-5540-4641-9ACF-F98D7E7D36E8}" destId="{2FB55FC8-F4B1-4667-8125-98F748322329}" srcOrd="6" destOrd="0" parTransId="{23DF5DFD-935A-4ED6-91B1-D89522A37789}" sibTransId="{EB1D9D7A-E450-4872-8BA3-C60FF762816D}"/>
    <dgm:cxn modelId="{8F46F5D3-AE6A-49CE-82CD-748203012633}" type="presOf" srcId="{35A5D160-0142-458F-98D6-A43252CCD363}" destId="{FCCF5739-7F6C-4900-BD51-7DC497A7CCF4}" srcOrd="0" destOrd="0" presId="urn:microsoft.com/office/officeart/2005/8/layout/target3"/>
    <dgm:cxn modelId="{4ED6D47D-2B56-4BB5-8B89-ADC67EFF97EE}" type="presOf" srcId="{00F46A5E-C1AF-4C79-B746-1B54610D76EE}" destId="{7FF4F392-43CE-49AA-89F3-889B0E47AA59}" srcOrd="0" destOrd="0" presId="urn:microsoft.com/office/officeart/2005/8/layout/target3"/>
    <dgm:cxn modelId="{7DDBF97E-A666-43CE-A041-3AB7AA6710CA}" type="presOf" srcId="{95724F24-5D32-475E-AC8C-BB0253D6DCC5}" destId="{FCCF5739-7F6C-4900-BD51-7DC497A7CCF4}" srcOrd="0" destOrd="7" presId="urn:microsoft.com/office/officeart/2005/8/layout/target3"/>
    <dgm:cxn modelId="{08074771-7125-4102-94CF-DB4A27E33E64}" type="presOf" srcId="{B3C78E61-7B99-4F80-8CB9-17BAA2AF5EAA}" destId="{FCCF5739-7F6C-4900-BD51-7DC497A7CCF4}" srcOrd="0" destOrd="2" presId="urn:microsoft.com/office/officeart/2005/8/layout/target3"/>
    <dgm:cxn modelId="{9CBB4F51-45BD-42FE-B319-C3C4F1F8301A}" srcId="{0AF47C18-5540-4641-9ACF-F98D7E7D36E8}" destId="{1BFDDAE1-DB4B-4534-A291-5DC984BD24F9}" srcOrd="12" destOrd="0" parTransId="{109DE864-613E-49FD-90D4-3DA56F5DB4D3}" sibTransId="{18BF1DF4-079B-4DFC-839E-59E3FA15B931}"/>
    <dgm:cxn modelId="{076345A8-649C-48B7-8864-2A408EAD3119}" type="presOf" srcId="{C1C1834B-882B-446C-B8EA-C9D50DEAF688}" destId="{FCCF5739-7F6C-4900-BD51-7DC497A7CCF4}" srcOrd="0" destOrd="10" presId="urn:microsoft.com/office/officeart/2005/8/layout/target3"/>
    <dgm:cxn modelId="{483FBFD8-48D5-4175-8953-D58F4E1607DA}" srcId="{0AF47C18-5540-4641-9ACF-F98D7E7D36E8}" destId="{35A5D160-0142-458F-98D6-A43252CCD363}" srcOrd="0" destOrd="0" parTransId="{53C802C1-CFD4-4965-9375-B78501ADF4FC}" sibTransId="{2CF47A0A-BF16-466B-BEFE-32658CF0CE28}"/>
    <dgm:cxn modelId="{38DEE960-8058-40EC-9D0D-234A78A9FF35}" srcId="{0AF47C18-5540-4641-9ACF-F98D7E7D36E8}" destId="{75420164-509F-48D2-841B-1F592F3388E8}" srcOrd="11" destOrd="0" parTransId="{17D24D95-4C78-4A62-ABB7-D81A1C03DA78}" sibTransId="{D1177A52-0F19-4435-A77D-F325B9B6DCF1}"/>
    <dgm:cxn modelId="{161FFAEC-516F-4310-9359-848F7849D65B}" type="presOf" srcId="{0AF47C18-5540-4641-9ACF-F98D7E7D36E8}" destId="{908CB48E-CFA1-4DFC-85DF-8D39CA70F330}" srcOrd="1" destOrd="0" presId="urn:microsoft.com/office/officeart/2005/8/layout/target3"/>
    <dgm:cxn modelId="{90DEC1CE-B9A6-453D-AF67-D75AC57C321F}" srcId="{0AF47C18-5540-4641-9ACF-F98D7E7D36E8}" destId="{C5521CD5-68BD-405E-8FEB-80BCB1DE9072}" srcOrd="4" destOrd="0" parTransId="{5C24C52B-977D-4AE0-ACFD-458B42E924C9}" sibTransId="{109E049E-1623-437E-B652-4835D8E179B4}"/>
    <dgm:cxn modelId="{0D14970F-37B9-4ABD-93DA-9762D345B3DA}" srcId="{0AF47C18-5540-4641-9ACF-F98D7E7D36E8}" destId="{444F1D7B-E40C-4E88-B51A-3A755279AD1E}" srcOrd="1" destOrd="0" parTransId="{2BFE41F8-2F27-42A8-A49C-E3937E874B4B}" sibTransId="{11B05BE8-F67B-4019-8037-1A8A6AD8B349}"/>
    <dgm:cxn modelId="{39DA4666-FC2C-47BD-8F8B-BB3386B54388}" srcId="{0AF47C18-5540-4641-9ACF-F98D7E7D36E8}" destId="{D780E58F-F0D4-4537-8636-CCE6220408A9}" srcOrd="9" destOrd="0" parTransId="{46051130-95AB-4692-AE9F-FC80BB37F50C}" sibTransId="{CE5A59D6-02F5-4D75-9208-4D6B05C4CE49}"/>
    <dgm:cxn modelId="{98E44637-DF32-4A43-A671-73170D503B3E}" type="presOf" srcId="{75420164-509F-48D2-841B-1F592F3388E8}" destId="{FCCF5739-7F6C-4900-BD51-7DC497A7CCF4}" srcOrd="0" destOrd="11" presId="urn:microsoft.com/office/officeart/2005/8/layout/target3"/>
    <dgm:cxn modelId="{A3456B7B-3C8F-48C4-B9AB-92D50E04F5F0}" type="presOf" srcId="{F657C9CC-AF2D-4415-8551-E55B4BC46ED0}" destId="{FCCF5739-7F6C-4900-BD51-7DC497A7CCF4}" srcOrd="0" destOrd="3" presId="urn:microsoft.com/office/officeart/2005/8/layout/target3"/>
    <dgm:cxn modelId="{FCDAC520-67E0-4358-8AD0-90BA254C88A3}" type="presOf" srcId="{15F0FF29-5546-4BA6-85F6-97EFEA8FF556}" destId="{FCCF5739-7F6C-4900-BD51-7DC497A7CCF4}" srcOrd="0" destOrd="8" presId="urn:microsoft.com/office/officeart/2005/8/layout/target3"/>
    <dgm:cxn modelId="{6DDE14C3-7328-478D-9261-D1A4E2D0897A}" srcId="{0AF47C18-5540-4641-9ACF-F98D7E7D36E8}" destId="{F657C9CC-AF2D-4415-8551-E55B4BC46ED0}" srcOrd="3" destOrd="0" parTransId="{FC17DD83-833A-4083-BBA2-A7D5DBE2F656}" sibTransId="{16C52E67-D644-4091-9239-F9AAA7960B2C}"/>
    <dgm:cxn modelId="{015BD3D2-70B8-41BE-921B-53C54D56B064}" type="presParOf" srcId="{7FF4F392-43CE-49AA-89F3-889B0E47AA59}" destId="{8F1F5D29-380D-4DFC-BF12-FBA71F1BA08F}" srcOrd="0" destOrd="0" presId="urn:microsoft.com/office/officeart/2005/8/layout/target3"/>
    <dgm:cxn modelId="{1902E8CD-82A5-41ED-9E7D-E84D430910AD}" type="presParOf" srcId="{7FF4F392-43CE-49AA-89F3-889B0E47AA59}" destId="{5693BB1A-3B84-430A-8385-581705D41A9B}" srcOrd="1" destOrd="0" presId="urn:microsoft.com/office/officeart/2005/8/layout/target3"/>
    <dgm:cxn modelId="{D4119F92-BC56-400F-B16F-9AFC050A28B2}" type="presParOf" srcId="{7FF4F392-43CE-49AA-89F3-889B0E47AA59}" destId="{AB74EF84-AF1F-44AD-B215-A250ACD2AFFD}" srcOrd="2" destOrd="0" presId="urn:microsoft.com/office/officeart/2005/8/layout/target3"/>
    <dgm:cxn modelId="{597F3DAD-D272-4CA5-B53F-437E2D4F4839}" type="presParOf" srcId="{7FF4F392-43CE-49AA-89F3-889B0E47AA59}" destId="{908CB48E-CFA1-4DFC-85DF-8D39CA70F330}" srcOrd="3" destOrd="0" presId="urn:microsoft.com/office/officeart/2005/8/layout/target3"/>
    <dgm:cxn modelId="{F4F84738-DC9A-4A5B-874A-D8DB39CF7D72}" type="presParOf" srcId="{7FF4F392-43CE-49AA-89F3-889B0E47AA59}" destId="{FCCF5739-7F6C-4900-BD51-7DC497A7CCF4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F5D29-380D-4DFC-BF12-FBA71F1BA08F}">
      <dsp:nvSpPr>
        <dsp:cNvPr id="0" name=""/>
        <dsp:cNvSpPr/>
      </dsp:nvSpPr>
      <dsp:spPr>
        <a:xfrm>
          <a:off x="0" y="704691"/>
          <a:ext cx="5054917" cy="5054917"/>
        </a:xfrm>
        <a:prstGeom prst="pie">
          <a:avLst>
            <a:gd name="adj1" fmla="val 5400000"/>
            <a:gd name="adj2" fmla="val 1620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4EF84-AF1F-44AD-B215-A250ACD2AFFD}">
      <dsp:nvSpPr>
        <dsp:cNvPr id="0" name=""/>
        <dsp:cNvSpPr/>
      </dsp:nvSpPr>
      <dsp:spPr>
        <a:xfrm>
          <a:off x="2527458" y="722282"/>
          <a:ext cx="5897404" cy="50549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/>
            <a:t>AVISOS A LOS NAVEGANTES</a:t>
          </a:r>
          <a:endParaRPr lang="es-MX" sz="3600" kern="1200" dirty="0"/>
        </a:p>
      </dsp:txBody>
      <dsp:txXfrm>
        <a:off x="2527458" y="722282"/>
        <a:ext cx="2948702" cy="5054917"/>
      </dsp:txXfrm>
    </dsp:sp>
    <dsp:sp modelId="{FCCF5739-7F6C-4900-BD51-7DC497A7CCF4}">
      <dsp:nvSpPr>
        <dsp:cNvPr id="0" name=""/>
        <dsp:cNvSpPr/>
      </dsp:nvSpPr>
      <dsp:spPr>
        <a:xfrm>
          <a:off x="5476160" y="704691"/>
          <a:ext cx="2948702" cy="505491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Pasos Difíciles</a:t>
          </a:r>
          <a:endParaRPr lang="es-MX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Balizamientos</a:t>
          </a:r>
          <a:endParaRPr lang="es-MX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Lista de Faros y señales</a:t>
          </a:r>
          <a:endParaRPr lang="es-MX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Variaciones Hidrométricas</a:t>
          </a:r>
          <a:endParaRPr lang="es-MX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Cuadro de Salida y Puesta del sol</a:t>
          </a:r>
          <a:endParaRPr lang="es-MX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Estadística del comportamiento de los ríos</a:t>
          </a:r>
          <a:endParaRPr lang="es-MX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kern="1200" dirty="0"/>
        </a:p>
      </dsp:txBody>
      <dsp:txXfrm>
        <a:off x="5476160" y="704691"/>
        <a:ext cx="2948702" cy="5054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1261725"/>
            <a:ext cx="2971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11261725"/>
            <a:ext cx="2971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4384AA-8749-4E6F-9D7D-921E2FF9F8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9203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5138" y="889000"/>
            <a:ext cx="5927725" cy="4446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5632450"/>
            <a:ext cx="5486400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1261725"/>
            <a:ext cx="2971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11261725"/>
            <a:ext cx="2971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D868EF-ABE5-4567-8AA9-C3824D2F3C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4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C563C-93FD-4978-9BB2-28FFA5A93EFE}" type="slidenum">
              <a:rPr lang="es-E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3713" y="901700"/>
            <a:ext cx="5870575" cy="4403725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607050"/>
            <a:ext cx="5029200" cy="5405438"/>
          </a:xfrm>
          <a:noFill/>
          <a:ln/>
        </p:spPr>
        <p:txBody>
          <a:bodyPr/>
          <a:lstStyle/>
          <a:p>
            <a:pPr eaLnBrk="1" hangingPunct="1"/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614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A5B9C3-0541-4B8B-A669-28994F1A02ED}" type="slidenum">
              <a:rPr lang="es-PY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s-PY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7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868EF-ABE5-4567-8AA9-C3824D2F3CC9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10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EEA77-AD6D-43C2-8144-1FF6BDEB6F92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142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A264CF-67E4-4440-9F9F-8336655AF545}" type="slidenum">
              <a:rPr lang="es-E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3713" y="901700"/>
            <a:ext cx="5870575" cy="4403725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607050"/>
            <a:ext cx="5029200" cy="5405438"/>
          </a:xfrm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49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61EDF-D548-40A0-BCDD-7890D18D0EF8}" type="slidenum">
              <a:rPr lang="es-E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3713" y="901700"/>
            <a:ext cx="5870575" cy="440372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607050"/>
            <a:ext cx="5029200" cy="5405438"/>
          </a:xfrm>
          <a:noFill/>
          <a:ln/>
        </p:spPr>
        <p:txBody>
          <a:bodyPr/>
          <a:lstStyle/>
          <a:p>
            <a:pPr eaLnBrk="1" hangingPunct="1"/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12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61EDF-D548-40A0-BCDD-7890D18D0EF8}" type="slidenum">
              <a:rPr lang="es-E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3713" y="901700"/>
            <a:ext cx="5870575" cy="440372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607050"/>
            <a:ext cx="5029200" cy="5405438"/>
          </a:xfrm>
          <a:noFill/>
          <a:ln/>
        </p:spPr>
        <p:txBody>
          <a:bodyPr/>
          <a:lstStyle/>
          <a:p>
            <a:pPr eaLnBrk="1" hangingPunct="1"/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0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61EDF-D548-40A0-BCDD-7890D18D0EF8}" type="slidenum">
              <a:rPr lang="es-E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3713" y="901700"/>
            <a:ext cx="5870575" cy="440372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607050"/>
            <a:ext cx="5029200" cy="5405438"/>
          </a:xfrm>
          <a:noFill/>
          <a:ln/>
        </p:spPr>
        <p:txBody>
          <a:bodyPr/>
          <a:lstStyle/>
          <a:p>
            <a:pPr eaLnBrk="1" hangingPunct="1"/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24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EEA77-AD6D-43C2-8144-1FF6BDEB6F92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5188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EEA77-AD6D-43C2-8144-1FF6BDEB6F92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0758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EEA77-AD6D-43C2-8144-1FF6BDEB6F92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847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9A730-A8C0-4A33-AB6B-257F296020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17773-0E35-4F0E-8A66-1A8307FE8F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3A06-7963-422E-B599-0A10DCBB9C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06C6-CCCF-4C28-9C30-6B845664A1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B66B2-09E8-4C4F-A85B-5C3DFFD24E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4AA1F-F114-4683-9EF7-D1BAC8ED04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80254-4E43-41F2-8334-7B99EB0BB8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98F92-D603-4C30-82FD-01900C44DD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984AE-1793-48B9-A06A-8EA4BE75D2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7B2ED-3C97-44CE-8226-1D530B72A6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EFC9E-4039-4EFE-9F08-1028B062C9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101" name="7 Marcador de texto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E68E4E-A40F-43C3-9681-1354F62D63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64" r:id="rId4"/>
    <p:sldLayoutId id="2147484770" r:id="rId5"/>
    <p:sldLayoutId id="2147484765" r:id="rId6"/>
    <p:sldLayoutId id="2147484771" r:id="rId7"/>
    <p:sldLayoutId id="2147484772" r:id="rId8"/>
    <p:sldLayoutId id="2147484773" r:id="rId9"/>
    <p:sldLayoutId id="2147484766" r:id="rId10"/>
    <p:sldLayoutId id="2147484774" r:id="rId11"/>
    <p:sldLayoutId id="2147484775" r:id="rId12"/>
  </p:sldLayoutIdLst>
  <p:transition spd="slow">
    <p:blinds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.py/url?sa=i&amp;rct=j&amp;q=&amp;esrc=s&amp;source=images&amp;cd=&amp;cad=rja&amp;uact=8&amp;docid=yaZSX0KVeEKgLM&amp;tbnid=NAt-teLWgB8pdM:&amp;ved=0CAUQjRw&amp;url=http://www.annp.gov.py/&amp;ei=2VFIU4LEHaaS0AHUm4DYBA&amp;bvm=bv.64542518,d.dmQ&amp;psig=AFQjCNFp9wOjiEivvbF8lxz_XPhnNRpI-A&amp;ust=1397334222414250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emf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7.jpeg"/><Relationship Id="rId5" Type="http://schemas.openxmlformats.org/officeDocument/2006/relationships/image" Target="../media/image23.png"/><Relationship Id="rId10" Type="http://schemas.openxmlformats.org/officeDocument/2006/relationships/image" Target="../media/image26.wmf"/><Relationship Id="rId4" Type="http://schemas.openxmlformats.org/officeDocument/2006/relationships/image" Target="../media/image22.wmf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1857364"/>
            <a:ext cx="9144000" cy="297180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s-PY" sz="2800" b="1" i="1" dirty="0">
                <a:solidFill>
                  <a:schemeClr val="tx1"/>
                </a:solidFill>
                <a:effectLst/>
                <a:latin typeface="Andalus" pitchFamily="18" charset="-78"/>
                <a:cs typeface="Andalus" pitchFamily="18" charset="-78"/>
              </a:rPr>
              <a:t>FUNCIONES DE LA ARMADA </a:t>
            </a:r>
            <a:r>
              <a:rPr lang="es-PY" sz="2800" b="1" i="1" dirty="0" smtClean="0">
                <a:solidFill>
                  <a:schemeClr val="tx1"/>
                </a:solidFill>
                <a:effectLst/>
                <a:latin typeface="Andalus" pitchFamily="18" charset="-78"/>
                <a:cs typeface="Andalus" pitchFamily="18" charset="-78"/>
              </a:rPr>
              <a:t>PARAGUAYA EN </a:t>
            </a:r>
            <a:r>
              <a:rPr lang="es-PY" sz="2800" b="1" i="1" dirty="0">
                <a:solidFill>
                  <a:schemeClr val="tx1"/>
                </a:solidFill>
                <a:effectLst/>
                <a:latin typeface="Andalus" pitchFamily="18" charset="-78"/>
                <a:cs typeface="Andalus" pitchFamily="18" charset="-78"/>
              </a:rPr>
              <a:t>EL </a:t>
            </a:r>
            <a:r>
              <a:rPr lang="es-PY" sz="2800" b="1" i="1" dirty="0" smtClean="0">
                <a:solidFill>
                  <a:schemeClr val="tx1"/>
                </a:solidFill>
                <a:effectLst/>
                <a:latin typeface="Andalus" pitchFamily="18" charset="-78"/>
                <a:cs typeface="Andalus" pitchFamily="18" charset="-78"/>
              </a:rPr>
              <a:t>CONTROL,  APOYO y seguridad DE </a:t>
            </a:r>
            <a:r>
              <a:rPr lang="es-PY" sz="2800" b="1" i="1" dirty="0">
                <a:solidFill>
                  <a:schemeClr val="tx1"/>
                </a:solidFill>
                <a:effectLst/>
                <a:latin typeface="Andalus" pitchFamily="18" charset="-78"/>
                <a:cs typeface="Andalus" pitchFamily="18" charset="-78"/>
              </a:rPr>
              <a:t>LAS ACTIVIDADES COMERCIALES </a:t>
            </a:r>
            <a:r>
              <a:rPr lang="es-PY" sz="2800" b="1" i="1" dirty="0" smtClean="0">
                <a:solidFill>
                  <a:schemeClr val="tx1"/>
                </a:solidFill>
                <a:effectLst/>
                <a:latin typeface="Andalus" pitchFamily="18" charset="-78"/>
                <a:cs typeface="Andalus" pitchFamily="18" charset="-78"/>
              </a:rPr>
              <a:t> EN  LA HIDROVIA PARAGUAY - PARANÁ  (HPP) </a:t>
            </a:r>
            <a:endParaRPr lang="es-ES" sz="2800" b="1" i="1" dirty="0"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41168"/>
            <a:ext cx="4427984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imagem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4716016" cy="1916832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0"/>
            <a:ext cx="4139952" cy="2223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2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annp.gov.py/login/uploads/2013/10/puerto-asuncio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9" y="1"/>
            <a:ext cx="4464496" cy="22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-315416"/>
            <a:ext cx="8136904" cy="86409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200" b="1" i="1" dirty="0" smtClean="0">
                <a:solidFill>
                  <a:schemeClr val="bg2">
                    <a:lumMod val="1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s-MX" sz="3200" b="1" i="1" dirty="0" smtClean="0">
                <a:solidFill>
                  <a:schemeClr val="bg2">
                    <a:lumMod val="1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s-MX" sz="3200" b="1" i="1" dirty="0" smtClean="0">
                <a:solidFill>
                  <a:schemeClr val="bg2">
                    <a:lumMod val="1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s-MX" sz="3200" b="1" i="1" dirty="0" smtClean="0">
                <a:solidFill>
                  <a:schemeClr val="bg2">
                    <a:lumMod val="1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s-MX" sz="2700" b="1" i="1" dirty="0" smtClean="0">
                <a:solidFill>
                  <a:schemeClr val="bg2">
                    <a:lumMod val="10000"/>
                  </a:schemeClr>
                </a:solidFill>
                <a:latin typeface="Andalus" pitchFamily="18" charset="-78"/>
                <a:cs typeface="Andalus" pitchFamily="18" charset="-78"/>
              </a:rPr>
              <a:t>FUNCIONES  SEGURIDAD , CONTROL y APOYO   AL  COMERCIO POR AGUAS </a:t>
            </a:r>
            <a:endParaRPr lang="es-ES" sz="2700" b="1" i="1" dirty="0" smtClean="0">
              <a:solidFill>
                <a:schemeClr val="bg2">
                  <a:lumMod val="1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404665"/>
            <a:ext cx="90678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90538" indent="-490538" algn="just">
              <a:spcBef>
                <a:spcPct val="50000"/>
              </a:spcBef>
              <a:buFont typeface="Wingdings" pitchFamily="2" charset="2"/>
              <a:buChar char="ü"/>
              <a:tabLst>
                <a:tab pos="577850" algn="l"/>
              </a:tabLst>
            </a:pPr>
            <a:endParaRPr kumimoji="1" lang="es-ES" sz="2400" b="0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490538" indent="-490538" algn="just">
              <a:spcBef>
                <a:spcPct val="50000"/>
              </a:spcBef>
              <a:buFont typeface="Wingdings" pitchFamily="2" charset="2"/>
              <a:buChar char="ü"/>
              <a:tabLst>
                <a:tab pos="577850" algn="l"/>
              </a:tabLst>
            </a:pPr>
            <a:endParaRPr kumimoji="1" lang="es-ES" sz="2400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490538" indent="-490538" algn="just">
              <a:spcBef>
                <a:spcPct val="50000"/>
              </a:spcBef>
              <a:buFont typeface="Wingdings" pitchFamily="2" charset="2"/>
              <a:buChar char="ü"/>
              <a:tabLst>
                <a:tab pos="577850" algn="l"/>
              </a:tabLst>
            </a:pPr>
            <a:endParaRPr kumimoji="1" lang="es-ES" sz="2400" i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490538" indent="-490538" algn="just">
              <a:spcBef>
                <a:spcPct val="50000"/>
              </a:spcBef>
              <a:buFont typeface="Wingdings" pitchFamily="2" charset="2"/>
              <a:buChar char="ü"/>
              <a:tabLst>
                <a:tab pos="577850" algn="l"/>
              </a:tabLst>
            </a:pPr>
            <a:r>
              <a:rPr kumimoji="1" lang="es-ES" sz="2400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Ejercer </a:t>
            </a:r>
            <a:r>
              <a:rPr kumimoji="1" lang="es-ES" sz="2400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el Servicio </a:t>
            </a:r>
            <a:r>
              <a:rPr kumimoji="1" lang="es-MX" sz="2400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 Policía Fluvial </a:t>
            </a:r>
            <a:r>
              <a:rPr kumimoji="1" lang="es-ES" sz="2400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 los ríos, riachos, canales, lagos navegables, puertos</a:t>
            </a:r>
            <a:r>
              <a:rPr kumimoji="1" lang="es-MX" sz="2400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</a:t>
            </a:r>
            <a:r>
              <a:rPr kumimoji="1" lang="es-ES" sz="2400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islas</a:t>
            </a:r>
            <a:r>
              <a:rPr kumimoji="1" lang="es-MX" sz="2400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bancos y </a:t>
            </a:r>
            <a:r>
              <a:rPr kumimoji="1" lang="es-MX" sz="2400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áreas adyacentes</a:t>
            </a:r>
            <a:r>
              <a:rPr kumimoji="1" lang="es-ES" sz="2400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  </a:t>
            </a:r>
            <a:r>
              <a:rPr kumimoji="1" lang="es-ES" sz="2800" i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                    </a:t>
            </a:r>
          </a:p>
          <a:p>
            <a:pPr marL="490538" indent="-490538" algn="just">
              <a:spcBef>
                <a:spcPct val="50000"/>
              </a:spcBef>
              <a:buFont typeface="Wingdings" pitchFamily="2" charset="2"/>
              <a:buChar char="ü"/>
              <a:tabLst>
                <a:tab pos="577850" algn="l"/>
              </a:tabLst>
            </a:pPr>
            <a:endParaRPr kumimoji="1" lang="es-ES" sz="2800" i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just">
              <a:spcBef>
                <a:spcPct val="50000"/>
              </a:spcBef>
              <a:tabLst>
                <a:tab pos="577850" algn="l"/>
              </a:tabLst>
            </a:pPr>
            <a:r>
              <a:rPr kumimoji="1" lang="es-ES" sz="2400" i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OBS: Intervención directa  en casos de  comisión de hechos punibles, detención de personas sospechosas, sumarios administrativos al personal de la MMN, </a:t>
            </a:r>
            <a:r>
              <a:rPr kumimoji="1" lang="es-ES" sz="2400" i="1" u="sng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lucha anti contrabando, brazo armado de la Justicia, Fiscalía y Aduanas en su jurisdicción</a:t>
            </a:r>
            <a:r>
              <a:rPr kumimoji="1" lang="es-ES" sz="2400" i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, protección al Medio Ambiente, sanciones por infracciones a la legislación fluvial, etc.- </a:t>
            </a:r>
            <a:endParaRPr kumimoji="1" lang="es-ES" sz="2400" i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"/>
            <a:ext cx="899592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9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-315416"/>
            <a:ext cx="8136904" cy="86409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200" b="1" i="1" dirty="0" smtClean="0">
                <a:solidFill>
                  <a:schemeClr val="bg2">
                    <a:lumMod val="1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s-MX" sz="3200" b="1" i="1" dirty="0" smtClean="0">
                <a:solidFill>
                  <a:schemeClr val="bg2">
                    <a:lumMod val="1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s-MX" sz="3200" b="1" i="1" dirty="0" smtClean="0">
                <a:solidFill>
                  <a:schemeClr val="bg2">
                    <a:lumMod val="1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s-MX" sz="3200" b="1" i="1" dirty="0" smtClean="0">
                <a:solidFill>
                  <a:schemeClr val="bg2">
                    <a:lumMod val="1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s-MX" sz="3200" b="1" i="1" dirty="0">
                <a:solidFill>
                  <a:schemeClr val="bg2">
                    <a:lumMod val="1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s-MX" sz="3200" b="1" i="1" dirty="0">
                <a:solidFill>
                  <a:schemeClr val="bg2">
                    <a:lumMod val="1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s-MX" sz="2700" b="1" i="1" dirty="0" smtClean="0">
                <a:solidFill>
                  <a:schemeClr val="bg2">
                    <a:lumMod val="10000"/>
                  </a:schemeClr>
                </a:solidFill>
                <a:latin typeface="Andalus" pitchFamily="18" charset="-78"/>
                <a:cs typeface="Andalus" pitchFamily="18" charset="-78"/>
              </a:rPr>
              <a:t>FUNCIONES  SEGURIDAD , CONTROL y APOYO   AL  COMERCIO POR AGUAS </a:t>
            </a:r>
            <a:endParaRPr lang="es-ES" sz="2700" b="1" i="1" dirty="0" smtClean="0">
              <a:solidFill>
                <a:schemeClr val="bg2">
                  <a:lumMod val="1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404665"/>
            <a:ext cx="9067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90538" indent="-490538" algn="just">
              <a:spcBef>
                <a:spcPct val="50000"/>
              </a:spcBef>
              <a:buFont typeface="Wingdings" pitchFamily="2" charset="2"/>
              <a:buChar char="ü"/>
              <a:tabLst>
                <a:tab pos="577850" algn="l"/>
              </a:tabLst>
            </a:pPr>
            <a:endParaRPr kumimoji="1" lang="es-ES" sz="2400" b="0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490538" indent="-490538" algn="just">
              <a:spcBef>
                <a:spcPct val="50000"/>
              </a:spcBef>
              <a:buFont typeface="Wingdings" pitchFamily="2" charset="2"/>
              <a:buChar char="ü"/>
              <a:tabLst>
                <a:tab pos="577850" algn="l"/>
              </a:tabLst>
            </a:pPr>
            <a:endParaRPr kumimoji="1" lang="es-ES" sz="2400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490538" indent="-490538" algn="just">
              <a:spcBef>
                <a:spcPct val="50000"/>
              </a:spcBef>
              <a:buFont typeface="Wingdings" pitchFamily="2" charset="2"/>
              <a:buChar char="ü"/>
              <a:tabLst>
                <a:tab pos="577850" algn="l"/>
              </a:tabLst>
            </a:pPr>
            <a:endParaRPr kumimoji="1" lang="es-ES" sz="2400" i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490538" indent="-490538" algn="just">
              <a:spcBef>
                <a:spcPct val="50000"/>
              </a:spcBef>
              <a:buFont typeface="Wingdings" pitchFamily="2" charset="2"/>
              <a:buChar char="ü"/>
              <a:tabLst>
                <a:tab pos="577850" algn="l"/>
              </a:tabLst>
            </a:pPr>
            <a:endParaRPr kumimoji="1" lang="es-ES" sz="2400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490538" indent="-490538" algn="just">
              <a:spcBef>
                <a:spcPct val="50000"/>
              </a:spcBef>
              <a:buFont typeface="Wingdings" pitchFamily="2" charset="2"/>
              <a:buChar char="ü"/>
              <a:tabLst>
                <a:tab pos="577850" algn="l"/>
              </a:tabLst>
            </a:pPr>
            <a:r>
              <a:rPr kumimoji="1" lang="es-ES" sz="2400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Expedir Certificados Estatutarios de Seguridad a las Embarcaciones </a:t>
            </a:r>
            <a:r>
              <a:rPr kumimoji="1" lang="es-ES" sz="2800" i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                                     </a:t>
            </a:r>
          </a:p>
          <a:p>
            <a:pPr marL="490538" indent="-490538" algn="just">
              <a:spcBef>
                <a:spcPct val="50000"/>
              </a:spcBef>
              <a:buFont typeface="Wingdings" pitchFamily="2" charset="2"/>
              <a:buChar char="ü"/>
              <a:tabLst>
                <a:tab pos="577850" algn="l"/>
              </a:tabLst>
            </a:pPr>
            <a:endParaRPr kumimoji="1" lang="es-ES" sz="2800" i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just">
              <a:spcBef>
                <a:spcPct val="50000"/>
              </a:spcBef>
              <a:tabLst>
                <a:tab pos="577850" algn="l"/>
              </a:tabLst>
            </a:pPr>
            <a:r>
              <a:rPr kumimoji="1" lang="es-ES" sz="2400" i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OBS: Que certifican la capacidad de estos artefactos navales y las autorizan transportar  mercaderías de manera diferenciada….(a granel – sólidas – líquidas, mercaderías varias)</a:t>
            </a:r>
          </a:p>
          <a:p>
            <a:pPr marL="490538" indent="-490538" algn="just">
              <a:spcBef>
                <a:spcPct val="50000"/>
              </a:spcBef>
              <a:buFont typeface="Wingdings" pitchFamily="2" charset="2"/>
              <a:buChar char="ü"/>
              <a:tabLst>
                <a:tab pos="577850" algn="l"/>
              </a:tabLst>
            </a:pPr>
            <a:endParaRPr lang="es-ES_tradnl" sz="2400" dirty="0">
              <a:solidFill>
                <a:schemeClr val="bg2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"/>
            <a:ext cx="899592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806589"/>
      </p:ext>
    </p:extLst>
  </p:cSld>
  <p:clrMapOvr>
    <a:masterClrMapping/>
  </p:clrMapOvr>
  <p:transition spd="slow">
    <p:checker dir="vert"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9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-315416"/>
            <a:ext cx="8136904" cy="86409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200" b="1" i="1" dirty="0" smtClean="0">
                <a:solidFill>
                  <a:schemeClr val="bg2">
                    <a:lumMod val="1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s-MX" sz="3200" b="1" i="1" dirty="0" smtClean="0">
                <a:solidFill>
                  <a:schemeClr val="bg2">
                    <a:lumMod val="1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s-MX" sz="3200" b="1" i="1" dirty="0" smtClean="0">
                <a:solidFill>
                  <a:schemeClr val="bg2">
                    <a:lumMod val="1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s-MX" sz="3200" b="1" i="1" dirty="0" smtClean="0">
                <a:solidFill>
                  <a:schemeClr val="bg2">
                    <a:lumMod val="1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s-MX" sz="3200" b="1" i="1" dirty="0">
                <a:solidFill>
                  <a:schemeClr val="bg2">
                    <a:lumMod val="1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s-MX" sz="3200" b="1" i="1" dirty="0">
                <a:solidFill>
                  <a:schemeClr val="bg2">
                    <a:lumMod val="1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s-MX" sz="2700" b="1" i="1" dirty="0" smtClean="0">
                <a:solidFill>
                  <a:schemeClr val="bg2">
                    <a:lumMod val="10000"/>
                  </a:schemeClr>
                </a:solidFill>
                <a:latin typeface="Andalus" pitchFamily="18" charset="-78"/>
                <a:cs typeface="Andalus" pitchFamily="18" charset="-78"/>
              </a:rPr>
              <a:t>FUNCIONES  SEGURIDAD , CONTROL y APOYO   AL  COMERCIO POR AGUAS </a:t>
            </a:r>
            <a:endParaRPr lang="es-ES" sz="2700" b="1" i="1" dirty="0" smtClean="0">
              <a:solidFill>
                <a:schemeClr val="bg2">
                  <a:lumMod val="1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404665"/>
            <a:ext cx="90678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90538" indent="-490538" algn="just">
              <a:spcBef>
                <a:spcPct val="50000"/>
              </a:spcBef>
              <a:buFont typeface="Wingdings" pitchFamily="2" charset="2"/>
              <a:buChar char="ü"/>
              <a:tabLst>
                <a:tab pos="577850" algn="l"/>
              </a:tabLst>
            </a:pPr>
            <a:endParaRPr kumimoji="1" lang="es-ES" sz="2400" b="0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490538" indent="-490538" algn="just">
              <a:spcBef>
                <a:spcPct val="50000"/>
              </a:spcBef>
              <a:buFont typeface="Wingdings" pitchFamily="2" charset="2"/>
              <a:buChar char="ü"/>
              <a:tabLst>
                <a:tab pos="577850" algn="l"/>
              </a:tabLst>
            </a:pPr>
            <a:endParaRPr kumimoji="1" lang="es-ES" sz="2400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490538" indent="-490538" algn="just">
              <a:spcBef>
                <a:spcPct val="50000"/>
              </a:spcBef>
              <a:buFont typeface="Wingdings" pitchFamily="2" charset="2"/>
              <a:buChar char="ü"/>
              <a:tabLst>
                <a:tab pos="577850" algn="l"/>
              </a:tabLst>
            </a:pPr>
            <a:endParaRPr kumimoji="1" lang="es-ES" sz="2400" i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490538" indent="-490538" algn="just">
              <a:spcBef>
                <a:spcPct val="50000"/>
              </a:spcBef>
              <a:buFont typeface="Wingdings" pitchFamily="2" charset="2"/>
              <a:buChar char="ü"/>
              <a:tabLst>
                <a:tab pos="577850" algn="l"/>
              </a:tabLst>
            </a:pPr>
            <a:endParaRPr kumimoji="1" lang="es-ES" sz="2400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490538" indent="-490538" algn="just">
              <a:spcBef>
                <a:spcPct val="50000"/>
              </a:spcBef>
              <a:buFont typeface="Wingdings" pitchFamily="2" charset="2"/>
              <a:buChar char="ü"/>
              <a:tabLst>
                <a:tab pos="577850" algn="l"/>
              </a:tabLst>
            </a:pPr>
            <a:r>
              <a:rPr kumimoji="1" lang="es-ES" sz="2400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Brindar Seguridad en General a la Navegación Fluvial </a:t>
            </a:r>
            <a:r>
              <a:rPr kumimoji="1" lang="es-ES" sz="2800" i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         </a:t>
            </a:r>
          </a:p>
          <a:p>
            <a:pPr marL="490538" indent="-490538" algn="just">
              <a:spcBef>
                <a:spcPct val="50000"/>
              </a:spcBef>
              <a:tabLst>
                <a:tab pos="577850" algn="l"/>
              </a:tabLst>
            </a:pPr>
            <a:r>
              <a:rPr kumimoji="1" lang="es-ES" sz="2800" i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      </a:t>
            </a:r>
            <a:endParaRPr kumimoji="1" lang="es-ES" sz="2800" i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marL="490538" indent="-490538" algn="just">
              <a:spcBef>
                <a:spcPct val="50000"/>
              </a:spcBef>
              <a:tabLst>
                <a:tab pos="577850" algn="l"/>
              </a:tabLst>
            </a:pPr>
            <a:r>
              <a:rPr kumimoji="1" lang="es-ES" sz="2800" i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kumimoji="1" lang="es-ES" sz="2400" i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OBS:  Cartas Náuticas – Pasos Críticos – Calado Buques – Boletín Meteorológico – Estaciones Costeras – Sistema Identificación Automática – Expedita la navegación </a:t>
            </a:r>
          </a:p>
          <a:p>
            <a:pPr marL="490538" indent="-490538" algn="just">
              <a:spcBef>
                <a:spcPct val="50000"/>
              </a:spcBef>
              <a:buFont typeface="Wingdings" pitchFamily="2" charset="2"/>
              <a:buChar char="ü"/>
              <a:tabLst>
                <a:tab pos="577850" algn="l"/>
              </a:tabLst>
            </a:pPr>
            <a:endParaRPr lang="es-ES_tradnl" sz="2400" dirty="0">
              <a:solidFill>
                <a:schemeClr val="bg2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"/>
            <a:ext cx="899592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843936"/>
      </p:ext>
    </p:extLst>
  </p:cSld>
  <p:clrMapOvr>
    <a:masterClrMapping/>
  </p:clrMapOvr>
  <p:transition spd="slow">
    <p:checker dir="vert"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9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:\Grafico\PYSUDAMER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19" y="1196753"/>
            <a:ext cx="6771907" cy="56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18" y="1196753"/>
            <a:ext cx="3260607" cy="353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/>
          </p:nvPr>
        </p:nvGraphicFramePr>
        <p:xfrm>
          <a:off x="7796342" y="6483"/>
          <a:ext cx="1351427" cy="103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CorelDRAW" r:id="rId6" imgW="1507320" imgH="1507320" progId="">
                  <p:embed/>
                </p:oleObj>
              </mc:Choice>
              <mc:Fallback>
                <p:oleObj name="CorelDRAW" r:id="rId6" imgW="1507320" imgH="1507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342" y="6483"/>
                        <a:ext cx="1351427" cy="103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56" y="4702801"/>
            <a:ext cx="3250800" cy="215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Resultado de imagen para esclusa de navegacion yacyret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18797"/>
            <a:ext cx="2615936" cy="149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16" descr="D:\IICONFERENCIA\MSEA002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34" y="2506623"/>
            <a:ext cx="576064" cy="4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16" descr="D:\IICONFERENCIA\MSEA002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91" y="289377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Resultado de imagen para FOTOS DEL PATRULLERO ITAIPU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3"/>
          <a:stretch/>
        </p:blipFill>
        <p:spPr bwMode="auto">
          <a:xfrm>
            <a:off x="5508104" y="5013176"/>
            <a:ext cx="3490422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286116" y="1214422"/>
            <a:ext cx="5626244" cy="4286280"/>
          </a:xfrm>
          <a:prstGeom prst="rect">
            <a:avLst/>
          </a:prstGeom>
          <a:solidFill>
            <a:schemeClr val="accent5">
              <a:lumMod val="75000"/>
              <a:alpha val="6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365760" indent="-256032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buFont typeface="Wingdings 3"/>
              <a:buChar char=""/>
              <a:defRPr/>
            </a:pPr>
            <a:r>
              <a:rPr lang="es-MX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</a:t>
            </a:r>
            <a:r>
              <a:rPr lang="es-MX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istema fluvial internacional:  Ríos Paraguay, Paraná </a:t>
            </a:r>
            <a:r>
              <a:rPr lang="es-MX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</a:t>
            </a:r>
            <a:r>
              <a:rPr lang="es-MX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3.442 km </a:t>
            </a:r>
            <a:r>
              <a:rPr lang="es-MX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 </a:t>
            </a:r>
            <a:r>
              <a:rPr lang="es-MX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Puerto Cáceres hasta Nueva Palmira. </a:t>
            </a:r>
            <a:endParaRPr lang="es-MX" sz="20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109728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endParaRPr lang="es-MX" sz="2000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65760" indent="-25603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buFont typeface="Wingdings 3"/>
              <a:buChar char=""/>
              <a:defRPr/>
            </a:pPr>
            <a:r>
              <a:rPr lang="es-MX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Firmado en el año 1992, por los 5 países. </a:t>
            </a:r>
          </a:p>
          <a:p>
            <a:pPr marL="365760" indent="-25603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endParaRPr lang="es-MX" sz="2000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65760" indent="-25603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buFont typeface="Wingdings 3"/>
              <a:buChar char=""/>
              <a:defRPr/>
            </a:pPr>
            <a:r>
              <a:rPr lang="es-MX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Zona de influencia: 1.720.000 km 2 – </a:t>
            </a:r>
            <a:r>
              <a:rPr lang="es-MX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40</a:t>
            </a:r>
            <a:r>
              <a:rPr lang="es-MX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.000.000 de habitantes</a:t>
            </a:r>
            <a:r>
              <a:rPr lang="es-MX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</a:t>
            </a:r>
          </a:p>
          <a:p>
            <a:pPr marL="10972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endParaRPr lang="es-MX" sz="2000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65760" indent="-25603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buFont typeface="Wingdings 3"/>
              <a:buChar char=""/>
              <a:defRPr/>
            </a:pPr>
            <a:r>
              <a:rPr lang="es-MX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12/15 millones de </a:t>
            </a:r>
            <a:r>
              <a:rPr lang="es-MX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Toneladas </a:t>
            </a:r>
            <a:r>
              <a:rPr lang="es-MX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de carga al </a:t>
            </a:r>
            <a:r>
              <a:rPr lang="es-MX" sz="2000" b="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año.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1142976" y="214290"/>
            <a:ext cx="6748463" cy="82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260" tIns="40630" rIns="81260" bIns="40630"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0023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ACUERDO DE TRANSPORTE FLUVIAL</a:t>
            </a:r>
          </a:p>
          <a:p>
            <a:pPr algn="ctr">
              <a:defRPr/>
            </a:pPr>
            <a:r>
              <a:rPr lang="es-ES" sz="2400" b="1" dirty="0">
                <a:solidFill>
                  <a:srgbClr val="0023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HIDROVÍA PARAGUAY - PARANÁ</a:t>
            </a:r>
          </a:p>
        </p:txBody>
      </p:sp>
      <p:pic>
        <p:nvPicPr>
          <p:cNvPr id="18" name="Picture 21" descr="Armad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" y="6483"/>
            <a:ext cx="1091589" cy="1276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3175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94760394"/>
      </p:ext>
    </p:extLst>
  </p:cSld>
  <p:clrMapOvr>
    <a:masterClrMapping/>
  </p:clrMapOvr>
  <p:transition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16961" y="1751891"/>
            <a:ext cx="3683231" cy="3522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7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5" b="5085"/>
          <a:stretch/>
        </p:blipFill>
        <p:spPr bwMode="auto">
          <a:xfrm>
            <a:off x="35496" y="1751891"/>
            <a:ext cx="2368760" cy="352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11" descr="http://mw2.google.com/mw-panoramio/photos/medium/297148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97" y="1751891"/>
            <a:ext cx="2631103" cy="3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2" descr="data:image/jpeg;base64,/9j/4AAQSkZJRgABAQAAAQABAAD/2wCEAAkGBxQTEhUUEhQUFBUVFhcZFxgYFxkdGBcYGBcXGBcYGBUcHSghHBwlHBcUIT0hJSkrLi8uFyAzODMsOSgtLi4BCgoKDg0OGxAQGywkICQtNC8sNCwxLDcuLCwsLywsLC0sLCwsLCwsLC80NCwtLCwsLC0sLDQsLC8sLCw3LCwsLP/AABEIAQMAwgMBIgACEQEDEQH/xAAbAAEAAgMBAQAAAAAAAAAAAAAABAUCAwYBB//EAEQQAAIBAwMBBQUGAwUGBgMAAAECEQADIQQSMUEFEyJRYQYycYGRBxQjQlKhM2LwFYKSseEkcqLB0fEXQ1OywtJjZJP/xAAZAQEAAwEBAAAAAAAAAAAAAAAAAQIFBAP/xAAvEQACAgEDAgIJBAMAAAAAAAAAAQIRAwQhMRJRIkETMmFxgZGxwfEUodHhM1LS/9oADAMBAAIRAxEAPwD7jSlKAV46ggg8HBr2lARtIsF1zAbwySTBVTyckTu+h8qk1GO4XCdpKsqiQRggtMgkYgjj1odUQYNu4B5wpH0Vif2oCTSoz61QJO4DqdjwPUmMD16Vs1V3ajMFLQJgEAn4EkD96ApbnaBLXChwW2gjySVMc/m358o9TUdnJ5JNcx2J7Q/eFC2l2kNBL8AEGMTJaY9D55qcb+pg/wAGdojON0eKfFweR6GvdNRPXHgeRXaXvZ0Gn1rIeSR5H+sVeWboZQw4NcbpWu74c2ysN7vM7jGNx6bfqa6bsceA+jGPoKrNJqyk4dDq79xYUpSvIqKUpQCleRXtAKV5XtAK8r2lAKUpQClKUApSlAKUpQClKUBjcGD8K1aTNtZ/SAR6gQQR8ZFb6ivpiCWRipJkiAVJwJI54A4I4+Mgcr2p2Hbt3AQsAv0JHIIEeREkR61qXsWyI8JgfzHjEjnjArojqFuN+KVATgTIYkEFgcSBDDjzNeJ2SjtuO4AYUH45OR1gf0a97i14kMeoyRXTCTS95zun0tm2wKA7vEBt3NyZMwDAnOfM12HZu3uxsZWGcqQQTOcjyOPlWen0ipwM+Z5qg9ru3NNodly+72muNtDIpbcQBh1iDjqcjoRVKc30wRaeSUnc3bOmpXKe0vtNY0iW31d+Ld2dvdW7gLFQD76sSBkHpx8ai9o+2Ois3LNl9TeAvqjINpZSjsUAN0qWHiBmWxn0hHDkkk1F7/bkpaOxs3laSpBAJEjiRyJ9OPiDWyuP7Q+0bQWLzadmuG5bgFUtO0YBEbRxBFTewvbjRau53Vm9+L/6bqyOeuA4E4zAmpeDIlbi6548haOjpXFL9qGgLtbRr7spIYJYuNEGDwPOp/ZPt7oNQl17d8AWRuu71ZCg4khgJzjE0eDKuYv5C0dLQVw//iroDlBqbiZ8a2H2Y5yQD+1Sr/2j6BdMNUtxrlkvsJRCSjwSA6GCswYMQan9Pl/1YtHX15XOdoe3Gjs2LGoe4Tb1BAtbVJZiRPujIiQD5EisbPt1o21f3MXD33ltO0+HcIfjIIqvoslX0v8AHPyFo6avK5b2g+0LQ6O8bN+429QpYKjMF3e6GIGCRBjyI866PRatLqLctsHRwGVhwQcgioljnFKTTp8CzfSlKoSKUpQCo3aTXBZuGwFa6Ec2w3um5tOwMfItE1JpQHN6bV9o7l7yxYC43bWz/DmRL/8AqmI6KsyxaF1XdZ2oEJWxpmeMDeQCZQ87jAg3F65SeDFdNeuBVLHhQScTgCeBzVenbtkkAFpMfkfBImD4cHPXg4OaAslNe1Wf29Y/XGAcg8GY6eh+leJ2/YLbQxPGdrbTJIw0QeD9KARtuKBwr7R5hWUlk+AhTPlA6ZtKpuy9Utxt8kDfdVNysu5hddG94DICAfASMRVt3g8x9as/IrHlmU1w/wBq3shd7RsWlssqtbctB/NIjnpXcA182+1Xt3U2NRpLenuXU71b0ra7vczLs2/xARGWr203X6VODpq3v7ETLgqu0vsgN3R2lW5s1CRu3EspERAlsdDPpWXtB9mOpvHRutxJ09pLbLHOy47zunruiI6VUXPtE19q/p1vsR3JtW9QoQbLjPvLM7RCsFNowI61qs+3uuXV7mvt3J1dxBvW33RtKzeDC7g0D3pruUdUlfWtk6+PNbb7FPCX3bP2eaz+0TrdO9kk7DtdZAhFWCN3i930rb2T9m2oOvGu1NxA+8ORbG0SBEKsmMetc5p/tN1m3WEMzM9nvrAZAO5BukHZ4fEq22BkyDs+Nak9utWtrUpb1ly633dbqswssUIuW92y4k/lLSrKIAn4y8Wpfhclx0/Dbzrjf6i0X3YP2RMt+82qublYkq9sshkkk4DcZ/avfZf7Lbtr7zY1RS5Yvpt3rh1YHcriZzuCnPlUbU/aPei8UvBg9jTqmwK3d33LC4UABlgsttM+7xVfb9vNe1m06X5Z2fSXAyrK3J3W74Xb7+yQRxIGKitVJNuXNfClarbb4Dwl52V7D9o6K1d0+nbS3bV3cNz2yXAYEY8YAOfWpnsn9lYs6XUWdQ+77wm0x+UjKuB5qYIqt9rfa/Vb9LbsXNTbuNbuh0C21c3FK7SRcBEQTxzVd/4ia63qtOt9iBbNqzqFCDZcdwxd2aPCwDWsCODiqdOonG1Jb+J93T52XcnZE/2e+yvUrfsjVXVuWLG7uwOBuMtA9cf0Ks+0vs81H9rHXWXt7CVIUiNu1AgHOR4Qelcx2d7ea4atS99jZbU3VG9bfdNaUnw4XcrDGZppvtJ1TDWTdde8sm7p9yAGz+KQqoY8Q2MuTPumryx6lyb6luqfub3XHe2yLiWKfZJqbx1LajVfiXiSWgEOZkFlyRB8iIrsvsy7B1ehstp9SyvbBm0QcrPKx5dfnXBp9pWsth7V4/jWtMye4PxLzMosXlAEkkMpjg8xXafZP7U3NXavW77l7li4y7mAV2QklSygCDGOOleWoWo9G+tpq1/TW3FUSqs72lKVnFxSlYu4AJJgAST5AcmgMq0XdWimCwn9M+L5Lya0abTB1DXN0sJKljtAPClJ2mBAyOZqXasqohQFHkAAPoKA0C+zGEUgfqcED5Jhj+w9TS5bvSNr2wOs22M/D8QR+9Sqq/vOpkDuUiBJ3+ZExwcKT8SPnQEpbzL/ABAP99fd+YklfnIHnUhSCJHWq06nUiPwUODPjAzmOenH9YrVb1FxGE2lBcnwK04Aw4xEkkA5ERMnrKVkNpbsXtGouAlR3u4hH67Hui64HwKj6L5xUy32VZBkIAYiZMwYBHPGBitumsEeJ8uefID9K+n+dSKPsQu5gtsDgVo1fZ9u4VNxFYoZUkZB8walUqCxX6rsSxcLF7SMXENIGf8AX1rS/s3pShQ2UKkgkR1HB+NW1Km2CrT2f0w2xZTwTtMZE8ifL0rDSezWlttuSyinPAxnnHrVvXlLYKez7LaRAQthACZIj/LyrK97NaVpJsW5Yhjge8vB9D61bGvJpbBG1PZtpyhdFJQypjIPxrTqexNPcLF7SMX96QMx1+PrVhNKWCqf2b0pTYbKbdwaI6jg0Ps5piFHcp4ZjHE8/KrWlLYKzUez+mfaXsoSo2gxkDoJrfpeyrNtzct21VmABIESBxNTKUsHtKUqAKia1t0WhPjB3H9KdST5ngD1J/Kal1FYTeEdLbbs/qZNuP7r/wBGgJVKUoBSlKAVD7REBX/QwPyMq37En5VMqn1erbvbls/w+4Z8jqIBAafI8EdRnpUx5Kz9VluK9rCyDtE5MCfjFZ1BYUpSgFKUoBSlKAxuAkGDBjnyqDpg7sdzAhDHhxuaASfSJ4nmpOpvRgTuadsD956RWdi1tUD6+pOSfrNWTpFGrZmBXtKVUuK8r2lAeRXtKUApSlAeKwIkGQaj6cy9w+RVevRQ3w/OePKvDptpm2Qvmp9w9Tj8pOcjzyDWvQ3o8D+FyXO09RuJ8JmGABXI+YHFATq57V3O0Rdbu00ptd6u0MXD91s8RJmN28ggREIRywjoaUByzX+1YMW9ITsx4ny4Lf8ACQUHmNrHqFG57vaW/CaUJ+Lkl93uDuTE5HeBgRjwsDggiujpQGvThtq7yC0DcQIBaMwJMCZxJrndffC6u4JidNkHrNxBIkZHizExjia6aqJgjau6mdxsDoMCQMEDJkjkkjyAiZi6ZWSbTSNi2LrmU1nAIIFu2RltynzBC+HmDkxORhc0OoCP/tjSdu1u6tnYAU3QAADO1+eN/oKsdH40Uuon1HlifSefnW5dMg/Kv0FS0kwm2rKlNNfcErqyDxHdJ4TjBU58uvU+kbH0Op8O3VRDSSbSGV2xtjgZ8U+nlVhf0iNllUmCAY8QB8m5Hyr3SsYIPKkg+vUH4kEH4zVSxBu6LUHjUbef/KU8gAcnoQx+fpU0uUty0sVXMRJIGSOBW+ovaYmzcETNt8RM+E4ja0/DafgeKAz0WpFy2rgEBgDBiRPQwSJ+dbXcASSAB51U9i6wDT2gNzt3aEgDOVEbiQI+cfAcVIOnuMdz7G6qsnavlPh8R9TxVlHuUcuxu067mLmeqrP6cSY9SPoBUqq8Nqc+GwI4G5zu467Rs69GrI6y4B4rLT12MjAD5kE/Tn61DZZKidSq9O2Lf5ybWSF73wFgDEqG6SPjweCCZiXlPBBkTgjg8H4etQSbKUpQClKUApSlAK1aizuEcHkHqCODW2lARrV8g7bgAMwCPdb4eR/lPkeeak1hcthgQwBB5B4qOxa3zLJ9WX/7D98degEuleKZyK9oBUZdCguG6B42UKTJyBkeGY6cxNSaUBWX9SNNJuH8IkkEKSVZm92FBJnd5Yg1me27HHerMFozO0ckCMgedbu0h4CwwUlx8VBx8xI+dRdL2WQM37jyDzsgE7oIhRxuEST7q8nNWe+5WOzozHbliJFwEEAzngyZ48gx+Rrbo7qszlDuVgjggyJYdP7qof73rWvQdmm2c3bl0RAD7MZmRtUVtuStyVRmDKAYKiCpx7zDkMf8IqpYl1S9uWgXtlxNvbcVgCZO4RtABkyJ4qwW+54tkD+YgH5AT+5HHzqI7d7eUbTtQS0iPFI8Pkf+9Wire5ScqW3JJ7K0vd2wIj0kmBwq7jkwoA+VTKUqG7LJUqFKUqCRUR+zbZ4QKZncgCsDzIYZ6n4yZ5qXSgInZ5PjVmLFHKyQJIhWEwADhhmP+pl1F0hG64PzB5PzAKn1xif5SOlSqA8mk1WdraUw9zvNQIT3LRydsmVWMsZj1geVVly8S0j+0BBmNkKQSwiGHoccwV9KA6elVun0sqp72+JUGGMMJHUESDSgLKlKUApSlARLeiIG0XHjMe54RJhRC8AQM5gCvTauDKtuPk8AfVRIJ88/CpVKAjWdYCdrSj/paJPqsEhhGcEx1ipNYXbKsIZQwMSCJGDIx8a029Ns9wwP0nIHnHXPx/5yBvcYNaOzWm0n+6P8qq+3e3bVnu0vv3XfXEtAwxBa4SFUED821smAMycVdooAgdKtwiq3dmVKUqpY8JqL2cwKkjILvB9Nx49K97SYi05HRT1I/cVh2QfwkEEQAM9fX4VevDZS/HXsJtRbvaNlWKtdtqwgEF1BBORIJxNSqqtV7Oaa5ca69pWdipLZklBCHnBXEHpFULkkdrWDgXrRwT768BthPPAfwz545qWjAgEZByD51S6f2U0iCEsKBBES0QWDnE9WEz5/GrfT2QihV4UADJOBxk5oDZSlKAi37Lbw6AEwVYFiARyDgEGDPT8xz0ONrVOHVLiKu4NBViwkQYyo6E/4TUyofaOqtoJcBoggYJziQD8TUpW6REmkrZJuXQoliB8TVN2p20I22jJP5h0+vWqztfVh2AT3VmPnz8sVBrsxadbORwZtU94xPSx8zXlKV1HEd7SlKyDdFKUoDxjFY2boYSpBB6is6iXdJ4u8Q7WMBh0cAj3vUCQD0nqMUBLoTWlb+YIK/Hg/MYrXrSTtQGN5gnrt2kmPoB86lIq5bFZqtXbZmF4Mltra7bpKhcsygK07hczIxgEEGZjG3a0xYoNQ5bcCR3pME7ABHGZTH808k1cPpEZQrKrKsQGAIECJz1ifrWK6G2OLaDM4Uc4z8cD6Ub3JiqRVCxptkjUMFw5IvEYCuZwcAgux89smYrZptPYvD8O+z7QJK3Sx91VkmTnwD5yepqxtaC0vu20EgAwoyBMA+fJ+p86ysaVEJKIqk4O0AeuY+NQSV+u1FtAmnLy5QMA0sTbRkVmY9feE5615/a9oAEXgcgHGOYjjB558vSse0dUodLnfgW4Ig7TbDBiu7dG7fuIWJjBxIqF95LeH73bMBlbbZEnLoY5iGUjrlIzNWvZFKttlyva9kuqB/E07RDZhQxzEcEVhp+27DlQlySxgDa3JXeOmPDnNU/3gm3Caq2joF37rauU8ZEMJmcbJnlZnBncmt3JKauxHRtqlQfFnkA9Oo4+dVLnR0qibXMrndqbW0khV2HcD+E4XeGg+BjjbJ7xc4zM0Fu9IL3VuIR0QDmIIIPHP1oCxpSlAKovae5hVgZMz1Ecj9xV7XK+0f8b+6PlzXtp1czn1UqxsrKUpWiZIpSlAd7SlKyDeFKUoBSlKAxuKCM8VD0gLEOTKiQnmQYyT14x6fGsu1GYIAuCzBZ8p/oD51z+hvWu7TvrbC4yjeE7xkDeEGDg7ZYHIHBxg1eNJbnnK3LZHWVT9p9iK7d4ir3hPiLtcgjaB7qsM+C3n0PzjL2nbHuNfX4gsOVX889SMA+fUVu1XfbO8NwbAN2BGCJ93z4/NUKKfmS5NeRCuezKjbtW0HJUMd14AhQQABv5y+TODmalafQ90S1tFN7YweC+0j3lUBmgEkj6nPnosalfE1x3nAEbicEDHXkn61YaXtK2CqrvJY9RmSep/oceYFS0l7QnKXKojaRmTwrpTkyTuQZJlsARyz8c5PWa163XhAFbTbVfas7raxvgGN0TBP06cgWgutd9w7EmN0eJh1KA8D+YzPIEQTt02hRDMbnzLtBcyZMt5egwIAAAAqllkqOdu+0FsEKbSXCJ2sGSG2xJUZMkGYG7bI3ETU7R64Ou5dNKyQChtEMB1BBjnEHgg+VXgFRLnZVhjuazaLEzJtqTPnJHNCSHqdQwMfdWcE8+CB4EIJ/xMuJ9w9CKtbJ8IxtwMeWOKifcSn8Jyv8rS6DGIBYERjAIHp1rLTapt3d3AFeJBB8LgclZyCOqniRk80BMqm/t7/wDX1XBJ/C9QBwckgzA6DMHFXNKAqLnbkAxp9SY4Hd85Axn159D5VTdqasXTvCXbcM9uLlsoW7to3qDyhnBrsK5r2ieHK48SoSeuC2B5dPpXvp/XObVf4ynpSlaBlClKUB3tDSofa/Zqaiy9m5Oy4IcAwWWQSs+RAg+hNZBvEvcPOvN48xXJ2/s+0wLHffJd3uMSync1wEMfcxyOI4/madml9gNIhJ/EclrLeMqRusdzsIXaFGLKAkAEgsPKAOp3V7XLaf2D0yOrq1+Uaw4/EwGsKVRojEqzKQIBBPxrqaAh6jxXFQcL42/cKB85+larHZQWfxbxkfmeQMRIBETyfnW3S5u3W6eFf8IJP7tUyrS7FY+bK7szshbJJV7rbhne5YdMgHjjp6+dTNVbLIyiJZSM8ZEZrbQ1Uscy3syvdMLhtTLMW2sFAKwx2m4YObh5jxelbewtDCt3ZGy40s2QWjwnavAkhvFAMcDhhZA983/4kb/+hAHXjYCT5yV6RmfQHiiMV7SlAKUpQCtWps7liSDyCOVI4I/rOR1rbSgIOm1/C3YS5JEHAeDg28+IEQYBJEgGp1a71lXBV1DKeQQCD8Qa8AW2uAFVQTgQAOTgUBsYxXF9oX99xm6TA+A4qR2p2m10kDCTgefqf+lV9d+DE4bszNTnU/CuBSlK6DkFKUoDvaUpWQbwqpHbRlh921I2sRPdiGyRKw2RifmKtqi63QJd294J2zGSORBmCJxPNAQ17bmf9n1ODH8P/enrBErGP1CJGax1XaDP4Bbu29zBdzAAZKyFzJME5AjwnPE77fYllbouhPxB+bcx53dCY/M31rfq/etf7/8A8Hq0eSs/Vo26ayEUKOB58nqST5k1leubVLGSACcCTjyHU+lZ1F7UP4NyRu8DYA3Tg42wZ+FVLJVsSLdwMARwRI/7Gol9+8bu190fxD6R/DBnDGVJ8lPQkGqqxqiNNYtIHDXLIgos7FUIp4iGhgBwJGeIqfYuNbHhsbLSzgHxjzItqCGyScNJickxQFkigAACAMACvaxt3AwBBBBEgjgjzBrKgFKUoBShqG9q8Ti4ig9O7JIHo28ZjqQR6dKAzDk3iJwqDHQlyefgE/4zTWa5LUbzEz0J4IGYBjJHPnUduzCzK7XH3rMMNo55X3fd/lJIJgmYERNbcY31TvtlsKxYggNuBUhfdiNu4mSCJHM4lJvghyS5J2h7WtXTFtpO3d7rDwmM5A/UP6Bqn7e7R3NsU+Ec+p/6CvXTanerqb7bGiCwhyVIgjbkeKenuiqcmurT49+p+RxarNt0xfIpSldhnilKUApSlAd7SlKyDeFKwu3AoliAPM+uBVfc7SU8Oo6+8JjzoCzqD2gCWtBed8/3QMn/ANo+dRhqQwLBwQOSDIxzn5GtWlvETcLEbvdDYhRMYPU5P/arR23Ky32LsVB7duKLFzcYBRhORyCOVBI+IBitlnXKcMVB+IqN21ZtXrTK7wuGO0rPhMjmeoqpY87BtQG3BS6lbZYGQdqJIDHMBi+MZ3Yyatajdn2itsAxJlmjjc5LNHpLGpNAQLq90wKk7HYAp0DOR418szI4yTzM77esUkDImdpIw0eTceZiZgTFbnQEQQCPI15ctgiD/XwPQ+tAZ0qMSyebj0iR/lI+GfjW9HBEjigMqUpQHjGBXH6i42ounaJngeS+v1qZ2x2mXJtplSBxySYx/wAoqN957u2bY98k7mEeEcbQfkPrXZhxuKvzZwZ8sZvp8l+5r7R1O4hQZVMCMSfzNHqaiEV5WT811JUqRxSk5O2eRSKUqSBFKUoBSlKEHe0rTrLrKhKrvIjwyF5IBMnGBJ+VU1vt9yGLWkQAnLai1kBgOhMSDMdOPKsg3jL2h1iFXtyARHKkqG8LCQPKVPzrnrndhFVHsrnw/wCzmONphfONw6YJHSrrV9oP3kfd5J4IuWifyxiZ/M3+H1rT/aRZ9tuyLiyPEty1xCy23dOCSP7vqKjc9E8dbp/P+iP2bYtMzv8AhyCEYqu3cd7EAmJI3sxidpLGp3amie4V2m3Az4gZ3ZggjjO0/L4EUWu7ObUqzMzaZ/ASCVlfBIVmUwdpBODI24I5qzsaIIgDahhM/nEA+IYn+98x6VefY88ai7bdfk8/sQhjsWwqySq7DiWknyk+ccwc8VuvdjApN1LDrutiO7kglwrXJcmCJD+hHUivEsWwQDqWM7QAbgzER6mf+Zq7tWNtlVJmNsk9RImZ8x/nVUXmopbOycoxXLajRdplpS/ZVQ2oxAO5WA+7k/heEqZJAmY5NWel7YZioawyBgCWL2yqyE8JhpLSzCAP/LOciZ2o7QtJG+5bWcCWAkiJAk55H1oUOcu6PtQ74vWF3LCddjFSJjuvFtYhs+9sUQviJndk6XWi4DqLyFAbpKoFzJU2hOwEBd1xT1Pd2zOXB5XX/aDqbmruaPQ6PfdtudzXHCqU4R1AlmVj+aIXcs+ddT7Jdj6iwhbV6p9TecDd0t28sxS2o6bnYbjkgKMAAAC/qv7R07RNlRvJE+IqPOTHvGY5mrClAVP3vUkStq2eZl4yN4IxPUL++T0w+9Xn37ra7VVp2OJLAe4GJAj1MeR4zlr9YbbFbYLMwLEdFxzHrzHz65rnvMumgxNxz8dvJMfEfvXtDE3TPDJnSbXYg3bqgAIACBDNmSczE8Co9e0rQSoyW7FKUqSBSlKAUpSgFKUoDvGWRB4NVydgaYKyixbCuCGAUQwJkg+Y4+g8qsqVkG8c/wBv9l2gm9bdkMrWyS9st4UJ2gBc4JxyBJMVztpmsFTb+6Wwdy+G3dyVEAAAcDwZ8kx73h+gsoPOf9MikUBxWj7FCL40tXLRYkW0twqq/iOCTvO9rpyBIucYrOz2UXyDYNsjwjumMHvC7SN4BwWxAO4z0rsO6XyH0qK/Z4B3Wz3bdYAhvivX481a0+SlNPYqexfZ0J4ry22cNIZVKyBG2RPTj4VO7Y1ZUhFIBKzEZOcQegwcway+/ujFbiTABlOoPXafn8K4/wBrfaI2NQCLZYOFAjyXdu3foyVyccedekIU7ZRzUtkZLobSqqd5a3W1CwQnkskou2CdoOIGOMVnoNeNPnekR7y3d09WPdt7on9M8SeJrTc8TE/dSQWDbw2WwqsTGeGbw5BA9a1LaiR90aFA2+JiSrCHCk8EK7+GcxUOXlX1/g1IaXG4p2/nH/r8b3wdT2d21prpFyFa8sDFstdAMx4Qu9Vyc8ZmYNWq3Xcjauxepb3j6BenxMfDqOb9mZ79psm3PWZDe9ujy8QJ6TIPWuvrzaOXLBQlS+322FatShKkAwSDnyrbXjGBnFQebKbsKwi2u9PvHdJPQA/6VT9p6zvXJ6DC/D/Wmt1zPInwA4Hp0nzqJWjjx7uUufoZOTKnFQjwv3FKUr2OcUpSgFKUoBSlKAUpSgO9pSlZBvClKUBH1OtS2VDsF3SBPWBJqltdplmxqrJBbwgIZAdvwgTnO0gevPAIq/e2DyAY8xPpVa/ZJJJFzb70AIkAHgDEiDBwRkfKgKq5rWuBkGr07OAQD3LEKzAFCYcY2k4ke8M+dL27et3bj9yxufdm7u74SCjgTBJADeEjxCa7yxpFCgMFYiJO0ZIETFbmQEEEc8+teuLK4Ss88mNTR8v3oQSxuhic7WEe7twCIGC3154iTZs2rhO67eBbdILADxCPDAgY8oro+1/Ze2QWtSh/T+X5DpXD9p9p2NNcCXQ5JAIwIIO8ec4ZVX43E867ceHFm9Rblf1+rxNRcr/j3nRdgag2b+3azXHtkoj3rc7bcjcqxuIPEifWK6FO2LxUE6VwTtkblkSRn5TnjKmJGa+eXPaywHMq++2rido3AKX3KpmYhA0eVxfOpOl9rLTLcuIX/CBJ4kwWgDPUKGz0dfWqvQTPOetnN9Uon0y3q/BvuDZgkg9P6+uflVL2x2uHXYnB5J+sCuAte2ZfeboJ2G5AESQtx1ES0E7VEgdZrN/bCyH27LhBI8ULEE2wTG6YHeL0nmJr0x6GUXvuzxy55yVJUdFSueve19lQx23DtJmNpldofcDugiD+1LPtbaLbSlwHe6yBuEI+zeYzBPSMZro9DPmjk6JdjoaVTXPaO2CwCu21lWQAJZgpiCQRhuscGoye19lhKrcMlQML4ibfeRlsQs8xkYmoWKT8h0S7HRUrnB7ZWCYC3MxtMLDktbWB4sZurzHXyrZ2V7TJcKKwKs8wcbZHAOcGP8qPFNK2h0SL+lUNz2qtKAStyDuIwvuIVDP738y45zxWNj2tstcW3tuDc0BiF25DkHDTB7tunl509FOrodEux0FKo9R7UWldkh2ZWC+HaQZNwSDujBtsD1FXStInzqsouPJVpoypSlVIO9pSlZBvClKUApSlAKUpQGNwYr597TdnWnueO2rRMSOODz8VU/EClK6tK6bOPV8Irz2VZ3hu7TdjMZ4AM+eAo+QrSOxrAB/CTPoOoKH/AIfD8McUpXb1M4bZqt9i2NhHdJGcR8/8yT8622OybMD8JMcY+B/+K/4R5UpUdT7k2zC32PYDGLSQeRGDPOKyudlWZnu0kMGBjO7gtPngZ9BSlOp9xbN+t7NtM5m2h3r4sDxbcrPnED6VqTsqybbKbSEMASCMEjAJ9QAB8q9pU9T7kJujE9j2CM2kMjMjmeZ+i/QeVaB2NY8J7pJ446cR8Mn60pUdUu5Ns2N2XZhvw094Px+c8t8fWtrdj2Ig2kOP0j1H+TN/iPmaUp1PuLZpTsmyH3C0gJzMZmSZ+OT9T51f17SptvkrJilKUK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Y" altLang="es-PY"/>
          </a:p>
        </p:txBody>
      </p:sp>
      <p:sp>
        <p:nvSpPr>
          <p:cNvPr id="25604" name="AutoShape 4" descr="data:image/jpeg;base64,/9j/4AAQSkZJRgABAQAAAQABAAD/2wCEAAkGBxQTEhUUEhQUFBUVFhcZFxgYFxkdGBcYGBcXGBcYGBUcHSghHBwlHBcUIT0hJSkrLi8uFyAzODMsOSgtLi4BCgoKDg0OGxAQGywkICQtNC8sNCwxLDcuLCwsLywsLC0sLCwsLCwsLC80NCwtLCwsLC0sLDQsLC8sLCw3LCwsLP/AABEIAQMAwgMBIgACEQEDEQH/xAAbAAEAAgMBAQAAAAAAAAAAAAAABAUCAwYBB//EAEQQAAIBAwMBBQUGAwUGBgMAAAECEQADIQQSMUEFEyJRYQYycYGRBxQjQlKhM2LwFYKSseEkcqLB0fEXQ1OywtJjZJP/xAAZAQEAAwEBAAAAAAAAAAAAAAAAAQIFBAP/xAAvEQACAgEDAgIJBAMAAAAAAAAAAQIRAwQhMRJRIkETMmFxgZGxwfEUodHhM1LS/9oADAMBAAIRAxEAPwD7jSlKAV46ggg8HBr2lARtIsF1zAbwySTBVTyckTu+h8qk1GO4XCdpKsqiQRggtMgkYgjj1odUQYNu4B5wpH0Vif2oCTSoz61QJO4DqdjwPUmMD16Vs1V3ajMFLQJgEAn4EkD96ApbnaBLXChwW2gjySVMc/m358o9TUdnJ5JNcx2J7Q/eFC2l2kNBL8AEGMTJaY9D55qcb+pg/wAGdojON0eKfFweR6GvdNRPXHgeRXaXvZ0Gn1rIeSR5H+sVeWboZQw4NcbpWu74c2ysN7vM7jGNx6bfqa6bsceA+jGPoKrNJqyk4dDq79xYUpSvIqKUpQCleRXtAKV5XtAK8r2lAKUpQClKUApSlAKUpQClKUBjcGD8K1aTNtZ/SAR6gQQR8ZFb6ivpiCWRipJkiAVJwJI54A4I4+Mgcr2p2Hbt3AQsAv0JHIIEeREkR61qXsWyI8JgfzHjEjnjArojqFuN+KVATgTIYkEFgcSBDDjzNeJ2SjtuO4AYUH45OR1gf0a97i14kMeoyRXTCTS95zun0tm2wKA7vEBt3NyZMwDAnOfM12HZu3uxsZWGcqQQTOcjyOPlWen0ipwM+Z5qg9ru3NNodly+72muNtDIpbcQBh1iDjqcjoRVKc30wRaeSUnc3bOmpXKe0vtNY0iW31d+Ld2dvdW7gLFQD76sSBkHpx8ai9o+2Ois3LNl9TeAvqjINpZSjsUAN0qWHiBmWxn0hHDkkk1F7/bkpaOxs3laSpBAJEjiRyJ9OPiDWyuP7Q+0bQWLzadmuG5bgFUtO0YBEbRxBFTewvbjRau53Vm9+L/6bqyOeuA4E4zAmpeDIlbi6548haOjpXFL9qGgLtbRr7spIYJYuNEGDwPOp/ZPt7oNQl17d8AWRuu71ZCg4khgJzjE0eDKuYv5C0dLQVw//iroDlBqbiZ8a2H2Y5yQD+1Sr/2j6BdMNUtxrlkvsJRCSjwSA6GCswYMQan9Pl/1YtHX15XOdoe3Gjs2LGoe4Tb1BAtbVJZiRPujIiQD5EisbPt1o21f3MXD33ltO0+HcIfjIIqvoslX0v8AHPyFo6avK5b2g+0LQ6O8bN+429QpYKjMF3e6GIGCRBjyI866PRatLqLctsHRwGVhwQcgioljnFKTTp8CzfSlKoSKUpQCo3aTXBZuGwFa6Ec2w3um5tOwMfItE1JpQHN6bV9o7l7yxYC43bWz/DmRL/8AqmI6KsyxaF1XdZ2oEJWxpmeMDeQCZQ87jAg3F65SeDFdNeuBVLHhQScTgCeBzVenbtkkAFpMfkfBImD4cHPXg4OaAslNe1Wf29Y/XGAcg8GY6eh+leJ2/YLbQxPGdrbTJIw0QeD9KARtuKBwr7R5hWUlk+AhTPlA6ZtKpuy9Utxt8kDfdVNysu5hddG94DICAfASMRVt3g8x9as/IrHlmU1w/wBq3shd7RsWlssqtbctB/NIjnpXcA182+1Xt3U2NRpLenuXU71b0ra7vczLs2/xARGWr203X6VODpq3v7ETLgqu0vsgN3R2lW5s1CRu3EspERAlsdDPpWXtB9mOpvHRutxJ09pLbLHOy47zunruiI6VUXPtE19q/p1vsR3JtW9QoQbLjPvLM7RCsFNowI61qs+3uuXV7mvt3J1dxBvW33RtKzeDC7g0D3pruUdUlfWtk6+PNbb7FPCX3bP2eaz+0TrdO9kk7DtdZAhFWCN3i930rb2T9m2oOvGu1NxA+8ORbG0SBEKsmMetc5p/tN1m3WEMzM9nvrAZAO5BukHZ4fEq22BkyDs+Nak9utWtrUpb1ly633dbqswssUIuW92y4k/lLSrKIAn4y8Wpfhclx0/Dbzrjf6i0X3YP2RMt+82qublYkq9sshkkk4DcZ/avfZf7Lbtr7zY1RS5Yvpt3rh1YHcriZzuCnPlUbU/aPei8UvBg9jTqmwK3d33LC4UABlgsttM+7xVfb9vNe1m06X5Z2fSXAyrK3J3W74Xb7+yQRxIGKitVJNuXNfClarbb4Dwl52V7D9o6K1d0+nbS3bV3cNz2yXAYEY8YAOfWpnsn9lYs6XUWdQ+77wm0x+UjKuB5qYIqt9rfa/Vb9LbsXNTbuNbuh0C21c3FK7SRcBEQTxzVd/4ia63qtOt9iBbNqzqFCDZcdwxd2aPCwDWsCODiqdOonG1Jb+J93T52XcnZE/2e+yvUrfsjVXVuWLG7uwOBuMtA9cf0Ks+0vs81H9rHXWXt7CVIUiNu1AgHOR4Qelcx2d7ea4atS99jZbU3VG9bfdNaUnw4XcrDGZppvtJ1TDWTdde8sm7p9yAGz+KQqoY8Q2MuTPumryx6lyb6luqfub3XHe2yLiWKfZJqbx1LajVfiXiSWgEOZkFlyRB8iIrsvsy7B1ehstp9SyvbBm0QcrPKx5dfnXBp9pWsth7V4/jWtMye4PxLzMosXlAEkkMpjg8xXafZP7U3NXavW77l7li4y7mAV2QklSygCDGOOleWoWo9G+tpq1/TW3FUSqs72lKVnFxSlYu4AJJgAST5AcmgMq0XdWimCwn9M+L5Lya0abTB1DXN0sJKljtAPClJ2mBAyOZqXasqohQFHkAAPoKA0C+zGEUgfqcED5Jhj+w9TS5bvSNr2wOs22M/D8QR+9Sqq/vOpkDuUiBJ3+ZExwcKT8SPnQEpbzL/ABAP99fd+YklfnIHnUhSCJHWq06nUiPwUODPjAzmOenH9YrVb1FxGE2lBcnwK04Aw4xEkkA5ERMnrKVkNpbsXtGouAlR3u4hH67Hui64HwKj6L5xUy32VZBkIAYiZMwYBHPGBitumsEeJ8uefID9K+n+dSKPsQu5gtsDgVo1fZ9u4VNxFYoZUkZB8walUqCxX6rsSxcLF7SMXENIGf8AX1rS/s3pShQ2UKkgkR1HB+NW1Km2CrT2f0w2xZTwTtMZE8ifL0rDSezWlttuSyinPAxnnHrVvXlLYKez7LaRAQthACZIj/LyrK97NaVpJsW5Yhjge8vB9D61bGvJpbBG1PZtpyhdFJQypjIPxrTqexNPcLF7SMX96QMx1+PrVhNKWCqf2b0pTYbKbdwaI6jg0Ps5piFHcp4ZjHE8/KrWlLYKzUez+mfaXsoSo2gxkDoJrfpeyrNtzct21VmABIESBxNTKUsHtKUqAKia1t0WhPjB3H9KdST5ngD1J/Kal1FYTeEdLbbs/qZNuP7r/wBGgJVKUoBSlKAVD7REBX/QwPyMq37En5VMqn1erbvbls/w+4Z8jqIBAafI8EdRnpUx5Kz9VluK9rCyDtE5MCfjFZ1BYUpSgFKUoBSlKAxuAkGDBjnyqDpg7sdzAhDHhxuaASfSJ4nmpOpvRgTuadsD956RWdi1tUD6+pOSfrNWTpFGrZmBXtKVUuK8r2lAeRXtKUApSlAeKwIkGQaj6cy9w+RVevRQ3w/OePKvDptpm2Qvmp9w9Tj8pOcjzyDWvQ3o8D+FyXO09RuJ8JmGABXI+YHFATq57V3O0Rdbu00ptd6u0MXD91s8RJmN28ggREIRywjoaUByzX+1YMW9ITsx4ny4Lf8ACQUHmNrHqFG57vaW/CaUJ+Lkl93uDuTE5HeBgRjwsDggiujpQGvThtq7yC0DcQIBaMwJMCZxJrndffC6u4JidNkHrNxBIkZHizExjia6aqJgjau6mdxsDoMCQMEDJkjkkjyAiZi6ZWSbTSNi2LrmU1nAIIFu2RltynzBC+HmDkxORhc0OoCP/tjSdu1u6tnYAU3QAADO1+eN/oKsdH40Uuon1HlifSefnW5dMg/Kv0FS0kwm2rKlNNfcErqyDxHdJ4TjBU58uvU+kbH0Op8O3VRDSSbSGV2xtjgZ8U+nlVhf0iNllUmCAY8QB8m5Hyr3SsYIPKkg+vUH4kEH4zVSxBu6LUHjUbef/KU8gAcnoQx+fpU0uUty0sVXMRJIGSOBW+ovaYmzcETNt8RM+E4ja0/DafgeKAz0WpFy2rgEBgDBiRPQwSJ+dbXcASSAB51U9i6wDT2gNzt3aEgDOVEbiQI+cfAcVIOnuMdz7G6qsnavlPh8R9TxVlHuUcuxu067mLmeqrP6cSY9SPoBUqq8Nqc+GwI4G5zu467Rs69GrI6y4B4rLT12MjAD5kE/Tn61DZZKidSq9O2Lf5ybWSF73wFgDEqG6SPjweCCZiXlPBBkTgjg8H4etQSbKUpQClKUApSlAK1aizuEcHkHqCODW2lARrV8g7bgAMwCPdb4eR/lPkeeak1hcthgQwBB5B4qOxa3zLJ9WX/7D98degEuleKZyK9oBUZdCguG6B42UKTJyBkeGY6cxNSaUBWX9SNNJuH8IkkEKSVZm92FBJnd5Yg1me27HHerMFozO0ckCMgedbu0h4CwwUlx8VBx8xI+dRdL2WQM37jyDzsgE7oIhRxuEST7q8nNWe+5WOzozHbliJFwEEAzngyZ48gx+Rrbo7qszlDuVgjggyJYdP7qof73rWvQdmm2c3bl0RAD7MZmRtUVtuStyVRmDKAYKiCpx7zDkMf8IqpYl1S9uWgXtlxNvbcVgCZO4RtABkyJ4qwW+54tkD+YgH5AT+5HHzqI7d7eUbTtQS0iPFI8Pkf+9Wire5ScqW3JJ7K0vd2wIj0kmBwq7jkwoA+VTKUqG7LJUqFKUqCRUR+zbZ4QKZncgCsDzIYZ6n4yZ5qXSgInZ5PjVmLFHKyQJIhWEwADhhmP+pl1F0hG64PzB5PzAKn1xif5SOlSqA8mk1WdraUw9zvNQIT3LRydsmVWMsZj1geVVly8S0j+0BBmNkKQSwiGHoccwV9KA6elVun0sqp72+JUGGMMJHUESDSgLKlKUApSlARLeiIG0XHjMe54RJhRC8AQM5gCvTauDKtuPk8AfVRIJ88/CpVKAjWdYCdrSj/paJPqsEhhGcEx1ipNYXbKsIZQwMSCJGDIx8a029Ns9wwP0nIHnHXPx/5yBvcYNaOzWm0n+6P8qq+3e3bVnu0vv3XfXEtAwxBa4SFUED821smAMycVdooAgdKtwiq3dmVKUqpY8JqL2cwKkjILvB9Nx49K97SYi05HRT1I/cVh2QfwkEEQAM9fX4VevDZS/HXsJtRbvaNlWKtdtqwgEF1BBORIJxNSqqtV7Oaa5ca69pWdipLZklBCHnBXEHpFULkkdrWDgXrRwT768BthPPAfwz545qWjAgEZByD51S6f2U0iCEsKBBES0QWDnE9WEz5/GrfT2QihV4UADJOBxk5oDZSlKAi37Lbw6AEwVYFiARyDgEGDPT8xz0ONrVOHVLiKu4NBViwkQYyo6E/4TUyofaOqtoJcBoggYJziQD8TUpW6REmkrZJuXQoliB8TVN2p20I22jJP5h0+vWqztfVh2AT3VmPnz8sVBrsxadbORwZtU94xPSx8zXlKV1HEd7SlKyDdFKUoDxjFY2boYSpBB6is6iXdJ4u8Q7WMBh0cAj3vUCQD0nqMUBLoTWlb+YIK/Hg/MYrXrSTtQGN5gnrt2kmPoB86lIq5bFZqtXbZmF4Mltra7bpKhcsygK07hczIxgEEGZjG3a0xYoNQ5bcCR3pME7ABHGZTH808k1cPpEZQrKrKsQGAIECJz1ifrWK6G2OLaDM4Uc4z8cD6Ub3JiqRVCxptkjUMFw5IvEYCuZwcAgux89smYrZptPYvD8O+z7QJK3Sx91VkmTnwD5yepqxtaC0vu20EgAwoyBMA+fJ+p86ysaVEJKIqk4O0AeuY+NQSV+u1FtAmnLy5QMA0sTbRkVmY9feE5615/a9oAEXgcgHGOYjjB558vSse0dUodLnfgW4Ig7TbDBiu7dG7fuIWJjBxIqF95LeH73bMBlbbZEnLoY5iGUjrlIzNWvZFKttlyva9kuqB/E07RDZhQxzEcEVhp+27DlQlySxgDa3JXeOmPDnNU/3gm3Caq2joF37rauU8ZEMJmcbJnlZnBncmt3JKauxHRtqlQfFnkA9Oo4+dVLnR0qibXMrndqbW0khV2HcD+E4XeGg+BjjbJ7xc4zM0Fu9IL3VuIR0QDmIIIPHP1oCxpSlAKovae5hVgZMz1Ecj9xV7XK+0f8b+6PlzXtp1czn1UqxsrKUpWiZIpSlAd7SlKyDeFKUoBSlKAxuKCM8VD0gLEOTKiQnmQYyT14x6fGsu1GYIAuCzBZ8p/oD51z+hvWu7TvrbC4yjeE7xkDeEGDg7ZYHIHBxg1eNJbnnK3LZHWVT9p9iK7d4ir3hPiLtcgjaB7qsM+C3n0PzjL2nbHuNfX4gsOVX889SMA+fUVu1XfbO8NwbAN2BGCJ93z4/NUKKfmS5NeRCuezKjbtW0HJUMd14AhQQABv5y+TODmalafQ90S1tFN7YweC+0j3lUBmgEkj6nPnosalfE1x3nAEbicEDHXkn61YaXtK2CqrvJY9RmSep/oceYFS0l7QnKXKojaRmTwrpTkyTuQZJlsARyz8c5PWa163XhAFbTbVfas7raxvgGN0TBP06cgWgutd9w7EmN0eJh1KA8D+YzPIEQTt02hRDMbnzLtBcyZMt5egwIAAAAqllkqOdu+0FsEKbSXCJ2sGSG2xJUZMkGYG7bI3ETU7R64Ou5dNKyQChtEMB1BBjnEHgg+VXgFRLnZVhjuazaLEzJtqTPnJHNCSHqdQwMfdWcE8+CB4EIJ/xMuJ9w9CKtbJ8IxtwMeWOKifcSn8Jyv8rS6DGIBYERjAIHp1rLTapt3d3AFeJBB8LgclZyCOqniRk80BMqm/t7/wDX1XBJ/C9QBwckgzA6DMHFXNKAqLnbkAxp9SY4Hd85Axn159D5VTdqasXTvCXbcM9uLlsoW7to3qDyhnBrsK5r2ieHK48SoSeuC2B5dPpXvp/XObVf4ynpSlaBlClKUB3tDSofa/Zqaiy9m5Oy4IcAwWWQSs+RAg+hNZBvEvcPOvN48xXJ2/s+0wLHffJd3uMSync1wEMfcxyOI4/madml9gNIhJ/EclrLeMqRusdzsIXaFGLKAkAEgsPKAOp3V7XLaf2D0yOrq1+Uaw4/EwGsKVRojEqzKQIBBPxrqaAh6jxXFQcL42/cKB85+larHZQWfxbxkfmeQMRIBETyfnW3S5u3W6eFf8IJP7tUyrS7FY+bK7szshbJJV7rbhne5YdMgHjjp6+dTNVbLIyiJZSM8ZEZrbQ1Uscy3syvdMLhtTLMW2sFAKwx2m4YObh5jxelbewtDCt3ZGy40s2QWjwnavAkhvFAMcDhhZA983/4kb/+hAHXjYCT5yV6RmfQHiiMV7SlAKUpQCtWps7liSDyCOVI4I/rOR1rbSgIOm1/C3YS5JEHAeDg28+IEQYBJEgGp1a71lXBV1DKeQQCD8Qa8AW2uAFVQTgQAOTgUBsYxXF9oX99xm6TA+A4qR2p2m10kDCTgefqf+lV9d+DE4bszNTnU/CuBSlK6DkFKUoDvaUpWQbwqpHbRlh921I2sRPdiGyRKw2RifmKtqi63QJd294J2zGSORBmCJxPNAQ17bmf9n1ODH8P/enrBErGP1CJGax1XaDP4Bbu29zBdzAAZKyFzJME5AjwnPE77fYllbouhPxB+bcx53dCY/M31rfq/etf7/8A8Hq0eSs/Vo26ayEUKOB58nqST5k1leubVLGSACcCTjyHU+lZ1F7UP4NyRu8DYA3Tg42wZ+FVLJVsSLdwMARwRI/7Gol9+8bu190fxD6R/DBnDGVJ8lPQkGqqxqiNNYtIHDXLIgos7FUIp4iGhgBwJGeIqfYuNbHhsbLSzgHxjzItqCGyScNJickxQFkigAACAMACvaxt3AwBBBBEgjgjzBrKgFKUoBShqG9q8Ti4ig9O7JIHo28ZjqQR6dKAzDk3iJwqDHQlyefgE/4zTWa5LUbzEz0J4IGYBjJHPnUduzCzK7XH3rMMNo55X3fd/lJIJgmYERNbcY31TvtlsKxYggNuBUhfdiNu4mSCJHM4lJvghyS5J2h7WtXTFtpO3d7rDwmM5A/UP6Bqn7e7R3NsU+Ec+p/6CvXTanerqb7bGiCwhyVIgjbkeKenuiqcmurT49+p+RxarNt0xfIpSldhnilKUApSlAd7SlKyDeFKwu3AoliAPM+uBVfc7SU8Oo6+8JjzoCzqD2gCWtBed8/3QMn/ANo+dRhqQwLBwQOSDIxzn5GtWlvETcLEbvdDYhRMYPU5P/arR23Ky32LsVB7duKLFzcYBRhORyCOVBI+IBitlnXKcMVB+IqN21ZtXrTK7wuGO0rPhMjmeoqpY87BtQG3BS6lbZYGQdqJIDHMBi+MZ3Yyatajdn2itsAxJlmjjc5LNHpLGpNAQLq90wKk7HYAp0DOR418szI4yTzM77esUkDImdpIw0eTceZiZgTFbnQEQQCPI15ctgiD/XwPQ+tAZ0qMSyebj0iR/lI+GfjW9HBEjigMqUpQHjGBXH6i42ounaJngeS+v1qZ2x2mXJtplSBxySYx/wAoqN957u2bY98k7mEeEcbQfkPrXZhxuKvzZwZ8sZvp8l+5r7R1O4hQZVMCMSfzNHqaiEV5WT811JUqRxSk5O2eRSKUqSBFKUoBSlKEHe0rTrLrKhKrvIjwyF5IBMnGBJ+VU1vt9yGLWkQAnLai1kBgOhMSDMdOPKsg3jL2h1iFXtyARHKkqG8LCQPKVPzrnrndhFVHsrnw/wCzmONphfONw6YJHSrrV9oP3kfd5J4IuWifyxiZ/M3+H1rT/aRZ9tuyLiyPEty1xCy23dOCSP7vqKjc9E8dbp/P+iP2bYtMzv8AhyCEYqu3cd7EAmJI3sxidpLGp3amie4V2m3Az4gZ3ZggjjO0/L4EUWu7ObUqzMzaZ/ASCVlfBIVmUwdpBODI24I5qzsaIIgDahhM/nEA+IYn+98x6VefY88ai7bdfk8/sQhjsWwqySq7DiWknyk+ccwc8VuvdjApN1LDrutiO7kglwrXJcmCJD+hHUivEsWwQDqWM7QAbgzER6mf+Zq7tWNtlVJmNsk9RImZ8x/nVUXmopbOycoxXLajRdplpS/ZVQ2oxAO5WA+7k/heEqZJAmY5NWel7YZioawyBgCWL2yqyE8JhpLSzCAP/LOciZ2o7QtJG+5bWcCWAkiJAk55H1oUOcu6PtQ74vWF3LCddjFSJjuvFtYhs+9sUQviJndk6XWi4DqLyFAbpKoFzJU2hOwEBd1xT1Pd2zOXB5XX/aDqbmruaPQ6PfdtudzXHCqU4R1AlmVj+aIXcs+ddT7Jdj6iwhbV6p9TecDd0t28sxS2o6bnYbjkgKMAAAC/qv7R07RNlRvJE+IqPOTHvGY5mrClAVP3vUkStq2eZl4yN4IxPUL++T0w+9Xn37ra7VVp2OJLAe4GJAj1MeR4zlr9YbbFbYLMwLEdFxzHrzHz65rnvMumgxNxz8dvJMfEfvXtDE3TPDJnSbXYg3bqgAIACBDNmSczE8Co9e0rQSoyW7FKUqSBSlKAUpSgFKUoDvGWRB4NVydgaYKyixbCuCGAUQwJkg+Y4+g8qsqVkG8c/wBv9l2gm9bdkMrWyS9st4UJ2gBc4JxyBJMVztpmsFTb+6Wwdy+G3dyVEAAAcDwZ8kx73h+gsoPOf9MikUBxWj7FCL40tXLRYkW0twqq/iOCTvO9rpyBIucYrOz2UXyDYNsjwjumMHvC7SN4BwWxAO4z0rsO6XyH0qK/Z4B3Wz3bdYAhvivX481a0+SlNPYqexfZ0J4ry22cNIZVKyBG2RPTj4VO7Y1ZUhFIBKzEZOcQegwcway+/ujFbiTABlOoPXafn8K4/wBrfaI2NQCLZYOFAjyXdu3foyVyccedekIU7ZRzUtkZLobSqqd5a3W1CwQnkskou2CdoOIGOMVnoNeNPnekR7y3d09WPdt7on9M8SeJrTc8TE/dSQWDbw2WwqsTGeGbw5BA9a1LaiR90aFA2+JiSrCHCk8EK7+GcxUOXlX1/g1IaXG4p2/nH/r8b3wdT2d21prpFyFa8sDFstdAMx4Qu9Vyc8ZmYNWq3Xcjauxepb3j6BenxMfDqOb9mZ79psm3PWZDe9ujy8QJ6TIPWuvrzaOXLBQlS+322FatShKkAwSDnyrbXjGBnFQebKbsKwi2u9PvHdJPQA/6VT9p6zvXJ6DC/D/Wmt1zPInwA4Hp0nzqJWjjx7uUufoZOTKnFQjwv3FKUr2OcUpSgFKUoBSlKAUpSgO9pSlZBvClKUBH1OtS2VDsF3SBPWBJqltdplmxqrJBbwgIZAdvwgTnO0gevPAIq/e2DyAY8xPpVa/ZJJJFzb70AIkAHgDEiDBwRkfKgKq5rWuBkGr07OAQD3LEKzAFCYcY2k4ke8M+dL27et3bj9yxufdm7u74SCjgTBJADeEjxCa7yxpFCgMFYiJO0ZIETFbmQEEEc8+teuLK4Ss88mNTR8v3oQSxuhic7WEe7twCIGC3154iTZs2rhO67eBbdILADxCPDAgY8oro+1/Ze2QWtSh/T+X5DpXD9p9p2NNcCXQ5JAIwIIO8ec4ZVX43E867ceHFm9Rblf1+rxNRcr/j3nRdgag2b+3azXHtkoj3rc7bcjcqxuIPEifWK6FO2LxUE6VwTtkblkSRn5TnjKmJGa+eXPaywHMq++2rido3AKX3KpmYhA0eVxfOpOl9rLTLcuIX/CBJ4kwWgDPUKGz0dfWqvQTPOetnN9Uon0y3q/BvuDZgkg9P6+uflVL2x2uHXYnB5J+sCuAte2ZfeboJ2G5AESQtx1ES0E7VEgdZrN/bCyH27LhBI8ULEE2wTG6YHeL0nmJr0x6GUXvuzxy55yVJUdFSueve19lQx23DtJmNpldofcDugiD+1LPtbaLbSlwHe6yBuEI+zeYzBPSMZro9DPmjk6JdjoaVTXPaO2CwCu21lWQAJZgpiCQRhuscGoye19lhKrcMlQML4ibfeRlsQs8xkYmoWKT8h0S7HRUrnB7ZWCYC3MxtMLDktbWB4sZurzHXyrZ2V7TJcKKwKs8wcbZHAOcGP8qPFNK2h0SL+lUNz2qtKAStyDuIwvuIVDP738y45zxWNj2tstcW3tuDc0BiF25DkHDTB7tunl509FOrodEux0FKo9R7UWldkh2ZWC+HaQZNwSDujBtsD1FXStInzqsouPJVpoypSlVIO9pSlZBvClKUApSlAKUpQGNwYr597TdnWnueO2rRMSOODz8VU/EClK6tK6bOPV8Irz2VZ3hu7TdjMZ4AM+eAo+QrSOxrAB/CTPoOoKH/AIfD8McUpXb1M4bZqt9i2NhHdJGcR8/8yT8622OybMD8JMcY+B/+K/4R5UpUdT7k2zC32PYDGLSQeRGDPOKyudlWZnu0kMGBjO7gtPngZ9BSlOp9xbN+t7NtM5m2h3r4sDxbcrPnED6VqTsqybbKbSEMASCMEjAJ9QAB8q9pU9T7kJujE9j2CM2kMjMjmeZ+i/QeVaB2NY8J7pJ446cR8Mn60pUdUu5Ns2N2XZhvw094Px+c8t8fWtrdj2Ig2kOP0j1H+TN/iPmaUp1PuLZpTsmyH3C0gJzMZmSZ+OT9T51f17SptvkrJilKUKH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Y" altLang="es-PY"/>
          </a:p>
        </p:txBody>
      </p:sp>
      <p:sp>
        <p:nvSpPr>
          <p:cNvPr id="25607" name="1 Rectángulo"/>
          <p:cNvSpPr>
            <a:spLocks noChangeArrowheads="1"/>
          </p:cNvSpPr>
          <p:nvPr/>
        </p:nvSpPr>
        <p:spPr bwMode="auto">
          <a:xfrm>
            <a:off x="0" y="312738"/>
            <a:ext cx="9143999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s-ES" altLang="es-PY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s-ES" altLang="es-PY" sz="2000" b="1" dirty="0" smtClean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PARAGUAY</a:t>
            </a:r>
            <a:r>
              <a:rPr lang="es-ES" altLang="es-PY" sz="1800" b="1" dirty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POSEE LA MAYOR FLOTA NAVEGANDO, QUE </a:t>
            </a:r>
            <a:r>
              <a:rPr lang="es-ES" altLang="es-PY" sz="1800" b="1" dirty="0" smtClean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CUANTIFICADA HASTA </a:t>
            </a:r>
            <a:r>
              <a:rPr lang="es-ES" altLang="es-PY" sz="1800" b="1" dirty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ENERO DE 2.017, ES LA SIGUIENT</a:t>
            </a:r>
            <a:r>
              <a:rPr lang="es-ES" altLang="es-PY" sz="2000" b="1" dirty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E: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PY" sz="2000" b="1" dirty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PY" sz="2000" b="1" dirty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s-ES" altLang="es-PY" sz="2000" b="1" dirty="0" smtClean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</a:t>
            </a:r>
            <a:r>
              <a:rPr lang="es-ES" altLang="es-PY" sz="2000" b="1" dirty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REMOLCADORES	</a:t>
            </a:r>
            <a:r>
              <a:rPr lang="es-ES" altLang="es-PY" sz="2000" b="1" dirty="0" smtClean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s-ES" altLang="es-PY" sz="2000" b="1" dirty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</a:t>
            </a:r>
            <a:endParaRPr lang="es-PY" altLang="es-PY" sz="2000" dirty="0">
              <a:solidFill>
                <a:srgbClr val="0023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ES" altLang="es-PY" sz="2000" b="1" dirty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s-ES" altLang="es-PY" sz="2000" b="1" dirty="0" smtClean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BUQUES </a:t>
            </a:r>
            <a:r>
              <a:rPr lang="es-ES" altLang="es-PY" sz="2000" b="1" dirty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MOTORES             85                        	        </a:t>
            </a:r>
            <a:r>
              <a:rPr lang="es-ES" altLang="es-PY" sz="2000" b="1" dirty="0" smtClean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		            BARCAZAS DE </a:t>
            </a:r>
            <a:r>
              <a:rPr lang="es-ES" altLang="es-PY" sz="2000" b="1" dirty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CARGA  </a:t>
            </a:r>
            <a:r>
              <a:rPr lang="es-ES" altLang="es-PY" sz="2000" b="1" dirty="0" smtClean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altLang="es-PY" sz="2000" b="1" dirty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2700</a:t>
            </a:r>
            <a:endParaRPr lang="es-PY" altLang="es-PY" sz="2000" dirty="0">
              <a:solidFill>
                <a:srgbClr val="0023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ES" altLang="es-PY" sz="2000" b="1" dirty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s-ES" altLang="es-PY" sz="2000" b="1" dirty="0" smtClean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BARCAZAS </a:t>
            </a:r>
            <a:r>
              <a:rPr lang="es-ES" altLang="es-PY" sz="2000" b="1" dirty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TANQUES       247</a:t>
            </a:r>
            <a:endParaRPr lang="es-PY" altLang="es-PY" sz="2000" dirty="0">
              <a:solidFill>
                <a:srgbClr val="0023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ES" altLang="es-PY" sz="2000" b="1" dirty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s-ES" altLang="es-PY" sz="2000" b="1" dirty="0" smtClean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BZAS</a:t>
            </a:r>
            <a:r>
              <a:rPr lang="es-ES" altLang="es-PY" sz="2000" b="1" dirty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PORTACONT.             </a:t>
            </a:r>
            <a:r>
              <a:rPr lang="es-ES" altLang="es-PY" sz="2000" b="1" u="sng" dirty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  <a:p>
            <a:pPr eaLnBrk="1" hangingPunct="1">
              <a:lnSpc>
                <a:spcPct val="150000"/>
              </a:lnSpc>
            </a:pPr>
            <a:endParaRPr lang="es-PY" altLang="es-PY" sz="2000" dirty="0">
              <a:solidFill>
                <a:srgbClr val="0023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ES" altLang="es-PY" sz="2000" b="1" dirty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s-ES" altLang="es-PY" sz="2000" b="1" dirty="0" smtClean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TOTALIZANDO…..3445 Unidades </a:t>
            </a:r>
            <a:endParaRPr lang="es-PY" altLang="es-PY" sz="2000" dirty="0">
              <a:solidFill>
                <a:srgbClr val="0023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s-ES" altLang="es-PY" sz="2000" b="1" dirty="0">
              <a:solidFill>
                <a:srgbClr val="0023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s-ES" altLang="es-PY" sz="2000" b="1" dirty="0">
              <a:solidFill>
                <a:srgbClr val="0023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s-ES" altLang="es-PY" sz="2000" b="1" dirty="0">
                <a:solidFill>
                  <a:srgbClr val="002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CAPACIDAD DE BODEGA DE CARGA , 4.507.737 TNS.  </a:t>
            </a:r>
            <a:endParaRPr lang="es-PY" altLang="es-PY" sz="2000" dirty="0">
              <a:solidFill>
                <a:srgbClr val="0023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40C3B0-822C-4E84-A3BF-F874A129188A}" type="slidenum">
              <a:rPr lang="pt-BR">
                <a:latin typeface="Arial" panose="020B0604020202020204" pitchFamily="34" charset="0"/>
              </a:rPr>
              <a:pPr eaLnBrk="1" hangingPunct="1"/>
              <a:t>14</a:t>
            </a:fld>
            <a:endParaRPr lang="pt-BR">
              <a:latin typeface="Arial" panose="020B0604020202020204" pitchFamily="34" charset="0"/>
            </a:endParaRPr>
          </a:p>
        </p:txBody>
      </p:sp>
      <p:pic>
        <p:nvPicPr>
          <p:cNvPr id="11" name="Picture 21" descr="Arm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" y="50373"/>
            <a:ext cx="814434" cy="1134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41337" y="6401694"/>
            <a:ext cx="2672113" cy="27697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11" tIns="45706" rIns="91411" bIns="45706"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70C0"/>
                </a:solidFill>
                <a:latin typeface="Franklin Gothic Heavy" pitchFamily="34" charset="0"/>
              </a:rPr>
              <a:t>Fuente,  </a:t>
            </a:r>
            <a:r>
              <a:rPr lang="pt-BR" sz="1200" dirty="0" err="1">
                <a:solidFill>
                  <a:srgbClr val="0070C0"/>
                </a:solidFill>
                <a:latin typeface="Franklin Gothic Heavy" pitchFamily="34" charset="0"/>
              </a:rPr>
              <a:t>Prefectura</a:t>
            </a:r>
            <a:r>
              <a:rPr lang="pt-BR" sz="1200" dirty="0">
                <a:solidFill>
                  <a:srgbClr val="0070C0"/>
                </a:solidFill>
                <a:latin typeface="Franklin Gothic Heavy" pitchFamily="34" charset="0"/>
              </a:rPr>
              <a:t> General  Naval</a:t>
            </a:r>
          </a:p>
        </p:txBody>
      </p:sp>
    </p:spTree>
    <p:extLst>
      <p:ext uri="{BB962C8B-B14F-4D97-AF65-F5344CB8AC3E}">
        <p14:creationId xmlns:p14="http://schemas.microsoft.com/office/powerpoint/2010/main" val="158265511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26706B5-02C8-4265-AC3A-CA94E2353E0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5843" name="2 CuadroTexto"/>
          <p:cNvSpPr txBox="1">
            <a:spLocks noChangeArrowheads="1"/>
          </p:cNvSpPr>
          <p:nvPr/>
        </p:nvSpPr>
        <p:spPr bwMode="auto">
          <a:xfrm>
            <a:off x="1835696" y="84187"/>
            <a:ext cx="571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Y" sz="2000" b="1" dirty="0">
                <a:solidFill>
                  <a:srgbClr val="002060"/>
                </a:solidFill>
              </a:rPr>
              <a:t>LUCHA CONTRA EL NARCOTRÁFICO</a:t>
            </a:r>
          </a:p>
        </p:txBody>
      </p:sp>
      <p:pic>
        <p:nvPicPr>
          <p:cNvPr id="35844" name="3 Imagen" descr="20151021_05555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642938"/>
            <a:ext cx="3643312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5845" name="4 Imagen" descr="20151029_120059.jpg"/>
          <p:cNvPicPr>
            <a:picLocks noChangeAspect="1"/>
          </p:cNvPicPr>
          <p:nvPr/>
        </p:nvPicPr>
        <p:blipFill rotWithShape="1">
          <a:blip r:embed="rId4"/>
          <a:srcRect r="17820"/>
          <a:stretch/>
        </p:blipFill>
        <p:spPr bwMode="auto">
          <a:xfrm>
            <a:off x="785813" y="3571875"/>
            <a:ext cx="3643312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5846" name="5 Imagen" descr="20160503_17072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642938"/>
            <a:ext cx="41433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5847" name="Picture 5" descr="C:\Users\CAP FARIÑA\Desktop\PZA 2016\INCAUTACION AYOLAS\IMG_299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5" y="3571875"/>
            <a:ext cx="4143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 rot="19412716">
            <a:off x="1624774" y="2694066"/>
            <a:ext cx="2412597" cy="1694835"/>
          </a:xfrm>
          <a:prstGeom prst="rect">
            <a:avLst/>
          </a:prstGeom>
          <a:solidFill>
            <a:schemeClr val="accent1">
              <a:alpha val="53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>
            <a:reflection blurRad="6350" stA="52000" endA="300" endPos="35000" dir="5400000" sy="-100000" algn="bl" rotWithShape="0"/>
            <a:softEdge rad="63500"/>
          </a:effectLst>
        </p:spPr>
        <p:txBody>
          <a:bodyPr lIns="78243" tIns="39122" rIns="78243" bIns="39122">
            <a:spAutoFit/>
          </a:bodyPr>
          <a:lstStyle/>
          <a:p>
            <a:pPr algn="ctr">
              <a:defRPr/>
            </a:pPr>
            <a:r>
              <a:rPr lang="es-ES" sz="2100" dirty="0">
                <a:solidFill>
                  <a:schemeClr val="bg1"/>
                </a:solidFill>
              </a:rPr>
              <a:t>PREFECTURA  ZONA AYOLAS 16733 KG. MARIHUANA </a:t>
            </a:r>
          </a:p>
          <a:p>
            <a:pPr algn="ctr">
              <a:defRPr/>
            </a:pPr>
            <a:r>
              <a:rPr lang="es-ES" sz="2100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 rot="19412716">
            <a:off x="5196675" y="2622628"/>
            <a:ext cx="2412597" cy="1694835"/>
          </a:xfrm>
          <a:prstGeom prst="rect">
            <a:avLst/>
          </a:prstGeom>
          <a:solidFill>
            <a:schemeClr val="accent1">
              <a:alpha val="53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>
            <a:reflection blurRad="6350" stA="52000" endA="300" endPos="35000" dir="5400000" sy="-100000" algn="bl" rotWithShape="0"/>
            <a:softEdge rad="127000"/>
          </a:effectLst>
        </p:spPr>
        <p:txBody>
          <a:bodyPr lIns="78243" tIns="39122" rIns="78243" bIns="39122">
            <a:spAutoFit/>
          </a:bodyPr>
          <a:lstStyle/>
          <a:p>
            <a:pPr algn="ctr">
              <a:defRPr/>
            </a:pPr>
            <a:r>
              <a:rPr lang="es-ES" sz="2100" dirty="0">
                <a:solidFill>
                  <a:schemeClr val="bg1"/>
                </a:solidFill>
              </a:rPr>
              <a:t>PREFECTURA  ZONA VILLETA 19300 KG. MARIHUANA </a:t>
            </a:r>
          </a:p>
          <a:p>
            <a:pPr algn="ctr">
              <a:defRPr/>
            </a:pPr>
            <a:r>
              <a:rPr lang="es-ES" sz="2100" dirty="0">
                <a:solidFill>
                  <a:schemeClr val="bg1"/>
                </a:solidFill>
              </a:rPr>
              <a:t>2016</a:t>
            </a:r>
          </a:p>
        </p:txBody>
      </p:sp>
      <p:pic>
        <p:nvPicPr>
          <p:cNvPr id="11" name="Picture 21" descr="Arm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" y="45171"/>
            <a:ext cx="1012275" cy="1295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829854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Line 3"/>
          <p:cNvSpPr>
            <a:spLocks noChangeShapeType="1"/>
          </p:cNvSpPr>
          <p:nvPr/>
        </p:nvSpPr>
        <p:spPr bwMode="auto">
          <a:xfrm>
            <a:off x="381000" y="35814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4648200" y="3048000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66565" name="Rectangle 5"/>
          <p:cNvSpPr>
            <a:spLocks noGrp="1" noChangeArrowheads="1"/>
          </p:cNvSpPr>
          <p:nvPr>
            <p:ph idx="1"/>
          </p:nvPr>
        </p:nvSpPr>
        <p:spPr>
          <a:xfrm>
            <a:off x="1447800" y="304800"/>
            <a:ext cx="7162800" cy="838200"/>
          </a:xfrm>
          <a:solidFill>
            <a:schemeClr val="accent1"/>
          </a:solidFill>
          <a:ln>
            <a:solidFill>
              <a:schemeClr val="tx1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bg1"/>
              </a:buClr>
              <a:buFontTx/>
              <a:buNone/>
              <a:defRPr/>
            </a:pPr>
            <a:r>
              <a:rPr lang="es-MX" sz="2800" b="1" dirty="0" smtClean="0">
                <a:solidFill>
                  <a:srgbClr val="002060"/>
                </a:solidFill>
                <a:latin typeface="Algerian" pitchFamily="82" charset="0"/>
              </a:rPr>
              <a:t>ORGANIZACIÓN DE LA PREFECTURA GENERAL NAVAL</a:t>
            </a:r>
            <a:endParaRPr lang="es-ES" sz="2800" b="1" dirty="0" smtClean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3857620" y="1571612"/>
            <a:ext cx="1600200" cy="6096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s-ES" sz="2000" dirty="0">
                <a:solidFill>
                  <a:srgbClr val="002060"/>
                </a:solidFill>
                <a:latin typeface="Times New Roman" pitchFamily="18" charset="0"/>
              </a:rPr>
              <a:t>COMAR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3886200" y="2438400"/>
            <a:ext cx="1600200" cy="6096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s-ES" sz="2000" dirty="0">
                <a:solidFill>
                  <a:srgbClr val="002060"/>
                </a:solidFill>
                <a:latin typeface="Times New Roman" pitchFamily="18" charset="0"/>
              </a:rPr>
              <a:t>P G N</a:t>
            </a:r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4648200" y="2209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152400" y="3733800"/>
            <a:ext cx="838200" cy="5334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s-ES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s-ES" dirty="0">
                <a:solidFill>
                  <a:srgbClr val="002060"/>
                </a:solidFill>
                <a:latin typeface="Times New Roman" pitchFamily="18" charset="0"/>
              </a:rPr>
              <a:t>DPTO </a:t>
            </a:r>
          </a:p>
          <a:p>
            <a:pPr algn="ctr">
              <a:spcBef>
                <a:spcPct val="50000"/>
              </a:spcBef>
            </a:pPr>
            <a:r>
              <a:rPr lang="es-ES" dirty="0">
                <a:solidFill>
                  <a:srgbClr val="002060"/>
                </a:solidFill>
                <a:latin typeface="Times New Roman" pitchFamily="18" charset="0"/>
              </a:rPr>
              <a:t>SECRETARIA</a:t>
            </a:r>
          </a:p>
          <a:p>
            <a:pPr algn="ctr">
              <a:spcBef>
                <a:spcPct val="50000"/>
              </a:spcBef>
            </a:pPr>
            <a:endParaRPr lang="es-E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1295400" y="3733800"/>
            <a:ext cx="838200" cy="5334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s-ES" dirty="0">
                <a:solidFill>
                  <a:srgbClr val="002060"/>
                </a:solidFill>
                <a:latin typeface="Times New Roman" pitchFamily="18" charset="0"/>
              </a:rPr>
              <a:t>DPTO </a:t>
            </a:r>
          </a:p>
          <a:p>
            <a:pPr algn="ctr">
              <a:spcBef>
                <a:spcPct val="50000"/>
              </a:spcBef>
            </a:pPr>
            <a:r>
              <a:rPr lang="es-ES" dirty="0">
                <a:solidFill>
                  <a:srgbClr val="002060"/>
                </a:solidFill>
                <a:latin typeface="Times New Roman" pitchFamily="18" charset="0"/>
              </a:rPr>
              <a:t>TECNICO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438400" y="3733800"/>
            <a:ext cx="838200" cy="5334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s-ES" dirty="0">
                <a:solidFill>
                  <a:srgbClr val="002060"/>
                </a:solidFill>
                <a:latin typeface="Times New Roman" pitchFamily="18" charset="0"/>
              </a:rPr>
              <a:t>DPTO ASES.</a:t>
            </a:r>
          </a:p>
          <a:p>
            <a:pPr algn="ctr">
              <a:spcBef>
                <a:spcPct val="50000"/>
              </a:spcBef>
            </a:pPr>
            <a:r>
              <a:rPr lang="es-ES" dirty="0">
                <a:solidFill>
                  <a:srgbClr val="002060"/>
                </a:solidFill>
                <a:latin typeface="Times New Roman" pitchFamily="18" charset="0"/>
              </a:rPr>
              <a:t> JURIDICA</a:t>
            </a: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3581400" y="3733800"/>
            <a:ext cx="914400" cy="5334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s-ES" dirty="0">
                <a:solidFill>
                  <a:srgbClr val="002060"/>
                </a:solidFill>
                <a:latin typeface="Times New Roman" pitchFamily="18" charset="0"/>
              </a:rPr>
              <a:t>DPTO.</a:t>
            </a:r>
          </a:p>
          <a:p>
            <a:pPr algn="ctr">
              <a:spcBef>
                <a:spcPct val="50000"/>
              </a:spcBef>
            </a:pPr>
            <a:r>
              <a:rPr lang="es-ES" dirty="0">
                <a:solidFill>
                  <a:srgbClr val="002060"/>
                </a:solidFill>
                <a:latin typeface="Times New Roman" pitchFamily="18" charset="0"/>
              </a:rPr>
              <a:t> NAVEGACION</a:t>
            </a: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4800600" y="3733800"/>
            <a:ext cx="1143000" cy="5334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s-ES" dirty="0">
                <a:solidFill>
                  <a:srgbClr val="002060"/>
                </a:solidFill>
                <a:latin typeface="Times New Roman" pitchFamily="18" charset="0"/>
              </a:rPr>
              <a:t>DPTO </a:t>
            </a:r>
          </a:p>
          <a:p>
            <a:pPr algn="ctr">
              <a:spcBef>
                <a:spcPct val="50000"/>
              </a:spcBef>
            </a:pPr>
            <a:r>
              <a:rPr lang="es-ES" dirty="0">
                <a:solidFill>
                  <a:srgbClr val="002060"/>
                </a:solidFill>
                <a:latin typeface="Times New Roman" pitchFamily="18" charset="0"/>
              </a:rPr>
              <a:t>ADMINISTRATIVO</a:t>
            </a: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6096000" y="3733800"/>
            <a:ext cx="838200" cy="5334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s-ES" dirty="0">
                <a:solidFill>
                  <a:srgbClr val="002060"/>
                </a:solidFill>
                <a:latin typeface="Times New Roman" pitchFamily="18" charset="0"/>
              </a:rPr>
              <a:t>DPTO. PERITO</a:t>
            </a:r>
          </a:p>
          <a:p>
            <a:pPr algn="ctr">
              <a:spcBef>
                <a:spcPct val="50000"/>
              </a:spcBef>
            </a:pPr>
            <a:r>
              <a:rPr lang="es-ES" dirty="0">
                <a:solidFill>
                  <a:srgbClr val="002060"/>
                </a:solidFill>
                <a:latin typeface="Times New Roman" pitchFamily="18" charset="0"/>
              </a:rPr>
              <a:t>NAVAL</a:t>
            </a: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8229600" y="3733800"/>
            <a:ext cx="762000" cy="5334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s-ES" dirty="0">
                <a:solidFill>
                  <a:srgbClr val="002060"/>
                </a:solidFill>
                <a:latin typeface="Times New Roman" pitchFamily="18" charset="0"/>
              </a:rPr>
              <a:t>DPTO OMI</a:t>
            </a:r>
          </a:p>
          <a:p>
            <a:pPr algn="ctr">
              <a:spcBef>
                <a:spcPct val="50000"/>
              </a:spcBef>
            </a:pPr>
            <a:r>
              <a:rPr lang="es-ES" dirty="0">
                <a:solidFill>
                  <a:srgbClr val="002060"/>
                </a:solidFill>
                <a:latin typeface="Times New Roman" pitchFamily="18" charset="0"/>
              </a:rPr>
              <a:t>PBIP</a:t>
            </a:r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>
            <a:off x="4648200" y="35814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2819400" y="4648200"/>
            <a:ext cx="396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H="1">
            <a:off x="2819400" y="4648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 flipH="1">
            <a:off x="6781800" y="4648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 flipH="1">
            <a:off x="381000" y="3581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 flipH="1">
            <a:off x="1676400" y="3581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 flipH="1">
            <a:off x="2895600" y="3581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 flipH="1">
            <a:off x="4038600" y="3581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 flipH="1">
            <a:off x="5410200" y="3581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6589" name="Line 29"/>
          <p:cNvSpPr>
            <a:spLocks noChangeShapeType="1"/>
          </p:cNvSpPr>
          <p:nvPr/>
        </p:nvSpPr>
        <p:spPr bwMode="auto">
          <a:xfrm flipH="1">
            <a:off x="6477000" y="3581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 flipH="1">
            <a:off x="7620000" y="3581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 flipH="1">
            <a:off x="8610600" y="3581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6592" name="Rectangle 32"/>
          <p:cNvSpPr>
            <a:spLocks noChangeArrowheads="1"/>
          </p:cNvSpPr>
          <p:nvPr/>
        </p:nvSpPr>
        <p:spPr bwMode="auto">
          <a:xfrm>
            <a:off x="2285984" y="4857760"/>
            <a:ext cx="1143000" cy="9144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s-ES" sz="1000" dirty="0">
                <a:solidFill>
                  <a:srgbClr val="002060"/>
                </a:solidFill>
                <a:latin typeface="Times New Roman" pitchFamily="18" charset="0"/>
              </a:rPr>
              <a:t>CUARTEL</a:t>
            </a:r>
          </a:p>
          <a:p>
            <a:pPr algn="ctr">
              <a:spcBef>
                <a:spcPct val="50000"/>
              </a:spcBef>
            </a:pPr>
            <a:r>
              <a:rPr lang="es-ES" sz="1000" dirty="0">
                <a:solidFill>
                  <a:srgbClr val="002060"/>
                </a:solidFill>
                <a:latin typeface="Times New Roman" pitchFamily="18" charset="0"/>
              </a:rPr>
              <a:t>GENERAL</a:t>
            </a:r>
          </a:p>
        </p:txBody>
      </p:sp>
      <p:sp>
        <p:nvSpPr>
          <p:cNvPr id="66595" name="Rectangle 35"/>
          <p:cNvSpPr>
            <a:spLocks noChangeArrowheads="1"/>
          </p:cNvSpPr>
          <p:nvPr/>
        </p:nvSpPr>
        <p:spPr bwMode="auto">
          <a:xfrm>
            <a:off x="7086600" y="3733800"/>
            <a:ext cx="990600" cy="5334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s-ES" dirty="0">
                <a:solidFill>
                  <a:srgbClr val="002060"/>
                </a:solidFill>
                <a:latin typeface="Times New Roman" pitchFamily="18" charset="0"/>
              </a:rPr>
              <a:t>DPTO</a:t>
            </a:r>
          </a:p>
          <a:p>
            <a:pPr algn="ctr">
              <a:spcBef>
                <a:spcPct val="50000"/>
              </a:spcBef>
            </a:pPr>
            <a:r>
              <a:rPr lang="es-ES" dirty="0">
                <a:solidFill>
                  <a:srgbClr val="002060"/>
                </a:solidFill>
                <a:latin typeface="Times New Roman" pitchFamily="18" charset="0"/>
              </a:rPr>
              <a:t>INFORMATICA</a:t>
            </a:r>
          </a:p>
        </p:txBody>
      </p:sp>
      <p:sp>
        <p:nvSpPr>
          <p:cNvPr id="66596" name="Rectangle 36"/>
          <p:cNvSpPr>
            <a:spLocks noChangeArrowheads="1"/>
          </p:cNvSpPr>
          <p:nvPr/>
        </p:nvSpPr>
        <p:spPr bwMode="auto">
          <a:xfrm>
            <a:off x="3810000" y="4876800"/>
            <a:ext cx="1600200" cy="9144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s-ES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s-ES" dirty="0">
                <a:solidFill>
                  <a:srgbClr val="002060"/>
                </a:solidFill>
                <a:latin typeface="Times New Roman" pitchFamily="18" charset="0"/>
              </a:rPr>
              <a:t>POLICIA </a:t>
            </a:r>
          </a:p>
          <a:p>
            <a:pPr algn="ctr">
              <a:spcBef>
                <a:spcPct val="50000"/>
              </a:spcBef>
            </a:pPr>
            <a:r>
              <a:rPr lang="es-ES" dirty="0">
                <a:solidFill>
                  <a:srgbClr val="002060"/>
                </a:solidFill>
                <a:latin typeface="Times New Roman" pitchFamily="18" charset="0"/>
              </a:rPr>
              <a:t>FLUVIAL Y</a:t>
            </a:r>
          </a:p>
          <a:p>
            <a:pPr algn="ctr">
              <a:spcBef>
                <a:spcPct val="50000"/>
              </a:spcBef>
            </a:pPr>
            <a:r>
              <a:rPr lang="es-ES" dirty="0">
                <a:solidFill>
                  <a:srgbClr val="002060"/>
                </a:solidFill>
                <a:latin typeface="Times New Roman" pitchFamily="18" charset="0"/>
              </a:rPr>
              <a:t>SERVICIOS</a:t>
            </a:r>
          </a:p>
          <a:p>
            <a:pPr algn="ctr">
              <a:spcBef>
                <a:spcPct val="50000"/>
              </a:spcBef>
            </a:pPr>
            <a:r>
              <a:rPr lang="es-ES" dirty="0">
                <a:solidFill>
                  <a:srgbClr val="002060"/>
                </a:solidFill>
                <a:latin typeface="Times New Roman" pitchFamily="18" charset="0"/>
              </a:rPr>
              <a:t>PORTUARIOS</a:t>
            </a:r>
          </a:p>
          <a:p>
            <a:pPr algn="ctr">
              <a:spcBef>
                <a:spcPct val="50000"/>
              </a:spcBef>
            </a:pPr>
            <a:endParaRPr lang="es-ES" dirty="0">
              <a:latin typeface="Times New Roman" pitchFamily="18" charset="0"/>
            </a:endParaRPr>
          </a:p>
        </p:txBody>
      </p:sp>
      <p:sp>
        <p:nvSpPr>
          <p:cNvPr id="66597" name="Rectangle 37"/>
          <p:cNvSpPr>
            <a:spLocks noChangeArrowheads="1"/>
          </p:cNvSpPr>
          <p:nvPr/>
        </p:nvSpPr>
        <p:spPr bwMode="auto">
          <a:xfrm>
            <a:off x="6096000" y="4876800"/>
            <a:ext cx="1371600" cy="9144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s-ES" sz="1000" dirty="0">
                <a:solidFill>
                  <a:srgbClr val="002060"/>
                </a:solidFill>
                <a:latin typeface="Times New Roman" pitchFamily="18" charset="0"/>
              </a:rPr>
              <a:t>PREFECTURAS,</a:t>
            </a:r>
          </a:p>
          <a:p>
            <a:pPr algn="ctr">
              <a:spcBef>
                <a:spcPct val="50000"/>
              </a:spcBef>
            </a:pPr>
            <a:r>
              <a:rPr lang="es-ES" sz="1000" dirty="0">
                <a:solidFill>
                  <a:srgbClr val="002060"/>
                </a:solidFill>
                <a:latin typeface="Times New Roman" pitchFamily="18" charset="0"/>
              </a:rPr>
              <a:t>SUB PREFECTURAS</a:t>
            </a:r>
          </a:p>
          <a:p>
            <a:pPr algn="ctr">
              <a:spcBef>
                <a:spcPct val="50000"/>
              </a:spcBef>
            </a:pPr>
            <a:r>
              <a:rPr lang="es-ES" sz="1000" dirty="0">
                <a:solidFill>
                  <a:srgbClr val="002060"/>
                </a:solidFill>
                <a:latin typeface="Times New Roman" pitchFamily="18" charset="0"/>
              </a:rPr>
              <a:t> ZONAS y DEST. PREF.</a:t>
            </a:r>
          </a:p>
        </p:txBody>
      </p:sp>
    </p:spTree>
  </p:cSld>
  <p:clrMapOvr>
    <a:masterClrMapping/>
  </p:clrMapOvr>
  <p:transition spd="slow">
    <p:blinds dir="vert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  <p:bldP spid="66564" grpId="0" animBg="1"/>
      <p:bldP spid="66565" grpId="0" build="p" animBg="1"/>
      <p:bldP spid="66566" grpId="0" animBg="1"/>
      <p:bldP spid="66567" grpId="0" animBg="1"/>
      <p:bldP spid="66569" grpId="0" animBg="1"/>
      <p:bldP spid="66570" grpId="0" animBg="1"/>
      <p:bldP spid="66571" grpId="0" animBg="1"/>
      <p:bldP spid="66572" grpId="0" animBg="1"/>
      <p:bldP spid="66574" grpId="0" animBg="1"/>
      <p:bldP spid="66575" grpId="0" animBg="1"/>
      <p:bldP spid="66577" grpId="0" animBg="1"/>
      <p:bldP spid="66580" grpId="0" animBg="1"/>
      <p:bldP spid="66581" grpId="0" animBg="1"/>
      <p:bldP spid="66582" grpId="0" animBg="1"/>
      <p:bldP spid="66583" grpId="0" animBg="1"/>
      <p:bldP spid="66584" grpId="0" animBg="1"/>
      <p:bldP spid="66585" grpId="0" animBg="1"/>
      <p:bldP spid="66586" grpId="0" animBg="1"/>
      <p:bldP spid="66587" grpId="0" animBg="1"/>
      <p:bldP spid="66588" grpId="0" animBg="1"/>
      <p:bldP spid="66589" grpId="0" animBg="1"/>
      <p:bldP spid="66590" grpId="0" animBg="1"/>
      <p:bldP spid="66591" grpId="0" animBg="1"/>
      <p:bldP spid="66592" grpId="0" animBg="1"/>
      <p:bldP spid="66595" grpId="0" animBg="1"/>
      <p:bldP spid="66596" grpId="0" animBg="1"/>
      <p:bldP spid="665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095375" y="1916113"/>
            <a:ext cx="369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60419" name="Picture 4" descr="paraguaiband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16" y="69350"/>
            <a:ext cx="117500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858023" y="500063"/>
            <a:ext cx="79375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endParaRPr lang="es-PY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es-PY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s-PY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 </a:t>
            </a:r>
            <a:r>
              <a:rPr lang="es-PY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 S I O N  </a:t>
            </a:r>
            <a:r>
              <a:rPr lang="es-PY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</a:t>
            </a:r>
            <a:r>
              <a:rPr lang="es-PY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 A   </a:t>
            </a:r>
            <a:r>
              <a:rPr lang="es-PY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DIRECCION HIDROGRAFIA y NAVEGACION</a:t>
            </a:r>
            <a:endParaRPr lang="es-PY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0421" name="Rectangle 7"/>
          <p:cNvSpPr>
            <a:spLocks noChangeArrowheads="1"/>
          </p:cNvSpPr>
          <p:nvPr/>
        </p:nvSpPr>
        <p:spPr bwMode="auto">
          <a:xfrm>
            <a:off x="714374" y="1285875"/>
            <a:ext cx="7643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s-ES" sz="2000" b="0" i="1" dirty="0" smtClean="0">
              <a:solidFill>
                <a:srgbClr val="000000"/>
              </a:solidFill>
            </a:endParaRPr>
          </a:p>
          <a:p>
            <a:pPr algn="just"/>
            <a:endParaRPr lang="es-ES" sz="2000" b="0" i="1" dirty="0">
              <a:solidFill>
                <a:srgbClr val="000000"/>
              </a:solidFill>
            </a:endParaRPr>
          </a:p>
        </p:txBody>
      </p:sp>
      <p:pic>
        <p:nvPicPr>
          <p:cNvPr id="60422" name="Picture 8" descr="Direccion de Hidrograf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186" y="0"/>
            <a:ext cx="785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Flecha derecha"/>
          <p:cNvSpPr/>
          <p:nvPr/>
        </p:nvSpPr>
        <p:spPr>
          <a:xfrm>
            <a:off x="290838" y="2015217"/>
            <a:ext cx="379413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183259" y="2686474"/>
            <a:ext cx="379413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183259" y="3397806"/>
            <a:ext cx="379412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Flecha derecha"/>
          <p:cNvSpPr/>
          <p:nvPr/>
        </p:nvSpPr>
        <p:spPr>
          <a:xfrm>
            <a:off x="183259" y="4246825"/>
            <a:ext cx="379412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562672" y="1908988"/>
            <a:ext cx="840004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0" i="1" dirty="0" smtClean="0">
                <a:solidFill>
                  <a:srgbClr val="000000"/>
                </a:solidFill>
              </a:rPr>
              <a:t>   </a:t>
            </a:r>
            <a:r>
              <a:rPr lang="es-ES" sz="2000" b="0" i="1" dirty="0" smtClean="0">
                <a:solidFill>
                  <a:srgbClr val="000000"/>
                </a:solidFill>
              </a:rPr>
              <a:t>Emite </a:t>
            </a:r>
            <a:r>
              <a:rPr lang="es-ES" sz="2000" b="0" i="1" dirty="0">
                <a:solidFill>
                  <a:srgbClr val="000000"/>
                </a:solidFill>
              </a:rPr>
              <a:t>boletines alertas de estiajes y riadas </a:t>
            </a:r>
          </a:p>
          <a:p>
            <a:pPr algn="just"/>
            <a:r>
              <a:rPr lang="es-ES" sz="2000" b="0" i="1" dirty="0">
                <a:solidFill>
                  <a:srgbClr val="000000"/>
                </a:solidFill>
              </a:rPr>
              <a:t> </a:t>
            </a:r>
          </a:p>
          <a:p>
            <a:pPr algn="just"/>
            <a:r>
              <a:rPr lang="es-ES" sz="2000" b="0" i="1" dirty="0">
                <a:solidFill>
                  <a:srgbClr val="000000"/>
                </a:solidFill>
              </a:rPr>
              <a:t> Emite publicaciones de avisos a los navegantes.</a:t>
            </a:r>
          </a:p>
          <a:p>
            <a:pPr algn="just"/>
            <a:r>
              <a:rPr lang="es-ES" sz="2000" b="0" i="1" dirty="0">
                <a:solidFill>
                  <a:srgbClr val="000000"/>
                </a:solidFill>
              </a:rPr>
              <a:t> </a:t>
            </a:r>
          </a:p>
          <a:p>
            <a:pPr algn="just"/>
            <a:r>
              <a:rPr lang="es-ES" sz="2000" b="0" i="1" dirty="0">
                <a:solidFill>
                  <a:srgbClr val="000000"/>
                </a:solidFill>
              </a:rPr>
              <a:t> Edita Cartas Náuticas de los ríos nacionales con el sello de la DHN de la   Armada  Paraguaya.</a:t>
            </a:r>
          </a:p>
          <a:p>
            <a:pPr algn="just"/>
            <a:r>
              <a:rPr lang="es-ES" sz="2000" b="0" i="1" dirty="0">
                <a:solidFill>
                  <a:srgbClr val="000000"/>
                </a:solidFill>
              </a:rPr>
              <a:t> </a:t>
            </a:r>
          </a:p>
          <a:p>
            <a:pPr algn="just"/>
            <a:r>
              <a:rPr lang="es-ES" sz="2000" b="0" i="1" dirty="0">
                <a:solidFill>
                  <a:srgbClr val="000000"/>
                </a:solidFill>
              </a:rPr>
              <a:t>Realiza servicios de buceo en apoyo a la ciudadanía, consistente en búsqueda y   rescate de personas desaparecidas en los ríos, riachos, lagos y lagunas de todo el territorio Nacional.</a:t>
            </a:r>
          </a:p>
          <a:p>
            <a:pPr algn="just"/>
            <a:r>
              <a:rPr lang="es-ES" sz="2000" b="0" i="1" dirty="0">
                <a:solidFill>
                  <a:srgbClr val="000000"/>
                </a:solidFill>
              </a:rPr>
              <a:t> </a:t>
            </a:r>
          </a:p>
          <a:p>
            <a:pPr algn="just"/>
            <a:r>
              <a:rPr lang="es-ES" sz="2000" b="0" i="1" dirty="0">
                <a:solidFill>
                  <a:srgbClr val="000000"/>
                </a:solidFill>
              </a:rPr>
              <a:t>Integra Comisiones Intergubernamentales (</a:t>
            </a:r>
            <a:r>
              <a:rPr lang="es-ES" sz="2000" b="0" i="1" dirty="0" err="1">
                <a:solidFill>
                  <a:srgbClr val="000000"/>
                </a:solidFill>
              </a:rPr>
              <a:t>Hidrovía</a:t>
            </a:r>
            <a:r>
              <a:rPr lang="es-ES" sz="2000" b="0" i="1" dirty="0">
                <a:solidFill>
                  <a:srgbClr val="000000"/>
                </a:solidFill>
              </a:rPr>
              <a:t> Paraguay-Paraná, Comisión del Río Pilcomayo), brindando los asesoramientos correspondientes</a:t>
            </a:r>
            <a:r>
              <a:rPr lang="es-ES" sz="2000" b="0" i="1" dirty="0">
                <a:solidFill>
                  <a:srgbClr val="FECB98"/>
                </a:solidFill>
              </a:rPr>
              <a:t>.</a:t>
            </a:r>
            <a:endParaRPr lang="es-PY" sz="2000" dirty="0"/>
          </a:p>
        </p:txBody>
      </p:sp>
      <p:sp>
        <p:nvSpPr>
          <p:cNvPr id="12" name="9 Flecha derecha"/>
          <p:cNvSpPr/>
          <p:nvPr/>
        </p:nvSpPr>
        <p:spPr>
          <a:xfrm>
            <a:off x="220708" y="5372088"/>
            <a:ext cx="379412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 txBox="1">
            <a:spLocks/>
          </p:cNvSpPr>
          <p:nvPr/>
        </p:nvSpPr>
        <p:spPr>
          <a:xfrm>
            <a:off x="0" y="188640"/>
            <a:ext cx="9143999" cy="6192688"/>
          </a:xfrm>
          <a:prstGeom prst="rect">
            <a:avLst/>
          </a:prstGeom>
          <a:ln>
            <a:noFill/>
          </a:ln>
        </p:spPr>
        <p:txBody>
          <a:bodyPr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s-ES" sz="3500" i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" sz="3500" b="0" i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DIRECCION HIDROGRAFIA y NAVEGACION  </a:t>
            </a:r>
          </a:p>
          <a:p>
            <a:pPr algn="ctr" fontAlgn="auto">
              <a:spcAft>
                <a:spcPts val="0"/>
              </a:spcAft>
              <a:defRPr/>
            </a:pPr>
            <a:endParaRPr lang="es-ES" sz="3500" b="0" i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" sz="3500" b="0" i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SECCION </a:t>
            </a:r>
            <a:r>
              <a:rPr lang="es-ES" sz="3500" b="0" i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HIDROMETRIA Y GABINETE TECNICO</a:t>
            </a:r>
          </a:p>
          <a:p>
            <a:pPr algn="ctr">
              <a:buFont typeface="Wingdings" pitchFamily="2" charset="2"/>
              <a:buNone/>
              <a:defRPr/>
            </a:pPr>
            <a:endParaRPr lang="es-ES" sz="2800" b="0" i="1" dirty="0">
              <a:solidFill>
                <a:srgbClr val="000000"/>
              </a:solidFill>
              <a:latin typeface="Agency FB" pitchFamily="34" charset="0"/>
            </a:endParaRPr>
          </a:p>
          <a:p>
            <a:pPr>
              <a:defRPr/>
            </a:pPr>
            <a:r>
              <a:rPr lang="es-ES" sz="2800" b="0" i="1" dirty="0">
                <a:ln w="6350">
                  <a:noFill/>
                </a:ln>
                <a:solidFill>
                  <a:schemeClr val="tx1">
                    <a:lumMod val="6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	Avisos a los Navegantes (Mensual</a:t>
            </a:r>
            <a:r>
              <a:rPr lang="es-ES" sz="2800" b="0" i="1" dirty="0" smtClean="0">
                <a:ln w="6350">
                  <a:noFill/>
                </a:ln>
                <a:solidFill>
                  <a:schemeClr val="tx1">
                    <a:lumMod val="6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)</a:t>
            </a:r>
          </a:p>
          <a:p>
            <a:pPr>
              <a:defRPr/>
            </a:pPr>
            <a:endParaRPr lang="es-ES" sz="2800" b="0" i="1" dirty="0">
              <a:ln w="6350">
                <a:noFill/>
              </a:ln>
              <a:solidFill>
                <a:schemeClr val="tx1">
                  <a:lumMod val="6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  <a:ea typeface="+mj-ea"/>
              <a:cs typeface="+mj-cs"/>
            </a:endParaRPr>
          </a:p>
          <a:p>
            <a:pPr>
              <a:defRPr/>
            </a:pPr>
            <a:r>
              <a:rPr lang="es-ES" sz="2800" b="0" i="1" dirty="0">
                <a:ln w="6350">
                  <a:noFill/>
                </a:ln>
                <a:solidFill>
                  <a:schemeClr val="tx1">
                    <a:lumMod val="6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	Anuario Hidrográfico (Anual</a:t>
            </a:r>
            <a:r>
              <a:rPr lang="es-ES" sz="2800" b="0" i="1" dirty="0" smtClean="0">
                <a:ln w="6350">
                  <a:noFill/>
                </a:ln>
                <a:solidFill>
                  <a:schemeClr val="tx1">
                    <a:lumMod val="6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)</a:t>
            </a:r>
          </a:p>
          <a:p>
            <a:pPr>
              <a:defRPr/>
            </a:pPr>
            <a:endParaRPr lang="es-ES" sz="2800" b="0" i="1" dirty="0">
              <a:ln w="6350">
                <a:noFill/>
              </a:ln>
              <a:solidFill>
                <a:schemeClr val="tx1">
                  <a:lumMod val="6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  <a:ea typeface="+mj-ea"/>
              <a:cs typeface="+mj-cs"/>
            </a:endParaRPr>
          </a:p>
          <a:p>
            <a:pPr>
              <a:defRPr/>
            </a:pPr>
            <a:r>
              <a:rPr lang="es-ES" sz="2800" b="0" i="1" dirty="0">
                <a:ln w="6350">
                  <a:noFill/>
                </a:ln>
                <a:solidFill>
                  <a:schemeClr val="tx1">
                    <a:lumMod val="6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	Archivo de Datos Hidrométricos (Todo el año</a:t>
            </a:r>
            <a:r>
              <a:rPr lang="es-ES" sz="2800" b="0" i="1" dirty="0" smtClean="0">
                <a:ln w="6350">
                  <a:noFill/>
                </a:ln>
                <a:solidFill>
                  <a:schemeClr val="tx1">
                    <a:lumMod val="6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)</a:t>
            </a:r>
          </a:p>
          <a:p>
            <a:pPr>
              <a:defRPr/>
            </a:pPr>
            <a:endParaRPr lang="es-ES" sz="2800" b="0" i="1" dirty="0">
              <a:ln w="6350">
                <a:noFill/>
              </a:ln>
              <a:solidFill>
                <a:schemeClr val="tx1">
                  <a:lumMod val="6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  <a:ea typeface="+mj-ea"/>
              <a:cs typeface="+mj-cs"/>
            </a:endParaRPr>
          </a:p>
          <a:p>
            <a:pPr>
              <a:defRPr/>
            </a:pPr>
            <a:r>
              <a:rPr lang="es-ES" sz="2800" b="0" i="1" dirty="0">
                <a:ln w="6350">
                  <a:noFill/>
                </a:ln>
                <a:solidFill>
                  <a:schemeClr val="tx1">
                    <a:lumMod val="6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	Grafico de Variaciones de la Altura del Río</a:t>
            </a:r>
          </a:p>
          <a:p>
            <a:pPr>
              <a:buFont typeface="Wingdings" pitchFamily="2" charset="2"/>
              <a:buNone/>
              <a:defRPr/>
            </a:pPr>
            <a:endParaRPr lang="es-ES" sz="2800" b="0" i="1" dirty="0">
              <a:solidFill>
                <a:srgbClr val="000000"/>
              </a:solidFill>
              <a:latin typeface="Agency FB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es-ES" sz="2800" b="0" i="1" dirty="0" smtClean="0">
              <a:solidFill>
                <a:srgbClr val="000000"/>
              </a:solidFill>
              <a:latin typeface="Agency FB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s-ES" sz="2800" b="0" i="1" dirty="0" smtClean="0">
                <a:solidFill>
                  <a:srgbClr val="000000"/>
                </a:solidFill>
                <a:latin typeface="Agency FB" pitchFamily="34" charset="0"/>
              </a:rPr>
              <a:t>     </a:t>
            </a:r>
            <a:r>
              <a:rPr lang="es-ES" sz="3800" b="0" i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SECCION CARTOGRAFIA</a:t>
            </a:r>
          </a:p>
          <a:p>
            <a:pPr>
              <a:buFont typeface="Wingdings" pitchFamily="2" charset="2"/>
              <a:buNone/>
              <a:defRPr/>
            </a:pPr>
            <a:endParaRPr lang="es-ES" sz="2800" b="0" i="1" dirty="0">
              <a:ln w="6350"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ES" sz="2600" b="0" i="1" dirty="0" smtClean="0">
                <a:solidFill>
                  <a:schemeClr val="tx1">
                    <a:lumMod val="65000"/>
                  </a:schemeClr>
                </a:solidFill>
                <a:latin typeface="Agency FB" pitchFamily="34" charset="0"/>
              </a:rPr>
              <a:t>Confección </a:t>
            </a:r>
            <a:r>
              <a:rPr lang="es-ES" sz="2600" b="0" i="1" dirty="0">
                <a:solidFill>
                  <a:schemeClr val="tx1">
                    <a:lumMod val="65000"/>
                  </a:schemeClr>
                </a:solidFill>
                <a:latin typeface="Agency FB" pitchFamily="34" charset="0"/>
              </a:rPr>
              <a:t>de  Cartas Náuticas </a:t>
            </a:r>
            <a:r>
              <a:rPr lang="es-ES" sz="2600" b="0" i="1" dirty="0" smtClean="0">
                <a:solidFill>
                  <a:schemeClr val="tx1">
                    <a:lumMod val="65000"/>
                  </a:schemeClr>
                </a:solidFill>
                <a:latin typeface="Agency FB" pitchFamily="34" charset="0"/>
              </a:rPr>
              <a:t> en apoyo a la navegación</a:t>
            </a:r>
            <a:endParaRPr lang="es-ES" sz="2600" b="0" i="1" dirty="0">
              <a:solidFill>
                <a:schemeClr val="tx1">
                  <a:lumMod val="65000"/>
                </a:schemeClr>
              </a:solidFill>
              <a:latin typeface="Agency FB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s-PY" sz="2800" dirty="0">
              <a:ln w="6350"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2467" name="Picture 10" descr="seta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05064"/>
            <a:ext cx="2889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10" descr="seta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2889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10" descr="seta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29000"/>
            <a:ext cx="2889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8" descr="Direccion de Hidrograf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8" y="71438"/>
            <a:ext cx="990600" cy="98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15" descr="paraguaiband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68425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seta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2889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paraguaiband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252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8" descr="Direccion de Hidrograf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8" y="71438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CuadroTexto"/>
          <p:cNvSpPr txBox="1"/>
          <p:nvPr/>
        </p:nvSpPr>
        <p:spPr>
          <a:xfrm>
            <a:off x="614363" y="13157200"/>
            <a:ext cx="5794375" cy="217488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Y" sz="800" i="1"/>
              <a:t>Obs: La institución no </a:t>
            </a:r>
            <a:r>
              <a:rPr lang="es-PY" sz="800" i="1">
                <a:latin typeface="Arial" pitchFamily="34" charset="0"/>
                <a:cs typeface="Arial" pitchFamily="34" charset="0"/>
              </a:rPr>
              <a:t>se hace responsable del uso indebido o alteración de la información contenida en este boletín.</a:t>
            </a:r>
          </a:p>
        </p:txBody>
      </p:sp>
      <p:pic>
        <p:nvPicPr>
          <p:cNvPr id="655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14313"/>
            <a:ext cx="6264696" cy="643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686800" cy="1298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  <a:cs typeface="Times New Roman" pitchFamily="18" charset="0"/>
              </a:rPr>
              <a:t>SUMARIO</a:t>
            </a:r>
            <a:endParaRPr lang="es-ES" b="1" dirty="0" smtClean="0">
              <a:solidFill>
                <a:schemeClr val="accent1">
                  <a:lumMod val="50000"/>
                </a:schemeClr>
              </a:solidFill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600200" y="1484784"/>
            <a:ext cx="6629400" cy="51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0" indent="-366713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SzPct val="120000"/>
              <a:buFont typeface="Wingdings" pitchFamily="2" charset="2"/>
              <a:buChar char="Ø"/>
              <a:tabLst>
                <a:tab pos="1047750" algn="l"/>
              </a:tabLst>
            </a:pPr>
            <a:r>
              <a:rPr lang="es-MX" sz="3600" i="1" dirty="0">
                <a:solidFill>
                  <a:schemeClr val="tx1"/>
                </a:solidFill>
                <a:latin typeface="Times New Roman" pitchFamily="18" charset="0"/>
              </a:rPr>
              <a:t>Introducción </a:t>
            </a:r>
            <a:endParaRPr lang="es-MX" sz="3600" i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857250" indent="-366713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SzPct val="120000"/>
              <a:tabLst>
                <a:tab pos="1047750" algn="l"/>
              </a:tabLst>
            </a:pPr>
            <a:endParaRPr lang="es-MX" sz="3600" i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857250" indent="-366713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SzPct val="120000"/>
              <a:buFont typeface="Wingdings" pitchFamily="2" charset="2"/>
              <a:buChar char="Ø"/>
              <a:tabLst>
                <a:tab pos="1047750" algn="l"/>
              </a:tabLst>
            </a:pPr>
            <a:r>
              <a:rPr lang="es-MX" sz="3600" i="1" dirty="0" smtClean="0">
                <a:solidFill>
                  <a:schemeClr val="tx1"/>
                </a:solidFill>
                <a:latin typeface="Times New Roman" pitchFamily="18" charset="0"/>
              </a:rPr>
              <a:t>Marco Legal</a:t>
            </a:r>
          </a:p>
          <a:p>
            <a:pPr marL="857250" indent="-366713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SzPct val="120000"/>
              <a:tabLst>
                <a:tab pos="1047750" algn="l"/>
              </a:tabLst>
            </a:pPr>
            <a:r>
              <a:rPr lang="es-MX" sz="36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marL="857250" indent="-366713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SzPct val="120000"/>
              <a:buFont typeface="Wingdings" pitchFamily="2" charset="2"/>
              <a:buChar char="Ø"/>
              <a:tabLst>
                <a:tab pos="1047750" algn="l"/>
              </a:tabLst>
            </a:pPr>
            <a:r>
              <a:rPr lang="es-MX" sz="3600" i="1" dirty="0" smtClean="0">
                <a:solidFill>
                  <a:schemeClr val="tx1"/>
                </a:solidFill>
                <a:latin typeface="Times New Roman" pitchFamily="18" charset="0"/>
              </a:rPr>
              <a:t>Funciones  de Apoyo</a:t>
            </a:r>
          </a:p>
          <a:p>
            <a:pPr marL="857250" indent="-366713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SzPct val="120000"/>
              <a:tabLst>
                <a:tab pos="1047750" algn="l"/>
              </a:tabLst>
            </a:pPr>
            <a:endParaRPr lang="es-MX" sz="36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857250" indent="-366713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SzPct val="120000"/>
              <a:buFont typeface="Wingdings" pitchFamily="2" charset="2"/>
              <a:buChar char="Ø"/>
              <a:tabLst>
                <a:tab pos="1047750" algn="l"/>
              </a:tabLst>
            </a:pPr>
            <a:r>
              <a:rPr lang="es-MX" sz="3600" i="1" dirty="0" smtClean="0">
                <a:solidFill>
                  <a:schemeClr val="tx1"/>
                </a:solidFill>
                <a:latin typeface="Times New Roman" pitchFamily="18" charset="0"/>
              </a:rPr>
              <a:t>Conclusión</a:t>
            </a:r>
          </a:p>
          <a:p>
            <a:pPr marL="857250" indent="-366713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SzPct val="120000"/>
              <a:buFont typeface="Wingdings" pitchFamily="2" charset="2"/>
              <a:buChar char="Ø"/>
              <a:tabLst>
                <a:tab pos="1047750" algn="l"/>
              </a:tabLst>
            </a:pPr>
            <a:endParaRPr lang="es-ES" sz="36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27384"/>
            <a:ext cx="1043608" cy="12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 autoUpdateAnimBg="0" advAuto="1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Marcador de contenido"/>
          <p:cNvGraphicFramePr>
            <a:graphicFrameLocks noGrp="1"/>
          </p:cNvGraphicFramePr>
          <p:nvPr>
            <p:ph/>
          </p:nvPr>
        </p:nvGraphicFramePr>
        <p:xfrm>
          <a:off x="539750" y="565100"/>
          <a:ext cx="8424863" cy="646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63" y="2420938"/>
            <a:ext cx="1785937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8" descr="Direccion de Hidrograf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2438" y="71438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15" descr="paraguaiband2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36842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paraguaiband2"/>
          <p:cNvPicPr>
            <a:picLocks noGrp="1" noChangeAspect="1" noChangeArrowheads="1" noCro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64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899592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-603447"/>
            <a:ext cx="9144000" cy="6696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MX" sz="2000" b="0" i="1" kern="0" dirty="0" smtClean="0">
              <a:solidFill>
                <a:schemeClr val="bg2">
                  <a:lumMod val="10000"/>
                </a:schemeClr>
              </a:solidFill>
              <a:latin typeface="Algerian" pitchFamily="82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s-MX" sz="2000" b="0" i="1" kern="0" dirty="0" smtClean="0">
                <a:solidFill>
                  <a:schemeClr val="bg2">
                    <a:lumMod val="10000"/>
                  </a:schemeClr>
                </a:solidFill>
                <a:latin typeface="Algerian" pitchFamily="82" charset="0"/>
                <a:ea typeface="+mj-ea"/>
                <a:cs typeface="+mj-cs"/>
              </a:rPr>
              <a:t>                </a:t>
            </a:r>
          </a:p>
          <a:p>
            <a:pPr algn="ctr">
              <a:defRPr/>
            </a:pPr>
            <a:endParaRPr lang="es-MX" sz="2000" b="0" i="1" kern="0" dirty="0" smtClean="0">
              <a:solidFill>
                <a:schemeClr val="bg2">
                  <a:lumMod val="10000"/>
                </a:schemeClr>
              </a:solidFill>
              <a:latin typeface="Algerian" pitchFamily="82" charset="0"/>
              <a:ea typeface="+mj-ea"/>
              <a:cs typeface="+mj-cs"/>
            </a:endParaRPr>
          </a:p>
          <a:p>
            <a:pPr algn="ctr">
              <a:defRPr/>
            </a:pPr>
            <a:endParaRPr lang="es-MX" sz="2000" b="0" i="1" kern="0" dirty="0" smtClean="0">
              <a:solidFill>
                <a:schemeClr val="bg2">
                  <a:lumMod val="10000"/>
                </a:schemeClr>
              </a:solidFill>
              <a:latin typeface="Algerian" pitchFamily="82" charset="0"/>
              <a:ea typeface="+mj-ea"/>
              <a:cs typeface="+mj-cs"/>
            </a:endParaRPr>
          </a:p>
          <a:p>
            <a:pPr algn="ctr">
              <a:defRPr/>
            </a:pPr>
            <a:endParaRPr lang="es-MX" sz="2000" b="0" i="1" kern="0" dirty="0" smtClean="0">
              <a:solidFill>
                <a:schemeClr val="bg2">
                  <a:lumMod val="10000"/>
                </a:schemeClr>
              </a:solidFill>
              <a:latin typeface="Algerian" pitchFamily="82" charset="0"/>
              <a:ea typeface="+mj-ea"/>
              <a:cs typeface="+mj-cs"/>
            </a:endParaRPr>
          </a:p>
          <a:p>
            <a:pPr algn="ctr">
              <a:defRPr/>
            </a:pPr>
            <a:endParaRPr lang="es-MX" sz="2000" b="0" i="1" kern="0" dirty="0" smtClean="0">
              <a:solidFill>
                <a:schemeClr val="bg2">
                  <a:lumMod val="10000"/>
                </a:schemeClr>
              </a:solidFill>
              <a:latin typeface="Algerian" pitchFamily="82" charset="0"/>
              <a:ea typeface="+mj-ea"/>
              <a:cs typeface="+mj-cs"/>
            </a:endParaRPr>
          </a:p>
          <a:p>
            <a:pPr algn="ctr">
              <a:defRPr/>
            </a:pPr>
            <a:endParaRPr lang="es-MX" sz="2000" b="0" i="1" kern="0" dirty="0" smtClean="0">
              <a:solidFill>
                <a:schemeClr val="bg2">
                  <a:lumMod val="10000"/>
                </a:schemeClr>
              </a:solidFill>
              <a:latin typeface="Algerian" pitchFamily="82" charset="0"/>
              <a:ea typeface="+mj-ea"/>
              <a:cs typeface="+mj-cs"/>
            </a:endParaRPr>
          </a:p>
          <a:p>
            <a:pPr algn="ctr">
              <a:defRPr/>
            </a:pPr>
            <a:endParaRPr lang="es-MX" sz="2000" b="0" i="1" kern="0" dirty="0" smtClean="0">
              <a:solidFill>
                <a:schemeClr val="bg2">
                  <a:lumMod val="10000"/>
                </a:schemeClr>
              </a:solidFill>
              <a:latin typeface="Algerian" pitchFamily="82" charset="0"/>
              <a:ea typeface="+mj-ea"/>
              <a:cs typeface="+mj-cs"/>
            </a:endParaRPr>
          </a:p>
          <a:p>
            <a:pPr algn="ctr">
              <a:defRPr/>
            </a:pPr>
            <a:endParaRPr lang="es-MX" sz="2000" b="0" i="1" kern="0" dirty="0" smtClean="0">
              <a:solidFill>
                <a:schemeClr val="bg2">
                  <a:lumMod val="10000"/>
                </a:schemeClr>
              </a:solidFill>
              <a:latin typeface="Algerian" pitchFamily="82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s-MX" sz="2800" b="0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gerian" pitchFamily="82" charset="0"/>
              </a:rPr>
              <a:t>conclusion</a:t>
            </a:r>
          </a:p>
          <a:p>
            <a:pPr algn="ctr">
              <a:defRPr/>
            </a:pPr>
            <a:endParaRPr lang="es-MX" sz="2000" b="0" i="1" kern="0" dirty="0" smtClean="0">
              <a:solidFill>
                <a:schemeClr val="bg2">
                  <a:lumMod val="10000"/>
                </a:schemeClr>
              </a:solidFill>
              <a:latin typeface="Algerian" pitchFamily="82" charset="0"/>
              <a:ea typeface="+mj-ea"/>
              <a:cs typeface="+mj-cs"/>
            </a:endParaRPr>
          </a:p>
          <a:p>
            <a:pPr algn="just">
              <a:defRPr/>
            </a:pPr>
            <a:r>
              <a:rPr lang="es-MX" sz="2000" b="0" i="1" kern="0" dirty="0" smtClean="0">
                <a:solidFill>
                  <a:schemeClr val="bg2">
                    <a:lumMod val="10000"/>
                  </a:schemeClr>
                </a:solidFill>
                <a:latin typeface="Algerian" pitchFamily="82" charset="0"/>
                <a:ea typeface="+mj-ea"/>
                <a:cs typeface="+mj-cs"/>
              </a:rPr>
              <a:t>                       </a:t>
            </a:r>
            <a:r>
              <a:rPr lang="es-MX" sz="2000" b="0" i="1" kern="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LA ARMADA PARAGUAYA CUMPLE LAS SIGUIENTES FUNCIONES QUE SON CONEXAS AL COMERCIO FLUVIAL :</a:t>
            </a:r>
          </a:p>
          <a:p>
            <a:pPr>
              <a:defRPr/>
            </a:pPr>
            <a:r>
              <a:rPr lang="es-MX" sz="2000" b="0" i="1" kern="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defRPr/>
            </a:pPr>
            <a:r>
              <a:rPr lang="es-MX" sz="2000" b="0" i="1" kern="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 - </a:t>
            </a:r>
            <a:r>
              <a:rPr lang="es-MX" sz="2000" b="0" i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SEGURIDAD DE LA NAVEGACION  POR AGUAS QUE SE EXTIENDE: </a:t>
            </a:r>
          </a:p>
          <a:p>
            <a:pPr>
              <a:defRPr/>
            </a:pPr>
            <a:endParaRPr lang="es-MX" sz="2000" b="0" i="1" kern="0" dirty="0" smtClean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MX" sz="2000" b="0" i="1" kern="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Tripulantes…………formación, capacitación, promoción y certificación </a:t>
            </a:r>
          </a:p>
          <a:p>
            <a:pPr>
              <a:defRPr/>
            </a:pPr>
            <a:endParaRPr lang="es-MX" sz="2000" b="0" i="1" kern="0" dirty="0" smtClean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MX" sz="2000" b="0" i="1" kern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Buque……………….inspección, chequeo, expedición certificados seguridad, etc.</a:t>
            </a:r>
          </a:p>
          <a:p>
            <a:pPr>
              <a:buFont typeface="Wingdings" pitchFamily="2" charset="2"/>
              <a:buChar char="ü"/>
              <a:defRPr/>
            </a:pPr>
            <a:endParaRPr lang="es-MX" sz="2000" b="0" i="1" kern="0" dirty="0" smtClean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MX" sz="2000" b="0" i="1" kern="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Carga……………….control despachos aduaneros, buen arrumaje a bordo, cargas 		  diferenciadas en buques habilitados para el efecto, etc.</a:t>
            </a:r>
          </a:p>
          <a:p>
            <a:pPr>
              <a:defRPr/>
            </a:pPr>
            <a:endParaRPr lang="es-MX" sz="2000" b="0" i="1" kern="0" dirty="0" smtClean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MX" sz="2000" b="0" i="1" kern="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Medio ambiente….prevención y represión de delitos ambientales – protección 		     fauna íctica – mitigación de derrames hidrocarburos – etc.</a:t>
            </a:r>
          </a:p>
          <a:p>
            <a:pPr>
              <a:buFont typeface="Wingdings" pitchFamily="2" charset="2"/>
              <a:buChar char="ü"/>
              <a:defRPr/>
            </a:pPr>
            <a:endParaRPr lang="es-MX" sz="2000" b="0" i="1" kern="0" dirty="0" smtClean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MX" sz="2000" b="0" i="1" kern="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BRAZO ARMADO DE LAS AUTORIDADES JUDICIALES – FISCALES  - ADUANERAS – PORTUARIAS – en todo curso de agua navegable - </a:t>
            </a:r>
          </a:p>
          <a:p>
            <a:pPr>
              <a:buFont typeface="Wingdings" pitchFamily="2" charset="2"/>
              <a:buChar char="ü"/>
              <a:defRPr/>
            </a:pPr>
            <a:endParaRPr lang="es-MX" sz="2000" b="0" i="1" kern="0" dirty="0" smtClean="0">
              <a:solidFill>
                <a:schemeClr val="bg2">
                  <a:lumMod val="10000"/>
                </a:schemeClr>
              </a:solidFill>
              <a:latin typeface="Algerian" pitchFamily="82" charset="0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endParaRPr lang="es-MX" sz="2000" b="0" i="1" kern="0" dirty="0" smtClean="0">
              <a:solidFill>
                <a:schemeClr val="bg2">
                  <a:lumMod val="10000"/>
                </a:schemeClr>
              </a:solidFill>
              <a:latin typeface="Algerian" pitchFamily="82" charset="0"/>
              <a:ea typeface="+mj-ea"/>
              <a:cs typeface="+mj-cs"/>
            </a:endParaRPr>
          </a:p>
          <a:p>
            <a:pPr>
              <a:defRPr/>
            </a:pPr>
            <a:endParaRPr lang="es-MX" sz="2000" b="0" i="1" kern="0" dirty="0" smtClean="0">
              <a:solidFill>
                <a:schemeClr val="bg2">
                  <a:lumMod val="10000"/>
                </a:schemeClr>
              </a:solidFill>
              <a:latin typeface="Algerian" pitchFamily="82" charset="0"/>
              <a:ea typeface="+mj-ea"/>
              <a:cs typeface="+mj-cs"/>
            </a:endParaRPr>
          </a:p>
          <a:p>
            <a:pPr algn="ctr">
              <a:defRPr/>
            </a:pPr>
            <a:endParaRPr lang="es-MX" sz="2000" b="0" i="1" kern="0" dirty="0" smtClean="0">
              <a:solidFill>
                <a:schemeClr val="bg2">
                  <a:lumMod val="10000"/>
                </a:schemeClr>
              </a:solidFill>
              <a:latin typeface="Algerian" pitchFamily="82" charset="0"/>
              <a:ea typeface="+mj-ea"/>
              <a:cs typeface="+mj-cs"/>
            </a:endParaRPr>
          </a:p>
          <a:p>
            <a:pPr algn="ctr">
              <a:defRPr/>
            </a:pPr>
            <a:endParaRPr lang="es-ES" sz="2400" b="0" kern="0" dirty="0">
              <a:solidFill>
                <a:schemeClr val="accent1">
                  <a:lumMod val="50000"/>
                </a:schemeClr>
              </a:solidFill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531440"/>
            <a:ext cx="9396536" cy="7389440"/>
          </a:xfrm>
        </p:spPr>
      </p:pic>
      <p:sp>
        <p:nvSpPr>
          <p:cNvPr id="5" name="Rectángulo 4"/>
          <p:cNvSpPr/>
          <p:nvPr/>
        </p:nvSpPr>
        <p:spPr>
          <a:xfrm>
            <a:off x="77274" y="3105835"/>
            <a:ext cx="88152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PY" kern="10" spc="1081" dirty="0" smtClean="0">
              <a:ln w="9525">
                <a:round/>
                <a:headEnd/>
                <a:tailEnd/>
              </a:ln>
              <a:solidFill>
                <a:srgbClr val="FFFFFF"/>
              </a:solidFill>
              <a:latin typeface="Algerian" panose="04020705040A02060702" pitchFamily="82" charset="0"/>
            </a:endParaRPr>
          </a:p>
          <a:p>
            <a:pPr algn="ctr"/>
            <a:endParaRPr lang="es-PY" kern="10" spc="1081" dirty="0">
              <a:ln w="9525">
                <a:round/>
                <a:headEnd/>
                <a:tailEnd/>
              </a:ln>
              <a:solidFill>
                <a:srgbClr val="FFFFFF"/>
              </a:solidFill>
              <a:latin typeface="Algerian" panose="04020705040A02060702" pitchFamily="82" charset="0"/>
            </a:endParaRPr>
          </a:p>
          <a:p>
            <a:pPr algn="ctr"/>
            <a:endParaRPr lang="es-PY" kern="10" spc="1081" dirty="0" smtClean="0">
              <a:ln w="9525">
                <a:round/>
                <a:headEnd/>
                <a:tailEnd/>
              </a:ln>
              <a:solidFill>
                <a:srgbClr val="FFFFFF"/>
              </a:solidFill>
              <a:latin typeface="Algerian" panose="04020705040A02060702" pitchFamily="82" charset="0"/>
            </a:endParaRPr>
          </a:p>
          <a:p>
            <a:pPr algn="ctr"/>
            <a:endParaRPr lang="es-PY" kern="10" spc="1081" dirty="0">
              <a:ln w="9525">
                <a:round/>
                <a:headEnd/>
                <a:tailEnd/>
              </a:ln>
              <a:solidFill>
                <a:srgbClr val="FFFFFF"/>
              </a:solidFill>
              <a:latin typeface="Algerian" panose="04020705040A02060702" pitchFamily="82" charset="0"/>
            </a:endParaRPr>
          </a:p>
          <a:p>
            <a:pPr algn="ctr"/>
            <a:r>
              <a:rPr lang="es-PY" sz="3200" i="1" kern="10" spc="1081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lgerian" panose="04020705040A02060702" pitchFamily="82" charset="0"/>
              </a:rPr>
              <a:t>         MUCHAS GRACIAS</a:t>
            </a:r>
            <a:endParaRPr lang="es-PY" sz="3200" i="1" kern="10" spc="1081" dirty="0">
              <a:ln w="9525">
                <a:round/>
                <a:headEnd/>
                <a:tailEnd/>
              </a:ln>
              <a:solidFill>
                <a:srgbClr val="FFFFF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2666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1000" y="0"/>
            <a:ext cx="8458200" cy="21328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dirty="0" smtClean="0"/>
              <a:t>Introducción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428604"/>
            <a:ext cx="8491860" cy="6215106"/>
          </a:xfrm>
        </p:spPr>
        <p:txBody>
          <a:bodyPr/>
          <a:lstStyle/>
          <a:p>
            <a:pPr algn="ctr" eaLnBrk="1" hangingPunct="1">
              <a:defRPr/>
            </a:pPr>
            <a:endParaRPr lang="es-E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s-E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s-E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s-E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s-E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s-E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s-E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s-E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s-E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PY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es-PY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es-PY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es-PY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es-PY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 eaLnBrk="1" hangingPunct="1">
              <a:defRPr/>
            </a:pPr>
            <a:endParaRPr lang="es-PY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 eaLnBrk="1" hangingPunct="1">
              <a:defRPr/>
            </a:pPr>
            <a:endParaRPr lang="es-PY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 eaLnBrk="1" hangingPunct="1">
              <a:defRPr/>
            </a:pPr>
            <a:endParaRPr lang="es-PY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es-PY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es-PY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es-PY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es-PY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es-PY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es-ES" kern="10" dirty="0" smtClean="0">
              <a:ln w="12700">
                <a:solidFill>
                  <a:schemeClr val="bg2"/>
                </a:solidFill>
                <a:round/>
                <a:headEnd/>
                <a:tailEnd/>
              </a:ln>
              <a:solidFill>
                <a:schemeClr val="tx1"/>
              </a:solidFill>
              <a:effectLst>
                <a:prstShdw prst="shdw17" dist="17961" dir="13500000">
                  <a:srgbClr val="00005C"/>
                </a:prstShdw>
              </a:effectLst>
              <a:latin typeface="Arial Black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es-ES" kern="10" dirty="0" smtClean="0">
              <a:ln w="12700">
                <a:solidFill>
                  <a:schemeClr val="bg2"/>
                </a:solidFill>
                <a:round/>
                <a:headEnd/>
                <a:tailEnd/>
              </a:ln>
              <a:solidFill>
                <a:schemeClr val="tx1"/>
              </a:solidFill>
              <a:effectLst>
                <a:prstShdw prst="shdw17" dist="17961" dir="13500000">
                  <a:srgbClr val="00005C"/>
                </a:prstShdw>
              </a:effectLst>
              <a:latin typeface="Arial Black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es-ES" kern="10" dirty="0" smtClean="0">
              <a:ln w="12700">
                <a:solidFill>
                  <a:schemeClr val="bg2"/>
                </a:solidFill>
                <a:round/>
                <a:headEnd/>
                <a:tailEnd/>
              </a:ln>
              <a:solidFill>
                <a:schemeClr val="tx1"/>
              </a:solidFill>
              <a:effectLst>
                <a:prstShdw prst="shdw17" dist="17961" dir="13500000">
                  <a:srgbClr val="00005C"/>
                </a:prstShdw>
              </a:effectLst>
              <a:latin typeface="Arial Black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es-ES" kern="10" dirty="0" smtClean="0">
              <a:ln w="12700">
                <a:solidFill>
                  <a:schemeClr val="bg2"/>
                </a:solidFill>
                <a:round/>
                <a:headEnd/>
                <a:tailEnd/>
              </a:ln>
              <a:solidFill>
                <a:schemeClr val="tx1"/>
              </a:solidFill>
              <a:effectLst>
                <a:prstShdw prst="shdw17" dist="17961" dir="13500000">
                  <a:srgbClr val="00005C"/>
                </a:prstShdw>
              </a:effectLst>
              <a:latin typeface="Arial Black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es-PY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es-ES" kern="10" dirty="0" smtClean="0">
              <a:ln w="12700">
                <a:solidFill>
                  <a:schemeClr val="bg2"/>
                </a:solidFill>
                <a:round/>
                <a:headEnd/>
                <a:tailEnd/>
              </a:ln>
              <a:solidFill>
                <a:schemeClr val="tx1"/>
              </a:solidFill>
              <a:effectLst>
                <a:prstShdw prst="shdw17" dist="17961" dir="13500000">
                  <a:srgbClr val="00005C"/>
                </a:prstShdw>
              </a:effectLst>
              <a:latin typeface="Arial Black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es-ES" kern="10" dirty="0" smtClean="0">
              <a:ln w="12700">
                <a:solidFill>
                  <a:schemeClr val="bg2"/>
                </a:solidFill>
                <a:round/>
                <a:headEnd/>
                <a:tailEnd/>
              </a:ln>
              <a:solidFill>
                <a:schemeClr val="tx1"/>
              </a:solidFill>
              <a:effectLst>
                <a:prstShdw prst="shdw17" dist="17961" dir="13500000">
                  <a:srgbClr val="00005C"/>
                </a:prstShdw>
              </a:effectLst>
              <a:latin typeface="Arial Black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es-ES" sz="2000" kern="10" dirty="0" smtClean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prstShdw prst="shdw17" dist="17961" dir="13500000">
                    <a:srgbClr val="00005C"/>
                  </a:prstShdw>
                </a:effectLst>
                <a:latin typeface="Arial Black"/>
              </a:rPr>
              <a:t>PREFECTURA GENERAL NAVAL (PGN)</a:t>
            </a: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es-PY" sz="2000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es-PY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La Armada Paraguaya por intermedio de la Prefectura General Naval (PGN)  tiene el control directo sobre las actividades comerciales en su condición de autoridad </a:t>
            </a:r>
            <a:r>
              <a:rPr lang="es-PY" b="1" i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fluvio</a:t>
            </a:r>
            <a:r>
              <a:rPr lang="es-PY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/marítima del Paraguay, cuando estas actividades comerciales se desenvuelvan  en su jurisdicción ……todo curso de agua navegables y  áreas adyacentes  ……</a:t>
            </a:r>
            <a:r>
              <a:rPr lang="es-PY" b="1" i="1" dirty="0" smtClean="0">
                <a:solidFill>
                  <a:srgbClr val="002368"/>
                </a:solidFill>
                <a:latin typeface="Andalus" pitchFamily="18" charset="-78"/>
                <a:cs typeface="Andalus" pitchFamily="18" charset="-78"/>
              </a:rPr>
              <a:t>Ley Nº 1158 /85 </a:t>
            </a: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es-PY" b="1" i="1" dirty="0" smtClean="0">
              <a:solidFill>
                <a:srgbClr val="002368"/>
              </a:solidFill>
              <a:latin typeface="Andalus" pitchFamily="18" charset="-78"/>
              <a:cs typeface="Andalus" pitchFamily="18" charset="-78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es-PY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Cumple un ROL relevante  ya que es la Autoridad competente designado por Ley para controlar  y vigilar el transporte fluvial comercial en todo el litoral del Río Paraguay y Paraná, </a:t>
            </a:r>
            <a:r>
              <a:rPr lang="es-PY" b="1" i="1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con relación a la seguridad de las embarcaciones, de la carga y de la tripulación </a:t>
            </a:r>
            <a:endParaRPr lang="es-ES" b="1" i="1" u="sng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ctr" eaLnBrk="1" hangingPunct="1">
              <a:defRPr/>
            </a:pPr>
            <a:endParaRPr lang="es-ES" b="1" u="sng" dirty="0">
              <a:solidFill>
                <a:srgbClr val="FF000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7" y="2771"/>
            <a:ext cx="888129" cy="112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Escudo PGN 3"/>
          <p:cNvPicPr>
            <a:picLocks noChangeArrowheads="1"/>
          </p:cNvPicPr>
          <p:nvPr/>
        </p:nvPicPr>
        <p:blipFill>
          <a:blip r:embed="rId3" cstate="print">
            <a:lum bright="2000" contrast="6000"/>
          </a:blip>
          <a:srcRect/>
          <a:stretch>
            <a:fillRect/>
          </a:stretch>
        </p:blipFill>
        <p:spPr bwMode="auto">
          <a:xfrm>
            <a:off x="1" y="0"/>
            <a:ext cx="78578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sz="2800" b="1" dirty="0" smtClean="0">
                <a:latin typeface="Andalus" pitchFamily="18" charset="-78"/>
                <a:cs typeface="Andalus" pitchFamily="18" charset="-78"/>
              </a:rPr>
              <a:t>introducción</a:t>
            </a:r>
            <a:endParaRPr lang="es-E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>
          <a:xfrm>
            <a:off x="0" y="692696"/>
            <a:ext cx="8991600" cy="6165304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endParaRPr lang="es-ES" sz="2400" kern="10" dirty="0" smtClean="0">
              <a:ln w="12700">
                <a:solidFill>
                  <a:schemeClr val="bg2"/>
                </a:solidFill>
                <a:round/>
                <a:headEnd/>
                <a:tailEnd/>
              </a:ln>
              <a:solidFill>
                <a:schemeClr val="tx1"/>
              </a:solidFill>
              <a:effectLst>
                <a:prstShdw prst="shdw17" dist="17961" dir="13500000">
                  <a:srgbClr val="00005C"/>
                </a:prstShdw>
              </a:effectLst>
              <a:latin typeface="Arial Black"/>
            </a:endParaRPr>
          </a:p>
          <a:p>
            <a:pPr algn="just">
              <a:buFont typeface="Wingdings" pitchFamily="2" charset="2"/>
              <a:buChar char="q"/>
            </a:pPr>
            <a:r>
              <a:rPr lang="es-ES" sz="2000" kern="10" dirty="0" smtClean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prstShdw prst="shdw17" dist="17961" dir="13500000">
                    <a:srgbClr val="00005C"/>
                  </a:prstShdw>
                </a:effectLst>
                <a:latin typeface="Arial Black"/>
              </a:rPr>
              <a:t>DIRECCION HIDROGRAFIA y NAVEGACION (DHN)</a:t>
            </a:r>
          </a:p>
          <a:p>
            <a:pPr algn="just">
              <a:buNone/>
            </a:pPr>
            <a:endParaRPr lang="es-PY" sz="2400" b="1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buFont typeface="Wingdings" pitchFamily="2" charset="2"/>
              <a:buChar char="q"/>
            </a:pPr>
            <a:r>
              <a:rPr lang="es-PY" sz="2000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Asimismo, la Armada Paraguaya por intermedio de la Dirección de Hidrografía y Navegación (DHN), cumple una misión muy importante en el ámbito de la navegación, ya que </a:t>
            </a:r>
            <a:r>
              <a:rPr lang="es-ES" sz="2000" b="1" i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es un organismo científico, técnico y administrativo, capacitado para atender esencialmente </a:t>
            </a:r>
            <a:r>
              <a:rPr lang="es-ES" sz="2000" b="1" i="1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todo lo relacionado con la hidrografía y navegación de nuestras vías fluviales y lacustres en sus diversos aspectos.</a:t>
            </a:r>
          </a:p>
          <a:p>
            <a:pPr marL="0" indent="0" algn="just">
              <a:buNone/>
            </a:pPr>
            <a:endParaRPr lang="es-ES" sz="2000" b="1" i="1" u="sng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buFont typeface="Wingdings" pitchFamily="2" charset="2"/>
              <a:buChar char="q"/>
            </a:pPr>
            <a:r>
              <a:rPr lang="es-ES" sz="2000" b="1" i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Tiene a su cargo formular las instrucciones y directivas para los trabajos concernientes a la hidrografía nacional y </a:t>
            </a:r>
            <a:r>
              <a:rPr lang="es-ES" sz="2000" b="1" i="1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coopera en el aspecto náutico con la Prefectura General Naval.</a:t>
            </a:r>
          </a:p>
          <a:p>
            <a:pPr marL="0" indent="0" algn="just">
              <a:buNone/>
            </a:pPr>
            <a:endParaRPr lang="es-ES" sz="2000" b="1" i="1" u="sng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es-PY" sz="2000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Actualmente la República del Paraguay tiene la mayor flota fluvial de la región por lo que se encuentra en  primer lugar en la Hidrovía Paraguay-Paraná y en Tercer lugar a nivel mundial.</a:t>
            </a:r>
            <a:endParaRPr lang="es-ES" sz="2000" b="1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eaLnBrk="1" hangingPunct="1">
              <a:buNone/>
            </a:pPr>
            <a:r>
              <a:rPr lang="es-PY" sz="2000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 </a:t>
            </a:r>
            <a:endParaRPr lang="es-ES" sz="2000" b="1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eaLnBrk="1" hangingPunct="1"/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0"/>
            <a:ext cx="928662" cy="100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Direccion de Hidrograf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62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err="1" smtClean="0">
                <a:latin typeface="Andalus" pitchFamily="18" charset="-78"/>
                <a:cs typeface="Andalus" pitchFamily="18" charset="-78"/>
              </a:rPr>
              <a:t>introduccion</a:t>
            </a:r>
            <a:endParaRPr lang="es-E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472608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q"/>
            </a:pPr>
            <a:endParaRPr lang="es-PY" sz="2400" b="1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es-PY" sz="2000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Mas del 80 % del comercio paraguayo de importación y exportación utilizan el servicio de transporte fluvial a través de la Hidrovía Paraguay-Paraná, por ser la más segura, económica y con menos  efecto  negativo sobre el medio ambiente .-</a:t>
            </a:r>
          </a:p>
          <a:p>
            <a:pPr marL="0" indent="0" algn="just" eaLnBrk="1" hangingPunct="1">
              <a:buNone/>
            </a:pPr>
            <a:endParaRPr lang="es-PY" sz="2000" b="1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es-PY" sz="2000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También es importante destacar que se utiliza esta vía fluvial para transportar el 100% del combustible (producto estratégico)  proveniente del exterior y de esta forma aprovisionar  a toda la población .-</a:t>
            </a:r>
          </a:p>
          <a:p>
            <a:pPr marL="0" indent="0" algn="just" eaLnBrk="1" hangingPunct="1">
              <a:buNone/>
            </a:pPr>
            <a:endParaRPr lang="es-PY" sz="2000" b="1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es-PY" sz="2000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Y la ARMADA PARAGUAYA es la encargada de brindar la seguridad y todo tipo de apoyo en la  navegación de los convoyes que transportan estas mercaderías calificadas en cuanto a su transporte como “PELIGROSAS” , hasta su  destino final – 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es-MX" sz="2000" b="1" i="1" dirty="0" smtClean="0">
                <a:solidFill>
                  <a:srgbClr val="FF3300"/>
                </a:solidFill>
                <a:latin typeface="Andalus" pitchFamily="18" charset="-78"/>
                <a:cs typeface="Andalus" pitchFamily="18" charset="-78"/>
              </a:rPr>
              <a:t>OBS: Este apoyo debe entenderse a cualquier embarcación que navega las aguas de la HPP (Argentina, Brasil, Bolivia, Uruguay, Paraguay)</a:t>
            </a:r>
            <a:endParaRPr lang="es-MX" sz="2000" b="1" i="1" dirty="0">
              <a:solidFill>
                <a:srgbClr val="FF3300"/>
              </a:solidFill>
              <a:latin typeface="Andalus" pitchFamily="18" charset="-78"/>
              <a:cs typeface="Andalus" pitchFamily="18" charset="-78"/>
            </a:endParaRPr>
          </a:p>
          <a:p>
            <a:pPr algn="just" eaLnBrk="1" hangingPunct="1">
              <a:buFont typeface="Wingdings" pitchFamily="2" charset="2"/>
              <a:buChar char="q"/>
            </a:pPr>
            <a:endParaRPr lang="es-ES" sz="2000" b="1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s-ES" b="1" i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1043608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785794"/>
          </a:xfrm>
        </p:spPr>
        <p:txBody>
          <a:bodyPr/>
          <a:lstStyle/>
          <a:p>
            <a:r>
              <a:rPr lang="es-ES" b="1" dirty="0" smtClean="0">
                <a:latin typeface="Andalus" pitchFamily="18" charset="-78"/>
                <a:cs typeface="Andalus" pitchFamily="18" charset="-78"/>
              </a:rPr>
              <a:t>                      </a:t>
            </a:r>
            <a:r>
              <a:rPr lang="es-ES" sz="3200" b="1" dirty="0" smtClean="0">
                <a:latin typeface="Andalus" pitchFamily="18" charset="-78"/>
                <a:cs typeface="Andalus" pitchFamily="18" charset="-78"/>
              </a:rPr>
              <a:t>introducción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5580083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endParaRPr lang="es-ES" sz="2400" kern="10" dirty="0" smtClean="0">
              <a:ln w="12700">
                <a:solidFill>
                  <a:schemeClr val="bg2"/>
                </a:solidFill>
                <a:round/>
                <a:headEnd/>
                <a:tailEnd/>
              </a:ln>
              <a:solidFill>
                <a:schemeClr val="tx1"/>
              </a:solidFill>
              <a:effectLst>
                <a:prstShdw prst="shdw17" dist="17961" dir="13500000">
                  <a:srgbClr val="00005C"/>
                </a:prstShdw>
              </a:effectLst>
              <a:latin typeface="Arial Black"/>
            </a:endParaRPr>
          </a:p>
          <a:p>
            <a:pPr algn="just">
              <a:buFont typeface="Wingdings" pitchFamily="2" charset="2"/>
              <a:buChar char="q"/>
            </a:pPr>
            <a:r>
              <a:rPr lang="es-ES" sz="2000" kern="10" dirty="0" smtClean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prstShdw prst="shdw17" dist="17961" dir="13500000">
                    <a:srgbClr val="00005C"/>
                  </a:prstShdw>
                </a:effectLst>
                <a:latin typeface="Arial Black"/>
              </a:rPr>
              <a:t>COMANDO INSTITUTOS NAVALES DE ENSEÑANZA (CINAE)   </a:t>
            </a:r>
          </a:p>
          <a:p>
            <a:pPr algn="just">
              <a:buFont typeface="Wingdings" pitchFamily="2" charset="2"/>
              <a:buChar char="q"/>
            </a:pPr>
            <a:endParaRPr lang="es-ES" sz="2400" b="1" i="1" dirty="0" smtClean="0">
              <a:latin typeface="Andalus" pitchFamily="18" charset="-78"/>
              <a:cs typeface="Andalus" pitchFamily="18" charset="-78"/>
            </a:endParaRPr>
          </a:p>
          <a:p>
            <a:pPr algn="just">
              <a:buFont typeface="Wingdings" pitchFamily="2" charset="2"/>
              <a:buChar char="q"/>
            </a:pPr>
            <a:r>
              <a:rPr lang="es-ES" sz="2000" b="1" i="1" dirty="0" smtClean="0">
                <a:latin typeface="Andalus" pitchFamily="18" charset="-78"/>
                <a:cs typeface="Andalus" pitchFamily="18" charset="-78"/>
              </a:rPr>
              <a:t>Igualmente  la Armada Paraguaya – a través del  Comando Institutos Navales de Enseñanza  (CINAE) –, mediante la Escuela Náutica de la Armada (ENA) se encarga de la: formación, capacitación, promoción y certificación de todo el personal embarcado, que son los profesionales  navegantes  en quienes finalmente recaen la alta responsabilidad  de  transportar  miles de toneladas en todo tipo de embarcaciones  a diversos países –</a:t>
            </a:r>
          </a:p>
          <a:p>
            <a:pPr marL="0" indent="0" algn="just">
              <a:buNone/>
            </a:pPr>
            <a:endParaRPr lang="es-ES" sz="2000" b="1" i="1" dirty="0" smtClean="0">
              <a:latin typeface="Andalus" pitchFamily="18" charset="-78"/>
              <a:cs typeface="Andalus" pitchFamily="18" charset="-78"/>
            </a:endParaRPr>
          </a:p>
          <a:p>
            <a:pPr algn="just">
              <a:buFont typeface="Wingdings" pitchFamily="2" charset="2"/>
              <a:buChar char="q"/>
            </a:pPr>
            <a:r>
              <a:rPr lang="es-ES_tradnl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Ley Nº  2990/06…..CINAE  designado como Instituto Educación Superior</a:t>
            </a:r>
          </a:p>
          <a:p>
            <a:pPr marL="0" indent="0" algn="just">
              <a:buNone/>
            </a:pPr>
            <a:endParaRPr lang="es-ES_tradnl" sz="16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s-PY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Decreto Nº 11.075/ 2007,  “Creación de la Escuela Náutica de la Armada”</a:t>
            </a:r>
          </a:p>
          <a:p>
            <a:pPr marL="0" indent="0" algn="just">
              <a:buNone/>
            </a:pPr>
            <a:endParaRPr lang="es-PY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s-PY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Resolución ME y C Nº 195/07 “Funcionamiento Instituto Técnico Superior  ENA y Habilitación Carreras  Técnico Superior  en Cubierta y Maquinas</a:t>
            </a:r>
          </a:p>
          <a:p>
            <a:pPr algn="just">
              <a:buFont typeface="Wingdings" pitchFamily="2" charset="2"/>
              <a:buChar char="q"/>
            </a:pPr>
            <a:endParaRPr lang="es-PY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s-PY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Resolución Nº 212/2012 PGN “Por la cual se aprueba el Plan Curricular de la Escuela Náutica   (ENA),y se dispone la obligatoriedad adecuarse al contenido Programático, consensuado y aprobado por los 5 países signatarios del Acuerdo de Transporte Fluvial por la Hidrovia Paraguay – Paraná” </a:t>
            </a:r>
          </a:p>
          <a:p>
            <a:pPr algn="just">
              <a:buFont typeface="Wingdings" pitchFamily="2" charset="2"/>
              <a:buChar char="q"/>
            </a:pPr>
            <a:endParaRPr lang="es-PY" sz="1600" dirty="0" smtClean="0"/>
          </a:p>
          <a:p>
            <a:pPr algn="just">
              <a:buFont typeface="Wingdings" pitchFamily="2" charset="2"/>
              <a:buChar char="q"/>
            </a:pPr>
            <a:endParaRPr lang="es-ES" sz="1600" b="1" i="1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14" y="1"/>
            <a:ext cx="785786" cy="85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Andalus" pitchFamily="18" charset="-78"/>
                <a:cs typeface="Andalus" pitchFamily="18" charset="-78"/>
              </a:rPr>
              <a:t>                        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4784725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s-ES" sz="2400" b="1" i="1" dirty="0" smtClean="0">
                <a:latin typeface="Andalus" pitchFamily="18" charset="-78"/>
                <a:cs typeface="Andalus" pitchFamily="18" charset="-78"/>
              </a:rPr>
              <a:t>La malla curricular –el contenido programático-  horas cátedras -  se circunscriben a lo acordado en el Tratado HPP “Planes Formación y Capacitación del Personal Embarcado”</a:t>
            </a:r>
          </a:p>
          <a:p>
            <a:pPr marL="0" indent="0" algn="just">
              <a:buNone/>
            </a:pPr>
            <a:endParaRPr lang="es-ES" sz="2400" b="1" i="1" dirty="0" smtClean="0">
              <a:latin typeface="Andalus" pitchFamily="18" charset="-78"/>
              <a:cs typeface="Andalus" pitchFamily="18" charset="-78"/>
            </a:endParaRPr>
          </a:p>
          <a:p>
            <a:pPr algn="just">
              <a:buFont typeface="Wingdings" pitchFamily="2" charset="2"/>
              <a:buChar char="q"/>
            </a:pPr>
            <a:r>
              <a:rPr lang="es-ES" sz="2400" b="1" i="1" dirty="0" smtClean="0">
                <a:latin typeface="Andalus" pitchFamily="18" charset="-78"/>
                <a:cs typeface="Andalus" pitchFamily="18" charset="-78"/>
              </a:rPr>
              <a:t>Relevante esta situación  de formación y capacitación, porque  ese  personal tripulante formado en la Escuela Náutica Armada  es la que va a transportar los diversos productos – algunos calificados de peligrosos - navegando miles  Kilómetros  hasta puerto  extranjero  por la HPP (Puerto Cáceres – Brasil – Nueva Palmira (Uruguay)</a:t>
            </a:r>
          </a:p>
          <a:p>
            <a:endParaRPr lang="es-ES" sz="2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1043608" cy="12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3559" y="4094208"/>
            <a:ext cx="2033146" cy="242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6726" y="1983186"/>
            <a:ext cx="2637893" cy="206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grpSp>
        <p:nvGrpSpPr>
          <p:cNvPr id="29698" name="3 Grupo"/>
          <p:cNvGrpSpPr>
            <a:grpSpLocks/>
          </p:cNvGrpSpPr>
          <p:nvPr/>
        </p:nvGrpSpPr>
        <p:grpSpPr bwMode="auto">
          <a:xfrm>
            <a:off x="1425317" y="404664"/>
            <a:ext cx="6315036" cy="1277938"/>
            <a:chOff x="0" y="0"/>
            <a:chExt cx="8569325" cy="1277723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0"/>
              <a:ext cx="8569325" cy="1277723"/>
            </a:xfrm>
            <a:prstGeom prst="roundRect">
              <a:avLst>
                <a:gd name="adj" fmla="val 10000"/>
              </a:avLst>
            </a:prstGeom>
            <a:solidFill>
              <a:srgbClr val="FFCC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504825" y="0"/>
              <a:ext cx="7848600" cy="12777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Y" sz="2000" b="1" dirty="0">
                  <a:solidFill>
                    <a:schemeClr val="bg1"/>
                  </a:solidFill>
                </a:rPr>
                <a:t>CAPACITA  EL PERSONAL DE LA MARINA MERCANTE, ESCUELA NÁUTICA.</a:t>
              </a:r>
            </a:p>
          </p:txBody>
        </p:sp>
      </p:grp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1955800"/>
            <a:ext cx="3096344" cy="212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476" y="1955800"/>
            <a:ext cx="3490203" cy="212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21352" y="4047787"/>
            <a:ext cx="1949114" cy="249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Imagen 7" descr="http://www.prefecturanaval.mil.py/imagenes/techo/IMG-20160402-WA0009.jpg"/>
          <p:cNvPicPr>
            <a:picLocks noChangeAspect="1" noChangeArrowheads="1"/>
          </p:cNvPicPr>
          <p:nvPr/>
        </p:nvPicPr>
        <p:blipFill>
          <a:blip r:embed="rId8"/>
          <a:srcRect l="9825" r="2451"/>
          <a:stretch>
            <a:fillRect/>
          </a:stretch>
        </p:blipFill>
        <p:spPr bwMode="auto">
          <a:xfrm>
            <a:off x="3082190" y="4094208"/>
            <a:ext cx="3029351" cy="22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e 9"/>
          <p:cNvSpPr/>
          <p:nvPr/>
        </p:nvSpPr>
        <p:spPr>
          <a:xfrm>
            <a:off x="1763867" y="3992810"/>
            <a:ext cx="1953118" cy="2354662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7745" y="4241821"/>
            <a:ext cx="1987976" cy="210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07445" y="4063750"/>
            <a:ext cx="1466114" cy="22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5" name="Picture 21" descr="Armad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8" y="192528"/>
            <a:ext cx="1091589" cy="1128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0088333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33375"/>
            <a:ext cx="7178675" cy="6524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FUNDAMENTOS LEGALES</a:t>
            </a:r>
            <a:endParaRPr lang="es-ES" dirty="0" smtClean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95288" y="764704"/>
            <a:ext cx="8610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SzPct val="135000"/>
              <a:buFont typeface="Wingdings" pitchFamily="2" charset="2"/>
              <a:buChar char="ü"/>
            </a:pPr>
            <a:endParaRPr lang="es-ES_tradnl" sz="2000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SzPct val="135000"/>
              <a:buFont typeface="Wingdings" pitchFamily="2" charset="2"/>
              <a:buChar char="ü"/>
            </a:pPr>
            <a:r>
              <a:rPr lang="es-ES_tradnl" sz="2000" i="1" dirty="0" smtClean="0">
                <a:solidFill>
                  <a:schemeClr val="tx1"/>
                </a:solidFill>
                <a:cs typeface="Times New Roman" pitchFamily="18" charset="0"/>
              </a:rPr>
              <a:t>Constitución Nacional – Año 1992 - (</a:t>
            </a:r>
            <a:r>
              <a:rPr lang="es-ES_tradnl" sz="2000" i="1" dirty="0">
                <a:solidFill>
                  <a:schemeClr val="tx1"/>
                </a:solidFill>
                <a:cs typeface="Times New Roman" pitchFamily="18" charset="0"/>
              </a:rPr>
              <a:t>art. 143, </a:t>
            </a:r>
            <a:r>
              <a:rPr lang="es-ES_tradnl" sz="2000" i="1" dirty="0" smtClean="0">
                <a:solidFill>
                  <a:schemeClr val="tx1"/>
                </a:solidFill>
                <a:cs typeface="Times New Roman" pitchFamily="18" charset="0"/>
              </a:rPr>
              <a:t>núm. </a:t>
            </a:r>
            <a:r>
              <a:rPr lang="es-ES_tradnl" sz="2000" i="1" dirty="0">
                <a:solidFill>
                  <a:schemeClr val="tx1"/>
                </a:solidFill>
                <a:cs typeface="Times New Roman" pitchFamily="18" charset="0"/>
              </a:rPr>
              <a:t>6º y art. 173)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95288" y="1484784"/>
            <a:ext cx="8610600" cy="600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 algn="just">
              <a:spcBef>
                <a:spcPct val="50000"/>
              </a:spcBef>
              <a:buSzPct val="135000"/>
              <a:buFont typeface="Wingdings" pitchFamily="2" charset="2"/>
              <a:buChar char="ü"/>
            </a:pPr>
            <a:endParaRPr lang="es-ES_tradnl" sz="2000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88925" indent="-288925" algn="just">
              <a:spcBef>
                <a:spcPct val="50000"/>
              </a:spcBef>
              <a:buSzPct val="135000"/>
              <a:buFont typeface="Wingdings" pitchFamily="2" charset="2"/>
              <a:buChar char="ü"/>
            </a:pPr>
            <a:r>
              <a:rPr lang="es-ES_tradnl" sz="2000" i="1" dirty="0" smtClean="0">
                <a:solidFill>
                  <a:schemeClr val="tx1"/>
                </a:solidFill>
                <a:cs typeface="Times New Roman" pitchFamily="18" charset="0"/>
              </a:rPr>
              <a:t>Acuerdos y Tratados Internacionales:</a:t>
            </a:r>
          </a:p>
          <a:p>
            <a:pPr marL="288925" indent="-288925" algn="just">
              <a:spcBef>
                <a:spcPct val="50000"/>
              </a:spcBef>
              <a:buSzPct val="135000"/>
            </a:pPr>
            <a:endParaRPr lang="es-ES_tradnl" sz="2000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88925" indent="-288925" algn="just">
              <a:spcBef>
                <a:spcPct val="50000"/>
              </a:spcBef>
              <a:buSzPct val="135000"/>
            </a:pPr>
            <a:r>
              <a:rPr lang="es-ES_tradnl" sz="2000" i="1" dirty="0" smtClean="0">
                <a:solidFill>
                  <a:schemeClr val="tx1"/>
                </a:solidFill>
                <a:cs typeface="Times New Roman" pitchFamily="18" charset="0"/>
              </a:rPr>
              <a:t> - Convención </a:t>
            </a:r>
            <a:r>
              <a:rPr lang="es-ES_tradnl" sz="2000" i="1" dirty="0">
                <a:solidFill>
                  <a:schemeClr val="tx1"/>
                </a:solidFill>
                <a:cs typeface="Times New Roman" pitchFamily="18" charset="0"/>
              </a:rPr>
              <a:t>de las NN.NN s/ Derecho del Mar – </a:t>
            </a:r>
            <a:endParaRPr lang="es-ES_tradnl" sz="2000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88925" indent="-288925" algn="just">
              <a:spcBef>
                <a:spcPct val="50000"/>
              </a:spcBef>
              <a:buSzPct val="135000"/>
            </a:pPr>
            <a:endParaRPr lang="es-ES_tradnl" sz="2000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88925" indent="-288925" algn="just">
              <a:spcBef>
                <a:spcPct val="50000"/>
              </a:spcBef>
              <a:buSzPct val="135000"/>
            </a:pPr>
            <a:r>
              <a:rPr lang="es-ES_tradnl" sz="2000" i="1" dirty="0" smtClean="0">
                <a:solidFill>
                  <a:schemeClr val="tx1"/>
                </a:solidFill>
                <a:cs typeface="Times New Roman" pitchFamily="18" charset="0"/>
              </a:rPr>
              <a:t>- Convenio Internacional Seguridad de la Vida Humana en el Mar – SOLAS – Código PBIP -  </a:t>
            </a:r>
          </a:p>
          <a:p>
            <a:pPr marL="288925" indent="-288925" algn="just">
              <a:spcBef>
                <a:spcPct val="50000"/>
              </a:spcBef>
              <a:buSzPct val="135000"/>
              <a:buFontTx/>
              <a:buChar char="-"/>
            </a:pPr>
            <a:endParaRPr lang="es-ES_tradnl" sz="2000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88925" indent="-288925" algn="just">
              <a:spcBef>
                <a:spcPct val="50000"/>
              </a:spcBef>
              <a:buSzPct val="135000"/>
              <a:buFontTx/>
              <a:buChar char="-"/>
            </a:pPr>
            <a:r>
              <a:rPr lang="es-ES_tradnl" sz="2000" i="1" dirty="0" smtClean="0">
                <a:solidFill>
                  <a:schemeClr val="tx1"/>
                </a:solidFill>
                <a:cs typeface="Times New Roman" pitchFamily="18" charset="0"/>
              </a:rPr>
              <a:t>Tratado </a:t>
            </a:r>
            <a:r>
              <a:rPr lang="es-ES_tradnl" sz="2000" i="1" dirty="0">
                <a:solidFill>
                  <a:schemeClr val="tx1"/>
                </a:solidFill>
                <a:cs typeface="Times New Roman" pitchFamily="18" charset="0"/>
              </a:rPr>
              <a:t>de la </a:t>
            </a:r>
            <a:r>
              <a:rPr lang="es-ES_tradnl" sz="2000" i="1" dirty="0" err="1" smtClean="0">
                <a:solidFill>
                  <a:schemeClr val="tx1"/>
                </a:solidFill>
                <a:cs typeface="Times New Roman" pitchFamily="18" charset="0"/>
              </a:rPr>
              <a:t>Hidrovía</a:t>
            </a:r>
            <a:r>
              <a:rPr lang="es-ES_tradnl" sz="2000" i="1" dirty="0" smtClean="0">
                <a:solidFill>
                  <a:schemeClr val="tx1"/>
                </a:solidFill>
                <a:cs typeface="Times New Roman" pitchFamily="18" charset="0"/>
              </a:rPr>
              <a:t> Paraguay – Paraná – </a:t>
            </a:r>
          </a:p>
          <a:p>
            <a:pPr marL="288925" indent="-288925" algn="just">
              <a:spcBef>
                <a:spcPct val="50000"/>
              </a:spcBef>
              <a:buSzPct val="135000"/>
              <a:buFontTx/>
              <a:buChar char="-"/>
            </a:pPr>
            <a:endParaRPr lang="es-ES_tradnl" sz="2000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88925" indent="-288925" algn="just">
              <a:spcBef>
                <a:spcPct val="50000"/>
              </a:spcBef>
              <a:buSzPct val="135000"/>
              <a:buFontTx/>
              <a:buChar char="-"/>
            </a:pPr>
            <a:r>
              <a:rPr lang="es-ES_tradnl" sz="2000" i="1" dirty="0" smtClean="0">
                <a:solidFill>
                  <a:schemeClr val="tx1"/>
                </a:solidFill>
                <a:cs typeface="Times New Roman" pitchFamily="18" charset="0"/>
              </a:rPr>
              <a:t>Tratado </a:t>
            </a:r>
            <a:r>
              <a:rPr lang="es-ES_tradnl" sz="2000" i="1" dirty="0">
                <a:solidFill>
                  <a:schemeClr val="tx1"/>
                </a:solidFill>
                <a:cs typeface="Times New Roman" pitchFamily="18" charset="0"/>
              </a:rPr>
              <a:t>Bilateral </a:t>
            </a:r>
            <a:r>
              <a:rPr lang="es-ES_tradnl" sz="2000" i="1" dirty="0" smtClean="0">
                <a:solidFill>
                  <a:schemeClr val="tx1"/>
                </a:solidFill>
                <a:cs typeface="Times New Roman" pitchFamily="18" charset="0"/>
              </a:rPr>
              <a:t>Navegación Paraguay/Argentina –</a:t>
            </a:r>
          </a:p>
          <a:p>
            <a:pPr marL="288925" indent="-288925" algn="just">
              <a:spcBef>
                <a:spcPct val="50000"/>
              </a:spcBef>
              <a:buClr>
                <a:schemeClr val="hlink"/>
              </a:buClr>
              <a:buSzPct val="135000"/>
              <a:buFont typeface="Wingdings" pitchFamily="2" charset="2"/>
              <a:buChar char="Ø"/>
            </a:pPr>
            <a:endParaRPr lang="es-ES_tradnl" sz="2000" i="1" dirty="0">
              <a:solidFill>
                <a:schemeClr val="tx1"/>
              </a:solidFill>
              <a:cs typeface="Times New Roman" pitchFamily="18" charset="0"/>
            </a:endParaRPr>
          </a:p>
          <a:p>
            <a:pPr marL="288925" indent="-288925" algn="just">
              <a:spcBef>
                <a:spcPct val="50000"/>
              </a:spcBef>
              <a:buClr>
                <a:schemeClr val="hlink"/>
              </a:buClr>
              <a:buSzPct val="135000"/>
              <a:buFont typeface="Wingdings" pitchFamily="2" charset="2"/>
              <a:buChar char="Ø"/>
            </a:pPr>
            <a:endParaRPr lang="es-ES_tradnl" sz="2000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95288" y="4724400"/>
            <a:ext cx="8610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 algn="just">
              <a:spcBef>
                <a:spcPct val="50000"/>
              </a:spcBef>
              <a:buClr>
                <a:schemeClr val="hlink"/>
              </a:buClr>
              <a:buSzPct val="135000"/>
              <a:buFont typeface="Wingdings" pitchFamily="2" charset="2"/>
              <a:buChar char="Ø"/>
            </a:pPr>
            <a:endParaRPr lang="es-ES_tradnl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88925" indent="-288925" algn="just">
              <a:spcBef>
                <a:spcPct val="50000"/>
              </a:spcBef>
              <a:buClr>
                <a:schemeClr val="hlink"/>
              </a:buClr>
              <a:buSzPct val="135000"/>
              <a:buFont typeface="Wingdings" pitchFamily="2" charset="2"/>
              <a:buChar char="Ø"/>
            </a:pPr>
            <a:endParaRPr lang="es-ES_tradnl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1043608" cy="12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u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  <p:bldP spid="45060" grpId="0" autoUpdateAnimBg="0"/>
      <p:bldP spid="45063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je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3508</TotalTime>
  <Words>1218</Words>
  <Application>Microsoft Office PowerPoint</Application>
  <PresentationFormat>Presentación en pantalla (4:3)</PresentationFormat>
  <Paragraphs>280</Paragraphs>
  <Slides>22</Slides>
  <Notes>11</Notes>
  <HiddenSlides>0</HiddenSlides>
  <MMClips>0</MMClips>
  <ScaleCrop>false</ScaleCrop>
  <HeadingPairs>
    <vt:vector size="8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8" baseType="lpstr">
      <vt:lpstr>Agency FB</vt:lpstr>
      <vt:lpstr>Algerian</vt:lpstr>
      <vt:lpstr>Andalus</vt:lpstr>
      <vt:lpstr>AngsanaUPC</vt:lpstr>
      <vt:lpstr>Arial</vt:lpstr>
      <vt:lpstr>Arial Black</vt:lpstr>
      <vt:lpstr>Franklin Gothic Book</vt:lpstr>
      <vt:lpstr>Franklin Gothic Heavy</vt:lpstr>
      <vt:lpstr>Franklin Gothic Medium</vt:lpstr>
      <vt:lpstr>Tahoma</vt:lpstr>
      <vt:lpstr>Times New Roman</vt:lpstr>
      <vt:lpstr>Wingdings</vt:lpstr>
      <vt:lpstr>Wingdings 2</vt:lpstr>
      <vt:lpstr>Wingdings 3</vt:lpstr>
      <vt:lpstr>Viajes</vt:lpstr>
      <vt:lpstr>CorelDRAW</vt:lpstr>
      <vt:lpstr>FUNCIONES DE LA ARMADA PARAGUAYA EN EL CONTROL,  APOYO y seguridad DE LAS ACTIVIDADES COMERCIALES  EN  LA HIDROVIA PARAGUAY - PARANÁ  (HPP) </vt:lpstr>
      <vt:lpstr>SUMARIO</vt:lpstr>
      <vt:lpstr>Introducción </vt:lpstr>
      <vt:lpstr>introducción</vt:lpstr>
      <vt:lpstr>introduccion</vt:lpstr>
      <vt:lpstr>                      introducción</vt:lpstr>
      <vt:lpstr>                        introducción</vt:lpstr>
      <vt:lpstr>Presentación de PowerPoint</vt:lpstr>
      <vt:lpstr>FUNDAMENTOS LEGALES</vt:lpstr>
      <vt:lpstr>  FUNCIONES  SEGURIDAD , CONTROL y APOYO   AL  COMERCIO POR AGUAS </vt:lpstr>
      <vt:lpstr>   FUNCIONES  SEGURIDAD , CONTROL y APOYO   AL  COMERCIO POR AGUAS </vt:lpstr>
      <vt:lpstr>   FUNCIONES  SEGURIDAD , CONTROL y APOYO   AL  COMERCIO POR AGUAS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CAÍDA LIBRE</cp:lastModifiedBy>
  <cp:revision>328</cp:revision>
  <dcterms:created xsi:type="dcterms:W3CDTF">2006-11-06T22:58:41Z</dcterms:created>
  <dcterms:modified xsi:type="dcterms:W3CDTF">2017-07-13T14:36:53Z</dcterms:modified>
</cp:coreProperties>
</file>