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62" r:id="rId4"/>
    <p:sldId id="274" r:id="rId5"/>
    <p:sldId id="258" r:id="rId6"/>
    <p:sldId id="267" r:id="rId7"/>
    <p:sldId id="275" r:id="rId8"/>
    <p:sldId id="259" r:id="rId9"/>
    <p:sldId id="260" r:id="rId10"/>
    <p:sldId id="276" r:id="rId11"/>
    <p:sldId id="265" r:id="rId12"/>
    <p:sldId id="266" r:id="rId13"/>
    <p:sldId id="261" r:id="rId14"/>
    <p:sldId id="277" r:id="rId15"/>
    <p:sldId id="263" r:id="rId16"/>
    <p:sldId id="264" r:id="rId17"/>
    <p:sldId id="269" r:id="rId18"/>
    <p:sldId id="270" r:id="rId19"/>
    <p:sldId id="273" r:id="rId20"/>
    <p:sldId id="268" r:id="rId21"/>
  </p:sldIdLst>
  <p:sldSz cx="12192000" cy="6858000"/>
  <p:notesSz cx="6858000" cy="99472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987" autoAdjust="0"/>
    <p:restoredTop sz="94660"/>
  </p:normalViewPr>
  <p:slideViewPr>
    <p:cSldViewPr snapToGrid="0">
      <p:cViewPr varScale="1">
        <p:scale>
          <a:sx n="116" d="100"/>
          <a:sy n="116" d="100"/>
        </p:scale>
        <p:origin x="-306"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t-BR"/>
              <a:t>Clique para editar o título mestre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xmlns="" val="2994021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Date Placeholder 2"/>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200420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t-BR"/>
              <a:t>Clique para editar o título mestre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3294312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758326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t-BR"/>
              <a:t>Clique para editar o título mestre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2563488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a:t>Editar estilos de texto Mestre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xmlns="" val="42144174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t-BR"/>
              <a:t>Clique para editar o título mestre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t-BR"/>
              <a:t>Editar estilos de texto Mestre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4087584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565908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39126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ct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3498892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t-BR"/>
              <a:t>Clique para editar o título mestre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70472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202191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371227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2415180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918003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3649245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t-BR"/>
              <a:t>Clique para editar o título mestre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387C6494-35D4-4EDF-AF89-36375961F26F}" type="datetimeFigureOut">
              <a:rPr lang="pt-BR" smtClean="0"/>
              <a:pPr/>
              <a:t>13/07/2017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226418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87C6494-35D4-4EDF-AF89-36375961F26F}" type="datetimeFigureOut">
              <a:rPr lang="pt-BR" smtClean="0"/>
              <a:pPr/>
              <a:t>13/07/2017</a:t>
            </a:fld>
            <a:endParaRPr lang="pt-B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pt-B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6A2A700-6157-4D9E-921A-66A9787D7729}" type="slidenum">
              <a:rPr lang="pt-BR" smtClean="0"/>
              <a:pPr/>
              <a:t>‹#›</a:t>
            </a:fld>
            <a:endParaRPr lang="pt-BR"/>
          </a:p>
        </p:txBody>
      </p:sp>
    </p:spTree>
    <p:extLst>
      <p:ext uri="{BB962C8B-B14F-4D97-AF65-F5344CB8AC3E}">
        <p14:creationId xmlns:p14="http://schemas.microsoft.com/office/powerpoint/2010/main" xmlns="" val="1069554261"/>
      </p:ext>
    </p:extLst>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3.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FF0AA1E-4E65-4246-BD78-F85C49271AFF}"/>
              </a:ext>
            </a:extLst>
          </p:cNvPr>
          <p:cNvSpPr>
            <a:spLocks noGrp="1"/>
          </p:cNvSpPr>
          <p:nvPr>
            <p:ph type="ctrTitle"/>
          </p:nvPr>
        </p:nvSpPr>
        <p:spPr>
          <a:xfrm>
            <a:off x="684211" y="685799"/>
            <a:ext cx="10196309" cy="2971801"/>
          </a:xfrm>
        </p:spPr>
        <p:txBody>
          <a:bodyPr/>
          <a:lstStyle/>
          <a:p>
            <a:pPr algn="ctr"/>
            <a:r>
              <a:rPr lang="es-BO" dirty="0"/>
              <a:t>HIDROVIA PARAGUAY- PARANA</a:t>
            </a:r>
            <a:br>
              <a:rPr lang="es-BO" dirty="0"/>
            </a:br>
            <a:r>
              <a:rPr lang="es-BO" dirty="0"/>
              <a:t>PROYECTO PUERTO BUSCH</a:t>
            </a:r>
            <a:endParaRPr lang="pt-BR" dirty="0"/>
          </a:p>
        </p:txBody>
      </p:sp>
      <p:sp>
        <p:nvSpPr>
          <p:cNvPr id="3" name="Subtítulo 2">
            <a:extLst>
              <a:ext uri="{FF2B5EF4-FFF2-40B4-BE49-F238E27FC236}">
                <a16:creationId xmlns:a16="http://schemas.microsoft.com/office/drawing/2014/main" xmlns="" id="{881F39E9-9A96-49CD-9C5C-934B11335AF8}"/>
              </a:ext>
            </a:extLst>
          </p:cNvPr>
          <p:cNvSpPr>
            <a:spLocks noGrp="1"/>
          </p:cNvSpPr>
          <p:nvPr>
            <p:ph type="subTitle" idx="1"/>
          </p:nvPr>
        </p:nvSpPr>
        <p:spPr>
          <a:xfrm>
            <a:off x="2680791" y="3734810"/>
            <a:ext cx="6400800" cy="1947333"/>
          </a:xfrm>
        </p:spPr>
        <p:txBody>
          <a:bodyPr/>
          <a:lstStyle/>
          <a:p>
            <a:r>
              <a:rPr lang="es-BO" dirty="0"/>
              <a:t>Infraestructura para el desarrollo</a:t>
            </a:r>
            <a:endParaRPr lang="pt-BR" dirty="0"/>
          </a:p>
        </p:txBody>
      </p:sp>
    </p:spTree>
    <p:extLst>
      <p:ext uri="{BB962C8B-B14F-4D97-AF65-F5344CB8AC3E}">
        <p14:creationId xmlns:p14="http://schemas.microsoft.com/office/powerpoint/2010/main" xmlns="" val="1321241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700991" y="1694110"/>
            <a:ext cx="8534400" cy="4690213"/>
          </a:xfrm>
        </p:spPr>
        <p:txBody>
          <a:bodyPr>
            <a:normAutofit fontScale="77500" lnSpcReduction="20000"/>
          </a:bodyPr>
          <a:lstStyle/>
          <a:p>
            <a:r>
              <a:rPr lang="es-ES" sz="2900" b="1" dirty="0" smtClean="0"/>
              <a:t>Asimismo</a:t>
            </a:r>
            <a:r>
              <a:rPr lang="es-ES" sz="2900" b="1" dirty="0" smtClean="0"/>
              <a:t>, se solicitó la adopción de medidas y</a:t>
            </a:r>
          </a:p>
          <a:p>
            <a:r>
              <a:rPr lang="es-ES" sz="2900" b="1" dirty="0" smtClean="0"/>
              <a:t>acciones para concretar plenamente la libre navegación</a:t>
            </a:r>
          </a:p>
          <a:p>
            <a:r>
              <a:rPr lang="es-ES" sz="2900" b="1" dirty="0" smtClean="0"/>
              <a:t>y la libertad de tránsito; el desarrollo de la</a:t>
            </a:r>
          </a:p>
          <a:p>
            <a:r>
              <a:rPr lang="es-ES" sz="2900" b="1" dirty="0" err="1" smtClean="0"/>
              <a:t>intermodalidad</a:t>
            </a:r>
            <a:r>
              <a:rPr lang="es-ES" sz="2900" b="1" dirty="0" smtClean="0"/>
              <a:t>, la gestión portuaria y la logística;</a:t>
            </a:r>
          </a:p>
          <a:p>
            <a:r>
              <a:rPr lang="es-ES" sz="2900" b="1" dirty="0" smtClean="0"/>
              <a:t>el transporte eficiente y seguro; las alianzas público/</a:t>
            </a:r>
          </a:p>
          <a:p>
            <a:r>
              <a:rPr lang="es-ES" sz="2900" b="1" dirty="0" smtClean="0"/>
              <a:t>privadas; la sostenibilidad ambiental, social y</a:t>
            </a:r>
          </a:p>
          <a:p>
            <a:r>
              <a:rPr lang="es-ES" sz="2900" b="1" dirty="0" smtClean="0"/>
              <a:t>económico/financiera; y el fomento de la industria</a:t>
            </a:r>
          </a:p>
          <a:p>
            <a:r>
              <a:rPr lang="es-ES" sz="2900" b="1" dirty="0" smtClean="0"/>
              <a:t>naval regional. Al finalizar el evento, los participantes</a:t>
            </a:r>
          </a:p>
          <a:p>
            <a:r>
              <a:rPr lang="es-ES" sz="2900" b="1" dirty="0" smtClean="0"/>
              <a:t>registraron en el documento “Compromiso</a:t>
            </a:r>
          </a:p>
          <a:p>
            <a:r>
              <a:rPr lang="es-ES" sz="2900" b="1" dirty="0" smtClean="0"/>
              <a:t>de Santa Fe</a:t>
            </a:r>
            <a:r>
              <a:rPr lang="es-ES" sz="2900" b="1" dirty="0" smtClean="0"/>
              <a:t>”</a:t>
            </a:r>
            <a:endParaRPr lang="pt-BR" dirty="0"/>
          </a:p>
          <a:p>
            <a:endParaRPr lang="es-BO" dirty="0"/>
          </a:p>
        </p:txBody>
      </p:sp>
    </p:spTree>
    <p:extLst>
      <p:ext uri="{BB962C8B-B14F-4D97-AF65-F5344CB8AC3E}">
        <p14:creationId xmlns:p14="http://schemas.microsoft.com/office/powerpoint/2010/main" xmlns="" val="3436755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700991" y="1694111"/>
            <a:ext cx="8534400" cy="4030092"/>
          </a:xfrm>
        </p:spPr>
        <p:txBody>
          <a:bodyPr>
            <a:normAutofit fontScale="55000" lnSpcReduction="20000"/>
          </a:bodyPr>
          <a:lstStyle/>
          <a:p>
            <a:r>
              <a:rPr lang="es-ES" sz="2200" b="1" dirty="0"/>
              <a:t>1</a:t>
            </a:r>
            <a:r>
              <a:rPr lang="es-ES" sz="2900" b="1" dirty="0"/>
              <a:t>.  interés estratégico para la región</a:t>
            </a:r>
            <a:endParaRPr lang="pt-BR" dirty="0"/>
          </a:p>
          <a:p>
            <a:r>
              <a:rPr lang="es-ES" sz="2200" dirty="0"/>
              <a:t>Tiene carácter estratégico para la región, por su ubicación geográfica, por la riqueza de recursos naturales presentes en su área de influencia, el potencial productivo y económico, </a:t>
            </a:r>
            <a:endParaRPr lang="pt-BR" dirty="0"/>
          </a:p>
          <a:p>
            <a:r>
              <a:rPr lang="es-ES" sz="2200" dirty="0"/>
              <a:t>Las ventajas esperadas son</a:t>
            </a:r>
            <a:endParaRPr lang="pt-BR" dirty="0"/>
          </a:p>
          <a:p>
            <a:pPr lvl="0"/>
            <a:r>
              <a:rPr lang="es-ES" sz="2200" dirty="0" err="1"/>
              <a:t>Economicas</a:t>
            </a:r>
            <a:r>
              <a:rPr lang="es-ES" sz="2200" dirty="0"/>
              <a:t>: </a:t>
            </a:r>
            <a:endParaRPr lang="pt-BR" dirty="0"/>
          </a:p>
          <a:p>
            <a:pPr lvl="1"/>
            <a:r>
              <a:rPr lang="es-ES" sz="2200" dirty="0" err="1"/>
              <a:t>Reducición</a:t>
            </a:r>
            <a:r>
              <a:rPr lang="es-ES" sz="2200" dirty="0"/>
              <a:t> de los costos del transporte, logrando productos regionales más competitivos en el mercado mundial;</a:t>
            </a:r>
            <a:endParaRPr lang="pt-BR" dirty="0"/>
          </a:p>
          <a:p>
            <a:pPr lvl="1"/>
            <a:r>
              <a:rPr lang="es-ES" sz="2200" dirty="0"/>
              <a:t>aumento los ingresos en la región</a:t>
            </a:r>
            <a:endParaRPr lang="pt-BR" dirty="0"/>
          </a:p>
          <a:p>
            <a:pPr lvl="1"/>
            <a:r>
              <a:rPr lang="es-ES" sz="2200" dirty="0"/>
              <a:t>mejora del comercio</a:t>
            </a:r>
            <a:endParaRPr lang="pt-BR" dirty="0"/>
          </a:p>
          <a:p>
            <a:pPr lvl="1"/>
            <a:r>
              <a:rPr lang="es-ES" sz="2200" dirty="0"/>
              <a:t>promoción del desarrollo</a:t>
            </a:r>
            <a:endParaRPr lang="pt-BR" dirty="0"/>
          </a:p>
          <a:p>
            <a:pPr lvl="0"/>
            <a:r>
              <a:rPr lang="es-ES" sz="2200" dirty="0"/>
              <a:t>Socio ambientales</a:t>
            </a:r>
            <a:endParaRPr lang="pt-BR" dirty="0"/>
          </a:p>
          <a:p>
            <a:pPr lvl="1"/>
            <a:r>
              <a:rPr lang="es-ES" sz="2200" dirty="0" err="1"/>
              <a:t>Monitoramiento</a:t>
            </a:r>
            <a:r>
              <a:rPr lang="es-ES" sz="2200" dirty="0"/>
              <a:t> ambiental</a:t>
            </a:r>
            <a:endParaRPr lang="pt-BR" dirty="0"/>
          </a:p>
          <a:p>
            <a:pPr lvl="1"/>
            <a:r>
              <a:rPr lang="es-ES" sz="2200" dirty="0"/>
              <a:t>Mejoramiento de las condiciones de vida de la población   </a:t>
            </a:r>
            <a:endParaRPr lang="pt-BR" dirty="0"/>
          </a:p>
          <a:p>
            <a:r>
              <a:rPr lang="es-ES" sz="2900" b="1" dirty="0"/>
              <a:t>2. beneficiarios de la Hidrovía</a:t>
            </a:r>
            <a:endParaRPr lang="pt-BR" sz="2200" dirty="0"/>
          </a:p>
          <a:p>
            <a:r>
              <a:rPr lang="es-ES" sz="2200" dirty="0"/>
              <a:t>En forma directa, los productores de la región. En segundo, lugar a los pobladores de la región y los pueblos de la Cuenca del Plata por la mayor integración e intercambio cultural </a:t>
            </a:r>
            <a:endParaRPr lang="pt-BR" dirty="0"/>
          </a:p>
          <a:p>
            <a:endParaRPr lang="es-BO" dirty="0"/>
          </a:p>
          <a:p>
            <a:endParaRPr lang="pt-BR" dirty="0"/>
          </a:p>
          <a:p>
            <a:endParaRPr lang="es-BO" dirty="0"/>
          </a:p>
        </p:txBody>
      </p:sp>
    </p:spTree>
    <p:extLst>
      <p:ext uri="{BB962C8B-B14F-4D97-AF65-F5344CB8AC3E}">
        <p14:creationId xmlns:p14="http://schemas.microsoft.com/office/powerpoint/2010/main" xmlns="" val="4178155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700991" y="1694111"/>
            <a:ext cx="8534400" cy="4030092"/>
          </a:xfrm>
        </p:spPr>
        <p:txBody>
          <a:bodyPr>
            <a:normAutofit fontScale="92500" lnSpcReduction="10000"/>
          </a:bodyPr>
          <a:lstStyle/>
          <a:p>
            <a:r>
              <a:rPr lang="es-ES" b="1" dirty="0"/>
              <a:t>3. impactos de las obras y del funcionamiento de la </a:t>
            </a:r>
            <a:r>
              <a:rPr lang="es-ES" b="1" dirty="0" err="1"/>
              <a:t>hidrovía</a:t>
            </a:r>
            <a:r>
              <a:rPr lang="es-ES" b="1" dirty="0"/>
              <a:t> sobre el medio hídrico y los ecosistemas asociados</a:t>
            </a:r>
            <a:endParaRPr lang="pt-BR" dirty="0"/>
          </a:p>
          <a:p>
            <a:r>
              <a:rPr lang="es-ES" dirty="0"/>
              <a:t>El transporte </a:t>
            </a:r>
            <a:r>
              <a:rPr lang="es-ES" dirty="0" err="1"/>
              <a:t>hidroviario</a:t>
            </a:r>
            <a:r>
              <a:rPr lang="es-ES" dirty="0"/>
              <a:t> es el de menor impacto sobre el medio ambiente, tanto en la etapa de implementación como de operación. Sin embargo, deben tenerse en cuenta los eventuales cambios en la calidad de sedimentos y aguas que puedan producirse debido a las obras de dragado, las potenciales perturbaciones sensoriales sobre la vida silvestre y deben ser analizados los potenciales impactos indirectos, y deben tenerse en cuenta los aspectos positivos, como el ahorro de combustibles fósiles.</a:t>
            </a:r>
            <a:endParaRPr lang="pt-BR" dirty="0"/>
          </a:p>
          <a:p>
            <a:r>
              <a:rPr lang="es-ES" b="1" dirty="0"/>
              <a:t>4. Infraestructuras y obras </a:t>
            </a:r>
            <a:endParaRPr lang="pt-BR" dirty="0"/>
          </a:p>
          <a:p>
            <a:r>
              <a:rPr lang="es-ES" dirty="0"/>
              <a:t>- “infraestructura inteligente” </a:t>
            </a:r>
            <a:endParaRPr lang="pt-BR" dirty="0"/>
          </a:p>
          <a:p>
            <a:r>
              <a:rPr lang="es-ES" dirty="0"/>
              <a:t>- obras </a:t>
            </a:r>
            <a:endParaRPr lang="pt-BR" dirty="0"/>
          </a:p>
          <a:p>
            <a:r>
              <a:rPr lang="es-ES" dirty="0"/>
              <a:t>- Dragado </a:t>
            </a:r>
            <a:endParaRPr lang="pt-BR" dirty="0"/>
          </a:p>
          <a:p>
            <a:endParaRPr lang="es-BO" dirty="0"/>
          </a:p>
          <a:p>
            <a:endParaRPr lang="pt-BR" dirty="0"/>
          </a:p>
          <a:p>
            <a:endParaRPr lang="es-BO" dirty="0"/>
          </a:p>
        </p:txBody>
      </p:sp>
    </p:spTree>
    <p:extLst>
      <p:ext uri="{BB962C8B-B14F-4D97-AF65-F5344CB8AC3E}">
        <p14:creationId xmlns:p14="http://schemas.microsoft.com/office/powerpoint/2010/main" xmlns="" val="2668639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885549" y="1635388"/>
            <a:ext cx="8534400" cy="4379518"/>
          </a:xfrm>
        </p:spPr>
        <p:txBody>
          <a:bodyPr>
            <a:normAutofit fontScale="55000" lnSpcReduction="20000"/>
          </a:bodyPr>
          <a:lstStyle/>
          <a:p>
            <a:r>
              <a:rPr lang="es-BO" sz="2000" b="1" dirty="0"/>
              <a:t>OTRAS CONSIDERACIONES</a:t>
            </a:r>
          </a:p>
          <a:p>
            <a:r>
              <a:rPr lang="es-BO" sz="2000" b="1" dirty="0"/>
              <a:t>Con relación a la capacidad de carga:</a:t>
            </a:r>
            <a:endParaRPr lang="pt-BR" sz="2000" b="1" dirty="0"/>
          </a:p>
          <a:p>
            <a:r>
              <a:rPr lang="es-BO" sz="2000" b="1" dirty="0"/>
              <a:t> </a:t>
            </a:r>
            <a:endParaRPr lang="pt-BR" sz="2000" b="1" dirty="0"/>
          </a:p>
          <a:p>
            <a:r>
              <a:rPr lang="es-BO" sz="2000" b="1" dirty="0"/>
              <a:t>Vía </a:t>
            </a:r>
            <a:r>
              <a:rPr lang="es-BO" sz="2000" b="1" dirty="0" err="1"/>
              <a:t>ﬂuvial</a:t>
            </a:r>
            <a:r>
              <a:rPr lang="es-BO" sz="2000" b="1" dirty="0"/>
              <a:t>:  1 barcaza </a:t>
            </a:r>
            <a:endParaRPr lang="pt-BR" sz="2000" b="1" dirty="0"/>
          </a:p>
          <a:p>
            <a:r>
              <a:rPr lang="es-BO" sz="2000" b="1" dirty="0"/>
              <a:t>Vía ferroviaria:  40 vagones de 40 t </a:t>
            </a:r>
            <a:endParaRPr lang="pt-BR" sz="2000" b="1" dirty="0"/>
          </a:p>
          <a:p>
            <a:r>
              <a:rPr lang="es-BO" sz="2000" b="1" dirty="0"/>
              <a:t>Vía carretera:  80 camiones de 20 t</a:t>
            </a:r>
            <a:endParaRPr lang="pt-BR" sz="2000" b="1" dirty="0"/>
          </a:p>
          <a:p>
            <a:r>
              <a:rPr lang="es-BO" sz="2000" b="1" dirty="0"/>
              <a:t> </a:t>
            </a:r>
            <a:endParaRPr lang="pt-BR" sz="2000" b="1" dirty="0"/>
          </a:p>
          <a:p>
            <a:r>
              <a:rPr lang="es-BO" sz="2000" b="1" dirty="0"/>
              <a:t>Con relación al consumo de energía, con un litro de gas </a:t>
            </a:r>
            <a:r>
              <a:rPr lang="es-BO" sz="2000" b="1" dirty="0" err="1"/>
              <a:t>oil</a:t>
            </a:r>
            <a:r>
              <a:rPr lang="es-BO" sz="2000" b="1" dirty="0"/>
              <a:t> se transporta una ton:</a:t>
            </a:r>
            <a:endParaRPr lang="pt-BR" sz="2000" b="1" dirty="0"/>
          </a:p>
          <a:p>
            <a:r>
              <a:rPr lang="es-BO" sz="2000" b="1" dirty="0"/>
              <a:t> </a:t>
            </a:r>
            <a:endParaRPr lang="pt-BR" sz="2000" b="1" dirty="0"/>
          </a:p>
          <a:p>
            <a:r>
              <a:rPr lang="pt-BR" sz="2000" b="1" dirty="0"/>
              <a:t>Por </a:t>
            </a:r>
            <a:r>
              <a:rPr lang="pt-BR" sz="2000" b="1" dirty="0" err="1"/>
              <a:t>barcaza</a:t>
            </a:r>
            <a:r>
              <a:rPr lang="pt-BR" sz="2000" b="1" dirty="0"/>
              <a:t> 251km. </a:t>
            </a:r>
          </a:p>
          <a:p>
            <a:r>
              <a:rPr lang="pt-BR" sz="2000" b="1" dirty="0"/>
              <a:t>Por </a:t>
            </a:r>
            <a:r>
              <a:rPr lang="pt-BR" sz="2000" b="1" dirty="0" err="1"/>
              <a:t>ferrocarril</a:t>
            </a:r>
            <a:r>
              <a:rPr lang="pt-BR" sz="2000" b="1" dirty="0"/>
              <a:t>:  101km. </a:t>
            </a:r>
          </a:p>
          <a:p>
            <a:r>
              <a:rPr lang="es-BO" sz="2000" b="1" dirty="0"/>
              <a:t>Por camión:  29km.</a:t>
            </a:r>
            <a:endParaRPr lang="pt-BR" sz="2000" b="1" dirty="0"/>
          </a:p>
          <a:p>
            <a:r>
              <a:rPr lang="es-BO" sz="2000" b="1" dirty="0"/>
              <a:t> </a:t>
            </a:r>
            <a:endParaRPr lang="pt-BR" sz="2000" b="1" dirty="0"/>
          </a:p>
          <a:p>
            <a:r>
              <a:rPr lang="es-BO" sz="2000" b="1" dirty="0"/>
              <a:t>Con relación al </a:t>
            </a:r>
            <a:r>
              <a:rPr lang="es-BO" sz="2000" b="1" dirty="0" err="1"/>
              <a:t>ﬂete</a:t>
            </a:r>
            <a:r>
              <a:rPr lang="es-BO" sz="2000" b="1" dirty="0"/>
              <a:t> y tomando como índice la unidad:</a:t>
            </a:r>
            <a:endParaRPr lang="pt-BR" sz="2000" b="1" dirty="0"/>
          </a:p>
          <a:p>
            <a:r>
              <a:rPr lang="es-BO" sz="2000" b="1" dirty="0"/>
              <a:t> </a:t>
            </a:r>
            <a:endParaRPr lang="pt-BR" sz="2000" b="1" dirty="0"/>
          </a:p>
          <a:p>
            <a:r>
              <a:rPr lang="es-BO" sz="2000" b="1" dirty="0" err="1"/>
              <a:t>Hidroviario</a:t>
            </a:r>
            <a:r>
              <a:rPr lang="es-BO" sz="2000" b="1" dirty="0"/>
              <a:t>:  1.00 </a:t>
            </a:r>
            <a:endParaRPr lang="pt-BR" sz="2000" b="1" dirty="0"/>
          </a:p>
          <a:p>
            <a:r>
              <a:rPr lang="es-BO" sz="2000" b="1" dirty="0"/>
              <a:t>Ferroviario:  1.40 </a:t>
            </a:r>
            <a:endParaRPr lang="pt-BR" sz="2000" b="1" dirty="0"/>
          </a:p>
          <a:p>
            <a:r>
              <a:rPr lang="es-BO" sz="2000" b="1" dirty="0"/>
              <a:t>Carretero:  3.20</a:t>
            </a:r>
            <a:endParaRPr lang="pt-BR" b="1" dirty="0"/>
          </a:p>
        </p:txBody>
      </p:sp>
    </p:spTree>
    <p:extLst>
      <p:ext uri="{BB962C8B-B14F-4D97-AF65-F5344CB8AC3E}">
        <p14:creationId xmlns:p14="http://schemas.microsoft.com/office/powerpoint/2010/main" xmlns="" val="3788259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943214" y="1363540"/>
            <a:ext cx="8534400" cy="5494460"/>
          </a:xfrm>
        </p:spPr>
        <p:txBody>
          <a:bodyPr>
            <a:noAutofit/>
          </a:bodyPr>
          <a:lstStyle/>
          <a:p>
            <a:r>
              <a:rPr lang="en-US" b="1" dirty="0" smtClean="0"/>
              <a:t>PROYECTOS IDENTIFICADOS</a:t>
            </a:r>
            <a:endParaRPr lang="en-US" b="1" dirty="0" smtClean="0"/>
          </a:p>
          <a:p>
            <a:r>
              <a:rPr lang="en-US" b="1" dirty="0" smtClean="0"/>
              <a:t>——</a:t>
            </a:r>
            <a:r>
              <a:rPr lang="en-US" b="1" dirty="0" err="1" smtClean="0"/>
              <a:t>Terminales</a:t>
            </a:r>
            <a:r>
              <a:rPr lang="en-US" b="1" dirty="0" smtClean="0"/>
              <a:t> </a:t>
            </a:r>
            <a:r>
              <a:rPr lang="en-US" b="1" dirty="0" err="1" smtClean="0"/>
              <a:t>portuarias</a:t>
            </a:r>
            <a:r>
              <a:rPr lang="en-US" b="1" dirty="0" smtClean="0"/>
              <a:t> (</a:t>
            </a:r>
            <a:r>
              <a:rPr lang="en-US" b="1" dirty="0" err="1" smtClean="0"/>
              <a:t>Proyecto</a:t>
            </a:r>
            <a:r>
              <a:rPr lang="en-US" b="1" dirty="0" smtClean="0"/>
              <a:t> </a:t>
            </a:r>
            <a:r>
              <a:rPr lang="en-US" b="1" dirty="0" err="1" smtClean="0"/>
              <a:t>Motacusito</a:t>
            </a:r>
            <a:r>
              <a:rPr lang="en-US" b="1" dirty="0" smtClean="0"/>
              <a:t> –</a:t>
            </a:r>
          </a:p>
          <a:p>
            <a:r>
              <a:rPr lang="en-US" b="1" dirty="0" smtClean="0"/>
              <a:t>Puerto Busch).</a:t>
            </a:r>
          </a:p>
          <a:p>
            <a:r>
              <a:rPr lang="es-ES" b="1" dirty="0" smtClean="0"/>
              <a:t>——Mejoramiento integral de la navegación. Tramo</a:t>
            </a:r>
          </a:p>
          <a:p>
            <a:r>
              <a:rPr lang="en-US" b="1" dirty="0" smtClean="0"/>
              <a:t>Asunción-</a:t>
            </a:r>
            <a:r>
              <a:rPr lang="en-US" b="1" dirty="0" err="1" smtClean="0"/>
              <a:t>Corumbá</a:t>
            </a:r>
            <a:r>
              <a:rPr lang="en-US" b="1" dirty="0" smtClean="0"/>
              <a:t>-Puerto </a:t>
            </a:r>
            <a:r>
              <a:rPr lang="en-US" b="1" dirty="0" err="1" smtClean="0"/>
              <a:t>Suárez</a:t>
            </a:r>
            <a:r>
              <a:rPr lang="en-US" b="1" dirty="0" smtClean="0"/>
              <a:t>.</a:t>
            </a:r>
          </a:p>
          <a:p>
            <a:r>
              <a:rPr lang="en-US" b="1" dirty="0" smtClean="0"/>
              <a:t>——</a:t>
            </a:r>
            <a:r>
              <a:rPr lang="en-US" b="1" dirty="0" err="1" smtClean="0"/>
              <a:t>Reconversión</a:t>
            </a:r>
            <a:r>
              <a:rPr lang="en-US" b="1" dirty="0" smtClean="0"/>
              <a:t> Puerto de Formosa.</a:t>
            </a:r>
          </a:p>
          <a:p>
            <a:r>
              <a:rPr lang="pt-BR" b="1" dirty="0" smtClean="0"/>
              <a:t>——Corredor ferro – fluvial Formosa NOA.</a:t>
            </a:r>
          </a:p>
          <a:p>
            <a:r>
              <a:rPr lang="es-ES" b="1" dirty="0" smtClean="0"/>
              <a:t>——Implementación Plan Maestro de Barranqueras.</a:t>
            </a:r>
          </a:p>
          <a:p>
            <a:r>
              <a:rPr lang="it-IT" b="1" dirty="0" smtClean="0"/>
              <a:t>——Polo industrial portuario forestal Ituzaingó - Visaroro.</a:t>
            </a:r>
          </a:p>
          <a:p>
            <a:r>
              <a:rPr lang="es-ES" b="1" dirty="0" smtClean="0"/>
              <a:t>——Corredor </a:t>
            </a:r>
            <a:r>
              <a:rPr lang="es-ES" b="1" dirty="0" err="1" smtClean="0"/>
              <a:t>ferrologístico</a:t>
            </a:r>
            <a:r>
              <a:rPr lang="es-ES" b="1" dirty="0" smtClean="0"/>
              <a:t>-portuario Paso de los</a:t>
            </a:r>
          </a:p>
          <a:p>
            <a:r>
              <a:rPr lang="en-US" b="1" dirty="0" err="1" smtClean="0"/>
              <a:t>Libres</a:t>
            </a:r>
            <a:r>
              <a:rPr lang="en-US" b="1" dirty="0" smtClean="0"/>
              <a:t> – </a:t>
            </a:r>
            <a:r>
              <a:rPr lang="en-US" b="1" dirty="0" err="1" smtClean="0"/>
              <a:t>Lavalle</a:t>
            </a:r>
            <a:r>
              <a:rPr lang="en-US" b="1" dirty="0" smtClean="0"/>
              <a:t> – Goya.</a:t>
            </a:r>
          </a:p>
          <a:p>
            <a:r>
              <a:rPr lang="es-ES" b="1" dirty="0" smtClean="0"/>
              <a:t>——Nuevo puerto multipropósito de Santa Fe.</a:t>
            </a:r>
          </a:p>
          <a:p>
            <a:r>
              <a:rPr lang="en-US" b="1" dirty="0" smtClean="0"/>
              <a:t>——Terminal de </a:t>
            </a:r>
            <a:r>
              <a:rPr lang="en-US" b="1" dirty="0" err="1" smtClean="0"/>
              <a:t>agrograneles</a:t>
            </a:r>
            <a:r>
              <a:rPr lang="en-US" b="1" dirty="0" smtClean="0"/>
              <a:t> en </a:t>
            </a:r>
            <a:r>
              <a:rPr lang="en-US" b="1" dirty="0" err="1" smtClean="0"/>
              <a:t>Zárate</a:t>
            </a:r>
            <a:r>
              <a:rPr lang="en-US" b="1" dirty="0" smtClean="0"/>
              <a:t>.</a:t>
            </a:r>
          </a:p>
          <a:p>
            <a:r>
              <a:rPr lang="es-ES" b="1" dirty="0" smtClean="0"/>
              <a:t>——Nuevo canal de navegación en Zona Beta.</a:t>
            </a:r>
            <a:endParaRPr lang="pt-BR" b="1" dirty="0"/>
          </a:p>
        </p:txBody>
      </p:sp>
    </p:spTree>
    <p:extLst>
      <p:ext uri="{BB962C8B-B14F-4D97-AF65-F5344CB8AC3E}">
        <p14:creationId xmlns:p14="http://schemas.microsoft.com/office/powerpoint/2010/main" xmlns="" val="3788259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a:t>PROYECTO PUERTO BUSCH</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885549" y="1434517"/>
            <a:ext cx="9760080" cy="4446166"/>
          </a:xfrm>
        </p:spPr>
        <p:txBody>
          <a:bodyPr>
            <a:normAutofit fontScale="55000" lnSpcReduction="20000"/>
          </a:bodyPr>
          <a:lstStyle/>
          <a:p>
            <a:r>
              <a:rPr lang="es-BO" sz="2200" dirty="0"/>
              <a:t>.</a:t>
            </a:r>
            <a:r>
              <a:rPr lang="es-ES" sz="2200" dirty="0"/>
              <a:t> </a:t>
            </a:r>
            <a:r>
              <a:rPr lang="es-ES" sz="2200" dirty="0">
                <a:solidFill>
                  <a:schemeClr val="bg1"/>
                </a:solidFill>
              </a:rPr>
              <a:t>CONSTRUCCIÓN DE LA VÍA FÉRREA MOTACUCITO - MUTÚN - PUERTO BUSCH </a:t>
            </a:r>
          </a:p>
          <a:p>
            <a:r>
              <a:rPr lang="es-ES" sz="2200" dirty="0">
                <a:solidFill>
                  <a:schemeClr val="bg1"/>
                </a:solidFill>
              </a:rPr>
              <a:t> </a:t>
            </a:r>
          </a:p>
          <a:p>
            <a:r>
              <a:rPr lang="es-ES" sz="2900" dirty="0">
                <a:solidFill>
                  <a:schemeClr val="bg1"/>
                </a:solidFill>
              </a:rPr>
              <a:t>1.- JUSTIFICACION DE LA INICIATIVA DEL PROYECTO </a:t>
            </a:r>
          </a:p>
          <a:p>
            <a:r>
              <a:rPr lang="es-ES" sz="2900" dirty="0">
                <a:solidFill>
                  <a:schemeClr val="bg1"/>
                </a:solidFill>
              </a:rPr>
              <a:t> </a:t>
            </a:r>
          </a:p>
          <a:p>
            <a:r>
              <a:rPr lang="es-ES" sz="2900" dirty="0">
                <a:solidFill>
                  <a:schemeClr val="bg1"/>
                </a:solidFill>
              </a:rPr>
              <a:t>1.1. LOS PRINCIPIOS Y DERECHOS ESTABLECIDOS EN LA CONSTITUCION POLITICA DEL ESTADO. </a:t>
            </a:r>
          </a:p>
          <a:p>
            <a:r>
              <a:rPr lang="es-ES" sz="2900" dirty="0">
                <a:solidFill>
                  <a:schemeClr val="bg1"/>
                </a:solidFill>
              </a:rPr>
              <a:t> </a:t>
            </a:r>
          </a:p>
          <a:p>
            <a:r>
              <a:rPr lang="es-ES" sz="2900" dirty="0">
                <a:solidFill>
                  <a:schemeClr val="bg1"/>
                </a:solidFill>
              </a:rPr>
              <a:t>La planificación del desarrollo y ordenamiento territorial deberá desarrollar procesos que identifiquen las inequidades que se producen en el territorio y con ello, definir las acciones que permitan el acceso al desarrollo en igualdad de condiciones de calidad, cantidad y oportunidad para todos y todas. Para el efecto, se deben identificar tanto los grupos y sectores sociales como los territorios que requieran ser atendidos de manera prioritaria. </a:t>
            </a:r>
          </a:p>
          <a:p>
            <a:r>
              <a:rPr lang="es-ES" sz="2900" dirty="0">
                <a:solidFill>
                  <a:schemeClr val="bg1"/>
                </a:solidFill>
              </a:rPr>
              <a:t> </a:t>
            </a:r>
          </a:p>
          <a:p>
            <a:r>
              <a:rPr lang="es-ES" sz="2900" dirty="0">
                <a:solidFill>
                  <a:schemeClr val="bg1"/>
                </a:solidFill>
              </a:rPr>
              <a:t>Es necesario recalcar no obstante, que el centro de atención del Vivir Bien es la satisfacción de las necesidades básicas de la población en los territorios, a través de procesos de generación de riqueza que resulten sostenibles en el tiempo. </a:t>
            </a:r>
          </a:p>
          <a:p>
            <a:r>
              <a:rPr lang="es-ES" dirty="0"/>
              <a:t> </a:t>
            </a:r>
            <a:r>
              <a:rPr lang="es-BO" dirty="0"/>
              <a:t> </a:t>
            </a:r>
          </a:p>
          <a:p>
            <a:endParaRPr lang="es-BO" dirty="0"/>
          </a:p>
          <a:p>
            <a:endParaRPr lang="pt-BR" dirty="0"/>
          </a:p>
          <a:p>
            <a:endParaRPr lang="es-BO" dirty="0"/>
          </a:p>
        </p:txBody>
      </p:sp>
    </p:spTree>
    <p:extLst>
      <p:ext uri="{BB962C8B-B14F-4D97-AF65-F5344CB8AC3E}">
        <p14:creationId xmlns:p14="http://schemas.microsoft.com/office/powerpoint/2010/main" xmlns="" val="3882099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a:t>Proyecto Puerto </a:t>
            </a:r>
            <a:r>
              <a:rPr lang="es-BO" dirty="0" err="1"/>
              <a:t>busch</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sp>
        <p:nvSpPr>
          <p:cNvPr id="2" name="Retângulo 1">
            <a:extLst>
              <a:ext uri="{FF2B5EF4-FFF2-40B4-BE49-F238E27FC236}">
                <a16:creationId xmlns:a16="http://schemas.microsoft.com/office/drawing/2014/main" xmlns="" id="{85B391F6-76BE-4543-BC6F-6E288DA848C8}"/>
              </a:ext>
            </a:extLst>
          </p:cNvPr>
          <p:cNvSpPr/>
          <p:nvPr/>
        </p:nvSpPr>
        <p:spPr>
          <a:xfrm>
            <a:off x="536895" y="1321148"/>
            <a:ext cx="10846965" cy="4524315"/>
          </a:xfrm>
          <a:prstGeom prst="rect">
            <a:avLst/>
          </a:prstGeom>
        </p:spPr>
        <p:txBody>
          <a:bodyPr wrap="square">
            <a:spAutoFit/>
          </a:bodyPr>
          <a:lstStyle/>
          <a:p>
            <a:r>
              <a:rPr lang="es-ES" dirty="0">
                <a:solidFill>
                  <a:schemeClr val="bg1"/>
                </a:solidFill>
              </a:rPr>
              <a:t>1.2. LINEAMIENTOS DE LA AGENDA PATRIÓTICA 2025. </a:t>
            </a:r>
          </a:p>
          <a:p>
            <a:r>
              <a:rPr lang="es-ES" dirty="0">
                <a:solidFill>
                  <a:schemeClr val="bg1"/>
                </a:solidFill>
              </a:rPr>
              <a:t> </a:t>
            </a:r>
          </a:p>
          <a:p>
            <a:r>
              <a:rPr lang="es-ES" dirty="0">
                <a:solidFill>
                  <a:schemeClr val="bg1"/>
                </a:solidFill>
              </a:rPr>
              <a:t>En la Constitución Política del Estado Plurinacional de Bolivia se ha determinado que los servicios básicos constituyen derechos humanos; estos servicios no son un negocio y no pueden ser privatizados para generar lucro y ganancias privadas a costa de la pobreza. Asimismo, es obligación del Estado Plurinacional de Bolivia garantizar el pleno acceso del pueblo boliviano a estos servicios en condiciones equitativas y en equilibrio y armonía con la Madre Tierra. </a:t>
            </a:r>
          </a:p>
          <a:p>
            <a:r>
              <a:rPr lang="es-ES" dirty="0">
                <a:solidFill>
                  <a:schemeClr val="bg1"/>
                </a:solidFill>
              </a:rPr>
              <a:t> </a:t>
            </a:r>
          </a:p>
          <a:p>
            <a:r>
              <a:rPr lang="es-ES" dirty="0">
                <a:solidFill>
                  <a:schemeClr val="bg1"/>
                </a:solidFill>
              </a:rPr>
              <a:t>La Agenda 2025 contempla en su Pilar 2, la vertebración interna garantizando los servicios de transporte con accesibilidad universal, en el entendido de que los servicios de comunicación son necesarios para el desarrollo de cualesquiera actividades económicas o sociales.  </a:t>
            </a:r>
          </a:p>
          <a:p>
            <a:r>
              <a:rPr lang="es-ES" dirty="0">
                <a:solidFill>
                  <a:schemeClr val="bg1"/>
                </a:solidFill>
              </a:rPr>
              <a:t> </a:t>
            </a:r>
          </a:p>
          <a:p>
            <a:r>
              <a:rPr lang="es-ES" dirty="0">
                <a:solidFill>
                  <a:schemeClr val="bg1"/>
                </a:solidFill>
              </a:rPr>
              <a:t>El sector del transporte como tal tiene una enorme importancia en la economía, tanto por los pasajeros como por la carga que se lleva de un lado a otro dentro del país, por su incidencia en el Producto Interno Bruto, por la proporción de inversión pública que se le dedica y por las fuentes de empleo que genera. </a:t>
            </a:r>
            <a:endParaRPr lang="pt-BR" dirty="0">
              <a:solidFill>
                <a:schemeClr val="bg1"/>
              </a:solidFill>
            </a:endParaRPr>
          </a:p>
        </p:txBody>
      </p:sp>
    </p:spTree>
    <p:extLst>
      <p:ext uri="{BB962C8B-B14F-4D97-AF65-F5344CB8AC3E}">
        <p14:creationId xmlns:p14="http://schemas.microsoft.com/office/powerpoint/2010/main" xmlns="" val="2607460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a:t>Proyecto puerto </a:t>
            </a:r>
            <a:r>
              <a:rPr lang="es-BO" dirty="0" err="1"/>
              <a:t>busch</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sp>
        <p:nvSpPr>
          <p:cNvPr id="2" name="Retângulo 1">
            <a:extLst>
              <a:ext uri="{FF2B5EF4-FFF2-40B4-BE49-F238E27FC236}">
                <a16:creationId xmlns:a16="http://schemas.microsoft.com/office/drawing/2014/main" xmlns="" id="{03A98279-B64A-4EC4-B446-33F7DB89793F}"/>
              </a:ext>
            </a:extLst>
          </p:cNvPr>
          <p:cNvSpPr/>
          <p:nvPr/>
        </p:nvSpPr>
        <p:spPr>
          <a:xfrm>
            <a:off x="981512" y="1540071"/>
            <a:ext cx="9336058" cy="3416320"/>
          </a:xfrm>
          <a:prstGeom prst="rect">
            <a:avLst/>
          </a:prstGeom>
        </p:spPr>
        <p:txBody>
          <a:bodyPr wrap="square">
            <a:spAutoFit/>
          </a:bodyPr>
          <a:lstStyle/>
          <a:p>
            <a:r>
              <a:rPr lang="es-ES" dirty="0">
                <a:solidFill>
                  <a:schemeClr val="bg1"/>
                </a:solidFill>
              </a:rPr>
              <a:t>2.- IDEA DEL PROYECTO. </a:t>
            </a:r>
          </a:p>
          <a:p>
            <a:r>
              <a:rPr lang="es-ES" dirty="0">
                <a:solidFill>
                  <a:schemeClr val="bg1"/>
                </a:solidFill>
              </a:rPr>
              <a:t> </a:t>
            </a:r>
          </a:p>
          <a:p>
            <a:r>
              <a:rPr lang="es-ES" dirty="0">
                <a:solidFill>
                  <a:schemeClr val="bg1"/>
                </a:solidFill>
              </a:rPr>
              <a:t>La CONSTRUCCIÓN DE LA VÍA FÉRREA MOTACUCITO - MUTÚN - PUERTO BUSCH, es un proyecto de transporte que enfoca el desarrollo de la industria de minerales y de productos derivados del área de Mutún y que enfoca mejorar las condiciones de exportación de los productos actuales del Oriente. </a:t>
            </a:r>
          </a:p>
          <a:p>
            <a:r>
              <a:rPr lang="es-ES" dirty="0">
                <a:solidFill>
                  <a:schemeClr val="bg1"/>
                </a:solidFill>
              </a:rPr>
              <a:t> </a:t>
            </a:r>
          </a:p>
          <a:p>
            <a:r>
              <a:rPr lang="es-ES" dirty="0">
                <a:solidFill>
                  <a:schemeClr val="bg1"/>
                </a:solidFill>
              </a:rPr>
              <a:t>La alternativa recomendada consiste en una ferrovía de una vía entre </a:t>
            </a:r>
            <a:r>
              <a:rPr lang="es-ES" dirty="0" err="1">
                <a:solidFill>
                  <a:schemeClr val="bg1"/>
                </a:solidFill>
              </a:rPr>
              <a:t>Motacucito</a:t>
            </a:r>
            <a:r>
              <a:rPr lang="es-ES" dirty="0">
                <a:solidFill>
                  <a:schemeClr val="bg1"/>
                </a:solidFill>
              </a:rPr>
              <a:t> – Mutún – Puerto Busch (72 km en terraplén + 58 km en viaducto), de una Terminal Portuaria en Puerto Busch de cuatro estaciones (Empalme </a:t>
            </a:r>
            <a:r>
              <a:rPr lang="es-ES" dirty="0" err="1">
                <a:solidFill>
                  <a:schemeClr val="bg1"/>
                </a:solidFill>
              </a:rPr>
              <a:t>Prog</a:t>
            </a:r>
            <a:r>
              <a:rPr lang="es-ES" dirty="0">
                <a:solidFill>
                  <a:schemeClr val="bg1"/>
                </a:solidFill>
              </a:rPr>
              <a:t>. 2+400, Mutún 1 </a:t>
            </a:r>
            <a:r>
              <a:rPr lang="es-ES" dirty="0" err="1">
                <a:solidFill>
                  <a:schemeClr val="bg1"/>
                </a:solidFill>
              </a:rPr>
              <a:t>Prog</a:t>
            </a:r>
            <a:r>
              <a:rPr lang="es-ES" dirty="0">
                <a:solidFill>
                  <a:schemeClr val="bg1"/>
                </a:solidFill>
              </a:rPr>
              <a:t>. 16+200, Mutún 2 </a:t>
            </a:r>
            <a:r>
              <a:rPr lang="es-ES" dirty="0" err="1">
                <a:solidFill>
                  <a:schemeClr val="bg1"/>
                </a:solidFill>
              </a:rPr>
              <a:t>Prog</a:t>
            </a:r>
            <a:r>
              <a:rPr lang="es-ES" dirty="0">
                <a:solidFill>
                  <a:schemeClr val="bg1"/>
                </a:solidFill>
              </a:rPr>
              <a:t>. 29+160, y Puerto Busch </a:t>
            </a:r>
            <a:r>
              <a:rPr lang="es-ES" dirty="0" err="1">
                <a:solidFill>
                  <a:schemeClr val="bg1"/>
                </a:solidFill>
              </a:rPr>
              <a:t>Prog</a:t>
            </a:r>
            <a:r>
              <a:rPr lang="es-ES" dirty="0">
                <a:solidFill>
                  <a:schemeClr val="bg1"/>
                </a:solidFill>
              </a:rPr>
              <a:t>. 130+071), y de dos desvíos para cruce de trenes en </a:t>
            </a:r>
            <a:r>
              <a:rPr lang="es-ES" dirty="0" err="1">
                <a:solidFill>
                  <a:schemeClr val="bg1"/>
                </a:solidFill>
              </a:rPr>
              <a:t>Prog</a:t>
            </a:r>
            <a:r>
              <a:rPr lang="es-ES" dirty="0">
                <a:solidFill>
                  <a:schemeClr val="bg1"/>
                </a:solidFill>
              </a:rPr>
              <a:t>. 62+586 y 95+162. </a:t>
            </a:r>
            <a:endParaRPr lang="pt-BR" dirty="0">
              <a:solidFill>
                <a:schemeClr val="bg1"/>
              </a:solidFill>
            </a:endParaRPr>
          </a:p>
        </p:txBody>
      </p:sp>
    </p:spTree>
    <p:extLst>
      <p:ext uri="{BB962C8B-B14F-4D97-AF65-F5344CB8AC3E}">
        <p14:creationId xmlns:p14="http://schemas.microsoft.com/office/powerpoint/2010/main" xmlns="" val="25696740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a:t>PROYECTO PUERTO BUSCH</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sp>
        <p:nvSpPr>
          <p:cNvPr id="2" name="Retângulo 1">
            <a:extLst>
              <a:ext uri="{FF2B5EF4-FFF2-40B4-BE49-F238E27FC236}">
                <a16:creationId xmlns:a16="http://schemas.microsoft.com/office/drawing/2014/main" xmlns="" id="{0F61864A-89C8-4703-9010-B2BEA6036CE9}"/>
              </a:ext>
            </a:extLst>
          </p:cNvPr>
          <p:cNvSpPr/>
          <p:nvPr/>
        </p:nvSpPr>
        <p:spPr>
          <a:xfrm>
            <a:off x="847287" y="2551837"/>
            <a:ext cx="8741329" cy="3139321"/>
          </a:xfrm>
          <a:prstGeom prst="rect">
            <a:avLst/>
          </a:prstGeom>
        </p:spPr>
        <p:txBody>
          <a:bodyPr wrap="square">
            <a:spAutoFit/>
          </a:bodyPr>
          <a:lstStyle/>
          <a:p>
            <a:r>
              <a:rPr lang="es-ES" dirty="0">
                <a:solidFill>
                  <a:schemeClr val="bg1"/>
                </a:solidFill>
              </a:rPr>
              <a:t>2.3. PARÁMETROS BÁSICOS DEL PROYECTO. </a:t>
            </a:r>
          </a:p>
          <a:p>
            <a:r>
              <a:rPr lang="es-ES" dirty="0">
                <a:solidFill>
                  <a:schemeClr val="bg1"/>
                </a:solidFill>
              </a:rPr>
              <a:t> </a:t>
            </a:r>
          </a:p>
          <a:p>
            <a:r>
              <a:rPr lang="es-ES" dirty="0">
                <a:solidFill>
                  <a:schemeClr val="bg1"/>
                </a:solidFill>
              </a:rPr>
              <a:t> Longitud aproximada de la vía férrea: 130,071 Km. </a:t>
            </a:r>
          </a:p>
          <a:p>
            <a:r>
              <a:rPr lang="es-ES" dirty="0">
                <a:solidFill>
                  <a:schemeClr val="bg1"/>
                </a:solidFill>
              </a:rPr>
              <a:t> Trocha métrica.  </a:t>
            </a:r>
          </a:p>
          <a:p>
            <a:r>
              <a:rPr lang="es-ES" dirty="0">
                <a:solidFill>
                  <a:schemeClr val="bg1"/>
                </a:solidFill>
              </a:rPr>
              <a:t> Tren a Diesel.  </a:t>
            </a:r>
          </a:p>
          <a:p>
            <a:r>
              <a:rPr lang="es-ES" dirty="0">
                <a:solidFill>
                  <a:schemeClr val="bg1"/>
                </a:solidFill>
              </a:rPr>
              <a:t>Radio de curvatura mínimo: 300 m. </a:t>
            </a:r>
          </a:p>
          <a:p>
            <a:r>
              <a:rPr lang="es-ES" dirty="0">
                <a:solidFill>
                  <a:schemeClr val="bg1"/>
                </a:solidFill>
              </a:rPr>
              <a:t> Carga por Eje 25 Ton.  Riel de 54 Kg/m</a:t>
            </a:r>
          </a:p>
          <a:p>
            <a:r>
              <a:rPr lang="es-ES" dirty="0">
                <a:solidFill>
                  <a:schemeClr val="bg1"/>
                </a:solidFill>
              </a:rPr>
              <a:t> Requerimiento mínimo de estaciones: 4 Estaciones de carga y pasajeros (1 estación central principal y 3 estaciones secundarias).  Estación de Mantenimiento. </a:t>
            </a:r>
          </a:p>
          <a:p>
            <a:r>
              <a:rPr lang="es-ES" dirty="0">
                <a:solidFill>
                  <a:schemeClr val="bg1"/>
                </a:solidFill>
              </a:rPr>
              <a:t>  Velocidad de Diseño de 100 Km/</a:t>
            </a:r>
            <a:r>
              <a:rPr lang="es-ES" dirty="0" err="1">
                <a:solidFill>
                  <a:schemeClr val="bg1"/>
                </a:solidFill>
              </a:rPr>
              <a:t>hr</a:t>
            </a:r>
            <a:r>
              <a:rPr lang="es-ES" dirty="0">
                <a:solidFill>
                  <a:schemeClr val="bg1"/>
                </a:solidFill>
              </a:rPr>
              <a:t> </a:t>
            </a:r>
            <a:endParaRPr lang="pt-BR" dirty="0"/>
          </a:p>
        </p:txBody>
      </p:sp>
    </p:spTree>
    <p:extLst>
      <p:ext uri="{BB962C8B-B14F-4D97-AF65-F5344CB8AC3E}">
        <p14:creationId xmlns:p14="http://schemas.microsoft.com/office/powerpoint/2010/main" xmlns="" val="1417123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a:t>PROYECTO PUERTO BUSCH</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Puerto con c</a:t>
            </a:r>
            <a:r>
              <a:rPr lang="es-ES" dirty="0" err="1"/>
              <a:t>apacidad</a:t>
            </a:r>
            <a:r>
              <a:rPr lang="es-ES" dirty="0"/>
              <a:t> operativa inicial del puerto, tentativa 10  MTA con proyección a 18 MTA. </a:t>
            </a:r>
          </a:p>
          <a:p>
            <a:r>
              <a:rPr lang="es-ES" dirty="0"/>
              <a:t> Cintas Transportadoras para el puerto, con capacidad mínima de operación de 1.500 ton/h. </a:t>
            </a:r>
          </a:p>
          <a:p>
            <a:r>
              <a:rPr lang="es-ES" dirty="0"/>
              <a:t> Balanza de Pesaje, para el puerto. </a:t>
            </a:r>
            <a:endParaRPr lang="es-BO" dirty="0"/>
          </a:p>
          <a:p>
            <a:endParaRPr lang="es-BO" dirty="0"/>
          </a:p>
          <a:p>
            <a:endParaRPr lang="pt-BR" dirty="0"/>
          </a:p>
          <a:p>
            <a:endParaRPr lang="es-BO" dirty="0"/>
          </a:p>
        </p:txBody>
      </p:sp>
      <p:sp>
        <p:nvSpPr>
          <p:cNvPr id="2" name="Retângulo 1">
            <a:extLst>
              <a:ext uri="{FF2B5EF4-FFF2-40B4-BE49-F238E27FC236}">
                <a16:creationId xmlns:a16="http://schemas.microsoft.com/office/drawing/2014/main" xmlns="" id="{0F61864A-89C8-4703-9010-B2BEA6036CE9}"/>
              </a:ext>
            </a:extLst>
          </p:cNvPr>
          <p:cNvSpPr/>
          <p:nvPr/>
        </p:nvSpPr>
        <p:spPr>
          <a:xfrm>
            <a:off x="847287" y="2551837"/>
            <a:ext cx="8741329" cy="369332"/>
          </a:xfrm>
          <a:prstGeom prst="rect">
            <a:avLst/>
          </a:prstGeom>
        </p:spPr>
        <p:txBody>
          <a:bodyPr wrap="square">
            <a:spAutoFit/>
          </a:bodyPr>
          <a:lstStyle/>
          <a:p>
            <a:r>
              <a:rPr lang="es-ES" dirty="0">
                <a:solidFill>
                  <a:schemeClr val="bg1"/>
                </a:solidFill>
              </a:rPr>
              <a:t> </a:t>
            </a:r>
            <a:endParaRPr lang="pt-BR" dirty="0"/>
          </a:p>
        </p:txBody>
      </p:sp>
    </p:spTree>
    <p:extLst>
      <p:ext uri="{BB962C8B-B14F-4D97-AF65-F5344CB8AC3E}">
        <p14:creationId xmlns:p14="http://schemas.microsoft.com/office/powerpoint/2010/main" xmlns="" val="1453588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1619075"/>
            <a:ext cx="8534400" cy="4375325"/>
          </a:xfrm>
        </p:spPr>
        <p:txBody>
          <a:bodyPr/>
          <a:lstStyle/>
          <a:p>
            <a:r>
              <a:rPr lang="es-BO" dirty="0"/>
              <a:t>PRINCIPALES CARACTERISTICAS DE LA HIDROVIA</a:t>
            </a:r>
          </a:p>
          <a:p>
            <a:pPr marL="285750" indent="-285750">
              <a:buFontTx/>
              <a:buChar char="-"/>
            </a:pPr>
            <a:r>
              <a:rPr lang="es-BO" dirty="0"/>
              <a:t>Recurso natural útil para el transporte</a:t>
            </a:r>
            <a:endParaRPr lang="pt-BR" dirty="0"/>
          </a:p>
          <a:p>
            <a:pPr marL="285750" indent="-285750">
              <a:buFontTx/>
              <a:buChar char="-"/>
            </a:pPr>
            <a:r>
              <a:rPr lang="es-BO" dirty="0"/>
              <a:t>I</a:t>
            </a:r>
            <a:r>
              <a:rPr lang="pt-BR" dirty="0" err="1"/>
              <a:t>nfraestructura</a:t>
            </a:r>
            <a:endParaRPr lang="pt-BR" dirty="0"/>
          </a:p>
          <a:p>
            <a:pPr marL="285750" indent="-285750">
              <a:buFontTx/>
              <a:buChar char="-"/>
            </a:pPr>
            <a:r>
              <a:rPr lang="es-BO" dirty="0"/>
              <a:t>M</a:t>
            </a:r>
            <a:r>
              <a:rPr lang="pt-BR" dirty="0" err="1"/>
              <a:t>ultinacional</a:t>
            </a:r>
            <a:endParaRPr lang="pt-BR" dirty="0"/>
          </a:p>
          <a:p>
            <a:pPr marL="285750" indent="-285750">
              <a:buFontTx/>
              <a:buChar char="-"/>
            </a:pPr>
            <a:r>
              <a:rPr lang="es-BO" dirty="0"/>
              <a:t>E</a:t>
            </a:r>
            <a:r>
              <a:rPr lang="pt-BR" dirty="0" err="1"/>
              <a:t>conomia</a:t>
            </a:r>
            <a:r>
              <a:rPr lang="pt-BR" dirty="0"/>
              <a:t> </a:t>
            </a:r>
          </a:p>
          <a:p>
            <a:pPr marL="285750" indent="-285750">
              <a:buFontTx/>
              <a:buChar char="-"/>
            </a:pPr>
            <a:r>
              <a:rPr lang="es-BO" dirty="0"/>
              <a:t>T</a:t>
            </a:r>
            <a:r>
              <a:rPr lang="pt-BR" dirty="0" err="1"/>
              <a:t>urismo</a:t>
            </a:r>
            <a:endParaRPr lang="pt-BR" dirty="0"/>
          </a:p>
          <a:p>
            <a:pPr marL="285750" indent="-285750">
              <a:buFontTx/>
              <a:buChar char="-"/>
            </a:pPr>
            <a:r>
              <a:rPr lang="es-BO" dirty="0"/>
              <a:t>I</a:t>
            </a:r>
            <a:r>
              <a:rPr lang="pt-BR" dirty="0"/>
              <a:t>NTEGRACION</a:t>
            </a:r>
            <a:endParaRPr lang="es-BO" dirty="0"/>
          </a:p>
        </p:txBody>
      </p:sp>
    </p:spTree>
    <p:extLst>
      <p:ext uri="{BB962C8B-B14F-4D97-AF65-F5344CB8AC3E}">
        <p14:creationId xmlns:p14="http://schemas.microsoft.com/office/powerpoint/2010/main" xmlns="" val="2629495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pic>
        <p:nvPicPr>
          <p:cNvPr id="5" name="Imagem 4" descr="Hidrovía Paraguay-Paraná. Infografía de La Razón">
            <a:extLst>
              <a:ext uri="{FF2B5EF4-FFF2-40B4-BE49-F238E27FC236}">
                <a16:creationId xmlns:a16="http://schemas.microsoft.com/office/drawing/2014/main" xmlns="" id="{A2EEE217-5E68-4B7A-B389-9AFED042CA49}"/>
              </a:ext>
            </a:extLst>
          </p:cNvPr>
          <p:cNvPicPr/>
          <p:nvPr/>
        </p:nvPicPr>
        <p:blipFill>
          <a:blip r:embed="rId2">
            <a:extLst>
              <a:ext uri="{28A0092B-C50C-407E-A947-70E740481C1C}">
                <a14:useLocalDpi xmlns:a14="http://schemas.microsoft.com/office/drawing/2010/main" xmlns="" val="0"/>
              </a:ext>
            </a:extLst>
          </a:blip>
          <a:srcRect/>
          <a:stretch>
            <a:fillRect/>
          </a:stretch>
        </p:blipFill>
        <p:spPr bwMode="auto">
          <a:xfrm>
            <a:off x="3792944" y="1914961"/>
            <a:ext cx="4514850" cy="3162300"/>
          </a:xfrm>
          <a:prstGeom prst="rect">
            <a:avLst/>
          </a:prstGeom>
          <a:noFill/>
          <a:ln>
            <a:noFill/>
          </a:ln>
        </p:spPr>
      </p:pic>
    </p:spTree>
    <p:extLst>
      <p:ext uri="{BB962C8B-B14F-4D97-AF65-F5344CB8AC3E}">
        <p14:creationId xmlns:p14="http://schemas.microsoft.com/office/powerpoint/2010/main" xmlns="" val="2833471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pic>
        <p:nvPicPr>
          <p:cNvPr id="6" name="Picture 4" descr="mercosur">
            <a:extLst>
              <a:ext uri="{FF2B5EF4-FFF2-40B4-BE49-F238E27FC236}">
                <a16:creationId xmlns:a16="http://schemas.microsoft.com/office/drawing/2014/main" xmlns="" id="{90344218-12B0-4F23-A30F-D532CE15FE67}"/>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026508" y="1457157"/>
            <a:ext cx="6541230" cy="5048418"/>
          </a:xfrm>
          <a:prstGeom prst="rect">
            <a:avLst/>
          </a:prstGeom>
          <a:solidFill>
            <a:srgbClr val="FF3300"/>
          </a:solidFill>
        </p:spPr>
      </p:pic>
    </p:spTree>
    <p:extLst>
      <p:ext uri="{BB962C8B-B14F-4D97-AF65-F5344CB8AC3E}">
        <p14:creationId xmlns:p14="http://schemas.microsoft.com/office/powerpoint/2010/main" xmlns="" val="3775364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2482676"/>
            <a:ext cx="8534400" cy="4030092"/>
          </a:xfrm>
        </p:spPr>
        <p:txBody>
          <a:bodyPr/>
          <a:lstStyle/>
          <a:p>
            <a:r>
              <a:rPr lang="es-BO" dirty="0"/>
              <a:t>. </a:t>
            </a:r>
          </a:p>
          <a:p>
            <a:endParaRPr lang="es-BO" dirty="0"/>
          </a:p>
          <a:p>
            <a:endParaRPr lang="pt-BR" dirty="0"/>
          </a:p>
          <a:p>
            <a:endParaRPr lang="es-BO" dirty="0"/>
          </a:p>
        </p:txBody>
      </p:sp>
      <p:pic>
        <p:nvPicPr>
          <p:cNvPr id="55" name="Picture 4" descr="mercosur"/>
          <p:cNvPicPr>
            <a:picLocks noChangeAspect="1" noChangeArrowheads="1"/>
          </p:cNvPicPr>
          <p:nvPr/>
        </p:nvPicPr>
        <p:blipFill>
          <a:blip r:embed="rId2"/>
          <a:srcRect/>
          <a:stretch>
            <a:fillRect/>
          </a:stretch>
        </p:blipFill>
        <p:spPr bwMode="auto">
          <a:xfrm>
            <a:off x="1249677" y="657225"/>
            <a:ext cx="8034338" cy="6200775"/>
          </a:xfrm>
          <a:prstGeom prst="rect">
            <a:avLst/>
          </a:prstGeom>
          <a:solidFill>
            <a:srgbClr val="FF3300"/>
          </a:solidFill>
          <a:ln w="9525">
            <a:noFill/>
            <a:miter lim="800000"/>
            <a:headEnd/>
            <a:tailEnd/>
          </a:ln>
        </p:spPr>
      </p:pic>
      <p:grpSp>
        <p:nvGrpSpPr>
          <p:cNvPr id="56" name="Group 67"/>
          <p:cNvGrpSpPr>
            <a:grpSpLocks/>
          </p:cNvGrpSpPr>
          <p:nvPr/>
        </p:nvGrpSpPr>
        <p:grpSpPr bwMode="auto">
          <a:xfrm>
            <a:off x="4970505" y="1465715"/>
            <a:ext cx="2336800" cy="4025900"/>
            <a:chOff x="2664" y="672"/>
            <a:chExt cx="1472" cy="2536"/>
          </a:xfrm>
        </p:grpSpPr>
        <p:sp>
          <p:nvSpPr>
            <p:cNvPr id="57" name="Freeform 68"/>
            <p:cNvSpPr>
              <a:spLocks/>
            </p:cNvSpPr>
            <p:nvPr/>
          </p:nvSpPr>
          <p:spPr bwMode="auto">
            <a:xfrm>
              <a:off x="2664" y="672"/>
              <a:ext cx="504" cy="2536"/>
            </a:xfrm>
            <a:custGeom>
              <a:avLst/>
              <a:gdLst>
                <a:gd name="T0" fmla="*/ 264 w 504"/>
                <a:gd name="T1" fmla="*/ 2536 h 2536"/>
                <a:gd name="T2" fmla="*/ 152 w 504"/>
                <a:gd name="T3" fmla="*/ 2504 h 2536"/>
                <a:gd name="T4" fmla="*/ 104 w 504"/>
                <a:gd name="T5" fmla="*/ 2488 h 2536"/>
                <a:gd name="T6" fmla="*/ 32 w 504"/>
                <a:gd name="T7" fmla="*/ 2440 h 2536"/>
                <a:gd name="T8" fmla="*/ 8 w 504"/>
                <a:gd name="T9" fmla="*/ 2368 h 2536"/>
                <a:gd name="T10" fmla="*/ 0 w 504"/>
                <a:gd name="T11" fmla="*/ 2344 h 2536"/>
                <a:gd name="T12" fmla="*/ 64 w 504"/>
                <a:gd name="T13" fmla="*/ 2136 h 2536"/>
                <a:gd name="T14" fmla="*/ 104 w 504"/>
                <a:gd name="T15" fmla="*/ 2088 h 2536"/>
                <a:gd name="T16" fmla="*/ 160 w 504"/>
                <a:gd name="T17" fmla="*/ 1992 h 2536"/>
                <a:gd name="T18" fmla="*/ 192 w 504"/>
                <a:gd name="T19" fmla="*/ 1944 h 2536"/>
                <a:gd name="T20" fmla="*/ 216 w 504"/>
                <a:gd name="T21" fmla="*/ 1872 h 2536"/>
                <a:gd name="T22" fmla="*/ 224 w 504"/>
                <a:gd name="T23" fmla="*/ 1848 h 2536"/>
                <a:gd name="T24" fmla="*/ 256 w 504"/>
                <a:gd name="T25" fmla="*/ 1744 h 2536"/>
                <a:gd name="T26" fmla="*/ 280 w 504"/>
                <a:gd name="T27" fmla="*/ 1672 h 2536"/>
                <a:gd name="T28" fmla="*/ 328 w 504"/>
                <a:gd name="T29" fmla="*/ 1576 h 2536"/>
                <a:gd name="T30" fmla="*/ 352 w 504"/>
                <a:gd name="T31" fmla="*/ 1504 h 2536"/>
                <a:gd name="T32" fmla="*/ 368 w 504"/>
                <a:gd name="T33" fmla="*/ 1456 h 2536"/>
                <a:gd name="T34" fmla="*/ 320 w 504"/>
                <a:gd name="T35" fmla="*/ 1160 h 2536"/>
                <a:gd name="T36" fmla="*/ 312 w 504"/>
                <a:gd name="T37" fmla="*/ 944 h 2536"/>
                <a:gd name="T38" fmla="*/ 296 w 504"/>
                <a:gd name="T39" fmla="*/ 896 h 2536"/>
                <a:gd name="T40" fmla="*/ 360 w 504"/>
                <a:gd name="T41" fmla="*/ 672 h 2536"/>
                <a:gd name="T42" fmla="*/ 376 w 504"/>
                <a:gd name="T43" fmla="*/ 576 h 2536"/>
                <a:gd name="T44" fmla="*/ 352 w 504"/>
                <a:gd name="T45" fmla="*/ 320 h 2536"/>
                <a:gd name="T46" fmla="*/ 392 w 504"/>
                <a:gd name="T47" fmla="*/ 192 h 2536"/>
                <a:gd name="T48" fmla="*/ 432 w 504"/>
                <a:gd name="T49" fmla="*/ 56 h 2536"/>
                <a:gd name="T50" fmla="*/ 456 w 504"/>
                <a:gd name="T51" fmla="*/ 32 h 2536"/>
                <a:gd name="T52" fmla="*/ 504 w 504"/>
                <a:gd name="T53" fmla="*/ 0 h 2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04" h="2536">
                  <a:moveTo>
                    <a:pt x="264" y="2536"/>
                  </a:moveTo>
                  <a:cubicBezTo>
                    <a:pt x="225" y="2528"/>
                    <a:pt x="189" y="2516"/>
                    <a:pt x="152" y="2504"/>
                  </a:cubicBezTo>
                  <a:cubicBezTo>
                    <a:pt x="136" y="2499"/>
                    <a:pt x="104" y="2488"/>
                    <a:pt x="104" y="2488"/>
                  </a:cubicBezTo>
                  <a:cubicBezTo>
                    <a:pt x="80" y="2464"/>
                    <a:pt x="64" y="2451"/>
                    <a:pt x="32" y="2440"/>
                  </a:cubicBezTo>
                  <a:cubicBezTo>
                    <a:pt x="11" y="2376"/>
                    <a:pt x="21" y="2408"/>
                    <a:pt x="8" y="2368"/>
                  </a:cubicBezTo>
                  <a:cubicBezTo>
                    <a:pt x="5" y="2360"/>
                    <a:pt x="0" y="2344"/>
                    <a:pt x="0" y="2344"/>
                  </a:cubicBezTo>
                  <a:cubicBezTo>
                    <a:pt x="6" y="2282"/>
                    <a:pt x="5" y="2175"/>
                    <a:pt x="64" y="2136"/>
                  </a:cubicBezTo>
                  <a:cubicBezTo>
                    <a:pt x="121" y="2050"/>
                    <a:pt x="32" y="2180"/>
                    <a:pt x="104" y="2088"/>
                  </a:cubicBezTo>
                  <a:cubicBezTo>
                    <a:pt x="130" y="2055"/>
                    <a:pt x="141" y="2026"/>
                    <a:pt x="160" y="1992"/>
                  </a:cubicBezTo>
                  <a:cubicBezTo>
                    <a:pt x="169" y="1975"/>
                    <a:pt x="186" y="1962"/>
                    <a:pt x="192" y="1944"/>
                  </a:cubicBezTo>
                  <a:cubicBezTo>
                    <a:pt x="203" y="1912"/>
                    <a:pt x="210" y="1891"/>
                    <a:pt x="216" y="1872"/>
                  </a:cubicBezTo>
                  <a:cubicBezTo>
                    <a:pt x="219" y="1864"/>
                    <a:pt x="224" y="1848"/>
                    <a:pt x="224" y="1848"/>
                  </a:cubicBezTo>
                  <a:cubicBezTo>
                    <a:pt x="233" y="1784"/>
                    <a:pt x="234" y="1793"/>
                    <a:pt x="256" y="1744"/>
                  </a:cubicBezTo>
                  <a:cubicBezTo>
                    <a:pt x="266" y="1721"/>
                    <a:pt x="266" y="1693"/>
                    <a:pt x="280" y="1672"/>
                  </a:cubicBezTo>
                  <a:cubicBezTo>
                    <a:pt x="321" y="1610"/>
                    <a:pt x="306" y="1642"/>
                    <a:pt x="328" y="1576"/>
                  </a:cubicBezTo>
                  <a:cubicBezTo>
                    <a:pt x="336" y="1552"/>
                    <a:pt x="344" y="1528"/>
                    <a:pt x="352" y="1504"/>
                  </a:cubicBezTo>
                  <a:cubicBezTo>
                    <a:pt x="357" y="1488"/>
                    <a:pt x="368" y="1456"/>
                    <a:pt x="368" y="1456"/>
                  </a:cubicBezTo>
                  <a:cubicBezTo>
                    <a:pt x="377" y="1379"/>
                    <a:pt x="397" y="1211"/>
                    <a:pt x="320" y="1160"/>
                  </a:cubicBezTo>
                  <a:cubicBezTo>
                    <a:pt x="317" y="1088"/>
                    <a:pt x="319" y="1016"/>
                    <a:pt x="312" y="944"/>
                  </a:cubicBezTo>
                  <a:cubicBezTo>
                    <a:pt x="310" y="927"/>
                    <a:pt x="296" y="896"/>
                    <a:pt x="296" y="896"/>
                  </a:cubicBezTo>
                  <a:cubicBezTo>
                    <a:pt x="321" y="822"/>
                    <a:pt x="335" y="746"/>
                    <a:pt x="360" y="672"/>
                  </a:cubicBezTo>
                  <a:cubicBezTo>
                    <a:pt x="370" y="641"/>
                    <a:pt x="376" y="576"/>
                    <a:pt x="376" y="576"/>
                  </a:cubicBezTo>
                  <a:cubicBezTo>
                    <a:pt x="364" y="478"/>
                    <a:pt x="357" y="435"/>
                    <a:pt x="352" y="320"/>
                  </a:cubicBezTo>
                  <a:cubicBezTo>
                    <a:pt x="362" y="252"/>
                    <a:pt x="373" y="249"/>
                    <a:pt x="392" y="192"/>
                  </a:cubicBezTo>
                  <a:cubicBezTo>
                    <a:pt x="398" y="143"/>
                    <a:pt x="405" y="97"/>
                    <a:pt x="432" y="56"/>
                  </a:cubicBezTo>
                  <a:cubicBezTo>
                    <a:pt x="438" y="47"/>
                    <a:pt x="447" y="39"/>
                    <a:pt x="456" y="32"/>
                  </a:cubicBezTo>
                  <a:cubicBezTo>
                    <a:pt x="471" y="20"/>
                    <a:pt x="504" y="0"/>
                    <a:pt x="504" y="0"/>
                  </a:cubicBezTo>
                </a:path>
              </a:pathLst>
            </a:custGeom>
            <a:noFill/>
            <a:ln w="38100" cmpd="sng">
              <a:solidFill>
                <a:schemeClr val="accent2"/>
              </a:solidFill>
              <a:round/>
              <a:headEnd/>
              <a:tailEnd/>
            </a:ln>
            <a:effectLst/>
          </p:spPr>
          <p:txBody>
            <a:bodyPr/>
            <a:lstStyle/>
            <a:p>
              <a:endParaRPr lang="en-US"/>
            </a:p>
          </p:txBody>
        </p:sp>
        <p:sp>
          <p:nvSpPr>
            <p:cNvPr id="58" name="Freeform 69"/>
            <p:cNvSpPr>
              <a:spLocks/>
            </p:cNvSpPr>
            <p:nvPr/>
          </p:nvSpPr>
          <p:spPr bwMode="auto">
            <a:xfrm>
              <a:off x="2920" y="1672"/>
              <a:ext cx="1216" cy="770"/>
            </a:xfrm>
            <a:custGeom>
              <a:avLst/>
              <a:gdLst>
                <a:gd name="T0" fmla="*/ 0 w 1216"/>
                <a:gd name="T1" fmla="*/ 728 h 770"/>
                <a:gd name="T2" fmla="*/ 152 w 1216"/>
                <a:gd name="T3" fmla="*/ 768 h 770"/>
                <a:gd name="T4" fmla="*/ 320 w 1216"/>
                <a:gd name="T5" fmla="*/ 760 h 770"/>
                <a:gd name="T6" fmla="*/ 344 w 1216"/>
                <a:gd name="T7" fmla="*/ 712 h 770"/>
                <a:gd name="T8" fmla="*/ 392 w 1216"/>
                <a:gd name="T9" fmla="*/ 688 h 770"/>
                <a:gd name="T10" fmla="*/ 464 w 1216"/>
                <a:gd name="T11" fmla="*/ 616 h 770"/>
                <a:gd name="T12" fmla="*/ 496 w 1216"/>
                <a:gd name="T13" fmla="*/ 464 h 770"/>
                <a:gd name="T14" fmla="*/ 512 w 1216"/>
                <a:gd name="T15" fmla="*/ 416 h 770"/>
                <a:gd name="T16" fmla="*/ 632 w 1216"/>
                <a:gd name="T17" fmla="*/ 144 h 770"/>
                <a:gd name="T18" fmla="*/ 800 w 1216"/>
                <a:gd name="T19" fmla="*/ 40 h 770"/>
                <a:gd name="T20" fmla="*/ 872 w 1216"/>
                <a:gd name="T21" fmla="*/ 0 h 770"/>
                <a:gd name="T22" fmla="*/ 1072 w 1216"/>
                <a:gd name="T23" fmla="*/ 48 h 770"/>
                <a:gd name="T24" fmla="*/ 1144 w 1216"/>
                <a:gd name="T25" fmla="*/ 96 h 770"/>
                <a:gd name="T26" fmla="*/ 1168 w 1216"/>
                <a:gd name="T27" fmla="*/ 112 h 770"/>
                <a:gd name="T28" fmla="*/ 1216 w 1216"/>
                <a:gd name="T29" fmla="*/ 160 h 77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216" h="770">
                  <a:moveTo>
                    <a:pt x="0" y="728"/>
                  </a:moveTo>
                  <a:cubicBezTo>
                    <a:pt x="100" y="738"/>
                    <a:pt x="76" y="743"/>
                    <a:pt x="152" y="768"/>
                  </a:cubicBezTo>
                  <a:cubicBezTo>
                    <a:pt x="208" y="765"/>
                    <a:pt x="265" y="770"/>
                    <a:pt x="320" y="760"/>
                  </a:cubicBezTo>
                  <a:cubicBezTo>
                    <a:pt x="338" y="757"/>
                    <a:pt x="331" y="725"/>
                    <a:pt x="344" y="712"/>
                  </a:cubicBezTo>
                  <a:cubicBezTo>
                    <a:pt x="360" y="696"/>
                    <a:pt x="372" y="695"/>
                    <a:pt x="392" y="688"/>
                  </a:cubicBezTo>
                  <a:cubicBezTo>
                    <a:pt x="418" y="662"/>
                    <a:pt x="444" y="646"/>
                    <a:pt x="464" y="616"/>
                  </a:cubicBezTo>
                  <a:cubicBezTo>
                    <a:pt x="472" y="565"/>
                    <a:pt x="484" y="514"/>
                    <a:pt x="496" y="464"/>
                  </a:cubicBezTo>
                  <a:cubicBezTo>
                    <a:pt x="500" y="448"/>
                    <a:pt x="512" y="416"/>
                    <a:pt x="512" y="416"/>
                  </a:cubicBezTo>
                  <a:cubicBezTo>
                    <a:pt x="521" y="312"/>
                    <a:pt x="540" y="206"/>
                    <a:pt x="632" y="144"/>
                  </a:cubicBezTo>
                  <a:cubicBezTo>
                    <a:pt x="675" y="79"/>
                    <a:pt x="730" y="60"/>
                    <a:pt x="800" y="40"/>
                  </a:cubicBezTo>
                  <a:cubicBezTo>
                    <a:pt x="826" y="32"/>
                    <a:pt x="872" y="0"/>
                    <a:pt x="872" y="0"/>
                  </a:cubicBezTo>
                  <a:cubicBezTo>
                    <a:pt x="957" y="8"/>
                    <a:pt x="993" y="28"/>
                    <a:pt x="1072" y="48"/>
                  </a:cubicBezTo>
                  <a:cubicBezTo>
                    <a:pt x="1096" y="64"/>
                    <a:pt x="1120" y="80"/>
                    <a:pt x="1144" y="96"/>
                  </a:cubicBezTo>
                  <a:cubicBezTo>
                    <a:pt x="1152" y="101"/>
                    <a:pt x="1168" y="112"/>
                    <a:pt x="1168" y="112"/>
                  </a:cubicBezTo>
                  <a:cubicBezTo>
                    <a:pt x="1183" y="135"/>
                    <a:pt x="1198" y="142"/>
                    <a:pt x="1216" y="160"/>
                  </a:cubicBezTo>
                </a:path>
              </a:pathLst>
            </a:custGeom>
            <a:noFill/>
            <a:ln w="38100" cmpd="sng">
              <a:solidFill>
                <a:schemeClr val="accent2"/>
              </a:solidFill>
              <a:round/>
              <a:headEnd/>
              <a:tailEnd/>
            </a:ln>
            <a:effectLst/>
          </p:spPr>
          <p:txBody>
            <a:bodyPr/>
            <a:lstStyle/>
            <a:p>
              <a:endParaRPr lang="en-US"/>
            </a:p>
          </p:txBody>
        </p:sp>
      </p:grpSp>
      <p:grpSp>
        <p:nvGrpSpPr>
          <p:cNvPr id="59" name="Group 72"/>
          <p:cNvGrpSpPr>
            <a:grpSpLocks/>
          </p:cNvGrpSpPr>
          <p:nvPr/>
        </p:nvGrpSpPr>
        <p:grpSpPr bwMode="auto">
          <a:xfrm>
            <a:off x="2959443" y="2205059"/>
            <a:ext cx="4724400" cy="3381375"/>
            <a:chOff x="1392" y="1200"/>
            <a:chExt cx="2976" cy="2130"/>
          </a:xfrm>
        </p:grpSpPr>
        <p:grpSp>
          <p:nvGrpSpPr>
            <p:cNvPr id="60" name="Group 73"/>
            <p:cNvGrpSpPr>
              <a:grpSpLocks/>
            </p:cNvGrpSpPr>
            <p:nvPr/>
          </p:nvGrpSpPr>
          <p:grpSpPr bwMode="auto">
            <a:xfrm>
              <a:off x="1392" y="1200"/>
              <a:ext cx="2976" cy="2130"/>
              <a:chOff x="1392" y="1200"/>
              <a:chExt cx="2976" cy="2130"/>
            </a:xfrm>
          </p:grpSpPr>
          <p:grpSp>
            <p:nvGrpSpPr>
              <p:cNvPr id="64" name="Group 74"/>
              <p:cNvGrpSpPr>
                <a:grpSpLocks/>
              </p:cNvGrpSpPr>
              <p:nvPr/>
            </p:nvGrpSpPr>
            <p:grpSpPr bwMode="auto">
              <a:xfrm>
                <a:off x="1536" y="1200"/>
                <a:ext cx="2832" cy="1248"/>
                <a:chOff x="1536" y="1200"/>
                <a:chExt cx="2832" cy="1248"/>
              </a:xfrm>
            </p:grpSpPr>
            <p:sp>
              <p:nvSpPr>
                <p:cNvPr id="66" name="Freeform 75"/>
                <p:cNvSpPr>
                  <a:spLocks/>
                </p:cNvSpPr>
                <p:nvPr/>
              </p:nvSpPr>
              <p:spPr bwMode="auto">
                <a:xfrm>
                  <a:off x="3600" y="2064"/>
                  <a:ext cx="528" cy="96"/>
                </a:xfrm>
                <a:custGeom>
                  <a:avLst/>
                  <a:gdLst>
                    <a:gd name="T0" fmla="*/ 528 w 528"/>
                    <a:gd name="T1" fmla="*/ 96 h 96"/>
                    <a:gd name="T2" fmla="*/ 96 w 528"/>
                    <a:gd name="T3" fmla="*/ 0 h 96"/>
                    <a:gd name="T4" fmla="*/ 0 w 528"/>
                    <a:gd name="T5" fmla="*/ 48 h 96"/>
                    <a:gd name="T6" fmla="*/ 0 60000 65536"/>
                    <a:gd name="T7" fmla="*/ 0 60000 65536"/>
                    <a:gd name="T8" fmla="*/ 0 60000 65536"/>
                  </a:gdLst>
                  <a:ahLst/>
                  <a:cxnLst>
                    <a:cxn ang="T6">
                      <a:pos x="T0" y="T1"/>
                    </a:cxn>
                    <a:cxn ang="T7">
                      <a:pos x="T2" y="T3"/>
                    </a:cxn>
                    <a:cxn ang="T8">
                      <a:pos x="T4" y="T5"/>
                    </a:cxn>
                  </a:cxnLst>
                  <a:rect l="0" t="0" r="r" b="b"/>
                  <a:pathLst>
                    <a:path w="528" h="96">
                      <a:moveTo>
                        <a:pt x="528" y="96"/>
                      </a:moveTo>
                      <a:lnTo>
                        <a:pt x="96" y="0"/>
                      </a:lnTo>
                      <a:lnTo>
                        <a:pt x="0" y="48"/>
                      </a:lnTo>
                    </a:path>
                  </a:pathLst>
                </a:custGeom>
                <a:noFill/>
                <a:ln w="19050" cmpd="sng">
                  <a:solidFill>
                    <a:srgbClr val="FF3300"/>
                  </a:solidFill>
                  <a:round/>
                  <a:headEnd/>
                  <a:tailEnd/>
                </a:ln>
                <a:effectLst/>
              </p:spPr>
              <p:txBody>
                <a:bodyPr/>
                <a:lstStyle/>
                <a:p>
                  <a:endParaRPr lang="en-US"/>
                </a:p>
              </p:txBody>
            </p:sp>
            <p:sp>
              <p:nvSpPr>
                <p:cNvPr id="67" name="Freeform 76"/>
                <p:cNvSpPr>
                  <a:spLocks/>
                </p:cNvSpPr>
                <p:nvPr/>
              </p:nvSpPr>
              <p:spPr bwMode="auto">
                <a:xfrm>
                  <a:off x="1536" y="1200"/>
                  <a:ext cx="2832" cy="864"/>
                </a:xfrm>
                <a:custGeom>
                  <a:avLst/>
                  <a:gdLst>
                    <a:gd name="T0" fmla="*/ 2832 w 2832"/>
                    <a:gd name="T1" fmla="*/ 768 h 864"/>
                    <a:gd name="T2" fmla="*/ 2496 w 2832"/>
                    <a:gd name="T3" fmla="*/ 336 h 864"/>
                    <a:gd name="T4" fmla="*/ 1920 w 2832"/>
                    <a:gd name="T5" fmla="*/ 336 h 864"/>
                    <a:gd name="T6" fmla="*/ 1488 w 2832"/>
                    <a:gd name="T7" fmla="*/ 96 h 864"/>
                    <a:gd name="T8" fmla="*/ 816 w 2832"/>
                    <a:gd name="T9" fmla="*/ 0 h 864"/>
                    <a:gd name="T10" fmla="*/ 672 w 2832"/>
                    <a:gd name="T11" fmla="*/ 480 h 864"/>
                    <a:gd name="T12" fmla="*/ 624 w 2832"/>
                    <a:gd name="T13" fmla="*/ 720 h 864"/>
                    <a:gd name="T14" fmla="*/ 480 w 2832"/>
                    <a:gd name="T15" fmla="*/ 864 h 864"/>
                    <a:gd name="T16" fmla="*/ 144 w 2832"/>
                    <a:gd name="T17" fmla="*/ 768 h 864"/>
                    <a:gd name="T18" fmla="*/ 0 w 2832"/>
                    <a:gd name="T19" fmla="*/ 768 h 86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32" h="864">
                      <a:moveTo>
                        <a:pt x="2832" y="768"/>
                      </a:moveTo>
                      <a:lnTo>
                        <a:pt x="2496" y="336"/>
                      </a:lnTo>
                      <a:lnTo>
                        <a:pt x="1920" y="336"/>
                      </a:lnTo>
                      <a:lnTo>
                        <a:pt x="1488" y="96"/>
                      </a:lnTo>
                      <a:lnTo>
                        <a:pt x="816" y="0"/>
                      </a:lnTo>
                      <a:lnTo>
                        <a:pt x="672" y="480"/>
                      </a:lnTo>
                      <a:lnTo>
                        <a:pt x="624" y="720"/>
                      </a:lnTo>
                      <a:lnTo>
                        <a:pt x="480" y="864"/>
                      </a:lnTo>
                      <a:lnTo>
                        <a:pt x="144" y="768"/>
                      </a:lnTo>
                      <a:lnTo>
                        <a:pt x="0" y="768"/>
                      </a:lnTo>
                    </a:path>
                  </a:pathLst>
                </a:custGeom>
                <a:noFill/>
                <a:ln w="19050" cmpd="sng">
                  <a:solidFill>
                    <a:srgbClr val="FF3300"/>
                  </a:solidFill>
                  <a:round/>
                  <a:headEnd/>
                  <a:tailEnd/>
                </a:ln>
                <a:effectLst/>
              </p:spPr>
              <p:txBody>
                <a:bodyPr/>
                <a:lstStyle/>
                <a:p>
                  <a:endParaRPr lang="en-US"/>
                </a:p>
              </p:txBody>
            </p:sp>
            <p:sp>
              <p:nvSpPr>
                <p:cNvPr id="68" name="Line 77"/>
                <p:cNvSpPr>
                  <a:spLocks noChangeShapeType="1"/>
                </p:cNvSpPr>
                <p:nvPr/>
              </p:nvSpPr>
              <p:spPr bwMode="auto">
                <a:xfrm flipH="1" flipV="1">
                  <a:off x="1536" y="1584"/>
                  <a:ext cx="96" cy="384"/>
                </a:xfrm>
                <a:prstGeom prst="line">
                  <a:avLst/>
                </a:prstGeom>
                <a:noFill/>
                <a:ln w="19050">
                  <a:solidFill>
                    <a:srgbClr val="FF3300"/>
                  </a:solidFill>
                  <a:round/>
                  <a:headEnd/>
                  <a:tailEnd/>
                </a:ln>
                <a:effectLst/>
              </p:spPr>
              <p:txBody>
                <a:bodyPr/>
                <a:lstStyle/>
                <a:p>
                  <a:endParaRPr lang="en-US"/>
                </a:p>
              </p:txBody>
            </p:sp>
            <p:sp>
              <p:nvSpPr>
                <p:cNvPr id="69" name="Freeform 78"/>
                <p:cNvSpPr>
                  <a:spLocks/>
                </p:cNvSpPr>
                <p:nvPr/>
              </p:nvSpPr>
              <p:spPr bwMode="auto">
                <a:xfrm>
                  <a:off x="1968" y="2064"/>
                  <a:ext cx="864" cy="384"/>
                </a:xfrm>
                <a:custGeom>
                  <a:avLst/>
                  <a:gdLst>
                    <a:gd name="T0" fmla="*/ 864 w 864"/>
                    <a:gd name="T1" fmla="*/ 384 h 384"/>
                    <a:gd name="T2" fmla="*/ 0 w 864"/>
                    <a:gd name="T3" fmla="*/ 96 h 384"/>
                    <a:gd name="T4" fmla="*/ 48 w 864"/>
                    <a:gd name="T5" fmla="*/ 0 h 384"/>
                    <a:gd name="T6" fmla="*/ 0 60000 65536"/>
                    <a:gd name="T7" fmla="*/ 0 60000 65536"/>
                    <a:gd name="T8" fmla="*/ 0 60000 65536"/>
                  </a:gdLst>
                  <a:ahLst/>
                  <a:cxnLst>
                    <a:cxn ang="T6">
                      <a:pos x="T0" y="T1"/>
                    </a:cxn>
                    <a:cxn ang="T7">
                      <a:pos x="T2" y="T3"/>
                    </a:cxn>
                    <a:cxn ang="T8">
                      <a:pos x="T4" y="T5"/>
                    </a:cxn>
                  </a:cxnLst>
                  <a:rect l="0" t="0" r="r" b="b"/>
                  <a:pathLst>
                    <a:path w="864" h="384">
                      <a:moveTo>
                        <a:pt x="864" y="384"/>
                      </a:moveTo>
                      <a:lnTo>
                        <a:pt x="0" y="96"/>
                      </a:lnTo>
                      <a:lnTo>
                        <a:pt x="48" y="0"/>
                      </a:lnTo>
                    </a:path>
                  </a:pathLst>
                </a:custGeom>
                <a:noFill/>
                <a:ln w="19050" cmpd="sng">
                  <a:solidFill>
                    <a:srgbClr val="FF3300"/>
                  </a:solidFill>
                  <a:round/>
                  <a:headEnd/>
                  <a:tailEnd/>
                </a:ln>
                <a:effectLst/>
              </p:spPr>
              <p:txBody>
                <a:bodyPr/>
                <a:lstStyle/>
                <a:p>
                  <a:endParaRPr lang="en-US"/>
                </a:p>
              </p:txBody>
            </p:sp>
            <p:sp>
              <p:nvSpPr>
                <p:cNvPr id="70" name="Freeform 79"/>
                <p:cNvSpPr>
                  <a:spLocks/>
                </p:cNvSpPr>
                <p:nvPr/>
              </p:nvSpPr>
              <p:spPr bwMode="auto">
                <a:xfrm>
                  <a:off x="3264" y="1506"/>
                  <a:ext cx="138" cy="318"/>
                </a:xfrm>
                <a:custGeom>
                  <a:avLst/>
                  <a:gdLst>
                    <a:gd name="T0" fmla="*/ 138 w 138"/>
                    <a:gd name="T1" fmla="*/ 0 h 318"/>
                    <a:gd name="T2" fmla="*/ 0 w 138"/>
                    <a:gd name="T3" fmla="*/ 318 h 318"/>
                    <a:gd name="T4" fmla="*/ 0 60000 65536"/>
                    <a:gd name="T5" fmla="*/ 0 60000 65536"/>
                  </a:gdLst>
                  <a:ahLst/>
                  <a:cxnLst>
                    <a:cxn ang="T4">
                      <a:pos x="T0" y="T1"/>
                    </a:cxn>
                    <a:cxn ang="T5">
                      <a:pos x="T2" y="T3"/>
                    </a:cxn>
                  </a:cxnLst>
                  <a:rect l="0" t="0" r="r" b="b"/>
                  <a:pathLst>
                    <a:path w="138" h="318">
                      <a:moveTo>
                        <a:pt x="138" y="0"/>
                      </a:moveTo>
                      <a:lnTo>
                        <a:pt x="0" y="318"/>
                      </a:lnTo>
                    </a:path>
                  </a:pathLst>
                </a:custGeom>
                <a:noFill/>
                <a:ln w="19050" cmpd="sng">
                  <a:solidFill>
                    <a:srgbClr val="FF3300"/>
                  </a:solidFill>
                  <a:round/>
                  <a:headEnd/>
                  <a:tailEnd/>
                </a:ln>
                <a:effectLst/>
              </p:spPr>
              <p:txBody>
                <a:bodyPr/>
                <a:lstStyle/>
                <a:p>
                  <a:endParaRPr lang="en-US"/>
                </a:p>
              </p:txBody>
            </p:sp>
          </p:grpSp>
          <p:sp>
            <p:nvSpPr>
              <p:cNvPr id="65" name="Freeform 80"/>
              <p:cNvSpPr>
                <a:spLocks/>
              </p:cNvSpPr>
              <p:nvPr/>
            </p:nvSpPr>
            <p:spPr bwMode="auto">
              <a:xfrm>
                <a:off x="1392" y="2448"/>
                <a:ext cx="1536" cy="882"/>
              </a:xfrm>
              <a:custGeom>
                <a:avLst/>
                <a:gdLst>
                  <a:gd name="T0" fmla="*/ 1440 w 1536"/>
                  <a:gd name="T1" fmla="*/ 0 h 882"/>
                  <a:gd name="T2" fmla="*/ 1200 w 1536"/>
                  <a:gd name="T3" fmla="*/ 480 h 882"/>
                  <a:gd name="T4" fmla="*/ 1200 w 1536"/>
                  <a:gd name="T5" fmla="*/ 672 h 882"/>
                  <a:gd name="T6" fmla="*/ 1536 w 1536"/>
                  <a:gd name="T7" fmla="*/ 882 h 882"/>
                  <a:gd name="T8" fmla="*/ 18 w 1536"/>
                  <a:gd name="T9" fmla="*/ 750 h 882"/>
                  <a:gd name="T10" fmla="*/ 0 w 1536"/>
                  <a:gd name="T11" fmla="*/ 672 h 8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36" h="882">
                    <a:moveTo>
                      <a:pt x="1440" y="0"/>
                    </a:moveTo>
                    <a:lnTo>
                      <a:pt x="1200" y="480"/>
                    </a:lnTo>
                    <a:lnTo>
                      <a:pt x="1200" y="672"/>
                    </a:lnTo>
                    <a:lnTo>
                      <a:pt x="1536" y="882"/>
                    </a:lnTo>
                    <a:lnTo>
                      <a:pt x="18" y="750"/>
                    </a:lnTo>
                    <a:lnTo>
                      <a:pt x="0" y="672"/>
                    </a:lnTo>
                  </a:path>
                </a:pathLst>
              </a:custGeom>
              <a:noFill/>
              <a:ln w="19050" cmpd="sng">
                <a:solidFill>
                  <a:srgbClr val="FF3300"/>
                </a:solidFill>
                <a:round/>
                <a:headEnd/>
                <a:tailEnd/>
              </a:ln>
              <a:effectLst/>
            </p:spPr>
            <p:txBody>
              <a:bodyPr/>
              <a:lstStyle/>
              <a:p>
                <a:endParaRPr lang="en-US"/>
              </a:p>
            </p:txBody>
          </p:sp>
        </p:grpSp>
        <p:grpSp>
          <p:nvGrpSpPr>
            <p:cNvPr id="61" name="Group 81"/>
            <p:cNvGrpSpPr>
              <a:grpSpLocks/>
            </p:cNvGrpSpPr>
            <p:nvPr/>
          </p:nvGrpSpPr>
          <p:grpSpPr bwMode="auto">
            <a:xfrm>
              <a:off x="2208" y="1672"/>
              <a:ext cx="1392" cy="776"/>
              <a:chOff x="2208" y="1672"/>
              <a:chExt cx="1392" cy="776"/>
            </a:xfrm>
          </p:grpSpPr>
          <p:sp>
            <p:nvSpPr>
              <p:cNvPr id="62" name="Freeform 82"/>
              <p:cNvSpPr>
                <a:spLocks/>
              </p:cNvSpPr>
              <p:nvPr/>
            </p:nvSpPr>
            <p:spPr bwMode="auto">
              <a:xfrm>
                <a:off x="2832" y="2112"/>
                <a:ext cx="768" cy="336"/>
              </a:xfrm>
              <a:custGeom>
                <a:avLst/>
                <a:gdLst>
                  <a:gd name="T0" fmla="*/ 0 w 768"/>
                  <a:gd name="T1" fmla="*/ 336 h 336"/>
                  <a:gd name="T2" fmla="*/ 192 w 768"/>
                  <a:gd name="T3" fmla="*/ 240 h 336"/>
                  <a:gd name="T4" fmla="*/ 384 w 768"/>
                  <a:gd name="T5" fmla="*/ 240 h 336"/>
                  <a:gd name="T6" fmla="*/ 576 w 768"/>
                  <a:gd name="T7" fmla="*/ 48 h 336"/>
                  <a:gd name="T8" fmla="*/ 768 w 768"/>
                  <a:gd name="T9" fmla="*/ 0 h 3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68" h="336">
                    <a:moveTo>
                      <a:pt x="0" y="336"/>
                    </a:moveTo>
                    <a:cubicBezTo>
                      <a:pt x="64" y="296"/>
                      <a:pt x="128" y="256"/>
                      <a:pt x="192" y="240"/>
                    </a:cubicBezTo>
                    <a:cubicBezTo>
                      <a:pt x="256" y="224"/>
                      <a:pt x="320" y="272"/>
                      <a:pt x="384" y="240"/>
                    </a:cubicBezTo>
                    <a:cubicBezTo>
                      <a:pt x="448" y="208"/>
                      <a:pt x="512" y="88"/>
                      <a:pt x="576" y="48"/>
                    </a:cubicBezTo>
                    <a:cubicBezTo>
                      <a:pt x="640" y="8"/>
                      <a:pt x="704" y="4"/>
                      <a:pt x="768" y="0"/>
                    </a:cubicBezTo>
                  </a:path>
                </a:pathLst>
              </a:custGeom>
              <a:noFill/>
              <a:ln w="28575" cap="rnd" cmpd="sng">
                <a:solidFill>
                  <a:srgbClr val="FF3300"/>
                </a:solidFill>
                <a:prstDash val="sysDot"/>
                <a:round/>
                <a:headEnd/>
                <a:tailEnd/>
              </a:ln>
              <a:effectLst/>
            </p:spPr>
            <p:txBody>
              <a:bodyPr/>
              <a:lstStyle/>
              <a:p>
                <a:endParaRPr lang="en-US"/>
              </a:p>
            </p:txBody>
          </p:sp>
          <p:sp>
            <p:nvSpPr>
              <p:cNvPr id="63" name="Freeform 83"/>
              <p:cNvSpPr>
                <a:spLocks/>
              </p:cNvSpPr>
              <p:nvPr/>
            </p:nvSpPr>
            <p:spPr bwMode="auto">
              <a:xfrm>
                <a:off x="2208" y="1672"/>
                <a:ext cx="1064" cy="304"/>
              </a:xfrm>
              <a:custGeom>
                <a:avLst/>
                <a:gdLst>
                  <a:gd name="T0" fmla="*/ 1056 w 1064"/>
                  <a:gd name="T1" fmla="*/ 152 h 304"/>
                  <a:gd name="T2" fmla="*/ 1008 w 1064"/>
                  <a:gd name="T3" fmla="*/ 248 h 304"/>
                  <a:gd name="T4" fmla="*/ 720 w 1064"/>
                  <a:gd name="T5" fmla="*/ 296 h 304"/>
                  <a:gd name="T6" fmla="*/ 576 w 1064"/>
                  <a:gd name="T7" fmla="*/ 200 h 304"/>
                  <a:gd name="T8" fmla="*/ 384 w 1064"/>
                  <a:gd name="T9" fmla="*/ 56 h 304"/>
                  <a:gd name="T10" fmla="*/ 96 w 1064"/>
                  <a:gd name="T11" fmla="*/ 8 h 304"/>
                  <a:gd name="T12" fmla="*/ 0 w 1064"/>
                  <a:gd name="T13" fmla="*/ 8 h 3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64" h="304">
                    <a:moveTo>
                      <a:pt x="1056" y="152"/>
                    </a:moveTo>
                    <a:cubicBezTo>
                      <a:pt x="1060" y="188"/>
                      <a:pt x="1064" y="224"/>
                      <a:pt x="1008" y="248"/>
                    </a:cubicBezTo>
                    <a:cubicBezTo>
                      <a:pt x="952" y="272"/>
                      <a:pt x="792" y="304"/>
                      <a:pt x="720" y="296"/>
                    </a:cubicBezTo>
                    <a:cubicBezTo>
                      <a:pt x="648" y="288"/>
                      <a:pt x="632" y="240"/>
                      <a:pt x="576" y="200"/>
                    </a:cubicBezTo>
                    <a:cubicBezTo>
                      <a:pt x="520" y="160"/>
                      <a:pt x="464" y="88"/>
                      <a:pt x="384" y="56"/>
                    </a:cubicBezTo>
                    <a:cubicBezTo>
                      <a:pt x="304" y="24"/>
                      <a:pt x="160" y="16"/>
                      <a:pt x="96" y="8"/>
                    </a:cubicBezTo>
                    <a:cubicBezTo>
                      <a:pt x="32" y="0"/>
                      <a:pt x="16" y="4"/>
                      <a:pt x="0" y="8"/>
                    </a:cubicBezTo>
                  </a:path>
                </a:pathLst>
              </a:custGeom>
              <a:noFill/>
              <a:ln w="28575" cap="rnd" cmpd="sng">
                <a:solidFill>
                  <a:srgbClr val="FF3300"/>
                </a:solidFill>
                <a:prstDash val="sysDot"/>
                <a:round/>
                <a:headEnd/>
                <a:tailEnd/>
              </a:ln>
              <a:effectLst/>
            </p:spPr>
            <p:txBody>
              <a:bodyPr/>
              <a:lstStyle/>
              <a:p>
                <a:endParaRPr lang="en-US"/>
              </a:p>
            </p:txBody>
          </p:sp>
        </p:grpSp>
      </p:grpSp>
    </p:spTree>
    <p:extLst>
      <p:ext uri="{BB962C8B-B14F-4D97-AF65-F5344CB8AC3E}">
        <p14:creationId xmlns:p14="http://schemas.microsoft.com/office/powerpoint/2010/main" xmlns="" val="3775364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after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strips(upRight)">
                                      <p:cBhvr>
                                        <p:cTn id="7" dur="500"/>
                                        <p:tgtEl>
                                          <p:spTgt spid="56"/>
                                        </p:tgtEl>
                                      </p:cBhvr>
                                    </p:animEffect>
                                  </p:childTnLst>
                                </p:cTn>
                              </p:par>
                            </p:childTnLst>
                          </p:cTn>
                        </p:par>
                        <p:par>
                          <p:cTn id="8" fill="hold">
                            <p:stCondLst>
                              <p:cond delay="500"/>
                            </p:stCondLst>
                            <p:childTnLst>
                              <p:par>
                                <p:cTn id="9" presetID="18" presetClass="entr" presetSubtype="12" fill="hold" nodeType="afterEffect">
                                  <p:stCondLst>
                                    <p:cond delay="0"/>
                                  </p:stCondLst>
                                  <p:childTnLst>
                                    <p:set>
                                      <p:cBhvr>
                                        <p:cTn id="10" dur="1" fill="hold">
                                          <p:stCondLst>
                                            <p:cond delay="0"/>
                                          </p:stCondLst>
                                        </p:cTn>
                                        <p:tgtEl>
                                          <p:spTgt spid="59"/>
                                        </p:tgtEl>
                                        <p:attrNameLst>
                                          <p:attrName>style.visibility</p:attrName>
                                        </p:attrNameLst>
                                      </p:cBhvr>
                                      <p:to>
                                        <p:strVal val="visible"/>
                                      </p:to>
                                    </p:set>
                                    <p:animEffect transition="in" filter="strips(downLeft)">
                                      <p:cBhvr>
                                        <p:cTn id="11"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1619075"/>
            <a:ext cx="8534400" cy="4375325"/>
          </a:xfrm>
        </p:spPr>
        <p:txBody>
          <a:bodyPr/>
          <a:lstStyle/>
          <a:p>
            <a:r>
              <a:rPr lang="es-BO" dirty="0"/>
              <a:t>DATOS</a:t>
            </a:r>
          </a:p>
          <a:p>
            <a:pPr marL="285750" indent="-285750">
              <a:buFontTx/>
              <a:buChar char="-"/>
            </a:pPr>
            <a:r>
              <a:rPr lang="es-BO" dirty="0" err="1"/>
              <a:t>Rios</a:t>
            </a:r>
            <a:r>
              <a:rPr lang="es-BO" dirty="0"/>
              <a:t> importantes del sistema</a:t>
            </a:r>
          </a:p>
          <a:p>
            <a:pPr marL="742950" lvl="1" indent="-285750">
              <a:buFontTx/>
              <a:buChar char="-"/>
            </a:pPr>
            <a:r>
              <a:rPr lang="es-BO" dirty="0"/>
              <a:t>Paraguay, Pilcomayo, Apa, Paraná, La Plata</a:t>
            </a:r>
          </a:p>
          <a:p>
            <a:pPr marL="285750" indent="-285750">
              <a:buFontTx/>
              <a:buChar char="-"/>
            </a:pPr>
            <a:r>
              <a:rPr lang="es-BO" dirty="0"/>
              <a:t>Longitud 3,442 km</a:t>
            </a:r>
          </a:p>
          <a:p>
            <a:pPr marL="285750" indent="-285750">
              <a:buFontTx/>
              <a:buChar char="-"/>
            </a:pPr>
            <a:r>
              <a:rPr lang="es-BO" dirty="0"/>
              <a:t>Capacidad 1,000 barcazas</a:t>
            </a:r>
          </a:p>
          <a:p>
            <a:pPr marL="285750" indent="-285750">
              <a:buFontTx/>
              <a:buChar char="-"/>
            </a:pPr>
            <a:r>
              <a:rPr lang="es-ES" dirty="0"/>
              <a:t>Inicio y final:  de Norte a Sur desde Puerto Cáceres (Brasil) hasta      Puerto Nueva Palmira (Uruguay).</a:t>
            </a:r>
          </a:p>
          <a:p>
            <a:pPr marL="285750" indent="-285750">
              <a:buFontTx/>
              <a:buChar char="-"/>
            </a:pPr>
            <a:r>
              <a:rPr lang="es-ES" dirty="0"/>
              <a:t>Navegable todo el año</a:t>
            </a:r>
          </a:p>
          <a:p>
            <a:pPr marL="285750" indent="-285750">
              <a:buFontTx/>
              <a:buChar char="-"/>
            </a:pPr>
            <a:endParaRPr lang="es-ES" dirty="0"/>
          </a:p>
          <a:p>
            <a:pPr marL="285750" indent="-285750">
              <a:buFontTx/>
              <a:buChar char="-"/>
            </a:pPr>
            <a:endParaRPr lang="pt-BR" dirty="0"/>
          </a:p>
          <a:p>
            <a:pPr marL="285750" indent="-285750">
              <a:buFontTx/>
              <a:buChar char="-"/>
            </a:pPr>
            <a:endParaRPr lang="es-BO" dirty="0"/>
          </a:p>
          <a:p>
            <a:pPr marL="285750" indent="-285750">
              <a:buFontTx/>
              <a:buChar char="-"/>
            </a:pPr>
            <a:endParaRPr lang="es-BO" dirty="0"/>
          </a:p>
          <a:p>
            <a:pPr marL="742950" lvl="1" indent="-285750">
              <a:buFontTx/>
              <a:buChar char="-"/>
            </a:pPr>
            <a:endParaRPr lang="es-BO" dirty="0"/>
          </a:p>
        </p:txBody>
      </p:sp>
      <p:graphicFrame>
        <p:nvGraphicFramePr>
          <p:cNvPr id="5" name="Object 4">
            <a:extLst>
              <a:ext uri="{FF2B5EF4-FFF2-40B4-BE49-F238E27FC236}">
                <a16:creationId xmlns:a16="http://schemas.microsoft.com/office/drawing/2014/main" xmlns="" id="{F239E463-EA1F-4580-9C22-29772D6029A0}"/>
              </a:ext>
            </a:extLst>
          </p:cNvPr>
          <p:cNvGraphicFramePr>
            <a:graphicFrameLocks noChangeAspect="1"/>
          </p:cNvGraphicFramePr>
          <p:nvPr>
            <p:extLst>
              <p:ext uri="{D42A27DB-BD31-4B8C-83A1-F6EECF244321}">
                <p14:modId xmlns:p14="http://schemas.microsoft.com/office/powerpoint/2010/main" xmlns="" val="2232443655"/>
              </p:ext>
            </p:extLst>
          </p:nvPr>
        </p:nvGraphicFramePr>
        <p:xfrm>
          <a:off x="8495913" y="1389776"/>
          <a:ext cx="3643313" cy="5334000"/>
        </p:xfrm>
        <a:graphic>
          <a:graphicData uri="http://schemas.openxmlformats.org/presentationml/2006/ole">
            <p:oleObj spid="_x0000_s1032" name="Imagen" r:id="rId3" imgW="6309364" imgH="9235499" progId="Word.Picture.8">
              <p:embed/>
            </p:oleObj>
          </a:graphicData>
        </a:graphic>
      </p:graphicFrame>
    </p:spTree>
    <p:extLst>
      <p:ext uri="{BB962C8B-B14F-4D97-AF65-F5344CB8AC3E}">
        <p14:creationId xmlns:p14="http://schemas.microsoft.com/office/powerpoint/2010/main" xmlns="" val="3766222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1619075"/>
            <a:ext cx="8534400" cy="4375325"/>
          </a:xfrm>
        </p:spPr>
        <p:txBody>
          <a:bodyPr/>
          <a:lstStyle/>
          <a:p>
            <a:r>
              <a:rPr lang="es-ES_tradnl" altLang="pt-BR" dirty="0">
                <a:solidFill>
                  <a:schemeClr val="bg1"/>
                </a:solidFill>
                <a:latin typeface="Arial" panose="020B0604020202020204" pitchFamily="34" charset="0"/>
              </a:rPr>
              <a:t>CRITERIOS DE NAVEGACION</a:t>
            </a:r>
          </a:p>
          <a:p>
            <a:endParaRPr lang="es-ES_tradnl" altLang="pt-BR" dirty="0">
              <a:solidFill>
                <a:schemeClr val="bg1"/>
              </a:solidFill>
              <a:latin typeface="Arial" panose="020B0604020202020204" pitchFamily="34" charset="0"/>
            </a:endParaRPr>
          </a:p>
          <a:p>
            <a:r>
              <a:rPr lang="es-ES" altLang="pt-BR" dirty="0">
                <a:latin typeface="Arial" panose="020B0604020202020204" pitchFamily="34" charset="0"/>
              </a:rPr>
              <a:t>- Nivel de Referencia correspondiente a una persistencia del 10 % y un período de retorno de 10 años.</a:t>
            </a:r>
          </a:p>
          <a:p>
            <a:endParaRPr lang="es-ES" altLang="pt-BR" dirty="0">
              <a:latin typeface="Arial" panose="020B0604020202020204" pitchFamily="34" charset="0"/>
            </a:endParaRPr>
          </a:p>
          <a:p>
            <a:r>
              <a:rPr lang="es-ES" altLang="pt-BR" dirty="0">
                <a:latin typeface="Arial" panose="020B0604020202020204" pitchFamily="34" charset="0"/>
              </a:rPr>
              <a:t>- Profundidad de dragado para la navegación con 10 pies de calado</a:t>
            </a:r>
          </a:p>
          <a:p>
            <a:endParaRPr lang="es-ES" altLang="pt-BR" dirty="0">
              <a:latin typeface="Arial" panose="020B0604020202020204" pitchFamily="34" charset="0"/>
            </a:endParaRPr>
          </a:p>
          <a:p>
            <a:r>
              <a:rPr lang="es-ES" altLang="pt-BR" dirty="0">
                <a:latin typeface="Arial" panose="020B0604020202020204" pitchFamily="34" charset="0"/>
              </a:rPr>
              <a:t>- 110 metros de ancho de canal</a:t>
            </a:r>
            <a:endParaRPr lang="es-ES_tradnl" altLang="pt-BR" dirty="0">
              <a:latin typeface="Arial" panose="020B0604020202020204" pitchFamily="34" charset="0"/>
            </a:endParaRPr>
          </a:p>
          <a:p>
            <a:endParaRPr lang="es-BO" dirty="0"/>
          </a:p>
          <a:p>
            <a:pPr marL="285750" indent="-285750">
              <a:buFontTx/>
              <a:buChar char="-"/>
            </a:pPr>
            <a:endParaRPr lang="pt-BR" dirty="0"/>
          </a:p>
          <a:p>
            <a:pPr marL="285750" indent="-285750">
              <a:buFontTx/>
              <a:buChar char="-"/>
            </a:pPr>
            <a:endParaRPr lang="es-BO" dirty="0"/>
          </a:p>
          <a:p>
            <a:pPr marL="285750" indent="-285750">
              <a:buFontTx/>
              <a:buChar char="-"/>
            </a:pPr>
            <a:endParaRPr lang="es-BO" dirty="0"/>
          </a:p>
          <a:p>
            <a:pPr marL="742950" lvl="1" indent="-285750">
              <a:buFontTx/>
              <a:buChar char="-"/>
            </a:pPr>
            <a:endParaRPr lang="es-BO" dirty="0"/>
          </a:p>
        </p:txBody>
      </p:sp>
    </p:spTree>
    <p:extLst>
      <p:ext uri="{BB962C8B-B14F-4D97-AF65-F5344CB8AC3E}">
        <p14:creationId xmlns:p14="http://schemas.microsoft.com/office/powerpoint/2010/main" xmlns="" val="2707149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1619075"/>
            <a:ext cx="8534400" cy="4375325"/>
          </a:xfrm>
        </p:spPr>
        <p:txBody>
          <a:bodyPr>
            <a:normAutofit lnSpcReduction="10000"/>
          </a:bodyPr>
          <a:lstStyle/>
          <a:p>
            <a:pPr>
              <a:lnSpc>
                <a:spcPct val="90000"/>
              </a:lnSpc>
            </a:pPr>
            <a:r>
              <a:rPr lang="es-ES_tradnl" altLang="pt-BR" sz="2400" dirty="0" smtClean="0">
                <a:latin typeface="Arial" charset="0"/>
              </a:rPr>
              <a:t>MODELO HIDRAULICO - HIDROLOGICO</a:t>
            </a:r>
          </a:p>
          <a:p>
            <a:pPr>
              <a:lnSpc>
                <a:spcPct val="90000"/>
              </a:lnSpc>
            </a:pPr>
            <a:endParaRPr lang="es-ES_tradnl" altLang="pt-BR" sz="2400" dirty="0" smtClean="0">
              <a:latin typeface="Arial" charset="0"/>
            </a:endParaRPr>
          </a:p>
          <a:p>
            <a:pPr>
              <a:lnSpc>
                <a:spcPct val="90000"/>
              </a:lnSpc>
            </a:pPr>
            <a:r>
              <a:rPr lang="es-ES_tradnl" altLang="pt-BR" sz="2400" dirty="0" smtClean="0">
                <a:latin typeface="Arial" charset="0"/>
              </a:rPr>
              <a:t>Los </a:t>
            </a:r>
            <a:r>
              <a:rPr lang="es-ES_tradnl" altLang="pt-BR" sz="2400" dirty="0" smtClean="0">
                <a:latin typeface="Arial" charset="0"/>
              </a:rPr>
              <a:t>resultados obtenidos revelaron que la influencia de las obras será casi nula sobre los niveles hidrométricos. Las variaciones que podrán sufrir algunos tramos alcanzan valores máximos alrededor de los 3 cm. Tampoco es decisiva la influencia sobre las velocidades del agua.</a:t>
            </a:r>
          </a:p>
          <a:p>
            <a:pPr>
              <a:lnSpc>
                <a:spcPct val="90000"/>
              </a:lnSpc>
            </a:pPr>
            <a:endParaRPr lang="es-ES_tradnl" altLang="pt-BR" sz="2400" dirty="0" smtClean="0">
              <a:latin typeface="Arial" charset="0"/>
            </a:endParaRPr>
          </a:p>
          <a:p>
            <a:pPr>
              <a:lnSpc>
                <a:spcPct val="90000"/>
              </a:lnSpc>
            </a:pPr>
            <a:r>
              <a:rPr lang="es-ES_tradnl" altLang="pt-BR" sz="2400" dirty="0" smtClean="0">
                <a:latin typeface="Arial" charset="0"/>
              </a:rPr>
              <a:t>	Puede afirmarse que las obras no provocarán modificaciones de importancia en el régimen hidráulico, y no se presentarán impactos irreversibles en el comportamiento de las aguas.</a:t>
            </a:r>
          </a:p>
          <a:p>
            <a:endParaRPr lang="es-BO" dirty="0"/>
          </a:p>
          <a:p>
            <a:pPr marL="285750" indent="-285750">
              <a:buFontTx/>
              <a:buChar char="-"/>
            </a:pPr>
            <a:endParaRPr lang="pt-BR" dirty="0"/>
          </a:p>
          <a:p>
            <a:pPr marL="285750" indent="-285750">
              <a:buFontTx/>
              <a:buChar char="-"/>
            </a:pPr>
            <a:endParaRPr lang="es-BO" dirty="0"/>
          </a:p>
          <a:p>
            <a:pPr marL="285750" indent="-285750">
              <a:buFontTx/>
              <a:buChar char="-"/>
            </a:pPr>
            <a:endParaRPr lang="es-BO" dirty="0"/>
          </a:p>
          <a:p>
            <a:pPr marL="742950" lvl="1" indent="-285750">
              <a:buFontTx/>
              <a:buChar char="-"/>
            </a:pPr>
            <a:endParaRPr lang="es-BO" dirty="0"/>
          </a:p>
        </p:txBody>
      </p:sp>
    </p:spTree>
    <p:extLst>
      <p:ext uri="{BB962C8B-B14F-4D97-AF65-F5344CB8AC3E}">
        <p14:creationId xmlns:p14="http://schemas.microsoft.com/office/powerpoint/2010/main" xmlns="" val="2707149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684213" y="1619075"/>
            <a:ext cx="8534400" cy="4375325"/>
          </a:xfrm>
        </p:spPr>
        <p:txBody>
          <a:bodyPr>
            <a:normAutofit fontScale="92500" lnSpcReduction="20000"/>
          </a:bodyPr>
          <a:lstStyle/>
          <a:p>
            <a:r>
              <a:rPr lang="es-ES" dirty="0"/>
              <a:t>PROCESO INSTITUCIONAL</a:t>
            </a:r>
          </a:p>
          <a:p>
            <a:r>
              <a:rPr lang="es-ES" dirty="0"/>
              <a:t>Ya en 1969, se firma el Tratado de la cuenca del Plata, en Brasilia en el cual se acuerda promover programas, estudios y medidas de fomento a la navegación fluvial, entre otras. </a:t>
            </a:r>
          </a:p>
          <a:p>
            <a:r>
              <a:rPr lang="es-ES" dirty="0"/>
              <a:t>En 1987, en Santa Cruz de la Sierra, Bolivia, los países de la Cuenca aprueban la Resolución </a:t>
            </a:r>
            <a:r>
              <a:rPr lang="es-ES" dirty="0" err="1"/>
              <a:t>N°</a:t>
            </a:r>
            <a:r>
              <a:rPr lang="es-ES" dirty="0"/>
              <a:t> 210, declarando de interés prioritario el desarrollo del sistema Paraguay-Paraná. </a:t>
            </a:r>
          </a:p>
          <a:p>
            <a:r>
              <a:rPr lang="es-ES" dirty="0"/>
              <a:t>En 1988, en Campo Grande, Brasil, tiene lugar el Primer Encuentro Internacional para el Desarrollo de la Hidrovía Paraguay-Paraná, con el objeto de identificar las opciones más adecuadas para el desarrollo de la Hidrovía, como corredor de transporte regional y como columna vertebral de una futura integración. De esta reunión surge un “Grupo de trabajo ad-hoc” </a:t>
            </a:r>
          </a:p>
          <a:p>
            <a:r>
              <a:rPr lang="es-ES" dirty="0"/>
              <a:t>En 1989, en la XIX Reunión de Cancilleres de la Cuenca del Plata, suscribieron el “acta de Santiago” y el Programa Hidrovía es incorporado al sistema del Tratado de la Cuenca del Plata. Además se crea el “Comité Intergubernamental de la Hidrovia, CIH, a quien se le delegan los asuntos de la </a:t>
            </a:r>
            <a:r>
              <a:rPr lang="es-ES" dirty="0" err="1"/>
              <a:t>hidrovia</a:t>
            </a:r>
            <a:r>
              <a:rPr lang="es-ES" dirty="0"/>
              <a:t>. </a:t>
            </a:r>
            <a:endParaRPr lang="es-BO" dirty="0"/>
          </a:p>
        </p:txBody>
      </p:sp>
    </p:spTree>
    <p:extLst>
      <p:ext uri="{BB962C8B-B14F-4D97-AF65-F5344CB8AC3E}">
        <p14:creationId xmlns:p14="http://schemas.microsoft.com/office/powerpoint/2010/main" xmlns="" val="2860568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AE96A642-E88A-48B8-9B14-76065186552A}"/>
              </a:ext>
            </a:extLst>
          </p:cNvPr>
          <p:cNvSpPr>
            <a:spLocks noGrp="1"/>
          </p:cNvSpPr>
          <p:nvPr>
            <p:ph type="title"/>
          </p:nvPr>
        </p:nvSpPr>
        <p:spPr>
          <a:xfrm>
            <a:off x="1783169" y="327171"/>
            <a:ext cx="8534401" cy="912769"/>
          </a:xfrm>
        </p:spPr>
        <p:txBody>
          <a:bodyPr/>
          <a:lstStyle/>
          <a:p>
            <a:r>
              <a:rPr lang="es-BO" dirty="0" err="1"/>
              <a:t>Hidrovia</a:t>
            </a:r>
            <a:r>
              <a:rPr lang="es-BO" dirty="0"/>
              <a:t> </a:t>
            </a:r>
            <a:r>
              <a:rPr lang="es-BO" dirty="0" err="1"/>
              <a:t>paraguay</a:t>
            </a:r>
            <a:r>
              <a:rPr lang="es-BO" dirty="0"/>
              <a:t> - </a:t>
            </a:r>
            <a:r>
              <a:rPr lang="es-BO" dirty="0" err="1"/>
              <a:t>parana</a:t>
            </a:r>
            <a:endParaRPr lang="pt-BR" dirty="0"/>
          </a:p>
        </p:txBody>
      </p:sp>
      <p:sp>
        <p:nvSpPr>
          <p:cNvPr id="8" name="Espaço Reservado para Texto 7">
            <a:extLst>
              <a:ext uri="{FF2B5EF4-FFF2-40B4-BE49-F238E27FC236}">
                <a16:creationId xmlns:a16="http://schemas.microsoft.com/office/drawing/2014/main" xmlns="" id="{9A7A8295-4C35-4800-8BE0-9689107A952D}"/>
              </a:ext>
            </a:extLst>
          </p:cNvPr>
          <p:cNvSpPr>
            <a:spLocks noGrp="1"/>
          </p:cNvSpPr>
          <p:nvPr>
            <p:ph type="body" idx="1"/>
          </p:nvPr>
        </p:nvSpPr>
        <p:spPr>
          <a:xfrm>
            <a:off x="700991" y="1694111"/>
            <a:ext cx="8534400" cy="4030092"/>
          </a:xfrm>
        </p:spPr>
        <p:txBody>
          <a:bodyPr>
            <a:normAutofit lnSpcReduction="10000"/>
          </a:bodyPr>
          <a:lstStyle/>
          <a:p>
            <a:r>
              <a:rPr lang="es-BO" dirty="0"/>
              <a:t>En 1992 se firma el Tratado de Santa Cruz de la Sierra, en el cual se incluye el acuerdo de “Transporte fluvial por la </a:t>
            </a:r>
            <a:r>
              <a:rPr lang="es-BO" dirty="0" err="1"/>
              <a:t>Hidrovia</a:t>
            </a:r>
            <a:r>
              <a:rPr lang="es-BO" dirty="0"/>
              <a:t> Paraguay – Paraná”(Puerto Cáceres – Nueva Palmira”. </a:t>
            </a:r>
          </a:p>
          <a:p>
            <a:r>
              <a:rPr lang="es-BO" dirty="0"/>
              <a:t>Este acuerdo define las reglas de navegación para los cinco países firmantes  </a:t>
            </a:r>
            <a:endParaRPr lang="es-BO" dirty="0" smtClean="0"/>
          </a:p>
          <a:p>
            <a:r>
              <a:rPr lang="es-ES" dirty="0" smtClean="0"/>
              <a:t>Posteriormente, el 14 y 15 de diciembre de 2014</a:t>
            </a:r>
          </a:p>
          <a:p>
            <a:r>
              <a:rPr lang="es-ES" dirty="0" smtClean="0"/>
              <a:t>en la ciudad de Rosario en Argentina se celebró el</a:t>
            </a:r>
          </a:p>
          <a:p>
            <a:r>
              <a:rPr lang="es-ES" dirty="0" smtClean="0"/>
              <a:t>segundo taller del Mercosur en el que se destacó</a:t>
            </a:r>
          </a:p>
          <a:p>
            <a:r>
              <a:rPr lang="es-ES" dirty="0" smtClean="0"/>
              <a:t>la importancia de contar con un mayor compromiso</a:t>
            </a:r>
          </a:p>
          <a:p>
            <a:r>
              <a:rPr lang="es-ES" dirty="0" smtClean="0"/>
              <a:t>y voluntad política de los gobiernos centrales</a:t>
            </a:r>
          </a:p>
          <a:p>
            <a:r>
              <a:rPr lang="es-ES" dirty="0" smtClean="0"/>
              <a:t>para la formulación y ejecución de proyectos.</a:t>
            </a:r>
          </a:p>
          <a:p>
            <a:endParaRPr lang="es-BO" dirty="0"/>
          </a:p>
          <a:p>
            <a:endParaRPr lang="es-BO" dirty="0"/>
          </a:p>
          <a:p>
            <a:endParaRPr lang="es-BO" dirty="0"/>
          </a:p>
          <a:p>
            <a:endParaRPr lang="pt-BR" dirty="0"/>
          </a:p>
          <a:p>
            <a:endParaRPr lang="es-BO" dirty="0"/>
          </a:p>
        </p:txBody>
      </p:sp>
    </p:spTree>
    <p:extLst>
      <p:ext uri="{BB962C8B-B14F-4D97-AF65-F5344CB8AC3E}">
        <p14:creationId xmlns:p14="http://schemas.microsoft.com/office/powerpoint/2010/main" xmlns="" val="3436755114"/>
      </p:ext>
    </p:extLst>
  </p:cSld>
  <p:clrMapOvr>
    <a:masterClrMapping/>
  </p:clrMapOvr>
</p:sld>
</file>

<file path=ppt/theme/theme1.xml><?xml version="1.0" encoding="utf-8"?>
<a:theme xmlns:a="http://schemas.openxmlformats.org/drawingml/2006/main" name="Fatia">
  <a:themeElements>
    <a:clrScheme name="Fatia">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Fatia">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tia">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557</TotalTime>
  <Words>1575</Words>
  <Application>Microsoft Office PowerPoint</Application>
  <PresentationFormat>Custom</PresentationFormat>
  <Paragraphs>184</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Fatia</vt:lpstr>
      <vt:lpstr>Imagen</vt:lpstr>
      <vt:lpstr>HIDROVIA PARAGUAY- PARANA PROYECTO PUERTO BUSCH</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Hidrovia paraguay - parana</vt:lpstr>
      <vt:lpstr>PROYECTO PUERTO BUSCH</vt:lpstr>
      <vt:lpstr>Proyecto Puerto busch</vt:lpstr>
      <vt:lpstr>Proyecto puerto busch</vt:lpstr>
      <vt:lpstr>PROYECTO PUERTO BUSCH</vt:lpstr>
      <vt:lpstr>PROYECTO PUERTO BUSCH</vt:lpstr>
      <vt:lpstr>Hidrovia paraguay - parana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HIDROVIA PARAGUAY- PARANA PROYECTO PUERTO BUSCH</dc:title>
  <dc:creator>Jose Kinn</dc:creator>
  <cp:lastModifiedBy>FYDF</cp:lastModifiedBy>
  <cp:revision>30</cp:revision>
  <cp:lastPrinted>2017-07-12T21:16:17Z</cp:lastPrinted>
  <dcterms:created xsi:type="dcterms:W3CDTF">2017-07-12T12:32:35Z</dcterms:created>
  <dcterms:modified xsi:type="dcterms:W3CDTF">2017-07-13T10:44:14Z</dcterms:modified>
</cp:coreProperties>
</file>