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98" r:id="rId3"/>
    <p:sldId id="408" r:id="rId4"/>
    <p:sldId id="391" r:id="rId5"/>
    <p:sldId id="409" r:id="rId6"/>
    <p:sldId id="407" r:id="rId7"/>
    <p:sldId id="399" r:id="rId8"/>
    <p:sldId id="388" r:id="rId9"/>
    <p:sldId id="395" r:id="rId10"/>
    <p:sldId id="405" r:id="rId11"/>
    <p:sldId id="390" r:id="rId12"/>
    <p:sldId id="406" r:id="rId13"/>
    <p:sldId id="262" r:id="rId14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0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Estilo Claro 1 - Ênfas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Estilo Claro 2 - Ênfase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4C1A8A3-306A-4EB7-A6B1-4F7E0EB9C5D6}" styleName="Estilo Médio 3 - Ênfase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Estilo Claro 3 - Ênfase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Estilo Médio 3 - Ênfase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32" autoAdjust="0"/>
    <p:restoredTop sz="93333" autoAdjust="0"/>
  </p:normalViewPr>
  <p:slideViewPr>
    <p:cSldViewPr snapToGrid="0">
      <p:cViewPr varScale="1">
        <p:scale>
          <a:sx n="104" d="100"/>
          <a:sy n="104" d="100"/>
        </p:scale>
        <p:origin x="1098" y="108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22D9C-57A3-481C-800E-8EC21E389955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060CC-F2DE-4969-AAC2-FB1F594B5C1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05500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05B59-2076-4991-B3A9-0F89E8F8EB7F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5CEB45-178E-4563-B512-90EE4EA9048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3806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75CEB45-178E-4563-B512-90EE4EA90484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1936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CEB45-178E-4563-B512-90EE4EA90484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68391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CEB45-178E-4563-B512-90EE4EA90484}" type="slidenum">
              <a:rPr lang="pt-BR" smtClean="0"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6579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CEB45-178E-4563-B512-90EE4EA90484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8651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CEB45-178E-4563-B512-90EE4EA90484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46284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CEB45-178E-4563-B512-90EE4EA90484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7402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CEB45-178E-4563-B512-90EE4EA90484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3375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5CEB45-178E-4563-B512-90EE4EA90484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38018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CCDC-14C2-49C9-97C7-389CD85CAC31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A95B-BF26-4422-ABE1-7E7C19C1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261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CCDC-14C2-49C9-97C7-389CD85CAC31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A95B-BF26-4422-ABE1-7E7C19C1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10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CCDC-14C2-49C9-97C7-389CD85CAC31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A95B-BF26-4422-ABE1-7E7C19C1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46407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CCDC-14C2-49C9-97C7-389CD85CAC31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A95B-BF26-4422-ABE1-7E7C19C1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9413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CCDC-14C2-49C9-97C7-389CD85CAC31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A95B-BF26-4422-ABE1-7E7C19C1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852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CCDC-14C2-49C9-97C7-389CD85CAC31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A95B-BF26-4422-ABE1-7E7C19C1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7389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CCDC-14C2-49C9-97C7-389CD85CAC31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A95B-BF26-4422-ABE1-7E7C19C1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2885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CCDC-14C2-49C9-97C7-389CD85CAC31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A95B-BF26-4422-ABE1-7E7C19C1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6349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CCDC-14C2-49C9-97C7-389CD85CAC31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A95B-BF26-4422-ABE1-7E7C19C1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487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CCDC-14C2-49C9-97C7-389CD85CAC31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A95B-BF26-4422-ABE1-7E7C19C1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8779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6CCDC-14C2-49C9-97C7-389CD85CAC31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52A95B-BF26-4422-ABE1-7E7C19C1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3274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76CCDC-14C2-49C9-97C7-389CD85CAC31}" type="datetimeFigureOut">
              <a:rPr lang="pt-BR" smtClean="0"/>
              <a:t>12/07/2017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52A95B-BF26-4422-ABE1-7E7C19C1BA8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56496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20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upload.wikimedia.org/wikipedia/commons/4/45/Rio_Parana.jpg" TargetMode="External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5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1"/>
          <p:cNvSpPr>
            <a:spLocks noChangeArrowheads="1"/>
          </p:cNvSpPr>
          <p:nvPr/>
        </p:nvSpPr>
        <p:spPr bwMode="auto">
          <a:xfrm>
            <a:off x="291805" y="59038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Diretoria de Infraestrutura Aquaviária </a:t>
            </a:r>
          </a:p>
        </p:txBody>
      </p:sp>
      <p:sp>
        <p:nvSpPr>
          <p:cNvPr id="2" name="Retângulo 1"/>
          <p:cNvSpPr/>
          <p:nvPr/>
        </p:nvSpPr>
        <p:spPr>
          <a:xfrm>
            <a:off x="0" y="3664"/>
            <a:ext cx="12192000" cy="5262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5" name="Retângulo 1"/>
          <p:cNvSpPr>
            <a:spLocks noChangeArrowheads="1"/>
          </p:cNvSpPr>
          <p:nvPr/>
        </p:nvSpPr>
        <p:spPr bwMode="auto">
          <a:xfrm>
            <a:off x="82254" y="93631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Diretoria de Infraestrutura Aquaviária </a:t>
            </a:r>
          </a:p>
        </p:txBody>
      </p:sp>
      <p:sp>
        <p:nvSpPr>
          <p:cNvPr id="59" name="CaixaDeTexto 58"/>
          <p:cNvSpPr txBox="1"/>
          <p:nvPr/>
        </p:nvSpPr>
        <p:spPr>
          <a:xfrm>
            <a:off x="188153" y="2414369"/>
            <a:ext cx="118156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Diretoria de Infraestrutura Aquaviária</a:t>
            </a:r>
          </a:p>
          <a:p>
            <a:pPr algn="ctr"/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Hidrovias 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do Mercosul</a:t>
            </a:r>
          </a:p>
        </p:txBody>
      </p:sp>
      <p:grpSp>
        <p:nvGrpSpPr>
          <p:cNvPr id="8" name="Agrupar 7"/>
          <p:cNvGrpSpPr/>
          <p:nvPr/>
        </p:nvGrpSpPr>
        <p:grpSpPr>
          <a:xfrm>
            <a:off x="3619768" y="6068291"/>
            <a:ext cx="5062414" cy="695368"/>
            <a:chOff x="3619768" y="6068291"/>
            <a:chExt cx="5062414" cy="695368"/>
          </a:xfrm>
        </p:grpSpPr>
        <p:pic>
          <p:nvPicPr>
            <p:cNvPr id="60" name="Imagem 59" descr="DNIT - MT - GF2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3" r="30661"/>
            <a:stretch/>
          </p:blipFill>
          <p:spPr bwMode="auto">
            <a:xfrm>
              <a:off x="5310909" y="6068291"/>
              <a:ext cx="1819564" cy="692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899" y="6127176"/>
              <a:ext cx="1438283" cy="572698"/>
            </a:xfrm>
            <a:prstGeom prst="rect">
              <a:avLst/>
            </a:prstGeom>
          </p:spPr>
        </p:pic>
        <p:pic>
          <p:nvPicPr>
            <p:cNvPr id="7" name="Imagem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768" y="6127176"/>
              <a:ext cx="1691141" cy="636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4625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tângulo 1"/>
          <p:cNvSpPr>
            <a:spLocks noChangeArrowheads="1"/>
          </p:cNvSpPr>
          <p:nvPr/>
        </p:nvSpPr>
        <p:spPr bwMode="auto">
          <a:xfrm>
            <a:off x="291805" y="59038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Diretoria de Infraestrutura Aquaviária </a:t>
            </a:r>
          </a:p>
        </p:txBody>
      </p:sp>
      <p:sp>
        <p:nvSpPr>
          <p:cNvPr id="109" name="Retângulo 108"/>
          <p:cNvSpPr/>
          <p:nvPr/>
        </p:nvSpPr>
        <p:spPr>
          <a:xfrm>
            <a:off x="0" y="3664"/>
            <a:ext cx="12192000" cy="5262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" name="Retângulo 1"/>
          <p:cNvSpPr>
            <a:spLocks noChangeArrowheads="1"/>
          </p:cNvSpPr>
          <p:nvPr/>
        </p:nvSpPr>
        <p:spPr bwMode="auto">
          <a:xfrm>
            <a:off x="82254" y="93631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Diretoria de Infraestrutura Aquaviária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-13000"/>
          </a:blip>
          <a:stretch>
            <a:fillRect/>
          </a:stretch>
        </p:blipFill>
        <p:spPr bwMode="auto">
          <a:xfrm flipH="1">
            <a:off x="-1" y="519824"/>
            <a:ext cx="7130473" cy="43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tângulo Arredondado 12"/>
          <p:cNvSpPr/>
          <p:nvPr/>
        </p:nvSpPr>
        <p:spPr>
          <a:xfrm>
            <a:off x="9247976" y="18221"/>
            <a:ext cx="2912849" cy="490932"/>
          </a:xfrm>
          <a:prstGeom prst="roundRect">
            <a:avLst>
              <a:gd name="adj" fmla="val 41332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Agrupar 15"/>
          <p:cNvGrpSpPr/>
          <p:nvPr/>
        </p:nvGrpSpPr>
        <p:grpSpPr>
          <a:xfrm>
            <a:off x="9323452" y="93631"/>
            <a:ext cx="2761895" cy="379371"/>
            <a:chOff x="3619768" y="6068291"/>
            <a:chExt cx="5062414" cy="695368"/>
          </a:xfrm>
        </p:grpSpPr>
        <p:pic>
          <p:nvPicPr>
            <p:cNvPr id="17" name="Imagem 16" descr="DNIT - MT - GF2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3" r="30661"/>
            <a:stretch/>
          </p:blipFill>
          <p:spPr bwMode="auto">
            <a:xfrm>
              <a:off x="5310909" y="6068291"/>
              <a:ext cx="1819564" cy="692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899" y="6127176"/>
              <a:ext cx="1438283" cy="572698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768" y="6127176"/>
              <a:ext cx="1691141" cy="636483"/>
            </a:xfrm>
            <a:prstGeom prst="rect">
              <a:avLst/>
            </a:prstGeom>
          </p:spPr>
        </p:pic>
      </p:grpSp>
      <p:grpSp>
        <p:nvGrpSpPr>
          <p:cNvPr id="6" name="Agrupar 5"/>
          <p:cNvGrpSpPr/>
          <p:nvPr/>
        </p:nvGrpSpPr>
        <p:grpSpPr>
          <a:xfrm>
            <a:off x="8197017" y="1691107"/>
            <a:ext cx="4098138" cy="3863883"/>
            <a:chOff x="3242821" y="1008805"/>
            <a:chExt cx="6330086" cy="5968251"/>
          </a:xfrm>
        </p:grpSpPr>
        <p:pic>
          <p:nvPicPr>
            <p:cNvPr id="21" name="Picture 41" descr="mapa do brasil rios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821" y="1008805"/>
              <a:ext cx="6330086" cy="5968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CaixaDeTexto 16"/>
            <p:cNvSpPr txBox="1">
              <a:spLocks noChangeArrowheads="1"/>
            </p:cNvSpPr>
            <p:nvPr/>
          </p:nvSpPr>
          <p:spPr bwMode="auto">
            <a:xfrm>
              <a:off x="4140151" y="2436076"/>
              <a:ext cx="961198" cy="33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800" b="1" dirty="0">
                  <a:solidFill>
                    <a:srgbClr val="FF0000"/>
                  </a:solidFill>
                </a:rPr>
                <a:t>AHIMOC</a:t>
              </a:r>
            </a:p>
          </p:txBody>
        </p:sp>
        <p:sp>
          <p:nvSpPr>
            <p:cNvPr id="23" name="CaixaDeTexto 43"/>
            <p:cNvSpPr txBox="1">
              <a:spLocks noChangeArrowheads="1"/>
            </p:cNvSpPr>
            <p:nvPr/>
          </p:nvSpPr>
          <p:spPr bwMode="auto">
            <a:xfrm>
              <a:off x="5868104" y="2671467"/>
              <a:ext cx="968627" cy="33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800" b="1" dirty="0">
                  <a:solidFill>
                    <a:srgbClr val="FF0000"/>
                  </a:solidFill>
                </a:rPr>
                <a:t>AHIMOR</a:t>
              </a:r>
            </a:p>
          </p:txBody>
        </p:sp>
        <p:sp>
          <p:nvSpPr>
            <p:cNvPr id="24" name="CaixaDeTexto 44"/>
            <p:cNvSpPr txBox="1">
              <a:spLocks noChangeArrowheads="1"/>
            </p:cNvSpPr>
            <p:nvPr/>
          </p:nvSpPr>
          <p:spPr bwMode="auto">
            <a:xfrm>
              <a:off x="5604897" y="4389307"/>
              <a:ext cx="919106" cy="33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800" b="1" dirty="0">
                  <a:solidFill>
                    <a:srgbClr val="FF0000"/>
                  </a:solidFill>
                </a:rPr>
                <a:t>AHIPAR</a:t>
              </a:r>
            </a:p>
          </p:txBody>
        </p:sp>
        <p:sp>
          <p:nvSpPr>
            <p:cNvPr id="25" name="CaixaDeTexto 45"/>
            <p:cNvSpPr txBox="1">
              <a:spLocks noChangeArrowheads="1"/>
            </p:cNvSpPr>
            <p:nvPr/>
          </p:nvSpPr>
          <p:spPr bwMode="auto">
            <a:xfrm>
              <a:off x="6536327" y="3544320"/>
              <a:ext cx="911678" cy="33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800" b="1">
                  <a:solidFill>
                    <a:srgbClr val="FF0000"/>
                  </a:solidFill>
                </a:rPr>
                <a:t>AHITAR</a:t>
              </a:r>
            </a:p>
          </p:txBody>
        </p:sp>
        <p:sp>
          <p:nvSpPr>
            <p:cNvPr id="26" name="CaixaDeTexto 46"/>
            <p:cNvSpPr txBox="1">
              <a:spLocks noChangeArrowheads="1"/>
            </p:cNvSpPr>
            <p:nvPr/>
          </p:nvSpPr>
          <p:spPr bwMode="auto">
            <a:xfrm>
              <a:off x="7787555" y="2633941"/>
              <a:ext cx="948818" cy="33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800" b="1">
                  <a:solidFill>
                    <a:srgbClr val="FF0000"/>
                  </a:solidFill>
                </a:rPr>
                <a:t>AHINOR</a:t>
              </a:r>
            </a:p>
          </p:txBody>
        </p:sp>
        <p:sp>
          <p:nvSpPr>
            <p:cNvPr id="27" name="CaixaDeTexto 47"/>
            <p:cNvSpPr txBox="1">
              <a:spLocks noChangeArrowheads="1"/>
            </p:cNvSpPr>
            <p:nvPr/>
          </p:nvSpPr>
          <p:spPr bwMode="auto">
            <a:xfrm>
              <a:off x="6095955" y="5872207"/>
              <a:ext cx="825017" cy="33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800" b="1">
                  <a:solidFill>
                    <a:srgbClr val="FF0000"/>
                  </a:solidFill>
                </a:rPr>
                <a:t>AHSUL</a:t>
              </a:r>
            </a:p>
          </p:txBody>
        </p:sp>
        <p:sp>
          <p:nvSpPr>
            <p:cNvPr id="28" name="CaixaDeTexto 48"/>
            <p:cNvSpPr txBox="1">
              <a:spLocks noChangeArrowheads="1"/>
            </p:cNvSpPr>
            <p:nvPr/>
          </p:nvSpPr>
          <p:spPr bwMode="auto">
            <a:xfrm>
              <a:off x="6312650" y="5125881"/>
              <a:ext cx="968627" cy="33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800" b="1">
                  <a:solidFill>
                    <a:srgbClr val="FF0000"/>
                  </a:solidFill>
                </a:rPr>
                <a:t>AHRANA</a:t>
              </a:r>
            </a:p>
          </p:txBody>
        </p:sp>
        <p:sp>
          <p:nvSpPr>
            <p:cNvPr id="29" name="CaixaDeTexto 49"/>
            <p:cNvSpPr txBox="1">
              <a:spLocks noChangeArrowheads="1"/>
            </p:cNvSpPr>
            <p:nvPr/>
          </p:nvSpPr>
          <p:spPr bwMode="auto">
            <a:xfrm>
              <a:off x="7626978" y="4288776"/>
              <a:ext cx="931486" cy="33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800" b="1" dirty="0">
                  <a:solidFill>
                    <a:srgbClr val="FF0000"/>
                  </a:solidFill>
                </a:rPr>
                <a:t>AHSFRA</a:t>
              </a:r>
            </a:p>
          </p:txBody>
        </p:sp>
      </p:grpSp>
      <p:sp>
        <p:nvSpPr>
          <p:cNvPr id="7" name="Triângulo isósceles 6"/>
          <p:cNvSpPr/>
          <p:nvPr/>
        </p:nvSpPr>
        <p:spPr>
          <a:xfrm rot="5400000">
            <a:off x="6835295" y="2775431"/>
            <a:ext cx="4819652" cy="1878644"/>
          </a:xfrm>
          <a:prstGeom prst="triangle">
            <a:avLst>
              <a:gd name="adj" fmla="val 58129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239" y="3886548"/>
            <a:ext cx="3600000" cy="233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34416" y="1162502"/>
            <a:ext cx="3598187" cy="2473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rma livre 7"/>
          <p:cNvSpPr/>
          <p:nvPr/>
        </p:nvSpPr>
        <p:spPr>
          <a:xfrm>
            <a:off x="10041714" y="3886027"/>
            <a:ext cx="407141" cy="505763"/>
          </a:xfrm>
          <a:custGeom>
            <a:avLst/>
            <a:gdLst>
              <a:gd name="connsiteX0" fmla="*/ 407141 w 407141"/>
              <a:gd name="connsiteY0" fmla="*/ 5179 h 505763"/>
              <a:gd name="connsiteX1" fmla="*/ 407141 w 407141"/>
              <a:gd name="connsiteY1" fmla="*/ 5179 h 505763"/>
              <a:gd name="connsiteX2" fmla="*/ 310362 w 407141"/>
              <a:gd name="connsiteY2" fmla="*/ 18528 h 505763"/>
              <a:gd name="connsiteX3" fmla="*/ 303687 w 407141"/>
              <a:gd name="connsiteY3" fmla="*/ 25202 h 505763"/>
              <a:gd name="connsiteX4" fmla="*/ 300350 w 407141"/>
              <a:gd name="connsiteY4" fmla="*/ 35214 h 505763"/>
              <a:gd name="connsiteX5" fmla="*/ 276990 w 407141"/>
              <a:gd name="connsiteY5" fmla="*/ 61912 h 505763"/>
              <a:gd name="connsiteX6" fmla="*/ 270315 w 407141"/>
              <a:gd name="connsiteY6" fmla="*/ 68586 h 505763"/>
              <a:gd name="connsiteX7" fmla="*/ 263641 w 407141"/>
              <a:gd name="connsiteY7" fmla="*/ 75261 h 505763"/>
              <a:gd name="connsiteX8" fmla="*/ 256966 w 407141"/>
              <a:gd name="connsiteY8" fmla="*/ 88609 h 505763"/>
              <a:gd name="connsiteX9" fmla="*/ 253629 w 407141"/>
              <a:gd name="connsiteY9" fmla="*/ 91947 h 505763"/>
              <a:gd name="connsiteX10" fmla="*/ 210245 w 407141"/>
              <a:gd name="connsiteY10" fmla="*/ 111970 h 505763"/>
              <a:gd name="connsiteX11" fmla="*/ 206908 w 407141"/>
              <a:gd name="connsiteY11" fmla="*/ 111970 h 505763"/>
              <a:gd name="connsiteX12" fmla="*/ 206908 w 407141"/>
              <a:gd name="connsiteY12" fmla="*/ 111970 h 505763"/>
              <a:gd name="connsiteX13" fmla="*/ 200233 w 407141"/>
              <a:gd name="connsiteY13" fmla="*/ 168703 h 505763"/>
              <a:gd name="connsiteX14" fmla="*/ 193559 w 407141"/>
              <a:gd name="connsiteY14" fmla="*/ 178715 h 505763"/>
              <a:gd name="connsiteX15" fmla="*/ 190222 w 407141"/>
              <a:gd name="connsiteY15" fmla="*/ 188726 h 505763"/>
              <a:gd name="connsiteX16" fmla="*/ 183547 w 407141"/>
              <a:gd name="connsiteY16" fmla="*/ 195401 h 505763"/>
              <a:gd name="connsiteX17" fmla="*/ 173536 w 407141"/>
              <a:gd name="connsiteY17" fmla="*/ 208750 h 505763"/>
              <a:gd name="connsiteX18" fmla="*/ 160187 w 407141"/>
              <a:gd name="connsiteY18" fmla="*/ 228773 h 505763"/>
              <a:gd name="connsiteX19" fmla="*/ 150175 w 407141"/>
              <a:gd name="connsiteY19" fmla="*/ 235447 h 505763"/>
              <a:gd name="connsiteX20" fmla="*/ 140163 w 407141"/>
              <a:gd name="connsiteY20" fmla="*/ 238785 h 505763"/>
              <a:gd name="connsiteX21" fmla="*/ 126814 w 407141"/>
              <a:gd name="connsiteY21" fmla="*/ 248796 h 505763"/>
              <a:gd name="connsiteX22" fmla="*/ 126814 w 407141"/>
              <a:gd name="connsiteY22" fmla="*/ 248796 h 505763"/>
              <a:gd name="connsiteX23" fmla="*/ 113466 w 407141"/>
              <a:gd name="connsiteY23" fmla="*/ 275494 h 505763"/>
              <a:gd name="connsiteX24" fmla="*/ 110128 w 407141"/>
              <a:gd name="connsiteY24" fmla="*/ 285506 h 505763"/>
              <a:gd name="connsiteX25" fmla="*/ 106791 w 407141"/>
              <a:gd name="connsiteY25" fmla="*/ 332227 h 505763"/>
              <a:gd name="connsiteX26" fmla="*/ 100117 w 407141"/>
              <a:gd name="connsiteY26" fmla="*/ 342239 h 505763"/>
              <a:gd name="connsiteX27" fmla="*/ 96779 w 407141"/>
              <a:gd name="connsiteY27" fmla="*/ 348913 h 505763"/>
              <a:gd name="connsiteX28" fmla="*/ 96779 w 407141"/>
              <a:gd name="connsiteY28" fmla="*/ 348913 h 505763"/>
              <a:gd name="connsiteX29" fmla="*/ 76756 w 407141"/>
              <a:gd name="connsiteY29" fmla="*/ 372274 h 505763"/>
              <a:gd name="connsiteX30" fmla="*/ 63407 w 407141"/>
              <a:gd name="connsiteY30" fmla="*/ 378948 h 505763"/>
              <a:gd name="connsiteX31" fmla="*/ 50058 w 407141"/>
              <a:gd name="connsiteY31" fmla="*/ 392297 h 505763"/>
              <a:gd name="connsiteX32" fmla="*/ 36709 w 407141"/>
              <a:gd name="connsiteY32" fmla="*/ 405646 h 505763"/>
              <a:gd name="connsiteX33" fmla="*/ 26698 w 407141"/>
              <a:gd name="connsiteY33" fmla="*/ 415658 h 505763"/>
              <a:gd name="connsiteX34" fmla="*/ 13349 w 407141"/>
              <a:gd name="connsiteY34" fmla="*/ 432344 h 505763"/>
              <a:gd name="connsiteX35" fmla="*/ 10012 w 407141"/>
              <a:gd name="connsiteY35" fmla="*/ 442355 h 505763"/>
              <a:gd name="connsiteX36" fmla="*/ 6674 w 407141"/>
              <a:gd name="connsiteY36" fmla="*/ 472391 h 505763"/>
              <a:gd name="connsiteX37" fmla="*/ 0 w 407141"/>
              <a:gd name="connsiteY37" fmla="*/ 482402 h 505763"/>
              <a:gd name="connsiteX38" fmla="*/ 0 w 407141"/>
              <a:gd name="connsiteY38" fmla="*/ 492414 h 505763"/>
              <a:gd name="connsiteX39" fmla="*/ 0 w 407141"/>
              <a:gd name="connsiteY39" fmla="*/ 505763 h 505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407141" h="505763">
                <a:moveTo>
                  <a:pt x="407141" y="5179"/>
                </a:moveTo>
                <a:lnTo>
                  <a:pt x="407141" y="5179"/>
                </a:lnTo>
                <a:cubicBezTo>
                  <a:pt x="276948" y="10001"/>
                  <a:pt x="338521" y="-16671"/>
                  <a:pt x="310362" y="18528"/>
                </a:cubicBezTo>
                <a:cubicBezTo>
                  <a:pt x="308396" y="20985"/>
                  <a:pt x="305912" y="22977"/>
                  <a:pt x="303687" y="25202"/>
                </a:cubicBezTo>
                <a:cubicBezTo>
                  <a:pt x="302575" y="28539"/>
                  <a:pt x="302095" y="32160"/>
                  <a:pt x="300350" y="35214"/>
                </a:cubicBezTo>
                <a:cubicBezTo>
                  <a:pt x="294223" y="45938"/>
                  <a:pt x="285606" y="53296"/>
                  <a:pt x="276990" y="61912"/>
                </a:cubicBezTo>
                <a:lnTo>
                  <a:pt x="270315" y="68586"/>
                </a:lnTo>
                <a:lnTo>
                  <a:pt x="263641" y="75261"/>
                </a:lnTo>
                <a:cubicBezTo>
                  <a:pt x="260034" y="89688"/>
                  <a:pt x="264890" y="88609"/>
                  <a:pt x="256966" y="88609"/>
                </a:cubicBezTo>
                <a:lnTo>
                  <a:pt x="253629" y="91947"/>
                </a:lnTo>
                <a:cubicBezTo>
                  <a:pt x="228172" y="106090"/>
                  <a:pt x="231266" y="107766"/>
                  <a:pt x="210245" y="111970"/>
                </a:cubicBezTo>
                <a:cubicBezTo>
                  <a:pt x="209154" y="112188"/>
                  <a:pt x="208020" y="111970"/>
                  <a:pt x="206908" y="111970"/>
                </a:cubicBezTo>
                <a:lnTo>
                  <a:pt x="206908" y="111970"/>
                </a:lnTo>
                <a:cubicBezTo>
                  <a:pt x="206605" y="115301"/>
                  <a:pt x="203583" y="158653"/>
                  <a:pt x="200233" y="168703"/>
                </a:cubicBezTo>
                <a:cubicBezTo>
                  <a:pt x="198965" y="172508"/>
                  <a:pt x="195353" y="175128"/>
                  <a:pt x="193559" y="178715"/>
                </a:cubicBezTo>
                <a:cubicBezTo>
                  <a:pt x="191986" y="181861"/>
                  <a:pt x="192032" y="185710"/>
                  <a:pt x="190222" y="188726"/>
                </a:cubicBezTo>
                <a:cubicBezTo>
                  <a:pt x="188603" y="191424"/>
                  <a:pt x="185561" y="192984"/>
                  <a:pt x="183547" y="195401"/>
                </a:cubicBezTo>
                <a:cubicBezTo>
                  <a:pt x="179986" y="199674"/>
                  <a:pt x="176726" y="204193"/>
                  <a:pt x="173536" y="208750"/>
                </a:cubicBezTo>
                <a:cubicBezTo>
                  <a:pt x="168936" y="215322"/>
                  <a:pt x="166862" y="224324"/>
                  <a:pt x="160187" y="228773"/>
                </a:cubicBezTo>
                <a:cubicBezTo>
                  <a:pt x="156850" y="230998"/>
                  <a:pt x="153762" y="233653"/>
                  <a:pt x="150175" y="235447"/>
                </a:cubicBezTo>
                <a:cubicBezTo>
                  <a:pt x="147028" y="237020"/>
                  <a:pt x="143309" y="237212"/>
                  <a:pt x="140163" y="238785"/>
                </a:cubicBezTo>
                <a:cubicBezTo>
                  <a:pt x="132618" y="242558"/>
                  <a:pt x="131507" y="244104"/>
                  <a:pt x="126814" y="248796"/>
                </a:cubicBezTo>
                <a:lnTo>
                  <a:pt x="126814" y="248796"/>
                </a:lnTo>
                <a:cubicBezTo>
                  <a:pt x="122365" y="257695"/>
                  <a:pt x="117583" y="266436"/>
                  <a:pt x="113466" y="275494"/>
                </a:cubicBezTo>
                <a:cubicBezTo>
                  <a:pt x="112010" y="278697"/>
                  <a:pt x="110539" y="282012"/>
                  <a:pt x="110128" y="285506"/>
                </a:cubicBezTo>
                <a:cubicBezTo>
                  <a:pt x="108304" y="301012"/>
                  <a:pt x="109504" y="316851"/>
                  <a:pt x="106791" y="332227"/>
                </a:cubicBezTo>
                <a:cubicBezTo>
                  <a:pt x="106094" y="336177"/>
                  <a:pt x="102181" y="338800"/>
                  <a:pt x="100117" y="342239"/>
                </a:cubicBezTo>
                <a:cubicBezTo>
                  <a:pt x="98837" y="344372"/>
                  <a:pt x="97892" y="346688"/>
                  <a:pt x="96779" y="348913"/>
                </a:cubicBezTo>
                <a:lnTo>
                  <a:pt x="96779" y="348913"/>
                </a:lnTo>
                <a:cubicBezTo>
                  <a:pt x="90105" y="356700"/>
                  <a:pt x="84379" y="365413"/>
                  <a:pt x="76756" y="372274"/>
                </a:cubicBezTo>
                <a:cubicBezTo>
                  <a:pt x="73058" y="375602"/>
                  <a:pt x="66925" y="375430"/>
                  <a:pt x="63407" y="378948"/>
                </a:cubicBezTo>
                <a:cubicBezTo>
                  <a:pt x="45608" y="396747"/>
                  <a:pt x="76757" y="383398"/>
                  <a:pt x="50058" y="392297"/>
                </a:cubicBezTo>
                <a:lnTo>
                  <a:pt x="36709" y="405646"/>
                </a:lnTo>
                <a:cubicBezTo>
                  <a:pt x="33372" y="408983"/>
                  <a:pt x="29316" y="411731"/>
                  <a:pt x="26698" y="415658"/>
                </a:cubicBezTo>
                <a:cubicBezTo>
                  <a:pt x="18278" y="428287"/>
                  <a:pt x="22859" y="422833"/>
                  <a:pt x="13349" y="432344"/>
                </a:cubicBezTo>
                <a:cubicBezTo>
                  <a:pt x="12237" y="435681"/>
                  <a:pt x="10590" y="438885"/>
                  <a:pt x="10012" y="442355"/>
                </a:cubicBezTo>
                <a:cubicBezTo>
                  <a:pt x="8356" y="452292"/>
                  <a:pt x="9117" y="462618"/>
                  <a:pt x="6674" y="472391"/>
                </a:cubicBezTo>
                <a:cubicBezTo>
                  <a:pt x="5701" y="476282"/>
                  <a:pt x="0" y="482402"/>
                  <a:pt x="0" y="482402"/>
                </a:cubicBezTo>
                <a:lnTo>
                  <a:pt x="0" y="492414"/>
                </a:lnTo>
                <a:lnTo>
                  <a:pt x="0" y="505763"/>
                </a:lnTo>
              </a:path>
            </a:pathLst>
          </a:custGeom>
          <a:noFill/>
          <a:ln w="28575">
            <a:solidFill>
              <a:srgbClr val="2F0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/>
          <p:nvPr/>
        </p:nvSpPr>
        <p:spPr>
          <a:xfrm flipV="1">
            <a:off x="10184444" y="4037394"/>
            <a:ext cx="83883" cy="83883"/>
          </a:xfrm>
          <a:prstGeom prst="ellipse">
            <a:avLst/>
          </a:prstGeom>
          <a:solidFill>
            <a:srgbClr val="008000"/>
          </a:solidFill>
          <a:ln w="190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700">
              <a:latin typeface="+mj-lt"/>
            </a:endParaRPr>
          </a:p>
        </p:txBody>
      </p:sp>
      <p:sp>
        <p:nvSpPr>
          <p:cNvPr id="31" name="CaixaDeTexto 18"/>
          <p:cNvSpPr txBox="1">
            <a:spLocks noChangeArrowheads="1"/>
          </p:cNvSpPr>
          <p:nvPr/>
        </p:nvSpPr>
        <p:spPr bwMode="auto">
          <a:xfrm>
            <a:off x="6175279" y="6265151"/>
            <a:ext cx="10679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800" dirty="0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Hidrovia do Paraná</a:t>
            </a:r>
            <a:endParaRPr lang="pt-BR" altLang="pt-BR" sz="8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18"/>
          <p:cNvSpPr txBox="1">
            <a:spLocks noChangeArrowheads="1"/>
          </p:cNvSpPr>
          <p:nvPr/>
        </p:nvSpPr>
        <p:spPr bwMode="auto">
          <a:xfrm>
            <a:off x="6199548" y="3663419"/>
            <a:ext cx="1067921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z="800" dirty="0" smtClean="0">
                <a:solidFill>
                  <a:prstClr val="black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Hidrovia do Paraná</a:t>
            </a:r>
            <a:endParaRPr lang="pt-BR" altLang="pt-BR" sz="800" dirty="0">
              <a:solidFill>
                <a:prstClr val="black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307164" y="1833464"/>
            <a:ext cx="4261083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Integra um sistema multimodal de escoamento da produção agrícola na região Sudeste.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Abrangência: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234 Municípios em SP, PR, MS e GO (PHE, 2013)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População: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5.902.404 </a:t>
            </a:r>
            <a:r>
              <a:rPr lang="pt-B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(IBGE, 2010)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Extensão navegável: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1.080 km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Largura média: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120 m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Período de águas baixas: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junho / setembro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Período de águas altas: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outubro / maio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Transporte de carga (2010 a 2014): 28.538.820 </a:t>
            </a:r>
            <a:r>
              <a:rPr lang="pt-B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(ANTAQ, 2015)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Principais cargas: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soja; enxofre; terras e pedras; gesso e cal; madeira; produtos hortícolas; plantas; raízes e tubérculos; farelo de soja; outras mercadorias (ANTAQ, 2015).</a:t>
            </a:r>
          </a:p>
        </p:txBody>
      </p:sp>
      <p:sp>
        <p:nvSpPr>
          <p:cNvPr id="35" name="Retângulo 34"/>
          <p:cNvSpPr/>
          <p:nvPr/>
        </p:nvSpPr>
        <p:spPr>
          <a:xfrm>
            <a:off x="1164474" y="1451696"/>
            <a:ext cx="2416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srgbClr val="2F07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Corredor do  Paraná</a:t>
            </a:r>
            <a:endParaRPr lang="pt-BR" b="1" dirty="0">
              <a:solidFill>
                <a:srgbClr val="2F07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62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0" y="1280090"/>
            <a:ext cx="2604505" cy="2585093"/>
          </a:xfrm>
          <a:prstGeom prst="rect">
            <a:avLst/>
          </a:prstGeom>
        </p:spPr>
      </p:pic>
      <p:sp>
        <p:nvSpPr>
          <p:cNvPr id="56" name="CaixaDeTexto 64"/>
          <p:cNvSpPr txBox="1">
            <a:spLocks noChangeArrowheads="1"/>
          </p:cNvSpPr>
          <p:nvPr/>
        </p:nvSpPr>
        <p:spPr bwMode="auto">
          <a:xfrm>
            <a:off x="3635857" y="622524"/>
            <a:ext cx="5545138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bIns="36000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rgbClr val="0C0C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Mapas das IP4s da Região Norte</a:t>
            </a:r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-13000"/>
          </a:blip>
          <a:stretch>
            <a:fillRect/>
          </a:stretch>
        </p:blipFill>
        <p:spPr bwMode="auto">
          <a:xfrm flipH="1">
            <a:off x="-1" y="519824"/>
            <a:ext cx="9638195" cy="43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Retângulo 1"/>
          <p:cNvSpPr>
            <a:spLocks noChangeArrowheads="1"/>
          </p:cNvSpPr>
          <p:nvPr/>
        </p:nvSpPr>
        <p:spPr bwMode="auto">
          <a:xfrm>
            <a:off x="291805" y="59038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Diretoria de Infraestrutura Aquaviária </a:t>
            </a:r>
          </a:p>
        </p:txBody>
      </p:sp>
      <p:sp>
        <p:nvSpPr>
          <p:cNvPr id="109" name="Retângulo 108"/>
          <p:cNvSpPr/>
          <p:nvPr/>
        </p:nvSpPr>
        <p:spPr>
          <a:xfrm>
            <a:off x="0" y="3664"/>
            <a:ext cx="12192000" cy="5262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" name="Retângulo 1"/>
          <p:cNvSpPr>
            <a:spLocks noChangeArrowheads="1"/>
          </p:cNvSpPr>
          <p:nvPr/>
        </p:nvSpPr>
        <p:spPr bwMode="auto">
          <a:xfrm>
            <a:off x="82254" y="93631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Diretoria de Infraestrutura Aquaviária </a:t>
            </a:r>
          </a:p>
        </p:txBody>
      </p:sp>
      <p:sp>
        <p:nvSpPr>
          <p:cNvPr id="196" name="Retângulo 195"/>
          <p:cNvSpPr/>
          <p:nvPr/>
        </p:nvSpPr>
        <p:spPr>
          <a:xfrm>
            <a:off x="341895" y="466778"/>
            <a:ext cx="348467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0C0C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Hidrovia do Paraná - AHRANA</a:t>
            </a:r>
          </a:p>
        </p:txBody>
      </p:sp>
      <p:sp>
        <p:nvSpPr>
          <p:cNvPr id="194" name="Retângulo Arredondado 193"/>
          <p:cNvSpPr/>
          <p:nvPr/>
        </p:nvSpPr>
        <p:spPr>
          <a:xfrm>
            <a:off x="9247976" y="18221"/>
            <a:ext cx="2912849" cy="490932"/>
          </a:xfrm>
          <a:prstGeom prst="roundRect">
            <a:avLst>
              <a:gd name="adj" fmla="val 41332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7" name="Agrupar 196"/>
          <p:cNvGrpSpPr/>
          <p:nvPr/>
        </p:nvGrpSpPr>
        <p:grpSpPr>
          <a:xfrm>
            <a:off x="9323452" y="93631"/>
            <a:ext cx="2761895" cy="379371"/>
            <a:chOff x="3619768" y="6068291"/>
            <a:chExt cx="5062414" cy="695368"/>
          </a:xfrm>
        </p:grpSpPr>
        <p:pic>
          <p:nvPicPr>
            <p:cNvPr id="198" name="Imagem 197" descr="DNIT - MT - GF2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3" r="30661"/>
            <a:stretch/>
          </p:blipFill>
          <p:spPr bwMode="auto">
            <a:xfrm>
              <a:off x="5310909" y="6068291"/>
              <a:ext cx="1819564" cy="692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Imagem 19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899" y="6127176"/>
              <a:ext cx="1438283" cy="572698"/>
            </a:xfrm>
            <a:prstGeom prst="rect">
              <a:avLst/>
            </a:prstGeom>
          </p:spPr>
        </p:pic>
        <p:pic>
          <p:nvPicPr>
            <p:cNvPr id="200" name="Imagem 19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768" y="6127176"/>
              <a:ext cx="1691141" cy="636483"/>
            </a:xfrm>
            <a:prstGeom prst="rect">
              <a:avLst/>
            </a:prstGeom>
          </p:spPr>
        </p:pic>
      </p:grpSp>
      <p:sp>
        <p:nvSpPr>
          <p:cNvPr id="30" name="Retângulo 29"/>
          <p:cNvSpPr/>
          <p:nvPr/>
        </p:nvSpPr>
        <p:spPr>
          <a:xfrm>
            <a:off x="5350028" y="1733546"/>
            <a:ext cx="6596545" cy="1402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1400" dirty="0"/>
              <a:t>Sinalização – Serviço de natureza </a:t>
            </a:r>
            <a:r>
              <a:rPr lang="pt-BR" sz="1400" dirty="0" smtClean="0"/>
              <a:t>continuada.</a:t>
            </a:r>
          </a:p>
          <a:p>
            <a:pPr marL="285750" indent="-285750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1400" dirty="0" smtClean="0"/>
              <a:t>Sinalização </a:t>
            </a:r>
            <a:r>
              <a:rPr lang="pt-BR" sz="1400" dirty="0"/>
              <a:t>dos trechos entre a UHE de Itaipu e UHE </a:t>
            </a:r>
            <a:r>
              <a:rPr lang="pt-BR" sz="1400" dirty="0" err="1"/>
              <a:t>Jupiá</a:t>
            </a:r>
            <a:r>
              <a:rPr lang="pt-BR" sz="1400" dirty="0"/>
              <a:t> e a UHE de Ilha Solteira a São Simão.</a:t>
            </a:r>
          </a:p>
          <a:p>
            <a:pPr marL="285750" indent="-285750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1400" dirty="0"/>
              <a:t>Sinalização de 959 km. UF: PR, MS, </a:t>
            </a:r>
            <a:r>
              <a:rPr lang="pt-BR" sz="1400" dirty="0" smtClean="0"/>
              <a:t>SP</a:t>
            </a:r>
            <a:r>
              <a:rPr lang="pt-BR" sz="1400" dirty="0">
                <a:latin typeface="+mj-lt"/>
              </a:rPr>
              <a:t>		</a:t>
            </a:r>
          </a:p>
        </p:txBody>
      </p:sp>
      <p:graphicFrame>
        <p:nvGraphicFramePr>
          <p:cNvPr id="31" name="Tabela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004489"/>
              </p:ext>
            </p:extLst>
          </p:nvPr>
        </p:nvGraphicFramePr>
        <p:xfrm>
          <a:off x="5314949" y="1076141"/>
          <a:ext cx="6558633" cy="30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558633">
                  <a:extLst>
                    <a:ext uri="{9D8B030D-6E8A-4147-A177-3AD203B41FA5}">
                      <a16:colId xmlns:a16="http://schemas.microsoft.com/office/drawing/2014/main" val="416398279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Sinalização 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006299"/>
                  </a:ext>
                </a:extLst>
              </a:tr>
            </a:tbl>
          </a:graphicData>
        </a:graphic>
      </p:graphicFrame>
      <p:sp>
        <p:nvSpPr>
          <p:cNvPr id="4" name="Triângulo isósceles 3"/>
          <p:cNvSpPr/>
          <p:nvPr/>
        </p:nvSpPr>
        <p:spPr>
          <a:xfrm>
            <a:off x="341895" y="3186545"/>
            <a:ext cx="3710064" cy="1154232"/>
          </a:xfrm>
          <a:prstGeom prst="triangle">
            <a:avLst>
              <a:gd name="adj" fmla="val 49082"/>
            </a:avLst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 5"/>
          <p:cNvSpPr/>
          <p:nvPr/>
        </p:nvSpPr>
        <p:spPr>
          <a:xfrm>
            <a:off x="2097881" y="2986088"/>
            <a:ext cx="178594" cy="369093"/>
          </a:xfrm>
          <a:custGeom>
            <a:avLst/>
            <a:gdLst>
              <a:gd name="connsiteX0" fmla="*/ 40482 w 178594"/>
              <a:gd name="connsiteY0" fmla="*/ 369093 h 369093"/>
              <a:gd name="connsiteX1" fmla="*/ 21432 w 178594"/>
              <a:gd name="connsiteY1" fmla="*/ 319087 h 369093"/>
              <a:gd name="connsiteX2" fmla="*/ 0 w 178594"/>
              <a:gd name="connsiteY2" fmla="*/ 300037 h 369093"/>
              <a:gd name="connsiteX3" fmla="*/ 14288 w 178594"/>
              <a:gd name="connsiteY3" fmla="*/ 240506 h 369093"/>
              <a:gd name="connsiteX4" fmla="*/ 35719 w 178594"/>
              <a:gd name="connsiteY4" fmla="*/ 176212 h 369093"/>
              <a:gd name="connsiteX5" fmla="*/ 47625 w 178594"/>
              <a:gd name="connsiteY5" fmla="*/ 161925 h 369093"/>
              <a:gd name="connsiteX6" fmla="*/ 88107 w 178594"/>
              <a:gd name="connsiteY6" fmla="*/ 138112 h 369093"/>
              <a:gd name="connsiteX7" fmla="*/ 135732 w 178594"/>
              <a:gd name="connsiteY7" fmla="*/ 83343 h 369093"/>
              <a:gd name="connsiteX8" fmla="*/ 178594 w 178594"/>
              <a:gd name="connsiteY8" fmla="*/ 0 h 369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78594" h="369093">
                <a:moveTo>
                  <a:pt x="40482" y="369093"/>
                </a:moveTo>
                <a:lnTo>
                  <a:pt x="21432" y="319087"/>
                </a:lnTo>
                <a:lnTo>
                  <a:pt x="0" y="300037"/>
                </a:lnTo>
                <a:lnTo>
                  <a:pt x="14288" y="240506"/>
                </a:lnTo>
                <a:lnTo>
                  <a:pt x="35719" y="176212"/>
                </a:lnTo>
                <a:lnTo>
                  <a:pt x="47625" y="161925"/>
                </a:lnTo>
                <a:lnTo>
                  <a:pt x="88107" y="138112"/>
                </a:lnTo>
                <a:lnTo>
                  <a:pt x="135732" y="83343"/>
                </a:lnTo>
                <a:lnTo>
                  <a:pt x="178594" y="0"/>
                </a:lnTo>
              </a:path>
            </a:pathLst>
          </a:custGeom>
          <a:noFill/>
          <a:ln w="19050" algn="ctr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1"/>
              </a:solidFill>
            </a:endParaRPr>
          </a:p>
        </p:txBody>
      </p:sp>
      <p:pic>
        <p:nvPicPr>
          <p:cNvPr id="20" name="Picture 11" descr="Ficheiro:Rio Parana.jpg">
            <a:hlinkClick r:id="rId8"/>
          </p:cNvPr>
          <p:cNvPicPr>
            <a:picLocks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8" r="7036"/>
          <a:stretch/>
        </p:blipFill>
        <p:spPr bwMode="auto">
          <a:xfrm>
            <a:off x="204659" y="4044076"/>
            <a:ext cx="4143631" cy="2365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603249" y="6424648"/>
            <a:ext cx="3346450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dirty="0">
                <a:latin typeface="+mj-lt"/>
              </a:rPr>
              <a:t>Sinalização na Hidrovia do Paraná</a:t>
            </a:r>
          </a:p>
        </p:txBody>
      </p:sp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9DE836C2-3057-4D5F-8732-7C8BE28BC4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3687104"/>
              </p:ext>
            </p:extLst>
          </p:nvPr>
        </p:nvGraphicFramePr>
        <p:xfrm>
          <a:off x="5314949" y="3712783"/>
          <a:ext cx="6596545" cy="30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596545">
                  <a:extLst>
                    <a:ext uri="{9D8B030D-6E8A-4147-A177-3AD203B41FA5}">
                      <a16:colId xmlns:a16="http://schemas.microsoft.com/office/drawing/2014/main" val="416398279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Pendências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006299"/>
                  </a:ext>
                </a:extLst>
              </a:tr>
            </a:tbl>
          </a:graphicData>
        </a:graphic>
      </p:graphicFrame>
      <p:sp>
        <p:nvSpPr>
          <p:cNvPr id="23" name="Retângulo 22">
            <a:extLst>
              <a:ext uri="{FF2B5EF4-FFF2-40B4-BE49-F238E27FC236}">
                <a16:creationId xmlns:a16="http://schemas.microsoft.com/office/drawing/2014/main" id="{B309FF46-C9D3-42D7-B926-5E8313219434}"/>
              </a:ext>
            </a:extLst>
          </p:cNvPr>
          <p:cNvSpPr/>
          <p:nvPr/>
        </p:nvSpPr>
        <p:spPr>
          <a:xfrm>
            <a:off x="5350028" y="4252550"/>
            <a:ext cx="6435555" cy="548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1400" dirty="0"/>
              <a:t>Investimento Total no PAC:</a:t>
            </a:r>
          </a:p>
          <a:p>
            <a:pPr marL="742950" lvl="1" indent="-285750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pt-BR" sz="1400" dirty="0" smtClean="0">
                <a:latin typeface="+mj-lt"/>
              </a:rPr>
              <a:t>2015-2018</a:t>
            </a:r>
            <a:r>
              <a:rPr lang="pt-BR" sz="1400" dirty="0">
                <a:latin typeface="+mj-lt"/>
              </a:rPr>
              <a:t>: R$ 23,20 milhões </a:t>
            </a:r>
            <a:r>
              <a:rPr lang="pt-BR" sz="1400" b="1" dirty="0">
                <a:latin typeface="+mj-lt"/>
              </a:rPr>
              <a:t>(Necessário </a:t>
            </a:r>
            <a:r>
              <a:rPr lang="pt-BR" sz="1400" b="1" dirty="0"/>
              <a:t>acréscimo de R$ 18,77 milhões</a:t>
            </a:r>
            <a:r>
              <a:rPr lang="pt-BR" sz="1400" b="1" dirty="0" smtClean="0"/>
              <a:t>);</a:t>
            </a:r>
            <a:endParaRPr lang="pt-BR" sz="1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766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-13000"/>
          </a:blip>
          <a:stretch>
            <a:fillRect/>
          </a:stretch>
        </p:blipFill>
        <p:spPr bwMode="auto">
          <a:xfrm flipH="1">
            <a:off x="0" y="540357"/>
            <a:ext cx="9638195" cy="43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Retângulo 1"/>
          <p:cNvSpPr>
            <a:spLocks noChangeArrowheads="1"/>
          </p:cNvSpPr>
          <p:nvPr/>
        </p:nvSpPr>
        <p:spPr bwMode="auto">
          <a:xfrm>
            <a:off x="291805" y="59038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Diretoria de Infraestrutura Aquaviária </a:t>
            </a:r>
          </a:p>
        </p:txBody>
      </p:sp>
      <p:sp>
        <p:nvSpPr>
          <p:cNvPr id="109" name="Retângulo 108"/>
          <p:cNvSpPr/>
          <p:nvPr/>
        </p:nvSpPr>
        <p:spPr>
          <a:xfrm>
            <a:off x="0" y="3664"/>
            <a:ext cx="12192000" cy="5262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" name="Retângulo 1"/>
          <p:cNvSpPr>
            <a:spLocks noChangeArrowheads="1"/>
          </p:cNvSpPr>
          <p:nvPr/>
        </p:nvSpPr>
        <p:spPr bwMode="auto">
          <a:xfrm>
            <a:off x="82254" y="93631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Diretoria de Infraestrutura Aquaviária </a:t>
            </a:r>
          </a:p>
        </p:txBody>
      </p:sp>
      <p:sp>
        <p:nvSpPr>
          <p:cNvPr id="196" name="Retângulo 195"/>
          <p:cNvSpPr/>
          <p:nvPr/>
        </p:nvSpPr>
        <p:spPr>
          <a:xfrm>
            <a:off x="203247" y="549984"/>
            <a:ext cx="22236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dirty="0" smtClean="0">
                <a:solidFill>
                  <a:srgbClr val="2F07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Hidrovia do Paraná</a:t>
            </a:r>
            <a:endParaRPr lang="pt-BR" dirty="0">
              <a:solidFill>
                <a:srgbClr val="2F07D7"/>
              </a:solidFill>
            </a:endParaRPr>
          </a:p>
        </p:txBody>
      </p:sp>
      <p:sp>
        <p:nvSpPr>
          <p:cNvPr id="194" name="Retângulo Arredondado 193"/>
          <p:cNvSpPr/>
          <p:nvPr/>
        </p:nvSpPr>
        <p:spPr>
          <a:xfrm>
            <a:off x="9247976" y="18221"/>
            <a:ext cx="2912849" cy="490932"/>
          </a:xfrm>
          <a:prstGeom prst="roundRect">
            <a:avLst>
              <a:gd name="adj" fmla="val 41332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7" name="Agrupar 196"/>
          <p:cNvGrpSpPr/>
          <p:nvPr/>
        </p:nvGrpSpPr>
        <p:grpSpPr>
          <a:xfrm>
            <a:off x="9323452" y="93631"/>
            <a:ext cx="2761895" cy="379371"/>
            <a:chOff x="3619768" y="6068291"/>
            <a:chExt cx="5062414" cy="695368"/>
          </a:xfrm>
        </p:grpSpPr>
        <p:pic>
          <p:nvPicPr>
            <p:cNvPr id="198" name="Imagem 197" descr="DNIT - MT - GF2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3" r="30661"/>
            <a:stretch/>
          </p:blipFill>
          <p:spPr bwMode="auto">
            <a:xfrm>
              <a:off x="5310909" y="6068291"/>
              <a:ext cx="1819564" cy="692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Imagem 19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899" y="6127176"/>
              <a:ext cx="1438283" cy="572698"/>
            </a:xfrm>
            <a:prstGeom prst="rect">
              <a:avLst/>
            </a:prstGeom>
          </p:spPr>
        </p:pic>
        <p:pic>
          <p:nvPicPr>
            <p:cNvPr id="200" name="Imagem 19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768" y="6127176"/>
              <a:ext cx="1691141" cy="636483"/>
            </a:xfrm>
            <a:prstGeom prst="rect">
              <a:avLst/>
            </a:prstGeom>
          </p:spPr>
        </p:pic>
      </p:grpSp>
      <p:sp>
        <p:nvSpPr>
          <p:cNvPr id="17" name="CaixaDeTexto 16"/>
          <p:cNvSpPr txBox="1"/>
          <p:nvPr/>
        </p:nvSpPr>
        <p:spPr>
          <a:xfrm>
            <a:off x="7211725" y="1601026"/>
            <a:ext cx="44441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/>
              <a:t>Sinalização</a:t>
            </a:r>
            <a:r>
              <a:rPr lang="pt-BR" sz="1400" b="1" dirty="0"/>
              <a:t>: </a:t>
            </a:r>
            <a:r>
              <a:rPr lang="pt-BR" sz="1400" dirty="0"/>
              <a:t>trechos entre a UHE de Itaipu e UHE </a:t>
            </a:r>
            <a:r>
              <a:rPr lang="pt-BR" sz="1400" dirty="0" err="1"/>
              <a:t>Jupiá</a:t>
            </a:r>
            <a:r>
              <a:rPr lang="pt-BR" sz="1400" dirty="0"/>
              <a:t> e a UHE de Ilha Solteira a São Simão.</a:t>
            </a:r>
          </a:p>
          <a:p>
            <a:endParaRPr lang="pt-BR" sz="1400" b="1" dirty="0" smtClean="0">
              <a:latin typeface="Arial Narrow" pitchFamily="34" charset="0"/>
            </a:endParaRPr>
          </a:p>
          <a:p>
            <a:pPr marL="285750" indent="-285750" defTabSz="449263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pt-BR" sz="1400" dirty="0"/>
              <a:t>Trecho 1, 2, 3 e 4  licitados com publicação das empresas vencedoras em 25/06/2012;</a:t>
            </a:r>
          </a:p>
          <a:p>
            <a:pPr marL="285750" indent="-285750" defTabSz="449263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pt-BR" sz="1400" dirty="0"/>
              <a:t>OS do trecho 1 emitida em 06/08/2012, 4° aditivo em 31/07/2016, Execução: 61,2% (61</a:t>
            </a:r>
            <a:r>
              <a:rPr lang="pt-BR" sz="1400" dirty="0" smtClean="0"/>
              <a:t>%).</a:t>
            </a:r>
            <a:r>
              <a:rPr lang="pt-BR" sz="1400" b="1" dirty="0">
                <a:latin typeface="Arial Narrow" panose="020B0606020202030204" pitchFamily="34" charset="0"/>
              </a:rPr>
              <a:t> </a:t>
            </a:r>
            <a:endParaRPr lang="pt-BR" sz="1400" b="1" dirty="0" smtClean="0">
              <a:latin typeface="Arial Narrow" panose="020B0606020202030204" pitchFamily="34" charset="0"/>
            </a:endParaRPr>
          </a:p>
          <a:p>
            <a:pPr marL="285750" indent="-285750" defTabSz="449263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pt-BR" sz="1400" dirty="0" smtClean="0"/>
              <a:t>OS </a:t>
            </a:r>
            <a:r>
              <a:rPr lang="pt-BR" sz="1400" dirty="0"/>
              <a:t>do trecho 2 emitida em 30/07/2012, 4° aditivo em 21/07/2016, Execução: 60,2% (46,3%).</a:t>
            </a:r>
          </a:p>
          <a:p>
            <a:pPr marL="285750" indent="-285750" defTabSz="449263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pt-BR" sz="1400" dirty="0"/>
              <a:t>OS do trecho 3 emitida em 06/08/2012, 4° aditivo em 31/07/2016, Execução: 68,7% (64%).</a:t>
            </a:r>
          </a:p>
          <a:p>
            <a:pPr marL="285750" indent="-285750" defTabSz="449263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pt-BR" sz="1400" dirty="0"/>
              <a:t>OS do trecho 4 emitida em 01/10/2012, 4° aditivo em 25/09/2016, Execução: 73,7</a:t>
            </a:r>
            <a:r>
              <a:rPr lang="pt-BR" sz="1400" dirty="0" smtClean="0"/>
              <a:t>%.</a:t>
            </a:r>
            <a:endParaRPr lang="pt-BR" sz="1400" dirty="0"/>
          </a:p>
        </p:txBody>
      </p:sp>
      <p:grpSp>
        <p:nvGrpSpPr>
          <p:cNvPr id="3" name="Agrupar 2"/>
          <p:cNvGrpSpPr/>
          <p:nvPr/>
        </p:nvGrpSpPr>
        <p:grpSpPr>
          <a:xfrm>
            <a:off x="494715" y="1625023"/>
            <a:ext cx="8091310" cy="4948965"/>
            <a:chOff x="1258888" y="1045539"/>
            <a:chExt cx="9346337" cy="5716588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1874839" y="1045539"/>
              <a:ext cx="6591299" cy="56911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" name="Forma livre 22"/>
            <p:cNvSpPr>
              <a:spLocks/>
            </p:cNvSpPr>
            <p:nvPr/>
          </p:nvSpPr>
          <p:spPr bwMode="auto">
            <a:xfrm>
              <a:off x="2101850" y="5727700"/>
              <a:ext cx="250825" cy="952500"/>
            </a:xfrm>
            <a:custGeom>
              <a:avLst/>
              <a:gdLst>
                <a:gd name="T0" fmla="*/ 12349 w 323631"/>
                <a:gd name="T1" fmla="*/ 564242 h 1094535"/>
                <a:gd name="T2" fmla="*/ 12349 w 323631"/>
                <a:gd name="T3" fmla="*/ 564243 h 1094535"/>
                <a:gd name="T4" fmla="*/ 12349 w 323631"/>
                <a:gd name="T5" fmla="*/ 564243 h 1094535"/>
                <a:gd name="T6" fmla="*/ 12349 w 323631"/>
                <a:gd name="T7" fmla="*/ 564243 h 1094535"/>
                <a:gd name="T8" fmla="*/ 4167 w 323631"/>
                <a:gd name="T9" fmla="*/ 487147 h 1094535"/>
                <a:gd name="T10" fmla="*/ 8985 w 323631"/>
                <a:gd name="T11" fmla="*/ 475818 h 1094535"/>
                <a:gd name="T12" fmla="*/ 18621 w 323631"/>
                <a:gd name="T13" fmla="*/ 441832 h 1094535"/>
                <a:gd name="T14" fmla="*/ 23439 w 323631"/>
                <a:gd name="T15" fmla="*/ 407846 h 1094535"/>
                <a:gd name="T16" fmla="*/ 21029 w 323631"/>
                <a:gd name="T17" fmla="*/ 390852 h 1094535"/>
                <a:gd name="T18" fmla="*/ 23439 w 323631"/>
                <a:gd name="T19" fmla="*/ 356865 h 1094535"/>
                <a:gd name="T20" fmla="*/ 28255 w 323631"/>
                <a:gd name="T21" fmla="*/ 322879 h 1094535"/>
                <a:gd name="T22" fmla="*/ 30665 w 323631"/>
                <a:gd name="T23" fmla="*/ 305887 h 1094535"/>
                <a:gd name="T24" fmla="*/ 35483 w 323631"/>
                <a:gd name="T25" fmla="*/ 294557 h 1094535"/>
                <a:gd name="T26" fmla="*/ 45118 w 323631"/>
                <a:gd name="T27" fmla="*/ 266233 h 1094535"/>
                <a:gd name="T28" fmla="*/ 49935 w 323631"/>
                <a:gd name="T29" fmla="*/ 226580 h 1094535"/>
                <a:gd name="T30" fmla="*/ 57163 w 323631"/>
                <a:gd name="T31" fmla="*/ 198258 h 1094535"/>
                <a:gd name="T32" fmla="*/ 64390 w 323631"/>
                <a:gd name="T33" fmla="*/ 124618 h 1094535"/>
                <a:gd name="T34" fmla="*/ 66799 w 323631"/>
                <a:gd name="T35" fmla="*/ 107627 h 1094535"/>
                <a:gd name="T36" fmla="*/ 69207 w 323631"/>
                <a:gd name="T37" fmla="*/ 90633 h 1094535"/>
                <a:gd name="T38" fmla="*/ 69207 w 323631"/>
                <a:gd name="T39" fmla="*/ 16994 h 1094535"/>
                <a:gd name="T40" fmla="*/ 71617 w 323631"/>
                <a:gd name="T41" fmla="*/ 0 h 10945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23631"/>
                <a:gd name="T64" fmla="*/ 0 h 1094535"/>
                <a:gd name="T65" fmla="*/ 323631 w 323631"/>
                <a:gd name="T66" fmla="*/ 1094535 h 10945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23631" h="1094535">
                  <a:moveTo>
                    <a:pt x="55802" y="1084318"/>
                  </a:moveTo>
                  <a:cubicBezTo>
                    <a:pt x="44916" y="1077061"/>
                    <a:pt x="63975" y="1094535"/>
                    <a:pt x="55802" y="1084319"/>
                  </a:cubicBezTo>
                  <a:cubicBezTo>
                    <a:pt x="56431" y="1078029"/>
                    <a:pt x="0" y="967558"/>
                    <a:pt x="18831" y="936172"/>
                  </a:cubicBezTo>
                  <a:cubicBezTo>
                    <a:pt x="24111" y="927371"/>
                    <a:pt x="33345" y="921657"/>
                    <a:pt x="40602" y="914400"/>
                  </a:cubicBezTo>
                  <a:cubicBezTo>
                    <a:pt x="76618" y="806357"/>
                    <a:pt x="16191" y="971404"/>
                    <a:pt x="84145" y="849086"/>
                  </a:cubicBezTo>
                  <a:cubicBezTo>
                    <a:pt x="95290" y="829025"/>
                    <a:pt x="105916" y="783772"/>
                    <a:pt x="105916" y="783772"/>
                  </a:cubicBezTo>
                  <a:cubicBezTo>
                    <a:pt x="102288" y="772886"/>
                    <a:pt x="95031" y="762589"/>
                    <a:pt x="95031" y="751115"/>
                  </a:cubicBezTo>
                  <a:cubicBezTo>
                    <a:pt x="95031" y="729043"/>
                    <a:pt x="100563" y="707213"/>
                    <a:pt x="105916" y="685800"/>
                  </a:cubicBezTo>
                  <a:cubicBezTo>
                    <a:pt x="111482" y="663536"/>
                    <a:pt x="120431" y="642257"/>
                    <a:pt x="127688" y="620486"/>
                  </a:cubicBezTo>
                  <a:cubicBezTo>
                    <a:pt x="131317" y="609600"/>
                    <a:pt x="130459" y="595942"/>
                    <a:pt x="138573" y="587829"/>
                  </a:cubicBezTo>
                  <a:lnTo>
                    <a:pt x="160345" y="566058"/>
                  </a:lnTo>
                  <a:cubicBezTo>
                    <a:pt x="187708" y="483970"/>
                    <a:pt x="147614" y="581972"/>
                    <a:pt x="203888" y="511629"/>
                  </a:cubicBezTo>
                  <a:cubicBezTo>
                    <a:pt x="209686" y="504381"/>
                    <a:pt x="224791" y="438468"/>
                    <a:pt x="225659" y="435429"/>
                  </a:cubicBezTo>
                  <a:cubicBezTo>
                    <a:pt x="236964" y="395862"/>
                    <a:pt x="230960" y="408358"/>
                    <a:pt x="258316" y="381000"/>
                  </a:cubicBezTo>
                  <a:cubicBezTo>
                    <a:pt x="272447" y="282084"/>
                    <a:pt x="261089" y="329139"/>
                    <a:pt x="290973" y="239486"/>
                  </a:cubicBezTo>
                  <a:lnTo>
                    <a:pt x="301859" y="206829"/>
                  </a:lnTo>
                  <a:lnTo>
                    <a:pt x="312745" y="174172"/>
                  </a:lnTo>
                  <a:cubicBezTo>
                    <a:pt x="301028" y="92153"/>
                    <a:pt x="295671" y="109491"/>
                    <a:pt x="312745" y="32658"/>
                  </a:cubicBezTo>
                  <a:cubicBezTo>
                    <a:pt x="315234" y="21456"/>
                    <a:pt x="323631" y="0"/>
                    <a:pt x="323631" y="0"/>
                  </a:cubicBezTo>
                </a:path>
              </a:pathLst>
            </a:custGeom>
            <a:noFill/>
            <a:ln w="47625" algn="ctr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8" name="Forma livre 24"/>
            <p:cNvSpPr>
              <a:spLocks/>
            </p:cNvSpPr>
            <p:nvPr/>
          </p:nvSpPr>
          <p:spPr bwMode="auto">
            <a:xfrm>
              <a:off x="2511425" y="4437063"/>
              <a:ext cx="711200" cy="1060450"/>
            </a:xfrm>
            <a:custGeom>
              <a:avLst/>
              <a:gdLst>
                <a:gd name="T0" fmla="*/ 0 w 914400"/>
                <a:gd name="T1" fmla="*/ 606868 h 1219200"/>
                <a:gd name="T2" fmla="*/ 18569 w 914400"/>
                <a:gd name="T3" fmla="*/ 563520 h 1219200"/>
                <a:gd name="T4" fmla="*/ 21665 w 914400"/>
                <a:gd name="T5" fmla="*/ 547264 h 1219200"/>
                <a:gd name="T6" fmla="*/ 27855 w 914400"/>
                <a:gd name="T7" fmla="*/ 536428 h 1219200"/>
                <a:gd name="T8" fmla="*/ 30949 w 914400"/>
                <a:gd name="T9" fmla="*/ 455151 h 1219200"/>
                <a:gd name="T10" fmla="*/ 34045 w 914400"/>
                <a:gd name="T11" fmla="*/ 438895 h 1219200"/>
                <a:gd name="T12" fmla="*/ 40234 w 914400"/>
                <a:gd name="T13" fmla="*/ 428058 h 1219200"/>
                <a:gd name="T14" fmla="*/ 58804 w 914400"/>
                <a:gd name="T15" fmla="*/ 417222 h 1219200"/>
                <a:gd name="T16" fmla="*/ 64994 w 914400"/>
                <a:gd name="T17" fmla="*/ 400966 h 1219200"/>
                <a:gd name="T18" fmla="*/ 68089 w 914400"/>
                <a:gd name="T19" fmla="*/ 379293 h 1219200"/>
                <a:gd name="T20" fmla="*/ 74279 w 914400"/>
                <a:gd name="T21" fmla="*/ 346781 h 1219200"/>
                <a:gd name="T22" fmla="*/ 83564 w 914400"/>
                <a:gd name="T23" fmla="*/ 292597 h 1219200"/>
                <a:gd name="T24" fmla="*/ 92848 w 914400"/>
                <a:gd name="T25" fmla="*/ 281759 h 1219200"/>
                <a:gd name="T26" fmla="*/ 95944 w 914400"/>
                <a:gd name="T27" fmla="*/ 265505 h 1219200"/>
                <a:gd name="T28" fmla="*/ 105228 w 914400"/>
                <a:gd name="T29" fmla="*/ 238413 h 1219200"/>
                <a:gd name="T30" fmla="*/ 108323 w 914400"/>
                <a:gd name="T31" fmla="*/ 162554 h 1219200"/>
                <a:gd name="T32" fmla="*/ 114513 w 914400"/>
                <a:gd name="T33" fmla="*/ 151718 h 1219200"/>
                <a:gd name="T34" fmla="*/ 123798 w 914400"/>
                <a:gd name="T35" fmla="*/ 124625 h 1219200"/>
                <a:gd name="T36" fmla="*/ 136178 w 914400"/>
                <a:gd name="T37" fmla="*/ 102951 h 1219200"/>
                <a:gd name="T38" fmla="*/ 142368 w 914400"/>
                <a:gd name="T39" fmla="*/ 86696 h 1219200"/>
                <a:gd name="T40" fmla="*/ 148558 w 914400"/>
                <a:gd name="T41" fmla="*/ 75858 h 1219200"/>
                <a:gd name="T42" fmla="*/ 182602 w 914400"/>
                <a:gd name="T43" fmla="*/ 65021 h 1219200"/>
                <a:gd name="T44" fmla="*/ 201171 w 914400"/>
                <a:gd name="T45" fmla="*/ 54184 h 1219200"/>
                <a:gd name="T46" fmla="*/ 210457 w 914400"/>
                <a:gd name="T47" fmla="*/ 48766 h 1219200"/>
                <a:gd name="T48" fmla="*/ 238311 w 914400"/>
                <a:gd name="T49" fmla="*/ 21673 h 1219200"/>
                <a:gd name="T50" fmla="*/ 244501 w 914400"/>
                <a:gd name="T51" fmla="*/ 10838 h 1219200"/>
                <a:gd name="T52" fmla="*/ 253786 w 914400"/>
                <a:gd name="T53" fmla="*/ 5418 h 1219200"/>
                <a:gd name="T54" fmla="*/ 259976 w 914400"/>
                <a:gd name="T55" fmla="*/ 0 h 121920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914400"/>
                <a:gd name="T85" fmla="*/ 0 h 1219200"/>
                <a:gd name="T86" fmla="*/ 914400 w 914400"/>
                <a:gd name="T87" fmla="*/ 1219200 h 1219200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914400" h="1219200">
                  <a:moveTo>
                    <a:pt x="0" y="1219200"/>
                  </a:moveTo>
                  <a:cubicBezTo>
                    <a:pt x="49236" y="1145345"/>
                    <a:pt x="25040" y="1172387"/>
                    <a:pt x="65315" y="1132114"/>
                  </a:cubicBezTo>
                  <a:cubicBezTo>
                    <a:pt x="68943" y="1121228"/>
                    <a:pt x="70297" y="1109296"/>
                    <a:pt x="76200" y="1099457"/>
                  </a:cubicBezTo>
                  <a:cubicBezTo>
                    <a:pt x="81480" y="1090656"/>
                    <a:pt x="96188" y="1087792"/>
                    <a:pt x="97972" y="1077685"/>
                  </a:cubicBezTo>
                  <a:cubicBezTo>
                    <a:pt x="107452" y="1023966"/>
                    <a:pt x="102833" y="968616"/>
                    <a:pt x="108857" y="914400"/>
                  </a:cubicBezTo>
                  <a:cubicBezTo>
                    <a:pt x="110124" y="902996"/>
                    <a:pt x="113839" y="891582"/>
                    <a:pt x="119743" y="881743"/>
                  </a:cubicBezTo>
                  <a:cubicBezTo>
                    <a:pt x="125024" y="872942"/>
                    <a:pt x="132335" y="864561"/>
                    <a:pt x="141515" y="859971"/>
                  </a:cubicBezTo>
                  <a:cubicBezTo>
                    <a:pt x="162041" y="849708"/>
                    <a:pt x="206829" y="838200"/>
                    <a:pt x="206829" y="838200"/>
                  </a:cubicBezTo>
                  <a:cubicBezTo>
                    <a:pt x="214086" y="827314"/>
                    <a:pt x="223446" y="817568"/>
                    <a:pt x="228600" y="805543"/>
                  </a:cubicBezTo>
                  <a:cubicBezTo>
                    <a:pt x="234493" y="791792"/>
                    <a:pt x="235187" y="776330"/>
                    <a:pt x="239486" y="762000"/>
                  </a:cubicBezTo>
                  <a:cubicBezTo>
                    <a:pt x="246080" y="740019"/>
                    <a:pt x="255691" y="718949"/>
                    <a:pt x="261257" y="696685"/>
                  </a:cubicBezTo>
                  <a:cubicBezTo>
                    <a:pt x="265615" y="679255"/>
                    <a:pt x="285965" y="593128"/>
                    <a:pt x="293915" y="587828"/>
                  </a:cubicBezTo>
                  <a:lnTo>
                    <a:pt x="326572" y="566057"/>
                  </a:lnTo>
                  <a:cubicBezTo>
                    <a:pt x="330200" y="555171"/>
                    <a:pt x="331554" y="543239"/>
                    <a:pt x="337457" y="533400"/>
                  </a:cubicBezTo>
                  <a:cubicBezTo>
                    <a:pt x="382287" y="458682"/>
                    <a:pt x="339275" y="571487"/>
                    <a:pt x="370115" y="478971"/>
                  </a:cubicBezTo>
                  <a:cubicBezTo>
                    <a:pt x="373743" y="428171"/>
                    <a:pt x="371614" y="376628"/>
                    <a:pt x="381000" y="326571"/>
                  </a:cubicBezTo>
                  <a:cubicBezTo>
                    <a:pt x="382891" y="316484"/>
                    <a:pt x="397492" y="313601"/>
                    <a:pt x="402772" y="304800"/>
                  </a:cubicBezTo>
                  <a:cubicBezTo>
                    <a:pt x="445168" y="234141"/>
                    <a:pt x="380261" y="305539"/>
                    <a:pt x="435429" y="250371"/>
                  </a:cubicBezTo>
                  <a:cubicBezTo>
                    <a:pt x="459180" y="179119"/>
                    <a:pt x="426193" y="249052"/>
                    <a:pt x="478972" y="206828"/>
                  </a:cubicBezTo>
                  <a:cubicBezTo>
                    <a:pt x="489188" y="198655"/>
                    <a:pt x="492570" y="184387"/>
                    <a:pt x="500743" y="174171"/>
                  </a:cubicBezTo>
                  <a:cubicBezTo>
                    <a:pt x="507154" y="166157"/>
                    <a:pt x="513714" y="157680"/>
                    <a:pt x="522515" y="152400"/>
                  </a:cubicBezTo>
                  <a:cubicBezTo>
                    <a:pt x="549012" y="136502"/>
                    <a:pt x="630247" y="132129"/>
                    <a:pt x="642257" y="130628"/>
                  </a:cubicBezTo>
                  <a:lnTo>
                    <a:pt x="707572" y="108857"/>
                  </a:lnTo>
                  <a:cubicBezTo>
                    <a:pt x="718458" y="105228"/>
                    <a:pt x="730682" y="104336"/>
                    <a:pt x="740229" y="97971"/>
                  </a:cubicBezTo>
                  <a:cubicBezTo>
                    <a:pt x="815090" y="48063"/>
                    <a:pt x="780720" y="62702"/>
                    <a:pt x="838200" y="43543"/>
                  </a:cubicBezTo>
                  <a:cubicBezTo>
                    <a:pt x="845457" y="36286"/>
                    <a:pt x="851171" y="27052"/>
                    <a:pt x="859972" y="21771"/>
                  </a:cubicBezTo>
                  <a:cubicBezTo>
                    <a:pt x="869811" y="15867"/>
                    <a:pt x="881975" y="15147"/>
                    <a:pt x="892629" y="10885"/>
                  </a:cubicBezTo>
                  <a:cubicBezTo>
                    <a:pt x="900162" y="7872"/>
                    <a:pt x="907143" y="3628"/>
                    <a:pt x="914400" y="0"/>
                  </a:cubicBezTo>
                </a:path>
              </a:pathLst>
            </a:custGeom>
            <a:noFill/>
            <a:ln w="47625" algn="ctr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59" name="Forma livre 28"/>
            <p:cNvSpPr>
              <a:spLocks/>
            </p:cNvSpPr>
            <p:nvPr/>
          </p:nvSpPr>
          <p:spPr bwMode="auto">
            <a:xfrm>
              <a:off x="3487738" y="3197225"/>
              <a:ext cx="612775" cy="1025525"/>
            </a:xfrm>
            <a:custGeom>
              <a:avLst/>
              <a:gdLst>
                <a:gd name="T0" fmla="*/ 0 w 789408"/>
                <a:gd name="T1" fmla="*/ 608972 h 1178896"/>
                <a:gd name="T2" fmla="*/ 5177 w 789408"/>
                <a:gd name="T3" fmla="*/ 602411 h 1178896"/>
                <a:gd name="T4" fmla="*/ 12080 w 789408"/>
                <a:gd name="T5" fmla="*/ 599132 h 1178896"/>
                <a:gd name="T6" fmla="*/ 18982 w 789408"/>
                <a:gd name="T7" fmla="*/ 569611 h 1178896"/>
                <a:gd name="T8" fmla="*/ 29335 w 789408"/>
                <a:gd name="T9" fmla="*/ 556491 h 1178896"/>
                <a:gd name="T10" fmla="*/ 34512 w 789408"/>
                <a:gd name="T11" fmla="*/ 549930 h 1178896"/>
                <a:gd name="T12" fmla="*/ 43140 w 789408"/>
                <a:gd name="T13" fmla="*/ 523682 h 1178896"/>
                <a:gd name="T14" fmla="*/ 53493 w 789408"/>
                <a:gd name="T15" fmla="*/ 517122 h 1178896"/>
                <a:gd name="T16" fmla="*/ 58670 w 789408"/>
                <a:gd name="T17" fmla="*/ 513841 h 1178896"/>
                <a:gd name="T18" fmla="*/ 62120 w 789408"/>
                <a:gd name="T19" fmla="*/ 504002 h 1178896"/>
                <a:gd name="T20" fmla="*/ 63847 w 789408"/>
                <a:gd name="T21" fmla="*/ 490881 h 1178896"/>
                <a:gd name="T22" fmla="*/ 79378 w 789408"/>
                <a:gd name="T23" fmla="*/ 467918 h 1178896"/>
                <a:gd name="T24" fmla="*/ 84555 w 789408"/>
                <a:gd name="T25" fmla="*/ 461360 h 1178896"/>
                <a:gd name="T26" fmla="*/ 89731 w 789408"/>
                <a:gd name="T27" fmla="*/ 454800 h 1178896"/>
                <a:gd name="T28" fmla="*/ 94907 w 789408"/>
                <a:gd name="T29" fmla="*/ 444960 h 1178896"/>
                <a:gd name="T30" fmla="*/ 96633 w 789408"/>
                <a:gd name="T31" fmla="*/ 435118 h 1178896"/>
                <a:gd name="T32" fmla="*/ 103537 w 789408"/>
                <a:gd name="T33" fmla="*/ 415439 h 1178896"/>
                <a:gd name="T34" fmla="*/ 106987 w 789408"/>
                <a:gd name="T35" fmla="*/ 392479 h 1178896"/>
                <a:gd name="T36" fmla="*/ 110437 w 789408"/>
                <a:gd name="T37" fmla="*/ 382639 h 1178896"/>
                <a:gd name="T38" fmla="*/ 113888 w 789408"/>
                <a:gd name="T39" fmla="*/ 333436 h 1178896"/>
                <a:gd name="T40" fmla="*/ 117340 w 789408"/>
                <a:gd name="T41" fmla="*/ 323597 h 1178896"/>
                <a:gd name="T42" fmla="*/ 122516 w 789408"/>
                <a:gd name="T43" fmla="*/ 320317 h 1178896"/>
                <a:gd name="T44" fmla="*/ 129419 w 789408"/>
                <a:gd name="T45" fmla="*/ 307197 h 1178896"/>
                <a:gd name="T46" fmla="*/ 131144 w 789408"/>
                <a:gd name="T47" fmla="*/ 297356 h 1178896"/>
                <a:gd name="T48" fmla="*/ 136321 w 789408"/>
                <a:gd name="T49" fmla="*/ 290796 h 1178896"/>
                <a:gd name="T50" fmla="*/ 139771 w 789408"/>
                <a:gd name="T51" fmla="*/ 280955 h 1178896"/>
                <a:gd name="T52" fmla="*/ 141497 w 789408"/>
                <a:gd name="T53" fmla="*/ 271116 h 1178896"/>
                <a:gd name="T54" fmla="*/ 151854 w 789408"/>
                <a:gd name="T55" fmla="*/ 254712 h 1178896"/>
                <a:gd name="T56" fmla="*/ 160481 w 789408"/>
                <a:gd name="T57" fmla="*/ 205510 h 1178896"/>
                <a:gd name="T58" fmla="*/ 162206 w 789408"/>
                <a:gd name="T59" fmla="*/ 195670 h 1178896"/>
                <a:gd name="T60" fmla="*/ 163932 w 789408"/>
                <a:gd name="T61" fmla="*/ 185831 h 1178896"/>
                <a:gd name="T62" fmla="*/ 169108 w 789408"/>
                <a:gd name="T63" fmla="*/ 166150 h 1178896"/>
                <a:gd name="T64" fmla="*/ 172560 w 789408"/>
                <a:gd name="T65" fmla="*/ 156308 h 1178896"/>
                <a:gd name="T66" fmla="*/ 176011 w 789408"/>
                <a:gd name="T67" fmla="*/ 136630 h 1178896"/>
                <a:gd name="T68" fmla="*/ 182912 w 789408"/>
                <a:gd name="T69" fmla="*/ 116947 h 1178896"/>
                <a:gd name="T70" fmla="*/ 186364 w 789408"/>
                <a:gd name="T71" fmla="*/ 97266 h 1178896"/>
                <a:gd name="T72" fmla="*/ 189815 w 789408"/>
                <a:gd name="T73" fmla="*/ 87426 h 1178896"/>
                <a:gd name="T74" fmla="*/ 193267 w 789408"/>
                <a:gd name="T75" fmla="*/ 67747 h 1178896"/>
                <a:gd name="T76" fmla="*/ 198443 w 789408"/>
                <a:gd name="T77" fmla="*/ 48064 h 1178896"/>
                <a:gd name="T78" fmla="*/ 201894 w 789408"/>
                <a:gd name="T79" fmla="*/ 38224 h 1178896"/>
                <a:gd name="T80" fmla="*/ 205345 w 789408"/>
                <a:gd name="T81" fmla="*/ 18539 h 1178896"/>
                <a:gd name="T82" fmla="*/ 208797 w 789408"/>
                <a:gd name="T83" fmla="*/ 8704 h 1178896"/>
                <a:gd name="T84" fmla="*/ 213973 w 789408"/>
                <a:gd name="T85" fmla="*/ 2135 h 117889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89408"/>
                <a:gd name="T130" fmla="*/ 0 h 1178896"/>
                <a:gd name="T131" fmla="*/ 789408 w 789408"/>
                <a:gd name="T132" fmla="*/ 1178896 h 117889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89408" h="1178896">
                  <a:moveTo>
                    <a:pt x="0" y="1178896"/>
                  </a:moveTo>
                  <a:cubicBezTo>
                    <a:pt x="6350" y="1174663"/>
                    <a:pt x="12035" y="1169202"/>
                    <a:pt x="19050" y="1166196"/>
                  </a:cubicBezTo>
                  <a:cubicBezTo>
                    <a:pt x="27072" y="1162758"/>
                    <a:pt x="38770" y="1166472"/>
                    <a:pt x="44450" y="1159846"/>
                  </a:cubicBezTo>
                  <a:cubicBezTo>
                    <a:pt x="78913" y="1119640"/>
                    <a:pt x="38693" y="1129958"/>
                    <a:pt x="69850" y="1102696"/>
                  </a:cubicBezTo>
                  <a:cubicBezTo>
                    <a:pt x="81337" y="1092645"/>
                    <a:pt x="95250" y="1085763"/>
                    <a:pt x="107950" y="1077296"/>
                  </a:cubicBezTo>
                  <a:lnTo>
                    <a:pt x="127000" y="1064596"/>
                  </a:lnTo>
                  <a:cubicBezTo>
                    <a:pt x="137509" y="1033070"/>
                    <a:pt x="131186" y="1026046"/>
                    <a:pt x="158750" y="1013796"/>
                  </a:cubicBezTo>
                  <a:cubicBezTo>
                    <a:pt x="170983" y="1008359"/>
                    <a:pt x="184150" y="1005329"/>
                    <a:pt x="196850" y="1001096"/>
                  </a:cubicBezTo>
                  <a:lnTo>
                    <a:pt x="215900" y="994746"/>
                  </a:lnTo>
                  <a:cubicBezTo>
                    <a:pt x="220133" y="988396"/>
                    <a:pt x="225594" y="982711"/>
                    <a:pt x="228600" y="975696"/>
                  </a:cubicBezTo>
                  <a:cubicBezTo>
                    <a:pt x="232038" y="967674"/>
                    <a:pt x="230620" y="957873"/>
                    <a:pt x="234950" y="950296"/>
                  </a:cubicBezTo>
                  <a:cubicBezTo>
                    <a:pt x="244132" y="934227"/>
                    <a:pt x="281644" y="912817"/>
                    <a:pt x="292100" y="905846"/>
                  </a:cubicBezTo>
                  <a:lnTo>
                    <a:pt x="311150" y="893146"/>
                  </a:lnTo>
                  <a:cubicBezTo>
                    <a:pt x="317500" y="888913"/>
                    <a:pt x="324804" y="885842"/>
                    <a:pt x="330200" y="880446"/>
                  </a:cubicBezTo>
                  <a:lnTo>
                    <a:pt x="349250" y="861396"/>
                  </a:lnTo>
                  <a:cubicBezTo>
                    <a:pt x="351367" y="855046"/>
                    <a:pt x="352349" y="848197"/>
                    <a:pt x="355600" y="842346"/>
                  </a:cubicBezTo>
                  <a:cubicBezTo>
                    <a:pt x="363013" y="829003"/>
                    <a:pt x="381000" y="804246"/>
                    <a:pt x="381000" y="804246"/>
                  </a:cubicBezTo>
                  <a:cubicBezTo>
                    <a:pt x="383035" y="796108"/>
                    <a:pt x="389145" y="768906"/>
                    <a:pt x="393700" y="759796"/>
                  </a:cubicBezTo>
                  <a:cubicBezTo>
                    <a:pt x="397113" y="752970"/>
                    <a:pt x="402167" y="747096"/>
                    <a:pt x="406400" y="740746"/>
                  </a:cubicBezTo>
                  <a:cubicBezTo>
                    <a:pt x="407819" y="723722"/>
                    <a:pt x="406131" y="671434"/>
                    <a:pt x="419100" y="645496"/>
                  </a:cubicBezTo>
                  <a:cubicBezTo>
                    <a:pt x="422513" y="638670"/>
                    <a:pt x="425841" y="631214"/>
                    <a:pt x="431800" y="626446"/>
                  </a:cubicBezTo>
                  <a:cubicBezTo>
                    <a:pt x="437027" y="622265"/>
                    <a:pt x="444500" y="622213"/>
                    <a:pt x="450850" y="620096"/>
                  </a:cubicBezTo>
                  <a:cubicBezTo>
                    <a:pt x="467783" y="569296"/>
                    <a:pt x="442383" y="628563"/>
                    <a:pt x="476250" y="594696"/>
                  </a:cubicBezTo>
                  <a:cubicBezTo>
                    <a:pt x="480983" y="589963"/>
                    <a:pt x="478419" y="580873"/>
                    <a:pt x="482600" y="575646"/>
                  </a:cubicBezTo>
                  <a:cubicBezTo>
                    <a:pt x="487368" y="569687"/>
                    <a:pt x="495300" y="567179"/>
                    <a:pt x="501650" y="562946"/>
                  </a:cubicBezTo>
                  <a:cubicBezTo>
                    <a:pt x="505883" y="556596"/>
                    <a:pt x="510937" y="550722"/>
                    <a:pt x="514350" y="543896"/>
                  </a:cubicBezTo>
                  <a:cubicBezTo>
                    <a:pt x="517343" y="537909"/>
                    <a:pt x="516987" y="530415"/>
                    <a:pt x="520700" y="524846"/>
                  </a:cubicBezTo>
                  <a:cubicBezTo>
                    <a:pt x="530479" y="510178"/>
                    <a:pt x="544743" y="502467"/>
                    <a:pt x="558800" y="493096"/>
                  </a:cubicBezTo>
                  <a:lnTo>
                    <a:pt x="590550" y="397846"/>
                  </a:lnTo>
                  <a:lnTo>
                    <a:pt x="596900" y="378796"/>
                  </a:lnTo>
                  <a:cubicBezTo>
                    <a:pt x="599017" y="372446"/>
                    <a:pt x="599537" y="365315"/>
                    <a:pt x="603250" y="359746"/>
                  </a:cubicBezTo>
                  <a:cubicBezTo>
                    <a:pt x="639646" y="305151"/>
                    <a:pt x="596010" y="374226"/>
                    <a:pt x="622300" y="321646"/>
                  </a:cubicBezTo>
                  <a:cubicBezTo>
                    <a:pt x="625713" y="314820"/>
                    <a:pt x="631900" y="309570"/>
                    <a:pt x="635000" y="302596"/>
                  </a:cubicBezTo>
                  <a:cubicBezTo>
                    <a:pt x="640437" y="290363"/>
                    <a:pt x="640274" y="275635"/>
                    <a:pt x="647700" y="264496"/>
                  </a:cubicBezTo>
                  <a:cubicBezTo>
                    <a:pt x="656167" y="251796"/>
                    <a:pt x="668273" y="240876"/>
                    <a:pt x="673100" y="226396"/>
                  </a:cubicBezTo>
                  <a:cubicBezTo>
                    <a:pt x="677333" y="213696"/>
                    <a:pt x="678374" y="199435"/>
                    <a:pt x="685800" y="188296"/>
                  </a:cubicBezTo>
                  <a:cubicBezTo>
                    <a:pt x="690033" y="181946"/>
                    <a:pt x="695400" y="176220"/>
                    <a:pt x="698500" y="169246"/>
                  </a:cubicBezTo>
                  <a:cubicBezTo>
                    <a:pt x="703937" y="157013"/>
                    <a:pt x="703774" y="142285"/>
                    <a:pt x="711200" y="131146"/>
                  </a:cubicBezTo>
                  <a:cubicBezTo>
                    <a:pt x="747596" y="76551"/>
                    <a:pt x="703960" y="145626"/>
                    <a:pt x="730250" y="93046"/>
                  </a:cubicBezTo>
                  <a:cubicBezTo>
                    <a:pt x="733663" y="86220"/>
                    <a:pt x="739850" y="80970"/>
                    <a:pt x="742950" y="73996"/>
                  </a:cubicBezTo>
                  <a:cubicBezTo>
                    <a:pt x="748387" y="61763"/>
                    <a:pt x="748224" y="47035"/>
                    <a:pt x="755650" y="35896"/>
                  </a:cubicBezTo>
                  <a:cubicBezTo>
                    <a:pt x="759883" y="29546"/>
                    <a:pt x="762391" y="21614"/>
                    <a:pt x="768350" y="16846"/>
                  </a:cubicBezTo>
                  <a:cubicBezTo>
                    <a:pt x="789408" y="0"/>
                    <a:pt x="787400" y="20297"/>
                    <a:pt x="787400" y="4146"/>
                  </a:cubicBezTo>
                </a:path>
              </a:pathLst>
            </a:custGeom>
            <a:noFill/>
            <a:ln w="47625" algn="ctr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0" name="Forma livre 30"/>
            <p:cNvSpPr>
              <a:spLocks/>
            </p:cNvSpPr>
            <p:nvPr/>
          </p:nvSpPr>
          <p:spPr bwMode="auto">
            <a:xfrm>
              <a:off x="4140200" y="1773238"/>
              <a:ext cx="647700" cy="1295400"/>
            </a:xfrm>
            <a:custGeom>
              <a:avLst/>
              <a:gdLst>
                <a:gd name="T0" fmla="*/ 1250 w 784373"/>
                <a:gd name="T1" fmla="*/ 816266 h 1454150"/>
                <a:gd name="T2" fmla="*/ 10901 w 784373"/>
                <a:gd name="T3" fmla="*/ 798444 h 1454150"/>
                <a:gd name="T4" fmla="*/ 22939 w 784373"/>
                <a:gd name="T5" fmla="*/ 780622 h 1454150"/>
                <a:gd name="T6" fmla="*/ 30151 w 784373"/>
                <a:gd name="T7" fmla="*/ 759235 h 1454150"/>
                <a:gd name="T8" fmla="*/ 34977 w 784373"/>
                <a:gd name="T9" fmla="*/ 748542 h 1454150"/>
                <a:gd name="T10" fmla="*/ 37379 w 784373"/>
                <a:gd name="T11" fmla="*/ 734283 h 1454150"/>
                <a:gd name="T12" fmla="*/ 44602 w 784373"/>
                <a:gd name="T13" fmla="*/ 730719 h 1454150"/>
                <a:gd name="T14" fmla="*/ 51820 w 784373"/>
                <a:gd name="T15" fmla="*/ 723591 h 1454150"/>
                <a:gd name="T16" fmla="*/ 54228 w 784373"/>
                <a:gd name="T17" fmla="*/ 698639 h 1454150"/>
                <a:gd name="T18" fmla="*/ 61461 w 784373"/>
                <a:gd name="T19" fmla="*/ 691509 h 1454150"/>
                <a:gd name="T20" fmla="*/ 68678 w 784373"/>
                <a:gd name="T21" fmla="*/ 670123 h 1454150"/>
                <a:gd name="T22" fmla="*/ 73500 w 784373"/>
                <a:gd name="T23" fmla="*/ 659429 h 1454150"/>
                <a:gd name="T24" fmla="*/ 78305 w 784373"/>
                <a:gd name="T25" fmla="*/ 638043 h 1454150"/>
                <a:gd name="T26" fmla="*/ 83129 w 784373"/>
                <a:gd name="T27" fmla="*/ 627348 h 1454150"/>
                <a:gd name="T28" fmla="*/ 85538 w 784373"/>
                <a:gd name="T29" fmla="*/ 616655 h 1454150"/>
                <a:gd name="T30" fmla="*/ 92754 w 784373"/>
                <a:gd name="T31" fmla="*/ 613091 h 1454150"/>
                <a:gd name="T32" fmla="*/ 109617 w 784373"/>
                <a:gd name="T33" fmla="*/ 609526 h 1454150"/>
                <a:gd name="T34" fmla="*/ 133691 w 784373"/>
                <a:gd name="T35" fmla="*/ 613091 h 1454150"/>
                <a:gd name="T36" fmla="*/ 140913 w 784373"/>
                <a:gd name="T37" fmla="*/ 616655 h 1454150"/>
                <a:gd name="T38" fmla="*/ 148138 w 784373"/>
                <a:gd name="T39" fmla="*/ 627348 h 1454150"/>
                <a:gd name="T40" fmla="*/ 155361 w 784373"/>
                <a:gd name="T41" fmla="*/ 630913 h 1454150"/>
                <a:gd name="T42" fmla="*/ 169807 w 784373"/>
                <a:gd name="T43" fmla="*/ 641607 h 1454150"/>
                <a:gd name="T44" fmla="*/ 172215 w 784373"/>
                <a:gd name="T45" fmla="*/ 630913 h 1454150"/>
                <a:gd name="T46" fmla="*/ 179439 w 784373"/>
                <a:gd name="T47" fmla="*/ 573882 h 1454150"/>
                <a:gd name="T48" fmla="*/ 186662 w 784373"/>
                <a:gd name="T49" fmla="*/ 570317 h 1454150"/>
                <a:gd name="T50" fmla="*/ 201110 w 784373"/>
                <a:gd name="T51" fmla="*/ 556059 h 1454150"/>
                <a:gd name="T52" fmla="*/ 208336 w 784373"/>
                <a:gd name="T53" fmla="*/ 548930 h 1454150"/>
                <a:gd name="T54" fmla="*/ 217968 w 784373"/>
                <a:gd name="T55" fmla="*/ 527544 h 1454150"/>
                <a:gd name="T56" fmla="*/ 222780 w 784373"/>
                <a:gd name="T57" fmla="*/ 506156 h 1454150"/>
                <a:gd name="T58" fmla="*/ 222780 w 784373"/>
                <a:gd name="T59" fmla="*/ 342191 h 1454150"/>
                <a:gd name="T60" fmla="*/ 227597 w 784373"/>
                <a:gd name="T61" fmla="*/ 331497 h 1454150"/>
                <a:gd name="T62" fmla="*/ 232414 w 784373"/>
                <a:gd name="T63" fmla="*/ 302982 h 1454150"/>
                <a:gd name="T64" fmla="*/ 237226 w 784373"/>
                <a:gd name="T65" fmla="*/ 192482 h 1454150"/>
                <a:gd name="T66" fmla="*/ 242045 w 784373"/>
                <a:gd name="T67" fmla="*/ 121193 h 1454150"/>
                <a:gd name="T68" fmla="*/ 246860 w 784373"/>
                <a:gd name="T69" fmla="*/ 99805 h 1454150"/>
                <a:gd name="T70" fmla="*/ 249266 w 784373"/>
                <a:gd name="T71" fmla="*/ 89111 h 1454150"/>
                <a:gd name="T72" fmla="*/ 256491 w 784373"/>
                <a:gd name="T73" fmla="*/ 67724 h 1454150"/>
                <a:gd name="T74" fmla="*/ 270937 w 784373"/>
                <a:gd name="T75" fmla="*/ 53467 h 1454150"/>
                <a:gd name="T76" fmla="*/ 275752 w 784373"/>
                <a:gd name="T77" fmla="*/ 42774 h 1454150"/>
                <a:gd name="T78" fmla="*/ 282976 w 784373"/>
                <a:gd name="T79" fmla="*/ 39209 h 1454150"/>
                <a:gd name="T80" fmla="*/ 295014 w 784373"/>
                <a:gd name="T81" fmla="*/ 7128 h 1454150"/>
                <a:gd name="T82" fmla="*/ 297422 w 784373"/>
                <a:gd name="T83" fmla="*/ 0 h 14541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84373"/>
                <a:gd name="T127" fmla="*/ 0 h 1454150"/>
                <a:gd name="T128" fmla="*/ 784373 w 784373"/>
                <a:gd name="T129" fmla="*/ 1454150 h 14541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84373" h="1454150">
                  <a:moveTo>
                    <a:pt x="3323" y="1454150"/>
                  </a:moveTo>
                  <a:cubicBezTo>
                    <a:pt x="15685" y="1417064"/>
                    <a:pt x="0" y="1451123"/>
                    <a:pt x="28723" y="1422400"/>
                  </a:cubicBezTo>
                  <a:cubicBezTo>
                    <a:pt x="71056" y="1380067"/>
                    <a:pt x="9673" y="1424517"/>
                    <a:pt x="60473" y="1390650"/>
                  </a:cubicBezTo>
                  <a:cubicBezTo>
                    <a:pt x="96869" y="1336055"/>
                    <a:pt x="53233" y="1405130"/>
                    <a:pt x="79523" y="1352550"/>
                  </a:cubicBezTo>
                  <a:cubicBezTo>
                    <a:pt x="82936" y="1345724"/>
                    <a:pt x="87990" y="1339850"/>
                    <a:pt x="92223" y="1333500"/>
                  </a:cubicBezTo>
                  <a:cubicBezTo>
                    <a:pt x="94340" y="1325033"/>
                    <a:pt x="93121" y="1314915"/>
                    <a:pt x="98573" y="1308100"/>
                  </a:cubicBezTo>
                  <a:cubicBezTo>
                    <a:pt x="102754" y="1302873"/>
                    <a:pt x="111636" y="1304743"/>
                    <a:pt x="117623" y="1301750"/>
                  </a:cubicBezTo>
                  <a:cubicBezTo>
                    <a:pt x="124449" y="1298337"/>
                    <a:pt x="130323" y="1293283"/>
                    <a:pt x="136673" y="1289050"/>
                  </a:cubicBezTo>
                  <a:cubicBezTo>
                    <a:pt x="138790" y="1274233"/>
                    <a:pt x="136944" y="1258277"/>
                    <a:pt x="143023" y="1244600"/>
                  </a:cubicBezTo>
                  <a:cubicBezTo>
                    <a:pt x="146123" y="1237626"/>
                    <a:pt x="156677" y="1237296"/>
                    <a:pt x="162073" y="1231900"/>
                  </a:cubicBezTo>
                  <a:cubicBezTo>
                    <a:pt x="180271" y="1213702"/>
                    <a:pt x="170794" y="1214458"/>
                    <a:pt x="181123" y="1193800"/>
                  </a:cubicBezTo>
                  <a:cubicBezTo>
                    <a:pt x="184536" y="1186974"/>
                    <a:pt x="190723" y="1181724"/>
                    <a:pt x="193823" y="1174750"/>
                  </a:cubicBezTo>
                  <a:cubicBezTo>
                    <a:pt x="199260" y="1162517"/>
                    <a:pt x="199097" y="1147789"/>
                    <a:pt x="206523" y="1136650"/>
                  </a:cubicBezTo>
                  <a:cubicBezTo>
                    <a:pt x="210756" y="1130300"/>
                    <a:pt x="215810" y="1124426"/>
                    <a:pt x="219223" y="1117600"/>
                  </a:cubicBezTo>
                  <a:cubicBezTo>
                    <a:pt x="222216" y="1111613"/>
                    <a:pt x="220840" y="1103283"/>
                    <a:pt x="225573" y="1098550"/>
                  </a:cubicBezTo>
                  <a:cubicBezTo>
                    <a:pt x="230306" y="1093817"/>
                    <a:pt x="238059" y="1093513"/>
                    <a:pt x="244623" y="1092200"/>
                  </a:cubicBezTo>
                  <a:cubicBezTo>
                    <a:pt x="259299" y="1089265"/>
                    <a:pt x="274256" y="1087967"/>
                    <a:pt x="289073" y="1085850"/>
                  </a:cubicBezTo>
                  <a:cubicBezTo>
                    <a:pt x="310240" y="1087967"/>
                    <a:pt x="331548" y="1088965"/>
                    <a:pt x="352573" y="1092200"/>
                  </a:cubicBezTo>
                  <a:cubicBezTo>
                    <a:pt x="359189" y="1093218"/>
                    <a:pt x="366054" y="1094837"/>
                    <a:pt x="371623" y="1098550"/>
                  </a:cubicBezTo>
                  <a:cubicBezTo>
                    <a:pt x="379095" y="1103531"/>
                    <a:pt x="383201" y="1112619"/>
                    <a:pt x="390673" y="1117600"/>
                  </a:cubicBezTo>
                  <a:cubicBezTo>
                    <a:pt x="396242" y="1121313"/>
                    <a:pt x="403736" y="1120957"/>
                    <a:pt x="409723" y="1123950"/>
                  </a:cubicBezTo>
                  <a:cubicBezTo>
                    <a:pt x="458962" y="1148569"/>
                    <a:pt x="399940" y="1127039"/>
                    <a:pt x="447823" y="1143000"/>
                  </a:cubicBezTo>
                  <a:cubicBezTo>
                    <a:pt x="449940" y="1136650"/>
                    <a:pt x="453343" y="1130592"/>
                    <a:pt x="454173" y="1123950"/>
                  </a:cubicBezTo>
                  <a:cubicBezTo>
                    <a:pt x="456077" y="1108715"/>
                    <a:pt x="446606" y="1043644"/>
                    <a:pt x="473223" y="1022350"/>
                  </a:cubicBezTo>
                  <a:cubicBezTo>
                    <a:pt x="478450" y="1018169"/>
                    <a:pt x="486422" y="1019251"/>
                    <a:pt x="492273" y="1016000"/>
                  </a:cubicBezTo>
                  <a:cubicBezTo>
                    <a:pt x="505616" y="1008587"/>
                    <a:pt x="517673" y="999067"/>
                    <a:pt x="530373" y="990600"/>
                  </a:cubicBezTo>
                  <a:lnTo>
                    <a:pt x="549423" y="977900"/>
                  </a:lnTo>
                  <a:cubicBezTo>
                    <a:pt x="557890" y="965200"/>
                    <a:pt x="569996" y="954280"/>
                    <a:pt x="574823" y="939800"/>
                  </a:cubicBezTo>
                  <a:lnTo>
                    <a:pt x="587523" y="901700"/>
                  </a:lnTo>
                  <a:cubicBezTo>
                    <a:pt x="580519" y="782629"/>
                    <a:pt x="574900" y="744247"/>
                    <a:pt x="587523" y="609600"/>
                  </a:cubicBezTo>
                  <a:cubicBezTo>
                    <a:pt x="588235" y="602002"/>
                    <a:pt x="596810" y="597376"/>
                    <a:pt x="600223" y="590550"/>
                  </a:cubicBezTo>
                  <a:cubicBezTo>
                    <a:pt x="606732" y="577533"/>
                    <a:pt x="610508" y="551826"/>
                    <a:pt x="612923" y="539750"/>
                  </a:cubicBezTo>
                  <a:cubicBezTo>
                    <a:pt x="625749" y="398662"/>
                    <a:pt x="613322" y="545873"/>
                    <a:pt x="625623" y="342900"/>
                  </a:cubicBezTo>
                  <a:cubicBezTo>
                    <a:pt x="626820" y="323144"/>
                    <a:pt x="631487" y="245522"/>
                    <a:pt x="638323" y="215900"/>
                  </a:cubicBezTo>
                  <a:cubicBezTo>
                    <a:pt x="641333" y="202856"/>
                    <a:pt x="646790" y="190500"/>
                    <a:pt x="651023" y="177800"/>
                  </a:cubicBezTo>
                  <a:lnTo>
                    <a:pt x="657373" y="158750"/>
                  </a:lnTo>
                  <a:cubicBezTo>
                    <a:pt x="661903" y="145161"/>
                    <a:pt x="664837" y="130787"/>
                    <a:pt x="676423" y="120650"/>
                  </a:cubicBezTo>
                  <a:cubicBezTo>
                    <a:pt x="687910" y="110599"/>
                    <a:pt x="714523" y="95250"/>
                    <a:pt x="714523" y="95250"/>
                  </a:cubicBezTo>
                  <a:cubicBezTo>
                    <a:pt x="718756" y="88900"/>
                    <a:pt x="721264" y="80968"/>
                    <a:pt x="727223" y="76200"/>
                  </a:cubicBezTo>
                  <a:cubicBezTo>
                    <a:pt x="732450" y="72019"/>
                    <a:pt x="741540" y="74583"/>
                    <a:pt x="746273" y="69850"/>
                  </a:cubicBezTo>
                  <a:cubicBezTo>
                    <a:pt x="774177" y="41946"/>
                    <a:pt x="767376" y="39317"/>
                    <a:pt x="778023" y="12700"/>
                  </a:cubicBezTo>
                  <a:cubicBezTo>
                    <a:pt x="779781" y="8306"/>
                    <a:pt x="782256" y="4233"/>
                    <a:pt x="784373" y="0"/>
                  </a:cubicBezTo>
                </a:path>
              </a:pathLst>
            </a:custGeom>
            <a:noFill/>
            <a:ln w="47625" algn="ctr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1" name="Fluxograma: Conector 52"/>
            <p:cNvSpPr>
              <a:spLocks noChangeArrowheads="1"/>
            </p:cNvSpPr>
            <p:nvPr/>
          </p:nvSpPr>
          <p:spPr bwMode="auto">
            <a:xfrm>
              <a:off x="4090988" y="3381375"/>
              <a:ext cx="65087" cy="65088"/>
            </a:xfrm>
            <a:prstGeom prst="flowChartConnector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endParaRPr lang="pt-BR" b="1"/>
            </a:p>
          </p:txBody>
        </p:sp>
        <p:sp>
          <p:nvSpPr>
            <p:cNvPr id="62" name="Fluxograma: Conector 52"/>
            <p:cNvSpPr>
              <a:spLocks noChangeArrowheads="1"/>
            </p:cNvSpPr>
            <p:nvPr/>
          </p:nvSpPr>
          <p:spPr bwMode="auto">
            <a:xfrm>
              <a:off x="3948113" y="3598863"/>
              <a:ext cx="65087" cy="63500"/>
            </a:xfrm>
            <a:prstGeom prst="flowChartConnector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endParaRPr lang="pt-BR" b="1"/>
            </a:p>
          </p:txBody>
        </p:sp>
        <p:sp>
          <p:nvSpPr>
            <p:cNvPr id="63" name="Rectangle 14"/>
            <p:cNvSpPr>
              <a:spLocks noChangeArrowheads="1"/>
            </p:cNvSpPr>
            <p:nvPr/>
          </p:nvSpPr>
          <p:spPr bwMode="auto">
            <a:xfrm>
              <a:off x="4184650" y="3382963"/>
              <a:ext cx="936625" cy="138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pt-BR" sz="900" b="1">
                  <a:solidFill>
                    <a:srgbClr val="000000"/>
                  </a:solidFill>
                </a:rPr>
                <a:t>Panorama</a:t>
              </a:r>
            </a:p>
          </p:txBody>
        </p:sp>
        <p:sp>
          <p:nvSpPr>
            <p:cNvPr id="64" name="Rectangle 14"/>
            <p:cNvSpPr>
              <a:spLocks noChangeArrowheads="1"/>
            </p:cNvSpPr>
            <p:nvPr/>
          </p:nvSpPr>
          <p:spPr bwMode="auto">
            <a:xfrm>
              <a:off x="4029075" y="3598863"/>
              <a:ext cx="936625" cy="138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pt-BR" sz="900" b="1">
                  <a:solidFill>
                    <a:srgbClr val="000000"/>
                  </a:solidFill>
                </a:rPr>
                <a:t>Pres. Epitácio</a:t>
              </a:r>
            </a:p>
          </p:txBody>
        </p:sp>
        <p:sp>
          <p:nvSpPr>
            <p:cNvPr id="65" name="Rectangle 14"/>
            <p:cNvSpPr>
              <a:spLocks noChangeArrowheads="1"/>
            </p:cNvSpPr>
            <p:nvPr/>
          </p:nvSpPr>
          <p:spPr bwMode="auto">
            <a:xfrm>
              <a:off x="2776538" y="3954463"/>
              <a:ext cx="792162" cy="2762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pt-BR" sz="900" b="1">
                  <a:solidFill>
                    <a:srgbClr val="000000"/>
                  </a:solidFill>
                </a:rPr>
                <a:t>UHE de Porto Primavera</a:t>
              </a:r>
            </a:p>
          </p:txBody>
        </p:sp>
        <p:sp>
          <p:nvSpPr>
            <p:cNvPr id="66" name="Rectangle 14"/>
            <p:cNvSpPr>
              <a:spLocks noChangeArrowheads="1"/>
            </p:cNvSpPr>
            <p:nvPr/>
          </p:nvSpPr>
          <p:spPr bwMode="auto">
            <a:xfrm>
              <a:off x="3348038" y="2927350"/>
              <a:ext cx="792162" cy="13970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pt-BR" sz="900" b="1">
                  <a:solidFill>
                    <a:srgbClr val="000000"/>
                  </a:solidFill>
                </a:rPr>
                <a:t>UHE de Jupiá</a:t>
              </a:r>
            </a:p>
          </p:txBody>
        </p:sp>
        <p:sp>
          <p:nvSpPr>
            <p:cNvPr id="67" name="Forma livre 40"/>
            <p:cNvSpPr>
              <a:spLocks/>
            </p:cNvSpPr>
            <p:nvPr/>
          </p:nvSpPr>
          <p:spPr bwMode="auto">
            <a:xfrm>
              <a:off x="3389313" y="4224338"/>
              <a:ext cx="115887" cy="63500"/>
            </a:xfrm>
            <a:custGeom>
              <a:avLst/>
              <a:gdLst>
                <a:gd name="T0" fmla="*/ 33678 w 115417"/>
                <a:gd name="T1" fmla="*/ 87437 h 63062"/>
                <a:gd name="T2" fmla="*/ 72277 w 115417"/>
                <a:gd name="T3" fmla="*/ 55638 h 63062"/>
                <a:gd name="T4" fmla="*/ 110893 w 115417"/>
                <a:gd name="T5" fmla="*/ 39742 h 63062"/>
                <a:gd name="T6" fmla="*/ 123761 w 115417"/>
                <a:gd name="T7" fmla="*/ 15892 h 63062"/>
                <a:gd name="T8" fmla="*/ 143059 w 115417"/>
                <a:gd name="T9" fmla="*/ 7945 h 63062"/>
                <a:gd name="T10" fmla="*/ 155937 w 115417"/>
                <a:gd name="T11" fmla="*/ 0 h 6306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15417"/>
                <a:gd name="T19" fmla="*/ 0 h 63062"/>
                <a:gd name="T20" fmla="*/ 115417 w 115417"/>
                <a:gd name="T21" fmla="*/ 63062 h 6306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15417" h="63062">
                  <a:moveTo>
                    <a:pt x="24929" y="52387"/>
                  </a:moveTo>
                  <a:cubicBezTo>
                    <a:pt x="72192" y="36635"/>
                    <a:pt x="0" y="63062"/>
                    <a:pt x="53504" y="33337"/>
                  </a:cubicBezTo>
                  <a:cubicBezTo>
                    <a:pt x="62281" y="28461"/>
                    <a:pt x="82079" y="23812"/>
                    <a:pt x="82079" y="23812"/>
                  </a:cubicBezTo>
                  <a:cubicBezTo>
                    <a:pt x="85254" y="19050"/>
                    <a:pt x="87135" y="13101"/>
                    <a:pt x="91604" y="9525"/>
                  </a:cubicBezTo>
                  <a:cubicBezTo>
                    <a:pt x="95524" y="6389"/>
                    <a:pt x="101231" y="6626"/>
                    <a:pt x="105892" y="4762"/>
                  </a:cubicBezTo>
                  <a:cubicBezTo>
                    <a:pt x="109188" y="3444"/>
                    <a:pt x="112242" y="1587"/>
                    <a:pt x="115417" y="0"/>
                  </a:cubicBezTo>
                </a:path>
              </a:pathLst>
            </a:custGeom>
            <a:noFill/>
            <a:ln w="47625" algn="ctr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8" name="Forma livre 41"/>
            <p:cNvSpPr>
              <a:spLocks/>
            </p:cNvSpPr>
            <p:nvPr/>
          </p:nvSpPr>
          <p:spPr bwMode="auto">
            <a:xfrm>
              <a:off x="4246563" y="2947988"/>
              <a:ext cx="82550" cy="125412"/>
            </a:xfrm>
            <a:custGeom>
              <a:avLst/>
              <a:gdLst>
                <a:gd name="T0" fmla="*/ 104573 w 82283"/>
                <a:gd name="T1" fmla="*/ 470 h 125689"/>
                <a:gd name="T2" fmla="*/ 80365 w 82283"/>
                <a:gd name="T3" fmla="*/ 20687 h 125689"/>
                <a:gd name="T4" fmla="*/ 56152 w 82283"/>
                <a:gd name="T5" fmla="*/ 44957 h 125689"/>
                <a:gd name="T6" fmla="*/ 38000 w 82283"/>
                <a:gd name="T7" fmla="*/ 69229 h 125689"/>
                <a:gd name="T8" fmla="*/ 19838 w 82283"/>
                <a:gd name="T9" fmla="*/ 93496 h 125689"/>
                <a:gd name="T10" fmla="*/ 1674 w 82283"/>
                <a:gd name="T11" fmla="*/ 105636 h 12568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2283"/>
                <a:gd name="T19" fmla="*/ 0 h 125689"/>
                <a:gd name="T20" fmla="*/ 82283 w 82283"/>
                <a:gd name="T21" fmla="*/ 125689 h 12568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2283" h="125689">
                  <a:moveTo>
                    <a:pt x="82283" y="544"/>
                  </a:moveTo>
                  <a:cubicBezTo>
                    <a:pt x="55886" y="18143"/>
                    <a:pt x="76764" y="0"/>
                    <a:pt x="63233" y="24356"/>
                  </a:cubicBezTo>
                  <a:cubicBezTo>
                    <a:pt x="57673" y="34363"/>
                    <a:pt x="44183" y="52931"/>
                    <a:pt x="44183" y="52931"/>
                  </a:cubicBezTo>
                  <a:cubicBezTo>
                    <a:pt x="32216" y="88838"/>
                    <a:pt x="48357" y="44584"/>
                    <a:pt x="29896" y="81506"/>
                  </a:cubicBezTo>
                  <a:cubicBezTo>
                    <a:pt x="22149" y="97000"/>
                    <a:pt x="29257" y="96432"/>
                    <a:pt x="15608" y="110081"/>
                  </a:cubicBezTo>
                  <a:cubicBezTo>
                    <a:pt x="0" y="125689"/>
                    <a:pt x="1321" y="112439"/>
                    <a:pt x="1321" y="124369"/>
                  </a:cubicBezTo>
                </a:path>
              </a:pathLst>
            </a:custGeom>
            <a:noFill/>
            <a:ln w="47625" algn="ctr">
              <a:solidFill>
                <a:srgbClr val="000066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69" name="Rectangle 14"/>
            <p:cNvSpPr>
              <a:spLocks noChangeArrowheads="1"/>
            </p:cNvSpPr>
            <p:nvPr/>
          </p:nvSpPr>
          <p:spPr bwMode="auto">
            <a:xfrm>
              <a:off x="5784850" y="1312863"/>
              <a:ext cx="1223963" cy="138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pt-BR" sz="900" b="1">
                  <a:solidFill>
                    <a:srgbClr val="000000"/>
                  </a:solidFill>
                </a:rPr>
                <a:t>Cachoeira Dourada</a:t>
              </a:r>
            </a:p>
          </p:txBody>
        </p:sp>
        <p:sp>
          <p:nvSpPr>
            <p:cNvPr id="70" name="Rectangle 14"/>
            <p:cNvSpPr>
              <a:spLocks noChangeArrowheads="1"/>
            </p:cNvSpPr>
            <p:nvPr/>
          </p:nvSpPr>
          <p:spPr bwMode="auto">
            <a:xfrm>
              <a:off x="6084888" y="1190625"/>
              <a:ext cx="1223962" cy="138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pt-BR" sz="900" b="1">
                  <a:solidFill>
                    <a:srgbClr val="000000"/>
                  </a:solidFill>
                </a:rPr>
                <a:t>Itumbiara</a:t>
              </a:r>
            </a:p>
          </p:txBody>
        </p:sp>
        <p:sp>
          <p:nvSpPr>
            <p:cNvPr id="71" name="Fluxograma: Conector 55"/>
            <p:cNvSpPr>
              <a:spLocks noChangeArrowheads="1"/>
            </p:cNvSpPr>
            <p:nvPr/>
          </p:nvSpPr>
          <p:spPr bwMode="auto">
            <a:xfrm>
              <a:off x="5070475" y="1454150"/>
              <a:ext cx="88900" cy="90488"/>
            </a:xfrm>
            <a:prstGeom prst="flowChartConnector">
              <a:avLst/>
            </a:prstGeom>
            <a:solidFill>
              <a:srgbClr val="FFC0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endParaRPr lang="pt-BR" b="1"/>
            </a:p>
          </p:txBody>
        </p:sp>
        <p:sp>
          <p:nvSpPr>
            <p:cNvPr id="72" name="Rectangle 14"/>
            <p:cNvSpPr>
              <a:spLocks noChangeArrowheads="1"/>
            </p:cNvSpPr>
            <p:nvPr/>
          </p:nvSpPr>
          <p:spPr bwMode="auto">
            <a:xfrm>
              <a:off x="5170488" y="1422400"/>
              <a:ext cx="792162" cy="1381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pt-BR" sz="900" b="1">
                  <a:solidFill>
                    <a:srgbClr val="000000"/>
                  </a:solidFill>
                </a:rPr>
                <a:t>São Simão</a:t>
              </a:r>
            </a:p>
          </p:txBody>
        </p:sp>
        <p:sp>
          <p:nvSpPr>
            <p:cNvPr id="73" name="Retângulo 17"/>
            <p:cNvSpPr>
              <a:spLocks noChangeArrowheads="1"/>
            </p:cNvSpPr>
            <p:nvPr/>
          </p:nvSpPr>
          <p:spPr bwMode="auto">
            <a:xfrm rot="3542965">
              <a:off x="3380581" y="4220369"/>
              <a:ext cx="144463" cy="5397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endParaRPr lang="pt-BR" b="1"/>
            </a:p>
          </p:txBody>
        </p:sp>
        <p:sp>
          <p:nvSpPr>
            <p:cNvPr id="74" name="Retângulo 17"/>
            <p:cNvSpPr>
              <a:spLocks noChangeArrowheads="1"/>
            </p:cNvSpPr>
            <p:nvPr/>
          </p:nvSpPr>
          <p:spPr bwMode="auto">
            <a:xfrm rot="1295328">
              <a:off x="4229100" y="2978150"/>
              <a:ext cx="144463" cy="5397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endParaRPr lang="pt-BR" b="1"/>
            </a:p>
          </p:txBody>
        </p:sp>
        <p:pic>
          <p:nvPicPr>
            <p:cNvPr id="75" name="Picture 43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7169150" y="4184650"/>
              <a:ext cx="85725" cy="6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" name="Fluxograma: Conector 55"/>
            <p:cNvSpPr>
              <a:spLocks noChangeArrowheads="1"/>
            </p:cNvSpPr>
            <p:nvPr/>
          </p:nvSpPr>
          <p:spPr bwMode="auto">
            <a:xfrm>
              <a:off x="2417763" y="5518150"/>
              <a:ext cx="88900" cy="90488"/>
            </a:xfrm>
            <a:prstGeom prst="flowChartConnector">
              <a:avLst/>
            </a:prstGeom>
            <a:solidFill>
              <a:srgbClr val="FFC000"/>
            </a:solidFill>
            <a:ln w="222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endParaRPr lang="pt-BR" b="1"/>
            </a:p>
          </p:txBody>
        </p:sp>
        <p:sp>
          <p:nvSpPr>
            <p:cNvPr id="77" name="Rectangle 14"/>
            <p:cNvSpPr>
              <a:spLocks noChangeArrowheads="1"/>
            </p:cNvSpPr>
            <p:nvPr/>
          </p:nvSpPr>
          <p:spPr bwMode="auto">
            <a:xfrm rot="21377698">
              <a:off x="2713038" y="3330575"/>
              <a:ext cx="614362" cy="1619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pt-BR" sz="1050" b="1" dirty="0">
                  <a:solidFill>
                    <a:schemeClr val="bg2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EF-267</a:t>
              </a:r>
            </a:p>
          </p:txBody>
        </p:sp>
        <p:sp>
          <p:nvSpPr>
            <p:cNvPr id="78" name="Rectangle 14"/>
            <p:cNvSpPr>
              <a:spLocks noChangeArrowheads="1"/>
            </p:cNvSpPr>
            <p:nvPr/>
          </p:nvSpPr>
          <p:spPr bwMode="auto">
            <a:xfrm>
              <a:off x="1258888" y="6453188"/>
              <a:ext cx="792162" cy="1381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pt-BR" sz="900" b="1">
                  <a:solidFill>
                    <a:srgbClr val="000000"/>
                  </a:solidFill>
                </a:rPr>
                <a:t>UHE de Itaipu</a:t>
              </a:r>
            </a:p>
          </p:txBody>
        </p:sp>
        <p:sp>
          <p:nvSpPr>
            <p:cNvPr id="79" name="Retângulo 17"/>
            <p:cNvSpPr>
              <a:spLocks noChangeArrowheads="1"/>
            </p:cNvSpPr>
            <p:nvPr/>
          </p:nvSpPr>
          <p:spPr bwMode="auto">
            <a:xfrm rot="5061458">
              <a:off x="4553744" y="2569369"/>
              <a:ext cx="144463" cy="53975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endParaRPr lang="pt-BR" b="1"/>
            </a:p>
          </p:txBody>
        </p:sp>
        <p:sp>
          <p:nvSpPr>
            <p:cNvPr id="80" name="Rectangle 14"/>
            <p:cNvSpPr>
              <a:spLocks noChangeArrowheads="1"/>
            </p:cNvSpPr>
            <p:nvPr/>
          </p:nvSpPr>
          <p:spPr bwMode="auto">
            <a:xfrm>
              <a:off x="3924300" y="2360613"/>
              <a:ext cx="792163" cy="27622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pt-BR" sz="900" b="1">
                  <a:solidFill>
                    <a:srgbClr val="000000"/>
                  </a:solidFill>
                </a:rPr>
                <a:t>UHE de Ilha Solteira</a:t>
              </a:r>
            </a:p>
          </p:txBody>
        </p:sp>
        <p:sp>
          <p:nvSpPr>
            <p:cNvPr id="81" name="Forma livre 39"/>
            <p:cNvSpPr/>
            <p:nvPr/>
          </p:nvSpPr>
          <p:spPr>
            <a:xfrm>
              <a:off x="4797425" y="1203325"/>
              <a:ext cx="1190625" cy="496888"/>
            </a:xfrm>
            <a:custGeom>
              <a:avLst/>
              <a:gdLst>
                <a:gd name="connsiteX0" fmla="*/ 0 w 1190625"/>
                <a:gd name="connsiteY0" fmla="*/ 496344 h 496344"/>
                <a:gd name="connsiteX1" fmla="*/ 38100 w 1190625"/>
                <a:gd name="connsiteY1" fmla="*/ 486819 h 496344"/>
                <a:gd name="connsiteX2" fmla="*/ 66675 w 1190625"/>
                <a:gd name="connsiteY2" fmla="*/ 477294 h 496344"/>
                <a:gd name="connsiteX3" fmla="*/ 104775 w 1190625"/>
                <a:gd name="connsiteY3" fmla="*/ 429669 h 496344"/>
                <a:gd name="connsiteX4" fmla="*/ 161925 w 1190625"/>
                <a:gd name="connsiteY4" fmla="*/ 391569 h 496344"/>
                <a:gd name="connsiteX5" fmla="*/ 219075 w 1190625"/>
                <a:gd name="connsiteY5" fmla="*/ 353469 h 496344"/>
                <a:gd name="connsiteX6" fmla="*/ 247650 w 1190625"/>
                <a:gd name="connsiteY6" fmla="*/ 334419 h 496344"/>
                <a:gd name="connsiteX7" fmla="*/ 276225 w 1190625"/>
                <a:gd name="connsiteY7" fmla="*/ 315369 h 496344"/>
                <a:gd name="connsiteX8" fmla="*/ 295275 w 1190625"/>
                <a:gd name="connsiteY8" fmla="*/ 286794 h 496344"/>
                <a:gd name="connsiteX9" fmla="*/ 361950 w 1190625"/>
                <a:gd name="connsiteY9" fmla="*/ 277269 h 496344"/>
                <a:gd name="connsiteX10" fmla="*/ 400050 w 1190625"/>
                <a:gd name="connsiteY10" fmla="*/ 267744 h 496344"/>
                <a:gd name="connsiteX11" fmla="*/ 419100 w 1190625"/>
                <a:gd name="connsiteY11" fmla="*/ 239169 h 496344"/>
                <a:gd name="connsiteX12" fmla="*/ 485775 w 1190625"/>
                <a:gd name="connsiteY12" fmla="*/ 220119 h 496344"/>
                <a:gd name="connsiteX13" fmla="*/ 581025 w 1190625"/>
                <a:gd name="connsiteY13" fmla="*/ 191544 h 496344"/>
                <a:gd name="connsiteX14" fmla="*/ 704850 w 1190625"/>
                <a:gd name="connsiteY14" fmla="*/ 182019 h 496344"/>
                <a:gd name="connsiteX15" fmla="*/ 742950 w 1190625"/>
                <a:gd name="connsiteY15" fmla="*/ 172494 h 496344"/>
                <a:gd name="connsiteX16" fmla="*/ 790575 w 1190625"/>
                <a:gd name="connsiteY16" fmla="*/ 162969 h 496344"/>
                <a:gd name="connsiteX17" fmla="*/ 876300 w 1190625"/>
                <a:gd name="connsiteY17" fmla="*/ 134394 h 496344"/>
                <a:gd name="connsiteX18" fmla="*/ 904875 w 1190625"/>
                <a:gd name="connsiteY18" fmla="*/ 124869 h 496344"/>
                <a:gd name="connsiteX19" fmla="*/ 971550 w 1190625"/>
                <a:gd name="connsiteY19" fmla="*/ 105819 h 496344"/>
                <a:gd name="connsiteX20" fmla="*/ 1009650 w 1190625"/>
                <a:gd name="connsiteY20" fmla="*/ 96294 h 496344"/>
                <a:gd name="connsiteX21" fmla="*/ 1047750 w 1190625"/>
                <a:gd name="connsiteY21" fmla="*/ 48669 h 496344"/>
                <a:gd name="connsiteX22" fmla="*/ 1076325 w 1190625"/>
                <a:gd name="connsiteY22" fmla="*/ 29619 h 496344"/>
                <a:gd name="connsiteX23" fmla="*/ 1171575 w 1190625"/>
                <a:gd name="connsiteY23" fmla="*/ 1044 h 496344"/>
                <a:gd name="connsiteX24" fmla="*/ 1190625 w 1190625"/>
                <a:gd name="connsiteY24" fmla="*/ 1044 h 496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90625" h="496344">
                  <a:moveTo>
                    <a:pt x="0" y="496344"/>
                  </a:moveTo>
                  <a:cubicBezTo>
                    <a:pt x="12700" y="493169"/>
                    <a:pt x="25513" y="490415"/>
                    <a:pt x="38100" y="486819"/>
                  </a:cubicBezTo>
                  <a:cubicBezTo>
                    <a:pt x="47754" y="484061"/>
                    <a:pt x="60403" y="485134"/>
                    <a:pt x="66675" y="477294"/>
                  </a:cubicBezTo>
                  <a:cubicBezTo>
                    <a:pt x="114515" y="417493"/>
                    <a:pt x="36262" y="452507"/>
                    <a:pt x="104775" y="429669"/>
                  </a:cubicBezTo>
                  <a:cubicBezTo>
                    <a:pt x="141844" y="374066"/>
                    <a:pt x="100418" y="422323"/>
                    <a:pt x="161925" y="391569"/>
                  </a:cubicBezTo>
                  <a:cubicBezTo>
                    <a:pt x="182403" y="381330"/>
                    <a:pt x="200025" y="366169"/>
                    <a:pt x="219075" y="353469"/>
                  </a:cubicBezTo>
                  <a:lnTo>
                    <a:pt x="247650" y="334419"/>
                  </a:lnTo>
                  <a:lnTo>
                    <a:pt x="276225" y="315369"/>
                  </a:lnTo>
                  <a:cubicBezTo>
                    <a:pt x="282575" y="305844"/>
                    <a:pt x="284814" y="291443"/>
                    <a:pt x="295275" y="286794"/>
                  </a:cubicBezTo>
                  <a:cubicBezTo>
                    <a:pt x="315791" y="277676"/>
                    <a:pt x="339861" y="281285"/>
                    <a:pt x="361950" y="277269"/>
                  </a:cubicBezTo>
                  <a:cubicBezTo>
                    <a:pt x="374830" y="274927"/>
                    <a:pt x="387350" y="270919"/>
                    <a:pt x="400050" y="267744"/>
                  </a:cubicBezTo>
                  <a:cubicBezTo>
                    <a:pt x="406400" y="258219"/>
                    <a:pt x="410161" y="246320"/>
                    <a:pt x="419100" y="239169"/>
                  </a:cubicBezTo>
                  <a:cubicBezTo>
                    <a:pt x="425502" y="234047"/>
                    <a:pt x="483037" y="220940"/>
                    <a:pt x="485775" y="220119"/>
                  </a:cubicBezTo>
                  <a:cubicBezTo>
                    <a:pt x="503954" y="214665"/>
                    <a:pt x="556946" y="194377"/>
                    <a:pt x="581025" y="191544"/>
                  </a:cubicBezTo>
                  <a:cubicBezTo>
                    <a:pt x="622138" y="186707"/>
                    <a:pt x="663575" y="185194"/>
                    <a:pt x="704850" y="182019"/>
                  </a:cubicBezTo>
                  <a:cubicBezTo>
                    <a:pt x="717550" y="178844"/>
                    <a:pt x="730171" y="175334"/>
                    <a:pt x="742950" y="172494"/>
                  </a:cubicBezTo>
                  <a:cubicBezTo>
                    <a:pt x="758754" y="168982"/>
                    <a:pt x="774956" y="167229"/>
                    <a:pt x="790575" y="162969"/>
                  </a:cubicBezTo>
                  <a:lnTo>
                    <a:pt x="876300" y="134394"/>
                  </a:lnTo>
                  <a:cubicBezTo>
                    <a:pt x="885825" y="131219"/>
                    <a:pt x="895135" y="127304"/>
                    <a:pt x="904875" y="124869"/>
                  </a:cubicBezTo>
                  <a:cubicBezTo>
                    <a:pt x="1023982" y="95092"/>
                    <a:pt x="875897" y="133148"/>
                    <a:pt x="971550" y="105819"/>
                  </a:cubicBezTo>
                  <a:cubicBezTo>
                    <a:pt x="984137" y="102223"/>
                    <a:pt x="996950" y="99469"/>
                    <a:pt x="1009650" y="96294"/>
                  </a:cubicBezTo>
                  <a:cubicBezTo>
                    <a:pt x="1091542" y="41699"/>
                    <a:pt x="995170" y="114394"/>
                    <a:pt x="1047750" y="48669"/>
                  </a:cubicBezTo>
                  <a:cubicBezTo>
                    <a:pt x="1054901" y="39730"/>
                    <a:pt x="1065864" y="34268"/>
                    <a:pt x="1076325" y="29619"/>
                  </a:cubicBezTo>
                  <a:cubicBezTo>
                    <a:pt x="1091569" y="22844"/>
                    <a:pt x="1149410" y="4738"/>
                    <a:pt x="1171575" y="1044"/>
                  </a:cubicBezTo>
                  <a:cubicBezTo>
                    <a:pt x="1177839" y="0"/>
                    <a:pt x="1184275" y="1044"/>
                    <a:pt x="1190625" y="1044"/>
                  </a:cubicBezTo>
                </a:path>
              </a:pathLst>
            </a:custGeom>
            <a:ln w="34925">
              <a:solidFill>
                <a:schemeClr val="accent2">
                  <a:alpha val="81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82" name="Fluxograma: Conector 52"/>
            <p:cNvSpPr>
              <a:spLocks noChangeArrowheads="1"/>
            </p:cNvSpPr>
            <p:nvPr/>
          </p:nvSpPr>
          <p:spPr bwMode="auto">
            <a:xfrm>
              <a:off x="5956300" y="1196975"/>
              <a:ext cx="65088" cy="65088"/>
            </a:xfrm>
            <a:prstGeom prst="flowChartConnector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endParaRPr lang="pt-BR" b="1"/>
            </a:p>
          </p:txBody>
        </p:sp>
        <p:sp>
          <p:nvSpPr>
            <p:cNvPr id="83" name="Fluxograma: Conector 52"/>
            <p:cNvSpPr>
              <a:spLocks noChangeArrowheads="1"/>
            </p:cNvSpPr>
            <p:nvPr/>
          </p:nvSpPr>
          <p:spPr bwMode="auto">
            <a:xfrm>
              <a:off x="5724525" y="1328738"/>
              <a:ext cx="65088" cy="65087"/>
            </a:xfrm>
            <a:prstGeom prst="flowChartConnector">
              <a:avLst/>
            </a:prstGeom>
            <a:solidFill>
              <a:srgbClr val="FFC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endParaRPr lang="pt-BR" b="1"/>
            </a:p>
          </p:txBody>
        </p:sp>
        <p:sp>
          <p:nvSpPr>
            <p:cNvPr id="84" name="Retângulo 17"/>
            <p:cNvSpPr>
              <a:spLocks noChangeArrowheads="1"/>
            </p:cNvSpPr>
            <p:nvPr/>
          </p:nvSpPr>
          <p:spPr bwMode="auto">
            <a:xfrm>
              <a:off x="2051050" y="6524625"/>
              <a:ext cx="144463" cy="5397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endParaRPr lang="pt-BR" b="1"/>
            </a:p>
          </p:txBody>
        </p:sp>
        <p:sp>
          <p:nvSpPr>
            <p:cNvPr id="85" name="Line 9"/>
            <p:cNvSpPr>
              <a:spLocks noChangeShapeType="1"/>
            </p:cNvSpPr>
            <p:nvPr/>
          </p:nvSpPr>
          <p:spPr bwMode="auto">
            <a:xfrm flipH="1">
              <a:off x="2195509" y="3645024"/>
              <a:ext cx="3744642" cy="295262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pt-BR"/>
            </a:p>
          </p:txBody>
        </p:sp>
        <p:sp>
          <p:nvSpPr>
            <p:cNvPr id="86" name="Line 9"/>
            <p:cNvSpPr>
              <a:spLocks noChangeShapeType="1"/>
            </p:cNvSpPr>
            <p:nvPr/>
          </p:nvSpPr>
          <p:spPr bwMode="auto">
            <a:xfrm flipH="1" flipV="1">
              <a:off x="5148064" y="1556790"/>
              <a:ext cx="792088" cy="208823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square" anchor="ctr">
              <a:spAutoFit/>
            </a:bodyPr>
            <a:lstStyle/>
            <a:p>
              <a:endParaRPr lang="pt-BR"/>
            </a:p>
          </p:txBody>
        </p:sp>
        <p:sp>
          <p:nvSpPr>
            <p:cNvPr id="87" name="Rectangle 52"/>
            <p:cNvSpPr>
              <a:spLocks noChangeArrowheads="1"/>
            </p:cNvSpPr>
            <p:nvPr/>
          </p:nvSpPr>
          <p:spPr bwMode="auto">
            <a:xfrm>
              <a:off x="4029075" y="6186064"/>
              <a:ext cx="6576150" cy="576063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1400" b="1" dirty="0">
                  <a:solidFill>
                    <a:srgbClr val="000000"/>
                  </a:solidFill>
                  <a:latin typeface="Arial Narrow" pitchFamily="34" charset="0"/>
                </a:rPr>
                <a:t>INVESTIMENTO TOTAL: </a:t>
              </a:r>
              <a:r>
                <a:rPr lang="pt-BR" sz="1400" b="1" dirty="0" smtClean="0">
                  <a:solidFill>
                    <a:srgbClr val="000000"/>
                  </a:solidFill>
                  <a:latin typeface="Arial Narrow" pitchFamily="34" charset="0"/>
                </a:rPr>
                <a:t>	</a:t>
              </a:r>
              <a:r>
                <a:rPr lang="pt-BR" sz="1400" b="1" dirty="0" smtClean="0">
                  <a:latin typeface="Arial Narrow" pitchFamily="34" charset="0"/>
                </a:rPr>
                <a:t>2011-2014</a:t>
              </a:r>
              <a:r>
                <a:rPr lang="pt-BR" sz="1400" b="1" dirty="0">
                  <a:latin typeface="Arial Narrow" pitchFamily="34" charset="0"/>
                </a:rPr>
                <a:t>: R$ 34,6 milhões</a:t>
              </a:r>
            </a:p>
            <a:p>
              <a:r>
                <a:rPr lang="pt-BR" sz="1400" b="1" dirty="0">
                  <a:latin typeface="Arial Narrow" pitchFamily="34" charset="0"/>
                </a:rPr>
                <a:t>		</a:t>
              </a:r>
              <a:r>
                <a:rPr lang="pt-BR" sz="1400" b="1" dirty="0" smtClean="0">
                  <a:latin typeface="Arial Narrow" pitchFamily="34" charset="0"/>
                </a:rPr>
                <a:t>2015-2018</a:t>
              </a:r>
              <a:r>
                <a:rPr lang="pt-BR" sz="1400" b="1" dirty="0">
                  <a:latin typeface="Arial Narrow" pitchFamily="34" charset="0"/>
                </a:rPr>
                <a:t>: R$ 23,2 milhões </a:t>
              </a:r>
            </a:p>
          </p:txBody>
        </p:sp>
        <p:sp>
          <p:nvSpPr>
            <p:cNvPr id="88" name="Rectangle 14"/>
            <p:cNvSpPr>
              <a:spLocks noChangeArrowheads="1"/>
            </p:cNvSpPr>
            <p:nvPr/>
          </p:nvSpPr>
          <p:spPr bwMode="auto">
            <a:xfrm>
              <a:off x="1989361" y="1287464"/>
              <a:ext cx="2508027" cy="69921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424" tIns="45712" rIns="91424" bIns="45712">
              <a:spAutoFit/>
            </a:bodyPr>
            <a:lstStyle/>
            <a:p>
              <a:r>
                <a:rPr lang="pt-BR" sz="1100" b="1" dirty="0">
                  <a:solidFill>
                    <a:srgbClr val="000000"/>
                  </a:solidFill>
                </a:rPr>
                <a:t>EVTEA - </a:t>
              </a:r>
              <a:r>
                <a:rPr lang="pt-BR" sz="1100" b="1" dirty="0"/>
                <a:t>Paraná</a:t>
              </a:r>
            </a:p>
            <a:p>
              <a:r>
                <a:rPr lang="pt-BR" sz="1100" b="1" dirty="0"/>
                <a:t>2011-2014: R$ 11,78 milhões</a:t>
              </a:r>
            </a:p>
            <a:p>
              <a:r>
                <a:rPr lang="pt-BR" sz="1100" b="1" dirty="0"/>
                <a:t>2015-2018: R$ 0,0  milhões </a:t>
              </a:r>
            </a:p>
          </p:txBody>
        </p:sp>
        <p:sp>
          <p:nvSpPr>
            <p:cNvPr id="89" name="Rectangle 14"/>
            <p:cNvSpPr>
              <a:spLocks noChangeArrowheads="1"/>
            </p:cNvSpPr>
            <p:nvPr/>
          </p:nvSpPr>
          <p:spPr bwMode="auto">
            <a:xfrm>
              <a:off x="5238215" y="3385605"/>
              <a:ext cx="3041774" cy="69323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424" tIns="45712" rIns="91424" bIns="45712">
              <a:spAutoFit/>
            </a:bodyPr>
            <a:lstStyle/>
            <a:p>
              <a:r>
                <a:rPr lang="pt-BR" sz="1100" b="1" dirty="0">
                  <a:solidFill>
                    <a:srgbClr val="000000"/>
                  </a:solidFill>
                </a:rPr>
                <a:t>Sinalização </a:t>
              </a:r>
              <a:r>
                <a:rPr lang="pt-BR" sz="1100" b="1" dirty="0"/>
                <a:t>trechos I, II, III e IV</a:t>
              </a:r>
            </a:p>
            <a:p>
              <a:r>
                <a:rPr lang="pt-BR" sz="1100" b="1" dirty="0"/>
                <a:t>2011-2014: R$ 22,81 milhões </a:t>
              </a:r>
            </a:p>
            <a:p>
              <a:r>
                <a:rPr lang="pt-BR" sz="1100" b="1" dirty="0"/>
                <a:t>2015-2018: R$ 23,2 milhões </a:t>
              </a:r>
            </a:p>
          </p:txBody>
        </p:sp>
      </p:grpSp>
      <p:sp>
        <p:nvSpPr>
          <p:cNvPr id="50" name="Retângulo 49"/>
          <p:cNvSpPr/>
          <p:nvPr/>
        </p:nvSpPr>
        <p:spPr>
          <a:xfrm>
            <a:off x="-180806" y="1124025"/>
            <a:ext cx="83473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Mapa de Intervenções</a:t>
            </a:r>
          </a:p>
        </p:txBody>
      </p:sp>
    </p:spTree>
    <p:extLst>
      <p:ext uri="{BB962C8B-B14F-4D97-AF65-F5344CB8AC3E}">
        <p14:creationId xmlns:p14="http://schemas.microsoft.com/office/powerpoint/2010/main" val="250317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tângulo 1"/>
          <p:cNvSpPr>
            <a:spLocks noChangeArrowheads="1"/>
          </p:cNvSpPr>
          <p:nvPr/>
        </p:nvSpPr>
        <p:spPr bwMode="auto">
          <a:xfrm>
            <a:off x="291805" y="59038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Diretoria de Infraestrutura Aquaviária </a:t>
            </a:r>
          </a:p>
        </p:txBody>
      </p:sp>
      <p:sp>
        <p:nvSpPr>
          <p:cNvPr id="109" name="Retângulo 108"/>
          <p:cNvSpPr/>
          <p:nvPr/>
        </p:nvSpPr>
        <p:spPr>
          <a:xfrm>
            <a:off x="0" y="3664"/>
            <a:ext cx="12192000" cy="5262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" name="Retângulo 1"/>
          <p:cNvSpPr>
            <a:spLocks noChangeArrowheads="1"/>
          </p:cNvSpPr>
          <p:nvPr/>
        </p:nvSpPr>
        <p:spPr bwMode="auto">
          <a:xfrm>
            <a:off x="82254" y="93631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Diretoria de Infraestrutura Aquaviária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2917371" y="2305375"/>
            <a:ext cx="62701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Calibri" panose="020F0502020204030204" pitchFamily="34" charset="0"/>
                <a:ea typeface="Times New Roman" panose="02020603050405020304" pitchFamily="18" charset="0"/>
              </a:rPr>
              <a:t>Erick Moura de Medeiros</a:t>
            </a:r>
          </a:p>
          <a:p>
            <a:pPr algn="ctr"/>
            <a:r>
              <a:rPr lang="pt-B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Diretor de Infraestrutura Aquaviária</a:t>
            </a:r>
          </a:p>
          <a:p>
            <a:pPr algn="ctr"/>
            <a:r>
              <a:rPr lang="pt-B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Contato: (61) 3315-4492</a:t>
            </a:r>
          </a:p>
          <a:p>
            <a:pPr algn="ctr"/>
            <a:r>
              <a:rPr lang="pt-BR" sz="2800" dirty="0">
                <a:latin typeface="Calibri" panose="020F0502020204030204" pitchFamily="34" charset="0"/>
                <a:ea typeface="Times New Roman" panose="02020603050405020304" pitchFamily="18" charset="0"/>
              </a:rPr>
              <a:t>erick.moura@dnit.gov.br</a:t>
            </a:r>
          </a:p>
        </p:txBody>
      </p:sp>
      <p:grpSp>
        <p:nvGrpSpPr>
          <p:cNvPr id="7" name="Agrupar 6"/>
          <p:cNvGrpSpPr/>
          <p:nvPr/>
        </p:nvGrpSpPr>
        <p:grpSpPr>
          <a:xfrm>
            <a:off x="3619768" y="6068291"/>
            <a:ext cx="5062414" cy="695368"/>
            <a:chOff x="3619768" y="6068291"/>
            <a:chExt cx="5062414" cy="695368"/>
          </a:xfrm>
        </p:grpSpPr>
        <p:pic>
          <p:nvPicPr>
            <p:cNvPr id="8" name="Imagem 7" descr="DNIT - MT - GF2"/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3" r="30661"/>
            <a:stretch/>
          </p:blipFill>
          <p:spPr bwMode="auto">
            <a:xfrm>
              <a:off x="5310909" y="6068291"/>
              <a:ext cx="1819564" cy="692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899" y="6127176"/>
              <a:ext cx="1438283" cy="572698"/>
            </a:xfrm>
            <a:prstGeom prst="rect">
              <a:avLst/>
            </a:prstGeom>
          </p:spPr>
        </p:pic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768" y="6127176"/>
              <a:ext cx="1691141" cy="63648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20685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tângulo 1"/>
          <p:cNvSpPr>
            <a:spLocks noChangeArrowheads="1"/>
          </p:cNvSpPr>
          <p:nvPr/>
        </p:nvSpPr>
        <p:spPr bwMode="auto">
          <a:xfrm>
            <a:off x="291805" y="59038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Diretoria de Infraestrutura Aquaviária </a:t>
            </a:r>
          </a:p>
        </p:txBody>
      </p:sp>
      <p:sp>
        <p:nvSpPr>
          <p:cNvPr id="109" name="Retângulo 108"/>
          <p:cNvSpPr/>
          <p:nvPr/>
        </p:nvSpPr>
        <p:spPr>
          <a:xfrm>
            <a:off x="0" y="3664"/>
            <a:ext cx="12192000" cy="5262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Retângulo 1"/>
          <p:cNvSpPr>
            <a:spLocks noChangeArrowheads="1"/>
          </p:cNvSpPr>
          <p:nvPr/>
        </p:nvSpPr>
        <p:spPr bwMode="auto">
          <a:xfrm>
            <a:off x="82254" y="93631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Diretoria de Infraestrutura Aquaviária </a:t>
            </a:r>
          </a:p>
        </p:txBody>
      </p:sp>
      <p:sp>
        <p:nvSpPr>
          <p:cNvPr id="194" name="Retângulo Arredondado 193"/>
          <p:cNvSpPr/>
          <p:nvPr/>
        </p:nvSpPr>
        <p:spPr>
          <a:xfrm>
            <a:off x="9279151" y="17881"/>
            <a:ext cx="2912849" cy="490932"/>
          </a:xfrm>
          <a:prstGeom prst="roundRect">
            <a:avLst>
              <a:gd name="adj" fmla="val 41332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97" name="Agrupar 196"/>
          <p:cNvGrpSpPr/>
          <p:nvPr/>
        </p:nvGrpSpPr>
        <p:grpSpPr>
          <a:xfrm>
            <a:off x="9323452" y="93631"/>
            <a:ext cx="2761895" cy="379371"/>
            <a:chOff x="3619768" y="6068291"/>
            <a:chExt cx="5062414" cy="695368"/>
          </a:xfrm>
        </p:grpSpPr>
        <p:pic>
          <p:nvPicPr>
            <p:cNvPr id="198" name="Imagem 197" descr="DNIT - MT - GF2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3" r="30661"/>
            <a:stretch/>
          </p:blipFill>
          <p:spPr bwMode="auto">
            <a:xfrm>
              <a:off x="5310909" y="6068291"/>
              <a:ext cx="1819564" cy="692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Imagem 19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899" y="6127176"/>
              <a:ext cx="1438283" cy="572698"/>
            </a:xfrm>
            <a:prstGeom prst="rect">
              <a:avLst/>
            </a:prstGeom>
          </p:spPr>
        </p:pic>
        <p:pic>
          <p:nvPicPr>
            <p:cNvPr id="200" name="Imagem 19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768" y="6127176"/>
              <a:ext cx="1691141" cy="636483"/>
            </a:xfrm>
            <a:prstGeom prst="rect">
              <a:avLst/>
            </a:prstGeom>
          </p:spPr>
        </p:pic>
      </p:grpSp>
      <p:sp>
        <p:nvSpPr>
          <p:cNvPr id="24" name="Retângulo 23"/>
          <p:cNvSpPr/>
          <p:nvPr/>
        </p:nvSpPr>
        <p:spPr>
          <a:xfrm>
            <a:off x="520700" y="6420034"/>
            <a:ext cx="215900" cy="46038"/>
          </a:xfrm>
          <a:prstGeom prst="rect">
            <a:avLst/>
          </a:prstGeom>
          <a:solidFill>
            <a:srgbClr val="0C0CFC"/>
          </a:solidFill>
          <a:ln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Agrupar 1"/>
          <p:cNvGrpSpPr/>
          <p:nvPr/>
        </p:nvGrpSpPr>
        <p:grpSpPr>
          <a:xfrm>
            <a:off x="8016259" y="4463760"/>
            <a:ext cx="3856351" cy="2085112"/>
            <a:chOff x="931673" y="4174401"/>
            <a:chExt cx="3856351" cy="2085112"/>
          </a:xfrm>
        </p:grpSpPr>
        <p:sp>
          <p:nvSpPr>
            <p:cNvPr id="84" name="CaixaDeTexto 83"/>
            <p:cNvSpPr txBox="1"/>
            <p:nvPr/>
          </p:nvSpPr>
          <p:spPr bwMode="auto">
            <a:xfrm>
              <a:off x="950789" y="4180232"/>
              <a:ext cx="803022" cy="369415"/>
            </a:xfrm>
            <a:prstGeom prst="rect">
              <a:avLst/>
            </a:prstGeom>
            <a:gradFill rotWithShape="1">
              <a:gsLst>
                <a:gs pos="69000">
                  <a:srgbClr val="FFC000"/>
                </a:gs>
                <a:gs pos="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Adm</a:t>
              </a:r>
              <a:r>
                <a:rPr kumimoji="0" lang="pt-B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 Hidroviária</a:t>
              </a:r>
            </a:p>
          </p:txBody>
        </p:sp>
        <p:sp>
          <p:nvSpPr>
            <p:cNvPr id="85" name="CaixaDeTexto 84"/>
            <p:cNvSpPr txBox="1"/>
            <p:nvPr/>
          </p:nvSpPr>
          <p:spPr bwMode="auto">
            <a:xfrm>
              <a:off x="1751255" y="4178032"/>
              <a:ext cx="743660" cy="369415"/>
            </a:xfrm>
            <a:prstGeom prst="rect">
              <a:avLst/>
            </a:prstGeom>
            <a:gradFill rotWithShape="1">
              <a:gsLst>
                <a:gs pos="68000">
                  <a:srgbClr val="FFC000"/>
                </a:gs>
                <a:gs pos="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>
              <a:defPPr>
                <a:defRPr lang="pt-BR"/>
              </a:defPPr>
              <a:lvl1pPr algn="ctr">
                <a:defRPr sz="1200" b="1">
                  <a:solidFill>
                    <a:schemeClr val="bg1"/>
                  </a:solidFill>
                  <a:latin typeface="Arial Narrow" pitchFamily="34" charset="0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Navegável (Km)</a:t>
              </a:r>
              <a:endPara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86" name="CaixaDeTexto 85"/>
            <p:cNvSpPr txBox="1"/>
            <p:nvPr/>
          </p:nvSpPr>
          <p:spPr bwMode="auto">
            <a:xfrm>
              <a:off x="939341" y="4538726"/>
              <a:ext cx="803022" cy="238581"/>
            </a:xfrm>
            <a:prstGeom prst="rect">
              <a:avLst/>
            </a:prstGeom>
            <a:gradFill rotWithShape="1">
              <a:gsLst>
                <a:gs pos="68000">
                  <a:srgbClr val="FFC000"/>
                </a:gs>
                <a:gs pos="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AHIMOC</a:t>
              </a:r>
            </a:p>
          </p:txBody>
        </p:sp>
        <p:sp>
          <p:nvSpPr>
            <p:cNvPr id="87" name="CaixaDeTexto 86"/>
            <p:cNvSpPr txBox="1"/>
            <p:nvPr/>
          </p:nvSpPr>
          <p:spPr bwMode="auto">
            <a:xfrm>
              <a:off x="939341" y="4729789"/>
              <a:ext cx="803022" cy="238581"/>
            </a:xfrm>
            <a:prstGeom prst="rect">
              <a:avLst/>
            </a:prstGeom>
            <a:gradFill rotWithShape="1">
              <a:gsLst>
                <a:gs pos="70000">
                  <a:srgbClr val="FFC000"/>
                </a:gs>
                <a:gs pos="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AHIMOR</a:t>
              </a:r>
            </a:p>
          </p:txBody>
        </p:sp>
        <p:sp>
          <p:nvSpPr>
            <p:cNvPr id="88" name="CaixaDeTexto 87"/>
            <p:cNvSpPr txBox="1"/>
            <p:nvPr/>
          </p:nvSpPr>
          <p:spPr bwMode="auto">
            <a:xfrm>
              <a:off x="939341" y="4909734"/>
              <a:ext cx="803022" cy="238581"/>
            </a:xfrm>
            <a:prstGeom prst="rect">
              <a:avLst/>
            </a:prstGeom>
            <a:gradFill rotWithShape="1">
              <a:gsLst>
                <a:gs pos="74000">
                  <a:srgbClr val="FFC000"/>
                </a:gs>
                <a:gs pos="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AHINOR</a:t>
              </a:r>
            </a:p>
          </p:txBody>
        </p:sp>
        <p:sp>
          <p:nvSpPr>
            <p:cNvPr id="89" name="CaixaDeTexto 88"/>
            <p:cNvSpPr txBox="1"/>
            <p:nvPr/>
          </p:nvSpPr>
          <p:spPr bwMode="auto">
            <a:xfrm>
              <a:off x="939341" y="5098004"/>
              <a:ext cx="803022" cy="238581"/>
            </a:xfrm>
            <a:prstGeom prst="rect">
              <a:avLst/>
            </a:prstGeom>
            <a:gradFill rotWithShape="1">
              <a:gsLst>
                <a:gs pos="74000">
                  <a:srgbClr val="FFC000"/>
                </a:gs>
                <a:gs pos="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AHSFRA  </a:t>
              </a:r>
            </a:p>
          </p:txBody>
        </p:sp>
        <p:sp>
          <p:nvSpPr>
            <p:cNvPr id="90" name="CaixaDeTexto 89"/>
            <p:cNvSpPr txBox="1"/>
            <p:nvPr/>
          </p:nvSpPr>
          <p:spPr bwMode="auto">
            <a:xfrm>
              <a:off x="939341" y="5284206"/>
              <a:ext cx="803022" cy="238581"/>
            </a:xfrm>
            <a:prstGeom prst="rect">
              <a:avLst/>
            </a:prstGeom>
            <a:gradFill rotWithShape="1">
              <a:gsLst>
                <a:gs pos="74000">
                  <a:srgbClr val="FFC000"/>
                </a:gs>
                <a:gs pos="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AHIPAR</a:t>
              </a:r>
            </a:p>
          </p:txBody>
        </p:sp>
        <p:sp>
          <p:nvSpPr>
            <p:cNvPr id="91" name="CaixaDeTexto 90"/>
            <p:cNvSpPr txBox="1"/>
            <p:nvPr/>
          </p:nvSpPr>
          <p:spPr bwMode="auto">
            <a:xfrm>
              <a:off x="936785" y="5466230"/>
              <a:ext cx="803022" cy="238581"/>
            </a:xfrm>
            <a:prstGeom prst="rect">
              <a:avLst/>
            </a:prstGeom>
            <a:gradFill rotWithShape="1">
              <a:gsLst>
                <a:gs pos="74000">
                  <a:srgbClr val="FFC000"/>
                </a:gs>
                <a:gs pos="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AHITAR</a:t>
              </a:r>
            </a:p>
          </p:txBody>
        </p:sp>
        <p:sp>
          <p:nvSpPr>
            <p:cNvPr id="92" name="CaixaDeTexto 91"/>
            <p:cNvSpPr txBox="1"/>
            <p:nvPr/>
          </p:nvSpPr>
          <p:spPr bwMode="auto">
            <a:xfrm>
              <a:off x="934229" y="5650909"/>
              <a:ext cx="803022" cy="238581"/>
            </a:xfrm>
            <a:prstGeom prst="rect">
              <a:avLst/>
            </a:prstGeom>
            <a:gradFill rotWithShape="1">
              <a:gsLst>
                <a:gs pos="74000">
                  <a:srgbClr val="FFC000"/>
                </a:gs>
                <a:gs pos="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AHRANA</a:t>
              </a:r>
            </a:p>
          </p:txBody>
        </p:sp>
        <p:sp>
          <p:nvSpPr>
            <p:cNvPr id="93" name="CaixaDeTexto 92"/>
            <p:cNvSpPr txBox="1"/>
            <p:nvPr/>
          </p:nvSpPr>
          <p:spPr bwMode="auto">
            <a:xfrm>
              <a:off x="931673" y="5835290"/>
              <a:ext cx="803022" cy="238581"/>
            </a:xfrm>
            <a:prstGeom prst="rect">
              <a:avLst/>
            </a:prstGeom>
            <a:gradFill rotWithShape="1">
              <a:gsLst>
                <a:gs pos="74000">
                  <a:srgbClr val="FFC000"/>
                </a:gs>
                <a:gs pos="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AHSUL</a:t>
              </a:r>
            </a:p>
          </p:txBody>
        </p:sp>
        <p:sp>
          <p:nvSpPr>
            <p:cNvPr id="94" name="CaixaDeTexto 93"/>
            <p:cNvSpPr txBox="1"/>
            <p:nvPr/>
          </p:nvSpPr>
          <p:spPr bwMode="auto">
            <a:xfrm>
              <a:off x="1739806" y="4547437"/>
              <a:ext cx="743660" cy="238581"/>
            </a:xfrm>
            <a:prstGeom prst="rect">
              <a:avLst/>
            </a:prstGeom>
            <a:gradFill rotWithShape="1">
              <a:gsLst>
                <a:gs pos="0">
                  <a:srgbClr val="CEB966">
                    <a:lumMod val="5000"/>
                    <a:lumOff val="95000"/>
                  </a:srgbClr>
                </a:gs>
                <a:gs pos="74000">
                  <a:srgbClr val="CEB966">
                    <a:lumMod val="45000"/>
                    <a:lumOff val="55000"/>
                  </a:srgbClr>
                </a:gs>
                <a:gs pos="8300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16.219</a:t>
              </a:r>
            </a:p>
          </p:txBody>
        </p:sp>
        <p:sp>
          <p:nvSpPr>
            <p:cNvPr id="95" name="CaixaDeTexto 94"/>
            <p:cNvSpPr txBox="1"/>
            <p:nvPr/>
          </p:nvSpPr>
          <p:spPr bwMode="auto">
            <a:xfrm>
              <a:off x="1739806" y="4738500"/>
              <a:ext cx="743660" cy="238581"/>
            </a:xfrm>
            <a:prstGeom prst="rect">
              <a:avLst/>
            </a:prstGeom>
            <a:gradFill rotWithShape="1">
              <a:gsLst>
                <a:gs pos="0">
                  <a:srgbClr val="CEB966">
                    <a:lumMod val="5000"/>
                    <a:lumOff val="95000"/>
                  </a:srgbClr>
                </a:gs>
                <a:gs pos="74000">
                  <a:srgbClr val="CEB966">
                    <a:lumMod val="45000"/>
                    <a:lumOff val="55000"/>
                  </a:srgbClr>
                </a:gs>
                <a:gs pos="8300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4.659</a:t>
              </a:r>
            </a:p>
          </p:txBody>
        </p:sp>
        <p:sp>
          <p:nvSpPr>
            <p:cNvPr id="96" name="CaixaDeTexto 95"/>
            <p:cNvSpPr txBox="1"/>
            <p:nvPr/>
          </p:nvSpPr>
          <p:spPr bwMode="auto">
            <a:xfrm>
              <a:off x="1747527" y="4904744"/>
              <a:ext cx="743660" cy="238581"/>
            </a:xfrm>
            <a:prstGeom prst="rect">
              <a:avLst/>
            </a:prstGeom>
            <a:gradFill rotWithShape="1">
              <a:gsLst>
                <a:gs pos="0">
                  <a:srgbClr val="CEB966">
                    <a:lumMod val="5000"/>
                    <a:lumOff val="95000"/>
                  </a:srgbClr>
                </a:gs>
                <a:gs pos="74000">
                  <a:srgbClr val="CEB966">
                    <a:lumMod val="45000"/>
                    <a:lumOff val="55000"/>
                  </a:srgbClr>
                </a:gs>
                <a:gs pos="8300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2313</a:t>
              </a:r>
            </a:p>
          </p:txBody>
        </p:sp>
        <p:sp>
          <p:nvSpPr>
            <p:cNvPr id="97" name="CaixaDeTexto 96"/>
            <p:cNvSpPr txBox="1"/>
            <p:nvPr/>
          </p:nvSpPr>
          <p:spPr bwMode="auto">
            <a:xfrm>
              <a:off x="1739806" y="5106716"/>
              <a:ext cx="743660" cy="238581"/>
            </a:xfrm>
            <a:prstGeom prst="rect">
              <a:avLst/>
            </a:prstGeom>
            <a:gradFill rotWithShape="1">
              <a:gsLst>
                <a:gs pos="0">
                  <a:srgbClr val="CEB966">
                    <a:lumMod val="5000"/>
                    <a:lumOff val="95000"/>
                  </a:srgbClr>
                </a:gs>
                <a:gs pos="74000">
                  <a:srgbClr val="CEB966">
                    <a:lumMod val="45000"/>
                    <a:lumOff val="55000"/>
                  </a:srgbClr>
                </a:gs>
                <a:gs pos="8300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2.354</a:t>
              </a:r>
            </a:p>
          </p:txBody>
        </p:sp>
        <p:sp>
          <p:nvSpPr>
            <p:cNvPr id="98" name="CaixaDeTexto 97"/>
            <p:cNvSpPr txBox="1"/>
            <p:nvPr/>
          </p:nvSpPr>
          <p:spPr bwMode="auto">
            <a:xfrm>
              <a:off x="1739806" y="5292917"/>
              <a:ext cx="743660" cy="238581"/>
            </a:xfrm>
            <a:prstGeom prst="rect">
              <a:avLst/>
            </a:prstGeom>
            <a:gradFill rotWithShape="1">
              <a:gsLst>
                <a:gs pos="0">
                  <a:srgbClr val="CEB966">
                    <a:lumMod val="5000"/>
                    <a:lumOff val="95000"/>
                  </a:srgbClr>
                </a:gs>
                <a:gs pos="74000">
                  <a:srgbClr val="CEB966">
                    <a:lumMod val="45000"/>
                    <a:lumOff val="55000"/>
                  </a:srgbClr>
                </a:gs>
                <a:gs pos="8300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2.154</a:t>
              </a:r>
            </a:p>
          </p:txBody>
        </p:sp>
        <p:sp>
          <p:nvSpPr>
            <p:cNvPr id="99" name="CaixaDeTexto 98"/>
            <p:cNvSpPr txBox="1"/>
            <p:nvPr/>
          </p:nvSpPr>
          <p:spPr bwMode="auto">
            <a:xfrm>
              <a:off x="1737251" y="5474941"/>
              <a:ext cx="743660" cy="238581"/>
            </a:xfrm>
            <a:prstGeom prst="rect">
              <a:avLst/>
            </a:prstGeom>
            <a:gradFill rotWithShape="1">
              <a:gsLst>
                <a:gs pos="0">
                  <a:srgbClr val="CEB966">
                    <a:lumMod val="5000"/>
                    <a:lumOff val="95000"/>
                  </a:srgbClr>
                </a:gs>
                <a:gs pos="74000">
                  <a:srgbClr val="CEB966">
                    <a:lumMod val="45000"/>
                    <a:lumOff val="55000"/>
                  </a:srgbClr>
                </a:gs>
                <a:gs pos="8300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3.292</a:t>
              </a:r>
            </a:p>
          </p:txBody>
        </p:sp>
        <p:sp>
          <p:nvSpPr>
            <p:cNvPr id="100" name="CaixaDeTexto 99"/>
            <p:cNvSpPr txBox="1"/>
            <p:nvPr/>
          </p:nvSpPr>
          <p:spPr bwMode="auto">
            <a:xfrm>
              <a:off x="1734695" y="5659620"/>
              <a:ext cx="743660" cy="238581"/>
            </a:xfrm>
            <a:prstGeom prst="rect">
              <a:avLst/>
            </a:prstGeom>
            <a:gradFill rotWithShape="1">
              <a:gsLst>
                <a:gs pos="0">
                  <a:srgbClr val="CEB966">
                    <a:lumMod val="5000"/>
                    <a:lumOff val="95000"/>
                  </a:srgbClr>
                </a:gs>
                <a:gs pos="74000">
                  <a:srgbClr val="CEB966">
                    <a:lumMod val="45000"/>
                    <a:lumOff val="55000"/>
                  </a:srgbClr>
                </a:gs>
                <a:gs pos="8300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3.280</a:t>
              </a:r>
            </a:p>
          </p:txBody>
        </p:sp>
        <p:sp>
          <p:nvSpPr>
            <p:cNvPr id="101" name="CaixaDeTexto 100"/>
            <p:cNvSpPr txBox="1"/>
            <p:nvPr/>
          </p:nvSpPr>
          <p:spPr bwMode="auto">
            <a:xfrm>
              <a:off x="1732138" y="5844001"/>
              <a:ext cx="743660" cy="238581"/>
            </a:xfrm>
            <a:prstGeom prst="rect">
              <a:avLst/>
            </a:prstGeom>
            <a:gradFill rotWithShape="1">
              <a:gsLst>
                <a:gs pos="0">
                  <a:srgbClr val="CEB966">
                    <a:lumMod val="5000"/>
                    <a:lumOff val="95000"/>
                  </a:srgbClr>
                </a:gs>
                <a:gs pos="74000">
                  <a:srgbClr val="CEB966">
                    <a:lumMod val="45000"/>
                    <a:lumOff val="55000"/>
                  </a:srgbClr>
                </a:gs>
                <a:gs pos="8300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1.102</a:t>
              </a:r>
            </a:p>
          </p:txBody>
        </p:sp>
        <p:sp>
          <p:nvSpPr>
            <p:cNvPr id="102" name="CaixaDeTexto 101"/>
            <p:cNvSpPr txBox="1"/>
            <p:nvPr/>
          </p:nvSpPr>
          <p:spPr bwMode="auto">
            <a:xfrm>
              <a:off x="934229" y="6012221"/>
              <a:ext cx="803022" cy="238581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Total</a:t>
              </a:r>
            </a:p>
          </p:txBody>
        </p:sp>
        <p:sp>
          <p:nvSpPr>
            <p:cNvPr id="103" name="CaixaDeTexto 102"/>
            <p:cNvSpPr txBox="1"/>
            <p:nvPr/>
          </p:nvSpPr>
          <p:spPr bwMode="auto">
            <a:xfrm>
              <a:off x="1734695" y="6020932"/>
              <a:ext cx="743660" cy="238581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35.373</a:t>
              </a:r>
            </a:p>
          </p:txBody>
        </p:sp>
        <p:sp>
          <p:nvSpPr>
            <p:cNvPr id="104" name="CaixaDeTexto 103"/>
            <p:cNvSpPr txBox="1"/>
            <p:nvPr/>
          </p:nvSpPr>
          <p:spPr bwMode="auto">
            <a:xfrm>
              <a:off x="2486967" y="4178582"/>
              <a:ext cx="796180" cy="369415"/>
            </a:xfrm>
            <a:prstGeom prst="rect">
              <a:avLst/>
            </a:prstGeom>
            <a:gradFill rotWithShape="1">
              <a:gsLst>
                <a:gs pos="68000">
                  <a:srgbClr val="FFC000"/>
                </a:gs>
                <a:gs pos="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>
              <a:defPPr>
                <a:defRPr lang="pt-BR"/>
              </a:defPPr>
              <a:lvl1pPr algn="ctr">
                <a:defRPr sz="1200" b="1">
                  <a:solidFill>
                    <a:schemeClr val="bg1"/>
                  </a:solidFill>
                  <a:latin typeface="Arial Narrow" pitchFamily="34" charset="0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Manutenção DNIT (Km) </a:t>
              </a:r>
              <a:endParaRPr kumimoji="0" lang="pt-BR" sz="9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05" name="CaixaDeTexto 104"/>
            <p:cNvSpPr txBox="1"/>
            <p:nvPr/>
          </p:nvSpPr>
          <p:spPr bwMode="auto">
            <a:xfrm>
              <a:off x="2482816" y="4540927"/>
              <a:ext cx="743660" cy="238581"/>
            </a:xfrm>
            <a:prstGeom prst="rect">
              <a:avLst/>
            </a:prstGeom>
            <a:gradFill rotWithShape="1">
              <a:gsLst>
                <a:gs pos="0">
                  <a:srgbClr val="CEB966">
                    <a:lumMod val="5000"/>
                    <a:lumOff val="95000"/>
                  </a:srgbClr>
                </a:gs>
                <a:gs pos="74000">
                  <a:srgbClr val="CEB966">
                    <a:lumMod val="45000"/>
                    <a:lumOff val="55000"/>
                  </a:srgbClr>
                </a:gs>
                <a:gs pos="8300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3.174</a:t>
              </a:r>
            </a:p>
          </p:txBody>
        </p:sp>
        <p:sp>
          <p:nvSpPr>
            <p:cNvPr id="106" name="CaixaDeTexto 105"/>
            <p:cNvSpPr txBox="1"/>
            <p:nvPr/>
          </p:nvSpPr>
          <p:spPr bwMode="auto">
            <a:xfrm>
              <a:off x="2482816" y="4731991"/>
              <a:ext cx="743660" cy="238581"/>
            </a:xfrm>
            <a:prstGeom prst="rect">
              <a:avLst/>
            </a:prstGeom>
            <a:gradFill rotWithShape="1">
              <a:gsLst>
                <a:gs pos="0">
                  <a:srgbClr val="CEB966">
                    <a:lumMod val="5000"/>
                    <a:lumOff val="95000"/>
                  </a:srgbClr>
                </a:gs>
                <a:gs pos="74000">
                  <a:srgbClr val="CEB966">
                    <a:lumMod val="45000"/>
                    <a:lumOff val="55000"/>
                  </a:srgbClr>
                </a:gs>
                <a:gs pos="8300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1.658</a:t>
              </a:r>
            </a:p>
          </p:txBody>
        </p:sp>
        <p:sp>
          <p:nvSpPr>
            <p:cNvPr id="107" name="CaixaDeTexto 106"/>
            <p:cNvSpPr txBox="1"/>
            <p:nvPr/>
          </p:nvSpPr>
          <p:spPr bwMode="auto">
            <a:xfrm>
              <a:off x="2482816" y="4911936"/>
              <a:ext cx="743660" cy="238581"/>
            </a:xfrm>
            <a:prstGeom prst="rect">
              <a:avLst/>
            </a:prstGeom>
            <a:gradFill rotWithShape="1">
              <a:gsLst>
                <a:gs pos="0">
                  <a:srgbClr val="CEB966">
                    <a:lumMod val="5000"/>
                    <a:lumOff val="95000"/>
                  </a:srgbClr>
                </a:gs>
                <a:gs pos="74000">
                  <a:srgbClr val="CEB966">
                    <a:lumMod val="45000"/>
                    <a:lumOff val="55000"/>
                  </a:srgbClr>
                </a:gs>
                <a:gs pos="8300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863</a:t>
              </a:r>
            </a:p>
          </p:txBody>
        </p:sp>
        <p:sp>
          <p:nvSpPr>
            <p:cNvPr id="110" name="CaixaDeTexto 109"/>
            <p:cNvSpPr txBox="1"/>
            <p:nvPr/>
          </p:nvSpPr>
          <p:spPr bwMode="auto">
            <a:xfrm>
              <a:off x="2482816" y="5100206"/>
              <a:ext cx="743660" cy="238581"/>
            </a:xfrm>
            <a:prstGeom prst="rect">
              <a:avLst/>
            </a:prstGeom>
            <a:gradFill rotWithShape="1">
              <a:gsLst>
                <a:gs pos="0">
                  <a:srgbClr val="CEB966">
                    <a:lumMod val="5000"/>
                    <a:lumOff val="95000"/>
                  </a:srgbClr>
                </a:gs>
                <a:gs pos="74000">
                  <a:srgbClr val="CEB966">
                    <a:lumMod val="45000"/>
                    <a:lumOff val="55000"/>
                  </a:srgbClr>
                </a:gs>
                <a:gs pos="8300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1.371</a:t>
              </a:r>
            </a:p>
          </p:txBody>
        </p:sp>
        <p:sp>
          <p:nvSpPr>
            <p:cNvPr id="111" name="CaixaDeTexto 110"/>
            <p:cNvSpPr txBox="1"/>
            <p:nvPr/>
          </p:nvSpPr>
          <p:spPr bwMode="auto">
            <a:xfrm>
              <a:off x="2482816" y="5286408"/>
              <a:ext cx="743660" cy="238581"/>
            </a:xfrm>
            <a:prstGeom prst="rect">
              <a:avLst/>
            </a:prstGeom>
            <a:gradFill rotWithShape="1">
              <a:gsLst>
                <a:gs pos="0">
                  <a:srgbClr val="CEB966">
                    <a:lumMod val="5000"/>
                    <a:lumOff val="95000"/>
                  </a:srgbClr>
                </a:gs>
                <a:gs pos="74000">
                  <a:srgbClr val="CEB966">
                    <a:lumMod val="45000"/>
                    <a:lumOff val="55000"/>
                  </a:srgbClr>
                </a:gs>
                <a:gs pos="8300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1.230</a:t>
              </a:r>
            </a:p>
          </p:txBody>
        </p:sp>
        <p:sp>
          <p:nvSpPr>
            <p:cNvPr id="113" name="CaixaDeTexto 112"/>
            <p:cNvSpPr txBox="1"/>
            <p:nvPr/>
          </p:nvSpPr>
          <p:spPr bwMode="auto">
            <a:xfrm>
              <a:off x="2480260" y="5468431"/>
              <a:ext cx="743660" cy="238581"/>
            </a:xfrm>
            <a:prstGeom prst="rect">
              <a:avLst/>
            </a:prstGeom>
            <a:gradFill rotWithShape="1">
              <a:gsLst>
                <a:gs pos="0">
                  <a:srgbClr val="CEB966">
                    <a:lumMod val="5000"/>
                    <a:lumOff val="95000"/>
                  </a:srgbClr>
                </a:gs>
                <a:gs pos="74000">
                  <a:srgbClr val="CEB966">
                    <a:lumMod val="45000"/>
                    <a:lumOff val="55000"/>
                  </a:srgbClr>
                </a:gs>
                <a:gs pos="8300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360</a:t>
              </a:r>
            </a:p>
          </p:txBody>
        </p:sp>
        <p:sp>
          <p:nvSpPr>
            <p:cNvPr id="114" name="CaixaDeTexto 113"/>
            <p:cNvSpPr txBox="1"/>
            <p:nvPr/>
          </p:nvSpPr>
          <p:spPr bwMode="auto">
            <a:xfrm>
              <a:off x="2477704" y="5653111"/>
              <a:ext cx="743660" cy="238581"/>
            </a:xfrm>
            <a:prstGeom prst="rect">
              <a:avLst/>
            </a:prstGeom>
            <a:gradFill rotWithShape="1">
              <a:gsLst>
                <a:gs pos="0">
                  <a:srgbClr val="CEB966">
                    <a:lumMod val="5000"/>
                    <a:lumOff val="95000"/>
                  </a:srgbClr>
                </a:gs>
                <a:gs pos="74000">
                  <a:srgbClr val="CEB966">
                    <a:lumMod val="45000"/>
                    <a:lumOff val="55000"/>
                  </a:srgbClr>
                </a:gs>
                <a:gs pos="8300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1.461</a:t>
              </a:r>
            </a:p>
          </p:txBody>
        </p:sp>
        <p:sp>
          <p:nvSpPr>
            <p:cNvPr id="115" name="CaixaDeTexto 114"/>
            <p:cNvSpPr txBox="1"/>
            <p:nvPr/>
          </p:nvSpPr>
          <p:spPr bwMode="auto">
            <a:xfrm>
              <a:off x="2475148" y="5837490"/>
              <a:ext cx="743660" cy="238581"/>
            </a:xfrm>
            <a:prstGeom prst="rect">
              <a:avLst/>
            </a:prstGeom>
            <a:gradFill rotWithShape="1">
              <a:gsLst>
                <a:gs pos="0">
                  <a:srgbClr val="CEB966">
                    <a:lumMod val="5000"/>
                    <a:lumOff val="95000"/>
                  </a:srgbClr>
                </a:gs>
                <a:gs pos="74000">
                  <a:srgbClr val="CEB966">
                    <a:lumMod val="45000"/>
                    <a:lumOff val="55000"/>
                  </a:srgbClr>
                </a:gs>
                <a:gs pos="8300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325</a:t>
              </a:r>
            </a:p>
          </p:txBody>
        </p:sp>
        <p:sp>
          <p:nvSpPr>
            <p:cNvPr id="116" name="CaixaDeTexto 115"/>
            <p:cNvSpPr txBox="1"/>
            <p:nvPr/>
          </p:nvSpPr>
          <p:spPr bwMode="auto">
            <a:xfrm>
              <a:off x="2477704" y="6014423"/>
              <a:ext cx="743660" cy="238581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10.442</a:t>
              </a:r>
            </a:p>
          </p:txBody>
        </p:sp>
        <p:sp>
          <p:nvSpPr>
            <p:cNvPr id="117" name="CaixaDeTexto 116"/>
            <p:cNvSpPr txBox="1"/>
            <p:nvPr/>
          </p:nvSpPr>
          <p:spPr bwMode="auto">
            <a:xfrm>
              <a:off x="3237275" y="4174401"/>
              <a:ext cx="1550749" cy="369415"/>
            </a:xfrm>
            <a:prstGeom prst="rect">
              <a:avLst/>
            </a:prstGeom>
            <a:gradFill rotWithShape="1">
              <a:gsLst>
                <a:gs pos="68000">
                  <a:srgbClr val="FFC000"/>
                </a:gs>
                <a:gs pos="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>
              <a:defPPr>
                <a:defRPr lang="pt-BR"/>
              </a:defPPr>
              <a:lvl1pPr algn="ctr">
                <a:defRPr sz="1200" b="1">
                  <a:solidFill>
                    <a:schemeClr val="bg1"/>
                  </a:solidFill>
                  <a:latin typeface="Arial Narrow" pitchFamily="34" charset="0"/>
                </a:defRPr>
              </a:lvl1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1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Principais Cargas em Potencial </a:t>
              </a:r>
            </a:p>
          </p:txBody>
        </p:sp>
        <p:sp>
          <p:nvSpPr>
            <p:cNvPr id="118" name="CaixaDeTexto 117"/>
            <p:cNvSpPr txBox="1"/>
            <p:nvPr/>
          </p:nvSpPr>
          <p:spPr bwMode="auto">
            <a:xfrm>
              <a:off x="3236628" y="4544436"/>
              <a:ext cx="1531443" cy="238581"/>
            </a:xfrm>
            <a:prstGeom prst="rect">
              <a:avLst/>
            </a:prstGeom>
            <a:gradFill rotWithShape="1">
              <a:gsLst>
                <a:gs pos="0">
                  <a:srgbClr val="CEB966">
                    <a:lumMod val="5000"/>
                    <a:lumOff val="95000"/>
                  </a:srgbClr>
                </a:gs>
                <a:gs pos="74000">
                  <a:srgbClr val="CEB966">
                    <a:lumMod val="45000"/>
                    <a:lumOff val="55000"/>
                  </a:srgbClr>
                </a:gs>
                <a:gs pos="8300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Combustível, Minério e Grãos</a:t>
              </a:r>
            </a:p>
          </p:txBody>
        </p:sp>
        <p:sp>
          <p:nvSpPr>
            <p:cNvPr id="119" name="CaixaDeTexto 118"/>
            <p:cNvSpPr txBox="1"/>
            <p:nvPr/>
          </p:nvSpPr>
          <p:spPr bwMode="auto">
            <a:xfrm>
              <a:off x="3236629" y="4742466"/>
              <a:ext cx="1531442" cy="238581"/>
            </a:xfrm>
            <a:prstGeom prst="rect">
              <a:avLst/>
            </a:prstGeom>
            <a:gradFill rotWithShape="1">
              <a:gsLst>
                <a:gs pos="0">
                  <a:srgbClr val="CEB966">
                    <a:lumMod val="5000"/>
                    <a:lumOff val="95000"/>
                  </a:srgbClr>
                </a:gs>
                <a:gs pos="74000">
                  <a:srgbClr val="CEB966">
                    <a:lumMod val="45000"/>
                    <a:lumOff val="55000"/>
                  </a:srgbClr>
                </a:gs>
                <a:gs pos="8300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Minérios, Químicos e Grãos</a:t>
              </a:r>
            </a:p>
          </p:txBody>
        </p:sp>
        <p:sp>
          <p:nvSpPr>
            <p:cNvPr id="120" name="CaixaDeTexto 119"/>
            <p:cNvSpPr txBox="1"/>
            <p:nvPr/>
          </p:nvSpPr>
          <p:spPr bwMode="auto">
            <a:xfrm>
              <a:off x="3228818" y="4917582"/>
              <a:ext cx="1531442" cy="238581"/>
            </a:xfrm>
            <a:prstGeom prst="rect">
              <a:avLst/>
            </a:prstGeom>
            <a:gradFill rotWithShape="1">
              <a:gsLst>
                <a:gs pos="0">
                  <a:srgbClr val="CEB966">
                    <a:lumMod val="5000"/>
                    <a:lumOff val="95000"/>
                  </a:srgbClr>
                </a:gs>
                <a:gs pos="74000">
                  <a:srgbClr val="CEB966">
                    <a:lumMod val="45000"/>
                    <a:lumOff val="55000"/>
                  </a:srgbClr>
                </a:gs>
                <a:gs pos="8300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Extrativismo Vegetal</a:t>
              </a:r>
            </a:p>
          </p:txBody>
        </p:sp>
        <p:sp>
          <p:nvSpPr>
            <p:cNvPr id="121" name="CaixaDeTexto 120"/>
            <p:cNvSpPr txBox="1"/>
            <p:nvPr/>
          </p:nvSpPr>
          <p:spPr bwMode="auto">
            <a:xfrm>
              <a:off x="3236629" y="5112879"/>
              <a:ext cx="1531442" cy="238581"/>
            </a:xfrm>
            <a:prstGeom prst="rect">
              <a:avLst/>
            </a:prstGeom>
            <a:gradFill rotWithShape="1">
              <a:gsLst>
                <a:gs pos="0">
                  <a:srgbClr val="CEB966">
                    <a:lumMod val="5000"/>
                    <a:lumOff val="95000"/>
                  </a:srgbClr>
                </a:gs>
                <a:gs pos="74000">
                  <a:srgbClr val="CEB966">
                    <a:lumMod val="45000"/>
                    <a:lumOff val="55000"/>
                  </a:srgbClr>
                </a:gs>
                <a:gs pos="8300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Minério, Ferro e Grãos</a:t>
              </a:r>
            </a:p>
          </p:txBody>
        </p:sp>
        <p:sp>
          <p:nvSpPr>
            <p:cNvPr id="122" name="CaixaDeTexto 121"/>
            <p:cNvSpPr txBox="1"/>
            <p:nvPr/>
          </p:nvSpPr>
          <p:spPr bwMode="auto">
            <a:xfrm>
              <a:off x="3236629" y="5299080"/>
              <a:ext cx="1531442" cy="238581"/>
            </a:xfrm>
            <a:prstGeom prst="rect">
              <a:avLst/>
            </a:prstGeom>
            <a:gradFill rotWithShape="1">
              <a:gsLst>
                <a:gs pos="0">
                  <a:srgbClr val="CEB966">
                    <a:lumMod val="5000"/>
                    <a:lumOff val="95000"/>
                  </a:srgbClr>
                </a:gs>
                <a:gs pos="74000">
                  <a:srgbClr val="CEB966">
                    <a:lumMod val="45000"/>
                    <a:lumOff val="55000"/>
                  </a:srgbClr>
                </a:gs>
                <a:gs pos="8300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Minério de Ferro e Açúcar</a:t>
              </a:r>
            </a:p>
          </p:txBody>
        </p:sp>
        <p:sp>
          <p:nvSpPr>
            <p:cNvPr id="123" name="CaixaDeTexto 122"/>
            <p:cNvSpPr txBox="1"/>
            <p:nvPr/>
          </p:nvSpPr>
          <p:spPr bwMode="auto">
            <a:xfrm>
              <a:off x="3234072" y="5481102"/>
              <a:ext cx="1547526" cy="238581"/>
            </a:xfrm>
            <a:prstGeom prst="rect">
              <a:avLst/>
            </a:prstGeom>
            <a:gradFill rotWithShape="1">
              <a:gsLst>
                <a:gs pos="0">
                  <a:srgbClr val="CEB966">
                    <a:lumMod val="5000"/>
                    <a:lumOff val="95000"/>
                  </a:srgbClr>
                </a:gs>
                <a:gs pos="74000">
                  <a:srgbClr val="CEB966">
                    <a:lumMod val="45000"/>
                    <a:lumOff val="55000"/>
                  </a:srgbClr>
                </a:gs>
                <a:gs pos="8300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Minérios, Químicos e Grãos</a:t>
              </a:r>
              <a:endPara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  <p:sp>
          <p:nvSpPr>
            <p:cNvPr id="124" name="CaixaDeTexto 123"/>
            <p:cNvSpPr txBox="1"/>
            <p:nvPr/>
          </p:nvSpPr>
          <p:spPr bwMode="auto">
            <a:xfrm>
              <a:off x="3231515" y="5669632"/>
              <a:ext cx="1536555" cy="230884"/>
            </a:xfrm>
            <a:prstGeom prst="rect">
              <a:avLst/>
            </a:prstGeom>
            <a:gradFill rotWithShape="1">
              <a:gsLst>
                <a:gs pos="0">
                  <a:srgbClr val="CEB966">
                    <a:lumMod val="5000"/>
                    <a:lumOff val="95000"/>
                  </a:srgbClr>
                </a:gs>
                <a:gs pos="74000">
                  <a:srgbClr val="CEB966">
                    <a:lumMod val="45000"/>
                    <a:lumOff val="55000"/>
                  </a:srgbClr>
                </a:gs>
                <a:gs pos="8300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Grãos, Cascalho e Cana de </a:t>
              </a:r>
              <a:r>
                <a:rPr kumimoji="0" lang="pt-BR" sz="9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Aç</a:t>
              </a: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.</a:t>
              </a:r>
            </a:p>
          </p:txBody>
        </p:sp>
        <p:sp>
          <p:nvSpPr>
            <p:cNvPr id="125" name="CaixaDeTexto 124"/>
            <p:cNvSpPr txBox="1"/>
            <p:nvPr/>
          </p:nvSpPr>
          <p:spPr bwMode="auto">
            <a:xfrm>
              <a:off x="3228960" y="5828746"/>
              <a:ext cx="1535809" cy="238581"/>
            </a:xfrm>
            <a:prstGeom prst="rect">
              <a:avLst/>
            </a:prstGeom>
            <a:gradFill rotWithShape="1">
              <a:gsLst>
                <a:gs pos="0">
                  <a:srgbClr val="CEB966">
                    <a:lumMod val="5000"/>
                    <a:lumOff val="95000"/>
                  </a:srgbClr>
                </a:gs>
                <a:gs pos="74000">
                  <a:srgbClr val="CEB966">
                    <a:lumMod val="45000"/>
                    <a:lumOff val="55000"/>
                  </a:srgbClr>
                </a:gs>
                <a:gs pos="83000">
                  <a:srgbClr val="CEB966">
                    <a:lumMod val="45000"/>
                    <a:lumOff val="55000"/>
                  </a:srgbClr>
                </a:gs>
                <a:gs pos="100000">
                  <a:srgbClr val="CEB966">
                    <a:lumMod val="30000"/>
                    <a:lumOff val="70000"/>
                  </a:srgbClr>
                </a:gs>
              </a:gsLst>
              <a:lin ang="5400000" scaled="1"/>
            </a:gra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Narrow" pitchFamily="34" charset="0"/>
                  <a:ea typeface="+mn-ea"/>
                  <a:cs typeface="+mn-cs"/>
                </a:rPr>
                <a:t>Soja, Celulose e Minérios</a:t>
              </a:r>
            </a:p>
          </p:txBody>
        </p:sp>
        <p:sp>
          <p:nvSpPr>
            <p:cNvPr id="126" name="CaixaDeTexto 125"/>
            <p:cNvSpPr txBox="1"/>
            <p:nvPr/>
          </p:nvSpPr>
          <p:spPr bwMode="auto">
            <a:xfrm>
              <a:off x="3231514" y="6010791"/>
              <a:ext cx="1533254" cy="238581"/>
            </a:xfrm>
            <a:prstGeom prst="rect">
              <a:avLst/>
            </a:prstGeom>
            <a:solidFill>
              <a:sysClr val="window" lastClr="FFFFFF"/>
            </a:solidFill>
            <a:ln>
              <a:noFill/>
            </a:ln>
            <a:effectLst>
              <a:outerShdw blurRad="190500" dist="228600" dir="2700000" sy="90000" rotWithShape="0">
                <a:srgbClr val="000000">
                  <a:alpha val="25500"/>
                </a:srgbClr>
              </a:outerShdw>
            </a:effectLst>
            <a:scene3d>
              <a:camera prst="orthographicFront" fov="0">
                <a:rot lat="0" lon="0" rev="0"/>
              </a:camera>
              <a:lightRig rig="soft" dir="tl">
                <a:rot lat="0" lon="0" rev="20100000"/>
              </a:lightRig>
            </a:scene3d>
            <a:sp3d>
              <a:bevelT w="50800" h="50800"/>
            </a:sp3d>
          </p:spPr>
          <p:txBody>
            <a:bodyPr anchor="ctr">
              <a:spAutoFit/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9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endParaRPr>
            </a:p>
          </p:txBody>
        </p:sp>
      </p:grpSp>
      <p:sp>
        <p:nvSpPr>
          <p:cNvPr id="127" name="Retângulo 3"/>
          <p:cNvSpPr>
            <a:spLocks noChangeArrowheads="1"/>
          </p:cNvSpPr>
          <p:nvPr/>
        </p:nvSpPr>
        <p:spPr bwMode="auto">
          <a:xfrm>
            <a:off x="754063" y="6313672"/>
            <a:ext cx="213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Extensão mantida pelo DNIT</a:t>
            </a:r>
          </a:p>
        </p:txBody>
      </p:sp>
      <p:pic>
        <p:nvPicPr>
          <p:cNvPr id="128" name="Picture 3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-13000"/>
          </a:blip>
          <a:stretch>
            <a:fillRect/>
          </a:stretch>
        </p:blipFill>
        <p:spPr bwMode="auto">
          <a:xfrm>
            <a:off x="6588199" y="536584"/>
            <a:ext cx="5635478" cy="523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Picture 41" descr="mapa do brasil rio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315" y="1084447"/>
            <a:ext cx="5827712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" name="Freeform 10"/>
          <p:cNvSpPr>
            <a:spLocks/>
          </p:cNvSpPr>
          <p:nvPr/>
        </p:nvSpPr>
        <p:spPr bwMode="auto">
          <a:xfrm>
            <a:off x="2908440" y="2232210"/>
            <a:ext cx="636587" cy="854075"/>
          </a:xfrm>
          <a:custGeom>
            <a:avLst/>
            <a:gdLst>
              <a:gd name="T0" fmla="*/ 0 w 424"/>
              <a:gd name="T1" fmla="*/ 800100 h 504"/>
              <a:gd name="T2" fmla="*/ 66675 w 424"/>
              <a:gd name="T3" fmla="*/ 766763 h 504"/>
              <a:gd name="T4" fmla="*/ 109538 w 424"/>
              <a:gd name="T5" fmla="*/ 742950 h 504"/>
              <a:gd name="T6" fmla="*/ 85725 w 424"/>
              <a:gd name="T7" fmla="*/ 628650 h 504"/>
              <a:gd name="T8" fmla="*/ 128588 w 424"/>
              <a:gd name="T9" fmla="*/ 566738 h 504"/>
              <a:gd name="T10" fmla="*/ 171450 w 424"/>
              <a:gd name="T11" fmla="*/ 509588 h 504"/>
              <a:gd name="T12" fmla="*/ 195262 w 424"/>
              <a:gd name="T13" fmla="*/ 466725 h 504"/>
              <a:gd name="T14" fmla="*/ 314325 w 424"/>
              <a:gd name="T15" fmla="*/ 400050 h 504"/>
              <a:gd name="T16" fmla="*/ 390525 w 424"/>
              <a:gd name="T17" fmla="*/ 333375 h 504"/>
              <a:gd name="T18" fmla="*/ 476250 w 424"/>
              <a:gd name="T19" fmla="*/ 271463 h 504"/>
              <a:gd name="T20" fmla="*/ 504825 w 424"/>
              <a:gd name="T21" fmla="*/ 257175 h 504"/>
              <a:gd name="T22" fmla="*/ 533400 w 424"/>
              <a:gd name="T23" fmla="*/ 238125 h 504"/>
              <a:gd name="T24" fmla="*/ 547688 w 424"/>
              <a:gd name="T25" fmla="*/ 209550 h 504"/>
              <a:gd name="T26" fmla="*/ 614363 w 424"/>
              <a:gd name="T27" fmla="*/ 142875 h 504"/>
              <a:gd name="T28" fmla="*/ 666750 w 424"/>
              <a:gd name="T29" fmla="*/ 47625 h 504"/>
              <a:gd name="T30" fmla="*/ 657225 w 424"/>
              <a:gd name="T31" fmla="*/ 4763 h 504"/>
              <a:gd name="T32" fmla="*/ 557213 w 424"/>
              <a:gd name="T33" fmla="*/ 9525 h 504"/>
              <a:gd name="T34" fmla="*/ 495300 w 424"/>
              <a:gd name="T35" fmla="*/ 4763 h 50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424"/>
              <a:gd name="T55" fmla="*/ 0 h 504"/>
              <a:gd name="T56" fmla="*/ 424 w 424"/>
              <a:gd name="T57" fmla="*/ 504 h 504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424" h="504">
                <a:moveTo>
                  <a:pt x="0" y="504"/>
                </a:moveTo>
                <a:cubicBezTo>
                  <a:pt x="15" y="497"/>
                  <a:pt x="26" y="487"/>
                  <a:pt x="42" y="483"/>
                </a:cubicBezTo>
                <a:cubicBezTo>
                  <a:pt x="51" y="477"/>
                  <a:pt x="60" y="474"/>
                  <a:pt x="69" y="468"/>
                </a:cubicBezTo>
                <a:cubicBezTo>
                  <a:pt x="76" y="447"/>
                  <a:pt x="66" y="415"/>
                  <a:pt x="54" y="396"/>
                </a:cubicBezTo>
                <a:cubicBezTo>
                  <a:pt x="57" y="373"/>
                  <a:pt x="59" y="364"/>
                  <a:pt x="81" y="357"/>
                </a:cubicBezTo>
                <a:cubicBezTo>
                  <a:pt x="89" y="345"/>
                  <a:pt x="103" y="335"/>
                  <a:pt x="108" y="321"/>
                </a:cubicBezTo>
                <a:cubicBezTo>
                  <a:pt x="111" y="312"/>
                  <a:pt x="114" y="300"/>
                  <a:pt x="123" y="294"/>
                </a:cubicBezTo>
                <a:cubicBezTo>
                  <a:pt x="146" y="278"/>
                  <a:pt x="177" y="270"/>
                  <a:pt x="198" y="252"/>
                </a:cubicBezTo>
                <a:cubicBezTo>
                  <a:pt x="223" y="231"/>
                  <a:pt x="213" y="221"/>
                  <a:pt x="246" y="210"/>
                </a:cubicBezTo>
                <a:cubicBezTo>
                  <a:pt x="268" y="203"/>
                  <a:pt x="280" y="181"/>
                  <a:pt x="300" y="171"/>
                </a:cubicBezTo>
                <a:cubicBezTo>
                  <a:pt x="306" y="168"/>
                  <a:pt x="312" y="165"/>
                  <a:pt x="318" y="162"/>
                </a:cubicBezTo>
                <a:cubicBezTo>
                  <a:pt x="324" y="158"/>
                  <a:pt x="336" y="150"/>
                  <a:pt x="336" y="150"/>
                </a:cubicBezTo>
                <a:cubicBezTo>
                  <a:pt x="340" y="144"/>
                  <a:pt x="341" y="137"/>
                  <a:pt x="345" y="132"/>
                </a:cubicBezTo>
                <a:cubicBezTo>
                  <a:pt x="358" y="115"/>
                  <a:pt x="377" y="110"/>
                  <a:pt x="387" y="90"/>
                </a:cubicBezTo>
                <a:cubicBezTo>
                  <a:pt x="392" y="62"/>
                  <a:pt x="394" y="43"/>
                  <a:pt x="420" y="30"/>
                </a:cubicBezTo>
                <a:cubicBezTo>
                  <a:pt x="424" y="18"/>
                  <a:pt x="421" y="14"/>
                  <a:pt x="414" y="3"/>
                </a:cubicBezTo>
                <a:cubicBezTo>
                  <a:pt x="386" y="7"/>
                  <a:pt x="380" y="9"/>
                  <a:pt x="351" y="6"/>
                </a:cubicBezTo>
                <a:cubicBezTo>
                  <a:pt x="333" y="0"/>
                  <a:pt x="345" y="3"/>
                  <a:pt x="312" y="3"/>
                </a:cubicBezTo>
              </a:path>
            </a:pathLst>
          </a:custGeom>
          <a:noFill/>
          <a:ln w="381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solidFill>
                  <a:srgbClr val="0C0CFC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 15"/>
          <p:cNvSpPr>
            <a:spLocks/>
          </p:cNvSpPr>
          <p:nvPr/>
        </p:nvSpPr>
        <p:spPr bwMode="auto">
          <a:xfrm>
            <a:off x="5418277" y="3306947"/>
            <a:ext cx="515938" cy="949325"/>
          </a:xfrm>
          <a:custGeom>
            <a:avLst/>
            <a:gdLst>
              <a:gd name="T0" fmla="*/ 2147483646 w 468"/>
              <a:gd name="T1" fmla="*/ 0 h 660"/>
              <a:gd name="T2" fmla="*/ 2147483646 w 468"/>
              <a:gd name="T3" fmla="*/ 2147483646 h 660"/>
              <a:gd name="T4" fmla="*/ 2147483646 w 468"/>
              <a:gd name="T5" fmla="*/ 2147483646 h 660"/>
              <a:gd name="T6" fmla="*/ 2147483646 w 468"/>
              <a:gd name="T7" fmla="*/ 2147483646 h 660"/>
              <a:gd name="T8" fmla="*/ 2147483646 w 468"/>
              <a:gd name="T9" fmla="*/ 2147483646 h 660"/>
              <a:gd name="T10" fmla="*/ 2147483646 w 468"/>
              <a:gd name="T11" fmla="*/ 2147483646 h 660"/>
              <a:gd name="T12" fmla="*/ 2147483646 w 468"/>
              <a:gd name="T13" fmla="*/ 2147483646 h 660"/>
              <a:gd name="T14" fmla="*/ 2147483646 w 468"/>
              <a:gd name="T15" fmla="*/ 2147483646 h 660"/>
              <a:gd name="T16" fmla="*/ 2147483646 w 468"/>
              <a:gd name="T17" fmla="*/ 2147483646 h 660"/>
              <a:gd name="T18" fmla="*/ 2147483646 w 468"/>
              <a:gd name="T19" fmla="*/ 2147483646 h 660"/>
              <a:gd name="T20" fmla="*/ 2147483646 w 468"/>
              <a:gd name="T21" fmla="*/ 2147483646 h 660"/>
              <a:gd name="T22" fmla="*/ 2147483646 w 468"/>
              <a:gd name="T23" fmla="*/ 2147483646 h 660"/>
              <a:gd name="T24" fmla="*/ 2147483646 w 468"/>
              <a:gd name="T25" fmla="*/ 2147483646 h 660"/>
              <a:gd name="T26" fmla="*/ 2147483646 w 468"/>
              <a:gd name="T27" fmla="*/ 2147483646 h 660"/>
              <a:gd name="T28" fmla="*/ 2147483646 w 468"/>
              <a:gd name="T29" fmla="*/ 2147483646 h 660"/>
              <a:gd name="T30" fmla="*/ 2147483646 w 468"/>
              <a:gd name="T31" fmla="*/ 2147483646 h 660"/>
              <a:gd name="T32" fmla="*/ 2147483646 w 468"/>
              <a:gd name="T33" fmla="*/ 2147483646 h 660"/>
              <a:gd name="T34" fmla="*/ 0 w 468"/>
              <a:gd name="T35" fmla="*/ 2147483646 h 660"/>
              <a:gd name="T36" fmla="*/ 2147483646 w 468"/>
              <a:gd name="T37" fmla="*/ 2147483646 h 660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468"/>
              <a:gd name="T58" fmla="*/ 0 h 660"/>
              <a:gd name="T59" fmla="*/ 468 w 468"/>
              <a:gd name="T60" fmla="*/ 660 h 660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468" h="660">
                <a:moveTo>
                  <a:pt x="468" y="0"/>
                </a:moveTo>
                <a:cubicBezTo>
                  <a:pt x="443" y="4"/>
                  <a:pt x="423" y="10"/>
                  <a:pt x="402" y="24"/>
                </a:cubicBezTo>
                <a:cubicBezTo>
                  <a:pt x="385" y="49"/>
                  <a:pt x="373" y="40"/>
                  <a:pt x="336" y="42"/>
                </a:cubicBezTo>
                <a:cubicBezTo>
                  <a:pt x="316" y="55"/>
                  <a:pt x="296" y="88"/>
                  <a:pt x="279" y="105"/>
                </a:cubicBezTo>
                <a:cubicBezTo>
                  <a:pt x="271" y="113"/>
                  <a:pt x="259" y="117"/>
                  <a:pt x="249" y="123"/>
                </a:cubicBezTo>
                <a:cubicBezTo>
                  <a:pt x="246" y="125"/>
                  <a:pt x="240" y="129"/>
                  <a:pt x="240" y="129"/>
                </a:cubicBezTo>
                <a:cubicBezTo>
                  <a:pt x="228" y="148"/>
                  <a:pt x="217" y="169"/>
                  <a:pt x="204" y="186"/>
                </a:cubicBezTo>
                <a:cubicBezTo>
                  <a:pt x="192" y="222"/>
                  <a:pt x="207" y="173"/>
                  <a:pt x="198" y="273"/>
                </a:cubicBezTo>
                <a:cubicBezTo>
                  <a:pt x="197" y="279"/>
                  <a:pt x="192" y="291"/>
                  <a:pt x="192" y="291"/>
                </a:cubicBezTo>
                <a:cubicBezTo>
                  <a:pt x="191" y="300"/>
                  <a:pt x="192" y="309"/>
                  <a:pt x="189" y="318"/>
                </a:cubicBezTo>
                <a:cubicBezTo>
                  <a:pt x="187" y="325"/>
                  <a:pt x="177" y="336"/>
                  <a:pt x="177" y="336"/>
                </a:cubicBezTo>
                <a:cubicBezTo>
                  <a:pt x="171" y="361"/>
                  <a:pt x="155" y="390"/>
                  <a:pt x="141" y="411"/>
                </a:cubicBezTo>
                <a:cubicBezTo>
                  <a:pt x="134" y="438"/>
                  <a:pt x="130" y="478"/>
                  <a:pt x="105" y="495"/>
                </a:cubicBezTo>
                <a:cubicBezTo>
                  <a:pt x="93" y="512"/>
                  <a:pt x="91" y="536"/>
                  <a:pt x="75" y="549"/>
                </a:cubicBezTo>
                <a:cubicBezTo>
                  <a:pt x="67" y="555"/>
                  <a:pt x="48" y="561"/>
                  <a:pt x="48" y="561"/>
                </a:cubicBezTo>
                <a:cubicBezTo>
                  <a:pt x="37" y="572"/>
                  <a:pt x="31" y="585"/>
                  <a:pt x="18" y="594"/>
                </a:cubicBezTo>
                <a:cubicBezTo>
                  <a:pt x="14" y="600"/>
                  <a:pt x="8" y="605"/>
                  <a:pt x="6" y="612"/>
                </a:cubicBezTo>
                <a:cubicBezTo>
                  <a:pt x="4" y="618"/>
                  <a:pt x="0" y="630"/>
                  <a:pt x="0" y="630"/>
                </a:cubicBezTo>
                <a:cubicBezTo>
                  <a:pt x="3" y="658"/>
                  <a:pt x="3" y="648"/>
                  <a:pt x="3" y="660"/>
                </a:cubicBezTo>
              </a:path>
            </a:pathLst>
          </a:custGeom>
          <a:noFill/>
          <a:ln w="381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xtLst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solidFill>
                  <a:srgbClr val="0C0CFC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Forma livre 77"/>
          <p:cNvSpPr/>
          <p:nvPr/>
        </p:nvSpPr>
        <p:spPr>
          <a:xfrm>
            <a:off x="4129227" y="4503922"/>
            <a:ext cx="546100" cy="881063"/>
          </a:xfrm>
          <a:custGeom>
            <a:avLst/>
            <a:gdLst>
              <a:gd name="connsiteX0" fmla="*/ 0 w 622300"/>
              <a:gd name="connsiteY0" fmla="*/ 971682 h 971682"/>
              <a:gd name="connsiteX1" fmla="*/ 12700 w 622300"/>
              <a:gd name="connsiteY1" fmla="*/ 939932 h 971682"/>
              <a:gd name="connsiteX2" fmla="*/ 19050 w 622300"/>
              <a:gd name="connsiteY2" fmla="*/ 914532 h 971682"/>
              <a:gd name="connsiteX3" fmla="*/ 31750 w 622300"/>
              <a:gd name="connsiteY3" fmla="*/ 895482 h 971682"/>
              <a:gd name="connsiteX4" fmla="*/ 44450 w 622300"/>
              <a:gd name="connsiteY4" fmla="*/ 870082 h 971682"/>
              <a:gd name="connsiteX5" fmla="*/ 57150 w 622300"/>
              <a:gd name="connsiteY5" fmla="*/ 831982 h 971682"/>
              <a:gd name="connsiteX6" fmla="*/ 63500 w 622300"/>
              <a:gd name="connsiteY6" fmla="*/ 806582 h 971682"/>
              <a:gd name="connsiteX7" fmla="*/ 76200 w 622300"/>
              <a:gd name="connsiteY7" fmla="*/ 781182 h 971682"/>
              <a:gd name="connsiteX8" fmla="*/ 95250 w 622300"/>
              <a:gd name="connsiteY8" fmla="*/ 698632 h 971682"/>
              <a:gd name="connsiteX9" fmla="*/ 101600 w 622300"/>
              <a:gd name="connsiteY9" fmla="*/ 679582 h 971682"/>
              <a:gd name="connsiteX10" fmla="*/ 107950 w 622300"/>
              <a:gd name="connsiteY10" fmla="*/ 654182 h 971682"/>
              <a:gd name="connsiteX11" fmla="*/ 152400 w 622300"/>
              <a:gd name="connsiteY11" fmla="*/ 597032 h 971682"/>
              <a:gd name="connsiteX12" fmla="*/ 196850 w 622300"/>
              <a:gd name="connsiteY12" fmla="*/ 565282 h 971682"/>
              <a:gd name="connsiteX13" fmla="*/ 222250 w 622300"/>
              <a:gd name="connsiteY13" fmla="*/ 546232 h 971682"/>
              <a:gd name="connsiteX14" fmla="*/ 247650 w 622300"/>
              <a:gd name="connsiteY14" fmla="*/ 539882 h 971682"/>
              <a:gd name="connsiteX15" fmla="*/ 285750 w 622300"/>
              <a:gd name="connsiteY15" fmla="*/ 520832 h 971682"/>
              <a:gd name="connsiteX16" fmla="*/ 317500 w 622300"/>
              <a:gd name="connsiteY16" fmla="*/ 463682 h 971682"/>
              <a:gd name="connsiteX17" fmla="*/ 330200 w 622300"/>
              <a:gd name="connsiteY17" fmla="*/ 444632 h 971682"/>
              <a:gd name="connsiteX18" fmla="*/ 361950 w 622300"/>
              <a:gd name="connsiteY18" fmla="*/ 387482 h 971682"/>
              <a:gd name="connsiteX19" fmla="*/ 400050 w 622300"/>
              <a:gd name="connsiteY19" fmla="*/ 323982 h 971682"/>
              <a:gd name="connsiteX20" fmla="*/ 412750 w 622300"/>
              <a:gd name="connsiteY20" fmla="*/ 304932 h 971682"/>
              <a:gd name="connsiteX21" fmla="*/ 425450 w 622300"/>
              <a:gd name="connsiteY21" fmla="*/ 285882 h 971682"/>
              <a:gd name="connsiteX22" fmla="*/ 444500 w 622300"/>
              <a:gd name="connsiteY22" fmla="*/ 266832 h 971682"/>
              <a:gd name="connsiteX23" fmla="*/ 469900 w 622300"/>
              <a:gd name="connsiteY23" fmla="*/ 228732 h 971682"/>
              <a:gd name="connsiteX24" fmla="*/ 488950 w 622300"/>
              <a:gd name="connsiteY24" fmla="*/ 209682 h 971682"/>
              <a:gd name="connsiteX25" fmla="*/ 514350 w 622300"/>
              <a:gd name="connsiteY25" fmla="*/ 171582 h 971682"/>
              <a:gd name="connsiteX26" fmla="*/ 520700 w 622300"/>
              <a:gd name="connsiteY26" fmla="*/ 69982 h 971682"/>
              <a:gd name="connsiteX27" fmla="*/ 533400 w 622300"/>
              <a:gd name="connsiteY27" fmla="*/ 50932 h 971682"/>
              <a:gd name="connsiteX28" fmla="*/ 571500 w 622300"/>
              <a:gd name="connsiteY28" fmla="*/ 19182 h 971682"/>
              <a:gd name="connsiteX29" fmla="*/ 590550 w 622300"/>
              <a:gd name="connsiteY29" fmla="*/ 12832 h 971682"/>
              <a:gd name="connsiteX30" fmla="*/ 622300 w 622300"/>
              <a:gd name="connsiteY30" fmla="*/ 132 h 971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22300" h="971682">
                <a:moveTo>
                  <a:pt x="0" y="971682"/>
                </a:moveTo>
                <a:cubicBezTo>
                  <a:pt x="4233" y="961099"/>
                  <a:pt x="9095" y="950746"/>
                  <a:pt x="12700" y="939932"/>
                </a:cubicBezTo>
                <a:cubicBezTo>
                  <a:pt x="15460" y="931653"/>
                  <a:pt x="15612" y="922554"/>
                  <a:pt x="19050" y="914532"/>
                </a:cubicBezTo>
                <a:cubicBezTo>
                  <a:pt x="22056" y="907517"/>
                  <a:pt x="27964" y="902108"/>
                  <a:pt x="31750" y="895482"/>
                </a:cubicBezTo>
                <a:cubicBezTo>
                  <a:pt x="36446" y="887263"/>
                  <a:pt x="40934" y="878871"/>
                  <a:pt x="44450" y="870082"/>
                </a:cubicBezTo>
                <a:cubicBezTo>
                  <a:pt x="49422" y="857653"/>
                  <a:pt x="53903" y="844969"/>
                  <a:pt x="57150" y="831982"/>
                </a:cubicBezTo>
                <a:cubicBezTo>
                  <a:pt x="59267" y="823515"/>
                  <a:pt x="60436" y="814754"/>
                  <a:pt x="63500" y="806582"/>
                </a:cubicBezTo>
                <a:cubicBezTo>
                  <a:pt x="66824" y="797719"/>
                  <a:pt x="71967" y="789649"/>
                  <a:pt x="76200" y="781182"/>
                </a:cubicBezTo>
                <a:cubicBezTo>
                  <a:pt x="81237" y="755996"/>
                  <a:pt x="87591" y="721609"/>
                  <a:pt x="95250" y="698632"/>
                </a:cubicBezTo>
                <a:cubicBezTo>
                  <a:pt x="97367" y="692282"/>
                  <a:pt x="99761" y="686018"/>
                  <a:pt x="101600" y="679582"/>
                </a:cubicBezTo>
                <a:cubicBezTo>
                  <a:pt x="103998" y="671191"/>
                  <a:pt x="104047" y="661988"/>
                  <a:pt x="107950" y="654182"/>
                </a:cubicBezTo>
                <a:cubicBezTo>
                  <a:pt x="118699" y="632684"/>
                  <a:pt x="134108" y="612711"/>
                  <a:pt x="152400" y="597032"/>
                </a:cubicBezTo>
                <a:cubicBezTo>
                  <a:pt x="173153" y="579244"/>
                  <a:pt x="176748" y="579641"/>
                  <a:pt x="196850" y="565282"/>
                </a:cubicBezTo>
                <a:cubicBezTo>
                  <a:pt x="205462" y="559131"/>
                  <a:pt x="212784" y="550965"/>
                  <a:pt x="222250" y="546232"/>
                </a:cubicBezTo>
                <a:cubicBezTo>
                  <a:pt x="230056" y="542329"/>
                  <a:pt x="239259" y="542280"/>
                  <a:pt x="247650" y="539882"/>
                </a:cubicBezTo>
                <a:cubicBezTo>
                  <a:pt x="270654" y="533309"/>
                  <a:pt x="264878" y="534747"/>
                  <a:pt x="285750" y="520832"/>
                </a:cubicBezTo>
                <a:cubicBezTo>
                  <a:pt x="296927" y="487302"/>
                  <a:pt x="288387" y="507351"/>
                  <a:pt x="317500" y="463682"/>
                </a:cubicBezTo>
                <a:cubicBezTo>
                  <a:pt x="321733" y="457332"/>
                  <a:pt x="327787" y="451872"/>
                  <a:pt x="330200" y="444632"/>
                </a:cubicBezTo>
                <a:cubicBezTo>
                  <a:pt x="347760" y="391952"/>
                  <a:pt x="318281" y="474821"/>
                  <a:pt x="361950" y="387482"/>
                </a:cubicBezTo>
                <a:cubicBezTo>
                  <a:pt x="381476" y="348430"/>
                  <a:pt x="369399" y="369958"/>
                  <a:pt x="400050" y="323982"/>
                </a:cubicBezTo>
                <a:lnTo>
                  <a:pt x="412750" y="304932"/>
                </a:lnTo>
                <a:cubicBezTo>
                  <a:pt x="416983" y="298582"/>
                  <a:pt x="420054" y="291278"/>
                  <a:pt x="425450" y="285882"/>
                </a:cubicBezTo>
                <a:cubicBezTo>
                  <a:pt x="431800" y="279532"/>
                  <a:pt x="438987" y="273921"/>
                  <a:pt x="444500" y="266832"/>
                </a:cubicBezTo>
                <a:cubicBezTo>
                  <a:pt x="453871" y="254784"/>
                  <a:pt x="459107" y="239525"/>
                  <a:pt x="469900" y="228732"/>
                </a:cubicBezTo>
                <a:cubicBezTo>
                  <a:pt x="476250" y="222382"/>
                  <a:pt x="483437" y="216771"/>
                  <a:pt x="488950" y="209682"/>
                </a:cubicBezTo>
                <a:cubicBezTo>
                  <a:pt x="498321" y="197634"/>
                  <a:pt x="514350" y="171582"/>
                  <a:pt x="514350" y="171582"/>
                </a:cubicBezTo>
                <a:cubicBezTo>
                  <a:pt x="516467" y="137715"/>
                  <a:pt x="515408" y="103500"/>
                  <a:pt x="520700" y="69982"/>
                </a:cubicBezTo>
                <a:cubicBezTo>
                  <a:pt x="521890" y="62444"/>
                  <a:pt x="528514" y="56795"/>
                  <a:pt x="533400" y="50932"/>
                </a:cubicBezTo>
                <a:cubicBezTo>
                  <a:pt x="543431" y="38895"/>
                  <a:pt x="557229" y="26318"/>
                  <a:pt x="571500" y="19182"/>
                </a:cubicBezTo>
                <a:cubicBezTo>
                  <a:pt x="577487" y="16189"/>
                  <a:pt x="584563" y="15825"/>
                  <a:pt x="590550" y="12832"/>
                </a:cubicBezTo>
                <a:cubicBezTo>
                  <a:pt x="620646" y="-2216"/>
                  <a:pt x="597795" y="132"/>
                  <a:pt x="622300" y="132"/>
                </a:cubicBezTo>
              </a:path>
            </a:pathLst>
          </a:custGeom>
          <a:noFill/>
          <a:ln w="381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solidFill>
                  <a:srgbClr val="0C0CFC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Forma livre 78"/>
          <p:cNvSpPr/>
          <p:nvPr/>
        </p:nvSpPr>
        <p:spPr>
          <a:xfrm>
            <a:off x="4567377" y="4638860"/>
            <a:ext cx="455613" cy="379412"/>
          </a:xfrm>
          <a:custGeom>
            <a:avLst/>
            <a:gdLst>
              <a:gd name="connsiteX0" fmla="*/ 0 w 508595"/>
              <a:gd name="connsiteY0" fmla="*/ 0 h 425450"/>
              <a:gd name="connsiteX1" fmla="*/ 31750 w 508595"/>
              <a:gd name="connsiteY1" fmla="*/ 25400 h 425450"/>
              <a:gd name="connsiteX2" fmla="*/ 88900 w 508595"/>
              <a:gd name="connsiteY2" fmla="*/ 38100 h 425450"/>
              <a:gd name="connsiteX3" fmla="*/ 107950 w 508595"/>
              <a:gd name="connsiteY3" fmla="*/ 57150 h 425450"/>
              <a:gd name="connsiteX4" fmla="*/ 127000 w 508595"/>
              <a:gd name="connsiteY4" fmla="*/ 63500 h 425450"/>
              <a:gd name="connsiteX5" fmla="*/ 139700 w 508595"/>
              <a:gd name="connsiteY5" fmla="*/ 82550 h 425450"/>
              <a:gd name="connsiteX6" fmla="*/ 158750 w 508595"/>
              <a:gd name="connsiteY6" fmla="*/ 88900 h 425450"/>
              <a:gd name="connsiteX7" fmla="*/ 203200 w 508595"/>
              <a:gd name="connsiteY7" fmla="*/ 120650 h 425450"/>
              <a:gd name="connsiteX8" fmla="*/ 222250 w 508595"/>
              <a:gd name="connsiteY8" fmla="*/ 133350 h 425450"/>
              <a:gd name="connsiteX9" fmla="*/ 247650 w 508595"/>
              <a:gd name="connsiteY9" fmla="*/ 139700 h 425450"/>
              <a:gd name="connsiteX10" fmla="*/ 298450 w 508595"/>
              <a:gd name="connsiteY10" fmla="*/ 152400 h 425450"/>
              <a:gd name="connsiteX11" fmla="*/ 336550 w 508595"/>
              <a:gd name="connsiteY11" fmla="*/ 184150 h 425450"/>
              <a:gd name="connsiteX12" fmla="*/ 349250 w 508595"/>
              <a:gd name="connsiteY12" fmla="*/ 222250 h 425450"/>
              <a:gd name="connsiteX13" fmla="*/ 374650 w 508595"/>
              <a:gd name="connsiteY13" fmla="*/ 260350 h 425450"/>
              <a:gd name="connsiteX14" fmla="*/ 387350 w 508595"/>
              <a:gd name="connsiteY14" fmla="*/ 279400 h 425450"/>
              <a:gd name="connsiteX15" fmla="*/ 393700 w 508595"/>
              <a:gd name="connsiteY15" fmla="*/ 304800 h 425450"/>
              <a:gd name="connsiteX16" fmla="*/ 412750 w 508595"/>
              <a:gd name="connsiteY16" fmla="*/ 317500 h 425450"/>
              <a:gd name="connsiteX17" fmla="*/ 425450 w 508595"/>
              <a:gd name="connsiteY17" fmla="*/ 336550 h 425450"/>
              <a:gd name="connsiteX18" fmla="*/ 463550 w 508595"/>
              <a:gd name="connsiteY18" fmla="*/ 355600 h 425450"/>
              <a:gd name="connsiteX19" fmla="*/ 482600 w 508595"/>
              <a:gd name="connsiteY19" fmla="*/ 368300 h 425450"/>
              <a:gd name="connsiteX20" fmla="*/ 508000 w 508595"/>
              <a:gd name="connsiteY20" fmla="*/ 412750 h 425450"/>
              <a:gd name="connsiteX21" fmla="*/ 508000 w 508595"/>
              <a:gd name="connsiteY21" fmla="*/ 425450 h 425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508595" h="425450">
                <a:moveTo>
                  <a:pt x="0" y="0"/>
                </a:moveTo>
                <a:cubicBezTo>
                  <a:pt x="10583" y="8467"/>
                  <a:pt x="19902" y="18818"/>
                  <a:pt x="31750" y="25400"/>
                </a:cubicBezTo>
                <a:cubicBezTo>
                  <a:pt x="36794" y="28202"/>
                  <a:pt x="86715" y="37663"/>
                  <a:pt x="88900" y="38100"/>
                </a:cubicBezTo>
                <a:cubicBezTo>
                  <a:pt x="95250" y="44450"/>
                  <a:pt x="100478" y="52169"/>
                  <a:pt x="107950" y="57150"/>
                </a:cubicBezTo>
                <a:cubicBezTo>
                  <a:pt x="113519" y="60863"/>
                  <a:pt x="121773" y="59319"/>
                  <a:pt x="127000" y="63500"/>
                </a:cubicBezTo>
                <a:cubicBezTo>
                  <a:pt x="132959" y="68268"/>
                  <a:pt x="133741" y="77782"/>
                  <a:pt x="139700" y="82550"/>
                </a:cubicBezTo>
                <a:cubicBezTo>
                  <a:pt x="144927" y="86731"/>
                  <a:pt x="152763" y="85907"/>
                  <a:pt x="158750" y="88900"/>
                </a:cubicBezTo>
                <a:cubicBezTo>
                  <a:pt x="168727" y="93888"/>
                  <a:pt x="196489" y="115856"/>
                  <a:pt x="203200" y="120650"/>
                </a:cubicBezTo>
                <a:cubicBezTo>
                  <a:pt x="209410" y="125086"/>
                  <a:pt x="215235" y="130344"/>
                  <a:pt x="222250" y="133350"/>
                </a:cubicBezTo>
                <a:cubicBezTo>
                  <a:pt x="230272" y="136788"/>
                  <a:pt x="239259" y="137302"/>
                  <a:pt x="247650" y="139700"/>
                </a:cubicBezTo>
                <a:cubicBezTo>
                  <a:pt x="293211" y="152717"/>
                  <a:pt x="233899" y="139490"/>
                  <a:pt x="298450" y="152400"/>
                </a:cubicBezTo>
                <a:cubicBezTo>
                  <a:pt x="310307" y="160305"/>
                  <a:pt x="329360" y="171208"/>
                  <a:pt x="336550" y="184150"/>
                </a:cubicBezTo>
                <a:cubicBezTo>
                  <a:pt x="343051" y="195852"/>
                  <a:pt x="341824" y="211111"/>
                  <a:pt x="349250" y="222250"/>
                </a:cubicBezTo>
                <a:lnTo>
                  <a:pt x="374650" y="260350"/>
                </a:lnTo>
                <a:lnTo>
                  <a:pt x="387350" y="279400"/>
                </a:lnTo>
                <a:cubicBezTo>
                  <a:pt x="389467" y="287867"/>
                  <a:pt x="388859" y="297538"/>
                  <a:pt x="393700" y="304800"/>
                </a:cubicBezTo>
                <a:cubicBezTo>
                  <a:pt x="397933" y="311150"/>
                  <a:pt x="407354" y="312104"/>
                  <a:pt x="412750" y="317500"/>
                </a:cubicBezTo>
                <a:cubicBezTo>
                  <a:pt x="418146" y="322896"/>
                  <a:pt x="420054" y="331154"/>
                  <a:pt x="425450" y="336550"/>
                </a:cubicBezTo>
                <a:cubicBezTo>
                  <a:pt x="443648" y="354748"/>
                  <a:pt x="442892" y="345271"/>
                  <a:pt x="463550" y="355600"/>
                </a:cubicBezTo>
                <a:cubicBezTo>
                  <a:pt x="470376" y="359013"/>
                  <a:pt x="476250" y="364067"/>
                  <a:pt x="482600" y="368300"/>
                </a:cubicBezTo>
                <a:cubicBezTo>
                  <a:pt x="491890" y="382235"/>
                  <a:pt x="502629" y="396637"/>
                  <a:pt x="508000" y="412750"/>
                </a:cubicBezTo>
                <a:cubicBezTo>
                  <a:pt x="509339" y="416766"/>
                  <a:pt x="508000" y="421217"/>
                  <a:pt x="508000" y="425450"/>
                </a:cubicBezTo>
              </a:path>
            </a:pathLst>
          </a:custGeom>
          <a:noFill/>
          <a:ln w="381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solidFill>
                  <a:srgbClr val="0C0CFC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Freeform 19"/>
          <p:cNvSpPr>
            <a:spLocks/>
          </p:cNvSpPr>
          <p:nvPr/>
        </p:nvSpPr>
        <p:spPr bwMode="auto">
          <a:xfrm>
            <a:off x="4334015" y="5959660"/>
            <a:ext cx="244475" cy="68262"/>
          </a:xfrm>
          <a:custGeom>
            <a:avLst/>
            <a:gdLst>
              <a:gd name="T0" fmla="*/ 279400 w 176"/>
              <a:gd name="T1" fmla="*/ 73025 h 47"/>
              <a:gd name="T2" fmla="*/ 257175 w 176"/>
              <a:gd name="T3" fmla="*/ 68262 h 47"/>
              <a:gd name="T4" fmla="*/ 233363 w 176"/>
              <a:gd name="T5" fmla="*/ 20637 h 47"/>
              <a:gd name="T6" fmla="*/ 123825 w 176"/>
              <a:gd name="T7" fmla="*/ 30162 h 47"/>
              <a:gd name="T8" fmla="*/ 90487 w 176"/>
              <a:gd name="T9" fmla="*/ 44450 h 47"/>
              <a:gd name="T10" fmla="*/ 71437 w 176"/>
              <a:gd name="T11" fmla="*/ 30162 h 47"/>
              <a:gd name="T12" fmla="*/ 33338 w 176"/>
              <a:gd name="T13" fmla="*/ 39687 h 47"/>
              <a:gd name="T14" fmla="*/ 17463 w 176"/>
              <a:gd name="T15" fmla="*/ 15875 h 47"/>
              <a:gd name="T16" fmla="*/ 7938 w 176"/>
              <a:gd name="T17" fmla="*/ 0 h 47"/>
              <a:gd name="T18" fmla="*/ 0 w 176"/>
              <a:gd name="T19" fmla="*/ 4762 h 47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6"/>
              <a:gd name="T31" fmla="*/ 0 h 47"/>
              <a:gd name="T32" fmla="*/ 176 w 176"/>
              <a:gd name="T33" fmla="*/ 47 h 47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6" h="47">
                <a:moveTo>
                  <a:pt x="176" y="46"/>
                </a:moveTo>
                <a:cubicBezTo>
                  <a:pt x="171" y="45"/>
                  <a:pt x="165" y="47"/>
                  <a:pt x="162" y="43"/>
                </a:cubicBezTo>
                <a:cubicBezTo>
                  <a:pt x="151" y="29"/>
                  <a:pt x="170" y="24"/>
                  <a:pt x="147" y="13"/>
                </a:cubicBezTo>
                <a:cubicBezTo>
                  <a:pt x="117" y="14"/>
                  <a:pt x="103" y="17"/>
                  <a:pt x="78" y="19"/>
                </a:cubicBezTo>
                <a:cubicBezTo>
                  <a:pt x="70" y="22"/>
                  <a:pt x="65" y="26"/>
                  <a:pt x="57" y="28"/>
                </a:cubicBezTo>
                <a:cubicBezTo>
                  <a:pt x="52" y="24"/>
                  <a:pt x="51" y="21"/>
                  <a:pt x="45" y="19"/>
                </a:cubicBezTo>
                <a:cubicBezTo>
                  <a:pt x="37" y="22"/>
                  <a:pt x="29" y="24"/>
                  <a:pt x="21" y="25"/>
                </a:cubicBezTo>
                <a:cubicBezTo>
                  <a:pt x="16" y="20"/>
                  <a:pt x="14" y="15"/>
                  <a:pt x="11" y="10"/>
                </a:cubicBezTo>
                <a:cubicBezTo>
                  <a:pt x="10" y="8"/>
                  <a:pt x="10" y="0"/>
                  <a:pt x="5" y="0"/>
                </a:cubicBezTo>
                <a:cubicBezTo>
                  <a:pt x="3" y="0"/>
                  <a:pt x="0" y="3"/>
                  <a:pt x="0" y="3"/>
                </a:cubicBezTo>
              </a:path>
            </a:pathLst>
          </a:custGeom>
          <a:solidFill>
            <a:schemeClr val="tx1"/>
          </a:solidFill>
          <a:ln>
            <a:solidFill>
              <a:srgbClr val="0000CC"/>
            </a:solidFill>
            <a:headEnd type="none" w="med" len="med"/>
            <a:tailEnd type="none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solidFill>
                  <a:srgbClr val="0C0CFC"/>
                </a:solidFill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36" name="Freeform 16"/>
          <p:cNvSpPr>
            <a:spLocks/>
          </p:cNvSpPr>
          <p:nvPr/>
        </p:nvSpPr>
        <p:spPr bwMode="auto">
          <a:xfrm>
            <a:off x="3705365" y="4070535"/>
            <a:ext cx="104775" cy="836612"/>
          </a:xfrm>
          <a:custGeom>
            <a:avLst/>
            <a:gdLst>
              <a:gd name="T0" fmla="*/ 44450 w 75"/>
              <a:gd name="T1" fmla="*/ 0 h 582"/>
              <a:gd name="T2" fmla="*/ 25400 w 75"/>
              <a:gd name="T3" fmla="*/ 76200 h 582"/>
              <a:gd name="T4" fmla="*/ 58738 w 75"/>
              <a:gd name="T5" fmla="*/ 204788 h 582"/>
              <a:gd name="T6" fmla="*/ 68263 w 75"/>
              <a:gd name="T7" fmla="*/ 238125 h 582"/>
              <a:gd name="T8" fmla="*/ 77788 w 75"/>
              <a:gd name="T9" fmla="*/ 266700 h 582"/>
              <a:gd name="T10" fmla="*/ 73025 w 75"/>
              <a:gd name="T11" fmla="*/ 423863 h 582"/>
              <a:gd name="T12" fmla="*/ 101600 w 75"/>
              <a:gd name="T13" fmla="*/ 452438 h 582"/>
              <a:gd name="T14" fmla="*/ 63500 w 75"/>
              <a:gd name="T15" fmla="*/ 571500 h 582"/>
              <a:gd name="T16" fmla="*/ 11113 w 75"/>
              <a:gd name="T17" fmla="*/ 638175 h 582"/>
              <a:gd name="T18" fmla="*/ 25400 w 75"/>
              <a:gd name="T19" fmla="*/ 738187 h 582"/>
              <a:gd name="T20" fmla="*/ 39688 w 75"/>
              <a:gd name="T21" fmla="*/ 785812 h 582"/>
              <a:gd name="T22" fmla="*/ 39688 w 75"/>
              <a:gd name="T23" fmla="*/ 881063 h 582"/>
              <a:gd name="T24" fmla="*/ 25400 w 75"/>
              <a:gd name="T25" fmla="*/ 923925 h 58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75"/>
              <a:gd name="T40" fmla="*/ 0 h 582"/>
              <a:gd name="T41" fmla="*/ 75 w 75"/>
              <a:gd name="T42" fmla="*/ 582 h 582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75" h="582">
                <a:moveTo>
                  <a:pt x="28" y="0"/>
                </a:moveTo>
                <a:cubicBezTo>
                  <a:pt x="25" y="28"/>
                  <a:pt x="23" y="27"/>
                  <a:pt x="16" y="48"/>
                </a:cubicBezTo>
                <a:cubicBezTo>
                  <a:pt x="25" y="74"/>
                  <a:pt x="28" y="103"/>
                  <a:pt x="37" y="129"/>
                </a:cubicBezTo>
                <a:cubicBezTo>
                  <a:pt x="47" y="159"/>
                  <a:pt x="32" y="112"/>
                  <a:pt x="43" y="150"/>
                </a:cubicBezTo>
                <a:cubicBezTo>
                  <a:pt x="45" y="156"/>
                  <a:pt x="49" y="168"/>
                  <a:pt x="49" y="168"/>
                </a:cubicBezTo>
                <a:cubicBezTo>
                  <a:pt x="49" y="171"/>
                  <a:pt x="39" y="251"/>
                  <a:pt x="46" y="267"/>
                </a:cubicBezTo>
                <a:cubicBezTo>
                  <a:pt x="49" y="275"/>
                  <a:pt x="64" y="285"/>
                  <a:pt x="64" y="285"/>
                </a:cubicBezTo>
                <a:cubicBezTo>
                  <a:pt x="75" y="318"/>
                  <a:pt x="63" y="337"/>
                  <a:pt x="40" y="360"/>
                </a:cubicBezTo>
                <a:cubicBezTo>
                  <a:pt x="34" y="378"/>
                  <a:pt x="20" y="389"/>
                  <a:pt x="7" y="402"/>
                </a:cubicBezTo>
                <a:cubicBezTo>
                  <a:pt x="0" y="424"/>
                  <a:pt x="11" y="444"/>
                  <a:pt x="16" y="465"/>
                </a:cubicBezTo>
                <a:cubicBezTo>
                  <a:pt x="19" y="475"/>
                  <a:pt x="25" y="495"/>
                  <a:pt x="25" y="495"/>
                </a:cubicBezTo>
                <a:cubicBezTo>
                  <a:pt x="27" y="517"/>
                  <a:pt x="31" y="534"/>
                  <a:pt x="25" y="555"/>
                </a:cubicBezTo>
                <a:cubicBezTo>
                  <a:pt x="22" y="566"/>
                  <a:pt x="16" y="569"/>
                  <a:pt x="16" y="582"/>
                </a:cubicBezTo>
              </a:path>
            </a:pathLst>
          </a:custGeom>
          <a:noFill/>
          <a:ln w="381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solidFill>
                  <a:srgbClr val="0C0CFC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Freeform 11"/>
          <p:cNvSpPr>
            <a:spLocks/>
          </p:cNvSpPr>
          <p:nvPr/>
        </p:nvSpPr>
        <p:spPr bwMode="auto">
          <a:xfrm rot="21310213">
            <a:off x="3981590" y="2105210"/>
            <a:ext cx="195262" cy="317500"/>
          </a:xfrm>
          <a:custGeom>
            <a:avLst/>
            <a:gdLst>
              <a:gd name="T0" fmla="*/ 0 w 122"/>
              <a:gd name="T1" fmla="*/ 2147483646 h 175"/>
              <a:gd name="T2" fmla="*/ 2147483646 w 122"/>
              <a:gd name="T3" fmla="*/ 2147483646 h 175"/>
              <a:gd name="T4" fmla="*/ 2147483646 w 122"/>
              <a:gd name="T5" fmla="*/ 2147483646 h 175"/>
              <a:gd name="T6" fmla="*/ 2147483646 w 122"/>
              <a:gd name="T7" fmla="*/ 2147483646 h 175"/>
              <a:gd name="T8" fmla="*/ 2147483646 w 122"/>
              <a:gd name="T9" fmla="*/ 2147483646 h 175"/>
              <a:gd name="T10" fmla="*/ 2147483646 w 122"/>
              <a:gd name="T11" fmla="*/ 2147483646 h 175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2"/>
              <a:gd name="T19" fmla="*/ 0 h 175"/>
              <a:gd name="T20" fmla="*/ 122 w 122"/>
              <a:gd name="T21" fmla="*/ 175 h 175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2" h="175">
                <a:moveTo>
                  <a:pt x="0" y="175"/>
                </a:moveTo>
                <a:cubicBezTo>
                  <a:pt x="18" y="157"/>
                  <a:pt x="18" y="160"/>
                  <a:pt x="36" y="148"/>
                </a:cubicBezTo>
                <a:cubicBezTo>
                  <a:pt x="43" y="128"/>
                  <a:pt x="45" y="106"/>
                  <a:pt x="60" y="91"/>
                </a:cubicBezTo>
                <a:cubicBezTo>
                  <a:pt x="65" y="72"/>
                  <a:pt x="67" y="57"/>
                  <a:pt x="84" y="46"/>
                </a:cubicBezTo>
                <a:cubicBezTo>
                  <a:pt x="86" y="34"/>
                  <a:pt x="87" y="20"/>
                  <a:pt x="99" y="13"/>
                </a:cubicBezTo>
                <a:cubicBezTo>
                  <a:pt x="122" y="0"/>
                  <a:pt x="105" y="16"/>
                  <a:pt x="114" y="7"/>
                </a:cubicBezTo>
              </a:path>
            </a:pathLst>
          </a:custGeom>
          <a:solidFill>
            <a:schemeClr val="tx1"/>
          </a:solidFill>
          <a:ln w="381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solidFill>
                  <a:srgbClr val="0C0CFC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8" name="Grupo 18"/>
          <p:cNvGrpSpPr>
            <a:grpSpLocks/>
          </p:cNvGrpSpPr>
          <p:nvPr/>
        </p:nvGrpSpPr>
        <p:grpSpPr bwMode="auto">
          <a:xfrm>
            <a:off x="4857890" y="2109972"/>
            <a:ext cx="209550" cy="768350"/>
            <a:chOff x="7027756" y="1889760"/>
            <a:chExt cx="209038" cy="768404"/>
          </a:xfrm>
        </p:grpSpPr>
        <p:sp>
          <p:nvSpPr>
            <p:cNvPr id="139" name="Forma livre 10"/>
            <p:cNvSpPr/>
            <p:nvPr/>
          </p:nvSpPr>
          <p:spPr>
            <a:xfrm>
              <a:off x="7027756" y="1889760"/>
              <a:ext cx="121938" cy="496923"/>
            </a:xfrm>
            <a:custGeom>
              <a:avLst/>
              <a:gdLst>
                <a:gd name="connsiteX0" fmla="*/ 52313 w 121981"/>
                <a:gd name="connsiteY0" fmla="*/ 0 h 496389"/>
                <a:gd name="connsiteX1" fmla="*/ 61 w 121981"/>
                <a:gd name="connsiteY1" fmla="*/ 217714 h 496389"/>
                <a:gd name="connsiteX2" fmla="*/ 43604 w 121981"/>
                <a:gd name="connsiteY2" fmla="*/ 444137 h 496389"/>
                <a:gd name="connsiteX3" fmla="*/ 121981 w 121981"/>
                <a:gd name="connsiteY3" fmla="*/ 496389 h 4963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81" h="496389">
                  <a:moveTo>
                    <a:pt x="52313" y="0"/>
                  </a:moveTo>
                  <a:cubicBezTo>
                    <a:pt x="26912" y="71845"/>
                    <a:pt x="1512" y="143691"/>
                    <a:pt x="61" y="217714"/>
                  </a:cubicBezTo>
                  <a:cubicBezTo>
                    <a:pt x="-1390" y="291737"/>
                    <a:pt x="23284" y="397691"/>
                    <a:pt x="43604" y="444137"/>
                  </a:cubicBezTo>
                  <a:cubicBezTo>
                    <a:pt x="63924" y="490583"/>
                    <a:pt x="92952" y="493486"/>
                    <a:pt x="121981" y="496389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0" name="Forma livre 11"/>
            <p:cNvSpPr/>
            <p:nvPr/>
          </p:nvSpPr>
          <p:spPr>
            <a:xfrm>
              <a:off x="7149694" y="2383508"/>
              <a:ext cx="87100" cy="274656"/>
            </a:xfrm>
            <a:custGeom>
              <a:avLst/>
              <a:gdLst>
                <a:gd name="connsiteX0" fmla="*/ 73177 w 87057"/>
                <a:gd name="connsiteY0" fmla="*/ 274155 h 274155"/>
                <a:gd name="connsiteX1" fmla="*/ 81885 w 87057"/>
                <a:gd name="connsiteY1" fmla="*/ 47732 h 274155"/>
                <a:gd name="connsiteX2" fmla="*/ 3508 w 87057"/>
                <a:gd name="connsiteY2" fmla="*/ 4189 h 274155"/>
                <a:gd name="connsiteX3" fmla="*/ 20925 w 87057"/>
                <a:gd name="connsiteY3" fmla="*/ 4189 h 2741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057" h="274155">
                  <a:moveTo>
                    <a:pt x="73177" y="274155"/>
                  </a:moveTo>
                  <a:cubicBezTo>
                    <a:pt x="83336" y="183440"/>
                    <a:pt x="93496" y="92726"/>
                    <a:pt x="81885" y="47732"/>
                  </a:cubicBezTo>
                  <a:cubicBezTo>
                    <a:pt x="70274" y="2738"/>
                    <a:pt x="13668" y="11446"/>
                    <a:pt x="3508" y="4189"/>
                  </a:cubicBezTo>
                  <a:cubicBezTo>
                    <a:pt x="-6652" y="-3068"/>
                    <a:pt x="7136" y="560"/>
                    <a:pt x="20925" y="4189"/>
                  </a:cubicBezTo>
                </a:path>
              </a:pathLst>
            </a:custGeom>
            <a:noFill/>
            <a:ln w="38100"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1" name="Forma livre 15"/>
          <p:cNvSpPr/>
          <p:nvPr/>
        </p:nvSpPr>
        <p:spPr>
          <a:xfrm>
            <a:off x="5327790" y="2356035"/>
            <a:ext cx="217487" cy="130175"/>
          </a:xfrm>
          <a:custGeom>
            <a:avLst/>
            <a:gdLst>
              <a:gd name="connsiteX0" fmla="*/ 216470 w 216470"/>
              <a:gd name="connsiteY0" fmla="*/ 0 h 130629"/>
              <a:gd name="connsiteX1" fmla="*/ 164219 w 216470"/>
              <a:gd name="connsiteY1" fmla="*/ 55984 h 130629"/>
              <a:gd name="connsiteX2" fmla="*/ 115700 w 216470"/>
              <a:gd name="connsiteY2" fmla="*/ 89574 h 130629"/>
              <a:gd name="connsiteX3" fmla="*/ 48519 w 216470"/>
              <a:gd name="connsiteY3" fmla="*/ 89574 h 130629"/>
              <a:gd name="connsiteX4" fmla="*/ 0 w 216470"/>
              <a:gd name="connsiteY4" fmla="*/ 130629 h 13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70" h="130629">
                <a:moveTo>
                  <a:pt x="216470" y="0"/>
                </a:moveTo>
                <a:cubicBezTo>
                  <a:pt x="198742" y="20527"/>
                  <a:pt x="181014" y="41055"/>
                  <a:pt x="164219" y="55984"/>
                </a:cubicBezTo>
                <a:cubicBezTo>
                  <a:pt x="147424" y="70913"/>
                  <a:pt x="134983" y="83976"/>
                  <a:pt x="115700" y="89574"/>
                </a:cubicBezTo>
                <a:cubicBezTo>
                  <a:pt x="96417" y="95172"/>
                  <a:pt x="67802" y="82732"/>
                  <a:pt x="48519" y="89574"/>
                </a:cubicBezTo>
                <a:cubicBezTo>
                  <a:pt x="29236" y="96416"/>
                  <a:pt x="14618" y="113522"/>
                  <a:pt x="0" y="130629"/>
                </a:cubicBezTo>
              </a:path>
            </a:pathLst>
          </a:cu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Forma livre 16"/>
          <p:cNvSpPr/>
          <p:nvPr/>
        </p:nvSpPr>
        <p:spPr>
          <a:xfrm>
            <a:off x="5521465" y="2348097"/>
            <a:ext cx="57150" cy="365125"/>
          </a:xfrm>
          <a:custGeom>
            <a:avLst/>
            <a:gdLst>
              <a:gd name="connsiteX0" fmla="*/ 22512 w 56851"/>
              <a:gd name="connsiteY0" fmla="*/ 0 h 365760"/>
              <a:gd name="connsiteX1" fmla="*/ 119 w 56851"/>
              <a:gd name="connsiteY1" fmla="*/ 59716 h 365760"/>
              <a:gd name="connsiteX2" fmla="*/ 15048 w 56851"/>
              <a:gd name="connsiteY2" fmla="*/ 108235 h 365760"/>
              <a:gd name="connsiteX3" fmla="*/ 44906 w 56851"/>
              <a:gd name="connsiteY3" fmla="*/ 153022 h 365760"/>
              <a:gd name="connsiteX4" fmla="*/ 52370 w 56851"/>
              <a:gd name="connsiteY4" fmla="*/ 190344 h 365760"/>
              <a:gd name="connsiteX5" fmla="*/ 56103 w 56851"/>
              <a:gd name="connsiteY5" fmla="*/ 227667 h 365760"/>
              <a:gd name="connsiteX6" fmla="*/ 37441 w 56851"/>
              <a:gd name="connsiteY6" fmla="*/ 264989 h 365760"/>
              <a:gd name="connsiteX7" fmla="*/ 26245 w 56851"/>
              <a:gd name="connsiteY7" fmla="*/ 294847 h 365760"/>
              <a:gd name="connsiteX8" fmla="*/ 11316 w 56851"/>
              <a:gd name="connsiteY8" fmla="*/ 365760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6851" h="365760">
                <a:moveTo>
                  <a:pt x="22512" y="0"/>
                </a:moveTo>
                <a:cubicBezTo>
                  <a:pt x="11937" y="20838"/>
                  <a:pt x="1363" y="41677"/>
                  <a:pt x="119" y="59716"/>
                </a:cubicBezTo>
                <a:cubicBezTo>
                  <a:pt x="-1125" y="77755"/>
                  <a:pt x="7584" y="92684"/>
                  <a:pt x="15048" y="108235"/>
                </a:cubicBezTo>
                <a:cubicBezTo>
                  <a:pt x="22512" y="123786"/>
                  <a:pt x="38686" y="139337"/>
                  <a:pt x="44906" y="153022"/>
                </a:cubicBezTo>
                <a:cubicBezTo>
                  <a:pt x="51126" y="166707"/>
                  <a:pt x="50504" y="177903"/>
                  <a:pt x="52370" y="190344"/>
                </a:cubicBezTo>
                <a:cubicBezTo>
                  <a:pt x="54236" y="202785"/>
                  <a:pt x="58591" y="215226"/>
                  <a:pt x="56103" y="227667"/>
                </a:cubicBezTo>
                <a:cubicBezTo>
                  <a:pt x="53615" y="240108"/>
                  <a:pt x="42417" y="253793"/>
                  <a:pt x="37441" y="264989"/>
                </a:cubicBezTo>
                <a:cubicBezTo>
                  <a:pt x="32465" y="276185"/>
                  <a:pt x="30599" y="278052"/>
                  <a:pt x="26245" y="294847"/>
                </a:cubicBezTo>
                <a:cubicBezTo>
                  <a:pt x="21891" y="311642"/>
                  <a:pt x="16603" y="338701"/>
                  <a:pt x="11316" y="365760"/>
                </a:cubicBezTo>
              </a:path>
            </a:pathLst>
          </a:custGeom>
          <a:noFill/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Forma livre 17"/>
          <p:cNvSpPr/>
          <p:nvPr/>
        </p:nvSpPr>
        <p:spPr>
          <a:xfrm>
            <a:off x="4432440" y="5897747"/>
            <a:ext cx="44450" cy="82550"/>
          </a:xfrm>
          <a:custGeom>
            <a:avLst/>
            <a:gdLst>
              <a:gd name="connsiteX0" fmla="*/ 45005 w 45005"/>
              <a:gd name="connsiteY0" fmla="*/ 82110 h 82110"/>
              <a:gd name="connsiteX1" fmla="*/ 3950 w 45005"/>
              <a:gd name="connsiteY1" fmla="*/ 48520 h 82110"/>
              <a:gd name="connsiteX2" fmla="*/ 3950 w 45005"/>
              <a:gd name="connsiteY2" fmla="*/ 0 h 82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005" h="82110">
                <a:moveTo>
                  <a:pt x="45005" y="82110"/>
                </a:moveTo>
                <a:cubicBezTo>
                  <a:pt x="27898" y="72157"/>
                  <a:pt x="10792" y="62205"/>
                  <a:pt x="3950" y="48520"/>
                </a:cubicBezTo>
                <a:cubicBezTo>
                  <a:pt x="-2893" y="34835"/>
                  <a:pt x="528" y="17417"/>
                  <a:pt x="3950" y="0"/>
                </a:cubicBezTo>
              </a:path>
            </a:pathLst>
          </a:custGeom>
          <a:noFill/>
          <a:ln w="38100" cap="flat" cmpd="sng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solidFill>
                  <a:srgbClr val="0C0CFC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4" name="Grupo 36"/>
          <p:cNvGrpSpPr>
            <a:grpSpLocks/>
          </p:cNvGrpSpPr>
          <p:nvPr/>
        </p:nvGrpSpPr>
        <p:grpSpPr bwMode="auto">
          <a:xfrm>
            <a:off x="2070240" y="2021072"/>
            <a:ext cx="2476500" cy="333375"/>
            <a:chOff x="4240213" y="1800665"/>
            <a:chExt cx="2477110" cy="332935"/>
          </a:xfrm>
        </p:grpSpPr>
        <p:sp>
          <p:nvSpPr>
            <p:cNvPr id="145" name="Forma livre 73"/>
            <p:cNvSpPr/>
            <p:nvPr/>
          </p:nvSpPr>
          <p:spPr>
            <a:xfrm>
              <a:off x="4240213" y="1803836"/>
              <a:ext cx="2323084" cy="329764"/>
            </a:xfrm>
            <a:custGeom>
              <a:avLst/>
              <a:gdLst>
                <a:gd name="connsiteX0" fmla="*/ 0 w 2651125"/>
                <a:gd name="connsiteY0" fmla="*/ 359048 h 365452"/>
                <a:gd name="connsiteX1" fmla="*/ 19050 w 2651125"/>
                <a:gd name="connsiteY1" fmla="*/ 365398 h 365452"/>
                <a:gd name="connsiteX2" fmla="*/ 57150 w 2651125"/>
                <a:gd name="connsiteY2" fmla="*/ 359048 h 365452"/>
                <a:gd name="connsiteX3" fmla="*/ 66675 w 2651125"/>
                <a:gd name="connsiteY3" fmla="*/ 352698 h 365452"/>
                <a:gd name="connsiteX4" fmla="*/ 73025 w 2651125"/>
                <a:gd name="connsiteY4" fmla="*/ 305073 h 365452"/>
                <a:gd name="connsiteX5" fmla="*/ 76200 w 2651125"/>
                <a:gd name="connsiteY5" fmla="*/ 282848 h 365452"/>
                <a:gd name="connsiteX6" fmla="*/ 79375 w 2651125"/>
                <a:gd name="connsiteY6" fmla="*/ 254273 h 365452"/>
                <a:gd name="connsiteX7" fmla="*/ 88900 w 2651125"/>
                <a:gd name="connsiteY7" fmla="*/ 235223 h 365452"/>
                <a:gd name="connsiteX8" fmla="*/ 273050 w 2651125"/>
                <a:gd name="connsiteY8" fmla="*/ 232048 h 365452"/>
                <a:gd name="connsiteX9" fmla="*/ 282575 w 2651125"/>
                <a:gd name="connsiteY9" fmla="*/ 228873 h 365452"/>
                <a:gd name="connsiteX10" fmla="*/ 292100 w 2651125"/>
                <a:gd name="connsiteY10" fmla="*/ 206648 h 365452"/>
                <a:gd name="connsiteX11" fmla="*/ 298450 w 2651125"/>
                <a:gd name="connsiteY11" fmla="*/ 155848 h 365452"/>
                <a:gd name="connsiteX12" fmla="*/ 301625 w 2651125"/>
                <a:gd name="connsiteY12" fmla="*/ 146323 h 365452"/>
                <a:gd name="connsiteX13" fmla="*/ 330200 w 2651125"/>
                <a:gd name="connsiteY13" fmla="*/ 130448 h 365452"/>
                <a:gd name="connsiteX14" fmla="*/ 342900 w 2651125"/>
                <a:gd name="connsiteY14" fmla="*/ 124098 h 365452"/>
                <a:gd name="connsiteX15" fmla="*/ 381000 w 2651125"/>
                <a:gd name="connsiteY15" fmla="*/ 117748 h 365452"/>
                <a:gd name="connsiteX16" fmla="*/ 390525 w 2651125"/>
                <a:gd name="connsiteY16" fmla="*/ 114573 h 365452"/>
                <a:gd name="connsiteX17" fmla="*/ 400050 w 2651125"/>
                <a:gd name="connsiteY17" fmla="*/ 108223 h 365452"/>
                <a:gd name="connsiteX18" fmla="*/ 425450 w 2651125"/>
                <a:gd name="connsiteY18" fmla="*/ 114573 h 365452"/>
                <a:gd name="connsiteX19" fmla="*/ 444500 w 2651125"/>
                <a:gd name="connsiteY19" fmla="*/ 120923 h 365452"/>
                <a:gd name="connsiteX20" fmla="*/ 454025 w 2651125"/>
                <a:gd name="connsiteY20" fmla="*/ 124098 h 365452"/>
                <a:gd name="connsiteX21" fmla="*/ 492125 w 2651125"/>
                <a:gd name="connsiteY21" fmla="*/ 120923 h 365452"/>
                <a:gd name="connsiteX22" fmla="*/ 504825 w 2651125"/>
                <a:gd name="connsiteY22" fmla="*/ 117748 h 365452"/>
                <a:gd name="connsiteX23" fmla="*/ 523875 w 2651125"/>
                <a:gd name="connsiteY23" fmla="*/ 114573 h 365452"/>
                <a:gd name="connsiteX24" fmla="*/ 644525 w 2651125"/>
                <a:gd name="connsiteY24" fmla="*/ 117748 h 365452"/>
                <a:gd name="connsiteX25" fmla="*/ 654050 w 2651125"/>
                <a:gd name="connsiteY25" fmla="*/ 120923 h 365452"/>
                <a:gd name="connsiteX26" fmla="*/ 673100 w 2651125"/>
                <a:gd name="connsiteY26" fmla="*/ 136798 h 365452"/>
                <a:gd name="connsiteX27" fmla="*/ 682625 w 2651125"/>
                <a:gd name="connsiteY27" fmla="*/ 149498 h 365452"/>
                <a:gd name="connsiteX28" fmla="*/ 704850 w 2651125"/>
                <a:gd name="connsiteY28" fmla="*/ 162198 h 365452"/>
                <a:gd name="connsiteX29" fmla="*/ 723900 w 2651125"/>
                <a:gd name="connsiteY29" fmla="*/ 171723 h 365452"/>
                <a:gd name="connsiteX30" fmla="*/ 752475 w 2651125"/>
                <a:gd name="connsiteY30" fmla="*/ 193948 h 365452"/>
                <a:gd name="connsiteX31" fmla="*/ 762000 w 2651125"/>
                <a:gd name="connsiteY31" fmla="*/ 200298 h 365452"/>
                <a:gd name="connsiteX32" fmla="*/ 774700 w 2651125"/>
                <a:gd name="connsiteY32" fmla="*/ 206648 h 365452"/>
                <a:gd name="connsiteX33" fmla="*/ 803275 w 2651125"/>
                <a:gd name="connsiteY33" fmla="*/ 228873 h 365452"/>
                <a:gd name="connsiteX34" fmla="*/ 831850 w 2651125"/>
                <a:gd name="connsiteY34" fmla="*/ 244748 h 365452"/>
                <a:gd name="connsiteX35" fmla="*/ 860425 w 2651125"/>
                <a:gd name="connsiteY35" fmla="*/ 266973 h 365452"/>
                <a:gd name="connsiteX36" fmla="*/ 866775 w 2651125"/>
                <a:gd name="connsiteY36" fmla="*/ 276498 h 365452"/>
                <a:gd name="connsiteX37" fmla="*/ 876300 w 2651125"/>
                <a:gd name="connsiteY37" fmla="*/ 279673 h 365452"/>
                <a:gd name="connsiteX38" fmla="*/ 904875 w 2651125"/>
                <a:gd name="connsiteY38" fmla="*/ 282848 h 365452"/>
                <a:gd name="connsiteX39" fmla="*/ 968375 w 2651125"/>
                <a:gd name="connsiteY39" fmla="*/ 289198 h 365452"/>
                <a:gd name="connsiteX40" fmla="*/ 984250 w 2651125"/>
                <a:gd name="connsiteY40" fmla="*/ 292373 h 365452"/>
                <a:gd name="connsiteX41" fmla="*/ 1009650 w 2651125"/>
                <a:gd name="connsiteY41" fmla="*/ 295548 h 365452"/>
                <a:gd name="connsiteX42" fmla="*/ 1022350 w 2651125"/>
                <a:gd name="connsiteY42" fmla="*/ 298723 h 365452"/>
                <a:gd name="connsiteX43" fmla="*/ 1041400 w 2651125"/>
                <a:gd name="connsiteY43" fmla="*/ 301898 h 365452"/>
                <a:gd name="connsiteX44" fmla="*/ 1050925 w 2651125"/>
                <a:gd name="connsiteY44" fmla="*/ 305073 h 365452"/>
                <a:gd name="connsiteX45" fmla="*/ 1101725 w 2651125"/>
                <a:gd name="connsiteY45" fmla="*/ 311423 h 365452"/>
                <a:gd name="connsiteX46" fmla="*/ 1212850 w 2651125"/>
                <a:gd name="connsiteY46" fmla="*/ 308248 h 365452"/>
                <a:gd name="connsiteX47" fmla="*/ 1225550 w 2651125"/>
                <a:gd name="connsiteY47" fmla="*/ 305073 h 365452"/>
                <a:gd name="connsiteX48" fmla="*/ 1238250 w 2651125"/>
                <a:gd name="connsiteY48" fmla="*/ 298723 h 365452"/>
                <a:gd name="connsiteX49" fmla="*/ 1244600 w 2651125"/>
                <a:gd name="connsiteY49" fmla="*/ 289198 h 365452"/>
                <a:gd name="connsiteX50" fmla="*/ 1254125 w 2651125"/>
                <a:gd name="connsiteY50" fmla="*/ 286023 h 365452"/>
                <a:gd name="connsiteX51" fmla="*/ 1263650 w 2651125"/>
                <a:gd name="connsiteY51" fmla="*/ 279673 h 365452"/>
                <a:gd name="connsiteX52" fmla="*/ 1285875 w 2651125"/>
                <a:gd name="connsiteY52" fmla="*/ 273323 h 365452"/>
                <a:gd name="connsiteX53" fmla="*/ 1295400 w 2651125"/>
                <a:gd name="connsiteY53" fmla="*/ 270148 h 365452"/>
                <a:gd name="connsiteX54" fmla="*/ 1304925 w 2651125"/>
                <a:gd name="connsiteY54" fmla="*/ 263798 h 365452"/>
                <a:gd name="connsiteX55" fmla="*/ 1317625 w 2651125"/>
                <a:gd name="connsiteY55" fmla="*/ 260623 h 365452"/>
                <a:gd name="connsiteX56" fmla="*/ 1330325 w 2651125"/>
                <a:gd name="connsiteY56" fmla="*/ 254273 h 365452"/>
                <a:gd name="connsiteX57" fmla="*/ 1343025 w 2651125"/>
                <a:gd name="connsiteY57" fmla="*/ 251098 h 365452"/>
                <a:gd name="connsiteX58" fmla="*/ 1365250 w 2651125"/>
                <a:gd name="connsiteY58" fmla="*/ 238398 h 365452"/>
                <a:gd name="connsiteX59" fmla="*/ 1384300 w 2651125"/>
                <a:gd name="connsiteY59" fmla="*/ 228873 h 365452"/>
                <a:gd name="connsiteX60" fmla="*/ 1457325 w 2651125"/>
                <a:gd name="connsiteY60" fmla="*/ 232048 h 365452"/>
                <a:gd name="connsiteX61" fmla="*/ 1482725 w 2651125"/>
                <a:gd name="connsiteY61" fmla="*/ 235223 h 365452"/>
                <a:gd name="connsiteX62" fmla="*/ 1527175 w 2651125"/>
                <a:gd name="connsiteY62" fmla="*/ 241573 h 365452"/>
                <a:gd name="connsiteX63" fmla="*/ 1701800 w 2651125"/>
                <a:gd name="connsiteY63" fmla="*/ 238398 h 365452"/>
                <a:gd name="connsiteX64" fmla="*/ 1711325 w 2651125"/>
                <a:gd name="connsiteY64" fmla="*/ 228873 h 365452"/>
                <a:gd name="connsiteX65" fmla="*/ 1720850 w 2651125"/>
                <a:gd name="connsiteY65" fmla="*/ 225698 h 365452"/>
                <a:gd name="connsiteX66" fmla="*/ 1743075 w 2651125"/>
                <a:gd name="connsiteY66" fmla="*/ 209823 h 365452"/>
                <a:gd name="connsiteX67" fmla="*/ 1752600 w 2651125"/>
                <a:gd name="connsiteY67" fmla="*/ 206648 h 365452"/>
                <a:gd name="connsiteX68" fmla="*/ 1758950 w 2651125"/>
                <a:gd name="connsiteY68" fmla="*/ 197123 h 365452"/>
                <a:gd name="connsiteX69" fmla="*/ 1768475 w 2651125"/>
                <a:gd name="connsiteY69" fmla="*/ 187598 h 365452"/>
                <a:gd name="connsiteX70" fmla="*/ 1771650 w 2651125"/>
                <a:gd name="connsiteY70" fmla="*/ 178073 h 365452"/>
                <a:gd name="connsiteX71" fmla="*/ 1778000 w 2651125"/>
                <a:gd name="connsiteY71" fmla="*/ 168548 h 365452"/>
                <a:gd name="connsiteX72" fmla="*/ 1784350 w 2651125"/>
                <a:gd name="connsiteY72" fmla="*/ 149498 h 365452"/>
                <a:gd name="connsiteX73" fmla="*/ 1787525 w 2651125"/>
                <a:gd name="connsiteY73" fmla="*/ 136798 h 365452"/>
                <a:gd name="connsiteX74" fmla="*/ 1793875 w 2651125"/>
                <a:gd name="connsiteY74" fmla="*/ 127273 h 365452"/>
                <a:gd name="connsiteX75" fmla="*/ 1803400 w 2651125"/>
                <a:gd name="connsiteY75" fmla="*/ 124098 h 365452"/>
                <a:gd name="connsiteX76" fmla="*/ 1997075 w 2651125"/>
                <a:gd name="connsiteY76" fmla="*/ 124098 h 365452"/>
                <a:gd name="connsiteX77" fmla="*/ 2016125 w 2651125"/>
                <a:gd name="connsiteY77" fmla="*/ 114573 h 365452"/>
                <a:gd name="connsiteX78" fmla="*/ 2025650 w 2651125"/>
                <a:gd name="connsiteY78" fmla="*/ 111398 h 365452"/>
                <a:gd name="connsiteX79" fmla="*/ 2035175 w 2651125"/>
                <a:gd name="connsiteY79" fmla="*/ 66948 h 365452"/>
                <a:gd name="connsiteX80" fmla="*/ 2041525 w 2651125"/>
                <a:gd name="connsiteY80" fmla="*/ 57423 h 365452"/>
                <a:gd name="connsiteX81" fmla="*/ 2057400 w 2651125"/>
                <a:gd name="connsiteY81" fmla="*/ 54248 h 365452"/>
                <a:gd name="connsiteX82" fmla="*/ 2092325 w 2651125"/>
                <a:gd name="connsiteY82" fmla="*/ 47898 h 365452"/>
                <a:gd name="connsiteX83" fmla="*/ 2174875 w 2651125"/>
                <a:gd name="connsiteY83" fmla="*/ 51073 h 365452"/>
                <a:gd name="connsiteX84" fmla="*/ 2190750 w 2651125"/>
                <a:gd name="connsiteY84" fmla="*/ 54248 h 365452"/>
                <a:gd name="connsiteX85" fmla="*/ 2222500 w 2651125"/>
                <a:gd name="connsiteY85" fmla="*/ 63773 h 365452"/>
                <a:gd name="connsiteX86" fmla="*/ 2232025 w 2651125"/>
                <a:gd name="connsiteY86" fmla="*/ 66948 h 365452"/>
                <a:gd name="connsiteX87" fmla="*/ 2270125 w 2651125"/>
                <a:gd name="connsiteY87" fmla="*/ 70123 h 365452"/>
                <a:gd name="connsiteX88" fmla="*/ 2279650 w 2651125"/>
                <a:gd name="connsiteY88" fmla="*/ 76473 h 365452"/>
                <a:gd name="connsiteX89" fmla="*/ 2292350 w 2651125"/>
                <a:gd name="connsiteY89" fmla="*/ 98698 h 365452"/>
                <a:gd name="connsiteX90" fmla="*/ 2311400 w 2651125"/>
                <a:gd name="connsiteY90" fmla="*/ 108223 h 365452"/>
                <a:gd name="connsiteX91" fmla="*/ 2346325 w 2651125"/>
                <a:gd name="connsiteY91" fmla="*/ 105048 h 365452"/>
                <a:gd name="connsiteX92" fmla="*/ 2352675 w 2651125"/>
                <a:gd name="connsiteY92" fmla="*/ 95523 h 365452"/>
                <a:gd name="connsiteX93" fmla="*/ 2362200 w 2651125"/>
                <a:gd name="connsiteY93" fmla="*/ 89173 h 365452"/>
                <a:gd name="connsiteX94" fmla="*/ 2374900 w 2651125"/>
                <a:gd name="connsiteY94" fmla="*/ 70123 h 365452"/>
                <a:gd name="connsiteX95" fmla="*/ 2378075 w 2651125"/>
                <a:gd name="connsiteY95" fmla="*/ 57423 h 365452"/>
                <a:gd name="connsiteX96" fmla="*/ 2387600 w 2651125"/>
                <a:gd name="connsiteY96" fmla="*/ 51073 h 365452"/>
                <a:gd name="connsiteX97" fmla="*/ 2409825 w 2651125"/>
                <a:gd name="connsiteY97" fmla="*/ 44723 h 365452"/>
                <a:gd name="connsiteX98" fmla="*/ 2419350 w 2651125"/>
                <a:gd name="connsiteY98" fmla="*/ 38373 h 365452"/>
                <a:gd name="connsiteX99" fmla="*/ 2432050 w 2651125"/>
                <a:gd name="connsiteY99" fmla="*/ 35198 h 365452"/>
                <a:gd name="connsiteX100" fmla="*/ 2441575 w 2651125"/>
                <a:gd name="connsiteY100" fmla="*/ 32023 h 365452"/>
                <a:gd name="connsiteX101" fmla="*/ 2454275 w 2651125"/>
                <a:gd name="connsiteY101" fmla="*/ 25673 h 365452"/>
                <a:gd name="connsiteX102" fmla="*/ 2514600 w 2651125"/>
                <a:gd name="connsiteY102" fmla="*/ 19323 h 365452"/>
                <a:gd name="connsiteX103" fmla="*/ 2549525 w 2651125"/>
                <a:gd name="connsiteY103" fmla="*/ 16148 h 365452"/>
                <a:gd name="connsiteX104" fmla="*/ 2578100 w 2651125"/>
                <a:gd name="connsiteY104" fmla="*/ 9798 h 365452"/>
                <a:gd name="connsiteX105" fmla="*/ 2613025 w 2651125"/>
                <a:gd name="connsiteY105" fmla="*/ 3448 h 365452"/>
                <a:gd name="connsiteX106" fmla="*/ 2628900 w 2651125"/>
                <a:gd name="connsiteY106" fmla="*/ 273 h 365452"/>
                <a:gd name="connsiteX107" fmla="*/ 2651125 w 2651125"/>
                <a:gd name="connsiteY107" fmla="*/ 273 h 3654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</a:cxnLst>
              <a:rect l="l" t="t" r="r" b="b"/>
              <a:pathLst>
                <a:path w="2651125" h="365452">
                  <a:moveTo>
                    <a:pt x="0" y="359048"/>
                  </a:moveTo>
                  <a:cubicBezTo>
                    <a:pt x="6350" y="361165"/>
                    <a:pt x="12371" y="364953"/>
                    <a:pt x="19050" y="365398"/>
                  </a:cubicBezTo>
                  <a:cubicBezTo>
                    <a:pt x="25263" y="365812"/>
                    <a:pt x="47504" y="363871"/>
                    <a:pt x="57150" y="359048"/>
                  </a:cubicBezTo>
                  <a:cubicBezTo>
                    <a:pt x="60563" y="357341"/>
                    <a:pt x="63500" y="354815"/>
                    <a:pt x="66675" y="352698"/>
                  </a:cubicBezTo>
                  <a:cubicBezTo>
                    <a:pt x="73218" y="326525"/>
                    <a:pt x="68027" y="350056"/>
                    <a:pt x="73025" y="305073"/>
                  </a:cubicBezTo>
                  <a:cubicBezTo>
                    <a:pt x="73851" y="297635"/>
                    <a:pt x="75272" y="290274"/>
                    <a:pt x="76200" y="282848"/>
                  </a:cubicBezTo>
                  <a:cubicBezTo>
                    <a:pt x="77389" y="273338"/>
                    <a:pt x="77799" y="263726"/>
                    <a:pt x="79375" y="254273"/>
                  </a:cubicBezTo>
                  <a:cubicBezTo>
                    <a:pt x="79802" y="251708"/>
                    <a:pt x="85202" y="235470"/>
                    <a:pt x="88900" y="235223"/>
                  </a:cubicBezTo>
                  <a:cubicBezTo>
                    <a:pt x="150156" y="231139"/>
                    <a:pt x="211667" y="233106"/>
                    <a:pt x="273050" y="232048"/>
                  </a:cubicBezTo>
                  <a:cubicBezTo>
                    <a:pt x="276225" y="230990"/>
                    <a:pt x="280208" y="231240"/>
                    <a:pt x="282575" y="228873"/>
                  </a:cubicBezTo>
                  <a:cubicBezTo>
                    <a:pt x="286498" y="224950"/>
                    <a:pt x="290203" y="212340"/>
                    <a:pt x="292100" y="206648"/>
                  </a:cubicBezTo>
                  <a:cubicBezTo>
                    <a:pt x="294561" y="177117"/>
                    <a:pt x="292553" y="176489"/>
                    <a:pt x="298450" y="155848"/>
                  </a:cubicBezTo>
                  <a:cubicBezTo>
                    <a:pt x="299369" y="152630"/>
                    <a:pt x="299769" y="149108"/>
                    <a:pt x="301625" y="146323"/>
                  </a:cubicBezTo>
                  <a:cubicBezTo>
                    <a:pt x="311360" y="131720"/>
                    <a:pt x="313633" y="138732"/>
                    <a:pt x="330200" y="130448"/>
                  </a:cubicBezTo>
                  <a:cubicBezTo>
                    <a:pt x="334433" y="128331"/>
                    <a:pt x="338468" y="125760"/>
                    <a:pt x="342900" y="124098"/>
                  </a:cubicBezTo>
                  <a:cubicBezTo>
                    <a:pt x="353389" y="120165"/>
                    <a:pt x="371780" y="118901"/>
                    <a:pt x="381000" y="117748"/>
                  </a:cubicBezTo>
                  <a:cubicBezTo>
                    <a:pt x="384175" y="116690"/>
                    <a:pt x="387532" y="116070"/>
                    <a:pt x="390525" y="114573"/>
                  </a:cubicBezTo>
                  <a:cubicBezTo>
                    <a:pt x="393938" y="112866"/>
                    <a:pt x="396234" y="108223"/>
                    <a:pt x="400050" y="108223"/>
                  </a:cubicBezTo>
                  <a:cubicBezTo>
                    <a:pt x="408777" y="108223"/>
                    <a:pt x="417171" y="111813"/>
                    <a:pt x="425450" y="114573"/>
                  </a:cubicBezTo>
                  <a:lnTo>
                    <a:pt x="444500" y="120923"/>
                  </a:lnTo>
                  <a:lnTo>
                    <a:pt x="454025" y="124098"/>
                  </a:lnTo>
                  <a:cubicBezTo>
                    <a:pt x="466725" y="123040"/>
                    <a:pt x="479479" y="122504"/>
                    <a:pt x="492125" y="120923"/>
                  </a:cubicBezTo>
                  <a:cubicBezTo>
                    <a:pt x="496455" y="120382"/>
                    <a:pt x="500546" y="118604"/>
                    <a:pt x="504825" y="117748"/>
                  </a:cubicBezTo>
                  <a:cubicBezTo>
                    <a:pt x="511138" y="116485"/>
                    <a:pt x="517525" y="115631"/>
                    <a:pt x="523875" y="114573"/>
                  </a:cubicBezTo>
                  <a:cubicBezTo>
                    <a:pt x="564092" y="115631"/>
                    <a:pt x="604342" y="115788"/>
                    <a:pt x="644525" y="117748"/>
                  </a:cubicBezTo>
                  <a:cubicBezTo>
                    <a:pt x="647868" y="117911"/>
                    <a:pt x="651057" y="119426"/>
                    <a:pt x="654050" y="120923"/>
                  </a:cubicBezTo>
                  <a:cubicBezTo>
                    <a:pt x="661399" y="124597"/>
                    <a:pt x="667834" y="130654"/>
                    <a:pt x="673100" y="136798"/>
                  </a:cubicBezTo>
                  <a:cubicBezTo>
                    <a:pt x="676544" y="140816"/>
                    <a:pt x="678883" y="145756"/>
                    <a:pt x="682625" y="149498"/>
                  </a:cubicBezTo>
                  <a:cubicBezTo>
                    <a:pt x="687782" y="154655"/>
                    <a:pt x="699040" y="158878"/>
                    <a:pt x="704850" y="162198"/>
                  </a:cubicBezTo>
                  <a:cubicBezTo>
                    <a:pt x="722084" y="172046"/>
                    <a:pt x="706436" y="165902"/>
                    <a:pt x="723900" y="171723"/>
                  </a:cubicBezTo>
                  <a:cubicBezTo>
                    <a:pt x="738821" y="186644"/>
                    <a:pt x="729689" y="178757"/>
                    <a:pt x="752475" y="193948"/>
                  </a:cubicBezTo>
                  <a:cubicBezTo>
                    <a:pt x="755650" y="196065"/>
                    <a:pt x="758587" y="198591"/>
                    <a:pt x="762000" y="200298"/>
                  </a:cubicBezTo>
                  <a:cubicBezTo>
                    <a:pt x="766233" y="202415"/>
                    <a:pt x="770641" y="204213"/>
                    <a:pt x="774700" y="206648"/>
                  </a:cubicBezTo>
                  <a:cubicBezTo>
                    <a:pt x="820643" y="234214"/>
                    <a:pt x="774729" y="206671"/>
                    <a:pt x="803275" y="228873"/>
                  </a:cubicBezTo>
                  <a:cubicBezTo>
                    <a:pt x="852423" y="267099"/>
                    <a:pt x="803107" y="228780"/>
                    <a:pt x="831850" y="244748"/>
                  </a:cubicBezTo>
                  <a:cubicBezTo>
                    <a:pt x="842837" y="250852"/>
                    <a:pt x="852446" y="257398"/>
                    <a:pt x="860425" y="266973"/>
                  </a:cubicBezTo>
                  <a:cubicBezTo>
                    <a:pt x="862868" y="269904"/>
                    <a:pt x="863795" y="274114"/>
                    <a:pt x="866775" y="276498"/>
                  </a:cubicBezTo>
                  <a:cubicBezTo>
                    <a:pt x="869388" y="278589"/>
                    <a:pt x="872999" y="279123"/>
                    <a:pt x="876300" y="279673"/>
                  </a:cubicBezTo>
                  <a:cubicBezTo>
                    <a:pt x="885753" y="281249"/>
                    <a:pt x="895350" y="281790"/>
                    <a:pt x="904875" y="282848"/>
                  </a:cubicBezTo>
                  <a:cubicBezTo>
                    <a:pt x="937036" y="290888"/>
                    <a:pt x="901552" y="282834"/>
                    <a:pt x="968375" y="289198"/>
                  </a:cubicBezTo>
                  <a:cubicBezTo>
                    <a:pt x="973747" y="289710"/>
                    <a:pt x="978916" y="291552"/>
                    <a:pt x="984250" y="292373"/>
                  </a:cubicBezTo>
                  <a:cubicBezTo>
                    <a:pt x="992683" y="293670"/>
                    <a:pt x="1001234" y="294145"/>
                    <a:pt x="1009650" y="295548"/>
                  </a:cubicBezTo>
                  <a:cubicBezTo>
                    <a:pt x="1013954" y="296265"/>
                    <a:pt x="1018071" y="297867"/>
                    <a:pt x="1022350" y="298723"/>
                  </a:cubicBezTo>
                  <a:cubicBezTo>
                    <a:pt x="1028663" y="299986"/>
                    <a:pt x="1035116" y="300501"/>
                    <a:pt x="1041400" y="301898"/>
                  </a:cubicBezTo>
                  <a:cubicBezTo>
                    <a:pt x="1044667" y="302624"/>
                    <a:pt x="1047658" y="304347"/>
                    <a:pt x="1050925" y="305073"/>
                  </a:cubicBezTo>
                  <a:cubicBezTo>
                    <a:pt x="1067038" y="308654"/>
                    <a:pt x="1085755" y="309826"/>
                    <a:pt x="1101725" y="311423"/>
                  </a:cubicBezTo>
                  <a:cubicBezTo>
                    <a:pt x="1138767" y="310365"/>
                    <a:pt x="1175842" y="310146"/>
                    <a:pt x="1212850" y="308248"/>
                  </a:cubicBezTo>
                  <a:cubicBezTo>
                    <a:pt x="1217208" y="308025"/>
                    <a:pt x="1221464" y="306605"/>
                    <a:pt x="1225550" y="305073"/>
                  </a:cubicBezTo>
                  <a:cubicBezTo>
                    <a:pt x="1229982" y="303411"/>
                    <a:pt x="1234017" y="300840"/>
                    <a:pt x="1238250" y="298723"/>
                  </a:cubicBezTo>
                  <a:cubicBezTo>
                    <a:pt x="1240367" y="295548"/>
                    <a:pt x="1241620" y="291582"/>
                    <a:pt x="1244600" y="289198"/>
                  </a:cubicBezTo>
                  <a:cubicBezTo>
                    <a:pt x="1247213" y="287107"/>
                    <a:pt x="1251132" y="287520"/>
                    <a:pt x="1254125" y="286023"/>
                  </a:cubicBezTo>
                  <a:cubicBezTo>
                    <a:pt x="1257538" y="284316"/>
                    <a:pt x="1260237" y="281380"/>
                    <a:pt x="1263650" y="279673"/>
                  </a:cubicBezTo>
                  <a:cubicBezTo>
                    <a:pt x="1268725" y="277135"/>
                    <a:pt x="1281128" y="274679"/>
                    <a:pt x="1285875" y="273323"/>
                  </a:cubicBezTo>
                  <a:cubicBezTo>
                    <a:pt x="1289093" y="272404"/>
                    <a:pt x="1292407" y="271645"/>
                    <a:pt x="1295400" y="270148"/>
                  </a:cubicBezTo>
                  <a:cubicBezTo>
                    <a:pt x="1298813" y="268441"/>
                    <a:pt x="1301418" y="265301"/>
                    <a:pt x="1304925" y="263798"/>
                  </a:cubicBezTo>
                  <a:cubicBezTo>
                    <a:pt x="1308936" y="262079"/>
                    <a:pt x="1313539" y="262155"/>
                    <a:pt x="1317625" y="260623"/>
                  </a:cubicBezTo>
                  <a:cubicBezTo>
                    <a:pt x="1322057" y="258961"/>
                    <a:pt x="1325893" y="255935"/>
                    <a:pt x="1330325" y="254273"/>
                  </a:cubicBezTo>
                  <a:cubicBezTo>
                    <a:pt x="1334411" y="252741"/>
                    <a:pt x="1338939" y="252630"/>
                    <a:pt x="1343025" y="251098"/>
                  </a:cubicBezTo>
                  <a:cubicBezTo>
                    <a:pt x="1365290" y="242749"/>
                    <a:pt x="1346827" y="247610"/>
                    <a:pt x="1365250" y="238398"/>
                  </a:cubicBezTo>
                  <a:cubicBezTo>
                    <a:pt x="1391540" y="225253"/>
                    <a:pt x="1357003" y="247071"/>
                    <a:pt x="1384300" y="228873"/>
                  </a:cubicBezTo>
                  <a:cubicBezTo>
                    <a:pt x="1408642" y="229931"/>
                    <a:pt x="1433011" y="230479"/>
                    <a:pt x="1457325" y="232048"/>
                  </a:cubicBezTo>
                  <a:cubicBezTo>
                    <a:pt x="1465840" y="232597"/>
                    <a:pt x="1474251" y="234226"/>
                    <a:pt x="1482725" y="235223"/>
                  </a:cubicBezTo>
                  <a:cubicBezTo>
                    <a:pt x="1519357" y="239533"/>
                    <a:pt x="1500386" y="236215"/>
                    <a:pt x="1527175" y="241573"/>
                  </a:cubicBezTo>
                  <a:cubicBezTo>
                    <a:pt x="1585383" y="240515"/>
                    <a:pt x="1643720" y="242404"/>
                    <a:pt x="1701800" y="238398"/>
                  </a:cubicBezTo>
                  <a:cubicBezTo>
                    <a:pt x="1706279" y="238089"/>
                    <a:pt x="1707589" y="231364"/>
                    <a:pt x="1711325" y="228873"/>
                  </a:cubicBezTo>
                  <a:cubicBezTo>
                    <a:pt x="1714110" y="227017"/>
                    <a:pt x="1717675" y="226756"/>
                    <a:pt x="1720850" y="225698"/>
                  </a:cubicBezTo>
                  <a:cubicBezTo>
                    <a:pt x="1723726" y="223541"/>
                    <a:pt x="1738432" y="212144"/>
                    <a:pt x="1743075" y="209823"/>
                  </a:cubicBezTo>
                  <a:cubicBezTo>
                    <a:pt x="1746068" y="208326"/>
                    <a:pt x="1749425" y="207706"/>
                    <a:pt x="1752600" y="206648"/>
                  </a:cubicBezTo>
                  <a:cubicBezTo>
                    <a:pt x="1754717" y="203473"/>
                    <a:pt x="1756507" y="200054"/>
                    <a:pt x="1758950" y="197123"/>
                  </a:cubicBezTo>
                  <a:cubicBezTo>
                    <a:pt x="1761825" y="193674"/>
                    <a:pt x="1765984" y="191334"/>
                    <a:pt x="1768475" y="187598"/>
                  </a:cubicBezTo>
                  <a:cubicBezTo>
                    <a:pt x="1770331" y="184813"/>
                    <a:pt x="1770153" y="181066"/>
                    <a:pt x="1771650" y="178073"/>
                  </a:cubicBezTo>
                  <a:cubicBezTo>
                    <a:pt x="1773357" y="174660"/>
                    <a:pt x="1776450" y="172035"/>
                    <a:pt x="1778000" y="168548"/>
                  </a:cubicBezTo>
                  <a:cubicBezTo>
                    <a:pt x="1780718" y="162431"/>
                    <a:pt x="1782727" y="155992"/>
                    <a:pt x="1784350" y="149498"/>
                  </a:cubicBezTo>
                  <a:cubicBezTo>
                    <a:pt x="1785408" y="145265"/>
                    <a:pt x="1785806" y="140809"/>
                    <a:pt x="1787525" y="136798"/>
                  </a:cubicBezTo>
                  <a:cubicBezTo>
                    <a:pt x="1789028" y="133291"/>
                    <a:pt x="1790895" y="129657"/>
                    <a:pt x="1793875" y="127273"/>
                  </a:cubicBezTo>
                  <a:cubicBezTo>
                    <a:pt x="1796488" y="125182"/>
                    <a:pt x="1800225" y="125156"/>
                    <a:pt x="1803400" y="124098"/>
                  </a:cubicBezTo>
                  <a:cubicBezTo>
                    <a:pt x="1892683" y="126724"/>
                    <a:pt x="1912907" y="129709"/>
                    <a:pt x="1997075" y="124098"/>
                  </a:cubicBezTo>
                  <a:cubicBezTo>
                    <a:pt x="2006283" y="123484"/>
                    <a:pt x="2008304" y="118483"/>
                    <a:pt x="2016125" y="114573"/>
                  </a:cubicBezTo>
                  <a:cubicBezTo>
                    <a:pt x="2019118" y="113076"/>
                    <a:pt x="2022475" y="112456"/>
                    <a:pt x="2025650" y="111398"/>
                  </a:cubicBezTo>
                  <a:cubicBezTo>
                    <a:pt x="2040697" y="81304"/>
                    <a:pt x="2022675" y="121116"/>
                    <a:pt x="2035175" y="66948"/>
                  </a:cubicBezTo>
                  <a:cubicBezTo>
                    <a:pt x="2036033" y="63230"/>
                    <a:pt x="2038212" y="59316"/>
                    <a:pt x="2041525" y="57423"/>
                  </a:cubicBezTo>
                  <a:cubicBezTo>
                    <a:pt x="2046210" y="54746"/>
                    <a:pt x="2052132" y="55419"/>
                    <a:pt x="2057400" y="54248"/>
                  </a:cubicBezTo>
                  <a:cubicBezTo>
                    <a:pt x="2084346" y="48260"/>
                    <a:pt x="2053799" y="53402"/>
                    <a:pt x="2092325" y="47898"/>
                  </a:cubicBezTo>
                  <a:cubicBezTo>
                    <a:pt x="2119842" y="48956"/>
                    <a:pt x="2147395" y="49300"/>
                    <a:pt x="2174875" y="51073"/>
                  </a:cubicBezTo>
                  <a:cubicBezTo>
                    <a:pt x="2180260" y="51420"/>
                    <a:pt x="2185482" y="53077"/>
                    <a:pt x="2190750" y="54248"/>
                  </a:cubicBezTo>
                  <a:cubicBezTo>
                    <a:pt x="2205145" y="57447"/>
                    <a:pt x="2206671" y="58497"/>
                    <a:pt x="2222500" y="63773"/>
                  </a:cubicBezTo>
                  <a:cubicBezTo>
                    <a:pt x="2225675" y="64831"/>
                    <a:pt x="2228690" y="66670"/>
                    <a:pt x="2232025" y="66948"/>
                  </a:cubicBezTo>
                  <a:lnTo>
                    <a:pt x="2270125" y="70123"/>
                  </a:lnTo>
                  <a:cubicBezTo>
                    <a:pt x="2273300" y="72240"/>
                    <a:pt x="2277207" y="73542"/>
                    <a:pt x="2279650" y="76473"/>
                  </a:cubicBezTo>
                  <a:cubicBezTo>
                    <a:pt x="2292101" y="91414"/>
                    <a:pt x="2279832" y="86180"/>
                    <a:pt x="2292350" y="98698"/>
                  </a:cubicBezTo>
                  <a:cubicBezTo>
                    <a:pt x="2298505" y="104853"/>
                    <a:pt x="2303653" y="105641"/>
                    <a:pt x="2311400" y="108223"/>
                  </a:cubicBezTo>
                  <a:cubicBezTo>
                    <a:pt x="2323042" y="107165"/>
                    <a:pt x="2335152" y="108486"/>
                    <a:pt x="2346325" y="105048"/>
                  </a:cubicBezTo>
                  <a:cubicBezTo>
                    <a:pt x="2349972" y="103926"/>
                    <a:pt x="2349977" y="98221"/>
                    <a:pt x="2352675" y="95523"/>
                  </a:cubicBezTo>
                  <a:cubicBezTo>
                    <a:pt x="2355373" y="92825"/>
                    <a:pt x="2359025" y="91290"/>
                    <a:pt x="2362200" y="89173"/>
                  </a:cubicBezTo>
                  <a:cubicBezTo>
                    <a:pt x="2366433" y="82823"/>
                    <a:pt x="2373049" y="77527"/>
                    <a:pt x="2374900" y="70123"/>
                  </a:cubicBezTo>
                  <a:cubicBezTo>
                    <a:pt x="2375958" y="65890"/>
                    <a:pt x="2375654" y="61054"/>
                    <a:pt x="2378075" y="57423"/>
                  </a:cubicBezTo>
                  <a:cubicBezTo>
                    <a:pt x="2380192" y="54248"/>
                    <a:pt x="2384093" y="52576"/>
                    <a:pt x="2387600" y="51073"/>
                  </a:cubicBezTo>
                  <a:cubicBezTo>
                    <a:pt x="2401842" y="44969"/>
                    <a:pt x="2397468" y="50902"/>
                    <a:pt x="2409825" y="44723"/>
                  </a:cubicBezTo>
                  <a:cubicBezTo>
                    <a:pt x="2413238" y="43016"/>
                    <a:pt x="2415843" y="39876"/>
                    <a:pt x="2419350" y="38373"/>
                  </a:cubicBezTo>
                  <a:cubicBezTo>
                    <a:pt x="2423361" y="36654"/>
                    <a:pt x="2427854" y="36397"/>
                    <a:pt x="2432050" y="35198"/>
                  </a:cubicBezTo>
                  <a:cubicBezTo>
                    <a:pt x="2435268" y="34279"/>
                    <a:pt x="2438499" y="33341"/>
                    <a:pt x="2441575" y="32023"/>
                  </a:cubicBezTo>
                  <a:cubicBezTo>
                    <a:pt x="2445925" y="30159"/>
                    <a:pt x="2449785" y="27170"/>
                    <a:pt x="2454275" y="25673"/>
                  </a:cubicBezTo>
                  <a:cubicBezTo>
                    <a:pt x="2469307" y="20662"/>
                    <a:pt x="2507182" y="19916"/>
                    <a:pt x="2514600" y="19323"/>
                  </a:cubicBezTo>
                  <a:cubicBezTo>
                    <a:pt x="2526252" y="18391"/>
                    <a:pt x="2537883" y="17206"/>
                    <a:pt x="2549525" y="16148"/>
                  </a:cubicBezTo>
                  <a:cubicBezTo>
                    <a:pt x="2597405" y="6572"/>
                    <a:pt x="2537745" y="18766"/>
                    <a:pt x="2578100" y="9798"/>
                  </a:cubicBezTo>
                  <a:cubicBezTo>
                    <a:pt x="2595746" y="5877"/>
                    <a:pt x="2594070" y="6894"/>
                    <a:pt x="2613025" y="3448"/>
                  </a:cubicBezTo>
                  <a:cubicBezTo>
                    <a:pt x="2618334" y="2483"/>
                    <a:pt x="2623522" y="721"/>
                    <a:pt x="2628900" y="273"/>
                  </a:cubicBezTo>
                  <a:cubicBezTo>
                    <a:pt x="2636283" y="-342"/>
                    <a:pt x="2643717" y="273"/>
                    <a:pt x="2651125" y="273"/>
                  </a:cubicBezTo>
                </a:path>
              </a:pathLst>
            </a:custGeom>
            <a:noFill/>
            <a:ln w="38100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solidFill>
                    <a:srgbClr val="0C0CFC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6" name="Forma livre 19"/>
            <p:cNvSpPr/>
            <p:nvPr/>
          </p:nvSpPr>
          <p:spPr>
            <a:xfrm>
              <a:off x="6555358" y="1800665"/>
              <a:ext cx="161965" cy="20611"/>
            </a:xfrm>
            <a:custGeom>
              <a:avLst/>
              <a:gdLst>
                <a:gd name="connsiteX0" fmla="*/ 0 w 161779"/>
                <a:gd name="connsiteY0" fmla="*/ 0 h 21101"/>
                <a:gd name="connsiteX1" fmla="*/ 112542 w 161779"/>
                <a:gd name="connsiteY1" fmla="*/ 21101 h 21101"/>
                <a:gd name="connsiteX2" fmla="*/ 161779 w 161779"/>
                <a:gd name="connsiteY2" fmla="*/ 0 h 21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1779" h="21101">
                  <a:moveTo>
                    <a:pt x="0" y="0"/>
                  </a:moveTo>
                  <a:cubicBezTo>
                    <a:pt x="42789" y="10550"/>
                    <a:pt x="85579" y="21101"/>
                    <a:pt x="112542" y="21101"/>
                  </a:cubicBezTo>
                  <a:cubicBezTo>
                    <a:pt x="139505" y="21101"/>
                    <a:pt x="153573" y="5861"/>
                    <a:pt x="161779" y="0"/>
                  </a:cubicBezTo>
                </a:path>
              </a:pathLst>
            </a:custGeom>
            <a:noFill/>
            <a:ln w="38100" cap="flat" cmpd="sng">
              <a:solidFill>
                <a:srgbClr val="0000CC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solidFill>
                    <a:srgbClr val="0C0CFC"/>
                  </a:solidFill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47" name="Forma livre 38"/>
          <p:cNvSpPr/>
          <p:nvPr/>
        </p:nvSpPr>
        <p:spPr>
          <a:xfrm rot="192490">
            <a:off x="4416565" y="6053322"/>
            <a:ext cx="138112" cy="187325"/>
          </a:xfrm>
          <a:custGeom>
            <a:avLst/>
            <a:gdLst>
              <a:gd name="connsiteX0" fmla="*/ 0 w 158002"/>
              <a:gd name="connsiteY0" fmla="*/ 200819 h 200819"/>
              <a:gd name="connsiteX1" fmla="*/ 55140 w 158002"/>
              <a:gd name="connsiteY1" fmla="*/ 118110 h 200819"/>
              <a:gd name="connsiteX2" fmla="*/ 114874 w 158002"/>
              <a:gd name="connsiteY2" fmla="*/ 7830 h 200819"/>
              <a:gd name="connsiteX3" fmla="*/ 156229 w 158002"/>
              <a:gd name="connsiteY3" fmla="*/ 21615 h 200819"/>
              <a:gd name="connsiteX4" fmla="*/ 55140 w 158002"/>
              <a:gd name="connsiteY4" fmla="*/ 122704 h 200819"/>
              <a:gd name="connsiteX5" fmla="*/ 119469 w 158002"/>
              <a:gd name="connsiteY5" fmla="*/ 17020 h 20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002" h="200819">
                <a:moveTo>
                  <a:pt x="0" y="200819"/>
                </a:moveTo>
                <a:cubicBezTo>
                  <a:pt x="17997" y="175547"/>
                  <a:pt x="35994" y="150275"/>
                  <a:pt x="55140" y="118110"/>
                </a:cubicBezTo>
                <a:cubicBezTo>
                  <a:pt x="74286" y="85945"/>
                  <a:pt x="98026" y="23912"/>
                  <a:pt x="114874" y="7830"/>
                </a:cubicBezTo>
                <a:cubicBezTo>
                  <a:pt x="131722" y="-8252"/>
                  <a:pt x="166185" y="2469"/>
                  <a:pt x="156229" y="21615"/>
                </a:cubicBezTo>
                <a:cubicBezTo>
                  <a:pt x="146273" y="40761"/>
                  <a:pt x="61267" y="123470"/>
                  <a:pt x="55140" y="122704"/>
                </a:cubicBezTo>
                <a:cubicBezTo>
                  <a:pt x="49013" y="121938"/>
                  <a:pt x="84241" y="69479"/>
                  <a:pt x="119469" y="17020"/>
                </a:cubicBezTo>
              </a:path>
            </a:pathLst>
          </a:custGeom>
          <a:solidFill>
            <a:srgbClr val="00B0F0"/>
          </a:solidFill>
          <a:ln>
            <a:solidFill>
              <a:srgbClr val="3FB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Forma livre 82"/>
          <p:cNvSpPr/>
          <p:nvPr/>
        </p:nvSpPr>
        <p:spPr>
          <a:xfrm rot="192490">
            <a:off x="4280040" y="6315260"/>
            <a:ext cx="106362" cy="92075"/>
          </a:xfrm>
          <a:custGeom>
            <a:avLst/>
            <a:gdLst>
              <a:gd name="connsiteX0" fmla="*/ 0 w 158002"/>
              <a:gd name="connsiteY0" fmla="*/ 200819 h 200819"/>
              <a:gd name="connsiteX1" fmla="*/ 55140 w 158002"/>
              <a:gd name="connsiteY1" fmla="*/ 118110 h 200819"/>
              <a:gd name="connsiteX2" fmla="*/ 114874 w 158002"/>
              <a:gd name="connsiteY2" fmla="*/ 7830 h 200819"/>
              <a:gd name="connsiteX3" fmla="*/ 156229 w 158002"/>
              <a:gd name="connsiteY3" fmla="*/ 21615 h 200819"/>
              <a:gd name="connsiteX4" fmla="*/ 55140 w 158002"/>
              <a:gd name="connsiteY4" fmla="*/ 122704 h 200819"/>
              <a:gd name="connsiteX5" fmla="*/ 119469 w 158002"/>
              <a:gd name="connsiteY5" fmla="*/ 17020 h 2008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002" h="200819">
                <a:moveTo>
                  <a:pt x="0" y="200819"/>
                </a:moveTo>
                <a:cubicBezTo>
                  <a:pt x="17997" y="175547"/>
                  <a:pt x="35994" y="150275"/>
                  <a:pt x="55140" y="118110"/>
                </a:cubicBezTo>
                <a:cubicBezTo>
                  <a:pt x="74286" y="85945"/>
                  <a:pt x="98026" y="23912"/>
                  <a:pt x="114874" y="7830"/>
                </a:cubicBezTo>
                <a:cubicBezTo>
                  <a:pt x="131722" y="-8252"/>
                  <a:pt x="166185" y="2469"/>
                  <a:pt x="156229" y="21615"/>
                </a:cubicBezTo>
                <a:cubicBezTo>
                  <a:pt x="146273" y="40761"/>
                  <a:pt x="61267" y="123470"/>
                  <a:pt x="55140" y="122704"/>
                </a:cubicBezTo>
                <a:cubicBezTo>
                  <a:pt x="49013" y="121938"/>
                  <a:pt x="84241" y="69479"/>
                  <a:pt x="119469" y="17020"/>
                </a:cubicBezTo>
              </a:path>
            </a:pathLst>
          </a:custGeom>
          <a:solidFill>
            <a:srgbClr val="00B0F0"/>
          </a:solidFill>
          <a:ln>
            <a:solidFill>
              <a:srgbClr val="3FB5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Seta: para a Esquerda 6"/>
          <p:cNvSpPr/>
          <p:nvPr/>
        </p:nvSpPr>
        <p:spPr>
          <a:xfrm>
            <a:off x="5723912" y="2292430"/>
            <a:ext cx="1605555" cy="481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Hidrovia do Parnaíba</a:t>
            </a:r>
          </a:p>
        </p:txBody>
      </p:sp>
      <p:sp>
        <p:nvSpPr>
          <p:cNvPr id="150" name="Seta: para a Esquerda 61"/>
          <p:cNvSpPr/>
          <p:nvPr/>
        </p:nvSpPr>
        <p:spPr>
          <a:xfrm flipH="1">
            <a:off x="2442737" y="4857154"/>
            <a:ext cx="1683552" cy="481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Hidrovia do Paraná</a:t>
            </a:r>
          </a:p>
        </p:txBody>
      </p:sp>
      <p:sp>
        <p:nvSpPr>
          <p:cNvPr id="151" name="Seta: para a Esquerda 62"/>
          <p:cNvSpPr/>
          <p:nvPr/>
        </p:nvSpPr>
        <p:spPr>
          <a:xfrm rot="19963277">
            <a:off x="4933228" y="1399257"/>
            <a:ext cx="2409740" cy="481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Hidrovia do Tocantins - Araguaia</a:t>
            </a:r>
          </a:p>
        </p:txBody>
      </p:sp>
      <p:sp>
        <p:nvSpPr>
          <p:cNvPr id="152" name="Seta: para a Esquerda 63"/>
          <p:cNvSpPr/>
          <p:nvPr/>
        </p:nvSpPr>
        <p:spPr>
          <a:xfrm flipH="1">
            <a:off x="1722839" y="3984046"/>
            <a:ext cx="1869084" cy="481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Hidrovia do Paraguai</a:t>
            </a:r>
          </a:p>
        </p:txBody>
      </p:sp>
      <p:sp>
        <p:nvSpPr>
          <p:cNvPr id="153" name="Seta: para a Esquerda 65"/>
          <p:cNvSpPr/>
          <p:nvPr/>
        </p:nvSpPr>
        <p:spPr>
          <a:xfrm>
            <a:off x="5738952" y="3531328"/>
            <a:ext cx="1929096" cy="481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Hidrovia do São Francisco</a:t>
            </a:r>
          </a:p>
        </p:txBody>
      </p:sp>
      <p:sp>
        <p:nvSpPr>
          <p:cNvPr id="154" name="Seta: para a Esquerda 66"/>
          <p:cNvSpPr/>
          <p:nvPr/>
        </p:nvSpPr>
        <p:spPr>
          <a:xfrm>
            <a:off x="5131437" y="4584780"/>
            <a:ext cx="1605555" cy="481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Hidrovia do Tietê</a:t>
            </a:r>
          </a:p>
        </p:txBody>
      </p:sp>
      <p:sp>
        <p:nvSpPr>
          <p:cNvPr id="155" name="Seta: para a Esquerda 67"/>
          <p:cNvSpPr/>
          <p:nvPr/>
        </p:nvSpPr>
        <p:spPr>
          <a:xfrm flipH="1">
            <a:off x="296253" y="1889246"/>
            <a:ext cx="1772982" cy="481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Hidrovia do Amazonas</a:t>
            </a:r>
          </a:p>
        </p:txBody>
      </p:sp>
      <p:sp>
        <p:nvSpPr>
          <p:cNvPr id="156" name="Seta: para a Esquerda 68"/>
          <p:cNvSpPr/>
          <p:nvPr/>
        </p:nvSpPr>
        <p:spPr>
          <a:xfrm flipH="1">
            <a:off x="1264613" y="2716414"/>
            <a:ext cx="1611254" cy="481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Hidrovia do Madeira</a:t>
            </a:r>
          </a:p>
        </p:txBody>
      </p:sp>
      <p:sp>
        <p:nvSpPr>
          <p:cNvPr id="157" name="Seta: para a Esquerda 66"/>
          <p:cNvSpPr/>
          <p:nvPr/>
        </p:nvSpPr>
        <p:spPr>
          <a:xfrm>
            <a:off x="4633755" y="5787415"/>
            <a:ext cx="2209845" cy="48101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Hidrovia do </a:t>
            </a:r>
            <a:r>
              <a:rPr kumimoji="0" lang="pt-BR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Brasil-Uruguai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584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tângulo 1"/>
          <p:cNvSpPr>
            <a:spLocks noChangeArrowheads="1"/>
          </p:cNvSpPr>
          <p:nvPr/>
        </p:nvSpPr>
        <p:spPr bwMode="auto">
          <a:xfrm>
            <a:off x="291805" y="59038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Diretoria de Infraestrutura Aquaviária </a:t>
            </a:r>
          </a:p>
        </p:txBody>
      </p:sp>
      <p:sp>
        <p:nvSpPr>
          <p:cNvPr id="109" name="Retângulo 108"/>
          <p:cNvSpPr/>
          <p:nvPr/>
        </p:nvSpPr>
        <p:spPr>
          <a:xfrm>
            <a:off x="0" y="3664"/>
            <a:ext cx="12192000" cy="5262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" name="Retângulo 1"/>
          <p:cNvSpPr>
            <a:spLocks noChangeArrowheads="1"/>
          </p:cNvSpPr>
          <p:nvPr/>
        </p:nvSpPr>
        <p:spPr bwMode="auto">
          <a:xfrm>
            <a:off x="82254" y="93631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Diretoria de Infraestrutura Aquaviária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-13000"/>
          </a:blip>
          <a:stretch>
            <a:fillRect/>
          </a:stretch>
        </p:blipFill>
        <p:spPr bwMode="auto">
          <a:xfrm flipH="1">
            <a:off x="-1" y="519824"/>
            <a:ext cx="7130473" cy="43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tângulo Arredondado 12"/>
          <p:cNvSpPr/>
          <p:nvPr/>
        </p:nvSpPr>
        <p:spPr>
          <a:xfrm>
            <a:off x="9247976" y="18221"/>
            <a:ext cx="2912849" cy="490932"/>
          </a:xfrm>
          <a:prstGeom prst="roundRect">
            <a:avLst>
              <a:gd name="adj" fmla="val 41332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Agrupar 15"/>
          <p:cNvGrpSpPr/>
          <p:nvPr/>
        </p:nvGrpSpPr>
        <p:grpSpPr>
          <a:xfrm>
            <a:off x="9323452" y="93631"/>
            <a:ext cx="2761895" cy="379371"/>
            <a:chOff x="3619768" y="6068291"/>
            <a:chExt cx="5062414" cy="695368"/>
          </a:xfrm>
        </p:grpSpPr>
        <p:pic>
          <p:nvPicPr>
            <p:cNvPr id="17" name="Imagem 16" descr="DNIT - MT - GF2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3" r="30661"/>
            <a:stretch/>
          </p:blipFill>
          <p:spPr bwMode="auto">
            <a:xfrm>
              <a:off x="5310909" y="6068291"/>
              <a:ext cx="1819564" cy="692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899" y="6127176"/>
              <a:ext cx="1438283" cy="572698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768" y="6127176"/>
              <a:ext cx="1691141" cy="636483"/>
            </a:xfrm>
            <a:prstGeom prst="rect">
              <a:avLst/>
            </a:prstGeom>
          </p:spPr>
        </p:pic>
      </p:grpSp>
      <p:grpSp>
        <p:nvGrpSpPr>
          <p:cNvPr id="6" name="Agrupar 5"/>
          <p:cNvGrpSpPr/>
          <p:nvPr/>
        </p:nvGrpSpPr>
        <p:grpSpPr>
          <a:xfrm>
            <a:off x="8197017" y="1691107"/>
            <a:ext cx="4098138" cy="3863883"/>
            <a:chOff x="3242821" y="1008805"/>
            <a:chExt cx="6330086" cy="5968251"/>
          </a:xfrm>
        </p:grpSpPr>
        <p:pic>
          <p:nvPicPr>
            <p:cNvPr id="21" name="Picture 41" descr="mapa do brasil rios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821" y="1008805"/>
              <a:ext cx="6330086" cy="5968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CaixaDeTexto 16"/>
            <p:cNvSpPr txBox="1">
              <a:spLocks noChangeArrowheads="1"/>
            </p:cNvSpPr>
            <p:nvPr/>
          </p:nvSpPr>
          <p:spPr bwMode="auto">
            <a:xfrm>
              <a:off x="4140151" y="2436076"/>
              <a:ext cx="961198" cy="33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800" b="1" dirty="0">
                  <a:solidFill>
                    <a:srgbClr val="FF0000"/>
                  </a:solidFill>
                </a:rPr>
                <a:t>AHIMOC</a:t>
              </a:r>
            </a:p>
          </p:txBody>
        </p:sp>
        <p:sp>
          <p:nvSpPr>
            <p:cNvPr id="23" name="CaixaDeTexto 43"/>
            <p:cNvSpPr txBox="1">
              <a:spLocks noChangeArrowheads="1"/>
            </p:cNvSpPr>
            <p:nvPr/>
          </p:nvSpPr>
          <p:spPr bwMode="auto">
            <a:xfrm>
              <a:off x="5868104" y="2671467"/>
              <a:ext cx="968627" cy="33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800" b="1" dirty="0">
                  <a:solidFill>
                    <a:srgbClr val="FF0000"/>
                  </a:solidFill>
                </a:rPr>
                <a:t>AHIMOR</a:t>
              </a:r>
            </a:p>
          </p:txBody>
        </p:sp>
        <p:sp>
          <p:nvSpPr>
            <p:cNvPr id="24" name="CaixaDeTexto 44"/>
            <p:cNvSpPr txBox="1">
              <a:spLocks noChangeArrowheads="1"/>
            </p:cNvSpPr>
            <p:nvPr/>
          </p:nvSpPr>
          <p:spPr bwMode="auto">
            <a:xfrm>
              <a:off x="5604897" y="4389307"/>
              <a:ext cx="919106" cy="33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800" b="1" dirty="0">
                  <a:solidFill>
                    <a:srgbClr val="FF0000"/>
                  </a:solidFill>
                </a:rPr>
                <a:t>AHIPAR</a:t>
              </a:r>
            </a:p>
          </p:txBody>
        </p:sp>
        <p:sp>
          <p:nvSpPr>
            <p:cNvPr id="25" name="CaixaDeTexto 45"/>
            <p:cNvSpPr txBox="1">
              <a:spLocks noChangeArrowheads="1"/>
            </p:cNvSpPr>
            <p:nvPr/>
          </p:nvSpPr>
          <p:spPr bwMode="auto">
            <a:xfrm>
              <a:off x="6536327" y="3544320"/>
              <a:ext cx="911678" cy="33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800" b="1">
                  <a:solidFill>
                    <a:srgbClr val="FF0000"/>
                  </a:solidFill>
                </a:rPr>
                <a:t>AHITAR</a:t>
              </a:r>
            </a:p>
          </p:txBody>
        </p:sp>
        <p:sp>
          <p:nvSpPr>
            <p:cNvPr id="26" name="CaixaDeTexto 46"/>
            <p:cNvSpPr txBox="1">
              <a:spLocks noChangeArrowheads="1"/>
            </p:cNvSpPr>
            <p:nvPr/>
          </p:nvSpPr>
          <p:spPr bwMode="auto">
            <a:xfrm>
              <a:off x="7787555" y="2633941"/>
              <a:ext cx="948818" cy="33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800" b="1">
                  <a:solidFill>
                    <a:srgbClr val="FF0000"/>
                  </a:solidFill>
                </a:rPr>
                <a:t>AHINOR</a:t>
              </a:r>
            </a:p>
          </p:txBody>
        </p:sp>
        <p:sp>
          <p:nvSpPr>
            <p:cNvPr id="27" name="CaixaDeTexto 47"/>
            <p:cNvSpPr txBox="1">
              <a:spLocks noChangeArrowheads="1"/>
            </p:cNvSpPr>
            <p:nvPr/>
          </p:nvSpPr>
          <p:spPr bwMode="auto">
            <a:xfrm>
              <a:off x="6095955" y="5872207"/>
              <a:ext cx="825017" cy="33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800" b="1">
                  <a:solidFill>
                    <a:srgbClr val="FF0000"/>
                  </a:solidFill>
                </a:rPr>
                <a:t>AHSUL</a:t>
              </a:r>
            </a:p>
          </p:txBody>
        </p:sp>
        <p:sp>
          <p:nvSpPr>
            <p:cNvPr id="28" name="CaixaDeTexto 48"/>
            <p:cNvSpPr txBox="1">
              <a:spLocks noChangeArrowheads="1"/>
            </p:cNvSpPr>
            <p:nvPr/>
          </p:nvSpPr>
          <p:spPr bwMode="auto">
            <a:xfrm>
              <a:off x="6312650" y="5125881"/>
              <a:ext cx="968627" cy="33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800" b="1">
                  <a:solidFill>
                    <a:srgbClr val="FF0000"/>
                  </a:solidFill>
                </a:rPr>
                <a:t>AHRANA</a:t>
              </a:r>
            </a:p>
          </p:txBody>
        </p:sp>
        <p:sp>
          <p:nvSpPr>
            <p:cNvPr id="29" name="CaixaDeTexto 49"/>
            <p:cNvSpPr txBox="1">
              <a:spLocks noChangeArrowheads="1"/>
            </p:cNvSpPr>
            <p:nvPr/>
          </p:nvSpPr>
          <p:spPr bwMode="auto">
            <a:xfrm>
              <a:off x="7626978" y="4288776"/>
              <a:ext cx="931486" cy="33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800" b="1" dirty="0">
                  <a:solidFill>
                    <a:srgbClr val="FF0000"/>
                  </a:solidFill>
                </a:rPr>
                <a:t>AHSFRA</a:t>
              </a:r>
            </a:p>
          </p:txBody>
        </p:sp>
      </p:grpSp>
      <p:sp>
        <p:nvSpPr>
          <p:cNvPr id="7" name="Triângulo isósceles 6"/>
          <p:cNvSpPr/>
          <p:nvPr/>
        </p:nvSpPr>
        <p:spPr>
          <a:xfrm rot="5400000">
            <a:off x="7154187" y="3213814"/>
            <a:ext cx="4887484" cy="1326958"/>
          </a:xfrm>
          <a:prstGeom prst="triangle">
            <a:avLst>
              <a:gd name="adj" fmla="val 79183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/>
          <p:nvPr/>
        </p:nvSpPr>
        <p:spPr>
          <a:xfrm flipV="1">
            <a:off x="10155660" y="5308851"/>
            <a:ext cx="83883" cy="83883"/>
          </a:xfrm>
          <a:prstGeom prst="ellipse">
            <a:avLst/>
          </a:prstGeom>
          <a:solidFill>
            <a:srgbClr val="008000"/>
          </a:solidFill>
          <a:ln w="190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700">
              <a:latin typeface="+mj-lt"/>
            </a:endParaRPr>
          </a:p>
        </p:txBody>
      </p:sp>
      <p:pic>
        <p:nvPicPr>
          <p:cNvPr id="31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8005" y="1433549"/>
            <a:ext cx="3733599" cy="22977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Forma livre 31"/>
          <p:cNvSpPr/>
          <p:nvPr/>
        </p:nvSpPr>
        <p:spPr>
          <a:xfrm rot="5831411">
            <a:off x="10185827" y="5357582"/>
            <a:ext cx="140055" cy="45719"/>
          </a:xfrm>
          <a:custGeom>
            <a:avLst/>
            <a:gdLst>
              <a:gd name="connsiteX0" fmla="*/ 0 w 164306"/>
              <a:gd name="connsiteY0" fmla="*/ 42865 h 52390"/>
              <a:gd name="connsiteX1" fmla="*/ 54768 w 164306"/>
              <a:gd name="connsiteY1" fmla="*/ 3 h 52390"/>
              <a:gd name="connsiteX2" fmla="*/ 97631 w 164306"/>
              <a:gd name="connsiteY2" fmla="*/ 40484 h 52390"/>
              <a:gd name="connsiteX3" fmla="*/ 121443 w 164306"/>
              <a:gd name="connsiteY3" fmla="*/ 47628 h 52390"/>
              <a:gd name="connsiteX4" fmla="*/ 145256 w 164306"/>
              <a:gd name="connsiteY4" fmla="*/ 40484 h 52390"/>
              <a:gd name="connsiteX5" fmla="*/ 164306 w 164306"/>
              <a:gd name="connsiteY5" fmla="*/ 52390 h 52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4306" h="52390">
                <a:moveTo>
                  <a:pt x="0" y="42865"/>
                </a:moveTo>
                <a:cubicBezTo>
                  <a:pt x="19248" y="21632"/>
                  <a:pt x="38496" y="400"/>
                  <a:pt x="54768" y="3"/>
                </a:cubicBezTo>
                <a:cubicBezTo>
                  <a:pt x="71040" y="-394"/>
                  <a:pt x="86519" y="32546"/>
                  <a:pt x="97631" y="40484"/>
                </a:cubicBezTo>
                <a:cubicBezTo>
                  <a:pt x="108744" y="48422"/>
                  <a:pt x="113506" y="47628"/>
                  <a:pt x="121443" y="47628"/>
                </a:cubicBezTo>
                <a:cubicBezTo>
                  <a:pt x="129380" y="47628"/>
                  <a:pt x="138112" y="39690"/>
                  <a:pt x="145256" y="40484"/>
                </a:cubicBezTo>
                <a:cubicBezTo>
                  <a:pt x="152400" y="41278"/>
                  <a:pt x="162322" y="50406"/>
                  <a:pt x="164306" y="52390"/>
                </a:cubicBezTo>
              </a:path>
            </a:pathLst>
          </a:custGeom>
          <a:noFill/>
          <a:ln w="25400">
            <a:solidFill>
              <a:srgbClr val="2F0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654" y="4041465"/>
            <a:ext cx="3654465" cy="22795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tângulo 2"/>
          <p:cNvSpPr/>
          <p:nvPr/>
        </p:nvSpPr>
        <p:spPr>
          <a:xfrm>
            <a:off x="244305" y="2094561"/>
            <a:ext cx="501323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dirty="0">
                <a:solidFill>
                  <a:srgbClr val="222222"/>
                </a:solidFill>
                <a:latin typeface="Calibri  "/>
              </a:rPr>
              <a:t>Responsável pela integração com o Uruguai</a:t>
            </a:r>
          </a:p>
          <a:p>
            <a:pPr>
              <a:lnSpc>
                <a:spcPct val="150000"/>
              </a:lnSpc>
            </a:pPr>
            <a:endParaRPr lang="pt-BR" sz="1600" dirty="0">
              <a:solidFill>
                <a:srgbClr val="222222"/>
              </a:solidFill>
              <a:latin typeface="Calibri  "/>
            </a:endParaRPr>
          </a:p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222222"/>
                </a:solidFill>
                <a:latin typeface="Calibri  "/>
              </a:rPr>
              <a:t>População: </a:t>
            </a:r>
            <a:r>
              <a:rPr lang="pt-BR" sz="1600" dirty="0">
                <a:solidFill>
                  <a:srgbClr val="222222"/>
                </a:solidFill>
                <a:latin typeface="Calibri  "/>
              </a:rPr>
              <a:t>~ 9.000.000 (IBGE, 2010)</a:t>
            </a:r>
          </a:p>
          <a:p>
            <a:pPr>
              <a:lnSpc>
                <a:spcPct val="150000"/>
              </a:lnSpc>
            </a:pPr>
            <a:r>
              <a:rPr lang="pt-BR" sz="1600" b="1" dirty="0" err="1">
                <a:solidFill>
                  <a:srgbClr val="222222"/>
                </a:solidFill>
                <a:latin typeface="Calibri  "/>
              </a:rPr>
              <a:t>Abragência</a:t>
            </a:r>
            <a:r>
              <a:rPr lang="pt-BR" sz="1600" b="1" dirty="0">
                <a:solidFill>
                  <a:srgbClr val="222222"/>
                </a:solidFill>
                <a:latin typeface="Calibri  "/>
              </a:rPr>
              <a:t>: </a:t>
            </a:r>
            <a:r>
              <a:rPr lang="pt-BR" sz="1600" dirty="0">
                <a:solidFill>
                  <a:srgbClr val="222222"/>
                </a:solidFill>
                <a:latin typeface="Calibri  "/>
              </a:rPr>
              <a:t>309 municípios (PHE, 2013)</a:t>
            </a:r>
          </a:p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222222"/>
                </a:solidFill>
                <a:latin typeface="Calibri  "/>
              </a:rPr>
              <a:t>Extensão navegável: </a:t>
            </a:r>
            <a:r>
              <a:rPr lang="pt-BR" sz="1600" dirty="0">
                <a:solidFill>
                  <a:srgbClr val="222222"/>
                </a:solidFill>
                <a:latin typeface="Calibri  "/>
              </a:rPr>
              <a:t>1.860 km </a:t>
            </a:r>
          </a:p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222222"/>
                </a:solidFill>
                <a:latin typeface="Calibri  "/>
              </a:rPr>
              <a:t>Transporte de carga: </a:t>
            </a:r>
            <a:r>
              <a:rPr lang="pt-BR" sz="1600" dirty="0">
                <a:solidFill>
                  <a:srgbClr val="222222"/>
                </a:solidFill>
                <a:latin typeface="Calibri  "/>
              </a:rPr>
              <a:t>4.105.384 </a:t>
            </a:r>
            <a:r>
              <a:rPr lang="pt-BR" sz="1600" dirty="0" err="1">
                <a:solidFill>
                  <a:srgbClr val="222222"/>
                </a:solidFill>
                <a:latin typeface="Calibri  "/>
              </a:rPr>
              <a:t>ton</a:t>
            </a:r>
            <a:r>
              <a:rPr lang="pt-BR" sz="1600" dirty="0">
                <a:solidFill>
                  <a:srgbClr val="222222"/>
                </a:solidFill>
                <a:latin typeface="Calibri  "/>
              </a:rPr>
              <a:t> (ANTAQ, 2014)</a:t>
            </a:r>
          </a:p>
          <a:p>
            <a:pPr>
              <a:lnSpc>
                <a:spcPct val="150000"/>
              </a:lnSpc>
            </a:pPr>
            <a:r>
              <a:rPr lang="pt-BR" sz="1600" b="1" dirty="0">
                <a:solidFill>
                  <a:srgbClr val="222222"/>
                </a:solidFill>
                <a:latin typeface="Calibri  "/>
              </a:rPr>
              <a:t>Principais cargas: </a:t>
            </a:r>
            <a:r>
              <a:rPr lang="pt-BR" sz="1600" dirty="0">
                <a:solidFill>
                  <a:srgbClr val="222222"/>
                </a:solidFill>
                <a:latin typeface="Calibri  "/>
              </a:rPr>
              <a:t>Fertilizantes e adubos, combustíveis, óleos minerais, produtos químicos orgânicos, grãos, principalmente soja e trigo, celulose e carvão mineral</a:t>
            </a:r>
            <a:endParaRPr lang="pt-BR" sz="1600" b="0" i="0" dirty="0">
              <a:solidFill>
                <a:srgbClr val="222222"/>
              </a:solidFill>
              <a:effectLst/>
              <a:latin typeface="Calibri  "/>
            </a:endParaRPr>
          </a:p>
        </p:txBody>
      </p:sp>
      <p:sp>
        <p:nvSpPr>
          <p:cNvPr id="33" name="Retângulo 32"/>
          <p:cNvSpPr/>
          <p:nvPr/>
        </p:nvSpPr>
        <p:spPr>
          <a:xfrm>
            <a:off x="1074710" y="1451696"/>
            <a:ext cx="25955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srgbClr val="2F07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Corredor do Mercosul</a:t>
            </a:r>
            <a:endParaRPr lang="pt-BR" b="1" dirty="0">
              <a:solidFill>
                <a:srgbClr val="2F07D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6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aixaDeTexto 64"/>
          <p:cNvSpPr txBox="1">
            <a:spLocks noChangeArrowheads="1"/>
          </p:cNvSpPr>
          <p:nvPr/>
        </p:nvSpPr>
        <p:spPr bwMode="auto">
          <a:xfrm>
            <a:off x="3635857" y="622524"/>
            <a:ext cx="5545138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bIns="36000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rgbClr val="0C0C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Mapas das IP4s da Região Norte</a:t>
            </a:r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-13000"/>
          </a:blip>
          <a:stretch>
            <a:fillRect/>
          </a:stretch>
        </p:blipFill>
        <p:spPr bwMode="auto">
          <a:xfrm flipH="1">
            <a:off x="-1" y="519824"/>
            <a:ext cx="9638195" cy="43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Retângulo 1"/>
          <p:cNvSpPr>
            <a:spLocks noChangeArrowheads="1"/>
          </p:cNvSpPr>
          <p:nvPr/>
        </p:nvSpPr>
        <p:spPr bwMode="auto">
          <a:xfrm>
            <a:off x="291805" y="59038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Diretoria de Infraestrutura Aquaviária </a:t>
            </a:r>
          </a:p>
        </p:txBody>
      </p:sp>
      <p:sp>
        <p:nvSpPr>
          <p:cNvPr id="109" name="Retângulo 108"/>
          <p:cNvSpPr/>
          <p:nvPr/>
        </p:nvSpPr>
        <p:spPr>
          <a:xfrm>
            <a:off x="0" y="3664"/>
            <a:ext cx="12192000" cy="5262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" name="Retângulo 1"/>
          <p:cNvSpPr>
            <a:spLocks noChangeArrowheads="1"/>
          </p:cNvSpPr>
          <p:nvPr/>
        </p:nvSpPr>
        <p:spPr bwMode="auto">
          <a:xfrm>
            <a:off x="82254" y="93631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Diretoria de Infraestrutura Aquaviária </a:t>
            </a:r>
          </a:p>
        </p:txBody>
      </p:sp>
      <p:sp>
        <p:nvSpPr>
          <p:cNvPr id="196" name="Retângulo 195"/>
          <p:cNvSpPr/>
          <p:nvPr/>
        </p:nvSpPr>
        <p:spPr>
          <a:xfrm>
            <a:off x="341895" y="466778"/>
            <a:ext cx="352314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0C0C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Hidrovia do Mercosul - AHSUL</a:t>
            </a:r>
          </a:p>
        </p:txBody>
      </p:sp>
      <p:sp>
        <p:nvSpPr>
          <p:cNvPr id="194" name="Retângulo Arredondado 193"/>
          <p:cNvSpPr/>
          <p:nvPr/>
        </p:nvSpPr>
        <p:spPr>
          <a:xfrm>
            <a:off x="9247976" y="18221"/>
            <a:ext cx="2912849" cy="490932"/>
          </a:xfrm>
          <a:prstGeom prst="roundRect">
            <a:avLst>
              <a:gd name="adj" fmla="val 41332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7" name="Agrupar 196"/>
          <p:cNvGrpSpPr/>
          <p:nvPr/>
        </p:nvGrpSpPr>
        <p:grpSpPr>
          <a:xfrm>
            <a:off x="9323452" y="93631"/>
            <a:ext cx="2761895" cy="379371"/>
            <a:chOff x="3619768" y="6068291"/>
            <a:chExt cx="5062414" cy="695368"/>
          </a:xfrm>
        </p:grpSpPr>
        <p:pic>
          <p:nvPicPr>
            <p:cNvPr id="198" name="Imagem 197" descr="DNIT - MT - GF2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3" r="30661"/>
            <a:stretch/>
          </p:blipFill>
          <p:spPr bwMode="auto">
            <a:xfrm>
              <a:off x="5310909" y="6068291"/>
              <a:ext cx="1819564" cy="692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Imagem 19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899" y="6127176"/>
              <a:ext cx="1438283" cy="572698"/>
            </a:xfrm>
            <a:prstGeom prst="rect">
              <a:avLst/>
            </a:prstGeom>
          </p:spPr>
        </p:pic>
        <p:pic>
          <p:nvPicPr>
            <p:cNvPr id="200" name="Imagem 19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768" y="6127176"/>
              <a:ext cx="1691141" cy="636483"/>
            </a:xfrm>
            <a:prstGeom prst="rect">
              <a:avLst/>
            </a:prstGeom>
          </p:spPr>
        </p:pic>
      </p:grpSp>
      <p:sp>
        <p:nvSpPr>
          <p:cNvPr id="30" name="Retângulo 29"/>
          <p:cNvSpPr/>
          <p:nvPr/>
        </p:nvSpPr>
        <p:spPr>
          <a:xfrm>
            <a:off x="4854945" y="2133134"/>
            <a:ext cx="7212902" cy="4245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200"/>
              </a:spcAft>
            </a:pPr>
            <a:r>
              <a:rPr lang="pt-BR" sz="1600" b="1" dirty="0"/>
              <a:t>Lagoa Mirim</a:t>
            </a:r>
          </a:p>
          <a:p>
            <a:pPr marL="285750" indent="-285750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Projeto básico estruturado a partir do EVTEA, inclui dragagem, sinalização e levantamento hidrográfico</a:t>
            </a:r>
            <a:r>
              <a:rPr lang="pt-BR" sz="1600" dirty="0" smtClean="0"/>
              <a:t>;</a:t>
            </a:r>
          </a:p>
          <a:p>
            <a:pPr marL="285750" indent="-285750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Finalizada em janeiro de 2017 a revisão e alteração de elementos de projeto como talude do canal, localização do bota fora, nível de redução, volume de dragagem, metodologia de execução e cronograma. </a:t>
            </a:r>
          </a:p>
          <a:p>
            <a:pPr marL="285750" indent="-285750">
              <a:lnSpc>
                <a:spcPct val="150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pt-BR" sz="1600" dirty="0"/>
              <a:t>Licença Prévia nº 499/2014 emitida em 03/02/2015 e solicitada renovação em </a:t>
            </a:r>
            <a:r>
              <a:rPr lang="pt-BR" sz="1600" dirty="0" err="1"/>
              <a:t>nov</a:t>
            </a:r>
            <a:r>
              <a:rPr lang="pt-BR" sz="1600" dirty="0"/>
              <a:t>/2016;</a:t>
            </a:r>
          </a:p>
          <a:p>
            <a:pPr marL="285750" indent="-285750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Planos Básicos Ambientais concluídos, e encaminhados ao IBAMA. Recebidas as condicionantes do IBAMA para emissão da Licença de Instalação.</a:t>
            </a:r>
          </a:p>
          <a:p>
            <a:pPr marL="285750" indent="-285750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1600" dirty="0"/>
              <a:t>Em andamento documentação preliminar para licitação.		</a:t>
            </a:r>
          </a:p>
        </p:txBody>
      </p:sp>
      <p:pic>
        <p:nvPicPr>
          <p:cNvPr id="25" name="Picture 12" descr="http://www.popa.com.br/imagens/paisagens/passatempo_arroiocasqueiro_lagoamirim.jpg"/>
          <p:cNvPicPr>
            <a:picLocks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00184" y="4513724"/>
            <a:ext cx="3367557" cy="20463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574357" y="6552095"/>
            <a:ext cx="3346450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dirty="0">
                <a:latin typeface="+mj-lt"/>
              </a:rPr>
              <a:t>Lagoa Mirim</a:t>
            </a:r>
          </a:p>
        </p:txBody>
      </p:sp>
      <p:graphicFrame>
        <p:nvGraphicFramePr>
          <p:cNvPr id="27" name="Tabela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057359"/>
              </p:ext>
            </p:extLst>
          </p:nvPr>
        </p:nvGraphicFramePr>
        <p:xfrm>
          <a:off x="4653769" y="1573090"/>
          <a:ext cx="7325794" cy="30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25794">
                  <a:extLst>
                    <a:ext uri="{9D8B030D-6E8A-4147-A177-3AD203B41FA5}">
                      <a16:colId xmlns:a16="http://schemas.microsoft.com/office/drawing/2014/main" val="416398279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Dragagens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006299"/>
                  </a:ext>
                </a:extLst>
              </a:tr>
            </a:tbl>
          </a:graphicData>
        </a:graphic>
      </p:graphicFrame>
      <p:grpSp>
        <p:nvGrpSpPr>
          <p:cNvPr id="28" name="Agrupar 27"/>
          <p:cNvGrpSpPr/>
          <p:nvPr/>
        </p:nvGrpSpPr>
        <p:grpSpPr>
          <a:xfrm>
            <a:off x="412582" y="1062248"/>
            <a:ext cx="3381770" cy="3356565"/>
            <a:chOff x="799810" y="1280090"/>
            <a:chExt cx="2604505" cy="2585093"/>
          </a:xfrm>
        </p:grpSpPr>
        <p:pic>
          <p:nvPicPr>
            <p:cNvPr id="31" name="Imagem 30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10" y="1280090"/>
              <a:ext cx="2604505" cy="2585093"/>
            </a:xfrm>
            <a:prstGeom prst="rect">
              <a:avLst/>
            </a:prstGeom>
          </p:spPr>
        </p:pic>
        <p:grpSp>
          <p:nvGrpSpPr>
            <p:cNvPr id="32" name="Agrupar 31"/>
            <p:cNvGrpSpPr/>
            <p:nvPr/>
          </p:nvGrpSpPr>
          <p:grpSpPr>
            <a:xfrm>
              <a:off x="2172892" y="3580077"/>
              <a:ext cx="120806" cy="210750"/>
              <a:chOff x="5953622" y="2687739"/>
              <a:chExt cx="2065908" cy="3604039"/>
            </a:xfrm>
          </p:grpSpPr>
          <p:sp>
            <p:nvSpPr>
              <p:cNvPr id="33" name="Forma livre 53"/>
              <p:cNvSpPr>
                <a:spLocks/>
              </p:cNvSpPr>
              <p:nvPr/>
            </p:nvSpPr>
            <p:spPr bwMode="auto">
              <a:xfrm>
                <a:off x="6442273" y="2993282"/>
                <a:ext cx="1577257" cy="2053243"/>
              </a:xfrm>
              <a:custGeom>
                <a:avLst/>
                <a:gdLst>
                  <a:gd name="T0" fmla="*/ 22500 w 1845108"/>
                  <a:gd name="T1" fmla="*/ 106680 h 2400300"/>
                  <a:gd name="T2" fmla="*/ 179815 w 1845108"/>
                  <a:gd name="T3" fmla="*/ 106680 h 2400300"/>
                  <a:gd name="T4" fmla="*/ 224772 w 1845108"/>
                  <a:gd name="T5" fmla="*/ 76200 h 2400300"/>
                  <a:gd name="T6" fmla="*/ 299700 w 1845108"/>
                  <a:gd name="T7" fmla="*/ 106680 h 2400300"/>
                  <a:gd name="T8" fmla="*/ 389598 w 1845108"/>
                  <a:gd name="T9" fmla="*/ 121920 h 2400300"/>
                  <a:gd name="T10" fmla="*/ 479508 w 1845108"/>
                  <a:gd name="T11" fmla="*/ 175260 h 2400300"/>
                  <a:gd name="T12" fmla="*/ 509476 w 1845108"/>
                  <a:gd name="T13" fmla="*/ 144780 h 2400300"/>
                  <a:gd name="T14" fmla="*/ 554439 w 1845108"/>
                  <a:gd name="T15" fmla="*/ 76200 h 2400300"/>
                  <a:gd name="T16" fmla="*/ 614377 w 1845108"/>
                  <a:gd name="T17" fmla="*/ 38100 h 2400300"/>
                  <a:gd name="T18" fmla="*/ 719268 w 1845108"/>
                  <a:gd name="T19" fmla="*/ 0 h 2400300"/>
                  <a:gd name="T20" fmla="*/ 996476 w 1845108"/>
                  <a:gd name="T21" fmla="*/ 15240 h 2400300"/>
                  <a:gd name="T22" fmla="*/ 1071417 w 1845108"/>
                  <a:gd name="T23" fmla="*/ 30480 h 2400300"/>
                  <a:gd name="T24" fmla="*/ 1206274 w 1845108"/>
                  <a:gd name="T25" fmla="*/ 45720 h 2400300"/>
                  <a:gd name="T26" fmla="*/ 1461009 w 1845108"/>
                  <a:gd name="T27" fmla="*/ 60960 h 2400300"/>
                  <a:gd name="T28" fmla="*/ 1580884 w 1845108"/>
                  <a:gd name="T29" fmla="*/ 91440 h 2400300"/>
                  <a:gd name="T30" fmla="*/ 1610853 w 1845108"/>
                  <a:gd name="T31" fmla="*/ 121920 h 2400300"/>
                  <a:gd name="T32" fmla="*/ 1633327 w 1845108"/>
                  <a:gd name="T33" fmla="*/ 220980 h 2400300"/>
                  <a:gd name="T34" fmla="*/ 1708251 w 1845108"/>
                  <a:gd name="T35" fmla="*/ 297180 h 2400300"/>
                  <a:gd name="T36" fmla="*/ 1730726 w 1845108"/>
                  <a:gd name="T37" fmla="*/ 342900 h 2400300"/>
                  <a:gd name="T38" fmla="*/ 1760695 w 1845108"/>
                  <a:gd name="T39" fmla="*/ 373380 h 2400300"/>
                  <a:gd name="T40" fmla="*/ 1805647 w 1845108"/>
                  <a:gd name="T41" fmla="*/ 464820 h 2400300"/>
                  <a:gd name="T42" fmla="*/ 1775679 w 1845108"/>
                  <a:gd name="T43" fmla="*/ 579120 h 2400300"/>
                  <a:gd name="T44" fmla="*/ 1730726 w 1845108"/>
                  <a:gd name="T45" fmla="*/ 670560 h 2400300"/>
                  <a:gd name="T46" fmla="*/ 1693265 w 1845108"/>
                  <a:gd name="T47" fmla="*/ 739140 h 2400300"/>
                  <a:gd name="T48" fmla="*/ 1640822 w 1845108"/>
                  <a:gd name="T49" fmla="*/ 830580 h 2400300"/>
                  <a:gd name="T50" fmla="*/ 1618345 w 1845108"/>
                  <a:gd name="T51" fmla="*/ 899160 h 2400300"/>
                  <a:gd name="T52" fmla="*/ 1603360 w 1845108"/>
                  <a:gd name="T53" fmla="*/ 952500 h 2400300"/>
                  <a:gd name="T54" fmla="*/ 1580884 w 1845108"/>
                  <a:gd name="T55" fmla="*/ 998220 h 2400300"/>
                  <a:gd name="T56" fmla="*/ 1550915 w 1845108"/>
                  <a:gd name="T57" fmla="*/ 1051560 h 2400300"/>
                  <a:gd name="T58" fmla="*/ 1483485 w 1845108"/>
                  <a:gd name="T59" fmla="*/ 1082040 h 2400300"/>
                  <a:gd name="T60" fmla="*/ 1461009 w 1845108"/>
                  <a:gd name="T61" fmla="*/ 1165860 h 2400300"/>
                  <a:gd name="T62" fmla="*/ 1438530 w 1845108"/>
                  <a:gd name="T63" fmla="*/ 1257300 h 2400300"/>
                  <a:gd name="T64" fmla="*/ 1401071 w 1845108"/>
                  <a:gd name="T65" fmla="*/ 1348740 h 2400300"/>
                  <a:gd name="T66" fmla="*/ 1363611 w 1845108"/>
                  <a:gd name="T67" fmla="*/ 1386840 h 2400300"/>
                  <a:gd name="T68" fmla="*/ 1311164 w 1845108"/>
                  <a:gd name="T69" fmla="*/ 1432560 h 2400300"/>
                  <a:gd name="T70" fmla="*/ 1266212 w 1845108"/>
                  <a:gd name="T71" fmla="*/ 1493520 h 2400300"/>
                  <a:gd name="T72" fmla="*/ 1206274 w 1845108"/>
                  <a:gd name="T73" fmla="*/ 1554480 h 2400300"/>
                  <a:gd name="T74" fmla="*/ 1116367 w 1845108"/>
                  <a:gd name="T75" fmla="*/ 1607820 h 2400300"/>
                  <a:gd name="T76" fmla="*/ 1048940 w 1845108"/>
                  <a:gd name="T77" fmla="*/ 1638300 h 2400300"/>
                  <a:gd name="T78" fmla="*/ 1011461 w 1845108"/>
                  <a:gd name="T79" fmla="*/ 1668780 h 2400300"/>
                  <a:gd name="T80" fmla="*/ 951522 w 1845108"/>
                  <a:gd name="T81" fmla="*/ 1760220 h 2400300"/>
                  <a:gd name="T82" fmla="*/ 914061 w 1845108"/>
                  <a:gd name="T83" fmla="*/ 1859280 h 2400300"/>
                  <a:gd name="T84" fmla="*/ 869112 w 1845108"/>
                  <a:gd name="T85" fmla="*/ 1958340 h 2400300"/>
                  <a:gd name="T86" fmla="*/ 786695 w 1845108"/>
                  <a:gd name="T87" fmla="*/ 2065020 h 2400300"/>
                  <a:gd name="T88" fmla="*/ 779202 w 1845108"/>
                  <a:gd name="T89" fmla="*/ 2133600 h 2400300"/>
                  <a:gd name="T90" fmla="*/ 801681 w 1845108"/>
                  <a:gd name="T91" fmla="*/ 2240280 h 2400300"/>
                  <a:gd name="T92" fmla="*/ 801681 w 1845108"/>
                  <a:gd name="T93" fmla="*/ 2293620 h 2400300"/>
                  <a:gd name="T94" fmla="*/ 884091 w 1845108"/>
                  <a:gd name="T95" fmla="*/ 2392680 h 24003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845108"/>
                  <a:gd name="T145" fmla="*/ 0 h 2400300"/>
                  <a:gd name="T146" fmla="*/ 1845108 w 1845108"/>
                  <a:gd name="T147" fmla="*/ 2400300 h 240030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845108" h="2400300">
                    <a:moveTo>
                      <a:pt x="0" y="99060"/>
                    </a:moveTo>
                    <a:cubicBezTo>
                      <a:pt x="7620" y="101600"/>
                      <a:pt x="15839" y="102779"/>
                      <a:pt x="22860" y="106680"/>
                    </a:cubicBezTo>
                    <a:cubicBezTo>
                      <a:pt x="101465" y="150349"/>
                      <a:pt x="39714" y="127538"/>
                      <a:pt x="91440" y="144780"/>
                    </a:cubicBezTo>
                    <a:cubicBezTo>
                      <a:pt x="155227" y="134149"/>
                      <a:pt x="124305" y="145730"/>
                      <a:pt x="182880" y="106680"/>
                    </a:cubicBezTo>
                    <a:lnTo>
                      <a:pt x="205740" y="91440"/>
                    </a:lnTo>
                    <a:lnTo>
                      <a:pt x="228600" y="76200"/>
                    </a:lnTo>
                    <a:cubicBezTo>
                      <a:pt x="251460" y="78740"/>
                      <a:pt x="275824" y="75278"/>
                      <a:pt x="297180" y="83820"/>
                    </a:cubicBezTo>
                    <a:cubicBezTo>
                      <a:pt x="304638" y="86803"/>
                      <a:pt x="299120" y="101000"/>
                      <a:pt x="304800" y="106680"/>
                    </a:cubicBezTo>
                    <a:cubicBezTo>
                      <a:pt x="310480" y="112360"/>
                      <a:pt x="319737" y="112980"/>
                      <a:pt x="327660" y="114300"/>
                    </a:cubicBezTo>
                    <a:cubicBezTo>
                      <a:pt x="350348" y="118081"/>
                      <a:pt x="373380" y="119380"/>
                      <a:pt x="396240" y="121920"/>
                    </a:cubicBezTo>
                    <a:cubicBezTo>
                      <a:pt x="436414" y="135311"/>
                      <a:pt x="403907" y="120689"/>
                      <a:pt x="441960" y="152400"/>
                    </a:cubicBezTo>
                    <a:cubicBezTo>
                      <a:pt x="461655" y="168813"/>
                      <a:pt x="464769" y="167623"/>
                      <a:pt x="487680" y="175260"/>
                    </a:cubicBezTo>
                    <a:cubicBezTo>
                      <a:pt x="495300" y="172720"/>
                      <a:pt x="504860" y="173320"/>
                      <a:pt x="510540" y="167640"/>
                    </a:cubicBezTo>
                    <a:cubicBezTo>
                      <a:pt x="516220" y="161960"/>
                      <a:pt x="514259" y="151801"/>
                      <a:pt x="518160" y="144780"/>
                    </a:cubicBezTo>
                    <a:cubicBezTo>
                      <a:pt x="527055" y="128769"/>
                      <a:pt x="538480" y="114300"/>
                      <a:pt x="548640" y="99060"/>
                    </a:cubicBezTo>
                    <a:lnTo>
                      <a:pt x="563880" y="76200"/>
                    </a:lnTo>
                    <a:cubicBezTo>
                      <a:pt x="568960" y="68580"/>
                      <a:pt x="570432" y="56236"/>
                      <a:pt x="579120" y="53340"/>
                    </a:cubicBezTo>
                    <a:cubicBezTo>
                      <a:pt x="594360" y="48260"/>
                      <a:pt x="609088" y="41250"/>
                      <a:pt x="624840" y="38100"/>
                    </a:cubicBezTo>
                    <a:cubicBezTo>
                      <a:pt x="645288" y="34010"/>
                      <a:pt x="692087" y="26289"/>
                      <a:pt x="708660" y="15240"/>
                    </a:cubicBezTo>
                    <a:lnTo>
                      <a:pt x="731520" y="0"/>
                    </a:lnTo>
                    <a:lnTo>
                      <a:pt x="861060" y="7620"/>
                    </a:lnTo>
                    <a:cubicBezTo>
                      <a:pt x="911849" y="10365"/>
                      <a:pt x="962772" y="11016"/>
                      <a:pt x="1013460" y="15240"/>
                    </a:cubicBezTo>
                    <a:cubicBezTo>
                      <a:pt x="1023897" y="16110"/>
                      <a:pt x="1033671" y="20806"/>
                      <a:pt x="1043940" y="22860"/>
                    </a:cubicBezTo>
                    <a:cubicBezTo>
                      <a:pt x="1059090" y="25890"/>
                      <a:pt x="1074510" y="27450"/>
                      <a:pt x="1089660" y="30480"/>
                    </a:cubicBezTo>
                    <a:cubicBezTo>
                      <a:pt x="1099929" y="32534"/>
                      <a:pt x="1109731" y="36943"/>
                      <a:pt x="1120140" y="38100"/>
                    </a:cubicBezTo>
                    <a:cubicBezTo>
                      <a:pt x="1155573" y="42037"/>
                      <a:pt x="1191260" y="43180"/>
                      <a:pt x="1226820" y="45720"/>
                    </a:cubicBezTo>
                    <a:cubicBezTo>
                      <a:pt x="1319322" y="34157"/>
                      <a:pt x="1314343" y="31200"/>
                      <a:pt x="1440180" y="45720"/>
                    </a:cubicBezTo>
                    <a:cubicBezTo>
                      <a:pt x="1456138" y="47561"/>
                      <a:pt x="1470660" y="55880"/>
                      <a:pt x="1485900" y="60960"/>
                    </a:cubicBezTo>
                    <a:cubicBezTo>
                      <a:pt x="1519721" y="72234"/>
                      <a:pt x="1557020" y="66040"/>
                      <a:pt x="1592580" y="68580"/>
                    </a:cubicBezTo>
                    <a:cubicBezTo>
                      <a:pt x="1597660" y="76200"/>
                      <a:pt x="1600669" y="85719"/>
                      <a:pt x="1607820" y="91440"/>
                    </a:cubicBezTo>
                    <a:cubicBezTo>
                      <a:pt x="1614092" y="96458"/>
                      <a:pt x="1625000" y="93380"/>
                      <a:pt x="1630680" y="99060"/>
                    </a:cubicBezTo>
                    <a:cubicBezTo>
                      <a:pt x="1636360" y="104740"/>
                      <a:pt x="1636494" y="114094"/>
                      <a:pt x="1638300" y="121920"/>
                    </a:cubicBezTo>
                    <a:cubicBezTo>
                      <a:pt x="1644125" y="147160"/>
                      <a:pt x="1645349" y="173546"/>
                      <a:pt x="1653540" y="198120"/>
                    </a:cubicBezTo>
                    <a:cubicBezTo>
                      <a:pt x="1656080" y="205740"/>
                      <a:pt x="1656705" y="214297"/>
                      <a:pt x="1661160" y="220980"/>
                    </a:cubicBezTo>
                    <a:cubicBezTo>
                      <a:pt x="1672894" y="238581"/>
                      <a:pt x="1690012" y="247835"/>
                      <a:pt x="1706880" y="259080"/>
                    </a:cubicBezTo>
                    <a:cubicBezTo>
                      <a:pt x="1726033" y="316539"/>
                      <a:pt x="1697969" y="247941"/>
                      <a:pt x="1737360" y="297180"/>
                    </a:cubicBezTo>
                    <a:cubicBezTo>
                      <a:pt x="1742378" y="303452"/>
                      <a:pt x="1741388" y="312856"/>
                      <a:pt x="1744980" y="320040"/>
                    </a:cubicBezTo>
                    <a:cubicBezTo>
                      <a:pt x="1749076" y="328231"/>
                      <a:pt x="1756124" y="334709"/>
                      <a:pt x="1760220" y="342900"/>
                    </a:cubicBezTo>
                    <a:cubicBezTo>
                      <a:pt x="1763812" y="350084"/>
                      <a:pt x="1762160" y="360080"/>
                      <a:pt x="1767840" y="365760"/>
                    </a:cubicBezTo>
                    <a:cubicBezTo>
                      <a:pt x="1773520" y="371440"/>
                      <a:pt x="1783080" y="370840"/>
                      <a:pt x="1790700" y="373380"/>
                    </a:cubicBezTo>
                    <a:cubicBezTo>
                      <a:pt x="1809853" y="430839"/>
                      <a:pt x="1784017" y="360014"/>
                      <a:pt x="1813560" y="419100"/>
                    </a:cubicBezTo>
                    <a:cubicBezTo>
                      <a:pt x="1845108" y="482196"/>
                      <a:pt x="1792744" y="399306"/>
                      <a:pt x="1836420" y="464820"/>
                    </a:cubicBezTo>
                    <a:cubicBezTo>
                      <a:pt x="1834006" y="486549"/>
                      <a:pt x="1833946" y="530728"/>
                      <a:pt x="1821180" y="556260"/>
                    </a:cubicBezTo>
                    <a:cubicBezTo>
                      <a:pt x="1817084" y="564451"/>
                      <a:pt x="1809659" y="570751"/>
                      <a:pt x="1805940" y="579120"/>
                    </a:cubicBezTo>
                    <a:cubicBezTo>
                      <a:pt x="1799416" y="593800"/>
                      <a:pt x="1799611" y="611474"/>
                      <a:pt x="1790700" y="624840"/>
                    </a:cubicBezTo>
                    <a:lnTo>
                      <a:pt x="1760220" y="670560"/>
                    </a:lnTo>
                    <a:cubicBezTo>
                      <a:pt x="1755140" y="678180"/>
                      <a:pt x="1747876" y="684732"/>
                      <a:pt x="1744980" y="693420"/>
                    </a:cubicBezTo>
                    <a:cubicBezTo>
                      <a:pt x="1717190" y="776790"/>
                      <a:pt x="1761511" y="650510"/>
                      <a:pt x="1722120" y="739140"/>
                    </a:cubicBezTo>
                    <a:cubicBezTo>
                      <a:pt x="1715596" y="753820"/>
                      <a:pt x="1718239" y="773501"/>
                      <a:pt x="1706880" y="784860"/>
                    </a:cubicBezTo>
                    <a:cubicBezTo>
                      <a:pt x="1692524" y="799216"/>
                      <a:pt x="1677267" y="811484"/>
                      <a:pt x="1668780" y="830580"/>
                    </a:cubicBezTo>
                    <a:cubicBezTo>
                      <a:pt x="1662256" y="845260"/>
                      <a:pt x="1658620" y="861060"/>
                      <a:pt x="1653540" y="876300"/>
                    </a:cubicBezTo>
                    <a:lnTo>
                      <a:pt x="1645920" y="899160"/>
                    </a:lnTo>
                    <a:cubicBezTo>
                      <a:pt x="1643380" y="906780"/>
                      <a:pt x="1640248" y="914228"/>
                      <a:pt x="1638300" y="922020"/>
                    </a:cubicBezTo>
                    <a:cubicBezTo>
                      <a:pt x="1635760" y="932180"/>
                      <a:pt x="1634805" y="942874"/>
                      <a:pt x="1630680" y="952500"/>
                    </a:cubicBezTo>
                    <a:cubicBezTo>
                      <a:pt x="1627072" y="960918"/>
                      <a:pt x="1619536" y="967169"/>
                      <a:pt x="1615440" y="975360"/>
                    </a:cubicBezTo>
                    <a:cubicBezTo>
                      <a:pt x="1611848" y="982544"/>
                      <a:pt x="1610984" y="990837"/>
                      <a:pt x="1607820" y="998220"/>
                    </a:cubicBezTo>
                    <a:cubicBezTo>
                      <a:pt x="1603345" y="1008661"/>
                      <a:pt x="1598216" y="1018837"/>
                      <a:pt x="1592580" y="1028700"/>
                    </a:cubicBezTo>
                    <a:cubicBezTo>
                      <a:pt x="1588036" y="1036651"/>
                      <a:pt x="1585106" y="1046706"/>
                      <a:pt x="1577340" y="1051560"/>
                    </a:cubicBezTo>
                    <a:cubicBezTo>
                      <a:pt x="1563717" y="1060074"/>
                      <a:pt x="1544986" y="1057889"/>
                      <a:pt x="1531620" y="1066800"/>
                    </a:cubicBezTo>
                    <a:lnTo>
                      <a:pt x="1508760" y="1082040"/>
                    </a:lnTo>
                    <a:cubicBezTo>
                      <a:pt x="1491342" y="1134295"/>
                      <a:pt x="1511910" y="1069438"/>
                      <a:pt x="1493520" y="1143000"/>
                    </a:cubicBezTo>
                    <a:cubicBezTo>
                      <a:pt x="1491572" y="1150792"/>
                      <a:pt x="1488013" y="1158111"/>
                      <a:pt x="1485900" y="1165860"/>
                    </a:cubicBezTo>
                    <a:cubicBezTo>
                      <a:pt x="1480389" y="1186067"/>
                      <a:pt x="1475740" y="1206500"/>
                      <a:pt x="1470660" y="1226820"/>
                    </a:cubicBezTo>
                    <a:cubicBezTo>
                      <a:pt x="1468120" y="1236980"/>
                      <a:pt x="1466352" y="1247365"/>
                      <a:pt x="1463040" y="1257300"/>
                    </a:cubicBezTo>
                    <a:cubicBezTo>
                      <a:pt x="1423722" y="1375253"/>
                      <a:pt x="1468786" y="1253427"/>
                      <a:pt x="1432560" y="1325880"/>
                    </a:cubicBezTo>
                    <a:cubicBezTo>
                      <a:pt x="1428968" y="1333064"/>
                      <a:pt x="1429958" y="1342468"/>
                      <a:pt x="1424940" y="1348740"/>
                    </a:cubicBezTo>
                    <a:cubicBezTo>
                      <a:pt x="1419219" y="1355891"/>
                      <a:pt x="1409700" y="1358900"/>
                      <a:pt x="1402080" y="1363980"/>
                    </a:cubicBezTo>
                    <a:cubicBezTo>
                      <a:pt x="1397000" y="1371600"/>
                      <a:pt x="1393316" y="1380364"/>
                      <a:pt x="1386840" y="1386840"/>
                    </a:cubicBezTo>
                    <a:cubicBezTo>
                      <a:pt x="1380364" y="1393316"/>
                      <a:pt x="1369701" y="1394929"/>
                      <a:pt x="1363980" y="1402080"/>
                    </a:cubicBezTo>
                    <a:cubicBezTo>
                      <a:pt x="1334424" y="1439025"/>
                      <a:pt x="1383376" y="1415935"/>
                      <a:pt x="1333500" y="1432560"/>
                    </a:cubicBezTo>
                    <a:cubicBezTo>
                      <a:pt x="1327302" y="1451153"/>
                      <a:pt x="1325412" y="1463508"/>
                      <a:pt x="1310640" y="1478280"/>
                    </a:cubicBezTo>
                    <a:cubicBezTo>
                      <a:pt x="1304164" y="1484756"/>
                      <a:pt x="1294815" y="1487657"/>
                      <a:pt x="1287780" y="1493520"/>
                    </a:cubicBezTo>
                    <a:cubicBezTo>
                      <a:pt x="1229108" y="1542413"/>
                      <a:pt x="1298817" y="1493782"/>
                      <a:pt x="1242060" y="1531620"/>
                    </a:cubicBezTo>
                    <a:cubicBezTo>
                      <a:pt x="1236980" y="1539240"/>
                      <a:pt x="1233712" y="1548449"/>
                      <a:pt x="1226820" y="1554480"/>
                    </a:cubicBezTo>
                    <a:cubicBezTo>
                      <a:pt x="1162751" y="1610541"/>
                      <a:pt x="1203592" y="1569904"/>
                      <a:pt x="1158240" y="1592580"/>
                    </a:cubicBezTo>
                    <a:cubicBezTo>
                      <a:pt x="1150049" y="1596676"/>
                      <a:pt x="1143571" y="1603724"/>
                      <a:pt x="1135380" y="1607820"/>
                    </a:cubicBezTo>
                    <a:cubicBezTo>
                      <a:pt x="1128196" y="1611412"/>
                      <a:pt x="1119704" y="1611848"/>
                      <a:pt x="1112520" y="1615440"/>
                    </a:cubicBezTo>
                    <a:cubicBezTo>
                      <a:pt x="1053434" y="1644983"/>
                      <a:pt x="1124259" y="1619147"/>
                      <a:pt x="1066800" y="1638300"/>
                    </a:cubicBezTo>
                    <a:cubicBezTo>
                      <a:pt x="1061720" y="1645920"/>
                      <a:pt x="1058711" y="1655439"/>
                      <a:pt x="1051560" y="1661160"/>
                    </a:cubicBezTo>
                    <a:cubicBezTo>
                      <a:pt x="1045288" y="1666178"/>
                      <a:pt x="1034380" y="1663100"/>
                      <a:pt x="1028700" y="1668780"/>
                    </a:cubicBezTo>
                    <a:cubicBezTo>
                      <a:pt x="1015748" y="1681732"/>
                      <a:pt x="1008380" y="1699260"/>
                      <a:pt x="998220" y="1714500"/>
                    </a:cubicBezTo>
                    <a:lnTo>
                      <a:pt x="967740" y="1760220"/>
                    </a:lnTo>
                    <a:cubicBezTo>
                      <a:pt x="962660" y="1767840"/>
                      <a:pt x="955396" y="1774392"/>
                      <a:pt x="952500" y="1783080"/>
                    </a:cubicBezTo>
                    <a:cubicBezTo>
                      <a:pt x="939837" y="1821070"/>
                      <a:pt x="937317" y="1824731"/>
                      <a:pt x="929640" y="1859280"/>
                    </a:cubicBezTo>
                    <a:cubicBezTo>
                      <a:pt x="926954" y="1871369"/>
                      <a:pt x="916089" y="1936894"/>
                      <a:pt x="906780" y="1943100"/>
                    </a:cubicBezTo>
                    <a:lnTo>
                      <a:pt x="883920" y="1958340"/>
                    </a:lnTo>
                    <a:cubicBezTo>
                      <a:pt x="848360" y="2011680"/>
                      <a:pt x="868680" y="1993900"/>
                      <a:pt x="830580" y="2019300"/>
                    </a:cubicBezTo>
                    <a:cubicBezTo>
                      <a:pt x="820420" y="2034540"/>
                      <a:pt x="805892" y="2047644"/>
                      <a:pt x="800100" y="2065020"/>
                    </a:cubicBezTo>
                    <a:lnTo>
                      <a:pt x="784860" y="2110740"/>
                    </a:lnTo>
                    <a:cubicBezTo>
                      <a:pt x="787400" y="2118360"/>
                      <a:pt x="788888" y="2126416"/>
                      <a:pt x="792480" y="2133600"/>
                    </a:cubicBezTo>
                    <a:cubicBezTo>
                      <a:pt x="796576" y="2141791"/>
                      <a:pt x="805801" y="2147505"/>
                      <a:pt x="807720" y="2156460"/>
                    </a:cubicBezTo>
                    <a:cubicBezTo>
                      <a:pt x="813598" y="2183892"/>
                      <a:pt x="811372" y="2212507"/>
                      <a:pt x="815340" y="2240280"/>
                    </a:cubicBezTo>
                    <a:cubicBezTo>
                      <a:pt x="816476" y="2248231"/>
                      <a:pt x="820420" y="2255520"/>
                      <a:pt x="822960" y="2263140"/>
                    </a:cubicBezTo>
                    <a:cubicBezTo>
                      <a:pt x="820420" y="2273300"/>
                      <a:pt x="815340" y="2283147"/>
                      <a:pt x="815340" y="2293620"/>
                    </a:cubicBezTo>
                    <a:cubicBezTo>
                      <a:pt x="815340" y="2313641"/>
                      <a:pt x="838247" y="2364756"/>
                      <a:pt x="853440" y="2369820"/>
                    </a:cubicBezTo>
                    <a:cubicBezTo>
                      <a:pt x="872033" y="2376018"/>
                      <a:pt x="884388" y="2377908"/>
                      <a:pt x="899160" y="2392680"/>
                    </a:cubicBezTo>
                    <a:lnTo>
                      <a:pt x="899160" y="2400300"/>
                    </a:lnTo>
                  </a:path>
                </a:pathLst>
              </a:custGeom>
              <a:noFill/>
              <a:ln w="19050" algn="ctr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4" name="Forma livre 54"/>
              <p:cNvSpPr>
                <a:spLocks/>
              </p:cNvSpPr>
              <p:nvPr/>
            </p:nvSpPr>
            <p:spPr bwMode="auto">
              <a:xfrm>
                <a:off x="7279766" y="2687739"/>
                <a:ext cx="283689" cy="344923"/>
              </a:xfrm>
              <a:custGeom>
                <a:avLst/>
                <a:gdLst>
                  <a:gd name="T0" fmla="*/ 3959 w 330920"/>
                  <a:gd name="T1" fmla="*/ 0 h 403860"/>
                  <a:gd name="T2" fmla="*/ 31709 w 330920"/>
                  <a:gd name="T3" fmla="*/ 155993 h 403860"/>
                  <a:gd name="T4" fmla="*/ 50207 w 330920"/>
                  <a:gd name="T5" fmla="*/ 176342 h 403860"/>
                  <a:gd name="T6" fmla="*/ 59459 w 330920"/>
                  <a:gd name="T7" fmla="*/ 196689 h 403860"/>
                  <a:gd name="T8" fmla="*/ 114956 w 330920"/>
                  <a:gd name="T9" fmla="*/ 210255 h 403860"/>
                  <a:gd name="T10" fmla="*/ 142707 w 330920"/>
                  <a:gd name="T11" fmla="*/ 217037 h 403860"/>
                  <a:gd name="T12" fmla="*/ 188958 w 330920"/>
                  <a:gd name="T13" fmla="*/ 250951 h 403860"/>
                  <a:gd name="T14" fmla="*/ 244453 w 330920"/>
                  <a:gd name="T15" fmla="*/ 264519 h 403860"/>
                  <a:gd name="T16" fmla="*/ 290708 w 330920"/>
                  <a:gd name="T17" fmla="*/ 291646 h 403860"/>
                  <a:gd name="T18" fmla="*/ 318455 w 330920"/>
                  <a:gd name="T19" fmla="*/ 332341 h 403860"/>
                  <a:gd name="T20" fmla="*/ 346207 w 330920"/>
                  <a:gd name="T21" fmla="*/ 345905 h 403860"/>
                  <a:gd name="T22" fmla="*/ 401702 w 330920"/>
                  <a:gd name="T23" fmla="*/ 359469 h 4038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0920"/>
                  <a:gd name="T37" fmla="*/ 0 h 403860"/>
                  <a:gd name="T38" fmla="*/ 330920 w 330920"/>
                  <a:gd name="T39" fmla="*/ 403860 h 4038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0920" h="403860">
                    <a:moveTo>
                      <a:pt x="3260" y="0"/>
                    </a:moveTo>
                    <a:cubicBezTo>
                      <a:pt x="4288" y="17476"/>
                      <a:pt x="0" y="136080"/>
                      <a:pt x="26120" y="175260"/>
                    </a:cubicBezTo>
                    <a:cubicBezTo>
                      <a:pt x="31200" y="182880"/>
                      <a:pt x="37264" y="189929"/>
                      <a:pt x="41360" y="198120"/>
                    </a:cubicBezTo>
                    <a:cubicBezTo>
                      <a:pt x="44952" y="205304"/>
                      <a:pt x="42444" y="216311"/>
                      <a:pt x="48980" y="220980"/>
                    </a:cubicBezTo>
                    <a:cubicBezTo>
                      <a:pt x="62052" y="230317"/>
                      <a:pt x="79460" y="231140"/>
                      <a:pt x="94700" y="236220"/>
                    </a:cubicBezTo>
                    <a:lnTo>
                      <a:pt x="117560" y="243840"/>
                    </a:lnTo>
                    <a:cubicBezTo>
                      <a:pt x="131463" y="264695"/>
                      <a:pt x="131597" y="271245"/>
                      <a:pt x="155660" y="281940"/>
                    </a:cubicBezTo>
                    <a:cubicBezTo>
                      <a:pt x="170340" y="288464"/>
                      <a:pt x="201380" y="297180"/>
                      <a:pt x="201380" y="297180"/>
                    </a:cubicBezTo>
                    <a:cubicBezTo>
                      <a:pt x="245056" y="362694"/>
                      <a:pt x="186900" y="285596"/>
                      <a:pt x="239480" y="327660"/>
                    </a:cubicBezTo>
                    <a:cubicBezTo>
                      <a:pt x="275166" y="356209"/>
                      <a:pt x="237799" y="342704"/>
                      <a:pt x="262340" y="373380"/>
                    </a:cubicBezTo>
                    <a:cubicBezTo>
                      <a:pt x="268061" y="380531"/>
                      <a:pt x="276831" y="384901"/>
                      <a:pt x="285200" y="388620"/>
                    </a:cubicBezTo>
                    <a:cubicBezTo>
                      <a:pt x="299880" y="395144"/>
                      <a:pt x="330920" y="403860"/>
                      <a:pt x="330920" y="403860"/>
                    </a:cubicBezTo>
                  </a:path>
                </a:pathLst>
              </a:custGeom>
              <a:noFill/>
              <a:ln w="19050" algn="ctr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5" name="Forma livre 56"/>
              <p:cNvSpPr>
                <a:spLocks/>
              </p:cNvSpPr>
              <p:nvPr/>
            </p:nvSpPr>
            <p:spPr bwMode="auto">
              <a:xfrm>
                <a:off x="5953622" y="4746414"/>
                <a:ext cx="1165975" cy="1545364"/>
              </a:xfrm>
              <a:custGeom>
                <a:avLst/>
                <a:gdLst>
                  <a:gd name="T0" fmla="*/ 1340646 w 1363980"/>
                  <a:gd name="T1" fmla="*/ 38762 h 1806528"/>
                  <a:gd name="T2" fmla="*/ 1295712 w 1363980"/>
                  <a:gd name="T3" fmla="*/ 23522 h 1806528"/>
                  <a:gd name="T4" fmla="*/ 1273242 w 1363980"/>
                  <a:gd name="T5" fmla="*/ 15828 h 1806528"/>
                  <a:gd name="T6" fmla="*/ 1145922 w 1363980"/>
                  <a:gd name="T7" fmla="*/ 23522 h 1806528"/>
                  <a:gd name="T8" fmla="*/ 1100984 w 1363980"/>
                  <a:gd name="T9" fmla="*/ 38762 h 1806528"/>
                  <a:gd name="T10" fmla="*/ 1078516 w 1363980"/>
                  <a:gd name="T11" fmla="*/ 229632 h 1806528"/>
                  <a:gd name="T12" fmla="*/ 1063537 w 1363980"/>
                  <a:gd name="T13" fmla="*/ 252566 h 1806528"/>
                  <a:gd name="T14" fmla="*/ 1048559 w 1363980"/>
                  <a:gd name="T15" fmla="*/ 298360 h 1806528"/>
                  <a:gd name="T16" fmla="*/ 1041063 w 1363980"/>
                  <a:gd name="T17" fmla="*/ 336534 h 1806528"/>
                  <a:gd name="T18" fmla="*/ 1011092 w 1363980"/>
                  <a:gd name="T19" fmla="*/ 344154 h 1806528"/>
                  <a:gd name="T20" fmla="*/ 988625 w 1363980"/>
                  <a:gd name="T21" fmla="*/ 351774 h 1806528"/>
                  <a:gd name="T22" fmla="*/ 966156 w 1363980"/>
                  <a:gd name="T23" fmla="*/ 374708 h 1806528"/>
                  <a:gd name="T24" fmla="*/ 921221 w 1363980"/>
                  <a:gd name="T25" fmla="*/ 405262 h 1806528"/>
                  <a:gd name="T26" fmla="*/ 898752 w 1363980"/>
                  <a:gd name="T27" fmla="*/ 420502 h 1806528"/>
                  <a:gd name="T28" fmla="*/ 876282 w 1363980"/>
                  <a:gd name="T29" fmla="*/ 435742 h 1806528"/>
                  <a:gd name="T30" fmla="*/ 853817 w 1363980"/>
                  <a:gd name="T31" fmla="*/ 451056 h 1806528"/>
                  <a:gd name="T32" fmla="*/ 816367 w 1363980"/>
                  <a:gd name="T33" fmla="*/ 519718 h 1806528"/>
                  <a:gd name="T34" fmla="*/ 801389 w 1363980"/>
                  <a:gd name="T35" fmla="*/ 542644 h 1806528"/>
                  <a:gd name="T36" fmla="*/ 786411 w 1363980"/>
                  <a:gd name="T37" fmla="*/ 565578 h 1806528"/>
                  <a:gd name="T38" fmla="*/ 778920 w 1363980"/>
                  <a:gd name="T39" fmla="*/ 596132 h 1806528"/>
                  <a:gd name="T40" fmla="*/ 756452 w 1363980"/>
                  <a:gd name="T41" fmla="*/ 764068 h 1806528"/>
                  <a:gd name="T42" fmla="*/ 748963 w 1363980"/>
                  <a:gd name="T43" fmla="*/ 786937 h 1806528"/>
                  <a:gd name="T44" fmla="*/ 733983 w 1363980"/>
                  <a:gd name="T45" fmla="*/ 809862 h 1806528"/>
                  <a:gd name="T46" fmla="*/ 711516 w 1363980"/>
                  <a:gd name="T47" fmla="*/ 817482 h 1806528"/>
                  <a:gd name="T48" fmla="*/ 636619 w 1363980"/>
                  <a:gd name="T49" fmla="*/ 825102 h 1806528"/>
                  <a:gd name="T50" fmla="*/ 599173 w 1363980"/>
                  <a:gd name="T51" fmla="*/ 832796 h 1806528"/>
                  <a:gd name="T52" fmla="*/ 554238 w 1363980"/>
                  <a:gd name="T53" fmla="*/ 855656 h 1806528"/>
                  <a:gd name="T54" fmla="*/ 509291 w 1363980"/>
                  <a:gd name="T55" fmla="*/ 878590 h 1806528"/>
                  <a:gd name="T56" fmla="*/ 494313 w 1363980"/>
                  <a:gd name="T57" fmla="*/ 901450 h 1806528"/>
                  <a:gd name="T58" fmla="*/ 479334 w 1363980"/>
                  <a:gd name="T59" fmla="*/ 954938 h 1806528"/>
                  <a:gd name="T60" fmla="*/ 434396 w 1363980"/>
                  <a:gd name="T61" fmla="*/ 985492 h 1806528"/>
                  <a:gd name="T62" fmla="*/ 419422 w 1363980"/>
                  <a:gd name="T63" fmla="*/ 1008352 h 1806528"/>
                  <a:gd name="T64" fmla="*/ 396947 w 1363980"/>
                  <a:gd name="T65" fmla="*/ 1023666 h 1806528"/>
                  <a:gd name="T66" fmla="*/ 374479 w 1363980"/>
                  <a:gd name="T67" fmla="*/ 1046526 h 1806528"/>
                  <a:gd name="T68" fmla="*/ 359504 w 1363980"/>
                  <a:gd name="T69" fmla="*/ 1092393 h 1806528"/>
                  <a:gd name="T70" fmla="*/ 344523 w 1363980"/>
                  <a:gd name="T71" fmla="*/ 1115254 h 1806528"/>
                  <a:gd name="T72" fmla="*/ 314566 w 1363980"/>
                  <a:gd name="T73" fmla="*/ 1183982 h 1806528"/>
                  <a:gd name="T74" fmla="*/ 292100 w 1363980"/>
                  <a:gd name="T75" fmla="*/ 1199222 h 1806528"/>
                  <a:gd name="T76" fmla="*/ 277116 w 1363980"/>
                  <a:gd name="T77" fmla="*/ 1245071 h 1806528"/>
                  <a:gd name="T78" fmla="*/ 269629 w 1363980"/>
                  <a:gd name="T79" fmla="*/ 1267950 h 1806528"/>
                  <a:gd name="T80" fmla="*/ 254647 w 1363980"/>
                  <a:gd name="T81" fmla="*/ 1290884 h 1806528"/>
                  <a:gd name="T82" fmla="*/ 247156 w 1363980"/>
                  <a:gd name="T83" fmla="*/ 1313744 h 1806528"/>
                  <a:gd name="T84" fmla="*/ 224685 w 1363980"/>
                  <a:gd name="T85" fmla="*/ 1336678 h 1806528"/>
                  <a:gd name="T86" fmla="*/ 209711 w 1363980"/>
                  <a:gd name="T87" fmla="*/ 1359538 h 1806528"/>
                  <a:gd name="T88" fmla="*/ 164763 w 1363980"/>
                  <a:gd name="T89" fmla="*/ 1397712 h 1806528"/>
                  <a:gd name="T90" fmla="*/ 149807 w 1363980"/>
                  <a:gd name="T91" fmla="*/ 1420646 h 1806528"/>
                  <a:gd name="T92" fmla="*/ 127320 w 1363980"/>
                  <a:gd name="T93" fmla="*/ 1435886 h 1806528"/>
                  <a:gd name="T94" fmla="*/ 112350 w 1363980"/>
                  <a:gd name="T95" fmla="*/ 1481754 h 1806528"/>
                  <a:gd name="T96" fmla="*/ 82405 w 1363980"/>
                  <a:gd name="T97" fmla="*/ 1527548 h 1806528"/>
                  <a:gd name="T98" fmla="*/ 67396 w 1363980"/>
                  <a:gd name="T99" fmla="*/ 1573342 h 1806528"/>
                  <a:gd name="T100" fmla="*/ 52452 w 1363980"/>
                  <a:gd name="T101" fmla="*/ 1596276 h 1806528"/>
                  <a:gd name="T102" fmla="*/ 29962 w 1363980"/>
                  <a:gd name="T103" fmla="*/ 1642070 h 1806528"/>
                  <a:gd name="T104" fmla="*/ 22490 w 1363980"/>
                  <a:gd name="T105" fmla="*/ 1672596 h 1806528"/>
                  <a:gd name="T106" fmla="*/ 14959 w 1363980"/>
                  <a:gd name="T107" fmla="*/ 1733658 h 1806528"/>
                  <a:gd name="T108" fmla="*/ 0 w 1363980"/>
                  <a:gd name="T109" fmla="*/ 1779452 h 1806528"/>
                  <a:gd name="T110" fmla="*/ 7472 w 1363980"/>
                  <a:gd name="T111" fmla="*/ 1810006 h 180652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980"/>
                  <a:gd name="T169" fmla="*/ 0 h 1806528"/>
                  <a:gd name="T170" fmla="*/ 1363980 w 1363980"/>
                  <a:gd name="T171" fmla="*/ 1806528 h 180652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980" h="1806528">
                    <a:moveTo>
                      <a:pt x="1363980" y="38688"/>
                    </a:moveTo>
                    <a:lnTo>
                      <a:pt x="1318260" y="23448"/>
                    </a:lnTo>
                    <a:lnTo>
                      <a:pt x="1295400" y="15828"/>
                    </a:lnTo>
                    <a:cubicBezTo>
                      <a:pt x="1252220" y="18368"/>
                      <a:pt x="1208751" y="17853"/>
                      <a:pt x="1165860" y="23448"/>
                    </a:cubicBezTo>
                    <a:cubicBezTo>
                      <a:pt x="1149931" y="25526"/>
                      <a:pt x="1120140" y="38688"/>
                      <a:pt x="1120140" y="38688"/>
                    </a:cubicBezTo>
                    <a:cubicBezTo>
                      <a:pt x="1082043" y="152980"/>
                      <a:pt x="1128533" y="0"/>
                      <a:pt x="1097280" y="229188"/>
                    </a:cubicBezTo>
                    <a:cubicBezTo>
                      <a:pt x="1096043" y="238262"/>
                      <a:pt x="1085759" y="243679"/>
                      <a:pt x="1082040" y="252048"/>
                    </a:cubicBezTo>
                    <a:cubicBezTo>
                      <a:pt x="1075516" y="266728"/>
                      <a:pt x="1069950" y="282016"/>
                      <a:pt x="1066800" y="297768"/>
                    </a:cubicBezTo>
                    <a:cubicBezTo>
                      <a:pt x="1064260" y="310468"/>
                      <a:pt x="1067471" y="325918"/>
                      <a:pt x="1059180" y="335868"/>
                    </a:cubicBezTo>
                    <a:cubicBezTo>
                      <a:pt x="1052476" y="343913"/>
                      <a:pt x="1038770" y="340611"/>
                      <a:pt x="1028700" y="343488"/>
                    </a:cubicBezTo>
                    <a:cubicBezTo>
                      <a:pt x="1020977" y="345695"/>
                      <a:pt x="1013460" y="348568"/>
                      <a:pt x="1005840" y="351108"/>
                    </a:cubicBezTo>
                    <a:cubicBezTo>
                      <a:pt x="998220" y="358728"/>
                      <a:pt x="991486" y="367352"/>
                      <a:pt x="982980" y="373968"/>
                    </a:cubicBezTo>
                    <a:cubicBezTo>
                      <a:pt x="968522" y="385213"/>
                      <a:pt x="952500" y="394288"/>
                      <a:pt x="937260" y="404448"/>
                    </a:cubicBezTo>
                    <a:lnTo>
                      <a:pt x="914400" y="419688"/>
                    </a:lnTo>
                    <a:lnTo>
                      <a:pt x="891540" y="434928"/>
                    </a:lnTo>
                    <a:lnTo>
                      <a:pt x="868680" y="450168"/>
                    </a:lnTo>
                    <a:cubicBezTo>
                      <a:pt x="855268" y="490404"/>
                      <a:pt x="865515" y="466345"/>
                      <a:pt x="830580" y="518748"/>
                    </a:cubicBezTo>
                    <a:lnTo>
                      <a:pt x="815340" y="541608"/>
                    </a:lnTo>
                    <a:lnTo>
                      <a:pt x="800100" y="564468"/>
                    </a:lnTo>
                    <a:cubicBezTo>
                      <a:pt x="797560" y="574628"/>
                      <a:pt x="793895" y="584571"/>
                      <a:pt x="792480" y="594948"/>
                    </a:cubicBezTo>
                    <a:cubicBezTo>
                      <a:pt x="779713" y="688576"/>
                      <a:pt x="787571" y="699760"/>
                      <a:pt x="769620" y="762588"/>
                    </a:cubicBezTo>
                    <a:cubicBezTo>
                      <a:pt x="767413" y="770311"/>
                      <a:pt x="765592" y="778264"/>
                      <a:pt x="762000" y="785448"/>
                    </a:cubicBezTo>
                    <a:cubicBezTo>
                      <a:pt x="757904" y="793639"/>
                      <a:pt x="753911" y="802587"/>
                      <a:pt x="746760" y="808308"/>
                    </a:cubicBezTo>
                    <a:cubicBezTo>
                      <a:pt x="740488" y="813326"/>
                      <a:pt x="731839" y="814707"/>
                      <a:pt x="723900" y="815928"/>
                    </a:cubicBezTo>
                    <a:cubicBezTo>
                      <a:pt x="698670" y="819810"/>
                      <a:pt x="673003" y="820174"/>
                      <a:pt x="647700" y="823548"/>
                    </a:cubicBezTo>
                    <a:cubicBezTo>
                      <a:pt x="634862" y="825260"/>
                      <a:pt x="622300" y="828628"/>
                      <a:pt x="609600" y="831168"/>
                    </a:cubicBezTo>
                    <a:cubicBezTo>
                      <a:pt x="544086" y="874844"/>
                      <a:pt x="626976" y="822480"/>
                      <a:pt x="563880" y="854028"/>
                    </a:cubicBezTo>
                    <a:cubicBezTo>
                      <a:pt x="504794" y="883571"/>
                      <a:pt x="575619" y="857735"/>
                      <a:pt x="518160" y="876888"/>
                    </a:cubicBezTo>
                    <a:cubicBezTo>
                      <a:pt x="513080" y="884508"/>
                      <a:pt x="506528" y="891330"/>
                      <a:pt x="502920" y="899748"/>
                    </a:cubicBezTo>
                    <a:cubicBezTo>
                      <a:pt x="502772" y="900094"/>
                      <a:pt x="491387" y="949381"/>
                      <a:pt x="487680" y="953088"/>
                    </a:cubicBezTo>
                    <a:cubicBezTo>
                      <a:pt x="474728" y="966040"/>
                      <a:pt x="441960" y="983568"/>
                      <a:pt x="441960" y="983568"/>
                    </a:cubicBezTo>
                    <a:cubicBezTo>
                      <a:pt x="436880" y="991188"/>
                      <a:pt x="433196" y="999952"/>
                      <a:pt x="426720" y="1006428"/>
                    </a:cubicBezTo>
                    <a:cubicBezTo>
                      <a:pt x="420244" y="1012904"/>
                      <a:pt x="410895" y="1015805"/>
                      <a:pt x="403860" y="1021668"/>
                    </a:cubicBezTo>
                    <a:cubicBezTo>
                      <a:pt x="395581" y="1028567"/>
                      <a:pt x="388620" y="1036908"/>
                      <a:pt x="381000" y="1044528"/>
                    </a:cubicBezTo>
                    <a:cubicBezTo>
                      <a:pt x="375920" y="1059768"/>
                      <a:pt x="374671" y="1076882"/>
                      <a:pt x="365760" y="1090248"/>
                    </a:cubicBezTo>
                    <a:cubicBezTo>
                      <a:pt x="360680" y="1097868"/>
                      <a:pt x="354239" y="1104739"/>
                      <a:pt x="350520" y="1113108"/>
                    </a:cubicBezTo>
                    <a:cubicBezTo>
                      <a:pt x="338448" y="1140271"/>
                      <a:pt x="340734" y="1160994"/>
                      <a:pt x="320040" y="1181688"/>
                    </a:cubicBezTo>
                    <a:cubicBezTo>
                      <a:pt x="313564" y="1188164"/>
                      <a:pt x="304800" y="1191848"/>
                      <a:pt x="297180" y="1196928"/>
                    </a:cubicBezTo>
                    <a:lnTo>
                      <a:pt x="281940" y="1242648"/>
                    </a:lnTo>
                    <a:cubicBezTo>
                      <a:pt x="279400" y="1250268"/>
                      <a:pt x="278775" y="1258825"/>
                      <a:pt x="274320" y="1265508"/>
                    </a:cubicBezTo>
                    <a:cubicBezTo>
                      <a:pt x="269240" y="1273128"/>
                      <a:pt x="263176" y="1280177"/>
                      <a:pt x="259080" y="1288368"/>
                    </a:cubicBezTo>
                    <a:cubicBezTo>
                      <a:pt x="255488" y="1295552"/>
                      <a:pt x="255915" y="1304545"/>
                      <a:pt x="251460" y="1311228"/>
                    </a:cubicBezTo>
                    <a:cubicBezTo>
                      <a:pt x="245482" y="1320194"/>
                      <a:pt x="235499" y="1325809"/>
                      <a:pt x="228600" y="1334088"/>
                    </a:cubicBezTo>
                    <a:cubicBezTo>
                      <a:pt x="222737" y="1341123"/>
                      <a:pt x="219223" y="1349913"/>
                      <a:pt x="213360" y="1356948"/>
                    </a:cubicBezTo>
                    <a:cubicBezTo>
                      <a:pt x="195025" y="1378950"/>
                      <a:pt x="190117" y="1380063"/>
                      <a:pt x="167640" y="1395048"/>
                    </a:cubicBezTo>
                    <a:cubicBezTo>
                      <a:pt x="162560" y="1402668"/>
                      <a:pt x="158876" y="1411432"/>
                      <a:pt x="152400" y="1417908"/>
                    </a:cubicBezTo>
                    <a:cubicBezTo>
                      <a:pt x="145924" y="1424384"/>
                      <a:pt x="134394" y="1425382"/>
                      <a:pt x="129540" y="1433148"/>
                    </a:cubicBezTo>
                    <a:cubicBezTo>
                      <a:pt x="121026" y="1446771"/>
                      <a:pt x="123211" y="1465502"/>
                      <a:pt x="114300" y="1478868"/>
                    </a:cubicBezTo>
                    <a:cubicBezTo>
                      <a:pt x="104140" y="1494108"/>
                      <a:pt x="89612" y="1507212"/>
                      <a:pt x="83820" y="1524588"/>
                    </a:cubicBezTo>
                    <a:cubicBezTo>
                      <a:pt x="78740" y="1539828"/>
                      <a:pt x="77491" y="1556942"/>
                      <a:pt x="68580" y="1570308"/>
                    </a:cubicBezTo>
                    <a:cubicBezTo>
                      <a:pt x="63500" y="1577928"/>
                      <a:pt x="57436" y="1584977"/>
                      <a:pt x="53340" y="1593168"/>
                    </a:cubicBezTo>
                    <a:cubicBezTo>
                      <a:pt x="21792" y="1656264"/>
                      <a:pt x="74156" y="1573374"/>
                      <a:pt x="30480" y="1638888"/>
                    </a:cubicBezTo>
                    <a:cubicBezTo>
                      <a:pt x="27940" y="1649048"/>
                      <a:pt x="24582" y="1659038"/>
                      <a:pt x="22860" y="1669368"/>
                    </a:cubicBezTo>
                    <a:cubicBezTo>
                      <a:pt x="19493" y="1689568"/>
                      <a:pt x="19531" y="1710304"/>
                      <a:pt x="15240" y="1730328"/>
                    </a:cubicBezTo>
                    <a:cubicBezTo>
                      <a:pt x="11874" y="1746036"/>
                      <a:pt x="0" y="1776048"/>
                      <a:pt x="0" y="1776048"/>
                    </a:cubicBezTo>
                    <a:lnTo>
                      <a:pt x="7620" y="1806528"/>
                    </a:lnTo>
                  </a:path>
                </a:pathLst>
              </a:custGeom>
              <a:noFill/>
              <a:ln w="19050" algn="ctr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36" name="Triângulo isósceles 35"/>
          <p:cNvSpPr/>
          <p:nvPr/>
        </p:nvSpPr>
        <p:spPr>
          <a:xfrm>
            <a:off x="683491" y="4166733"/>
            <a:ext cx="3215392" cy="451449"/>
          </a:xfrm>
          <a:prstGeom prst="triangle">
            <a:avLst>
              <a:gd name="adj" fmla="val 49082"/>
            </a:avLst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3284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Agrupar 5"/>
          <p:cNvGrpSpPr/>
          <p:nvPr/>
        </p:nvGrpSpPr>
        <p:grpSpPr>
          <a:xfrm>
            <a:off x="412582" y="1062248"/>
            <a:ext cx="3381770" cy="3356565"/>
            <a:chOff x="799810" y="1280090"/>
            <a:chExt cx="2604505" cy="2585093"/>
          </a:xfrm>
        </p:grpSpPr>
        <p:pic>
          <p:nvPicPr>
            <p:cNvPr id="3" name="Imagem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9810" y="1280090"/>
              <a:ext cx="2604505" cy="2585093"/>
            </a:xfrm>
            <a:prstGeom prst="rect">
              <a:avLst/>
            </a:prstGeom>
          </p:spPr>
        </p:pic>
        <p:grpSp>
          <p:nvGrpSpPr>
            <p:cNvPr id="2" name="Agrupar 1"/>
            <p:cNvGrpSpPr/>
            <p:nvPr/>
          </p:nvGrpSpPr>
          <p:grpSpPr>
            <a:xfrm>
              <a:off x="2172892" y="3580077"/>
              <a:ext cx="120806" cy="210750"/>
              <a:chOff x="5953622" y="2687739"/>
              <a:chExt cx="2065908" cy="3604039"/>
            </a:xfrm>
          </p:grpSpPr>
          <p:sp>
            <p:nvSpPr>
              <p:cNvPr id="22" name="Forma livre 53"/>
              <p:cNvSpPr>
                <a:spLocks/>
              </p:cNvSpPr>
              <p:nvPr/>
            </p:nvSpPr>
            <p:spPr bwMode="auto">
              <a:xfrm>
                <a:off x="6442273" y="2993282"/>
                <a:ext cx="1577257" cy="2053243"/>
              </a:xfrm>
              <a:custGeom>
                <a:avLst/>
                <a:gdLst>
                  <a:gd name="T0" fmla="*/ 22500 w 1845108"/>
                  <a:gd name="T1" fmla="*/ 106680 h 2400300"/>
                  <a:gd name="T2" fmla="*/ 179815 w 1845108"/>
                  <a:gd name="T3" fmla="*/ 106680 h 2400300"/>
                  <a:gd name="T4" fmla="*/ 224772 w 1845108"/>
                  <a:gd name="T5" fmla="*/ 76200 h 2400300"/>
                  <a:gd name="T6" fmla="*/ 299700 w 1845108"/>
                  <a:gd name="T7" fmla="*/ 106680 h 2400300"/>
                  <a:gd name="T8" fmla="*/ 389598 w 1845108"/>
                  <a:gd name="T9" fmla="*/ 121920 h 2400300"/>
                  <a:gd name="T10" fmla="*/ 479508 w 1845108"/>
                  <a:gd name="T11" fmla="*/ 175260 h 2400300"/>
                  <a:gd name="T12" fmla="*/ 509476 w 1845108"/>
                  <a:gd name="T13" fmla="*/ 144780 h 2400300"/>
                  <a:gd name="T14" fmla="*/ 554439 w 1845108"/>
                  <a:gd name="T15" fmla="*/ 76200 h 2400300"/>
                  <a:gd name="T16" fmla="*/ 614377 w 1845108"/>
                  <a:gd name="T17" fmla="*/ 38100 h 2400300"/>
                  <a:gd name="T18" fmla="*/ 719268 w 1845108"/>
                  <a:gd name="T19" fmla="*/ 0 h 2400300"/>
                  <a:gd name="T20" fmla="*/ 996476 w 1845108"/>
                  <a:gd name="T21" fmla="*/ 15240 h 2400300"/>
                  <a:gd name="T22" fmla="*/ 1071417 w 1845108"/>
                  <a:gd name="T23" fmla="*/ 30480 h 2400300"/>
                  <a:gd name="T24" fmla="*/ 1206274 w 1845108"/>
                  <a:gd name="T25" fmla="*/ 45720 h 2400300"/>
                  <a:gd name="T26" fmla="*/ 1461009 w 1845108"/>
                  <a:gd name="T27" fmla="*/ 60960 h 2400300"/>
                  <a:gd name="T28" fmla="*/ 1580884 w 1845108"/>
                  <a:gd name="T29" fmla="*/ 91440 h 2400300"/>
                  <a:gd name="T30" fmla="*/ 1610853 w 1845108"/>
                  <a:gd name="T31" fmla="*/ 121920 h 2400300"/>
                  <a:gd name="T32" fmla="*/ 1633327 w 1845108"/>
                  <a:gd name="T33" fmla="*/ 220980 h 2400300"/>
                  <a:gd name="T34" fmla="*/ 1708251 w 1845108"/>
                  <a:gd name="T35" fmla="*/ 297180 h 2400300"/>
                  <a:gd name="T36" fmla="*/ 1730726 w 1845108"/>
                  <a:gd name="T37" fmla="*/ 342900 h 2400300"/>
                  <a:gd name="T38" fmla="*/ 1760695 w 1845108"/>
                  <a:gd name="T39" fmla="*/ 373380 h 2400300"/>
                  <a:gd name="T40" fmla="*/ 1805647 w 1845108"/>
                  <a:gd name="T41" fmla="*/ 464820 h 2400300"/>
                  <a:gd name="T42" fmla="*/ 1775679 w 1845108"/>
                  <a:gd name="T43" fmla="*/ 579120 h 2400300"/>
                  <a:gd name="T44" fmla="*/ 1730726 w 1845108"/>
                  <a:gd name="T45" fmla="*/ 670560 h 2400300"/>
                  <a:gd name="T46" fmla="*/ 1693265 w 1845108"/>
                  <a:gd name="T47" fmla="*/ 739140 h 2400300"/>
                  <a:gd name="T48" fmla="*/ 1640822 w 1845108"/>
                  <a:gd name="T49" fmla="*/ 830580 h 2400300"/>
                  <a:gd name="T50" fmla="*/ 1618345 w 1845108"/>
                  <a:gd name="T51" fmla="*/ 899160 h 2400300"/>
                  <a:gd name="T52" fmla="*/ 1603360 w 1845108"/>
                  <a:gd name="T53" fmla="*/ 952500 h 2400300"/>
                  <a:gd name="T54" fmla="*/ 1580884 w 1845108"/>
                  <a:gd name="T55" fmla="*/ 998220 h 2400300"/>
                  <a:gd name="T56" fmla="*/ 1550915 w 1845108"/>
                  <a:gd name="T57" fmla="*/ 1051560 h 2400300"/>
                  <a:gd name="T58" fmla="*/ 1483485 w 1845108"/>
                  <a:gd name="T59" fmla="*/ 1082040 h 2400300"/>
                  <a:gd name="T60" fmla="*/ 1461009 w 1845108"/>
                  <a:gd name="T61" fmla="*/ 1165860 h 2400300"/>
                  <a:gd name="T62" fmla="*/ 1438530 w 1845108"/>
                  <a:gd name="T63" fmla="*/ 1257300 h 2400300"/>
                  <a:gd name="T64" fmla="*/ 1401071 w 1845108"/>
                  <a:gd name="T65" fmla="*/ 1348740 h 2400300"/>
                  <a:gd name="T66" fmla="*/ 1363611 w 1845108"/>
                  <a:gd name="T67" fmla="*/ 1386840 h 2400300"/>
                  <a:gd name="T68" fmla="*/ 1311164 w 1845108"/>
                  <a:gd name="T69" fmla="*/ 1432560 h 2400300"/>
                  <a:gd name="T70" fmla="*/ 1266212 w 1845108"/>
                  <a:gd name="T71" fmla="*/ 1493520 h 2400300"/>
                  <a:gd name="T72" fmla="*/ 1206274 w 1845108"/>
                  <a:gd name="T73" fmla="*/ 1554480 h 2400300"/>
                  <a:gd name="T74" fmla="*/ 1116367 w 1845108"/>
                  <a:gd name="T75" fmla="*/ 1607820 h 2400300"/>
                  <a:gd name="T76" fmla="*/ 1048940 w 1845108"/>
                  <a:gd name="T77" fmla="*/ 1638300 h 2400300"/>
                  <a:gd name="T78" fmla="*/ 1011461 w 1845108"/>
                  <a:gd name="T79" fmla="*/ 1668780 h 2400300"/>
                  <a:gd name="T80" fmla="*/ 951522 w 1845108"/>
                  <a:gd name="T81" fmla="*/ 1760220 h 2400300"/>
                  <a:gd name="T82" fmla="*/ 914061 w 1845108"/>
                  <a:gd name="T83" fmla="*/ 1859280 h 2400300"/>
                  <a:gd name="T84" fmla="*/ 869112 w 1845108"/>
                  <a:gd name="T85" fmla="*/ 1958340 h 2400300"/>
                  <a:gd name="T86" fmla="*/ 786695 w 1845108"/>
                  <a:gd name="T87" fmla="*/ 2065020 h 2400300"/>
                  <a:gd name="T88" fmla="*/ 779202 w 1845108"/>
                  <a:gd name="T89" fmla="*/ 2133600 h 2400300"/>
                  <a:gd name="T90" fmla="*/ 801681 w 1845108"/>
                  <a:gd name="T91" fmla="*/ 2240280 h 2400300"/>
                  <a:gd name="T92" fmla="*/ 801681 w 1845108"/>
                  <a:gd name="T93" fmla="*/ 2293620 h 2400300"/>
                  <a:gd name="T94" fmla="*/ 884091 w 1845108"/>
                  <a:gd name="T95" fmla="*/ 2392680 h 24003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845108"/>
                  <a:gd name="T145" fmla="*/ 0 h 2400300"/>
                  <a:gd name="T146" fmla="*/ 1845108 w 1845108"/>
                  <a:gd name="T147" fmla="*/ 2400300 h 240030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845108" h="2400300">
                    <a:moveTo>
                      <a:pt x="0" y="99060"/>
                    </a:moveTo>
                    <a:cubicBezTo>
                      <a:pt x="7620" y="101600"/>
                      <a:pt x="15839" y="102779"/>
                      <a:pt x="22860" y="106680"/>
                    </a:cubicBezTo>
                    <a:cubicBezTo>
                      <a:pt x="101465" y="150349"/>
                      <a:pt x="39714" y="127538"/>
                      <a:pt x="91440" y="144780"/>
                    </a:cubicBezTo>
                    <a:cubicBezTo>
                      <a:pt x="155227" y="134149"/>
                      <a:pt x="124305" y="145730"/>
                      <a:pt x="182880" y="106680"/>
                    </a:cubicBezTo>
                    <a:lnTo>
                      <a:pt x="205740" y="91440"/>
                    </a:lnTo>
                    <a:lnTo>
                      <a:pt x="228600" y="76200"/>
                    </a:lnTo>
                    <a:cubicBezTo>
                      <a:pt x="251460" y="78740"/>
                      <a:pt x="275824" y="75278"/>
                      <a:pt x="297180" y="83820"/>
                    </a:cubicBezTo>
                    <a:cubicBezTo>
                      <a:pt x="304638" y="86803"/>
                      <a:pt x="299120" y="101000"/>
                      <a:pt x="304800" y="106680"/>
                    </a:cubicBezTo>
                    <a:cubicBezTo>
                      <a:pt x="310480" y="112360"/>
                      <a:pt x="319737" y="112980"/>
                      <a:pt x="327660" y="114300"/>
                    </a:cubicBezTo>
                    <a:cubicBezTo>
                      <a:pt x="350348" y="118081"/>
                      <a:pt x="373380" y="119380"/>
                      <a:pt x="396240" y="121920"/>
                    </a:cubicBezTo>
                    <a:cubicBezTo>
                      <a:pt x="436414" y="135311"/>
                      <a:pt x="403907" y="120689"/>
                      <a:pt x="441960" y="152400"/>
                    </a:cubicBezTo>
                    <a:cubicBezTo>
                      <a:pt x="461655" y="168813"/>
                      <a:pt x="464769" y="167623"/>
                      <a:pt x="487680" y="175260"/>
                    </a:cubicBezTo>
                    <a:cubicBezTo>
                      <a:pt x="495300" y="172720"/>
                      <a:pt x="504860" y="173320"/>
                      <a:pt x="510540" y="167640"/>
                    </a:cubicBezTo>
                    <a:cubicBezTo>
                      <a:pt x="516220" y="161960"/>
                      <a:pt x="514259" y="151801"/>
                      <a:pt x="518160" y="144780"/>
                    </a:cubicBezTo>
                    <a:cubicBezTo>
                      <a:pt x="527055" y="128769"/>
                      <a:pt x="538480" y="114300"/>
                      <a:pt x="548640" y="99060"/>
                    </a:cubicBezTo>
                    <a:lnTo>
                      <a:pt x="563880" y="76200"/>
                    </a:lnTo>
                    <a:cubicBezTo>
                      <a:pt x="568960" y="68580"/>
                      <a:pt x="570432" y="56236"/>
                      <a:pt x="579120" y="53340"/>
                    </a:cubicBezTo>
                    <a:cubicBezTo>
                      <a:pt x="594360" y="48260"/>
                      <a:pt x="609088" y="41250"/>
                      <a:pt x="624840" y="38100"/>
                    </a:cubicBezTo>
                    <a:cubicBezTo>
                      <a:pt x="645288" y="34010"/>
                      <a:pt x="692087" y="26289"/>
                      <a:pt x="708660" y="15240"/>
                    </a:cubicBezTo>
                    <a:lnTo>
                      <a:pt x="731520" y="0"/>
                    </a:lnTo>
                    <a:lnTo>
                      <a:pt x="861060" y="7620"/>
                    </a:lnTo>
                    <a:cubicBezTo>
                      <a:pt x="911849" y="10365"/>
                      <a:pt x="962772" y="11016"/>
                      <a:pt x="1013460" y="15240"/>
                    </a:cubicBezTo>
                    <a:cubicBezTo>
                      <a:pt x="1023897" y="16110"/>
                      <a:pt x="1033671" y="20806"/>
                      <a:pt x="1043940" y="22860"/>
                    </a:cubicBezTo>
                    <a:cubicBezTo>
                      <a:pt x="1059090" y="25890"/>
                      <a:pt x="1074510" y="27450"/>
                      <a:pt x="1089660" y="30480"/>
                    </a:cubicBezTo>
                    <a:cubicBezTo>
                      <a:pt x="1099929" y="32534"/>
                      <a:pt x="1109731" y="36943"/>
                      <a:pt x="1120140" y="38100"/>
                    </a:cubicBezTo>
                    <a:cubicBezTo>
                      <a:pt x="1155573" y="42037"/>
                      <a:pt x="1191260" y="43180"/>
                      <a:pt x="1226820" y="45720"/>
                    </a:cubicBezTo>
                    <a:cubicBezTo>
                      <a:pt x="1319322" y="34157"/>
                      <a:pt x="1314343" y="31200"/>
                      <a:pt x="1440180" y="45720"/>
                    </a:cubicBezTo>
                    <a:cubicBezTo>
                      <a:pt x="1456138" y="47561"/>
                      <a:pt x="1470660" y="55880"/>
                      <a:pt x="1485900" y="60960"/>
                    </a:cubicBezTo>
                    <a:cubicBezTo>
                      <a:pt x="1519721" y="72234"/>
                      <a:pt x="1557020" y="66040"/>
                      <a:pt x="1592580" y="68580"/>
                    </a:cubicBezTo>
                    <a:cubicBezTo>
                      <a:pt x="1597660" y="76200"/>
                      <a:pt x="1600669" y="85719"/>
                      <a:pt x="1607820" y="91440"/>
                    </a:cubicBezTo>
                    <a:cubicBezTo>
                      <a:pt x="1614092" y="96458"/>
                      <a:pt x="1625000" y="93380"/>
                      <a:pt x="1630680" y="99060"/>
                    </a:cubicBezTo>
                    <a:cubicBezTo>
                      <a:pt x="1636360" y="104740"/>
                      <a:pt x="1636494" y="114094"/>
                      <a:pt x="1638300" y="121920"/>
                    </a:cubicBezTo>
                    <a:cubicBezTo>
                      <a:pt x="1644125" y="147160"/>
                      <a:pt x="1645349" y="173546"/>
                      <a:pt x="1653540" y="198120"/>
                    </a:cubicBezTo>
                    <a:cubicBezTo>
                      <a:pt x="1656080" y="205740"/>
                      <a:pt x="1656705" y="214297"/>
                      <a:pt x="1661160" y="220980"/>
                    </a:cubicBezTo>
                    <a:cubicBezTo>
                      <a:pt x="1672894" y="238581"/>
                      <a:pt x="1690012" y="247835"/>
                      <a:pt x="1706880" y="259080"/>
                    </a:cubicBezTo>
                    <a:cubicBezTo>
                      <a:pt x="1726033" y="316539"/>
                      <a:pt x="1697969" y="247941"/>
                      <a:pt x="1737360" y="297180"/>
                    </a:cubicBezTo>
                    <a:cubicBezTo>
                      <a:pt x="1742378" y="303452"/>
                      <a:pt x="1741388" y="312856"/>
                      <a:pt x="1744980" y="320040"/>
                    </a:cubicBezTo>
                    <a:cubicBezTo>
                      <a:pt x="1749076" y="328231"/>
                      <a:pt x="1756124" y="334709"/>
                      <a:pt x="1760220" y="342900"/>
                    </a:cubicBezTo>
                    <a:cubicBezTo>
                      <a:pt x="1763812" y="350084"/>
                      <a:pt x="1762160" y="360080"/>
                      <a:pt x="1767840" y="365760"/>
                    </a:cubicBezTo>
                    <a:cubicBezTo>
                      <a:pt x="1773520" y="371440"/>
                      <a:pt x="1783080" y="370840"/>
                      <a:pt x="1790700" y="373380"/>
                    </a:cubicBezTo>
                    <a:cubicBezTo>
                      <a:pt x="1809853" y="430839"/>
                      <a:pt x="1784017" y="360014"/>
                      <a:pt x="1813560" y="419100"/>
                    </a:cubicBezTo>
                    <a:cubicBezTo>
                      <a:pt x="1845108" y="482196"/>
                      <a:pt x="1792744" y="399306"/>
                      <a:pt x="1836420" y="464820"/>
                    </a:cubicBezTo>
                    <a:cubicBezTo>
                      <a:pt x="1834006" y="486549"/>
                      <a:pt x="1833946" y="530728"/>
                      <a:pt x="1821180" y="556260"/>
                    </a:cubicBezTo>
                    <a:cubicBezTo>
                      <a:pt x="1817084" y="564451"/>
                      <a:pt x="1809659" y="570751"/>
                      <a:pt x="1805940" y="579120"/>
                    </a:cubicBezTo>
                    <a:cubicBezTo>
                      <a:pt x="1799416" y="593800"/>
                      <a:pt x="1799611" y="611474"/>
                      <a:pt x="1790700" y="624840"/>
                    </a:cubicBezTo>
                    <a:lnTo>
                      <a:pt x="1760220" y="670560"/>
                    </a:lnTo>
                    <a:cubicBezTo>
                      <a:pt x="1755140" y="678180"/>
                      <a:pt x="1747876" y="684732"/>
                      <a:pt x="1744980" y="693420"/>
                    </a:cubicBezTo>
                    <a:cubicBezTo>
                      <a:pt x="1717190" y="776790"/>
                      <a:pt x="1761511" y="650510"/>
                      <a:pt x="1722120" y="739140"/>
                    </a:cubicBezTo>
                    <a:cubicBezTo>
                      <a:pt x="1715596" y="753820"/>
                      <a:pt x="1718239" y="773501"/>
                      <a:pt x="1706880" y="784860"/>
                    </a:cubicBezTo>
                    <a:cubicBezTo>
                      <a:pt x="1692524" y="799216"/>
                      <a:pt x="1677267" y="811484"/>
                      <a:pt x="1668780" y="830580"/>
                    </a:cubicBezTo>
                    <a:cubicBezTo>
                      <a:pt x="1662256" y="845260"/>
                      <a:pt x="1658620" y="861060"/>
                      <a:pt x="1653540" y="876300"/>
                    </a:cubicBezTo>
                    <a:lnTo>
                      <a:pt x="1645920" y="899160"/>
                    </a:lnTo>
                    <a:cubicBezTo>
                      <a:pt x="1643380" y="906780"/>
                      <a:pt x="1640248" y="914228"/>
                      <a:pt x="1638300" y="922020"/>
                    </a:cubicBezTo>
                    <a:cubicBezTo>
                      <a:pt x="1635760" y="932180"/>
                      <a:pt x="1634805" y="942874"/>
                      <a:pt x="1630680" y="952500"/>
                    </a:cubicBezTo>
                    <a:cubicBezTo>
                      <a:pt x="1627072" y="960918"/>
                      <a:pt x="1619536" y="967169"/>
                      <a:pt x="1615440" y="975360"/>
                    </a:cubicBezTo>
                    <a:cubicBezTo>
                      <a:pt x="1611848" y="982544"/>
                      <a:pt x="1610984" y="990837"/>
                      <a:pt x="1607820" y="998220"/>
                    </a:cubicBezTo>
                    <a:cubicBezTo>
                      <a:pt x="1603345" y="1008661"/>
                      <a:pt x="1598216" y="1018837"/>
                      <a:pt x="1592580" y="1028700"/>
                    </a:cubicBezTo>
                    <a:cubicBezTo>
                      <a:pt x="1588036" y="1036651"/>
                      <a:pt x="1585106" y="1046706"/>
                      <a:pt x="1577340" y="1051560"/>
                    </a:cubicBezTo>
                    <a:cubicBezTo>
                      <a:pt x="1563717" y="1060074"/>
                      <a:pt x="1544986" y="1057889"/>
                      <a:pt x="1531620" y="1066800"/>
                    </a:cubicBezTo>
                    <a:lnTo>
                      <a:pt x="1508760" y="1082040"/>
                    </a:lnTo>
                    <a:cubicBezTo>
                      <a:pt x="1491342" y="1134295"/>
                      <a:pt x="1511910" y="1069438"/>
                      <a:pt x="1493520" y="1143000"/>
                    </a:cubicBezTo>
                    <a:cubicBezTo>
                      <a:pt x="1491572" y="1150792"/>
                      <a:pt x="1488013" y="1158111"/>
                      <a:pt x="1485900" y="1165860"/>
                    </a:cubicBezTo>
                    <a:cubicBezTo>
                      <a:pt x="1480389" y="1186067"/>
                      <a:pt x="1475740" y="1206500"/>
                      <a:pt x="1470660" y="1226820"/>
                    </a:cubicBezTo>
                    <a:cubicBezTo>
                      <a:pt x="1468120" y="1236980"/>
                      <a:pt x="1466352" y="1247365"/>
                      <a:pt x="1463040" y="1257300"/>
                    </a:cubicBezTo>
                    <a:cubicBezTo>
                      <a:pt x="1423722" y="1375253"/>
                      <a:pt x="1468786" y="1253427"/>
                      <a:pt x="1432560" y="1325880"/>
                    </a:cubicBezTo>
                    <a:cubicBezTo>
                      <a:pt x="1428968" y="1333064"/>
                      <a:pt x="1429958" y="1342468"/>
                      <a:pt x="1424940" y="1348740"/>
                    </a:cubicBezTo>
                    <a:cubicBezTo>
                      <a:pt x="1419219" y="1355891"/>
                      <a:pt x="1409700" y="1358900"/>
                      <a:pt x="1402080" y="1363980"/>
                    </a:cubicBezTo>
                    <a:cubicBezTo>
                      <a:pt x="1397000" y="1371600"/>
                      <a:pt x="1393316" y="1380364"/>
                      <a:pt x="1386840" y="1386840"/>
                    </a:cubicBezTo>
                    <a:cubicBezTo>
                      <a:pt x="1380364" y="1393316"/>
                      <a:pt x="1369701" y="1394929"/>
                      <a:pt x="1363980" y="1402080"/>
                    </a:cubicBezTo>
                    <a:cubicBezTo>
                      <a:pt x="1334424" y="1439025"/>
                      <a:pt x="1383376" y="1415935"/>
                      <a:pt x="1333500" y="1432560"/>
                    </a:cubicBezTo>
                    <a:cubicBezTo>
                      <a:pt x="1327302" y="1451153"/>
                      <a:pt x="1325412" y="1463508"/>
                      <a:pt x="1310640" y="1478280"/>
                    </a:cubicBezTo>
                    <a:cubicBezTo>
                      <a:pt x="1304164" y="1484756"/>
                      <a:pt x="1294815" y="1487657"/>
                      <a:pt x="1287780" y="1493520"/>
                    </a:cubicBezTo>
                    <a:cubicBezTo>
                      <a:pt x="1229108" y="1542413"/>
                      <a:pt x="1298817" y="1493782"/>
                      <a:pt x="1242060" y="1531620"/>
                    </a:cubicBezTo>
                    <a:cubicBezTo>
                      <a:pt x="1236980" y="1539240"/>
                      <a:pt x="1233712" y="1548449"/>
                      <a:pt x="1226820" y="1554480"/>
                    </a:cubicBezTo>
                    <a:cubicBezTo>
                      <a:pt x="1162751" y="1610541"/>
                      <a:pt x="1203592" y="1569904"/>
                      <a:pt x="1158240" y="1592580"/>
                    </a:cubicBezTo>
                    <a:cubicBezTo>
                      <a:pt x="1150049" y="1596676"/>
                      <a:pt x="1143571" y="1603724"/>
                      <a:pt x="1135380" y="1607820"/>
                    </a:cubicBezTo>
                    <a:cubicBezTo>
                      <a:pt x="1128196" y="1611412"/>
                      <a:pt x="1119704" y="1611848"/>
                      <a:pt x="1112520" y="1615440"/>
                    </a:cubicBezTo>
                    <a:cubicBezTo>
                      <a:pt x="1053434" y="1644983"/>
                      <a:pt x="1124259" y="1619147"/>
                      <a:pt x="1066800" y="1638300"/>
                    </a:cubicBezTo>
                    <a:cubicBezTo>
                      <a:pt x="1061720" y="1645920"/>
                      <a:pt x="1058711" y="1655439"/>
                      <a:pt x="1051560" y="1661160"/>
                    </a:cubicBezTo>
                    <a:cubicBezTo>
                      <a:pt x="1045288" y="1666178"/>
                      <a:pt x="1034380" y="1663100"/>
                      <a:pt x="1028700" y="1668780"/>
                    </a:cubicBezTo>
                    <a:cubicBezTo>
                      <a:pt x="1015748" y="1681732"/>
                      <a:pt x="1008380" y="1699260"/>
                      <a:pt x="998220" y="1714500"/>
                    </a:cubicBezTo>
                    <a:lnTo>
                      <a:pt x="967740" y="1760220"/>
                    </a:lnTo>
                    <a:cubicBezTo>
                      <a:pt x="962660" y="1767840"/>
                      <a:pt x="955396" y="1774392"/>
                      <a:pt x="952500" y="1783080"/>
                    </a:cubicBezTo>
                    <a:cubicBezTo>
                      <a:pt x="939837" y="1821070"/>
                      <a:pt x="937317" y="1824731"/>
                      <a:pt x="929640" y="1859280"/>
                    </a:cubicBezTo>
                    <a:cubicBezTo>
                      <a:pt x="926954" y="1871369"/>
                      <a:pt x="916089" y="1936894"/>
                      <a:pt x="906780" y="1943100"/>
                    </a:cubicBezTo>
                    <a:lnTo>
                      <a:pt x="883920" y="1958340"/>
                    </a:lnTo>
                    <a:cubicBezTo>
                      <a:pt x="848360" y="2011680"/>
                      <a:pt x="868680" y="1993900"/>
                      <a:pt x="830580" y="2019300"/>
                    </a:cubicBezTo>
                    <a:cubicBezTo>
                      <a:pt x="820420" y="2034540"/>
                      <a:pt x="805892" y="2047644"/>
                      <a:pt x="800100" y="2065020"/>
                    </a:cubicBezTo>
                    <a:lnTo>
                      <a:pt x="784860" y="2110740"/>
                    </a:lnTo>
                    <a:cubicBezTo>
                      <a:pt x="787400" y="2118360"/>
                      <a:pt x="788888" y="2126416"/>
                      <a:pt x="792480" y="2133600"/>
                    </a:cubicBezTo>
                    <a:cubicBezTo>
                      <a:pt x="796576" y="2141791"/>
                      <a:pt x="805801" y="2147505"/>
                      <a:pt x="807720" y="2156460"/>
                    </a:cubicBezTo>
                    <a:cubicBezTo>
                      <a:pt x="813598" y="2183892"/>
                      <a:pt x="811372" y="2212507"/>
                      <a:pt x="815340" y="2240280"/>
                    </a:cubicBezTo>
                    <a:cubicBezTo>
                      <a:pt x="816476" y="2248231"/>
                      <a:pt x="820420" y="2255520"/>
                      <a:pt x="822960" y="2263140"/>
                    </a:cubicBezTo>
                    <a:cubicBezTo>
                      <a:pt x="820420" y="2273300"/>
                      <a:pt x="815340" y="2283147"/>
                      <a:pt x="815340" y="2293620"/>
                    </a:cubicBezTo>
                    <a:cubicBezTo>
                      <a:pt x="815340" y="2313641"/>
                      <a:pt x="838247" y="2364756"/>
                      <a:pt x="853440" y="2369820"/>
                    </a:cubicBezTo>
                    <a:cubicBezTo>
                      <a:pt x="872033" y="2376018"/>
                      <a:pt x="884388" y="2377908"/>
                      <a:pt x="899160" y="2392680"/>
                    </a:cubicBezTo>
                    <a:lnTo>
                      <a:pt x="899160" y="2400300"/>
                    </a:lnTo>
                  </a:path>
                </a:pathLst>
              </a:custGeom>
              <a:noFill/>
              <a:ln w="19050" algn="ctr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3" name="Forma livre 54"/>
              <p:cNvSpPr>
                <a:spLocks/>
              </p:cNvSpPr>
              <p:nvPr/>
            </p:nvSpPr>
            <p:spPr bwMode="auto">
              <a:xfrm>
                <a:off x="7279766" y="2687739"/>
                <a:ext cx="283689" cy="344923"/>
              </a:xfrm>
              <a:custGeom>
                <a:avLst/>
                <a:gdLst>
                  <a:gd name="T0" fmla="*/ 3959 w 330920"/>
                  <a:gd name="T1" fmla="*/ 0 h 403860"/>
                  <a:gd name="T2" fmla="*/ 31709 w 330920"/>
                  <a:gd name="T3" fmla="*/ 155993 h 403860"/>
                  <a:gd name="T4" fmla="*/ 50207 w 330920"/>
                  <a:gd name="T5" fmla="*/ 176342 h 403860"/>
                  <a:gd name="T6" fmla="*/ 59459 w 330920"/>
                  <a:gd name="T7" fmla="*/ 196689 h 403860"/>
                  <a:gd name="T8" fmla="*/ 114956 w 330920"/>
                  <a:gd name="T9" fmla="*/ 210255 h 403860"/>
                  <a:gd name="T10" fmla="*/ 142707 w 330920"/>
                  <a:gd name="T11" fmla="*/ 217037 h 403860"/>
                  <a:gd name="T12" fmla="*/ 188958 w 330920"/>
                  <a:gd name="T13" fmla="*/ 250951 h 403860"/>
                  <a:gd name="T14" fmla="*/ 244453 w 330920"/>
                  <a:gd name="T15" fmla="*/ 264519 h 403860"/>
                  <a:gd name="T16" fmla="*/ 290708 w 330920"/>
                  <a:gd name="T17" fmla="*/ 291646 h 403860"/>
                  <a:gd name="T18" fmla="*/ 318455 w 330920"/>
                  <a:gd name="T19" fmla="*/ 332341 h 403860"/>
                  <a:gd name="T20" fmla="*/ 346207 w 330920"/>
                  <a:gd name="T21" fmla="*/ 345905 h 403860"/>
                  <a:gd name="T22" fmla="*/ 401702 w 330920"/>
                  <a:gd name="T23" fmla="*/ 359469 h 4038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0920"/>
                  <a:gd name="T37" fmla="*/ 0 h 403860"/>
                  <a:gd name="T38" fmla="*/ 330920 w 330920"/>
                  <a:gd name="T39" fmla="*/ 403860 h 4038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0920" h="403860">
                    <a:moveTo>
                      <a:pt x="3260" y="0"/>
                    </a:moveTo>
                    <a:cubicBezTo>
                      <a:pt x="4288" y="17476"/>
                      <a:pt x="0" y="136080"/>
                      <a:pt x="26120" y="175260"/>
                    </a:cubicBezTo>
                    <a:cubicBezTo>
                      <a:pt x="31200" y="182880"/>
                      <a:pt x="37264" y="189929"/>
                      <a:pt x="41360" y="198120"/>
                    </a:cubicBezTo>
                    <a:cubicBezTo>
                      <a:pt x="44952" y="205304"/>
                      <a:pt x="42444" y="216311"/>
                      <a:pt x="48980" y="220980"/>
                    </a:cubicBezTo>
                    <a:cubicBezTo>
                      <a:pt x="62052" y="230317"/>
                      <a:pt x="79460" y="231140"/>
                      <a:pt x="94700" y="236220"/>
                    </a:cubicBezTo>
                    <a:lnTo>
                      <a:pt x="117560" y="243840"/>
                    </a:lnTo>
                    <a:cubicBezTo>
                      <a:pt x="131463" y="264695"/>
                      <a:pt x="131597" y="271245"/>
                      <a:pt x="155660" y="281940"/>
                    </a:cubicBezTo>
                    <a:cubicBezTo>
                      <a:pt x="170340" y="288464"/>
                      <a:pt x="201380" y="297180"/>
                      <a:pt x="201380" y="297180"/>
                    </a:cubicBezTo>
                    <a:cubicBezTo>
                      <a:pt x="245056" y="362694"/>
                      <a:pt x="186900" y="285596"/>
                      <a:pt x="239480" y="327660"/>
                    </a:cubicBezTo>
                    <a:cubicBezTo>
                      <a:pt x="275166" y="356209"/>
                      <a:pt x="237799" y="342704"/>
                      <a:pt x="262340" y="373380"/>
                    </a:cubicBezTo>
                    <a:cubicBezTo>
                      <a:pt x="268061" y="380531"/>
                      <a:pt x="276831" y="384901"/>
                      <a:pt x="285200" y="388620"/>
                    </a:cubicBezTo>
                    <a:cubicBezTo>
                      <a:pt x="299880" y="395144"/>
                      <a:pt x="330920" y="403860"/>
                      <a:pt x="330920" y="403860"/>
                    </a:cubicBezTo>
                  </a:path>
                </a:pathLst>
              </a:custGeom>
              <a:noFill/>
              <a:ln w="19050" algn="ctr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24" name="Forma livre 56"/>
              <p:cNvSpPr>
                <a:spLocks/>
              </p:cNvSpPr>
              <p:nvPr/>
            </p:nvSpPr>
            <p:spPr bwMode="auto">
              <a:xfrm>
                <a:off x="5953622" y="4746414"/>
                <a:ext cx="1165975" cy="1545364"/>
              </a:xfrm>
              <a:custGeom>
                <a:avLst/>
                <a:gdLst>
                  <a:gd name="T0" fmla="*/ 1340646 w 1363980"/>
                  <a:gd name="T1" fmla="*/ 38762 h 1806528"/>
                  <a:gd name="T2" fmla="*/ 1295712 w 1363980"/>
                  <a:gd name="T3" fmla="*/ 23522 h 1806528"/>
                  <a:gd name="T4" fmla="*/ 1273242 w 1363980"/>
                  <a:gd name="T5" fmla="*/ 15828 h 1806528"/>
                  <a:gd name="T6" fmla="*/ 1145922 w 1363980"/>
                  <a:gd name="T7" fmla="*/ 23522 h 1806528"/>
                  <a:gd name="T8" fmla="*/ 1100984 w 1363980"/>
                  <a:gd name="T9" fmla="*/ 38762 h 1806528"/>
                  <a:gd name="T10" fmla="*/ 1078516 w 1363980"/>
                  <a:gd name="T11" fmla="*/ 229632 h 1806528"/>
                  <a:gd name="T12" fmla="*/ 1063537 w 1363980"/>
                  <a:gd name="T13" fmla="*/ 252566 h 1806528"/>
                  <a:gd name="T14" fmla="*/ 1048559 w 1363980"/>
                  <a:gd name="T15" fmla="*/ 298360 h 1806528"/>
                  <a:gd name="T16" fmla="*/ 1041063 w 1363980"/>
                  <a:gd name="T17" fmla="*/ 336534 h 1806528"/>
                  <a:gd name="T18" fmla="*/ 1011092 w 1363980"/>
                  <a:gd name="T19" fmla="*/ 344154 h 1806528"/>
                  <a:gd name="T20" fmla="*/ 988625 w 1363980"/>
                  <a:gd name="T21" fmla="*/ 351774 h 1806528"/>
                  <a:gd name="T22" fmla="*/ 966156 w 1363980"/>
                  <a:gd name="T23" fmla="*/ 374708 h 1806528"/>
                  <a:gd name="T24" fmla="*/ 921221 w 1363980"/>
                  <a:gd name="T25" fmla="*/ 405262 h 1806528"/>
                  <a:gd name="T26" fmla="*/ 898752 w 1363980"/>
                  <a:gd name="T27" fmla="*/ 420502 h 1806528"/>
                  <a:gd name="T28" fmla="*/ 876282 w 1363980"/>
                  <a:gd name="T29" fmla="*/ 435742 h 1806528"/>
                  <a:gd name="T30" fmla="*/ 853817 w 1363980"/>
                  <a:gd name="T31" fmla="*/ 451056 h 1806528"/>
                  <a:gd name="T32" fmla="*/ 816367 w 1363980"/>
                  <a:gd name="T33" fmla="*/ 519718 h 1806528"/>
                  <a:gd name="T34" fmla="*/ 801389 w 1363980"/>
                  <a:gd name="T35" fmla="*/ 542644 h 1806528"/>
                  <a:gd name="T36" fmla="*/ 786411 w 1363980"/>
                  <a:gd name="T37" fmla="*/ 565578 h 1806528"/>
                  <a:gd name="T38" fmla="*/ 778920 w 1363980"/>
                  <a:gd name="T39" fmla="*/ 596132 h 1806528"/>
                  <a:gd name="T40" fmla="*/ 756452 w 1363980"/>
                  <a:gd name="T41" fmla="*/ 764068 h 1806528"/>
                  <a:gd name="T42" fmla="*/ 748963 w 1363980"/>
                  <a:gd name="T43" fmla="*/ 786937 h 1806528"/>
                  <a:gd name="T44" fmla="*/ 733983 w 1363980"/>
                  <a:gd name="T45" fmla="*/ 809862 h 1806528"/>
                  <a:gd name="T46" fmla="*/ 711516 w 1363980"/>
                  <a:gd name="T47" fmla="*/ 817482 h 1806528"/>
                  <a:gd name="T48" fmla="*/ 636619 w 1363980"/>
                  <a:gd name="T49" fmla="*/ 825102 h 1806528"/>
                  <a:gd name="T50" fmla="*/ 599173 w 1363980"/>
                  <a:gd name="T51" fmla="*/ 832796 h 1806528"/>
                  <a:gd name="T52" fmla="*/ 554238 w 1363980"/>
                  <a:gd name="T53" fmla="*/ 855656 h 1806528"/>
                  <a:gd name="T54" fmla="*/ 509291 w 1363980"/>
                  <a:gd name="T55" fmla="*/ 878590 h 1806528"/>
                  <a:gd name="T56" fmla="*/ 494313 w 1363980"/>
                  <a:gd name="T57" fmla="*/ 901450 h 1806528"/>
                  <a:gd name="T58" fmla="*/ 479334 w 1363980"/>
                  <a:gd name="T59" fmla="*/ 954938 h 1806528"/>
                  <a:gd name="T60" fmla="*/ 434396 w 1363980"/>
                  <a:gd name="T61" fmla="*/ 985492 h 1806528"/>
                  <a:gd name="T62" fmla="*/ 419422 w 1363980"/>
                  <a:gd name="T63" fmla="*/ 1008352 h 1806528"/>
                  <a:gd name="T64" fmla="*/ 396947 w 1363980"/>
                  <a:gd name="T65" fmla="*/ 1023666 h 1806528"/>
                  <a:gd name="T66" fmla="*/ 374479 w 1363980"/>
                  <a:gd name="T67" fmla="*/ 1046526 h 1806528"/>
                  <a:gd name="T68" fmla="*/ 359504 w 1363980"/>
                  <a:gd name="T69" fmla="*/ 1092393 h 1806528"/>
                  <a:gd name="T70" fmla="*/ 344523 w 1363980"/>
                  <a:gd name="T71" fmla="*/ 1115254 h 1806528"/>
                  <a:gd name="T72" fmla="*/ 314566 w 1363980"/>
                  <a:gd name="T73" fmla="*/ 1183982 h 1806528"/>
                  <a:gd name="T74" fmla="*/ 292100 w 1363980"/>
                  <a:gd name="T75" fmla="*/ 1199222 h 1806528"/>
                  <a:gd name="T76" fmla="*/ 277116 w 1363980"/>
                  <a:gd name="T77" fmla="*/ 1245071 h 1806528"/>
                  <a:gd name="T78" fmla="*/ 269629 w 1363980"/>
                  <a:gd name="T79" fmla="*/ 1267950 h 1806528"/>
                  <a:gd name="T80" fmla="*/ 254647 w 1363980"/>
                  <a:gd name="T81" fmla="*/ 1290884 h 1806528"/>
                  <a:gd name="T82" fmla="*/ 247156 w 1363980"/>
                  <a:gd name="T83" fmla="*/ 1313744 h 1806528"/>
                  <a:gd name="T84" fmla="*/ 224685 w 1363980"/>
                  <a:gd name="T85" fmla="*/ 1336678 h 1806528"/>
                  <a:gd name="T86" fmla="*/ 209711 w 1363980"/>
                  <a:gd name="T87" fmla="*/ 1359538 h 1806528"/>
                  <a:gd name="T88" fmla="*/ 164763 w 1363980"/>
                  <a:gd name="T89" fmla="*/ 1397712 h 1806528"/>
                  <a:gd name="T90" fmla="*/ 149807 w 1363980"/>
                  <a:gd name="T91" fmla="*/ 1420646 h 1806528"/>
                  <a:gd name="T92" fmla="*/ 127320 w 1363980"/>
                  <a:gd name="T93" fmla="*/ 1435886 h 1806528"/>
                  <a:gd name="T94" fmla="*/ 112350 w 1363980"/>
                  <a:gd name="T95" fmla="*/ 1481754 h 1806528"/>
                  <a:gd name="T96" fmla="*/ 82405 w 1363980"/>
                  <a:gd name="T97" fmla="*/ 1527548 h 1806528"/>
                  <a:gd name="T98" fmla="*/ 67396 w 1363980"/>
                  <a:gd name="T99" fmla="*/ 1573342 h 1806528"/>
                  <a:gd name="T100" fmla="*/ 52452 w 1363980"/>
                  <a:gd name="T101" fmla="*/ 1596276 h 1806528"/>
                  <a:gd name="T102" fmla="*/ 29962 w 1363980"/>
                  <a:gd name="T103" fmla="*/ 1642070 h 1806528"/>
                  <a:gd name="T104" fmla="*/ 22490 w 1363980"/>
                  <a:gd name="T105" fmla="*/ 1672596 h 1806528"/>
                  <a:gd name="T106" fmla="*/ 14959 w 1363980"/>
                  <a:gd name="T107" fmla="*/ 1733658 h 1806528"/>
                  <a:gd name="T108" fmla="*/ 0 w 1363980"/>
                  <a:gd name="T109" fmla="*/ 1779452 h 1806528"/>
                  <a:gd name="T110" fmla="*/ 7472 w 1363980"/>
                  <a:gd name="T111" fmla="*/ 1810006 h 180652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980"/>
                  <a:gd name="T169" fmla="*/ 0 h 1806528"/>
                  <a:gd name="T170" fmla="*/ 1363980 w 1363980"/>
                  <a:gd name="T171" fmla="*/ 1806528 h 180652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980" h="1806528">
                    <a:moveTo>
                      <a:pt x="1363980" y="38688"/>
                    </a:moveTo>
                    <a:lnTo>
                      <a:pt x="1318260" y="23448"/>
                    </a:lnTo>
                    <a:lnTo>
                      <a:pt x="1295400" y="15828"/>
                    </a:lnTo>
                    <a:cubicBezTo>
                      <a:pt x="1252220" y="18368"/>
                      <a:pt x="1208751" y="17853"/>
                      <a:pt x="1165860" y="23448"/>
                    </a:cubicBezTo>
                    <a:cubicBezTo>
                      <a:pt x="1149931" y="25526"/>
                      <a:pt x="1120140" y="38688"/>
                      <a:pt x="1120140" y="38688"/>
                    </a:cubicBezTo>
                    <a:cubicBezTo>
                      <a:pt x="1082043" y="152980"/>
                      <a:pt x="1128533" y="0"/>
                      <a:pt x="1097280" y="229188"/>
                    </a:cubicBezTo>
                    <a:cubicBezTo>
                      <a:pt x="1096043" y="238262"/>
                      <a:pt x="1085759" y="243679"/>
                      <a:pt x="1082040" y="252048"/>
                    </a:cubicBezTo>
                    <a:cubicBezTo>
                      <a:pt x="1075516" y="266728"/>
                      <a:pt x="1069950" y="282016"/>
                      <a:pt x="1066800" y="297768"/>
                    </a:cubicBezTo>
                    <a:cubicBezTo>
                      <a:pt x="1064260" y="310468"/>
                      <a:pt x="1067471" y="325918"/>
                      <a:pt x="1059180" y="335868"/>
                    </a:cubicBezTo>
                    <a:cubicBezTo>
                      <a:pt x="1052476" y="343913"/>
                      <a:pt x="1038770" y="340611"/>
                      <a:pt x="1028700" y="343488"/>
                    </a:cubicBezTo>
                    <a:cubicBezTo>
                      <a:pt x="1020977" y="345695"/>
                      <a:pt x="1013460" y="348568"/>
                      <a:pt x="1005840" y="351108"/>
                    </a:cubicBezTo>
                    <a:cubicBezTo>
                      <a:pt x="998220" y="358728"/>
                      <a:pt x="991486" y="367352"/>
                      <a:pt x="982980" y="373968"/>
                    </a:cubicBezTo>
                    <a:cubicBezTo>
                      <a:pt x="968522" y="385213"/>
                      <a:pt x="952500" y="394288"/>
                      <a:pt x="937260" y="404448"/>
                    </a:cubicBezTo>
                    <a:lnTo>
                      <a:pt x="914400" y="419688"/>
                    </a:lnTo>
                    <a:lnTo>
                      <a:pt x="891540" y="434928"/>
                    </a:lnTo>
                    <a:lnTo>
                      <a:pt x="868680" y="450168"/>
                    </a:lnTo>
                    <a:cubicBezTo>
                      <a:pt x="855268" y="490404"/>
                      <a:pt x="865515" y="466345"/>
                      <a:pt x="830580" y="518748"/>
                    </a:cubicBezTo>
                    <a:lnTo>
                      <a:pt x="815340" y="541608"/>
                    </a:lnTo>
                    <a:lnTo>
                      <a:pt x="800100" y="564468"/>
                    </a:lnTo>
                    <a:cubicBezTo>
                      <a:pt x="797560" y="574628"/>
                      <a:pt x="793895" y="584571"/>
                      <a:pt x="792480" y="594948"/>
                    </a:cubicBezTo>
                    <a:cubicBezTo>
                      <a:pt x="779713" y="688576"/>
                      <a:pt x="787571" y="699760"/>
                      <a:pt x="769620" y="762588"/>
                    </a:cubicBezTo>
                    <a:cubicBezTo>
                      <a:pt x="767413" y="770311"/>
                      <a:pt x="765592" y="778264"/>
                      <a:pt x="762000" y="785448"/>
                    </a:cubicBezTo>
                    <a:cubicBezTo>
                      <a:pt x="757904" y="793639"/>
                      <a:pt x="753911" y="802587"/>
                      <a:pt x="746760" y="808308"/>
                    </a:cubicBezTo>
                    <a:cubicBezTo>
                      <a:pt x="740488" y="813326"/>
                      <a:pt x="731839" y="814707"/>
                      <a:pt x="723900" y="815928"/>
                    </a:cubicBezTo>
                    <a:cubicBezTo>
                      <a:pt x="698670" y="819810"/>
                      <a:pt x="673003" y="820174"/>
                      <a:pt x="647700" y="823548"/>
                    </a:cubicBezTo>
                    <a:cubicBezTo>
                      <a:pt x="634862" y="825260"/>
                      <a:pt x="622300" y="828628"/>
                      <a:pt x="609600" y="831168"/>
                    </a:cubicBezTo>
                    <a:cubicBezTo>
                      <a:pt x="544086" y="874844"/>
                      <a:pt x="626976" y="822480"/>
                      <a:pt x="563880" y="854028"/>
                    </a:cubicBezTo>
                    <a:cubicBezTo>
                      <a:pt x="504794" y="883571"/>
                      <a:pt x="575619" y="857735"/>
                      <a:pt x="518160" y="876888"/>
                    </a:cubicBezTo>
                    <a:cubicBezTo>
                      <a:pt x="513080" y="884508"/>
                      <a:pt x="506528" y="891330"/>
                      <a:pt x="502920" y="899748"/>
                    </a:cubicBezTo>
                    <a:cubicBezTo>
                      <a:pt x="502772" y="900094"/>
                      <a:pt x="491387" y="949381"/>
                      <a:pt x="487680" y="953088"/>
                    </a:cubicBezTo>
                    <a:cubicBezTo>
                      <a:pt x="474728" y="966040"/>
                      <a:pt x="441960" y="983568"/>
                      <a:pt x="441960" y="983568"/>
                    </a:cubicBezTo>
                    <a:cubicBezTo>
                      <a:pt x="436880" y="991188"/>
                      <a:pt x="433196" y="999952"/>
                      <a:pt x="426720" y="1006428"/>
                    </a:cubicBezTo>
                    <a:cubicBezTo>
                      <a:pt x="420244" y="1012904"/>
                      <a:pt x="410895" y="1015805"/>
                      <a:pt x="403860" y="1021668"/>
                    </a:cubicBezTo>
                    <a:cubicBezTo>
                      <a:pt x="395581" y="1028567"/>
                      <a:pt x="388620" y="1036908"/>
                      <a:pt x="381000" y="1044528"/>
                    </a:cubicBezTo>
                    <a:cubicBezTo>
                      <a:pt x="375920" y="1059768"/>
                      <a:pt x="374671" y="1076882"/>
                      <a:pt x="365760" y="1090248"/>
                    </a:cubicBezTo>
                    <a:cubicBezTo>
                      <a:pt x="360680" y="1097868"/>
                      <a:pt x="354239" y="1104739"/>
                      <a:pt x="350520" y="1113108"/>
                    </a:cubicBezTo>
                    <a:cubicBezTo>
                      <a:pt x="338448" y="1140271"/>
                      <a:pt x="340734" y="1160994"/>
                      <a:pt x="320040" y="1181688"/>
                    </a:cubicBezTo>
                    <a:cubicBezTo>
                      <a:pt x="313564" y="1188164"/>
                      <a:pt x="304800" y="1191848"/>
                      <a:pt x="297180" y="1196928"/>
                    </a:cubicBezTo>
                    <a:lnTo>
                      <a:pt x="281940" y="1242648"/>
                    </a:lnTo>
                    <a:cubicBezTo>
                      <a:pt x="279400" y="1250268"/>
                      <a:pt x="278775" y="1258825"/>
                      <a:pt x="274320" y="1265508"/>
                    </a:cubicBezTo>
                    <a:cubicBezTo>
                      <a:pt x="269240" y="1273128"/>
                      <a:pt x="263176" y="1280177"/>
                      <a:pt x="259080" y="1288368"/>
                    </a:cubicBezTo>
                    <a:cubicBezTo>
                      <a:pt x="255488" y="1295552"/>
                      <a:pt x="255915" y="1304545"/>
                      <a:pt x="251460" y="1311228"/>
                    </a:cubicBezTo>
                    <a:cubicBezTo>
                      <a:pt x="245482" y="1320194"/>
                      <a:pt x="235499" y="1325809"/>
                      <a:pt x="228600" y="1334088"/>
                    </a:cubicBezTo>
                    <a:cubicBezTo>
                      <a:pt x="222737" y="1341123"/>
                      <a:pt x="219223" y="1349913"/>
                      <a:pt x="213360" y="1356948"/>
                    </a:cubicBezTo>
                    <a:cubicBezTo>
                      <a:pt x="195025" y="1378950"/>
                      <a:pt x="190117" y="1380063"/>
                      <a:pt x="167640" y="1395048"/>
                    </a:cubicBezTo>
                    <a:cubicBezTo>
                      <a:pt x="162560" y="1402668"/>
                      <a:pt x="158876" y="1411432"/>
                      <a:pt x="152400" y="1417908"/>
                    </a:cubicBezTo>
                    <a:cubicBezTo>
                      <a:pt x="145924" y="1424384"/>
                      <a:pt x="134394" y="1425382"/>
                      <a:pt x="129540" y="1433148"/>
                    </a:cubicBezTo>
                    <a:cubicBezTo>
                      <a:pt x="121026" y="1446771"/>
                      <a:pt x="123211" y="1465502"/>
                      <a:pt x="114300" y="1478868"/>
                    </a:cubicBezTo>
                    <a:cubicBezTo>
                      <a:pt x="104140" y="1494108"/>
                      <a:pt x="89612" y="1507212"/>
                      <a:pt x="83820" y="1524588"/>
                    </a:cubicBezTo>
                    <a:cubicBezTo>
                      <a:pt x="78740" y="1539828"/>
                      <a:pt x="77491" y="1556942"/>
                      <a:pt x="68580" y="1570308"/>
                    </a:cubicBezTo>
                    <a:cubicBezTo>
                      <a:pt x="63500" y="1577928"/>
                      <a:pt x="57436" y="1584977"/>
                      <a:pt x="53340" y="1593168"/>
                    </a:cubicBezTo>
                    <a:cubicBezTo>
                      <a:pt x="21792" y="1656264"/>
                      <a:pt x="74156" y="1573374"/>
                      <a:pt x="30480" y="1638888"/>
                    </a:cubicBezTo>
                    <a:cubicBezTo>
                      <a:pt x="27940" y="1649048"/>
                      <a:pt x="24582" y="1659038"/>
                      <a:pt x="22860" y="1669368"/>
                    </a:cubicBezTo>
                    <a:cubicBezTo>
                      <a:pt x="19493" y="1689568"/>
                      <a:pt x="19531" y="1710304"/>
                      <a:pt x="15240" y="1730328"/>
                    </a:cubicBezTo>
                    <a:cubicBezTo>
                      <a:pt x="11874" y="1746036"/>
                      <a:pt x="0" y="1776048"/>
                      <a:pt x="0" y="1776048"/>
                    </a:cubicBezTo>
                    <a:lnTo>
                      <a:pt x="7620" y="1806528"/>
                    </a:lnTo>
                  </a:path>
                </a:pathLst>
              </a:custGeom>
              <a:noFill/>
              <a:ln w="19050" algn="ctr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</p:grpSp>
      </p:grpSp>
      <p:sp>
        <p:nvSpPr>
          <p:cNvPr id="56" name="CaixaDeTexto 64"/>
          <p:cNvSpPr txBox="1">
            <a:spLocks noChangeArrowheads="1"/>
          </p:cNvSpPr>
          <p:nvPr/>
        </p:nvSpPr>
        <p:spPr bwMode="auto">
          <a:xfrm>
            <a:off x="3635857" y="622524"/>
            <a:ext cx="5545138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bIns="36000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rgbClr val="0C0C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Mapas das IP4s da Região Norte</a:t>
            </a:r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-13000"/>
          </a:blip>
          <a:stretch>
            <a:fillRect/>
          </a:stretch>
        </p:blipFill>
        <p:spPr bwMode="auto">
          <a:xfrm flipH="1">
            <a:off x="-1" y="519824"/>
            <a:ext cx="9638195" cy="43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Retângulo 1"/>
          <p:cNvSpPr>
            <a:spLocks noChangeArrowheads="1"/>
          </p:cNvSpPr>
          <p:nvPr/>
        </p:nvSpPr>
        <p:spPr bwMode="auto">
          <a:xfrm>
            <a:off x="291805" y="59038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Diretoria de Infraestrutura Aquaviária </a:t>
            </a:r>
          </a:p>
        </p:txBody>
      </p:sp>
      <p:sp>
        <p:nvSpPr>
          <p:cNvPr id="109" name="Retângulo 108"/>
          <p:cNvSpPr/>
          <p:nvPr/>
        </p:nvSpPr>
        <p:spPr>
          <a:xfrm>
            <a:off x="0" y="3664"/>
            <a:ext cx="12192000" cy="5262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" name="Retângulo 1"/>
          <p:cNvSpPr>
            <a:spLocks noChangeArrowheads="1"/>
          </p:cNvSpPr>
          <p:nvPr/>
        </p:nvSpPr>
        <p:spPr bwMode="auto">
          <a:xfrm>
            <a:off x="82254" y="93631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Diretoria de Infraestrutura Aquaviária </a:t>
            </a:r>
          </a:p>
        </p:txBody>
      </p:sp>
      <p:sp>
        <p:nvSpPr>
          <p:cNvPr id="196" name="Retângulo 195"/>
          <p:cNvSpPr/>
          <p:nvPr/>
        </p:nvSpPr>
        <p:spPr>
          <a:xfrm>
            <a:off x="341895" y="466778"/>
            <a:ext cx="3523144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0C0C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Hidrovia do Mercosul - AHSUL</a:t>
            </a:r>
          </a:p>
        </p:txBody>
      </p:sp>
      <p:sp>
        <p:nvSpPr>
          <p:cNvPr id="194" name="Retângulo Arredondado 193"/>
          <p:cNvSpPr/>
          <p:nvPr/>
        </p:nvSpPr>
        <p:spPr>
          <a:xfrm>
            <a:off x="9247976" y="18221"/>
            <a:ext cx="2912849" cy="490932"/>
          </a:xfrm>
          <a:prstGeom prst="roundRect">
            <a:avLst>
              <a:gd name="adj" fmla="val 41332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7" name="Agrupar 196"/>
          <p:cNvGrpSpPr/>
          <p:nvPr/>
        </p:nvGrpSpPr>
        <p:grpSpPr>
          <a:xfrm>
            <a:off x="9323452" y="93631"/>
            <a:ext cx="2761895" cy="379371"/>
            <a:chOff x="3619768" y="6068291"/>
            <a:chExt cx="5062414" cy="695368"/>
          </a:xfrm>
        </p:grpSpPr>
        <p:pic>
          <p:nvPicPr>
            <p:cNvPr id="198" name="Imagem 197" descr="DNIT - MT - GF2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3" r="30661"/>
            <a:stretch/>
          </p:blipFill>
          <p:spPr bwMode="auto">
            <a:xfrm>
              <a:off x="5310909" y="6068291"/>
              <a:ext cx="1819564" cy="692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Imagem 19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899" y="6127176"/>
              <a:ext cx="1438283" cy="572698"/>
            </a:xfrm>
            <a:prstGeom prst="rect">
              <a:avLst/>
            </a:prstGeom>
          </p:spPr>
        </p:pic>
        <p:pic>
          <p:nvPicPr>
            <p:cNvPr id="200" name="Imagem 19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768" y="6127176"/>
              <a:ext cx="1691141" cy="636483"/>
            </a:xfrm>
            <a:prstGeom prst="rect">
              <a:avLst/>
            </a:prstGeom>
          </p:spPr>
        </p:pic>
      </p:grp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994738"/>
              </p:ext>
            </p:extLst>
          </p:nvPr>
        </p:nvGraphicFramePr>
        <p:xfrm>
          <a:off x="4653769" y="1573090"/>
          <a:ext cx="7325794" cy="30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25794">
                  <a:extLst>
                    <a:ext uri="{9D8B030D-6E8A-4147-A177-3AD203B41FA5}">
                      <a16:colId xmlns:a16="http://schemas.microsoft.com/office/drawing/2014/main" val="416398279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Dragagens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006299"/>
                  </a:ext>
                </a:extLst>
              </a:tr>
            </a:tbl>
          </a:graphicData>
        </a:graphic>
      </p:graphicFrame>
      <p:sp>
        <p:nvSpPr>
          <p:cNvPr id="4" name="Triângulo isósceles 3"/>
          <p:cNvSpPr/>
          <p:nvPr/>
        </p:nvSpPr>
        <p:spPr>
          <a:xfrm>
            <a:off x="822036" y="4166733"/>
            <a:ext cx="2813822" cy="432976"/>
          </a:xfrm>
          <a:prstGeom prst="triangle">
            <a:avLst>
              <a:gd name="adj" fmla="val 49082"/>
            </a:avLst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805971" y="2099186"/>
            <a:ext cx="7114285" cy="353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600" b="1" dirty="0"/>
              <a:t>Rio Taquari</a:t>
            </a:r>
          </a:p>
          <a:p>
            <a:pPr marL="285750" indent="-285750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1600" dirty="0" smtClean="0"/>
              <a:t>Licença </a:t>
            </a:r>
            <a:r>
              <a:rPr lang="pt-BR" sz="1600" dirty="0"/>
              <a:t>de Operação vigente</a:t>
            </a:r>
            <a:r>
              <a:rPr lang="pt-BR" sz="1600" dirty="0" smtClean="0"/>
              <a:t>.</a:t>
            </a:r>
          </a:p>
          <a:p>
            <a:pPr marL="285750" indent="-285750">
              <a:lnSpc>
                <a:spcPct val="150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pt-BR" sz="1600" dirty="0"/>
              <a:t>Serviço Lote 1: 80 mil m3. Execução física: 97%, campanha 2015/16/17; </a:t>
            </a:r>
          </a:p>
          <a:p>
            <a:pPr marL="285750" indent="-285750">
              <a:lnSpc>
                <a:spcPct val="150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pt-BR" sz="1600" dirty="0"/>
              <a:t>Serviço Lote 2: 33,8 mil m3 Execução física: 75,9%, campanha 2014/15; </a:t>
            </a:r>
          </a:p>
          <a:p>
            <a:pPr marL="285750" indent="-285750">
              <a:lnSpc>
                <a:spcPct val="150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pt-BR" sz="1600" dirty="0"/>
              <a:t>Serviço Lote 1: Contrato renovado para 14/05/2018.</a:t>
            </a:r>
          </a:p>
          <a:p>
            <a:pPr marL="285750" indent="-285750">
              <a:lnSpc>
                <a:spcPct val="150000"/>
              </a:lnSpc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pt-BR" sz="1600" dirty="0"/>
              <a:t>Serviço Lote 2: Contrato vencido em 28/09/2015. Novo edital publicado em 06/01/2017 em fase final de licitação.</a:t>
            </a:r>
          </a:p>
          <a:p>
            <a:pPr marL="285750" indent="-285750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pt-BR" sz="1600" dirty="0"/>
          </a:p>
          <a:p>
            <a:pPr marL="285750" indent="-285750">
              <a:lnSpc>
                <a:spcPct val="150000"/>
              </a:lnSpc>
              <a:spcAft>
                <a:spcPts val="200"/>
              </a:spcAft>
              <a:buFont typeface="Arial" panose="020B0604020202020204" pitchFamily="34" charset="0"/>
              <a:buChar char="•"/>
            </a:pPr>
            <a:endParaRPr lang="pt-BR" sz="1600" dirty="0"/>
          </a:p>
        </p:txBody>
      </p:sp>
      <p:sp>
        <p:nvSpPr>
          <p:cNvPr id="26" name="Rectangle 4"/>
          <p:cNvSpPr>
            <a:spLocks noChangeArrowheads="1"/>
          </p:cNvSpPr>
          <p:nvPr/>
        </p:nvSpPr>
        <p:spPr bwMode="auto">
          <a:xfrm>
            <a:off x="574357" y="6552095"/>
            <a:ext cx="3346450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dirty="0" smtClean="0">
                <a:latin typeface="+mj-lt"/>
              </a:rPr>
              <a:t>Rio Taquari</a:t>
            </a:r>
            <a:endParaRPr lang="pt-BR" sz="1200" dirty="0">
              <a:latin typeface="+mj-lt"/>
            </a:endParaRPr>
          </a:p>
        </p:txBody>
      </p:sp>
      <p:pic>
        <p:nvPicPr>
          <p:cNvPr id="1026" name="Picture 2" descr="Resultado de imagem para rio taquari dni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90" y="4513724"/>
            <a:ext cx="3064215" cy="20383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409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-13000"/>
          </a:blip>
          <a:stretch>
            <a:fillRect/>
          </a:stretch>
        </p:blipFill>
        <p:spPr bwMode="auto">
          <a:xfrm flipH="1">
            <a:off x="-1" y="540357"/>
            <a:ext cx="5671127" cy="43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Retângulo 1"/>
          <p:cNvSpPr>
            <a:spLocks noChangeArrowheads="1"/>
          </p:cNvSpPr>
          <p:nvPr/>
        </p:nvSpPr>
        <p:spPr bwMode="auto">
          <a:xfrm>
            <a:off x="291805" y="59038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Diretoria de Infraestrutura Aquaviária </a:t>
            </a:r>
          </a:p>
        </p:txBody>
      </p:sp>
      <p:sp>
        <p:nvSpPr>
          <p:cNvPr id="109" name="Retângulo 108"/>
          <p:cNvSpPr/>
          <p:nvPr/>
        </p:nvSpPr>
        <p:spPr>
          <a:xfrm>
            <a:off x="0" y="3664"/>
            <a:ext cx="12192000" cy="5262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" name="Retângulo 1"/>
          <p:cNvSpPr>
            <a:spLocks noChangeArrowheads="1"/>
          </p:cNvSpPr>
          <p:nvPr/>
        </p:nvSpPr>
        <p:spPr bwMode="auto">
          <a:xfrm>
            <a:off x="82254" y="93631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Diretoria de Infraestrutura Aquaviária </a:t>
            </a:r>
          </a:p>
        </p:txBody>
      </p:sp>
      <p:sp>
        <p:nvSpPr>
          <p:cNvPr id="196" name="Retângulo 195"/>
          <p:cNvSpPr/>
          <p:nvPr/>
        </p:nvSpPr>
        <p:spPr>
          <a:xfrm>
            <a:off x="163038" y="482971"/>
            <a:ext cx="4570482" cy="4630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0C0C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Mercosul – Investimentos e Localização</a:t>
            </a:r>
          </a:p>
        </p:txBody>
      </p:sp>
      <p:sp>
        <p:nvSpPr>
          <p:cNvPr id="194" name="Retângulo Arredondado 193"/>
          <p:cNvSpPr/>
          <p:nvPr/>
        </p:nvSpPr>
        <p:spPr>
          <a:xfrm>
            <a:off x="9247976" y="18221"/>
            <a:ext cx="2912849" cy="490932"/>
          </a:xfrm>
          <a:prstGeom prst="roundRect">
            <a:avLst>
              <a:gd name="adj" fmla="val 41332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7" name="Agrupar 196"/>
          <p:cNvGrpSpPr/>
          <p:nvPr/>
        </p:nvGrpSpPr>
        <p:grpSpPr>
          <a:xfrm>
            <a:off x="9323452" y="93631"/>
            <a:ext cx="2761895" cy="379371"/>
            <a:chOff x="3619768" y="6068291"/>
            <a:chExt cx="5062414" cy="695368"/>
          </a:xfrm>
        </p:grpSpPr>
        <p:pic>
          <p:nvPicPr>
            <p:cNvPr id="198" name="Imagem 197" descr="DNIT - MT - GF2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3" r="30661"/>
            <a:stretch/>
          </p:blipFill>
          <p:spPr bwMode="auto">
            <a:xfrm>
              <a:off x="5310909" y="6068291"/>
              <a:ext cx="1819564" cy="692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Imagem 19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899" y="6127176"/>
              <a:ext cx="1438283" cy="572698"/>
            </a:xfrm>
            <a:prstGeom prst="rect">
              <a:avLst/>
            </a:prstGeom>
          </p:spPr>
        </p:pic>
        <p:pic>
          <p:nvPicPr>
            <p:cNvPr id="200" name="Imagem 19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768" y="6127176"/>
              <a:ext cx="1691141" cy="636483"/>
            </a:xfrm>
            <a:prstGeom prst="rect">
              <a:avLst/>
            </a:prstGeom>
          </p:spPr>
        </p:pic>
      </p:grpSp>
      <p:grpSp>
        <p:nvGrpSpPr>
          <p:cNvPr id="4" name="Agrupar 3"/>
          <p:cNvGrpSpPr/>
          <p:nvPr/>
        </p:nvGrpSpPr>
        <p:grpSpPr>
          <a:xfrm>
            <a:off x="452635" y="1042195"/>
            <a:ext cx="10649982" cy="5614576"/>
            <a:chOff x="-2050405" y="1125876"/>
            <a:chExt cx="11434193" cy="6028005"/>
          </a:xfrm>
        </p:grpSpPr>
        <p:grpSp>
          <p:nvGrpSpPr>
            <p:cNvPr id="43" name="Grupo 32"/>
            <p:cNvGrpSpPr>
              <a:grpSpLocks/>
            </p:cNvGrpSpPr>
            <p:nvPr/>
          </p:nvGrpSpPr>
          <p:grpSpPr bwMode="auto">
            <a:xfrm>
              <a:off x="425250" y="1125876"/>
              <a:ext cx="8958538" cy="5543212"/>
              <a:chOff x="-444235" y="358775"/>
              <a:chExt cx="10477426" cy="6480175"/>
            </a:xfrm>
          </p:grpSpPr>
          <p:pic>
            <p:nvPicPr>
              <p:cNvPr id="44" name="Picture 45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11113" y="358775"/>
                <a:ext cx="9110662" cy="6480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5" name="Line 40"/>
              <p:cNvSpPr>
                <a:spLocks noChangeShapeType="1"/>
              </p:cNvSpPr>
              <p:nvPr/>
            </p:nvSpPr>
            <p:spPr bwMode="auto">
              <a:xfrm>
                <a:off x="6762750" y="173990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pt-BR" sz="1200"/>
              </a:p>
            </p:txBody>
          </p:sp>
          <p:sp>
            <p:nvSpPr>
              <p:cNvPr id="47" name="Line 9"/>
              <p:cNvSpPr>
                <a:spLocks noChangeShapeType="1"/>
              </p:cNvSpPr>
              <p:nvPr/>
            </p:nvSpPr>
            <p:spPr bwMode="auto">
              <a:xfrm flipH="1">
                <a:off x="5651500" y="1865313"/>
                <a:ext cx="1325563" cy="41116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square" anchor="ctr">
                <a:spAutoFit/>
              </a:bodyPr>
              <a:lstStyle/>
              <a:p>
                <a:endParaRPr lang="pt-BR" sz="1200"/>
              </a:p>
            </p:txBody>
          </p:sp>
          <p:sp>
            <p:nvSpPr>
              <p:cNvPr id="48" name="Line 9"/>
              <p:cNvSpPr>
                <a:spLocks noChangeShapeType="1"/>
              </p:cNvSpPr>
              <p:nvPr/>
            </p:nvSpPr>
            <p:spPr bwMode="auto">
              <a:xfrm flipV="1">
                <a:off x="3430588" y="4724400"/>
                <a:ext cx="1646237" cy="13335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pt-BR" sz="1200"/>
              </a:p>
            </p:txBody>
          </p:sp>
          <p:sp>
            <p:nvSpPr>
              <p:cNvPr id="50" name="Line 9"/>
              <p:cNvSpPr>
                <a:spLocks noChangeShapeType="1"/>
              </p:cNvSpPr>
              <p:nvPr/>
            </p:nvSpPr>
            <p:spPr bwMode="auto">
              <a:xfrm>
                <a:off x="3294063" y="4775200"/>
                <a:ext cx="719137" cy="15128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pt-BR" sz="1200"/>
              </a:p>
            </p:txBody>
          </p:sp>
          <p:sp>
            <p:nvSpPr>
              <p:cNvPr id="51" name="Fluxograma: Conector 21"/>
              <p:cNvSpPr>
                <a:spLocks noChangeArrowheads="1"/>
              </p:cNvSpPr>
              <p:nvPr/>
            </p:nvSpPr>
            <p:spPr bwMode="auto">
              <a:xfrm>
                <a:off x="6361113" y="2532063"/>
                <a:ext cx="125412" cy="125412"/>
              </a:xfrm>
              <a:prstGeom prst="flowChartConnector">
                <a:avLst/>
              </a:prstGeom>
              <a:solidFill>
                <a:srgbClr val="FFC000"/>
              </a:solidFill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endParaRPr lang="pt-BR" sz="1200" b="1"/>
              </a:p>
            </p:txBody>
          </p:sp>
          <p:sp>
            <p:nvSpPr>
              <p:cNvPr id="52" name="Fluxograma: Conector 21"/>
              <p:cNvSpPr>
                <a:spLocks noChangeArrowheads="1"/>
              </p:cNvSpPr>
              <p:nvPr/>
            </p:nvSpPr>
            <p:spPr bwMode="auto">
              <a:xfrm>
                <a:off x="5540375" y="1960563"/>
                <a:ext cx="127000" cy="125412"/>
              </a:xfrm>
              <a:prstGeom prst="flowChartConnector">
                <a:avLst/>
              </a:prstGeom>
              <a:solidFill>
                <a:srgbClr val="FFC000"/>
              </a:solidFill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endParaRPr lang="pt-BR" sz="1200" b="1"/>
              </a:p>
            </p:txBody>
          </p:sp>
          <p:sp>
            <p:nvSpPr>
              <p:cNvPr id="53" name="Forma livre 53"/>
              <p:cNvSpPr>
                <a:spLocks/>
              </p:cNvSpPr>
              <p:nvPr/>
            </p:nvSpPr>
            <p:spPr bwMode="auto">
              <a:xfrm>
                <a:off x="4602163" y="2468563"/>
                <a:ext cx="1844675" cy="2400300"/>
              </a:xfrm>
              <a:custGeom>
                <a:avLst/>
                <a:gdLst>
                  <a:gd name="T0" fmla="*/ 22500 w 1845108"/>
                  <a:gd name="T1" fmla="*/ 106680 h 2400300"/>
                  <a:gd name="T2" fmla="*/ 179815 w 1845108"/>
                  <a:gd name="T3" fmla="*/ 106680 h 2400300"/>
                  <a:gd name="T4" fmla="*/ 224772 w 1845108"/>
                  <a:gd name="T5" fmla="*/ 76200 h 2400300"/>
                  <a:gd name="T6" fmla="*/ 299700 w 1845108"/>
                  <a:gd name="T7" fmla="*/ 106680 h 2400300"/>
                  <a:gd name="T8" fmla="*/ 389598 w 1845108"/>
                  <a:gd name="T9" fmla="*/ 121920 h 2400300"/>
                  <a:gd name="T10" fmla="*/ 479508 w 1845108"/>
                  <a:gd name="T11" fmla="*/ 175260 h 2400300"/>
                  <a:gd name="T12" fmla="*/ 509476 w 1845108"/>
                  <a:gd name="T13" fmla="*/ 144780 h 2400300"/>
                  <a:gd name="T14" fmla="*/ 554439 w 1845108"/>
                  <a:gd name="T15" fmla="*/ 76200 h 2400300"/>
                  <a:gd name="T16" fmla="*/ 614377 w 1845108"/>
                  <a:gd name="T17" fmla="*/ 38100 h 2400300"/>
                  <a:gd name="T18" fmla="*/ 719268 w 1845108"/>
                  <a:gd name="T19" fmla="*/ 0 h 2400300"/>
                  <a:gd name="T20" fmla="*/ 996476 w 1845108"/>
                  <a:gd name="T21" fmla="*/ 15240 h 2400300"/>
                  <a:gd name="T22" fmla="*/ 1071417 w 1845108"/>
                  <a:gd name="T23" fmla="*/ 30480 h 2400300"/>
                  <a:gd name="T24" fmla="*/ 1206274 w 1845108"/>
                  <a:gd name="T25" fmla="*/ 45720 h 2400300"/>
                  <a:gd name="T26" fmla="*/ 1461009 w 1845108"/>
                  <a:gd name="T27" fmla="*/ 60960 h 2400300"/>
                  <a:gd name="T28" fmla="*/ 1580884 w 1845108"/>
                  <a:gd name="T29" fmla="*/ 91440 h 2400300"/>
                  <a:gd name="T30" fmla="*/ 1610853 w 1845108"/>
                  <a:gd name="T31" fmla="*/ 121920 h 2400300"/>
                  <a:gd name="T32" fmla="*/ 1633327 w 1845108"/>
                  <a:gd name="T33" fmla="*/ 220980 h 2400300"/>
                  <a:gd name="T34" fmla="*/ 1708251 w 1845108"/>
                  <a:gd name="T35" fmla="*/ 297180 h 2400300"/>
                  <a:gd name="T36" fmla="*/ 1730726 w 1845108"/>
                  <a:gd name="T37" fmla="*/ 342900 h 2400300"/>
                  <a:gd name="T38" fmla="*/ 1760695 w 1845108"/>
                  <a:gd name="T39" fmla="*/ 373380 h 2400300"/>
                  <a:gd name="T40" fmla="*/ 1805647 w 1845108"/>
                  <a:gd name="T41" fmla="*/ 464820 h 2400300"/>
                  <a:gd name="T42" fmla="*/ 1775679 w 1845108"/>
                  <a:gd name="T43" fmla="*/ 579120 h 2400300"/>
                  <a:gd name="T44" fmla="*/ 1730726 w 1845108"/>
                  <a:gd name="T45" fmla="*/ 670560 h 2400300"/>
                  <a:gd name="T46" fmla="*/ 1693265 w 1845108"/>
                  <a:gd name="T47" fmla="*/ 739140 h 2400300"/>
                  <a:gd name="T48" fmla="*/ 1640822 w 1845108"/>
                  <a:gd name="T49" fmla="*/ 830580 h 2400300"/>
                  <a:gd name="T50" fmla="*/ 1618345 w 1845108"/>
                  <a:gd name="T51" fmla="*/ 899160 h 2400300"/>
                  <a:gd name="T52" fmla="*/ 1603360 w 1845108"/>
                  <a:gd name="T53" fmla="*/ 952500 h 2400300"/>
                  <a:gd name="T54" fmla="*/ 1580884 w 1845108"/>
                  <a:gd name="T55" fmla="*/ 998220 h 2400300"/>
                  <a:gd name="T56" fmla="*/ 1550915 w 1845108"/>
                  <a:gd name="T57" fmla="*/ 1051560 h 2400300"/>
                  <a:gd name="T58" fmla="*/ 1483485 w 1845108"/>
                  <a:gd name="T59" fmla="*/ 1082040 h 2400300"/>
                  <a:gd name="T60" fmla="*/ 1461009 w 1845108"/>
                  <a:gd name="T61" fmla="*/ 1165860 h 2400300"/>
                  <a:gd name="T62" fmla="*/ 1438530 w 1845108"/>
                  <a:gd name="T63" fmla="*/ 1257300 h 2400300"/>
                  <a:gd name="T64" fmla="*/ 1401071 w 1845108"/>
                  <a:gd name="T65" fmla="*/ 1348740 h 2400300"/>
                  <a:gd name="T66" fmla="*/ 1363611 w 1845108"/>
                  <a:gd name="T67" fmla="*/ 1386840 h 2400300"/>
                  <a:gd name="T68" fmla="*/ 1311164 w 1845108"/>
                  <a:gd name="T69" fmla="*/ 1432560 h 2400300"/>
                  <a:gd name="T70" fmla="*/ 1266212 w 1845108"/>
                  <a:gd name="T71" fmla="*/ 1493520 h 2400300"/>
                  <a:gd name="T72" fmla="*/ 1206274 w 1845108"/>
                  <a:gd name="T73" fmla="*/ 1554480 h 2400300"/>
                  <a:gd name="T74" fmla="*/ 1116367 w 1845108"/>
                  <a:gd name="T75" fmla="*/ 1607820 h 2400300"/>
                  <a:gd name="T76" fmla="*/ 1048940 w 1845108"/>
                  <a:gd name="T77" fmla="*/ 1638300 h 2400300"/>
                  <a:gd name="T78" fmla="*/ 1011461 w 1845108"/>
                  <a:gd name="T79" fmla="*/ 1668780 h 2400300"/>
                  <a:gd name="T80" fmla="*/ 951522 w 1845108"/>
                  <a:gd name="T81" fmla="*/ 1760220 h 2400300"/>
                  <a:gd name="T82" fmla="*/ 914061 w 1845108"/>
                  <a:gd name="T83" fmla="*/ 1859280 h 2400300"/>
                  <a:gd name="T84" fmla="*/ 869112 w 1845108"/>
                  <a:gd name="T85" fmla="*/ 1958340 h 2400300"/>
                  <a:gd name="T86" fmla="*/ 786695 w 1845108"/>
                  <a:gd name="T87" fmla="*/ 2065020 h 2400300"/>
                  <a:gd name="T88" fmla="*/ 779202 w 1845108"/>
                  <a:gd name="T89" fmla="*/ 2133600 h 2400300"/>
                  <a:gd name="T90" fmla="*/ 801681 w 1845108"/>
                  <a:gd name="T91" fmla="*/ 2240280 h 2400300"/>
                  <a:gd name="T92" fmla="*/ 801681 w 1845108"/>
                  <a:gd name="T93" fmla="*/ 2293620 h 2400300"/>
                  <a:gd name="T94" fmla="*/ 884091 w 1845108"/>
                  <a:gd name="T95" fmla="*/ 2392680 h 24003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1845108"/>
                  <a:gd name="T145" fmla="*/ 0 h 2400300"/>
                  <a:gd name="T146" fmla="*/ 1845108 w 1845108"/>
                  <a:gd name="T147" fmla="*/ 2400300 h 2400300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1845108" h="2400300">
                    <a:moveTo>
                      <a:pt x="0" y="99060"/>
                    </a:moveTo>
                    <a:cubicBezTo>
                      <a:pt x="7620" y="101600"/>
                      <a:pt x="15839" y="102779"/>
                      <a:pt x="22860" y="106680"/>
                    </a:cubicBezTo>
                    <a:cubicBezTo>
                      <a:pt x="101465" y="150349"/>
                      <a:pt x="39714" y="127538"/>
                      <a:pt x="91440" y="144780"/>
                    </a:cubicBezTo>
                    <a:cubicBezTo>
                      <a:pt x="155227" y="134149"/>
                      <a:pt x="124305" y="145730"/>
                      <a:pt x="182880" y="106680"/>
                    </a:cubicBezTo>
                    <a:lnTo>
                      <a:pt x="205740" y="91440"/>
                    </a:lnTo>
                    <a:lnTo>
                      <a:pt x="228600" y="76200"/>
                    </a:lnTo>
                    <a:cubicBezTo>
                      <a:pt x="251460" y="78740"/>
                      <a:pt x="275824" y="75278"/>
                      <a:pt x="297180" y="83820"/>
                    </a:cubicBezTo>
                    <a:cubicBezTo>
                      <a:pt x="304638" y="86803"/>
                      <a:pt x="299120" y="101000"/>
                      <a:pt x="304800" y="106680"/>
                    </a:cubicBezTo>
                    <a:cubicBezTo>
                      <a:pt x="310480" y="112360"/>
                      <a:pt x="319737" y="112980"/>
                      <a:pt x="327660" y="114300"/>
                    </a:cubicBezTo>
                    <a:cubicBezTo>
                      <a:pt x="350348" y="118081"/>
                      <a:pt x="373380" y="119380"/>
                      <a:pt x="396240" y="121920"/>
                    </a:cubicBezTo>
                    <a:cubicBezTo>
                      <a:pt x="436414" y="135311"/>
                      <a:pt x="403907" y="120689"/>
                      <a:pt x="441960" y="152400"/>
                    </a:cubicBezTo>
                    <a:cubicBezTo>
                      <a:pt x="461655" y="168813"/>
                      <a:pt x="464769" y="167623"/>
                      <a:pt x="487680" y="175260"/>
                    </a:cubicBezTo>
                    <a:cubicBezTo>
                      <a:pt x="495300" y="172720"/>
                      <a:pt x="504860" y="173320"/>
                      <a:pt x="510540" y="167640"/>
                    </a:cubicBezTo>
                    <a:cubicBezTo>
                      <a:pt x="516220" y="161960"/>
                      <a:pt x="514259" y="151801"/>
                      <a:pt x="518160" y="144780"/>
                    </a:cubicBezTo>
                    <a:cubicBezTo>
                      <a:pt x="527055" y="128769"/>
                      <a:pt x="538480" y="114300"/>
                      <a:pt x="548640" y="99060"/>
                    </a:cubicBezTo>
                    <a:lnTo>
                      <a:pt x="563880" y="76200"/>
                    </a:lnTo>
                    <a:cubicBezTo>
                      <a:pt x="568960" y="68580"/>
                      <a:pt x="570432" y="56236"/>
                      <a:pt x="579120" y="53340"/>
                    </a:cubicBezTo>
                    <a:cubicBezTo>
                      <a:pt x="594360" y="48260"/>
                      <a:pt x="609088" y="41250"/>
                      <a:pt x="624840" y="38100"/>
                    </a:cubicBezTo>
                    <a:cubicBezTo>
                      <a:pt x="645288" y="34010"/>
                      <a:pt x="692087" y="26289"/>
                      <a:pt x="708660" y="15240"/>
                    </a:cubicBezTo>
                    <a:lnTo>
                      <a:pt x="731520" y="0"/>
                    </a:lnTo>
                    <a:lnTo>
                      <a:pt x="861060" y="7620"/>
                    </a:lnTo>
                    <a:cubicBezTo>
                      <a:pt x="911849" y="10365"/>
                      <a:pt x="962772" y="11016"/>
                      <a:pt x="1013460" y="15240"/>
                    </a:cubicBezTo>
                    <a:cubicBezTo>
                      <a:pt x="1023897" y="16110"/>
                      <a:pt x="1033671" y="20806"/>
                      <a:pt x="1043940" y="22860"/>
                    </a:cubicBezTo>
                    <a:cubicBezTo>
                      <a:pt x="1059090" y="25890"/>
                      <a:pt x="1074510" y="27450"/>
                      <a:pt x="1089660" y="30480"/>
                    </a:cubicBezTo>
                    <a:cubicBezTo>
                      <a:pt x="1099929" y="32534"/>
                      <a:pt x="1109731" y="36943"/>
                      <a:pt x="1120140" y="38100"/>
                    </a:cubicBezTo>
                    <a:cubicBezTo>
                      <a:pt x="1155573" y="42037"/>
                      <a:pt x="1191260" y="43180"/>
                      <a:pt x="1226820" y="45720"/>
                    </a:cubicBezTo>
                    <a:cubicBezTo>
                      <a:pt x="1319322" y="34157"/>
                      <a:pt x="1314343" y="31200"/>
                      <a:pt x="1440180" y="45720"/>
                    </a:cubicBezTo>
                    <a:cubicBezTo>
                      <a:pt x="1456138" y="47561"/>
                      <a:pt x="1470660" y="55880"/>
                      <a:pt x="1485900" y="60960"/>
                    </a:cubicBezTo>
                    <a:cubicBezTo>
                      <a:pt x="1519721" y="72234"/>
                      <a:pt x="1557020" y="66040"/>
                      <a:pt x="1592580" y="68580"/>
                    </a:cubicBezTo>
                    <a:cubicBezTo>
                      <a:pt x="1597660" y="76200"/>
                      <a:pt x="1600669" y="85719"/>
                      <a:pt x="1607820" y="91440"/>
                    </a:cubicBezTo>
                    <a:cubicBezTo>
                      <a:pt x="1614092" y="96458"/>
                      <a:pt x="1625000" y="93380"/>
                      <a:pt x="1630680" y="99060"/>
                    </a:cubicBezTo>
                    <a:cubicBezTo>
                      <a:pt x="1636360" y="104740"/>
                      <a:pt x="1636494" y="114094"/>
                      <a:pt x="1638300" y="121920"/>
                    </a:cubicBezTo>
                    <a:cubicBezTo>
                      <a:pt x="1644125" y="147160"/>
                      <a:pt x="1645349" y="173546"/>
                      <a:pt x="1653540" y="198120"/>
                    </a:cubicBezTo>
                    <a:cubicBezTo>
                      <a:pt x="1656080" y="205740"/>
                      <a:pt x="1656705" y="214297"/>
                      <a:pt x="1661160" y="220980"/>
                    </a:cubicBezTo>
                    <a:cubicBezTo>
                      <a:pt x="1672894" y="238581"/>
                      <a:pt x="1690012" y="247835"/>
                      <a:pt x="1706880" y="259080"/>
                    </a:cubicBezTo>
                    <a:cubicBezTo>
                      <a:pt x="1726033" y="316539"/>
                      <a:pt x="1697969" y="247941"/>
                      <a:pt x="1737360" y="297180"/>
                    </a:cubicBezTo>
                    <a:cubicBezTo>
                      <a:pt x="1742378" y="303452"/>
                      <a:pt x="1741388" y="312856"/>
                      <a:pt x="1744980" y="320040"/>
                    </a:cubicBezTo>
                    <a:cubicBezTo>
                      <a:pt x="1749076" y="328231"/>
                      <a:pt x="1756124" y="334709"/>
                      <a:pt x="1760220" y="342900"/>
                    </a:cubicBezTo>
                    <a:cubicBezTo>
                      <a:pt x="1763812" y="350084"/>
                      <a:pt x="1762160" y="360080"/>
                      <a:pt x="1767840" y="365760"/>
                    </a:cubicBezTo>
                    <a:cubicBezTo>
                      <a:pt x="1773520" y="371440"/>
                      <a:pt x="1783080" y="370840"/>
                      <a:pt x="1790700" y="373380"/>
                    </a:cubicBezTo>
                    <a:cubicBezTo>
                      <a:pt x="1809853" y="430839"/>
                      <a:pt x="1784017" y="360014"/>
                      <a:pt x="1813560" y="419100"/>
                    </a:cubicBezTo>
                    <a:cubicBezTo>
                      <a:pt x="1845108" y="482196"/>
                      <a:pt x="1792744" y="399306"/>
                      <a:pt x="1836420" y="464820"/>
                    </a:cubicBezTo>
                    <a:cubicBezTo>
                      <a:pt x="1834006" y="486549"/>
                      <a:pt x="1833946" y="530728"/>
                      <a:pt x="1821180" y="556260"/>
                    </a:cubicBezTo>
                    <a:cubicBezTo>
                      <a:pt x="1817084" y="564451"/>
                      <a:pt x="1809659" y="570751"/>
                      <a:pt x="1805940" y="579120"/>
                    </a:cubicBezTo>
                    <a:cubicBezTo>
                      <a:pt x="1799416" y="593800"/>
                      <a:pt x="1799611" y="611474"/>
                      <a:pt x="1790700" y="624840"/>
                    </a:cubicBezTo>
                    <a:lnTo>
                      <a:pt x="1760220" y="670560"/>
                    </a:lnTo>
                    <a:cubicBezTo>
                      <a:pt x="1755140" y="678180"/>
                      <a:pt x="1747876" y="684732"/>
                      <a:pt x="1744980" y="693420"/>
                    </a:cubicBezTo>
                    <a:cubicBezTo>
                      <a:pt x="1717190" y="776790"/>
                      <a:pt x="1761511" y="650510"/>
                      <a:pt x="1722120" y="739140"/>
                    </a:cubicBezTo>
                    <a:cubicBezTo>
                      <a:pt x="1715596" y="753820"/>
                      <a:pt x="1718239" y="773501"/>
                      <a:pt x="1706880" y="784860"/>
                    </a:cubicBezTo>
                    <a:cubicBezTo>
                      <a:pt x="1692524" y="799216"/>
                      <a:pt x="1677267" y="811484"/>
                      <a:pt x="1668780" y="830580"/>
                    </a:cubicBezTo>
                    <a:cubicBezTo>
                      <a:pt x="1662256" y="845260"/>
                      <a:pt x="1658620" y="861060"/>
                      <a:pt x="1653540" y="876300"/>
                    </a:cubicBezTo>
                    <a:lnTo>
                      <a:pt x="1645920" y="899160"/>
                    </a:lnTo>
                    <a:cubicBezTo>
                      <a:pt x="1643380" y="906780"/>
                      <a:pt x="1640248" y="914228"/>
                      <a:pt x="1638300" y="922020"/>
                    </a:cubicBezTo>
                    <a:cubicBezTo>
                      <a:pt x="1635760" y="932180"/>
                      <a:pt x="1634805" y="942874"/>
                      <a:pt x="1630680" y="952500"/>
                    </a:cubicBezTo>
                    <a:cubicBezTo>
                      <a:pt x="1627072" y="960918"/>
                      <a:pt x="1619536" y="967169"/>
                      <a:pt x="1615440" y="975360"/>
                    </a:cubicBezTo>
                    <a:cubicBezTo>
                      <a:pt x="1611848" y="982544"/>
                      <a:pt x="1610984" y="990837"/>
                      <a:pt x="1607820" y="998220"/>
                    </a:cubicBezTo>
                    <a:cubicBezTo>
                      <a:pt x="1603345" y="1008661"/>
                      <a:pt x="1598216" y="1018837"/>
                      <a:pt x="1592580" y="1028700"/>
                    </a:cubicBezTo>
                    <a:cubicBezTo>
                      <a:pt x="1588036" y="1036651"/>
                      <a:pt x="1585106" y="1046706"/>
                      <a:pt x="1577340" y="1051560"/>
                    </a:cubicBezTo>
                    <a:cubicBezTo>
                      <a:pt x="1563717" y="1060074"/>
                      <a:pt x="1544986" y="1057889"/>
                      <a:pt x="1531620" y="1066800"/>
                    </a:cubicBezTo>
                    <a:lnTo>
                      <a:pt x="1508760" y="1082040"/>
                    </a:lnTo>
                    <a:cubicBezTo>
                      <a:pt x="1491342" y="1134295"/>
                      <a:pt x="1511910" y="1069438"/>
                      <a:pt x="1493520" y="1143000"/>
                    </a:cubicBezTo>
                    <a:cubicBezTo>
                      <a:pt x="1491572" y="1150792"/>
                      <a:pt x="1488013" y="1158111"/>
                      <a:pt x="1485900" y="1165860"/>
                    </a:cubicBezTo>
                    <a:cubicBezTo>
                      <a:pt x="1480389" y="1186067"/>
                      <a:pt x="1475740" y="1206500"/>
                      <a:pt x="1470660" y="1226820"/>
                    </a:cubicBezTo>
                    <a:cubicBezTo>
                      <a:pt x="1468120" y="1236980"/>
                      <a:pt x="1466352" y="1247365"/>
                      <a:pt x="1463040" y="1257300"/>
                    </a:cubicBezTo>
                    <a:cubicBezTo>
                      <a:pt x="1423722" y="1375253"/>
                      <a:pt x="1468786" y="1253427"/>
                      <a:pt x="1432560" y="1325880"/>
                    </a:cubicBezTo>
                    <a:cubicBezTo>
                      <a:pt x="1428968" y="1333064"/>
                      <a:pt x="1429958" y="1342468"/>
                      <a:pt x="1424940" y="1348740"/>
                    </a:cubicBezTo>
                    <a:cubicBezTo>
                      <a:pt x="1419219" y="1355891"/>
                      <a:pt x="1409700" y="1358900"/>
                      <a:pt x="1402080" y="1363980"/>
                    </a:cubicBezTo>
                    <a:cubicBezTo>
                      <a:pt x="1397000" y="1371600"/>
                      <a:pt x="1393316" y="1380364"/>
                      <a:pt x="1386840" y="1386840"/>
                    </a:cubicBezTo>
                    <a:cubicBezTo>
                      <a:pt x="1380364" y="1393316"/>
                      <a:pt x="1369701" y="1394929"/>
                      <a:pt x="1363980" y="1402080"/>
                    </a:cubicBezTo>
                    <a:cubicBezTo>
                      <a:pt x="1334424" y="1439025"/>
                      <a:pt x="1383376" y="1415935"/>
                      <a:pt x="1333500" y="1432560"/>
                    </a:cubicBezTo>
                    <a:cubicBezTo>
                      <a:pt x="1327302" y="1451153"/>
                      <a:pt x="1325412" y="1463508"/>
                      <a:pt x="1310640" y="1478280"/>
                    </a:cubicBezTo>
                    <a:cubicBezTo>
                      <a:pt x="1304164" y="1484756"/>
                      <a:pt x="1294815" y="1487657"/>
                      <a:pt x="1287780" y="1493520"/>
                    </a:cubicBezTo>
                    <a:cubicBezTo>
                      <a:pt x="1229108" y="1542413"/>
                      <a:pt x="1298817" y="1493782"/>
                      <a:pt x="1242060" y="1531620"/>
                    </a:cubicBezTo>
                    <a:cubicBezTo>
                      <a:pt x="1236980" y="1539240"/>
                      <a:pt x="1233712" y="1548449"/>
                      <a:pt x="1226820" y="1554480"/>
                    </a:cubicBezTo>
                    <a:cubicBezTo>
                      <a:pt x="1162751" y="1610541"/>
                      <a:pt x="1203592" y="1569904"/>
                      <a:pt x="1158240" y="1592580"/>
                    </a:cubicBezTo>
                    <a:cubicBezTo>
                      <a:pt x="1150049" y="1596676"/>
                      <a:pt x="1143571" y="1603724"/>
                      <a:pt x="1135380" y="1607820"/>
                    </a:cubicBezTo>
                    <a:cubicBezTo>
                      <a:pt x="1128196" y="1611412"/>
                      <a:pt x="1119704" y="1611848"/>
                      <a:pt x="1112520" y="1615440"/>
                    </a:cubicBezTo>
                    <a:cubicBezTo>
                      <a:pt x="1053434" y="1644983"/>
                      <a:pt x="1124259" y="1619147"/>
                      <a:pt x="1066800" y="1638300"/>
                    </a:cubicBezTo>
                    <a:cubicBezTo>
                      <a:pt x="1061720" y="1645920"/>
                      <a:pt x="1058711" y="1655439"/>
                      <a:pt x="1051560" y="1661160"/>
                    </a:cubicBezTo>
                    <a:cubicBezTo>
                      <a:pt x="1045288" y="1666178"/>
                      <a:pt x="1034380" y="1663100"/>
                      <a:pt x="1028700" y="1668780"/>
                    </a:cubicBezTo>
                    <a:cubicBezTo>
                      <a:pt x="1015748" y="1681732"/>
                      <a:pt x="1008380" y="1699260"/>
                      <a:pt x="998220" y="1714500"/>
                    </a:cubicBezTo>
                    <a:lnTo>
                      <a:pt x="967740" y="1760220"/>
                    </a:lnTo>
                    <a:cubicBezTo>
                      <a:pt x="962660" y="1767840"/>
                      <a:pt x="955396" y="1774392"/>
                      <a:pt x="952500" y="1783080"/>
                    </a:cubicBezTo>
                    <a:cubicBezTo>
                      <a:pt x="939837" y="1821070"/>
                      <a:pt x="937317" y="1824731"/>
                      <a:pt x="929640" y="1859280"/>
                    </a:cubicBezTo>
                    <a:cubicBezTo>
                      <a:pt x="926954" y="1871369"/>
                      <a:pt x="916089" y="1936894"/>
                      <a:pt x="906780" y="1943100"/>
                    </a:cubicBezTo>
                    <a:lnTo>
                      <a:pt x="883920" y="1958340"/>
                    </a:lnTo>
                    <a:cubicBezTo>
                      <a:pt x="848360" y="2011680"/>
                      <a:pt x="868680" y="1993900"/>
                      <a:pt x="830580" y="2019300"/>
                    </a:cubicBezTo>
                    <a:cubicBezTo>
                      <a:pt x="820420" y="2034540"/>
                      <a:pt x="805892" y="2047644"/>
                      <a:pt x="800100" y="2065020"/>
                    </a:cubicBezTo>
                    <a:lnTo>
                      <a:pt x="784860" y="2110740"/>
                    </a:lnTo>
                    <a:cubicBezTo>
                      <a:pt x="787400" y="2118360"/>
                      <a:pt x="788888" y="2126416"/>
                      <a:pt x="792480" y="2133600"/>
                    </a:cubicBezTo>
                    <a:cubicBezTo>
                      <a:pt x="796576" y="2141791"/>
                      <a:pt x="805801" y="2147505"/>
                      <a:pt x="807720" y="2156460"/>
                    </a:cubicBezTo>
                    <a:cubicBezTo>
                      <a:pt x="813598" y="2183892"/>
                      <a:pt x="811372" y="2212507"/>
                      <a:pt x="815340" y="2240280"/>
                    </a:cubicBezTo>
                    <a:cubicBezTo>
                      <a:pt x="816476" y="2248231"/>
                      <a:pt x="820420" y="2255520"/>
                      <a:pt x="822960" y="2263140"/>
                    </a:cubicBezTo>
                    <a:cubicBezTo>
                      <a:pt x="820420" y="2273300"/>
                      <a:pt x="815340" y="2283147"/>
                      <a:pt x="815340" y="2293620"/>
                    </a:cubicBezTo>
                    <a:cubicBezTo>
                      <a:pt x="815340" y="2313641"/>
                      <a:pt x="838247" y="2364756"/>
                      <a:pt x="853440" y="2369820"/>
                    </a:cubicBezTo>
                    <a:cubicBezTo>
                      <a:pt x="872033" y="2376018"/>
                      <a:pt x="884388" y="2377908"/>
                      <a:pt x="899160" y="2392680"/>
                    </a:cubicBezTo>
                    <a:lnTo>
                      <a:pt x="899160" y="2400300"/>
                    </a:lnTo>
                  </a:path>
                </a:pathLst>
              </a:custGeom>
              <a:noFill/>
              <a:ln w="50800" algn="ctr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pt-BR" sz="1200"/>
              </a:p>
            </p:txBody>
          </p:sp>
          <p:sp>
            <p:nvSpPr>
              <p:cNvPr id="54" name="Forma livre 54"/>
              <p:cNvSpPr>
                <a:spLocks/>
              </p:cNvSpPr>
              <p:nvPr/>
            </p:nvSpPr>
            <p:spPr bwMode="auto">
              <a:xfrm>
                <a:off x="5581650" y="2111375"/>
                <a:ext cx="331788" cy="403225"/>
              </a:xfrm>
              <a:custGeom>
                <a:avLst/>
                <a:gdLst>
                  <a:gd name="T0" fmla="*/ 3959 w 330920"/>
                  <a:gd name="T1" fmla="*/ 0 h 403860"/>
                  <a:gd name="T2" fmla="*/ 31709 w 330920"/>
                  <a:gd name="T3" fmla="*/ 155993 h 403860"/>
                  <a:gd name="T4" fmla="*/ 50207 w 330920"/>
                  <a:gd name="T5" fmla="*/ 176342 h 403860"/>
                  <a:gd name="T6" fmla="*/ 59459 w 330920"/>
                  <a:gd name="T7" fmla="*/ 196689 h 403860"/>
                  <a:gd name="T8" fmla="*/ 114956 w 330920"/>
                  <a:gd name="T9" fmla="*/ 210255 h 403860"/>
                  <a:gd name="T10" fmla="*/ 142707 w 330920"/>
                  <a:gd name="T11" fmla="*/ 217037 h 403860"/>
                  <a:gd name="T12" fmla="*/ 188958 w 330920"/>
                  <a:gd name="T13" fmla="*/ 250951 h 403860"/>
                  <a:gd name="T14" fmla="*/ 244453 w 330920"/>
                  <a:gd name="T15" fmla="*/ 264519 h 403860"/>
                  <a:gd name="T16" fmla="*/ 290708 w 330920"/>
                  <a:gd name="T17" fmla="*/ 291646 h 403860"/>
                  <a:gd name="T18" fmla="*/ 318455 w 330920"/>
                  <a:gd name="T19" fmla="*/ 332341 h 403860"/>
                  <a:gd name="T20" fmla="*/ 346207 w 330920"/>
                  <a:gd name="T21" fmla="*/ 345905 h 403860"/>
                  <a:gd name="T22" fmla="*/ 401702 w 330920"/>
                  <a:gd name="T23" fmla="*/ 359469 h 40386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330920"/>
                  <a:gd name="T37" fmla="*/ 0 h 403860"/>
                  <a:gd name="T38" fmla="*/ 330920 w 330920"/>
                  <a:gd name="T39" fmla="*/ 403860 h 403860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330920" h="403860">
                    <a:moveTo>
                      <a:pt x="3260" y="0"/>
                    </a:moveTo>
                    <a:cubicBezTo>
                      <a:pt x="4288" y="17476"/>
                      <a:pt x="0" y="136080"/>
                      <a:pt x="26120" y="175260"/>
                    </a:cubicBezTo>
                    <a:cubicBezTo>
                      <a:pt x="31200" y="182880"/>
                      <a:pt x="37264" y="189929"/>
                      <a:pt x="41360" y="198120"/>
                    </a:cubicBezTo>
                    <a:cubicBezTo>
                      <a:pt x="44952" y="205304"/>
                      <a:pt x="42444" y="216311"/>
                      <a:pt x="48980" y="220980"/>
                    </a:cubicBezTo>
                    <a:cubicBezTo>
                      <a:pt x="62052" y="230317"/>
                      <a:pt x="79460" y="231140"/>
                      <a:pt x="94700" y="236220"/>
                    </a:cubicBezTo>
                    <a:lnTo>
                      <a:pt x="117560" y="243840"/>
                    </a:lnTo>
                    <a:cubicBezTo>
                      <a:pt x="131463" y="264695"/>
                      <a:pt x="131597" y="271245"/>
                      <a:pt x="155660" y="281940"/>
                    </a:cubicBezTo>
                    <a:cubicBezTo>
                      <a:pt x="170340" y="288464"/>
                      <a:pt x="201380" y="297180"/>
                      <a:pt x="201380" y="297180"/>
                    </a:cubicBezTo>
                    <a:cubicBezTo>
                      <a:pt x="245056" y="362694"/>
                      <a:pt x="186900" y="285596"/>
                      <a:pt x="239480" y="327660"/>
                    </a:cubicBezTo>
                    <a:cubicBezTo>
                      <a:pt x="275166" y="356209"/>
                      <a:pt x="237799" y="342704"/>
                      <a:pt x="262340" y="373380"/>
                    </a:cubicBezTo>
                    <a:cubicBezTo>
                      <a:pt x="268061" y="380531"/>
                      <a:pt x="276831" y="384901"/>
                      <a:pt x="285200" y="388620"/>
                    </a:cubicBezTo>
                    <a:cubicBezTo>
                      <a:pt x="299880" y="395144"/>
                      <a:pt x="330920" y="403860"/>
                      <a:pt x="330920" y="403860"/>
                    </a:cubicBezTo>
                  </a:path>
                </a:pathLst>
              </a:custGeom>
              <a:noFill/>
              <a:ln w="50800" algn="ctr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pt-BR" sz="1200"/>
              </a:p>
            </p:txBody>
          </p:sp>
          <p:sp>
            <p:nvSpPr>
              <p:cNvPr id="55" name="Fluxograma: Conector 21"/>
              <p:cNvSpPr>
                <a:spLocks noChangeArrowheads="1"/>
              </p:cNvSpPr>
              <p:nvPr/>
            </p:nvSpPr>
            <p:spPr bwMode="auto">
              <a:xfrm>
                <a:off x="5341938" y="4846638"/>
                <a:ext cx="127000" cy="127000"/>
              </a:xfrm>
              <a:prstGeom prst="flowChartConnector">
                <a:avLst/>
              </a:prstGeom>
              <a:solidFill>
                <a:srgbClr val="FFC000"/>
              </a:solidFill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endParaRPr lang="pt-BR" sz="1200" b="1"/>
              </a:p>
            </p:txBody>
          </p:sp>
          <p:sp>
            <p:nvSpPr>
              <p:cNvPr id="56" name="Fluxograma: Conector 21"/>
              <p:cNvSpPr>
                <a:spLocks noChangeArrowheads="1"/>
              </p:cNvSpPr>
              <p:nvPr/>
            </p:nvSpPr>
            <p:spPr bwMode="auto">
              <a:xfrm>
                <a:off x="5505450" y="4714875"/>
                <a:ext cx="125413" cy="125413"/>
              </a:xfrm>
              <a:prstGeom prst="flowChartConnector">
                <a:avLst/>
              </a:prstGeom>
              <a:solidFill>
                <a:srgbClr val="FFC000"/>
              </a:solidFill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endParaRPr lang="pt-BR" sz="1200" b="1"/>
              </a:p>
            </p:txBody>
          </p:sp>
          <p:sp>
            <p:nvSpPr>
              <p:cNvPr id="57" name="Forma livre 58"/>
              <p:cNvSpPr>
                <a:spLocks/>
              </p:cNvSpPr>
              <p:nvPr/>
            </p:nvSpPr>
            <p:spPr bwMode="auto">
              <a:xfrm>
                <a:off x="4232275" y="1981200"/>
                <a:ext cx="285750" cy="495300"/>
              </a:xfrm>
              <a:custGeom>
                <a:avLst/>
                <a:gdLst>
                  <a:gd name="T0" fmla="*/ 277478 w 285865"/>
                  <a:gd name="T1" fmla="*/ 495300 h 495300"/>
                  <a:gd name="T2" fmla="*/ 270082 w 285865"/>
                  <a:gd name="T3" fmla="*/ 441960 h 495300"/>
                  <a:gd name="T4" fmla="*/ 262685 w 285865"/>
                  <a:gd name="T5" fmla="*/ 419100 h 495300"/>
                  <a:gd name="T6" fmla="*/ 233099 w 285865"/>
                  <a:gd name="T7" fmla="*/ 411480 h 495300"/>
                  <a:gd name="T8" fmla="*/ 188721 w 285865"/>
                  <a:gd name="T9" fmla="*/ 396240 h 495300"/>
                  <a:gd name="T10" fmla="*/ 151739 w 285865"/>
                  <a:gd name="T11" fmla="*/ 365760 h 495300"/>
                  <a:gd name="T12" fmla="*/ 136947 w 285865"/>
                  <a:gd name="T13" fmla="*/ 342900 h 495300"/>
                  <a:gd name="T14" fmla="*/ 114759 w 285865"/>
                  <a:gd name="T15" fmla="*/ 335280 h 495300"/>
                  <a:gd name="T16" fmla="*/ 92569 w 285865"/>
                  <a:gd name="T17" fmla="*/ 320040 h 495300"/>
                  <a:gd name="T18" fmla="*/ 70375 w 285865"/>
                  <a:gd name="T19" fmla="*/ 274320 h 495300"/>
                  <a:gd name="T20" fmla="*/ 62976 w 285865"/>
                  <a:gd name="T21" fmla="*/ 220980 h 495300"/>
                  <a:gd name="T22" fmla="*/ 25981 w 285865"/>
                  <a:gd name="T23" fmla="*/ 182880 h 495300"/>
                  <a:gd name="T24" fmla="*/ 33382 w 285865"/>
                  <a:gd name="T25" fmla="*/ 144780 h 495300"/>
                  <a:gd name="T26" fmla="*/ 40781 w 285865"/>
                  <a:gd name="T27" fmla="*/ 121920 h 495300"/>
                  <a:gd name="T28" fmla="*/ 55578 w 285865"/>
                  <a:gd name="T29" fmla="*/ 30480 h 495300"/>
                  <a:gd name="T30" fmla="*/ 77773 w 285865"/>
                  <a:gd name="T31" fmla="*/ 0 h 4953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285865"/>
                  <a:gd name="T49" fmla="*/ 0 h 495300"/>
                  <a:gd name="T50" fmla="*/ 285865 w 285865"/>
                  <a:gd name="T51" fmla="*/ 495300 h 49530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285865" h="495300">
                    <a:moveTo>
                      <a:pt x="285865" y="495300"/>
                    </a:moveTo>
                    <a:cubicBezTo>
                      <a:pt x="283325" y="477520"/>
                      <a:pt x="281767" y="459572"/>
                      <a:pt x="278245" y="441960"/>
                    </a:cubicBezTo>
                    <a:cubicBezTo>
                      <a:pt x="276670" y="434084"/>
                      <a:pt x="276897" y="424118"/>
                      <a:pt x="270625" y="419100"/>
                    </a:cubicBezTo>
                    <a:cubicBezTo>
                      <a:pt x="262447" y="412558"/>
                      <a:pt x="250176" y="414489"/>
                      <a:pt x="240145" y="411480"/>
                    </a:cubicBezTo>
                    <a:cubicBezTo>
                      <a:pt x="224758" y="406864"/>
                      <a:pt x="194425" y="396240"/>
                      <a:pt x="194425" y="396240"/>
                    </a:cubicBezTo>
                    <a:cubicBezTo>
                      <a:pt x="150749" y="330726"/>
                      <a:pt x="208905" y="407824"/>
                      <a:pt x="156325" y="365760"/>
                    </a:cubicBezTo>
                    <a:cubicBezTo>
                      <a:pt x="149174" y="360039"/>
                      <a:pt x="148236" y="348621"/>
                      <a:pt x="141085" y="342900"/>
                    </a:cubicBezTo>
                    <a:cubicBezTo>
                      <a:pt x="134813" y="337882"/>
                      <a:pt x="125409" y="338872"/>
                      <a:pt x="118225" y="335280"/>
                    </a:cubicBezTo>
                    <a:cubicBezTo>
                      <a:pt x="110034" y="331184"/>
                      <a:pt x="102985" y="325120"/>
                      <a:pt x="95365" y="320040"/>
                    </a:cubicBezTo>
                    <a:cubicBezTo>
                      <a:pt x="82521" y="300774"/>
                      <a:pt x="77012" y="296854"/>
                      <a:pt x="72505" y="274320"/>
                    </a:cubicBezTo>
                    <a:cubicBezTo>
                      <a:pt x="68983" y="256708"/>
                      <a:pt x="70046" y="238183"/>
                      <a:pt x="64885" y="220980"/>
                    </a:cubicBezTo>
                    <a:cubicBezTo>
                      <a:pt x="58535" y="199813"/>
                      <a:pt x="43295" y="193887"/>
                      <a:pt x="26785" y="182880"/>
                    </a:cubicBezTo>
                    <a:cubicBezTo>
                      <a:pt x="0" y="142702"/>
                      <a:pt x="10390" y="174798"/>
                      <a:pt x="34405" y="144780"/>
                    </a:cubicBezTo>
                    <a:cubicBezTo>
                      <a:pt x="39423" y="138508"/>
                      <a:pt x="39485" y="129540"/>
                      <a:pt x="42025" y="121920"/>
                    </a:cubicBezTo>
                    <a:cubicBezTo>
                      <a:pt x="44439" y="100191"/>
                      <a:pt x="44499" y="56012"/>
                      <a:pt x="57265" y="30480"/>
                    </a:cubicBezTo>
                    <a:cubicBezTo>
                      <a:pt x="65881" y="13247"/>
                      <a:pt x="69409" y="10716"/>
                      <a:pt x="80125" y="0"/>
                    </a:cubicBezTo>
                  </a:path>
                </a:pathLst>
              </a:custGeom>
              <a:noFill/>
              <a:ln w="15875" algn="ctr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pt-BR" sz="1200"/>
              </a:p>
            </p:txBody>
          </p:sp>
          <p:sp>
            <p:nvSpPr>
              <p:cNvPr id="58" name="Forma livre 65"/>
              <p:cNvSpPr>
                <a:spLocks/>
              </p:cNvSpPr>
              <p:nvPr/>
            </p:nvSpPr>
            <p:spPr bwMode="auto">
              <a:xfrm>
                <a:off x="5473700" y="3663950"/>
                <a:ext cx="330200" cy="355600"/>
              </a:xfrm>
              <a:custGeom>
                <a:avLst/>
                <a:gdLst>
                  <a:gd name="T0" fmla="*/ 330200 w 330200"/>
                  <a:gd name="T1" fmla="*/ 326576 h 356015"/>
                  <a:gd name="T2" fmla="*/ 311150 w 330200"/>
                  <a:gd name="T3" fmla="*/ 320752 h 356015"/>
                  <a:gd name="T4" fmla="*/ 304800 w 330200"/>
                  <a:gd name="T5" fmla="*/ 303278 h 356015"/>
                  <a:gd name="T6" fmla="*/ 298450 w 330200"/>
                  <a:gd name="T7" fmla="*/ 262505 h 356015"/>
                  <a:gd name="T8" fmla="*/ 279400 w 330200"/>
                  <a:gd name="T9" fmla="*/ 250852 h 356015"/>
                  <a:gd name="T10" fmla="*/ 266700 w 330200"/>
                  <a:gd name="T11" fmla="*/ 215902 h 356015"/>
                  <a:gd name="T12" fmla="*/ 254000 w 330200"/>
                  <a:gd name="T13" fmla="*/ 175129 h 356015"/>
                  <a:gd name="T14" fmla="*/ 260350 w 330200"/>
                  <a:gd name="T15" fmla="*/ 151830 h 356015"/>
                  <a:gd name="T16" fmla="*/ 266700 w 330200"/>
                  <a:gd name="T17" fmla="*/ 134353 h 356015"/>
                  <a:gd name="T18" fmla="*/ 247650 w 330200"/>
                  <a:gd name="T19" fmla="*/ 128529 h 356015"/>
                  <a:gd name="T20" fmla="*/ 209550 w 330200"/>
                  <a:gd name="T21" fmla="*/ 105229 h 356015"/>
                  <a:gd name="T22" fmla="*/ 190500 w 330200"/>
                  <a:gd name="T23" fmla="*/ 70281 h 356015"/>
                  <a:gd name="T24" fmla="*/ 177800 w 330200"/>
                  <a:gd name="T25" fmla="*/ 52805 h 356015"/>
                  <a:gd name="T26" fmla="*/ 171450 w 330200"/>
                  <a:gd name="T27" fmla="*/ 35331 h 356015"/>
                  <a:gd name="T28" fmla="*/ 133350 w 330200"/>
                  <a:gd name="T29" fmla="*/ 29506 h 356015"/>
                  <a:gd name="T30" fmla="*/ 76200 w 330200"/>
                  <a:gd name="T31" fmla="*/ 23679 h 356015"/>
                  <a:gd name="T32" fmla="*/ 57150 w 330200"/>
                  <a:gd name="T33" fmla="*/ 12033 h 356015"/>
                  <a:gd name="T34" fmla="*/ 38100 w 330200"/>
                  <a:gd name="T35" fmla="*/ 6205 h 356015"/>
                  <a:gd name="T36" fmla="*/ 0 w 330200"/>
                  <a:gd name="T37" fmla="*/ 415 h 356015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330200"/>
                  <a:gd name="T58" fmla="*/ 0 h 356015"/>
                  <a:gd name="T59" fmla="*/ 330200 w 330200"/>
                  <a:gd name="T60" fmla="*/ 356015 h 356015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330200" h="356015">
                    <a:moveTo>
                      <a:pt x="330200" y="356015"/>
                    </a:moveTo>
                    <a:cubicBezTo>
                      <a:pt x="323850" y="353898"/>
                      <a:pt x="315883" y="354398"/>
                      <a:pt x="311150" y="349665"/>
                    </a:cubicBezTo>
                    <a:cubicBezTo>
                      <a:pt x="306417" y="344932"/>
                      <a:pt x="306113" y="337179"/>
                      <a:pt x="304800" y="330615"/>
                    </a:cubicBezTo>
                    <a:cubicBezTo>
                      <a:pt x="301865" y="315939"/>
                      <a:pt x="304529" y="299842"/>
                      <a:pt x="298450" y="286165"/>
                    </a:cubicBezTo>
                    <a:cubicBezTo>
                      <a:pt x="295350" y="279191"/>
                      <a:pt x="285750" y="277698"/>
                      <a:pt x="279400" y="273465"/>
                    </a:cubicBezTo>
                    <a:cubicBezTo>
                      <a:pt x="275167" y="260765"/>
                      <a:pt x="269947" y="248352"/>
                      <a:pt x="266700" y="235365"/>
                    </a:cubicBezTo>
                    <a:cubicBezTo>
                      <a:pt x="258727" y="203471"/>
                      <a:pt x="263110" y="218244"/>
                      <a:pt x="254000" y="190915"/>
                    </a:cubicBezTo>
                    <a:cubicBezTo>
                      <a:pt x="256117" y="182448"/>
                      <a:pt x="257952" y="173906"/>
                      <a:pt x="260350" y="165515"/>
                    </a:cubicBezTo>
                    <a:cubicBezTo>
                      <a:pt x="262189" y="159079"/>
                      <a:pt x="269693" y="152452"/>
                      <a:pt x="266700" y="146465"/>
                    </a:cubicBezTo>
                    <a:cubicBezTo>
                      <a:pt x="263707" y="140478"/>
                      <a:pt x="253501" y="143366"/>
                      <a:pt x="247650" y="140115"/>
                    </a:cubicBezTo>
                    <a:cubicBezTo>
                      <a:pt x="234307" y="132702"/>
                      <a:pt x="209550" y="114715"/>
                      <a:pt x="209550" y="114715"/>
                    </a:cubicBezTo>
                    <a:cubicBezTo>
                      <a:pt x="173154" y="60120"/>
                      <a:pt x="216790" y="129195"/>
                      <a:pt x="190500" y="76615"/>
                    </a:cubicBezTo>
                    <a:cubicBezTo>
                      <a:pt x="187087" y="69789"/>
                      <a:pt x="181213" y="64391"/>
                      <a:pt x="177800" y="57565"/>
                    </a:cubicBezTo>
                    <a:cubicBezTo>
                      <a:pt x="174807" y="51578"/>
                      <a:pt x="177262" y="41836"/>
                      <a:pt x="171450" y="38515"/>
                    </a:cubicBezTo>
                    <a:cubicBezTo>
                      <a:pt x="160271" y="32127"/>
                      <a:pt x="146112" y="33867"/>
                      <a:pt x="133350" y="32165"/>
                    </a:cubicBezTo>
                    <a:cubicBezTo>
                      <a:pt x="114351" y="29632"/>
                      <a:pt x="95250" y="27932"/>
                      <a:pt x="76200" y="25815"/>
                    </a:cubicBezTo>
                    <a:cubicBezTo>
                      <a:pt x="69850" y="21582"/>
                      <a:pt x="63976" y="16528"/>
                      <a:pt x="57150" y="13115"/>
                    </a:cubicBezTo>
                    <a:cubicBezTo>
                      <a:pt x="51163" y="10122"/>
                      <a:pt x="44594" y="8388"/>
                      <a:pt x="38100" y="6765"/>
                    </a:cubicBezTo>
                    <a:cubicBezTo>
                      <a:pt x="11040" y="0"/>
                      <a:pt x="15816" y="415"/>
                      <a:pt x="0" y="415"/>
                    </a:cubicBezTo>
                  </a:path>
                </a:pathLst>
              </a:custGeom>
              <a:noFill/>
              <a:ln w="15875" algn="ctr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pt-BR" sz="1200"/>
              </a:p>
            </p:txBody>
          </p:sp>
          <p:sp>
            <p:nvSpPr>
              <p:cNvPr id="59" name="Fluxograma: Conector 21"/>
              <p:cNvSpPr>
                <a:spLocks noChangeArrowheads="1"/>
              </p:cNvSpPr>
              <p:nvPr/>
            </p:nvSpPr>
            <p:spPr bwMode="auto">
              <a:xfrm>
                <a:off x="4489450" y="2438400"/>
                <a:ext cx="125413" cy="125413"/>
              </a:xfrm>
              <a:prstGeom prst="flowChartConnector">
                <a:avLst/>
              </a:prstGeom>
              <a:solidFill>
                <a:srgbClr val="FFC000"/>
              </a:solidFill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endParaRPr lang="pt-BR" sz="1200" b="1"/>
              </a:p>
            </p:txBody>
          </p:sp>
          <p:sp>
            <p:nvSpPr>
              <p:cNvPr id="60" name="Forma livre 68"/>
              <p:cNvSpPr>
                <a:spLocks/>
              </p:cNvSpPr>
              <p:nvPr/>
            </p:nvSpPr>
            <p:spPr bwMode="auto">
              <a:xfrm>
                <a:off x="6165850" y="2082800"/>
                <a:ext cx="146050" cy="406400"/>
              </a:xfrm>
              <a:custGeom>
                <a:avLst/>
                <a:gdLst>
                  <a:gd name="T0" fmla="*/ 0 w 146050"/>
                  <a:gd name="T1" fmla="*/ 406400 h 406400"/>
                  <a:gd name="T2" fmla="*/ 6350 w 146050"/>
                  <a:gd name="T3" fmla="*/ 368300 h 406400"/>
                  <a:gd name="T4" fmla="*/ 19050 w 146050"/>
                  <a:gd name="T5" fmla="*/ 330200 h 406400"/>
                  <a:gd name="T6" fmla="*/ 25400 w 146050"/>
                  <a:gd name="T7" fmla="*/ 311150 h 406400"/>
                  <a:gd name="T8" fmla="*/ 31750 w 146050"/>
                  <a:gd name="T9" fmla="*/ 292100 h 406400"/>
                  <a:gd name="T10" fmla="*/ 44450 w 146050"/>
                  <a:gd name="T11" fmla="*/ 234950 h 406400"/>
                  <a:gd name="T12" fmla="*/ 50800 w 146050"/>
                  <a:gd name="T13" fmla="*/ 184150 h 406400"/>
                  <a:gd name="T14" fmla="*/ 57150 w 146050"/>
                  <a:gd name="T15" fmla="*/ 127000 h 406400"/>
                  <a:gd name="T16" fmla="*/ 88900 w 146050"/>
                  <a:gd name="T17" fmla="*/ 69850 h 406400"/>
                  <a:gd name="T18" fmla="*/ 120650 w 146050"/>
                  <a:gd name="T19" fmla="*/ 38100 h 406400"/>
                  <a:gd name="T20" fmla="*/ 146050 w 146050"/>
                  <a:gd name="T21" fmla="*/ 0 h 4064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46050"/>
                  <a:gd name="T34" fmla="*/ 0 h 406400"/>
                  <a:gd name="T35" fmla="*/ 146050 w 146050"/>
                  <a:gd name="T36" fmla="*/ 406400 h 4064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46050" h="406400">
                    <a:moveTo>
                      <a:pt x="0" y="406400"/>
                    </a:moveTo>
                    <a:cubicBezTo>
                      <a:pt x="2117" y="393700"/>
                      <a:pt x="3227" y="380791"/>
                      <a:pt x="6350" y="368300"/>
                    </a:cubicBezTo>
                    <a:cubicBezTo>
                      <a:pt x="9597" y="355313"/>
                      <a:pt x="14817" y="342900"/>
                      <a:pt x="19050" y="330200"/>
                    </a:cubicBezTo>
                    <a:lnTo>
                      <a:pt x="25400" y="311150"/>
                    </a:lnTo>
                    <a:cubicBezTo>
                      <a:pt x="27517" y="304800"/>
                      <a:pt x="30650" y="298702"/>
                      <a:pt x="31750" y="292100"/>
                    </a:cubicBezTo>
                    <a:cubicBezTo>
                      <a:pt x="39200" y="247398"/>
                      <a:pt x="34029" y="266214"/>
                      <a:pt x="44450" y="234950"/>
                    </a:cubicBezTo>
                    <a:cubicBezTo>
                      <a:pt x="46567" y="218017"/>
                      <a:pt x="48806" y="201098"/>
                      <a:pt x="50800" y="184150"/>
                    </a:cubicBezTo>
                    <a:cubicBezTo>
                      <a:pt x="53040" y="165114"/>
                      <a:pt x="53999" y="145906"/>
                      <a:pt x="57150" y="127000"/>
                    </a:cubicBezTo>
                    <a:cubicBezTo>
                      <a:pt x="60876" y="104647"/>
                      <a:pt x="76778" y="88032"/>
                      <a:pt x="88900" y="69850"/>
                    </a:cubicBezTo>
                    <a:cubicBezTo>
                      <a:pt x="105833" y="44450"/>
                      <a:pt x="95250" y="55033"/>
                      <a:pt x="120650" y="38100"/>
                    </a:cubicBezTo>
                    <a:lnTo>
                      <a:pt x="146050" y="0"/>
                    </a:lnTo>
                  </a:path>
                </a:pathLst>
              </a:custGeom>
              <a:noFill/>
              <a:ln w="15875" algn="ctr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pt-BR" sz="1200"/>
              </a:p>
            </p:txBody>
          </p:sp>
          <p:sp>
            <p:nvSpPr>
              <p:cNvPr id="61" name="Forma livre 69"/>
              <p:cNvSpPr>
                <a:spLocks/>
              </p:cNvSpPr>
              <p:nvPr/>
            </p:nvSpPr>
            <p:spPr bwMode="auto">
              <a:xfrm>
                <a:off x="6261100" y="2254250"/>
                <a:ext cx="158750" cy="266700"/>
              </a:xfrm>
              <a:custGeom>
                <a:avLst/>
                <a:gdLst>
                  <a:gd name="T0" fmla="*/ 0 w 158750"/>
                  <a:gd name="T1" fmla="*/ 266700 h 266700"/>
                  <a:gd name="T2" fmla="*/ 25400 w 158750"/>
                  <a:gd name="T3" fmla="*/ 209550 h 266700"/>
                  <a:gd name="T4" fmla="*/ 31750 w 158750"/>
                  <a:gd name="T5" fmla="*/ 190500 h 266700"/>
                  <a:gd name="T6" fmla="*/ 57150 w 158750"/>
                  <a:gd name="T7" fmla="*/ 152400 h 266700"/>
                  <a:gd name="T8" fmla="*/ 63500 w 158750"/>
                  <a:gd name="T9" fmla="*/ 133350 h 266700"/>
                  <a:gd name="T10" fmla="*/ 69850 w 158750"/>
                  <a:gd name="T11" fmla="*/ 107950 h 266700"/>
                  <a:gd name="T12" fmla="*/ 88900 w 158750"/>
                  <a:gd name="T13" fmla="*/ 101600 h 266700"/>
                  <a:gd name="T14" fmla="*/ 120650 w 158750"/>
                  <a:gd name="T15" fmla="*/ 63500 h 266700"/>
                  <a:gd name="T16" fmla="*/ 133350 w 158750"/>
                  <a:gd name="T17" fmla="*/ 19050 h 266700"/>
                  <a:gd name="T18" fmla="*/ 152400 w 158750"/>
                  <a:gd name="T19" fmla="*/ 6350 h 266700"/>
                  <a:gd name="T20" fmla="*/ 158750 w 158750"/>
                  <a:gd name="T21" fmla="*/ 0 h 2667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8750"/>
                  <a:gd name="T34" fmla="*/ 0 h 266700"/>
                  <a:gd name="T35" fmla="*/ 158750 w 158750"/>
                  <a:gd name="T36" fmla="*/ 266700 h 2667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8750" h="266700">
                    <a:moveTo>
                      <a:pt x="0" y="266700"/>
                    </a:moveTo>
                    <a:cubicBezTo>
                      <a:pt x="20126" y="236511"/>
                      <a:pt x="10287" y="254890"/>
                      <a:pt x="25400" y="209550"/>
                    </a:cubicBezTo>
                    <a:cubicBezTo>
                      <a:pt x="27517" y="203200"/>
                      <a:pt x="28037" y="196069"/>
                      <a:pt x="31750" y="190500"/>
                    </a:cubicBezTo>
                    <a:cubicBezTo>
                      <a:pt x="40217" y="177800"/>
                      <a:pt x="52323" y="166880"/>
                      <a:pt x="57150" y="152400"/>
                    </a:cubicBezTo>
                    <a:cubicBezTo>
                      <a:pt x="59267" y="146050"/>
                      <a:pt x="61661" y="139786"/>
                      <a:pt x="63500" y="133350"/>
                    </a:cubicBezTo>
                    <a:cubicBezTo>
                      <a:pt x="65898" y="124959"/>
                      <a:pt x="64398" y="114765"/>
                      <a:pt x="69850" y="107950"/>
                    </a:cubicBezTo>
                    <a:cubicBezTo>
                      <a:pt x="74031" y="102723"/>
                      <a:pt x="82550" y="103717"/>
                      <a:pt x="88900" y="101600"/>
                    </a:cubicBezTo>
                    <a:cubicBezTo>
                      <a:pt x="100343" y="90157"/>
                      <a:pt x="114019" y="78971"/>
                      <a:pt x="120650" y="63500"/>
                    </a:cubicBezTo>
                    <a:cubicBezTo>
                      <a:pt x="121703" y="61043"/>
                      <a:pt x="129548" y="23803"/>
                      <a:pt x="133350" y="19050"/>
                    </a:cubicBezTo>
                    <a:cubicBezTo>
                      <a:pt x="138118" y="13091"/>
                      <a:pt x="146295" y="10929"/>
                      <a:pt x="152400" y="6350"/>
                    </a:cubicBezTo>
                    <a:cubicBezTo>
                      <a:pt x="154795" y="4554"/>
                      <a:pt x="156633" y="2117"/>
                      <a:pt x="158750" y="0"/>
                    </a:cubicBezTo>
                  </a:path>
                </a:pathLst>
              </a:custGeom>
              <a:noFill/>
              <a:ln w="15875" algn="ctr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pt-BR" sz="1200"/>
              </a:p>
            </p:txBody>
          </p:sp>
          <p:sp>
            <p:nvSpPr>
              <p:cNvPr id="62" name="Forma livre 70"/>
              <p:cNvSpPr>
                <a:spLocks/>
              </p:cNvSpPr>
              <p:nvPr/>
            </p:nvSpPr>
            <p:spPr bwMode="auto">
              <a:xfrm>
                <a:off x="6254750" y="2425700"/>
                <a:ext cx="247650" cy="139700"/>
              </a:xfrm>
              <a:custGeom>
                <a:avLst/>
                <a:gdLst>
                  <a:gd name="T0" fmla="*/ 0 w 247650"/>
                  <a:gd name="T1" fmla="*/ 106901 h 140213"/>
                  <a:gd name="T2" fmla="*/ 38100 w 247650"/>
                  <a:gd name="T3" fmla="*/ 97220 h 140213"/>
                  <a:gd name="T4" fmla="*/ 57150 w 247650"/>
                  <a:gd name="T5" fmla="*/ 87537 h 140213"/>
                  <a:gd name="T6" fmla="*/ 101600 w 247650"/>
                  <a:gd name="T7" fmla="*/ 82695 h 140213"/>
                  <a:gd name="T8" fmla="*/ 120650 w 247650"/>
                  <a:gd name="T9" fmla="*/ 77856 h 140213"/>
                  <a:gd name="T10" fmla="*/ 133350 w 247650"/>
                  <a:gd name="T11" fmla="*/ 63333 h 140213"/>
                  <a:gd name="T12" fmla="*/ 152400 w 247650"/>
                  <a:gd name="T13" fmla="*/ 53646 h 140213"/>
                  <a:gd name="T14" fmla="*/ 158750 w 247650"/>
                  <a:gd name="T15" fmla="*/ 39123 h 140213"/>
                  <a:gd name="T16" fmla="*/ 196850 w 247650"/>
                  <a:gd name="T17" fmla="*/ 19757 h 140213"/>
                  <a:gd name="T18" fmla="*/ 215900 w 247650"/>
                  <a:gd name="T19" fmla="*/ 5233 h 140213"/>
                  <a:gd name="T20" fmla="*/ 247650 w 247650"/>
                  <a:gd name="T21" fmla="*/ 387 h 14021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247650"/>
                  <a:gd name="T34" fmla="*/ 0 h 140213"/>
                  <a:gd name="T35" fmla="*/ 247650 w 247650"/>
                  <a:gd name="T36" fmla="*/ 140213 h 14021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247650" h="140213">
                    <a:moveTo>
                      <a:pt x="0" y="140213"/>
                    </a:moveTo>
                    <a:cubicBezTo>
                      <a:pt x="12700" y="135980"/>
                      <a:pt x="26961" y="134939"/>
                      <a:pt x="38100" y="127513"/>
                    </a:cubicBezTo>
                    <a:cubicBezTo>
                      <a:pt x="44450" y="123280"/>
                      <a:pt x="49840" y="117006"/>
                      <a:pt x="57150" y="114813"/>
                    </a:cubicBezTo>
                    <a:cubicBezTo>
                      <a:pt x="71486" y="110512"/>
                      <a:pt x="86783" y="110580"/>
                      <a:pt x="101600" y="108463"/>
                    </a:cubicBezTo>
                    <a:cubicBezTo>
                      <a:pt x="107950" y="106346"/>
                      <a:pt x="115423" y="106294"/>
                      <a:pt x="120650" y="102113"/>
                    </a:cubicBezTo>
                    <a:cubicBezTo>
                      <a:pt x="126609" y="97345"/>
                      <a:pt x="127954" y="88459"/>
                      <a:pt x="133350" y="83063"/>
                    </a:cubicBezTo>
                    <a:cubicBezTo>
                      <a:pt x="138746" y="77667"/>
                      <a:pt x="146050" y="74596"/>
                      <a:pt x="152400" y="70363"/>
                    </a:cubicBezTo>
                    <a:cubicBezTo>
                      <a:pt x="154517" y="64013"/>
                      <a:pt x="154017" y="56046"/>
                      <a:pt x="158750" y="51313"/>
                    </a:cubicBezTo>
                    <a:cubicBezTo>
                      <a:pt x="169543" y="40520"/>
                      <a:pt x="186057" y="36706"/>
                      <a:pt x="196850" y="25913"/>
                    </a:cubicBezTo>
                    <a:cubicBezTo>
                      <a:pt x="203200" y="19563"/>
                      <a:pt x="208103" y="11318"/>
                      <a:pt x="215900" y="6863"/>
                    </a:cubicBezTo>
                    <a:cubicBezTo>
                      <a:pt x="227911" y="0"/>
                      <a:pt x="236318" y="513"/>
                      <a:pt x="247650" y="513"/>
                    </a:cubicBezTo>
                  </a:path>
                </a:pathLst>
              </a:custGeom>
              <a:noFill/>
              <a:ln w="15875" algn="ctr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pt-BR" sz="1200"/>
              </a:p>
            </p:txBody>
          </p:sp>
          <p:sp>
            <p:nvSpPr>
              <p:cNvPr id="63" name="Forma livre 71"/>
              <p:cNvSpPr>
                <a:spLocks/>
              </p:cNvSpPr>
              <p:nvPr/>
            </p:nvSpPr>
            <p:spPr bwMode="auto">
              <a:xfrm>
                <a:off x="4311650" y="5438775"/>
                <a:ext cx="127000" cy="92075"/>
              </a:xfrm>
              <a:custGeom>
                <a:avLst/>
                <a:gdLst>
                  <a:gd name="T0" fmla="*/ 127000 w 127000"/>
                  <a:gd name="T1" fmla="*/ 56413 h 92695"/>
                  <a:gd name="T2" fmla="*/ 107950 w 127000"/>
                  <a:gd name="T3" fmla="*/ 48684 h 92695"/>
                  <a:gd name="T4" fmla="*/ 69850 w 127000"/>
                  <a:gd name="T5" fmla="*/ 40954 h 92695"/>
                  <a:gd name="T6" fmla="*/ 50800 w 127000"/>
                  <a:gd name="T7" fmla="*/ 33225 h 92695"/>
                  <a:gd name="T8" fmla="*/ 19050 w 127000"/>
                  <a:gd name="T9" fmla="*/ 17770 h 92695"/>
                  <a:gd name="T10" fmla="*/ 6350 w 127000"/>
                  <a:gd name="T11" fmla="*/ 6173 h 92695"/>
                  <a:gd name="T12" fmla="*/ 0 w 127000"/>
                  <a:gd name="T13" fmla="*/ 2309 h 9269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27000"/>
                  <a:gd name="T22" fmla="*/ 0 h 92695"/>
                  <a:gd name="T23" fmla="*/ 127000 w 127000"/>
                  <a:gd name="T24" fmla="*/ 92695 h 9269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27000" h="92695">
                    <a:moveTo>
                      <a:pt x="127000" y="92695"/>
                    </a:moveTo>
                    <a:cubicBezTo>
                      <a:pt x="120650" y="88462"/>
                      <a:pt x="114924" y="83095"/>
                      <a:pt x="107950" y="79995"/>
                    </a:cubicBezTo>
                    <a:cubicBezTo>
                      <a:pt x="95717" y="74558"/>
                      <a:pt x="80989" y="74721"/>
                      <a:pt x="69850" y="67295"/>
                    </a:cubicBezTo>
                    <a:lnTo>
                      <a:pt x="50800" y="54595"/>
                    </a:lnTo>
                    <a:cubicBezTo>
                      <a:pt x="14404" y="0"/>
                      <a:pt x="62867" y="64248"/>
                      <a:pt x="19050" y="29195"/>
                    </a:cubicBezTo>
                    <a:cubicBezTo>
                      <a:pt x="13091" y="24427"/>
                      <a:pt x="10929" y="16250"/>
                      <a:pt x="6350" y="10145"/>
                    </a:cubicBezTo>
                    <a:cubicBezTo>
                      <a:pt x="4554" y="7750"/>
                      <a:pt x="2117" y="5912"/>
                      <a:pt x="0" y="3795"/>
                    </a:cubicBezTo>
                  </a:path>
                </a:pathLst>
              </a:custGeom>
              <a:noFill/>
              <a:ln w="15875" algn="ctr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pt-BR" sz="1200"/>
              </a:p>
            </p:txBody>
          </p:sp>
          <p:sp>
            <p:nvSpPr>
              <p:cNvPr id="64" name="Forma livre 56"/>
              <p:cNvSpPr>
                <a:spLocks/>
              </p:cNvSpPr>
              <p:nvPr/>
            </p:nvSpPr>
            <p:spPr bwMode="auto">
              <a:xfrm>
                <a:off x="4030663" y="4518025"/>
                <a:ext cx="1363662" cy="1806575"/>
              </a:xfrm>
              <a:custGeom>
                <a:avLst/>
                <a:gdLst>
                  <a:gd name="T0" fmla="*/ 1340646 w 1363980"/>
                  <a:gd name="T1" fmla="*/ 38762 h 1806528"/>
                  <a:gd name="T2" fmla="*/ 1295712 w 1363980"/>
                  <a:gd name="T3" fmla="*/ 23522 h 1806528"/>
                  <a:gd name="T4" fmla="*/ 1273242 w 1363980"/>
                  <a:gd name="T5" fmla="*/ 15828 h 1806528"/>
                  <a:gd name="T6" fmla="*/ 1145922 w 1363980"/>
                  <a:gd name="T7" fmla="*/ 23522 h 1806528"/>
                  <a:gd name="T8" fmla="*/ 1100984 w 1363980"/>
                  <a:gd name="T9" fmla="*/ 38762 h 1806528"/>
                  <a:gd name="T10" fmla="*/ 1078516 w 1363980"/>
                  <a:gd name="T11" fmla="*/ 229632 h 1806528"/>
                  <a:gd name="T12" fmla="*/ 1063537 w 1363980"/>
                  <a:gd name="T13" fmla="*/ 252566 h 1806528"/>
                  <a:gd name="T14" fmla="*/ 1048559 w 1363980"/>
                  <a:gd name="T15" fmla="*/ 298360 h 1806528"/>
                  <a:gd name="T16" fmla="*/ 1041063 w 1363980"/>
                  <a:gd name="T17" fmla="*/ 336534 h 1806528"/>
                  <a:gd name="T18" fmla="*/ 1011092 w 1363980"/>
                  <a:gd name="T19" fmla="*/ 344154 h 1806528"/>
                  <a:gd name="T20" fmla="*/ 988625 w 1363980"/>
                  <a:gd name="T21" fmla="*/ 351774 h 1806528"/>
                  <a:gd name="T22" fmla="*/ 966156 w 1363980"/>
                  <a:gd name="T23" fmla="*/ 374708 h 1806528"/>
                  <a:gd name="T24" fmla="*/ 921221 w 1363980"/>
                  <a:gd name="T25" fmla="*/ 405262 h 1806528"/>
                  <a:gd name="T26" fmla="*/ 898752 w 1363980"/>
                  <a:gd name="T27" fmla="*/ 420502 h 1806528"/>
                  <a:gd name="T28" fmla="*/ 876282 w 1363980"/>
                  <a:gd name="T29" fmla="*/ 435742 h 1806528"/>
                  <a:gd name="T30" fmla="*/ 853817 w 1363980"/>
                  <a:gd name="T31" fmla="*/ 451056 h 1806528"/>
                  <a:gd name="T32" fmla="*/ 816367 w 1363980"/>
                  <a:gd name="T33" fmla="*/ 519718 h 1806528"/>
                  <a:gd name="T34" fmla="*/ 801389 w 1363980"/>
                  <a:gd name="T35" fmla="*/ 542644 h 1806528"/>
                  <a:gd name="T36" fmla="*/ 786411 w 1363980"/>
                  <a:gd name="T37" fmla="*/ 565578 h 1806528"/>
                  <a:gd name="T38" fmla="*/ 778920 w 1363980"/>
                  <a:gd name="T39" fmla="*/ 596132 h 1806528"/>
                  <a:gd name="T40" fmla="*/ 756452 w 1363980"/>
                  <a:gd name="T41" fmla="*/ 764068 h 1806528"/>
                  <a:gd name="T42" fmla="*/ 748963 w 1363980"/>
                  <a:gd name="T43" fmla="*/ 786937 h 1806528"/>
                  <a:gd name="T44" fmla="*/ 733983 w 1363980"/>
                  <a:gd name="T45" fmla="*/ 809862 h 1806528"/>
                  <a:gd name="T46" fmla="*/ 711516 w 1363980"/>
                  <a:gd name="T47" fmla="*/ 817482 h 1806528"/>
                  <a:gd name="T48" fmla="*/ 636619 w 1363980"/>
                  <a:gd name="T49" fmla="*/ 825102 h 1806528"/>
                  <a:gd name="T50" fmla="*/ 599173 w 1363980"/>
                  <a:gd name="T51" fmla="*/ 832796 h 1806528"/>
                  <a:gd name="T52" fmla="*/ 554238 w 1363980"/>
                  <a:gd name="T53" fmla="*/ 855656 h 1806528"/>
                  <a:gd name="T54" fmla="*/ 509291 w 1363980"/>
                  <a:gd name="T55" fmla="*/ 878590 h 1806528"/>
                  <a:gd name="T56" fmla="*/ 494313 w 1363980"/>
                  <a:gd name="T57" fmla="*/ 901450 h 1806528"/>
                  <a:gd name="T58" fmla="*/ 479334 w 1363980"/>
                  <a:gd name="T59" fmla="*/ 954938 h 1806528"/>
                  <a:gd name="T60" fmla="*/ 434396 w 1363980"/>
                  <a:gd name="T61" fmla="*/ 985492 h 1806528"/>
                  <a:gd name="T62" fmla="*/ 419422 w 1363980"/>
                  <a:gd name="T63" fmla="*/ 1008352 h 1806528"/>
                  <a:gd name="T64" fmla="*/ 396947 w 1363980"/>
                  <a:gd name="T65" fmla="*/ 1023666 h 1806528"/>
                  <a:gd name="T66" fmla="*/ 374479 w 1363980"/>
                  <a:gd name="T67" fmla="*/ 1046526 h 1806528"/>
                  <a:gd name="T68" fmla="*/ 359504 w 1363980"/>
                  <a:gd name="T69" fmla="*/ 1092393 h 1806528"/>
                  <a:gd name="T70" fmla="*/ 344523 w 1363980"/>
                  <a:gd name="T71" fmla="*/ 1115254 h 1806528"/>
                  <a:gd name="T72" fmla="*/ 314566 w 1363980"/>
                  <a:gd name="T73" fmla="*/ 1183982 h 1806528"/>
                  <a:gd name="T74" fmla="*/ 292100 w 1363980"/>
                  <a:gd name="T75" fmla="*/ 1199222 h 1806528"/>
                  <a:gd name="T76" fmla="*/ 277116 w 1363980"/>
                  <a:gd name="T77" fmla="*/ 1245071 h 1806528"/>
                  <a:gd name="T78" fmla="*/ 269629 w 1363980"/>
                  <a:gd name="T79" fmla="*/ 1267950 h 1806528"/>
                  <a:gd name="T80" fmla="*/ 254647 w 1363980"/>
                  <a:gd name="T81" fmla="*/ 1290884 h 1806528"/>
                  <a:gd name="T82" fmla="*/ 247156 w 1363980"/>
                  <a:gd name="T83" fmla="*/ 1313744 h 1806528"/>
                  <a:gd name="T84" fmla="*/ 224685 w 1363980"/>
                  <a:gd name="T85" fmla="*/ 1336678 h 1806528"/>
                  <a:gd name="T86" fmla="*/ 209711 w 1363980"/>
                  <a:gd name="T87" fmla="*/ 1359538 h 1806528"/>
                  <a:gd name="T88" fmla="*/ 164763 w 1363980"/>
                  <a:gd name="T89" fmla="*/ 1397712 h 1806528"/>
                  <a:gd name="T90" fmla="*/ 149807 w 1363980"/>
                  <a:gd name="T91" fmla="*/ 1420646 h 1806528"/>
                  <a:gd name="T92" fmla="*/ 127320 w 1363980"/>
                  <a:gd name="T93" fmla="*/ 1435886 h 1806528"/>
                  <a:gd name="T94" fmla="*/ 112350 w 1363980"/>
                  <a:gd name="T95" fmla="*/ 1481754 h 1806528"/>
                  <a:gd name="T96" fmla="*/ 82405 w 1363980"/>
                  <a:gd name="T97" fmla="*/ 1527548 h 1806528"/>
                  <a:gd name="T98" fmla="*/ 67396 w 1363980"/>
                  <a:gd name="T99" fmla="*/ 1573342 h 1806528"/>
                  <a:gd name="T100" fmla="*/ 52452 w 1363980"/>
                  <a:gd name="T101" fmla="*/ 1596276 h 1806528"/>
                  <a:gd name="T102" fmla="*/ 29962 w 1363980"/>
                  <a:gd name="T103" fmla="*/ 1642070 h 1806528"/>
                  <a:gd name="T104" fmla="*/ 22490 w 1363980"/>
                  <a:gd name="T105" fmla="*/ 1672596 h 1806528"/>
                  <a:gd name="T106" fmla="*/ 14959 w 1363980"/>
                  <a:gd name="T107" fmla="*/ 1733658 h 1806528"/>
                  <a:gd name="T108" fmla="*/ 0 w 1363980"/>
                  <a:gd name="T109" fmla="*/ 1779452 h 1806528"/>
                  <a:gd name="T110" fmla="*/ 7472 w 1363980"/>
                  <a:gd name="T111" fmla="*/ 1810006 h 1806528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363980"/>
                  <a:gd name="T169" fmla="*/ 0 h 1806528"/>
                  <a:gd name="T170" fmla="*/ 1363980 w 1363980"/>
                  <a:gd name="T171" fmla="*/ 1806528 h 1806528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363980" h="1806528">
                    <a:moveTo>
                      <a:pt x="1363980" y="38688"/>
                    </a:moveTo>
                    <a:lnTo>
                      <a:pt x="1318260" y="23448"/>
                    </a:lnTo>
                    <a:lnTo>
                      <a:pt x="1295400" y="15828"/>
                    </a:lnTo>
                    <a:cubicBezTo>
                      <a:pt x="1252220" y="18368"/>
                      <a:pt x="1208751" y="17853"/>
                      <a:pt x="1165860" y="23448"/>
                    </a:cubicBezTo>
                    <a:cubicBezTo>
                      <a:pt x="1149931" y="25526"/>
                      <a:pt x="1120140" y="38688"/>
                      <a:pt x="1120140" y="38688"/>
                    </a:cubicBezTo>
                    <a:cubicBezTo>
                      <a:pt x="1082043" y="152980"/>
                      <a:pt x="1128533" y="0"/>
                      <a:pt x="1097280" y="229188"/>
                    </a:cubicBezTo>
                    <a:cubicBezTo>
                      <a:pt x="1096043" y="238262"/>
                      <a:pt x="1085759" y="243679"/>
                      <a:pt x="1082040" y="252048"/>
                    </a:cubicBezTo>
                    <a:cubicBezTo>
                      <a:pt x="1075516" y="266728"/>
                      <a:pt x="1069950" y="282016"/>
                      <a:pt x="1066800" y="297768"/>
                    </a:cubicBezTo>
                    <a:cubicBezTo>
                      <a:pt x="1064260" y="310468"/>
                      <a:pt x="1067471" y="325918"/>
                      <a:pt x="1059180" y="335868"/>
                    </a:cubicBezTo>
                    <a:cubicBezTo>
                      <a:pt x="1052476" y="343913"/>
                      <a:pt x="1038770" y="340611"/>
                      <a:pt x="1028700" y="343488"/>
                    </a:cubicBezTo>
                    <a:cubicBezTo>
                      <a:pt x="1020977" y="345695"/>
                      <a:pt x="1013460" y="348568"/>
                      <a:pt x="1005840" y="351108"/>
                    </a:cubicBezTo>
                    <a:cubicBezTo>
                      <a:pt x="998220" y="358728"/>
                      <a:pt x="991486" y="367352"/>
                      <a:pt x="982980" y="373968"/>
                    </a:cubicBezTo>
                    <a:cubicBezTo>
                      <a:pt x="968522" y="385213"/>
                      <a:pt x="952500" y="394288"/>
                      <a:pt x="937260" y="404448"/>
                    </a:cubicBezTo>
                    <a:lnTo>
                      <a:pt x="914400" y="419688"/>
                    </a:lnTo>
                    <a:lnTo>
                      <a:pt x="891540" y="434928"/>
                    </a:lnTo>
                    <a:lnTo>
                      <a:pt x="868680" y="450168"/>
                    </a:lnTo>
                    <a:cubicBezTo>
                      <a:pt x="855268" y="490404"/>
                      <a:pt x="865515" y="466345"/>
                      <a:pt x="830580" y="518748"/>
                    </a:cubicBezTo>
                    <a:lnTo>
                      <a:pt x="815340" y="541608"/>
                    </a:lnTo>
                    <a:lnTo>
                      <a:pt x="800100" y="564468"/>
                    </a:lnTo>
                    <a:cubicBezTo>
                      <a:pt x="797560" y="574628"/>
                      <a:pt x="793895" y="584571"/>
                      <a:pt x="792480" y="594948"/>
                    </a:cubicBezTo>
                    <a:cubicBezTo>
                      <a:pt x="779713" y="688576"/>
                      <a:pt x="787571" y="699760"/>
                      <a:pt x="769620" y="762588"/>
                    </a:cubicBezTo>
                    <a:cubicBezTo>
                      <a:pt x="767413" y="770311"/>
                      <a:pt x="765592" y="778264"/>
                      <a:pt x="762000" y="785448"/>
                    </a:cubicBezTo>
                    <a:cubicBezTo>
                      <a:pt x="757904" y="793639"/>
                      <a:pt x="753911" y="802587"/>
                      <a:pt x="746760" y="808308"/>
                    </a:cubicBezTo>
                    <a:cubicBezTo>
                      <a:pt x="740488" y="813326"/>
                      <a:pt x="731839" y="814707"/>
                      <a:pt x="723900" y="815928"/>
                    </a:cubicBezTo>
                    <a:cubicBezTo>
                      <a:pt x="698670" y="819810"/>
                      <a:pt x="673003" y="820174"/>
                      <a:pt x="647700" y="823548"/>
                    </a:cubicBezTo>
                    <a:cubicBezTo>
                      <a:pt x="634862" y="825260"/>
                      <a:pt x="622300" y="828628"/>
                      <a:pt x="609600" y="831168"/>
                    </a:cubicBezTo>
                    <a:cubicBezTo>
                      <a:pt x="544086" y="874844"/>
                      <a:pt x="626976" y="822480"/>
                      <a:pt x="563880" y="854028"/>
                    </a:cubicBezTo>
                    <a:cubicBezTo>
                      <a:pt x="504794" y="883571"/>
                      <a:pt x="575619" y="857735"/>
                      <a:pt x="518160" y="876888"/>
                    </a:cubicBezTo>
                    <a:cubicBezTo>
                      <a:pt x="513080" y="884508"/>
                      <a:pt x="506528" y="891330"/>
                      <a:pt x="502920" y="899748"/>
                    </a:cubicBezTo>
                    <a:cubicBezTo>
                      <a:pt x="502772" y="900094"/>
                      <a:pt x="491387" y="949381"/>
                      <a:pt x="487680" y="953088"/>
                    </a:cubicBezTo>
                    <a:cubicBezTo>
                      <a:pt x="474728" y="966040"/>
                      <a:pt x="441960" y="983568"/>
                      <a:pt x="441960" y="983568"/>
                    </a:cubicBezTo>
                    <a:cubicBezTo>
                      <a:pt x="436880" y="991188"/>
                      <a:pt x="433196" y="999952"/>
                      <a:pt x="426720" y="1006428"/>
                    </a:cubicBezTo>
                    <a:cubicBezTo>
                      <a:pt x="420244" y="1012904"/>
                      <a:pt x="410895" y="1015805"/>
                      <a:pt x="403860" y="1021668"/>
                    </a:cubicBezTo>
                    <a:cubicBezTo>
                      <a:pt x="395581" y="1028567"/>
                      <a:pt x="388620" y="1036908"/>
                      <a:pt x="381000" y="1044528"/>
                    </a:cubicBezTo>
                    <a:cubicBezTo>
                      <a:pt x="375920" y="1059768"/>
                      <a:pt x="374671" y="1076882"/>
                      <a:pt x="365760" y="1090248"/>
                    </a:cubicBezTo>
                    <a:cubicBezTo>
                      <a:pt x="360680" y="1097868"/>
                      <a:pt x="354239" y="1104739"/>
                      <a:pt x="350520" y="1113108"/>
                    </a:cubicBezTo>
                    <a:cubicBezTo>
                      <a:pt x="338448" y="1140271"/>
                      <a:pt x="340734" y="1160994"/>
                      <a:pt x="320040" y="1181688"/>
                    </a:cubicBezTo>
                    <a:cubicBezTo>
                      <a:pt x="313564" y="1188164"/>
                      <a:pt x="304800" y="1191848"/>
                      <a:pt x="297180" y="1196928"/>
                    </a:cubicBezTo>
                    <a:lnTo>
                      <a:pt x="281940" y="1242648"/>
                    </a:lnTo>
                    <a:cubicBezTo>
                      <a:pt x="279400" y="1250268"/>
                      <a:pt x="278775" y="1258825"/>
                      <a:pt x="274320" y="1265508"/>
                    </a:cubicBezTo>
                    <a:cubicBezTo>
                      <a:pt x="269240" y="1273128"/>
                      <a:pt x="263176" y="1280177"/>
                      <a:pt x="259080" y="1288368"/>
                    </a:cubicBezTo>
                    <a:cubicBezTo>
                      <a:pt x="255488" y="1295552"/>
                      <a:pt x="255915" y="1304545"/>
                      <a:pt x="251460" y="1311228"/>
                    </a:cubicBezTo>
                    <a:cubicBezTo>
                      <a:pt x="245482" y="1320194"/>
                      <a:pt x="235499" y="1325809"/>
                      <a:pt x="228600" y="1334088"/>
                    </a:cubicBezTo>
                    <a:cubicBezTo>
                      <a:pt x="222737" y="1341123"/>
                      <a:pt x="219223" y="1349913"/>
                      <a:pt x="213360" y="1356948"/>
                    </a:cubicBezTo>
                    <a:cubicBezTo>
                      <a:pt x="195025" y="1378950"/>
                      <a:pt x="190117" y="1380063"/>
                      <a:pt x="167640" y="1395048"/>
                    </a:cubicBezTo>
                    <a:cubicBezTo>
                      <a:pt x="162560" y="1402668"/>
                      <a:pt x="158876" y="1411432"/>
                      <a:pt x="152400" y="1417908"/>
                    </a:cubicBezTo>
                    <a:cubicBezTo>
                      <a:pt x="145924" y="1424384"/>
                      <a:pt x="134394" y="1425382"/>
                      <a:pt x="129540" y="1433148"/>
                    </a:cubicBezTo>
                    <a:cubicBezTo>
                      <a:pt x="121026" y="1446771"/>
                      <a:pt x="123211" y="1465502"/>
                      <a:pt x="114300" y="1478868"/>
                    </a:cubicBezTo>
                    <a:cubicBezTo>
                      <a:pt x="104140" y="1494108"/>
                      <a:pt x="89612" y="1507212"/>
                      <a:pt x="83820" y="1524588"/>
                    </a:cubicBezTo>
                    <a:cubicBezTo>
                      <a:pt x="78740" y="1539828"/>
                      <a:pt x="77491" y="1556942"/>
                      <a:pt x="68580" y="1570308"/>
                    </a:cubicBezTo>
                    <a:cubicBezTo>
                      <a:pt x="63500" y="1577928"/>
                      <a:pt x="57436" y="1584977"/>
                      <a:pt x="53340" y="1593168"/>
                    </a:cubicBezTo>
                    <a:cubicBezTo>
                      <a:pt x="21792" y="1656264"/>
                      <a:pt x="74156" y="1573374"/>
                      <a:pt x="30480" y="1638888"/>
                    </a:cubicBezTo>
                    <a:cubicBezTo>
                      <a:pt x="27940" y="1649048"/>
                      <a:pt x="24582" y="1659038"/>
                      <a:pt x="22860" y="1669368"/>
                    </a:cubicBezTo>
                    <a:cubicBezTo>
                      <a:pt x="19493" y="1689568"/>
                      <a:pt x="19531" y="1710304"/>
                      <a:pt x="15240" y="1730328"/>
                    </a:cubicBezTo>
                    <a:cubicBezTo>
                      <a:pt x="11874" y="1746036"/>
                      <a:pt x="0" y="1776048"/>
                      <a:pt x="0" y="1776048"/>
                    </a:cubicBezTo>
                    <a:lnTo>
                      <a:pt x="7620" y="1806528"/>
                    </a:lnTo>
                  </a:path>
                </a:pathLst>
              </a:custGeom>
              <a:noFill/>
              <a:ln w="50800" algn="ctr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pt-BR" sz="1200"/>
              </a:p>
            </p:txBody>
          </p:sp>
          <p:sp>
            <p:nvSpPr>
              <p:cNvPr id="65" name="Fluxograma: Conector 21"/>
              <p:cNvSpPr>
                <a:spLocks noChangeArrowheads="1"/>
              </p:cNvSpPr>
              <p:nvPr/>
            </p:nvSpPr>
            <p:spPr bwMode="auto">
              <a:xfrm>
                <a:off x="5097463" y="4448175"/>
                <a:ext cx="127000" cy="125413"/>
              </a:xfrm>
              <a:prstGeom prst="flowChartConnector">
                <a:avLst/>
              </a:prstGeom>
              <a:solidFill>
                <a:srgbClr val="FFC000"/>
              </a:solidFill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endParaRPr lang="pt-BR" sz="1200" b="1"/>
              </a:p>
            </p:txBody>
          </p:sp>
          <p:sp>
            <p:nvSpPr>
              <p:cNvPr id="66" name="Fluxograma: Conector 21"/>
              <p:cNvSpPr>
                <a:spLocks noChangeArrowheads="1"/>
              </p:cNvSpPr>
              <p:nvPr/>
            </p:nvSpPr>
            <p:spPr bwMode="auto">
              <a:xfrm>
                <a:off x="3973513" y="6308725"/>
                <a:ext cx="127000" cy="127000"/>
              </a:xfrm>
              <a:prstGeom prst="flowChartConnector">
                <a:avLst/>
              </a:prstGeom>
              <a:solidFill>
                <a:srgbClr val="FFC000"/>
              </a:solidFill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endParaRPr lang="pt-BR" sz="1200" b="1"/>
              </a:p>
            </p:txBody>
          </p:sp>
          <p:sp>
            <p:nvSpPr>
              <p:cNvPr id="67" name="Forma livre 72"/>
              <p:cNvSpPr>
                <a:spLocks/>
              </p:cNvSpPr>
              <p:nvPr/>
            </p:nvSpPr>
            <p:spPr bwMode="auto">
              <a:xfrm>
                <a:off x="5616575" y="1663700"/>
                <a:ext cx="77788" cy="292100"/>
              </a:xfrm>
              <a:custGeom>
                <a:avLst/>
                <a:gdLst>
                  <a:gd name="T0" fmla="*/ 34140 w 77800"/>
                  <a:gd name="T1" fmla="*/ 271893 h 292387"/>
                  <a:gd name="T2" fmla="*/ 21588 w 77800"/>
                  <a:gd name="T3" fmla="*/ 254177 h 292387"/>
                  <a:gd name="T4" fmla="*/ 2760 w 77800"/>
                  <a:gd name="T5" fmla="*/ 242365 h 292387"/>
                  <a:gd name="T6" fmla="*/ 9036 w 77800"/>
                  <a:gd name="T7" fmla="*/ 218746 h 292387"/>
                  <a:gd name="T8" fmla="*/ 46692 w 77800"/>
                  <a:gd name="T9" fmla="*/ 201033 h 292387"/>
                  <a:gd name="T10" fmla="*/ 59244 w 77800"/>
                  <a:gd name="T11" fmla="*/ 165604 h 292387"/>
                  <a:gd name="T12" fmla="*/ 65520 w 77800"/>
                  <a:gd name="T13" fmla="*/ 147890 h 292387"/>
                  <a:gd name="T14" fmla="*/ 65520 w 77800"/>
                  <a:gd name="T15" fmla="*/ 59315 h 292387"/>
                  <a:gd name="T16" fmla="*/ 52968 w 77800"/>
                  <a:gd name="T17" fmla="*/ 17979 h 29238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7800"/>
                  <a:gd name="T28" fmla="*/ 0 h 292387"/>
                  <a:gd name="T29" fmla="*/ 77800 w 77800"/>
                  <a:gd name="T30" fmla="*/ 292387 h 29238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7800" h="292387">
                    <a:moveTo>
                      <a:pt x="34510" y="292387"/>
                    </a:moveTo>
                    <a:cubicBezTo>
                      <a:pt x="30277" y="286037"/>
                      <a:pt x="27206" y="278733"/>
                      <a:pt x="21810" y="273337"/>
                    </a:cubicBezTo>
                    <a:cubicBezTo>
                      <a:pt x="16414" y="267941"/>
                      <a:pt x="5173" y="267877"/>
                      <a:pt x="2760" y="260637"/>
                    </a:cubicBezTo>
                    <a:cubicBezTo>
                      <a:pt x="0" y="252358"/>
                      <a:pt x="4269" y="242499"/>
                      <a:pt x="9110" y="235237"/>
                    </a:cubicBezTo>
                    <a:cubicBezTo>
                      <a:pt x="16144" y="224686"/>
                      <a:pt x="36343" y="219809"/>
                      <a:pt x="47210" y="216187"/>
                    </a:cubicBezTo>
                    <a:lnTo>
                      <a:pt x="59910" y="178087"/>
                    </a:lnTo>
                    <a:lnTo>
                      <a:pt x="66260" y="159037"/>
                    </a:lnTo>
                    <a:cubicBezTo>
                      <a:pt x="72099" y="118161"/>
                      <a:pt x="77800" y="106101"/>
                      <a:pt x="66260" y="63787"/>
                    </a:cubicBezTo>
                    <a:cubicBezTo>
                      <a:pt x="48864" y="0"/>
                      <a:pt x="53560" y="94185"/>
                      <a:pt x="53560" y="19337"/>
                    </a:cubicBezTo>
                  </a:path>
                </a:pathLst>
              </a:custGeom>
              <a:noFill/>
              <a:ln w="15875" algn="ctr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pt-BR" sz="1200"/>
              </a:p>
            </p:txBody>
          </p:sp>
          <p:sp>
            <p:nvSpPr>
              <p:cNvPr id="68" name="Rectangle 14"/>
              <p:cNvSpPr>
                <a:spLocks noChangeArrowheads="1"/>
              </p:cNvSpPr>
              <p:nvPr/>
            </p:nvSpPr>
            <p:spPr bwMode="auto">
              <a:xfrm>
                <a:off x="5497512" y="4897438"/>
                <a:ext cx="1008062" cy="2497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pt-BR" sz="1200" b="1">
                    <a:solidFill>
                      <a:srgbClr val="000000"/>
                    </a:solidFill>
                    <a:latin typeface="Arial Narrow" pitchFamily="34" charset="0"/>
                  </a:rPr>
                  <a:t>Rio Grande</a:t>
                </a:r>
              </a:p>
            </p:txBody>
          </p:sp>
          <p:sp>
            <p:nvSpPr>
              <p:cNvPr id="69" name="Rectangle 14"/>
              <p:cNvSpPr>
                <a:spLocks noChangeArrowheads="1"/>
              </p:cNvSpPr>
              <p:nvPr/>
            </p:nvSpPr>
            <p:spPr bwMode="auto">
              <a:xfrm>
                <a:off x="5676900" y="4686300"/>
                <a:ext cx="1584326" cy="249773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pt-BR" sz="1200" b="1">
                    <a:solidFill>
                      <a:srgbClr val="000000"/>
                    </a:solidFill>
                    <a:latin typeface="Arial Narrow" pitchFamily="34" charset="0"/>
                  </a:rPr>
                  <a:t>São José do Norte</a:t>
                </a:r>
              </a:p>
            </p:txBody>
          </p:sp>
          <p:sp>
            <p:nvSpPr>
              <p:cNvPr id="71" name="CaixaDeTexto 64"/>
              <p:cNvSpPr txBox="1">
                <a:spLocks noChangeArrowheads="1"/>
              </p:cNvSpPr>
              <p:nvPr/>
            </p:nvSpPr>
            <p:spPr bwMode="auto">
              <a:xfrm>
                <a:off x="6361113" y="698825"/>
                <a:ext cx="3672078" cy="104297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lIns="91424" tIns="45712" rIns="91424" bIns="45712">
                <a:spAutoFit/>
              </a:bodyPr>
              <a:lstStyle/>
              <a:p>
                <a:r>
                  <a:rPr lang="pt-BR" sz="1200" b="1" dirty="0"/>
                  <a:t>Dragagem localizada rio Taquari</a:t>
                </a:r>
              </a:p>
              <a:p>
                <a:r>
                  <a:rPr lang="pt-BR" sz="1200" b="1" dirty="0" smtClean="0"/>
                  <a:t>2011-2014</a:t>
                </a:r>
                <a:r>
                  <a:rPr lang="pt-BR" sz="1200" b="1" dirty="0"/>
                  <a:t>: R$ 17,1 milhões</a:t>
                </a:r>
              </a:p>
              <a:p>
                <a:r>
                  <a:rPr lang="pt-BR" sz="1200" b="1" dirty="0"/>
                  <a:t>2015-2018: R$ 12,0 milhões</a:t>
                </a:r>
              </a:p>
              <a:p>
                <a:r>
                  <a:rPr lang="pt-BR" sz="1200" b="1" dirty="0"/>
                  <a:t>Pós- 2018: R$ 12,0 </a:t>
                </a:r>
                <a:r>
                  <a:rPr lang="pt-BR" sz="1200" b="1" dirty="0" smtClean="0"/>
                  <a:t>milhões</a:t>
                </a:r>
                <a:endParaRPr lang="pt-BR" sz="1200" b="1" dirty="0"/>
              </a:p>
            </p:txBody>
          </p:sp>
          <p:sp>
            <p:nvSpPr>
              <p:cNvPr id="72" name="CaixaDeTexto 65"/>
              <p:cNvSpPr txBox="1">
                <a:spLocks noChangeArrowheads="1"/>
              </p:cNvSpPr>
              <p:nvPr/>
            </p:nvSpPr>
            <p:spPr bwMode="auto">
              <a:xfrm>
                <a:off x="-444235" y="4187823"/>
                <a:ext cx="3917121" cy="104297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square" lIns="91424" tIns="45712" rIns="91424" bIns="45712">
                <a:spAutoFit/>
              </a:bodyPr>
              <a:lstStyle/>
              <a:p>
                <a:r>
                  <a:rPr lang="pt-BR" sz="1200" b="1" dirty="0">
                    <a:solidFill>
                      <a:srgbClr val="000000"/>
                    </a:solidFill>
                  </a:rPr>
                  <a:t>Dragagem </a:t>
                </a:r>
                <a:r>
                  <a:rPr lang="pt-BR" sz="1200" b="1" dirty="0"/>
                  <a:t>localizada - Lagoa Mirim</a:t>
                </a:r>
              </a:p>
              <a:p>
                <a:r>
                  <a:rPr lang="pt-BR" sz="1200" b="1" dirty="0" smtClean="0"/>
                  <a:t>2011-2014</a:t>
                </a:r>
                <a:r>
                  <a:rPr lang="pt-BR" sz="1200" b="1" dirty="0"/>
                  <a:t>: R$ 0,0 milhões </a:t>
                </a:r>
              </a:p>
              <a:p>
                <a:r>
                  <a:rPr lang="pt-BR" sz="1200" b="1" dirty="0"/>
                  <a:t>2015-2018: R$ 20,0 milhões</a:t>
                </a:r>
              </a:p>
              <a:p>
                <a:r>
                  <a:rPr lang="pt-BR" sz="1200" b="1" dirty="0"/>
                  <a:t>Pós- 2018: R$ 25,0 milhões</a:t>
                </a:r>
              </a:p>
            </p:txBody>
          </p:sp>
        </p:grpSp>
        <p:sp>
          <p:nvSpPr>
            <p:cNvPr id="73" name="Rectangle 52"/>
            <p:cNvSpPr>
              <a:spLocks noChangeArrowheads="1"/>
            </p:cNvSpPr>
            <p:nvPr/>
          </p:nvSpPr>
          <p:spPr bwMode="auto">
            <a:xfrm>
              <a:off x="-2050405" y="6269846"/>
              <a:ext cx="4811464" cy="884035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1400" b="1" dirty="0">
                  <a:solidFill>
                    <a:srgbClr val="000000"/>
                  </a:solidFill>
                  <a:latin typeface="Arial Narrow" pitchFamily="34" charset="0"/>
                </a:rPr>
                <a:t>INVESTIMENTO TOTAL: </a:t>
              </a:r>
              <a:r>
                <a:rPr lang="pt-BR" sz="1400" b="1" dirty="0" smtClean="0">
                  <a:solidFill>
                    <a:srgbClr val="000000"/>
                  </a:solidFill>
                  <a:latin typeface="Arial Narrow" pitchFamily="34" charset="0"/>
                </a:rPr>
                <a:t>	2011-</a:t>
              </a:r>
              <a:r>
                <a:rPr lang="pt-BR" sz="1400" b="1" dirty="0" smtClean="0">
                  <a:latin typeface="Arial Narrow" pitchFamily="34" charset="0"/>
                </a:rPr>
                <a:t>2014</a:t>
              </a:r>
              <a:r>
                <a:rPr lang="pt-BR" sz="1400" b="1" dirty="0">
                  <a:latin typeface="Arial Narrow" pitchFamily="34" charset="0"/>
                </a:rPr>
                <a:t>: R$ 23,84 milhões</a:t>
              </a:r>
            </a:p>
            <a:p>
              <a:r>
                <a:rPr lang="pt-BR" sz="1400" b="1" dirty="0">
                  <a:latin typeface="Arial Narrow" pitchFamily="34" charset="0"/>
                </a:rPr>
                <a:t>	</a:t>
              </a:r>
              <a:r>
                <a:rPr lang="pt-BR" sz="1400" b="1" dirty="0" smtClean="0">
                  <a:latin typeface="Arial Narrow" pitchFamily="34" charset="0"/>
                </a:rPr>
                <a:t>	2015-2018</a:t>
              </a:r>
              <a:r>
                <a:rPr lang="pt-BR" sz="1400" b="1" dirty="0">
                  <a:latin typeface="Arial Narrow" pitchFamily="34" charset="0"/>
                </a:rPr>
                <a:t>: R$ 32,0 milhões</a:t>
              </a:r>
            </a:p>
            <a:p>
              <a:r>
                <a:rPr lang="pt-BR" sz="1400" b="1" dirty="0">
                  <a:latin typeface="Arial Narrow" pitchFamily="34" charset="0"/>
                </a:rPr>
                <a:t>                                          </a:t>
              </a:r>
              <a:r>
                <a:rPr lang="pt-BR" sz="1400" b="1" dirty="0" smtClean="0">
                  <a:latin typeface="Arial Narrow" pitchFamily="34" charset="0"/>
                </a:rPr>
                <a:t>	PÓS-2018</a:t>
              </a:r>
              <a:r>
                <a:rPr lang="pt-BR" sz="1400" b="1" dirty="0">
                  <a:latin typeface="Arial Narrow" pitchFamily="34" charset="0"/>
                </a:rPr>
                <a:t>: R$ 37,0 milhões</a:t>
              </a:r>
            </a:p>
          </p:txBody>
        </p:sp>
        <p:sp>
          <p:nvSpPr>
            <p:cNvPr id="74" name="Rectangle 14"/>
            <p:cNvSpPr>
              <a:spLocks noChangeArrowheads="1"/>
            </p:cNvSpPr>
            <p:nvPr/>
          </p:nvSpPr>
          <p:spPr bwMode="auto">
            <a:xfrm>
              <a:off x="808972" y="1646302"/>
              <a:ext cx="2929378" cy="747785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424" tIns="45712" rIns="91424" bIns="45712">
              <a:spAutoFit/>
            </a:bodyPr>
            <a:lstStyle/>
            <a:p>
              <a:r>
                <a:rPr lang="pt-BR" sz="1200" b="1" dirty="0">
                  <a:solidFill>
                    <a:srgbClr val="000000"/>
                  </a:solidFill>
                </a:rPr>
                <a:t>EVTEA - </a:t>
              </a:r>
              <a:r>
                <a:rPr lang="pt-BR" sz="1200" b="1" dirty="0"/>
                <a:t>Mercosul</a:t>
              </a:r>
            </a:p>
            <a:p>
              <a:r>
                <a:rPr lang="pt-BR" sz="1200" b="1" dirty="0"/>
                <a:t>2011-2014: R$ 6,74 milhões</a:t>
              </a:r>
            </a:p>
            <a:p>
              <a:r>
                <a:rPr lang="pt-BR" sz="1200" b="1" dirty="0"/>
                <a:t>2015-2018: R$ 0,0 milhões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792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tângulo 1"/>
          <p:cNvSpPr>
            <a:spLocks noChangeArrowheads="1"/>
          </p:cNvSpPr>
          <p:nvPr/>
        </p:nvSpPr>
        <p:spPr bwMode="auto">
          <a:xfrm>
            <a:off x="291805" y="59038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Diretoria de Infraestrutura Aquaviária </a:t>
            </a:r>
          </a:p>
        </p:txBody>
      </p:sp>
      <p:sp>
        <p:nvSpPr>
          <p:cNvPr id="109" name="Retângulo 108"/>
          <p:cNvSpPr/>
          <p:nvPr/>
        </p:nvSpPr>
        <p:spPr>
          <a:xfrm>
            <a:off x="0" y="3664"/>
            <a:ext cx="12192000" cy="5262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" name="Retângulo 1"/>
          <p:cNvSpPr>
            <a:spLocks noChangeArrowheads="1"/>
          </p:cNvSpPr>
          <p:nvPr/>
        </p:nvSpPr>
        <p:spPr bwMode="auto">
          <a:xfrm>
            <a:off x="82254" y="93631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Diretoria de Infraestrutura Aquaviária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-13000"/>
          </a:blip>
          <a:stretch>
            <a:fillRect/>
          </a:stretch>
        </p:blipFill>
        <p:spPr bwMode="auto">
          <a:xfrm flipH="1">
            <a:off x="-1" y="519824"/>
            <a:ext cx="7130473" cy="43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tângulo Arredondado 12"/>
          <p:cNvSpPr/>
          <p:nvPr/>
        </p:nvSpPr>
        <p:spPr>
          <a:xfrm>
            <a:off x="9247976" y="18221"/>
            <a:ext cx="2912849" cy="490932"/>
          </a:xfrm>
          <a:prstGeom prst="roundRect">
            <a:avLst>
              <a:gd name="adj" fmla="val 41332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6" name="Agrupar 15"/>
          <p:cNvGrpSpPr/>
          <p:nvPr/>
        </p:nvGrpSpPr>
        <p:grpSpPr>
          <a:xfrm>
            <a:off x="9323452" y="93631"/>
            <a:ext cx="2761895" cy="379371"/>
            <a:chOff x="3619768" y="6068291"/>
            <a:chExt cx="5062414" cy="695368"/>
          </a:xfrm>
        </p:grpSpPr>
        <p:pic>
          <p:nvPicPr>
            <p:cNvPr id="17" name="Imagem 16" descr="DNIT - MT - GF2"/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3" r="30661"/>
            <a:stretch/>
          </p:blipFill>
          <p:spPr bwMode="auto">
            <a:xfrm>
              <a:off x="5310909" y="6068291"/>
              <a:ext cx="1819564" cy="692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Imagem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899" y="6127176"/>
              <a:ext cx="1438283" cy="572698"/>
            </a:xfrm>
            <a:prstGeom prst="rect">
              <a:avLst/>
            </a:prstGeom>
          </p:spPr>
        </p:pic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768" y="6127176"/>
              <a:ext cx="1691141" cy="636483"/>
            </a:xfrm>
            <a:prstGeom prst="rect">
              <a:avLst/>
            </a:prstGeom>
          </p:spPr>
        </p:pic>
      </p:grpSp>
      <p:grpSp>
        <p:nvGrpSpPr>
          <p:cNvPr id="6" name="Agrupar 5"/>
          <p:cNvGrpSpPr/>
          <p:nvPr/>
        </p:nvGrpSpPr>
        <p:grpSpPr>
          <a:xfrm>
            <a:off x="8197017" y="1691107"/>
            <a:ext cx="4098138" cy="3863883"/>
            <a:chOff x="3242821" y="1008805"/>
            <a:chExt cx="6330086" cy="5968251"/>
          </a:xfrm>
        </p:grpSpPr>
        <p:pic>
          <p:nvPicPr>
            <p:cNvPr id="21" name="Picture 41" descr="mapa do brasil rios">
              <a:hlinkClick r:id="rId6" action="ppaction://hlinksldjump"/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2821" y="1008805"/>
              <a:ext cx="6330086" cy="59682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CaixaDeTexto 16"/>
            <p:cNvSpPr txBox="1">
              <a:spLocks noChangeArrowheads="1"/>
            </p:cNvSpPr>
            <p:nvPr/>
          </p:nvSpPr>
          <p:spPr bwMode="auto">
            <a:xfrm>
              <a:off x="4140151" y="2436076"/>
              <a:ext cx="961198" cy="33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800" b="1" dirty="0">
                  <a:solidFill>
                    <a:srgbClr val="FF0000"/>
                  </a:solidFill>
                </a:rPr>
                <a:t>AHIMOC</a:t>
              </a:r>
            </a:p>
          </p:txBody>
        </p:sp>
        <p:sp>
          <p:nvSpPr>
            <p:cNvPr id="23" name="CaixaDeTexto 43"/>
            <p:cNvSpPr txBox="1">
              <a:spLocks noChangeArrowheads="1"/>
            </p:cNvSpPr>
            <p:nvPr/>
          </p:nvSpPr>
          <p:spPr bwMode="auto">
            <a:xfrm>
              <a:off x="5868104" y="2671467"/>
              <a:ext cx="968627" cy="33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800" b="1" dirty="0">
                  <a:solidFill>
                    <a:srgbClr val="FF0000"/>
                  </a:solidFill>
                </a:rPr>
                <a:t>AHIMOR</a:t>
              </a:r>
            </a:p>
          </p:txBody>
        </p:sp>
        <p:sp>
          <p:nvSpPr>
            <p:cNvPr id="24" name="CaixaDeTexto 44"/>
            <p:cNvSpPr txBox="1">
              <a:spLocks noChangeArrowheads="1"/>
            </p:cNvSpPr>
            <p:nvPr/>
          </p:nvSpPr>
          <p:spPr bwMode="auto">
            <a:xfrm>
              <a:off x="5604897" y="4389307"/>
              <a:ext cx="919106" cy="33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800" b="1" dirty="0">
                  <a:solidFill>
                    <a:srgbClr val="FF0000"/>
                  </a:solidFill>
                </a:rPr>
                <a:t>AHIPAR</a:t>
              </a:r>
            </a:p>
          </p:txBody>
        </p:sp>
        <p:sp>
          <p:nvSpPr>
            <p:cNvPr id="25" name="CaixaDeTexto 45"/>
            <p:cNvSpPr txBox="1">
              <a:spLocks noChangeArrowheads="1"/>
            </p:cNvSpPr>
            <p:nvPr/>
          </p:nvSpPr>
          <p:spPr bwMode="auto">
            <a:xfrm>
              <a:off x="6536327" y="3544320"/>
              <a:ext cx="911678" cy="33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800" b="1">
                  <a:solidFill>
                    <a:srgbClr val="FF0000"/>
                  </a:solidFill>
                </a:rPr>
                <a:t>AHITAR</a:t>
              </a:r>
            </a:p>
          </p:txBody>
        </p:sp>
        <p:sp>
          <p:nvSpPr>
            <p:cNvPr id="26" name="CaixaDeTexto 46"/>
            <p:cNvSpPr txBox="1">
              <a:spLocks noChangeArrowheads="1"/>
            </p:cNvSpPr>
            <p:nvPr/>
          </p:nvSpPr>
          <p:spPr bwMode="auto">
            <a:xfrm>
              <a:off x="7787555" y="2633941"/>
              <a:ext cx="948818" cy="33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800" b="1">
                  <a:solidFill>
                    <a:srgbClr val="FF0000"/>
                  </a:solidFill>
                </a:rPr>
                <a:t>AHINOR</a:t>
              </a:r>
            </a:p>
          </p:txBody>
        </p:sp>
        <p:sp>
          <p:nvSpPr>
            <p:cNvPr id="27" name="CaixaDeTexto 47"/>
            <p:cNvSpPr txBox="1">
              <a:spLocks noChangeArrowheads="1"/>
            </p:cNvSpPr>
            <p:nvPr/>
          </p:nvSpPr>
          <p:spPr bwMode="auto">
            <a:xfrm>
              <a:off x="6095955" y="5872207"/>
              <a:ext cx="825017" cy="33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800" b="1">
                  <a:solidFill>
                    <a:srgbClr val="FF0000"/>
                  </a:solidFill>
                </a:rPr>
                <a:t>AHSUL</a:t>
              </a:r>
            </a:p>
          </p:txBody>
        </p:sp>
        <p:sp>
          <p:nvSpPr>
            <p:cNvPr id="28" name="CaixaDeTexto 48"/>
            <p:cNvSpPr txBox="1">
              <a:spLocks noChangeArrowheads="1"/>
            </p:cNvSpPr>
            <p:nvPr/>
          </p:nvSpPr>
          <p:spPr bwMode="auto">
            <a:xfrm>
              <a:off x="6312650" y="5125881"/>
              <a:ext cx="968627" cy="33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800" b="1">
                  <a:solidFill>
                    <a:srgbClr val="FF0000"/>
                  </a:solidFill>
                </a:rPr>
                <a:t>AHRANA</a:t>
              </a:r>
            </a:p>
          </p:txBody>
        </p:sp>
        <p:sp>
          <p:nvSpPr>
            <p:cNvPr id="29" name="CaixaDeTexto 49"/>
            <p:cNvSpPr txBox="1">
              <a:spLocks noChangeArrowheads="1"/>
            </p:cNvSpPr>
            <p:nvPr/>
          </p:nvSpPr>
          <p:spPr bwMode="auto">
            <a:xfrm>
              <a:off x="7626978" y="4288776"/>
              <a:ext cx="931486" cy="3327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1pPr>
              <a:lvl2pPr marL="742950" indent="-28575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2pPr>
              <a:lvl3pPr marL="11430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3pPr>
              <a:lvl4pPr marL="16002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4pPr>
              <a:lvl5pPr marL="2057400" indent="-228600"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ahoma" panose="020B0604030504040204" pitchFamily="34" charset="0"/>
                </a:defRPr>
              </a:lvl9pPr>
            </a:lstStyle>
            <a:p>
              <a:pPr eaLnBrk="1" hangingPunct="1"/>
              <a:r>
                <a:rPr lang="pt-BR" altLang="pt-BR" sz="800" b="1" dirty="0">
                  <a:solidFill>
                    <a:srgbClr val="FF0000"/>
                  </a:solidFill>
                </a:rPr>
                <a:t>AHSFRA</a:t>
              </a:r>
            </a:p>
          </p:txBody>
        </p:sp>
      </p:grpSp>
      <p:sp>
        <p:nvSpPr>
          <p:cNvPr id="7" name="Triângulo isósceles 6"/>
          <p:cNvSpPr/>
          <p:nvPr/>
        </p:nvSpPr>
        <p:spPr>
          <a:xfrm rot="5400000">
            <a:off x="5603243" y="1527207"/>
            <a:ext cx="3410878" cy="5005636"/>
          </a:xfrm>
          <a:prstGeom prst="triangle">
            <a:avLst>
              <a:gd name="adj" fmla="val 52785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29"/>
          <p:cNvSpPr/>
          <p:nvPr/>
        </p:nvSpPr>
        <p:spPr>
          <a:xfrm>
            <a:off x="1079212" y="1306111"/>
            <a:ext cx="26212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srgbClr val="2F07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Corredor do  </a:t>
            </a:r>
            <a:r>
              <a:rPr lang="pt-BR" b="1" dirty="0">
                <a:solidFill>
                  <a:srgbClr val="2F07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Paraguai</a:t>
            </a:r>
            <a:endParaRPr lang="pt-BR" b="1" dirty="0">
              <a:solidFill>
                <a:srgbClr val="2F07D7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64" y="3814581"/>
            <a:ext cx="3598187" cy="2337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05864" y="1220534"/>
            <a:ext cx="3598187" cy="2476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rma livre 1"/>
          <p:cNvSpPr/>
          <p:nvPr/>
        </p:nvSpPr>
        <p:spPr>
          <a:xfrm>
            <a:off x="9707750" y="3623048"/>
            <a:ext cx="154038" cy="1120193"/>
          </a:xfrm>
          <a:custGeom>
            <a:avLst/>
            <a:gdLst>
              <a:gd name="connsiteX0" fmla="*/ 117824 w 154038"/>
              <a:gd name="connsiteY0" fmla="*/ 0 h 1120193"/>
              <a:gd name="connsiteX1" fmla="*/ 117824 w 154038"/>
              <a:gd name="connsiteY1" fmla="*/ 0 h 1120193"/>
              <a:gd name="connsiteX2" fmla="*/ 81610 w 154038"/>
              <a:gd name="connsiteY2" fmla="*/ 117695 h 1120193"/>
              <a:gd name="connsiteX3" fmla="*/ 78593 w 154038"/>
              <a:gd name="connsiteY3" fmla="*/ 126749 h 1120193"/>
              <a:gd name="connsiteX4" fmla="*/ 78593 w 154038"/>
              <a:gd name="connsiteY4" fmla="*/ 126749 h 1120193"/>
              <a:gd name="connsiteX5" fmla="*/ 93682 w 154038"/>
              <a:gd name="connsiteY5" fmla="*/ 147873 h 1120193"/>
              <a:gd name="connsiteX6" fmla="*/ 96700 w 154038"/>
              <a:gd name="connsiteY6" fmla="*/ 156927 h 1120193"/>
              <a:gd name="connsiteX7" fmla="*/ 108771 w 154038"/>
              <a:gd name="connsiteY7" fmla="*/ 175034 h 1120193"/>
              <a:gd name="connsiteX8" fmla="*/ 111789 w 154038"/>
              <a:gd name="connsiteY8" fmla="*/ 187105 h 1120193"/>
              <a:gd name="connsiteX9" fmla="*/ 114806 w 154038"/>
              <a:gd name="connsiteY9" fmla="*/ 196158 h 1120193"/>
              <a:gd name="connsiteX10" fmla="*/ 117824 w 154038"/>
              <a:gd name="connsiteY10" fmla="*/ 226337 h 1120193"/>
              <a:gd name="connsiteX11" fmla="*/ 126878 w 154038"/>
              <a:gd name="connsiteY11" fmla="*/ 238408 h 1120193"/>
              <a:gd name="connsiteX12" fmla="*/ 126878 w 154038"/>
              <a:gd name="connsiteY12" fmla="*/ 262551 h 1120193"/>
              <a:gd name="connsiteX13" fmla="*/ 126878 w 154038"/>
              <a:gd name="connsiteY13" fmla="*/ 262551 h 1120193"/>
              <a:gd name="connsiteX14" fmla="*/ 123860 w 154038"/>
              <a:gd name="connsiteY14" fmla="*/ 295747 h 1120193"/>
              <a:gd name="connsiteX15" fmla="*/ 114806 w 154038"/>
              <a:gd name="connsiteY15" fmla="*/ 322907 h 1120193"/>
              <a:gd name="connsiteX16" fmla="*/ 108771 w 154038"/>
              <a:gd name="connsiteY16" fmla="*/ 347050 h 1120193"/>
              <a:gd name="connsiteX17" fmla="*/ 111789 w 154038"/>
              <a:gd name="connsiteY17" fmla="*/ 395335 h 1120193"/>
              <a:gd name="connsiteX18" fmla="*/ 114806 w 154038"/>
              <a:gd name="connsiteY18" fmla="*/ 416459 h 1120193"/>
              <a:gd name="connsiteX19" fmla="*/ 114806 w 154038"/>
              <a:gd name="connsiteY19" fmla="*/ 416459 h 1120193"/>
              <a:gd name="connsiteX20" fmla="*/ 135931 w 154038"/>
              <a:gd name="connsiteY20" fmla="*/ 434566 h 1120193"/>
              <a:gd name="connsiteX21" fmla="*/ 138949 w 154038"/>
              <a:gd name="connsiteY21" fmla="*/ 443620 h 1120193"/>
              <a:gd name="connsiteX22" fmla="*/ 151020 w 154038"/>
              <a:gd name="connsiteY22" fmla="*/ 464745 h 1120193"/>
              <a:gd name="connsiteX23" fmla="*/ 154038 w 154038"/>
              <a:gd name="connsiteY23" fmla="*/ 464745 h 1120193"/>
              <a:gd name="connsiteX24" fmla="*/ 154038 w 154038"/>
              <a:gd name="connsiteY24" fmla="*/ 464745 h 1120193"/>
              <a:gd name="connsiteX25" fmla="*/ 151020 w 154038"/>
              <a:gd name="connsiteY25" fmla="*/ 494923 h 1120193"/>
              <a:gd name="connsiteX26" fmla="*/ 148003 w 154038"/>
              <a:gd name="connsiteY26" fmla="*/ 503976 h 1120193"/>
              <a:gd name="connsiteX27" fmla="*/ 126878 w 154038"/>
              <a:gd name="connsiteY27" fmla="*/ 519065 h 1120193"/>
              <a:gd name="connsiteX28" fmla="*/ 105753 w 154038"/>
              <a:gd name="connsiteY28" fmla="*/ 531137 h 1120193"/>
              <a:gd name="connsiteX29" fmla="*/ 102735 w 154038"/>
              <a:gd name="connsiteY29" fmla="*/ 540190 h 1120193"/>
              <a:gd name="connsiteX30" fmla="*/ 93682 w 154038"/>
              <a:gd name="connsiteY30" fmla="*/ 546226 h 1120193"/>
              <a:gd name="connsiteX31" fmla="*/ 93682 w 154038"/>
              <a:gd name="connsiteY31" fmla="*/ 546226 h 1120193"/>
              <a:gd name="connsiteX32" fmla="*/ 96700 w 154038"/>
              <a:gd name="connsiteY32" fmla="*/ 609600 h 1120193"/>
              <a:gd name="connsiteX33" fmla="*/ 99717 w 154038"/>
              <a:gd name="connsiteY33" fmla="*/ 627707 h 1120193"/>
              <a:gd name="connsiteX34" fmla="*/ 99717 w 154038"/>
              <a:gd name="connsiteY34" fmla="*/ 691081 h 1120193"/>
              <a:gd name="connsiteX35" fmla="*/ 99717 w 154038"/>
              <a:gd name="connsiteY35" fmla="*/ 691081 h 1120193"/>
              <a:gd name="connsiteX36" fmla="*/ 96700 w 154038"/>
              <a:gd name="connsiteY36" fmla="*/ 757473 h 1120193"/>
              <a:gd name="connsiteX37" fmla="*/ 93682 w 154038"/>
              <a:gd name="connsiteY37" fmla="*/ 775580 h 1120193"/>
              <a:gd name="connsiteX38" fmla="*/ 90664 w 154038"/>
              <a:gd name="connsiteY38" fmla="*/ 814812 h 1120193"/>
              <a:gd name="connsiteX39" fmla="*/ 84628 w 154038"/>
              <a:gd name="connsiteY39" fmla="*/ 832919 h 1120193"/>
              <a:gd name="connsiteX40" fmla="*/ 78593 w 154038"/>
              <a:gd name="connsiteY40" fmla="*/ 860079 h 1120193"/>
              <a:gd name="connsiteX41" fmla="*/ 72557 w 154038"/>
              <a:gd name="connsiteY41" fmla="*/ 869133 h 1120193"/>
              <a:gd name="connsiteX42" fmla="*/ 69539 w 154038"/>
              <a:gd name="connsiteY42" fmla="*/ 878186 h 1120193"/>
              <a:gd name="connsiteX43" fmla="*/ 63504 w 154038"/>
              <a:gd name="connsiteY43" fmla="*/ 887240 h 1120193"/>
              <a:gd name="connsiteX44" fmla="*/ 51432 w 154038"/>
              <a:gd name="connsiteY44" fmla="*/ 914400 h 1120193"/>
              <a:gd name="connsiteX45" fmla="*/ 45397 w 154038"/>
              <a:gd name="connsiteY45" fmla="*/ 938543 h 1120193"/>
              <a:gd name="connsiteX46" fmla="*/ 36343 w 154038"/>
              <a:gd name="connsiteY46" fmla="*/ 980792 h 1120193"/>
              <a:gd name="connsiteX47" fmla="*/ 33325 w 154038"/>
              <a:gd name="connsiteY47" fmla="*/ 989846 h 1120193"/>
              <a:gd name="connsiteX48" fmla="*/ 27290 w 154038"/>
              <a:gd name="connsiteY48" fmla="*/ 1001917 h 1120193"/>
              <a:gd name="connsiteX49" fmla="*/ 18236 w 154038"/>
              <a:gd name="connsiteY49" fmla="*/ 1010970 h 1120193"/>
              <a:gd name="connsiteX50" fmla="*/ 12201 w 154038"/>
              <a:gd name="connsiteY50" fmla="*/ 1020024 h 1120193"/>
              <a:gd name="connsiteX51" fmla="*/ 6165 w 154038"/>
              <a:gd name="connsiteY51" fmla="*/ 1056238 h 1120193"/>
              <a:gd name="connsiteX52" fmla="*/ 3147 w 154038"/>
              <a:gd name="connsiteY52" fmla="*/ 1056238 h 1120193"/>
              <a:gd name="connsiteX53" fmla="*/ 3147 w 154038"/>
              <a:gd name="connsiteY53" fmla="*/ 1056238 h 1120193"/>
              <a:gd name="connsiteX54" fmla="*/ 129 w 154038"/>
              <a:gd name="connsiteY54" fmla="*/ 1083398 h 1120193"/>
              <a:gd name="connsiteX55" fmla="*/ 6165 w 154038"/>
              <a:gd name="connsiteY55" fmla="*/ 1092452 h 1120193"/>
              <a:gd name="connsiteX56" fmla="*/ 45397 w 154038"/>
              <a:gd name="connsiteY56" fmla="*/ 1101505 h 1120193"/>
              <a:gd name="connsiteX57" fmla="*/ 75575 w 154038"/>
              <a:gd name="connsiteY57" fmla="*/ 1110558 h 1120193"/>
              <a:gd name="connsiteX58" fmla="*/ 84628 w 154038"/>
              <a:gd name="connsiteY58" fmla="*/ 1113576 h 1120193"/>
              <a:gd name="connsiteX59" fmla="*/ 105753 w 154038"/>
              <a:gd name="connsiteY59" fmla="*/ 1116594 h 1120193"/>
              <a:gd name="connsiteX60" fmla="*/ 138949 w 154038"/>
              <a:gd name="connsiteY60" fmla="*/ 1119612 h 1120193"/>
              <a:gd name="connsiteX61" fmla="*/ 138949 w 154038"/>
              <a:gd name="connsiteY61" fmla="*/ 1119612 h 1120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154038" h="1120193">
                <a:moveTo>
                  <a:pt x="117824" y="0"/>
                </a:moveTo>
                <a:lnTo>
                  <a:pt x="117824" y="0"/>
                </a:lnTo>
                <a:lnTo>
                  <a:pt x="81610" y="117695"/>
                </a:lnTo>
                <a:cubicBezTo>
                  <a:pt x="80669" y="120734"/>
                  <a:pt x="78593" y="126749"/>
                  <a:pt x="78593" y="126749"/>
                </a:cubicBezTo>
                <a:lnTo>
                  <a:pt x="78593" y="126749"/>
                </a:lnTo>
                <a:cubicBezTo>
                  <a:pt x="83623" y="133790"/>
                  <a:pt x="89230" y="140453"/>
                  <a:pt x="93682" y="147873"/>
                </a:cubicBezTo>
                <a:cubicBezTo>
                  <a:pt x="95319" y="150601"/>
                  <a:pt x="95155" y="154146"/>
                  <a:pt x="96700" y="156927"/>
                </a:cubicBezTo>
                <a:cubicBezTo>
                  <a:pt x="100223" y="163268"/>
                  <a:pt x="108771" y="175034"/>
                  <a:pt x="108771" y="175034"/>
                </a:cubicBezTo>
                <a:cubicBezTo>
                  <a:pt x="109777" y="179058"/>
                  <a:pt x="110650" y="183117"/>
                  <a:pt x="111789" y="187105"/>
                </a:cubicBezTo>
                <a:cubicBezTo>
                  <a:pt x="112663" y="190163"/>
                  <a:pt x="114322" y="193014"/>
                  <a:pt x="114806" y="196158"/>
                </a:cubicBezTo>
                <a:cubicBezTo>
                  <a:pt x="116343" y="206150"/>
                  <a:pt x="115046" y="216616"/>
                  <a:pt x="117824" y="226337"/>
                </a:cubicBezTo>
                <a:cubicBezTo>
                  <a:pt x="119206" y="231173"/>
                  <a:pt x="125658" y="233528"/>
                  <a:pt x="126878" y="238408"/>
                </a:cubicBezTo>
                <a:cubicBezTo>
                  <a:pt x="128830" y="246215"/>
                  <a:pt x="126878" y="254503"/>
                  <a:pt x="126878" y="262551"/>
                </a:cubicBezTo>
                <a:lnTo>
                  <a:pt x="126878" y="262551"/>
                </a:lnTo>
                <a:cubicBezTo>
                  <a:pt x="125872" y="273616"/>
                  <a:pt x="125791" y="284805"/>
                  <a:pt x="123860" y="295747"/>
                </a:cubicBezTo>
                <a:cubicBezTo>
                  <a:pt x="114772" y="347243"/>
                  <a:pt x="120859" y="292633"/>
                  <a:pt x="114806" y="322907"/>
                </a:cubicBezTo>
                <a:cubicBezTo>
                  <a:pt x="111165" y="341116"/>
                  <a:pt x="113411" y="333130"/>
                  <a:pt x="108771" y="347050"/>
                </a:cubicBezTo>
                <a:cubicBezTo>
                  <a:pt x="109777" y="363145"/>
                  <a:pt x="110185" y="379289"/>
                  <a:pt x="111789" y="395335"/>
                </a:cubicBezTo>
                <a:cubicBezTo>
                  <a:pt x="115538" y="432826"/>
                  <a:pt x="114806" y="386893"/>
                  <a:pt x="114806" y="416459"/>
                </a:cubicBezTo>
                <a:lnTo>
                  <a:pt x="114806" y="416459"/>
                </a:lnTo>
                <a:cubicBezTo>
                  <a:pt x="121848" y="422495"/>
                  <a:pt x="129769" y="427634"/>
                  <a:pt x="135931" y="434566"/>
                </a:cubicBezTo>
                <a:cubicBezTo>
                  <a:pt x="138045" y="436944"/>
                  <a:pt x="137696" y="440696"/>
                  <a:pt x="138949" y="443620"/>
                </a:cubicBezTo>
                <a:cubicBezTo>
                  <a:pt x="140723" y="447758"/>
                  <a:pt x="147234" y="460959"/>
                  <a:pt x="151020" y="464745"/>
                </a:cubicBezTo>
                <a:cubicBezTo>
                  <a:pt x="151731" y="465456"/>
                  <a:pt x="153032" y="464745"/>
                  <a:pt x="154038" y="464745"/>
                </a:cubicBezTo>
                <a:lnTo>
                  <a:pt x="154038" y="464745"/>
                </a:lnTo>
                <a:cubicBezTo>
                  <a:pt x="153032" y="474804"/>
                  <a:pt x="152557" y="484931"/>
                  <a:pt x="151020" y="494923"/>
                </a:cubicBezTo>
                <a:cubicBezTo>
                  <a:pt x="150536" y="498067"/>
                  <a:pt x="149767" y="501329"/>
                  <a:pt x="148003" y="503976"/>
                </a:cubicBezTo>
                <a:cubicBezTo>
                  <a:pt x="141196" y="514186"/>
                  <a:pt x="137045" y="513255"/>
                  <a:pt x="126878" y="519065"/>
                </a:cubicBezTo>
                <a:cubicBezTo>
                  <a:pt x="97000" y="536138"/>
                  <a:pt x="142253" y="512885"/>
                  <a:pt x="105753" y="531137"/>
                </a:cubicBezTo>
                <a:cubicBezTo>
                  <a:pt x="104747" y="534155"/>
                  <a:pt x="104722" y="537706"/>
                  <a:pt x="102735" y="540190"/>
                </a:cubicBezTo>
                <a:cubicBezTo>
                  <a:pt x="100469" y="543022"/>
                  <a:pt x="93682" y="546226"/>
                  <a:pt x="93682" y="546226"/>
                </a:cubicBezTo>
                <a:lnTo>
                  <a:pt x="93682" y="546226"/>
                </a:lnTo>
                <a:cubicBezTo>
                  <a:pt x="94688" y="567351"/>
                  <a:pt x="95138" y="588509"/>
                  <a:pt x="96700" y="609600"/>
                </a:cubicBezTo>
                <a:cubicBezTo>
                  <a:pt x="97152" y="615702"/>
                  <a:pt x="99491" y="621592"/>
                  <a:pt x="99717" y="627707"/>
                </a:cubicBezTo>
                <a:cubicBezTo>
                  <a:pt x="100499" y="648817"/>
                  <a:pt x="99717" y="669956"/>
                  <a:pt x="99717" y="691081"/>
                </a:cubicBezTo>
                <a:lnTo>
                  <a:pt x="99717" y="691081"/>
                </a:lnTo>
                <a:cubicBezTo>
                  <a:pt x="98711" y="713212"/>
                  <a:pt x="98278" y="735376"/>
                  <a:pt x="96700" y="757473"/>
                </a:cubicBezTo>
                <a:cubicBezTo>
                  <a:pt x="96264" y="763576"/>
                  <a:pt x="94323" y="769495"/>
                  <a:pt x="93682" y="775580"/>
                </a:cubicBezTo>
                <a:cubicBezTo>
                  <a:pt x="92309" y="788624"/>
                  <a:pt x="92710" y="801857"/>
                  <a:pt x="90664" y="814812"/>
                </a:cubicBezTo>
                <a:cubicBezTo>
                  <a:pt x="89672" y="821096"/>
                  <a:pt x="85876" y="826680"/>
                  <a:pt x="84628" y="832919"/>
                </a:cubicBezTo>
                <a:cubicBezTo>
                  <a:pt x="84092" y="835598"/>
                  <a:pt x="80189" y="856355"/>
                  <a:pt x="78593" y="860079"/>
                </a:cubicBezTo>
                <a:cubicBezTo>
                  <a:pt x="77164" y="863413"/>
                  <a:pt x="74179" y="865889"/>
                  <a:pt x="72557" y="869133"/>
                </a:cubicBezTo>
                <a:cubicBezTo>
                  <a:pt x="71134" y="871978"/>
                  <a:pt x="70961" y="875341"/>
                  <a:pt x="69539" y="878186"/>
                </a:cubicBezTo>
                <a:cubicBezTo>
                  <a:pt x="67917" y="881430"/>
                  <a:pt x="64977" y="883926"/>
                  <a:pt x="63504" y="887240"/>
                </a:cubicBezTo>
                <a:cubicBezTo>
                  <a:pt x="49143" y="919553"/>
                  <a:pt x="65089" y="893916"/>
                  <a:pt x="51432" y="914400"/>
                </a:cubicBezTo>
                <a:cubicBezTo>
                  <a:pt x="49420" y="922448"/>
                  <a:pt x="47024" y="930409"/>
                  <a:pt x="45397" y="938543"/>
                </a:cubicBezTo>
                <a:cubicBezTo>
                  <a:pt x="43086" y="950096"/>
                  <a:pt x="40014" y="967943"/>
                  <a:pt x="36343" y="980792"/>
                </a:cubicBezTo>
                <a:cubicBezTo>
                  <a:pt x="35469" y="983851"/>
                  <a:pt x="34578" y="986922"/>
                  <a:pt x="33325" y="989846"/>
                </a:cubicBezTo>
                <a:cubicBezTo>
                  <a:pt x="31553" y="993981"/>
                  <a:pt x="29905" y="998256"/>
                  <a:pt x="27290" y="1001917"/>
                </a:cubicBezTo>
                <a:cubicBezTo>
                  <a:pt x="24809" y="1005390"/>
                  <a:pt x="20968" y="1007691"/>
                  <a:pt x="18236" y="1010970"/>
                </a:cubicBezTo>
                <a:cubicBezTo>
                  <a:pt x="15914" y="1013756"/>
                  <a:pt x="14213" y="1017006"/>
                  <a:pt x="12201" y="1020024"/>
                </a:cubicBezTo>
                <a:cubicBezTo>
                  <a:pt x="11857" y="1022429"/>
                  <a:pt x="8126" y="1051335"/>
                  <a:pt x="6165" y="1056238"/>
                </a:cubicBezTo>
                <a:cubicBezTo>
                  <a:pt x="5791" y="1057172"/>
                  <a:pt x="4153" y="1056238"/>
                  <a:pt x="3147" y="1056238"/>
                </a:cubicBezTo>
                <a:lnTo>
                  <a:pt x="3147" y="1056238"/>
                </a:lnTo>
                <a:cubicBezTo>
                  <a:pt x="2141" y="1065291"/>
                  <a:pt x="-628" y="1074320"/>
                  <a:pt x="129" y="1083398"/>
                </a:cubicBezTo>
                <a:cubicBezTo>
                  <a:pt x="430" y="1087013"/>
                  <a:pt x="3600" y="1089887"/>
                  <a:pt x="6165" y="1092452"/>
                </a:cubicBezTo>
                <a:cubicBezTo>
                  <a:pt x="17161" y="1103448"/>
                  <a:pt x="29643" y="1099930"/>
                  <a:pt x="45397" y="1101505"/>
                </a:cubicBezTo>
                <a:cubicBezTo>
                  <a:pt x="63636" y="1106065"/>
                  <a:pt x="53540" y="1103213"/>
                  <a:pt x="75575" y="1110558"/>
                </a:cubicBezTo>
                <a:cubicBezTo>
                  <a:pt x="78593" y="1111564"/>
                  <a:pt x="81479" y="1113126"/>
                  <a:pt x="84628" y="1113576"/>
                </a:cubicBezTo>
                <a:lnTo>
                  <a:pt x="105753" y="1116594"/>
                </a:lnTo>
                <a:cubicBezTo>
                  <a:pt x="122441" y="1122157"/>
                  <a:pt x="111625" y="1119612"/>
                  <a:pt x="138949" y="1119612"/>
                </a:cubicBezTo>
                <a:lnTo>
                  <a:pt x="138949" y="1119612"/>
                </a:lnTo>
              </a:path>
            </a:pathLst>
          </a:custGeom>
          <a:noFill/>
          <a:ln w="38100">
            <a:solidFill>
              <a:srgbClr val="2F07D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6" name="Elipse 35"/>
          <p:cNvSpPr/>
          <p:nvPr/>
        </p:nvSpPr>
        <p:spPr>
          <a:xfrm flipV="1">
            <a:off x="9811500" y="4060258"/>
            <a:ext cx="83883" cy="83883"/>
          </a:xfrm>
          <a:prstGeom prst="ellipse">
            <a:avLst/>
          </a:prstGeom>
          <a:solidFill>
            <a:srgbClr val="008000"/>
          </a:solidFill>
          <a:ln w="19050"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 sz="700">
              <a:latin typeface="+mj-lt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18524" y="2072920"/>
            <a:ext cx="4342607" cy="40443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rio define a fronteira Brasil - Paraguai por cerca de 330 km.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Abrangência: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 Municípios no MT e MS (PHE, 2013)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População: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1.175.849 </a:t>
            </a:r>
            <a:r>
              <a:rPr lang="pt-B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(IBGE, 2010)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Extensão navegável: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3.442 km (Cáceres à Nueva Palmira)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Largura média: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700 m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Período de águas baixas: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julho / novembro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Período de águas altas: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dezembro a abril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Transporte de carga (2010 a 2014): 26.838.987 </a:t>
            </a:r>
            <a:r>
              <a:rPr lang="pt-BR" sz="16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ton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(ANTAQ, 2015)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pt-BR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Principais cargas: </a:t>
            </a:r>
            <a:r>
              <a:rPr lang="pt-BR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minério de ferro; manganês e outros grupos de mercadoria (ANTAQ, 2015).</a:t>
            </a:r>
          </a:p>
        </p:txBody>
      </p:sp>
    </p:spTree>
    <p:extLst>
      <p:ext uri="{BB962C8B-B14F-4D97-AF65-F5344CB8AC3E}">
        <p14:creationId xmlns:p14="http://schemas.microsoft.com/office/powerpoint/2010/main" val="552434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810" y="1280090"/>
            <a:ext cx="2604505" cy="2585093"/>
          </a:xfrm>
          <a:prstGeom prst="rect">
            <a:avLst/>
          </a:prstGeom>
        </p:spPr>
      </p:pic>
      <p:sp>
        <p:nvSpPr>
          <p:cNvPr id="56" name="CaixaDeTexto 64"/>
          <p:cNvSpPr txBox="1">
            <a:spLocks noChangeArrowheads="1"/>
          </p:cNvSpPr>
          <p:nvPr/>
        </p:nvSpPr>
        <p:spPr bwMode="auto">
          <a:xfrm>
            <a:off x="3635857" y="622524"/>
            <a:ext cx="5545138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bIns="36000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rgbClr val="0C0C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Mapas das IP4s da Região Norte</a:t>
            </a:r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-13000"/>
          </a:blip>
          <a:stretch>
            <a:fillRect/>
          </a:stretch>
        </p:blipFill>
        <p:spPr bwMode="auto">
          <a:xfrm flipH="1">
            <a:off x="-1" y="519824"/>
            <a:ext cx="9638195" cy="43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Retângulo 1"/>
          <p:cNvSpPr>
            <a:spLocks noChangeArrowheads="1"/>
          </p:cNvSpPr>
          <p:nvPr/>
        </p:nvSpPr>
        <p:spPr bwMode="auto">
          <a:xfrm>
            <a:off x="291805" y="59038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Diretoria de Infraestrutura Aquaviária </a:t>
            </a:r>
          </a:p>
        </p:txBody>
      </p:sp>
      <p:sp>
        <p:nvSpPr>
          <p:cNvPr id="109" name="Retângulo 108"/>
          <p:cNvSpPr/>
          <p:nvPr/>
        </p:nvSpPr>
        <p:spPr>
          <a:xfrm>
            <a:off x="0" y="3664"/>
            <a:ext cx="12192000" cy="5262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" name="Retângulo 1"/>
          <p:cNvSpPr>
            <a:spLocks noChangeArrowheads="1"/>
          </p:cNvSpPr>
          <p:nvPr/>
        </p:nvSpPr>
        <p:spPr bwMode="auto">
          <a:xfrm>
            <a:off x="82254" y="93631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Diretoria de Infraestrutura Aquaviária </a:t>
            </a:r>
          </a:p>
        </p:txBody>
      </p:sp>
      <p:sp>
        <p:nvSpPr>
          <p:cNvPr id="196" name="Retângulo 195"/>
          <p:cNvSpPr/>
          <p:nvPr/>
        </p:nvSpPr>
        <p:spPr>
          <a:xfrm>
            <a:off x="341895" y="466778"/>
            <a:ext cx="355732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0C0C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Hidrovia do Paraguai - AHIPAR</a:t>
            </a:r>
          </a:p>
        </p:txBody>
      </p:sp>
      <p:sp>
        <p:nvSpPr>
          <p:cNvPr id="194" name="Retângulo Arredondado 193"/>
          <p:cNvSpPr/>
          <p:nvPr/>
        </p:nvSpPr>
        <p:spPr>
          <a:xfrm>
            <a:off x="9247976" y="18221"/>
            <a:ext cx="2912849" cy="490932"/>
          </a:xfrm>
          <a:prstGeom prst="roundRect">
            <a:avLst>
              <a:gd name="adj" fmla="val 41332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7" name="Agrupar 196"/>
          <p:cNvGrpSpPr/>
          <p:nvPr/>
        </p:nvGrpSpPr>
        <p:grpSpPr>
          <a:xfrm>
            <a:off x="9323452" y="93631"/>
            <a:ext cx="2761895" cy="379371"/>
            <a:chOff x="3619768" y="6068291"/>
            <a:chExt cx="5062414" cy="695368"/>
          </a:xfrm>
        </p:grpSpPr>
        <p:pic>
          <p:nvPicPr>
            <p:cNvPr id="198" name="Imagem 197" descr="DNIT - MT - GF2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3" r="30661"/>
            <a:stretch/>
          </p:blipFill>
          <p:spPr bwMode="auto">
            <a:xfrm>
              <a:off x="5310909" y="6068291"/>
              <a:ext cx="1819564" cy="692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Imagem 19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899" y="6127176"/>
              <a:ext cx="1438283" cy="572698"/>
            </a:xfrm>
            <a:prstGeom prst="rect">
              <a:avLst/>
            </a:prstGeom>
          </p:spPr>
        </p:pic>
        <p:pic>
          <p:nvPicPr>
            <p:cNvPr id="200" name="Imagem 19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768" y="6127176"/>
              <a:ext cx="1691141" cy="636483"/>
            </a:xfrm>
            <a:prstGeom prst="rect">
              <a:avLst/>
            </a:prstGeom>
          </p:spPr>
        </p:pic>
      </p:grpSp>
      <p:graphicFrame>
        <p:nvGraphicFramePr>
          <p:cNvPr id="29" name="Tabela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0693012"/>
              </p:ext>
            </p:extLst>
          </p:nvPr>
        </p:nvGraphicFramePr>
        <p:xfrm>
          <a:off x="4607587" y="1006142"/>
          <a:ext cx="7325794" cy="30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25794">
                  <a:extLst>
                    <a:ext uri="{9D8B030D-6E8A-4147-A177-3AD203B41FA5}">
                      <a16:colId xmlns:a16="http://schemas.microsoft.com/office/drawing/2014/main" val="416398279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EVTEA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006299"/>
                  </a:ext>
                </a:extLst>
              </a:tr>
            </a:tbl>
          </a:graphicData>
        </a:graphic>
      </p:graphicFrame>
      <p:sp>
        <p:nvSpPr>
          <p:cNvPr id="30" name="Retângulo 29"/>
          <p:cNvSpPr/>
          <p:nvPr/>
        </p:nvSpPr>
        <p:spPr>
          <a:xfrm>
            <a:off x="4616466" y="1327692"/>
            <a:ext cx="7325794" cy="12208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1400" dirty="0"/>
              <a:t>TED firmado com a UFPR para desenvolver o EVTEA;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1400" dirty="0"/>
              <a:t>Decisão judicial </a:t>
            </a:r>
            <a:r>
              <a:rPr lang="pt-BR" sz="1400" dirty="0" smtClean="0"/>
              <a:t>proibiu </a:t>
            </a:r>
            <a:r>
              <a:rPr lang="pt-BR" sz="1400" dirty="0"/>
              <a:t>estudos e obras relacionadas a recursos hídricos até a edição de Decreto Legislativo conforme art.231 §3º da Constituição Federal.</a:t>
            </a:r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1400" dirty="0"/>
              <a:t>A análise da documentação do EVTEA tem previsão para concluir até </a:t>
            </a:r>
            <a:r>
              <a:rPr lang="pt-BR" sz="1400" dirty="0" smtClean="0"/>
              <a:t>31/07/2017</a:t>
            </a:r>
            <a:r>
              <a:rPr lang="pt-BR" sz="1400" dirty="0">
                <a:latin typeface="+mj-lt"/>
              </a:rPr>
              <a:t>		</a:t>
            </a:r>
          </a:p>
        </p:txBody>
      </p:sp>
      <p:graphicFrame>
        <p:nvGraphicFramePr>
          <p:cNvPr id="33" name="Tabela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7171192"/>
              </p:ext>
            </p:extLst>
          </p:nvPr>
        </p:nvGraphicFramePr>
        <p:xfrm>
          <a:off x="4607587" y="3348830"/>
          <a:ext cx="7325794" cy="30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25794">
                  <a:extLst>
                    <a:ext uri="{9D8B030D-6E8A-4147-A177-3AD203B41FA5}">
                      <a16:colId xmlns:a16="http://schemas.microsoft.com/office/drawing/2014/main" val="416398279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Dragagens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006299"/>
                  </a:ext>
                </a:extLst>
              </a:tr>
            </a:tbl>
          </a:graphicData>
        </a:graphic>
      </p:graphicFrame>
      <p:sp>
        <p:nvSpPr>
          <p:cNvPr id="4" name="Triângulo isósceles 3"/>
          <p:cNvSpPr/>
          <p:nvPr/>
        </p:nvSpPr>
        <p:spPr>
          <a:xfrm>
            <a:off x="341895" y="2966484"/>
            <a:ext cx="3710064" cy="1374293"/>
          </a:xfrm>
          <a:prstGeom prst="triangle">
            <a:avLst>
              <a:gd name="adj" fmla="val 42454"/>
            </a:avLst>
          </a:prstGeom>
          <a:solidFill>
            <a:schemeClr val="accent1">
              <a:alpha val="2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Forma Livre 7"/>
          <p:cNvSpPr/>
          <p:nvPr/>
        </p:nvSpPr>
        <p:spPr>
          <a:xfrm>
            <a:off x="1866900" y="2607469"/>
            <a:ext cx="30956" cy="466725"/>
          </a:xfrm>
          <a:custGeom>
            <a:avLst/>
            <a:gdLst>
              <a:gd name="connsiteX0" fmla="*/ 21431 w 30956"/>
              <a:gd name="connsiteY0" fmla="*/ 0 h 466725"/>
              <a:gd name="connsiteX1" fmla="*/ 14288 w 30956"/>
              <a:gd name="connsiteY1" fmla="*/ 47625 h 466725"/>
              <a:gd name="connsiteX2" fmla="*/ 11906 w 30956"/>
              <a:gd name="connsiteY2" fmla="*/ 123825 h 466725"/>
              <a:gd name="connsiteX3" fmla="*/ 30956 w 30956"/>
              <a:gd name="connsiteY3" fmla="*/ 200025 h 466725"/>
              <a:gd name="connsiteX4" fmla="*/ 28575 w 30956"/>
              <a:gd name="connsiteY4" fmla="*/ 245269 h 466725"/>
              <a:gd name="connsiteX5" fmla="*/ 2381 w 30956"/>
              <a:gd name="connsiteY5" fmla="*/ 321469 h 466725"/>
              <a:gd name="connsiteX6" fmla="*/ 21431 w 30956"/>
              <a:gd name="connsiteY6" fmla="*/ 340519 h 466725"/>
              <a:gd name="connsiteX7" fmla="*/ 0 w 30956"/>
              <a:gd name="connsiteY7" fmla="*/ 366712 h 466725"/>
              <a:gd name="connsiteX8" fmla="*/ 7144 w 30956"/>
              <a:gd name="connsiteY8" fmla="*/ 404812 h 466725"/>
              <a:gd name="connsiteX9" fmla="*/ 16669 w 30956"/>
              <a:gd name="connsiteY9" fmla="*/ 466725 h 466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956" h="466725">
                <a:moveTo>
                  <a:pt x="21431" y="0"/>
                </a:moveTo>
                <a:lnTo>
                  <a:pt x="14288" y="47625"/>
                </a:lnTo>
                <a:lnTo>
                  <a:pt x="11906" y="123825"/>
                </a:lnTo>
                <a:lnTo>
                  <a:pt x="30956" y="200025"/>
                </a:lnTo>
                <a:lnTo>
                  <a:pt x="28575" y="245269"/>
                </a:lnTo>
                <a:lnTo>
                  <a:pt x="2381" y="321469"/>
                </a:lnTo>
                <a:lnTo>
                  <a:pt x="21431" y="340519"/>
                </a:lnTo>
                <a:lnTo>
                  <a:pt x="0" y="366712"/>
                </a:lnTo>
                <a:lnTo>
                  <a:pt x="7144" y="404812"/>
                </a:lnTo>
                <a:lnTo>
                  <a:pt x="16669" y="466725"/>
                </a:lnTo>
              </a:path>
            </a:pathLst>
          </a:custGeom>
          <a:noFill/>
          <a:ln w="19050" algn="ctr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4673913" y="6047599"/>
            <a:ext cx="3933623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1400" dirty="0"/>
              <a:t>Monitoramento ambiental da Hidrovia;</a:t>
            </a:r>
          </a:p>
        </p:txBody>
      </p:sp>
      <p:sp>
        <p:nvSpPr>
          <p:cNvPr id="22" name="Retângulo 21"/>
          <p:cNvSpPr/>
          <p:nvPr/>
        </p:nvSpPr>
        <p:spPr>
          <a:xfrm>
            <a:off x="4625346" y="2798141"/>
            <a:ext cx="734355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1400" dirty="0" smtClean="0"/>
              <a:t>TED </a:t>
            </a:r>
            <a:r>
              <a:rPr lang="pt-BR" sz="1400" dirty="0"/>
              <a:t>com a Marinha </a:t>
            </a:r>
            <a:r>
              <a:rPr lang="pt-BR" sz="1400" dirty="0" smtClean="0"/>
              <a:t>em execução para </a:t>
            </a:r>
            <a:r>
              <a:rPr lang="pt-BR" sz="1400" dirty="0"/>
              <a:t>manutenção da sinalização do tramo </a:t>
            </a:r>
            <a:r>
              <a:rPr lang="pt-BR" sz="1400" dirty="0" smtClean="0"/>
              <a:t>sul e tramo norte. </a:t>
            </a:r>
            <a:endParaRPr lang="pt-BR" sz="1400" dirty="0"/>
          </a:p>
        </p:txBody>
      </p:sp>
      <p:graphicFrame>
        <p:nvGraphicFramePr>
          <p:cNvPr id="23" name="Tabela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8103069"/>
              </p:ext>
            </p:extLst>
          </p:nvPr>
        </p:nvGraphicFramePr>
        <p:xfrm>
          <a:off x="4616466" y="2384601"/>
          <a:ext cx="7325795" cy="30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25795">
                  <a:extLst>
                    <a:ext uri="{9D8B030D-6E8A-4147-A177-3AD203B41FA5}">
                      <a16:colId xmlns:a16="http://schemas.microsoft.com/office/drawing/2014/main" val="416398279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Sinalização</a:t>
                      </a:r>
                      <a:r>
                        <a:rPr lang="pt-BR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 Levantamento Hidrográfico</a:t>
                      </a:r>
                      <a:endParaRPr lang="pt-BR" sz="1400" b="1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006299"/>
                  </a:ext>
                </a:extLst>
              </a:tr>
            </a:tbl>
          </a:graphicData>
        </a:graphic>
      </p:graphicFrame>
      <p:pic>
        <p:nvPicPr>
          <p:cNvPr id="24" name="Picture 12" descr="http://www.ahipar.gov.br/static/arquivo/MT_rio_paraguai_23.jpg"/>
          <p:cNvPicPr>
            <a:picLocks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213504" y="3968390"/>
            <a:ext cx="4247022" cy="22505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Retângulo 6"/>
          <p:cNvSpPr/>
          <p:nvPr/>
        </p:nvSpPr>
        <p:spPr>
          <a:xfrm>
            <a:off x="4625346" y="3787335"/>
            <a:ext cx="7601214" cy="548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1400" dirty="0"/>
              <a:t>Passo do Jacaré - Dragagem de 200 mil m3 em uma extensão de 10km, e sinalização do </a:t>
            </a:r>
            <a:r>
              <a:rPr lang="pt-BR" sz="1400" dirty="0" smtClean="0"/>
              <a:t>trecho.</a:t>
            </a:r>
            <a:endParaRPr lang="pt-BR" sz="1400" dirty="0"/>
          </a:p>
          <a:p>
            <a:pPr marL="285750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1400" dirty="0"/>
              <a:t>Tramo Norte - Dragagem de manutenção no trecho de Cáceres até Barra Norte da Ilha do </a:t>
            </a:r>
            <a:r>
              <a:rPr lang="pt-BR" sz="1400" dirty="0" err="1" smtClean="0"/>
              <a:t>Taimã</a:t>
            </a:r>
            <a:r>
              <a:rPr lang="pt-BR" sz="1400" dirty="0" smtClean="0"/>
              <a:t>.</a:t>
            </a:r>
            <a:endParaRPr lang="pt-BR" sz="1400" dirty="0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607829" y="6215786"/>
            <a:ext cx="3346450" cy="27918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pt-BR" sz="1200" dirty="0">
                <a:latin typeface="+mj-lt"/>
              </a:rPr>
              <a:t>Hidrovia do Paraguai</a:t>
            </a:r>
          </a:p>
        </p:txBody>
      </p:sp>
      <p:graphicFrame>
        <p:nvGraphicFramePr>
          <p:cNvPr id="25" name="Tabela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2394425"/>
              </p:ext>
            </p:extLst>
          </p:nvPr>
        </p:nvGraphicFramePr>
        <p:xfrm>
          <a:off x="4616466" y="4511466"/>
          <a:ext cx="7325794" cy="30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25794">
                  <a:extLst>
                    <a:ext uri="{9D8B030D-6E8A-4147-A177-3AD203B41FA5}">
                      <a16:colId xmlns:a16="http://schemas.microsoft.com/office/drawing/2014/main" val="416398279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Obras Emergenciais 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006299"/>
                  </a:ext>
                </a:extLst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673913" y="4936220"/>
            <a:ext cx="72683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t-BR" sz="1400" dirty="0"/>
              <a:t>Construção de </a:t>
            </a:r>
            <a:r>
              <a:rPr lang="pt-BR" sz="1400" dirty="0" err="1" smtClean="0"/>
              <a:t>Dolfins</a:t>
            </a:r>
            <a:r>
              <a:rPr lang="pt-BR" sz="1400" dirty="0" smtClean="0"/>
              <a:t> </a:t>
            </a:r>
            <a:r>
              <a:rPr lang="pt-BR" sz="1400" dirty="0"/>
              <a:t>de alinhamento a jusante e a montante da Ponte Rodoviária Nossa Senhora do Pantanal (BR 262)</a:t>
            </a:r>
          </a:p>
        </p:txBody>
      </p:sp>
      <p:graphicFrame>
        <p:nvGraphicFramePr>
          <p:cNvPr id="28" name="Tabela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890699"/>
              </p:ext>
            </p:extLst>
          </p:nvPr>
        </p:nvGraphicFramePr>
        <p:xfrm>
          <a:off x="4616466" y="5589310"/>
          <a:ext cx="7325794" cy="30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325794">
                  <a:extLst>
                    <a:ext uri="{9D8B030D-6E8A-4147-A177-3AD203B41FA5}">
                      <a16:colId xmlns:a16="http://schemas.microsoft.com/office/drawing/2014/main" val="416398279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Ambiental</a:t>
                      </a:r>
                      <a:r>
                        <a:rPr lang="pt-BR" sz="1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006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29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CaixaDeTexto 64"/>
          <p:cNvSpPr txBox="1">
            <a:spLocks noChangeArrowheads="1"/>
          </p:cNvSpPr>
          <p:nvPr/>
        </p:nvSpPr>
        <p:spPr bwMode="auto">
          <a:xfrm>
            <a:off x="3635857" y="622524"/>
            <a:ext cx="5545138" cy="3492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36000" bIns="36000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1800" b="1">
                <a:solidFill>
                  <a:srgbClr val="0C0C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Mapas das IP4s da Região Norte</a:t>
            </a:r>
          </a:p>
        </p:txBody>
      </p:sp>
      <p:pic>
        <p:nvPicPr>
          <p:cNvPr id="103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  <a:lum contrast="-13000"/>
          </a:blip>
          <a:stretch>
            <a:fillRect/>
          </a:stretch>
        </p:blipFill>
        <p:spPr bwMode="auto">
          <a:xfrm flipH="1">
            <a:off x="-1" y="519824"/>
            <a:ext cx="9638195" cy="43593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Retângulo 1"/>
          <p:cNvSpPr>
            <a:spLocks noChangeArrowheads="1"/>
          </p:cNvSpPr>
          <p:nvPr/>
        </p:nvSpPr>
        <p:spPr bwMode="auto">
          <a:xfrm>
            <a:off x="291805" y="59038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Diretoria de Infraestrutura Aquaviária </a:t>
            </a:r>
          </a:p>
        </p:txBody>
      </p:sp>
      <p:sp>
        <p:nvSpPr>
          <p:cNvPr id="109" name="Retângulo 108"/>
          <p:cNvSpPr/>
          <p:nvPr/>
        </p:nvSpPr>
        <p:spPr>
          <a:xfrm>
            <a:off x="0" y="3664"/>
            <a:ext cx="12192000" cy="52627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2" name="Retângulo 1"/>
          <p:cNvSpPr>
            <a:spLocks noChangeArrowheads="1"/>
          </p:cNvSpPr>
          <p:nvPr/>
        </p:nvSpPr>
        <p:spPr bwMode="auto">
          <a:xfrm>
            <a:off x="82254" y="93631"/>
            <a:ext cx="360707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1pPr>
            <a:lvl2pPr marL="742950" indent="-28575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2pPr>
            <a:lvl3pPr marL="11430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3pPr>
            <a:lvl4pPr marL="16002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4pPr>
            <a:lvl5pPr marL="2057400" indent="-228600"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ahoma" panose="020B0604030504040204" pitchFamily="34" charset="0"/>
              </a:defRPr>
            </a:lvl9pPr>
          </a:lstStyle>
          <a:p>
            <a:pPr eaLnBrk="1" hangingPunct="1"/>
            <a:r>
              <a:rPr lang="pt-BR" altLang="pt-BR" sz="1600" dirty="0">
                <a:latin typeface="Arial" panose="020B0604020202020204" pitchFamily="34" charset="0"/>
                <a:ea typeface="Arial Unicode MS" panose="020B0604020202020204" pitchFamily="34" charset="-128"/>
                <a:cs typeface="Arial" panose="020B0604020202020204" pitchFamily="34" charset="0"/>
              </a:rPr>
              <a:t>Diretoria de Infraestrutura Aquaviária </a:t>
            </a:r>
          </a:p>
        </p:txBody>
      </p:sp>
      <p:sp>
        <p:nvSpPr>
          <p:cNvPr id="196" name="Retângulo 195"/>
          <p:cNvSpPr/>
          <p:nvPr/>
        </p:nvSpPr>
        <p:spPr>
          <a:xfrm>
            <a:off x="341895" y="466778"/>
            <a:ext cx="3557320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pt-BR" b="1" dirty="0">
                <a:solidFill>
                  <a:srgbClr val="0C0CF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Hidrovia do Paraguai - AHIPAR</a:t>
            </a:r>
          </a:p>
        </p:txBody>
      </p:sp>
      <p:sp>
        <p:nvSpPr>
          <p:cNvPr id="194" name="Retângulo Arredondado 193"/>
          <p:cNvSpPr/>
          <p:nvPr/>
        </p:nvSpPr>
        <p:spPr>
          <a:xfrm>
            <a:off x="9247976" y="18221"/>
            <a:ext cx="2912849" cy="490932"/>
          </a:xfrm>
          <a:prstGeom prst="roundRect">
            <a:avLst>
              <a:gd name="adj" fmla="val 41332"/>
            </a:avLst>
          </a:prstGeom>
          <a:solidFill>
            <a:schemeClr val="bg1">
              <a:lumMod val="95000"/>
              <a:alpha val="9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197" name="Agrupar 196"/>
          <p:cNvGrpSpPr/>
          <p:nvPr/>
        </p:nvGrpSpPr>
        <p:grpSpPr>
          <a:xfrm>
            <a:off x="9323452" y="93631"/>
            <a:ext cx="2761895" cy="379371"/>
            <a:chOff x="3619768" y="6068291"/>
            <a:chExt cx="5062414" cy="695368"/>
          </a:xfrm>
        </p:grpSpPr>
        <p:pic>
          <p:nvPicPr>
            <p:cNvPr id="198" name="Imagem 197" descr="DNIT - MT - GF2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3" r="30661"/>
            <a:stretch/>
          </p:blipFill>
          <p:spPr bwMode="auto">
            <a:xfrm>
              <a:off x="5310909" y="6068291"/>
              <a:ext cx="1819564" cy="6924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9" name="Imagem 19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3899" y="6127176"/>
              <a:ext cx="1438283" cy="572698"/>
            </a:xfrm>
            <a:prstGeom prst="rect">
              <a:avLst/>
            </a:prstGeom>
          </p:spPr>
        </p:pic>
        <p:pic>
          <p:nvPicPr>
            <p:cNvPr id="200" name="Imagem 19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9768" y="6127176"/>
              <a:ext cx="1691141" cy="636483"/>
            </a:xfrm>
            <a:prstGeom prst="rect">
              <a:avLst/>
            </a:prstGeom>
          </p:spPr>
        </p:pic>
      </p:grpSp>
      <p:graphicFrame>
        <p:nvGraphicFramePr>
          <p:cNvPr id="31" name="Tabela 30">
            <a:extLst>
              <a:ext uri="{FF2B5EF4-FFF2-40B4-BE49-F238E27FC236}">
                <a16:creationId xmlns:a16="http://schemas.microsoft.com/office/drawing/2014/main" id="{30C9B802-3162-422B-9B47-614469BB57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585691"/>
              </p:ext>
            </p:extLst>
          </p:nvPr>
        </p:nvGraphicFramePr>
        <p:xfrm>
          <a:off x="5618259" y="1307932"/>
          <a:ext cx="6442836" cy="30480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6442836">
                  <a:extLst>
                    <a:ext uri="{9D8B030D-6E8A-4147-A177-3AD203B41FA5}">
                      <a16:colId xmlns:a16="http://schemas.microsoft.com/office/drawing/2014/main" val="4163982797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/>
                      <a:r>
                        <a:rPr lang="pt-BR" sz="1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Pendências</a:t>
                      </a:r>
                      <a:endParaRPr lang="pt-BR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57006299"/>
                  </a:ext>
                </a:extLst>
              </a:tr>
            </a:tbl>
          </a:graphicData>
        </a:graphic>
      </p:graphicFrame>
      <p:sp>
        <p:nvSpPr>
          <p:cNvPr id="32" name="Retângulo 31">
            <a:extLst>
              <a:ext uri="{FF2B5EF4-FFF2-40B4-BE49-F238E27FC236}">
                <a16:creationId xmlns:a16="http://schemas.microsoft.com/office/drawing/2014/main" id="{058EE07B-2AC5-4849-A7E7-66A3F6F63F2D}"/>
              </a:ext>
            </a:extLst>
          </p:cNvPr>
          <p:cNvSpPr/>
          <p:nvPr/>
        </p:nvSpPr>
        <p:spPr>
          <a:xfrm>
            <a:off x="5618259" y="2005062"/>
            <a:ext cx="6354840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49263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pt-BR" sz="1400" dirty="0"/>
              <a:t>Finalizar análise da documentação do EVTEA até 31/08/2017;</a:t>
            </a:r>
          </a:p>
          <a:p>
            <a:pPr marL="285750" indent="-285750" defTabSz="449263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pt-BR" sz="1400" dirty="0"/>
              <a:t>Concluir a atualização e distribuição das cartas náuticas até 11/08/2017;</a:t>
            </a:r>
          </a:p>
          <a:p>
            <a:pPr marL="285750" indent="-285750" defTabSz="449263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pt-BR" sz="1400" dirty="0"/>
              <a:t>Prosseguir a manutenção da SN implantada, continuamente, até 11/08/2017;</a:t>
            </a:r>
          </a:p>
          <a:p>
            <a:pPr marL="285750" indent="-285750" defTabSz="449263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pt-BR" sz="1400" dirty="0"/>
              <a:t>Licitar a dragagem do passo do Jacaré juntamente com o Tramo Sul (Projeto EVTEA – 05 </a:t>
            </a:r>
            <a:r>
              <a:rPr lang="pt-BR" sz="1400" dirty="0" smtClean="0"/>
              <a:t>anos).</a:t>
            </a:r>
            <a:endParaRPr lang="pt-BR" sz="1400" dirty="0"/>
          </a:p>
          <a:p>
            <a:pPr marL="285750" indent="-285750" defTabSz="449263">
              <a:lnSpc>
                <a:spcPct val="150000"/>
              </a:lnSpc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pt-BR" sz="1400" dirty="0" err="1" smtClean="0"/>
              <a:t>Aditivar</a:t>
            </a:r>
            <a:r>
              <a:rPr lang="pt-BR" sz="1400" dirty="0" smtClean="0"/>
              <a:t> Termo </a:t>
            </a:r>
            <a:r>
              <a:rPr lang="pt-BR" sz="1400" dirty="0"/>
              <a:t>de Execução Descentralizada n° 716/2015-DAQ/DNIT com a Marinha para manutenção da sinalização do tramo </a:t>
            </a:r>
            <a:r>
              <a:rPr lang="pt-BR" sz="1400" dirty="0" smtClean="0"/>
              <a:t>norte;</a:t>
            </a:r>
            <a:endParaRPr lang="pt-BR" sz="1400" dirty="0"/>
          </a:p>
        </p:txBody>
      </p:sp>
      <p:grpSp>
        <p:nvGrpSpPr>
          <p:cNvPr id="20" name="Agrupar 19"/>
          <p:cNvGrpSpPr/>
          <p:nvPr/>
        </p:nvGrpSpPr>
        <p:grpSpPr>
          <a:xfrm>
            <a:off x="31642" y="1645418"/>
            <a:ext cx="5255288" cy="4661359"/>
            <a:chOff x="1236640" y="1052513"/>
            <a:chExt cx="7006714" cy="6214846"/>
          </a:xfrm>
        </p:grpSpPr>
        <p:grpSp>
          <p:nvGrpSpPr>
            <p:cNvPr id="21" name="Grupo 30"/>
            <p:cNvGrpSpPr>
              <a:grpSpLocks/>
            </p:cNvGrpSpPr>
            <p:nvPr/>
          </p:nvGrpSpPr>
          <p:grpSpPr bwMode="auto">
            <a:xfrm>
              <a:off x="1708843" y="1052513"/>
              <a:ext cx="6066732" cy="5745162"/>
              <a:chOff x="2407840" y="658851"/>
              <a:chExt cx="6067140" cy="6210301"/>
            </a:xfrm>
          </p:grpSpPr>
          <p:pic>
            <p:nvPicPr>
              <p:cNvPr id="33" name="Picture 3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 r="-2179"/>
              <a:stretch>
                <a:fillRect/>
              </a:stretch>
            </p:blipFill>
            <p:spPr bwMode="auto">
              <a:xfrm>
                <a:off x="2407840" y="658851"/>
                <a:ext cx="6067140" cy="6210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4" name="Line 40"/>
              <p:cNvSpPr>
                <a:spLocks noChangeShapeType="1"/>
              </p:cNvSpPr>
              <p:nvPr/>
            </p:nvSpPr>
            <p:spPr bwMode="auto">
              <a:xfrm>
                <a:off x="6762750" y="1739900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pt-BR"/>
              </a:p>
            </p:txBody>
          </p:sp>
          <p:cxnSp>
            <p:nvCxnSpPr>
              <p:cNvPr id="35" name="Conector de seta reta 9"/>
              <p:cNvCxnSpPr>
                <a:stCxn id="26" idx="1"/>
              </p:cNvCxnSpPr>
              <p:nvPr/>
            </p:nvCxnSpPr>
            <p:spPr>
              <a:xfrm flipH="1" flipV="1">
                <a:off x="4864100" y="3786188"/>
                <a:ext cx="911179" cy="387643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ector de seta reta 10"/>
              <p:cNvCxnSpPr/>
              <p:nvPr/>
            </p:nvCxnSpPr>
            <p:spPr>
              <a:xfrm flipH="1">
                <a:off x="4864100" y="1304457"/>
                <a:ext cx="660807" cy="323144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de seta reta 33"/>
              <p:cNvCxnSpPr>
                <a:cxnSpLocks noChangeShapeType="1"/>
              </p:cNvCxnSpPr>
              <p:nvPr/>
            </p:nvCxnSpPr>
            <p:spPr bwMode="auto">
              <a:xfrm>
                <a:off x="3974959" y="6341258"/>
                <a:ext cx="328917" cy="71407"/>
              </a:xfrm>
              <a:prstGeom prst="straightConnector1">
                <a:avLst/>
              </a:prstGeom>
              <a:noFill/>
              <a:ln w="9525" algn="ctr">
                <a:solidFill>
                  <a:schemeClr val="tx1"/>
                </a:solidFill>
                <a:round/>
                <a:headEnd/>
                <a:tailEnd type="arrow" w="med" len="med"/>
              </a:ln>
            </p:spPr>
          </p:cxnSp>
          <p:sp>
            <p:nvSpPr>
              <p:cNvPr id="38" name="CaixaDeTexto 36"/>
              <p:cNvSpPr txBox="1">
                <a:spLocks noChangeArrowheads="1"/>
              </p:cNvSpPr>
              <p:nvPr/>
            </p:nvSpPr>
            <p:spPr bwMode="auto">
              <a:xfrm>
                <a:off x="2966779" y="6185582"/>
                <a:ext cx="1131842" cy="249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pt-BR" sz="900" b="1"/>
                  <a:t>Foz do Rio Apa</a:t>
                </a:r>
              </a:p>
            </p:txBody>
          </p:sp>
          <p:sp>
            <p:nvSpPr>
              <p:cNvPr id="39" name="Forma livre 29"/>
              <p:cNvSpPr>
                <a:spLocks/>
              </p:cNvSpPr>
              <p:nvPr/>
            </p:nvSpPr>
            <p:spPr bwMode="auto">
              <a:xfrm>
                <a:off x="4306888" y="6305550"/>
                <a:ext cx="39687" cy="334963"/>
              </a:xfrm>
              <a:custGeom>
                <a:avLst/>
                <a:gdLst>
                  <a:gd name="T0" fmla="*/ 9738 w 40188"/>
                  <a:gd name="T1" fmla="*/ 0 h 335280"/>
                  <a:gd name="T2" fmla="*/ 12710 w 40188"/>
                  <a:gd name="T3" fmla="*/ 63882 h 335280"/>
                  <a:gd name="T4" fmla="*/ 15685 w 40188"/>
                  <a:gd name="T5" fmla="*/ 99375 h 335280"/>
                  <a:gd name="T6" fmla="*/ 9738 w 40188"/>
                  <a:gd name="T7" fmla="*/ 170355 h 335280"/>
                  <a:gd name="T8" fmla="*/ 814 w 40188"/>
                  <a:gd name="T9" fmla="*/ 212939 h 335280"/>
                  <a:gd name="T10" fmla="*/ 814 w 40188"/>
                  <a:gd name="T11" fmla="*/ 312317 h 33528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188"/>
                  <a:gd name="T19" fmla="*/ 0 h 335280"/>
                  <a:gd name="T20" fmla="*/ 40188 w 40188"/>
                  <a:gd name="T21" fmla="*/ 335280 h 33528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188" h="335280">
                    <a:moveTo>
                      <a:pt x="24948" y="0"/>
                    </a:moveTo>
                    <a:cubicBezTo>
                      <a:pt x="27488" y="22860"/>
                      <a:pt x="29315" y="45810"/>
                      <a:pt x="32568" y="68580"/>
                    </a:cubicBezTo>
                    <a:cubicBezTo>
                      <a:pt x="34400" y="81401"/>
                      <a:pt x="40188" y="93728"/>
                      <a:pt x="40188" y="106680"/>
                    </a:cubicBezTo>
                    <a:cubicBezTo>
                      <a:pt x="40188" y="120721"/>
                      <a:pt x="34332" y="164112"/>
                      <a:pt x="24948" y="182880"/>
                    </a:cubicBezTo>
                    <a:cubicBezTo>
                      <a:pt x="15787" y="201202"/>
                      <a:pt x="3365" y="206893"/>
                      <a:pt x="2088" y="228600"/>
                    </a:cubicBezTo>
                    <a:cubicBezTo>
                      <a:pt x="0" y="264099"/>
                      <a:pt x="2088" y="299720"/>
                      <a:pt x="2088" y="335280"/>
                    </a:cubicBezTo>
                  </a:path>
                </a:pathLst>
              </a:custGeom>
              <a:noFill/>
              <a:ln w="12700" algn="ctr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pt-BR"/>
              </a:p>
            </p:txBody>
          </p:sp>
          <p:sp>
            <p:nvSpPr>
              <p:cNvPr id="40" name="Forma livre 30"/>
              <p:cNvSpPr>
                <a:spLocks/>
              </p:cNvSpPr>
              <p:nvPr/>
            </p:nvSpPr>
            <p:spPr bwMode="auto">
              <a:xfrm>
                <a:off x="4349750" y="6330950"/>
                <a:ext cx="892175" cy="117475"/>
              </a:xfrm>
              <a:custGeom>
                <a:avLst/>
                <a:gdLst>
                  <a:gd name="T0" fmla="*/ 0 w 891540"/>
                  <a:gd name="T1" fmla="*/ 62189 h 116710"/>
                  <a:gd name="T2" fmla="*/ 88419 w 891540"/>
                  <a:gd name="T3" fmla="*/ 37315 h 116710"/>
                  <a:gd name="T4" fmla="*/ 136646 w 891540"/>
                  <a:gd name="T5" fmla="*/ 12436 h 116710"/>
                  <a:gd name="T6" fmla="*/ 160760 w 891540"/>
                  <a:gd name="T7" fmla="*/ 0 h 116710"/>
                  <a:gd name="T8" fmla="*/ 289374 w 891540"/>
                  <a:gd name="T9" fmla="*/ 12436 h 116710"/>
                  <a:gd name="T10" fmla="*/ 337596 w 891540"/>
                  <a:gd name="T11" fmla="*/ 37315 h 116710"/>
                  <a:gd name="T12" fmla="*/ 361709 w 891540"/>
                  <a:gd name="T13" fmla="*/ 49758 h 116710"/>
                  <a:gd name="T14" fmla="*/ 409938 w 891540"/>
                  <a:gd name="T15" fmla="*/ 87068 h 116710"/>
                  <a:gd name="T16" fmla="*/ 426013 w 891540"/>
                  <a:gd name="T17" fmla="*/ 124384 h 116710"/>
                  <a:gd name="T18" fmla="*/ 506394 w 891540"/>
                  <a:gd name="T19" fmla="*/ 161704 h 116710"/>
                  <a:gd name="T20" fmla="*/ 538548 w 891540"/>
                  <a:gd name="T21" fmla="*/ 149253 h 116710"/>
                  <a:gd name="T22" fmla="*/ 586779 w 891540"/>
                  <a:gd name="T23" fmla="*/ 124384 h 116710"/>
                  <a:gd name="T24" fmla="*/ 651081 w 891540"/>
                  <a:gd name="T25" fmla="*/ 99506 h 116710"/>
                  <a:gd name="T26" fmla="*/ 779686 w 891540"/>
                  <a:gd name="T27" fmla="*/ 111940 h 116710"/>
                  <a:gd name="T28" fmla="*/ 852025 w 891540"/>
                  <a:gd name="T29" fmla="*/ 161704 h 116710"/>
                  <a:gd name="T30" fmla="*/ 892214 w 891540"/>
                  <a:gd name="T31" fmla="*/ 174131 h 116710"/>
                  <a:gd name="T32" fmla="*/ 940440 w 891540"/>
                  <a:gd name="T33" fmla="*/ 186572 h 11671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891540"/>
                  <a:gd name="T52" fmla="*/ 0 h 116710"/>
                  <a:gd name="T53" fmla="*/ 891540 w 891540"/>
                  <a:gd name="T54" fmla="*/ 116710 h 11671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891540" h="116710">
                    <a:moveTo>
                      <a:pt x="0" y="38100"/>
                    </a:moveTo>
                    <a:cubicBezTo>
                      <a:pt x="14936" y="35611"/>
                      <a:pt x="67084" y="27424"/>
                      <a:pt x="83820" y="22860"/>
                    </a:cubicBezTo>
                    <a:cubicBezTo>
                      <a:pt x="99318" y="18633"/>
                      <a:pt x="114300" y="12700"/>
                      <a:pt x="129540" y="7620"/>
                    </a:cubicBezTo>
                    <a:lnTo>
                      <a:pt x="152400" y="0"/>
                    </a:lnTo>
                    <a:cubicBezTo>
                      <a:pt x="193040" y="2540"/>
                      <a:pt x="233974" y="2118"/>
                      <a:pt x="274320" y="7620"/>
                    </a:cubicBezTo>
                    <a:cubicBezTo>
                      <a:pt x="290237" y="9791"/>
                      <a:pt x="304800" y="17780"/>
                      <a:pt x="320040" y="22860"/>
                    </a:cubicBezTo>
                    <a:cubicBezTo>
                      <a:pt x="327660" y="25400"/>
                      <a:pt x="336217" y="26025"/>
                      <a:pt x="342900" y="30480"/>
                    </a:cubicBezTo>
                    <a:cubicBezTo>
                      <a:pt x="372443" y="50175"/>
                      <a:pt x="357072" y="42824"/>
                      <a:pt x="388620" y="53340"/>
                    </a:cubicBezTo>
                    <a:cubicBezTo>
                      <a:pt x="393700" y="60960"/>
                      <a:pt x="396094" y="71346"/>
                      <a:pt x="403860" y="76200"/>
                    </a:cubicBezTo>
                    <a:cubicBezTo>
                      <a:pt x="416228" y="83930"/>
                      <a:pt x="462215" y="94599"/>
                      <a:pt x="480060" y="99060"/>
                    </a:cubicBezTo>
                    <a:cubicBezTo>
                      <a:pt x="490220" y="96520"/>
                      <a:pt x="500509" y="94449"/>
                      <a:pt x="510540" y="91440"/>
                    </a:cubicBezTo>
                    <a:cubicBezTo>
                      <a:pt x="525927" y="86824"/>
                      <a:pt x="540675" y="80096"/>
                      <a:pt x="556260" y="76200"/>
                    </a:cubicBezTo>
                    <a:lnTo>
                      <a:pt x="617220" y="60960"/>
                    </a:lnTo>
                    <a:cubicBezTo>
                      <a:pt x="657860" y="63500"/>
                      <a:pt x="698794" y="63078"/>
                      <a:pt x="739140" y="68580"/>
                    </a:cubicBezTo>
                    <a:cubicBezTo>
                      <a:pt x="826306" y="80466"/>
                      <a:pt x="752819" y="78472"/>
                      <a:pt x="807720" y="99060"/>
                    </a:cubicBezTo>
                    <a:cubicBezTo>
                      <a:pt x="819847" y="103608"/>
                      <a:pt x="833255" y="103539"/>
                      <a:pt x="845820" y="106680"/>
                    </a:cubicBezTo>
                    <a:cubicBezTo>
                      <a:pt x="885939" y="116710"/>
                      <a:pt x="851133" y="114300"/>
                      <a:pt x="891540" y="114300"/>
                    </a:cubicBezTo>
                  </a:path>
                </a:pathLst>
              </a:custGeom>
              <a:noFill/>
              <a:ln w="12700" algn="ctr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pt-BR"/>
              </a:p>
            </p:txBody>
          </p:sp>
          <p:sp>
            <p:nvSpPr>
              <p:cNvPr id="41" name="Forma livre 31"/>
              <p:cNvSpPr>
                <a:spLocks/>
              </p:cNvSpPr>
              <p:nvPr/>
            </p:nvSpPr>
            <p:spPr bwMode="auto">
              <a:xfrm>
                <a:off x="4189413" y="1622425"/>
                <a:ext cx="676275" cy="4724400"/>
              </a:xfrm>
              <a:custGeom>
                <a:avLst/>
                <a:gdLst>
                  <a:gd name="T0" fmla="*/ 180975 w 676275"/>
                  <a:gd name="T1" fmla="*/ 4638672 h 4724400"/>
                  <a:gd name="T2" fmla="*/ 200025 w 676275"/>
                  <a:gd name="T3" fmla="*/ 4581524 h 4724400"/>
                  <a:gd name="T4" fmla="*/ 200025 w 676275"/>
                  <a:gd name="T5" fmla="*/ 4505324 h 4724400"/>
                  <a:gd name="T6" fmla="*/ 171450 w 676275"/>
                  <a:gd name="T7" fmla="*/ 4391024 h 4724400"/>
                  <a:gd name="T8" fmla="*/ 161925 w 676275"/>
                  <a:gd name="T9" fmla="*/ 4314824 h 4724400"/>
                  <a:gd name="T10" fmla="*/ 161925 w 676275"/>
                  <a:gd name="T11" fmla="*/ 4238624 h 4724400"/>
                  <a:gd name="T12" fmla="*/ 180975 w 676275"/>
                  <a:gd name="T13" fmla="*/ 3990831 h 4724400"/>
                  <a:gd name="T14" fmla="*/ 180975 w 676275"/>
                  <a:gd name="T15" fmla="*/ 3809857 h 4724400"/>
                  <a:gd name="T16" fmla="*/ 142875 w 676275"/>
                  <a:gd name="T17" fmla="*/ 3666981 h 4724400"/>
                  <a:gd name="T18" fmla="*/ 76200 w 676275"/>
                  <a:gd name="T19" fmla="*/ 3600307 h 4724400"/>
                  <a:gd name="T20" fmla="*/ 47625 w 676275"/>
                  <a:gd name="T21" fmla="*/ 3543300 h 4724400"/>
                  <a:gd name="T22" fmla="*/ 0 w 676275"/>
                  <a:gd name="T23" fmla="*/ 3362324 h 4724400"/>
                  <a:gd name="T24" fmla="*/ 38100 w 676275"/>
                  <a:gd name="T25" fmla="*/ 3238500 h 4724400"/>
                  <a:gd name="T26" fmla="*/ 85725 w 676275"/>
                  <a:gd name="T27" fmla="*/ 3124200 h 4724400"/>
                  <a:gd name="T28" fmla="*/ 171450 w 676275"/>
                  <a:gd name="T29" fmla="*/ 3067050 h 4724400"/>
                  <a:gd name="T30" fmla="*/ 219075 w 676275"/>
                  <a:gd name="T31" fmla="*/ 3000374 h 4724400"/>
                  <a:gd name="T32" fmla="*/ 266700 w 676275"/>
                  <a:gd name="T33" fmla="*/ 2952750 h 4724400"/>
                  <a:gd name="T34" fmla="*/ 333375 w 676275"/>
                  <a:gd name="T35" fmla="*/ 2933700 h 4724400"/>
                  <a:gd name="T36" fmla="*/ 409575 w 676275"/>
                  <a:gd name="T37" fmla="*/ 2867024 h 4724400"/>
                  <a:gd name="T38" fmla="*/ 476250 w 676275"/>
                  <a:gd name="T39" fmla="*/ 2809874 h 4724400"/>
                  <a:gd name="T40" fmla="*/ 581025 w 676275"/>
                  <a:gd name="T41" fmla="*/ 2724150 h 4724400"/>
                  <a:gd name="T42" fmla="*/ 657225 w 676275"/>
                  <a:gd name="T43" fmla="*/ 2619374 h 4724400"/>
                  <a:gd name="T44" fmla="*/ 666750 w 676275"/>
                  <a:gd name="T45" fmla="*/ 2466974 h 4724400"/>
                  <a:gd name="T46" fmla="*/ 638175 w 676275"/>
                  <a:gd name="T47" fmla="*/ 2362200 h 4724400"/>
                  <a:gd name="T48" fmla="*/ 590550 w 676275"/>
                  <a:gd name="T49" fmla="*/ 2286000 h 4724400"/>
                  <a:gd name="T50" fmla="*/ 447675 w 676275"/>
                  <a:gd name="T51" fmla="*/ 2238374 h 4724400"/>
                  <a:gd name="T52" fmla="*/ 352425 w 676275"/>
                  <a:gd name="T53" fmla="*/ 2171700 h 4724400"/>
                  <a:gd name="T54" fmla="*/ 333375 w 676275"/>
                  <a:gd name="T55" fmla="*/ 2057400 h 4724400"/>
                  <a:gd name="T56" fmla="*/ 381000 w 676275"/>
                  <a:gd name="T57" fmla="*/ 1971675 h 4724400"/>
                  <a:gd name="T58" fmla="*/ 361950 w 676275"/>
                  <a:gd name="T59" fmla="*/ 1866900 h 4724400"/>
                  <a:gd name="T60" fmla="*/ 333375 w 676275"/>
                  <a:gd name="T61" fmla="*/ 1714500 h 4724400"/>
                  <a:gd name="T62" fmla="*/ 314325 w 676275"/>
                  <a:gd name="T63" fmla="*/ 1504950 h 4724400"/>
                  <a:gd name="T64" fmla="*/ 276225 w 676275"/>
                  <a:gd name="T65" fmla="*/ 1419225 h 4724400"/>
                  <a:gd name="T66" fmla="*/ 257175 w 676275"/>
                  <a:gd name="T67" fmla="*/ 1009650 h 4724400"/>
                  <a:gd name="T68" fmla="*/ 285750 w 676275"/>
                  <a:gd name="T69" fmla="*/ 923925 h 4724400"/>
                  <a:gd name="T70" fmla="*/ 323850 w 676275"/>
                  <a:gd name="T71" fmla="*/ 695325 h 4724400"/>
                  <a:gd name="T72" fmla="*/ 333375 w 676275"/>
                  <a:gd name="T73" fmla="*/ 409575 h 4724400"/>
                  <a:gd name="T74" fmla="*/ 266700 w 676275"/>
                  <a:gd name="T75" fmla="*/ 333375 h 4724400"/>
                  <a:gd name="T76" fmla="*/ 219075 w 676275"/>
                  <a:gd name="T77" fmla="*/ 285750 h 4724400"/>
                  <a:gd name="T78" fmla="*/ 180975 w 676275"/>
                  <a:gd name="T79" fmla="*/ 200025 h 4724400"/>
                  <a:gd name="T80" fmla="*/ 219075 w 676275"/>
                  <a:gd name="T81" fmla="*/ 123825 h 4724400"/>
                  <a:gd name="T82" fmla="*/ 257175 w 676275"/>
                  <a:gd name="T83" fmla="*/ 0 h 472440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676275"/>
                  <a:gd name="T127" fmla="*/ 0 h 4724400"/>
                  <a:gd name="T128" fmla="*/ 676275 w 676275"/>
                  <a:gd name="T129" fmla="*/ 4724400 h 472440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676275" h="4724400">
                    <a:moveTo>
                      <a:pt x="152400" y="4724400"/>
                    </a:moveTo>
                    <a:lnTo>
                      <a:pt x="180975" y="4638675"/>
                    </a:lnTo>
                    <a:lnTo>
                      <a:pt x="190500" y="4610100"/>
                    </a:lnTo>
                    <a:cubicBezTo>
                      <a:pt x="193675" y="4600575"/>
                      <a:pt x="197590" y="4591265"/>
                      <a:pt x="200025" y="4581525"/>
                    </a:cubicBezTo>
                    <a:lnTo>
                      <a:pt x="209550" y="4543425"/>
                    </a:lnTo>
                    <a:cubicBezTo>
                      <a:pt x="206375" y="4530725"/>
                      <a:pt x="203621" y="4517912"/>
                      <a:pt x="200025" y="4505325"/>
                    </a:cubicBezTo>
                    <a:cubicBezTo>
                      <a:pt x="197267" y="4495671"/>
                      <a:pt x="192678" y="4486551"/>
                      <a:pt x="190500" y="4476750"/>
                    </a:cubicBezTo>
                    <a:cubicBezTo>
                      <a:pt x="184647" y="4450410"/>
                      <a:pt x="184315" y="4416756"/>
                      <a:pt x="171450" y="4391025"/>
                    </a:cubicBezTo>
                    <a:cubicBezTo>
                      <a:pt x="166330" y="4380786"/>
                      <a:pt x="158750" y="4371975"/>
                      <a:pt x="152400" y="4362450"/>
                    </a:cubicBezTo>
                    <a:cubicBezTo>
                      <a:pt x="155575" y="4346575"/>
                      <a:pt x="157998" y="4330531"/>
                      <a:pt x="161925" y="4314825"/>
                    </a:cubicBezTo>
                    <a:cubicBezTo>
                      <a:pt x="164360" y="4305085"/>
                      <a:pt x="171450" y="4296290"/>
                      <a:pt x="171450" y="4286250"/>
                    </a:cubicBezTo>
                    <a:cubicBezTo>
                      <a:pt x="171450" y="4270061"/>
                      <a:pt x="165100" y="4254500"/>
                      <a:pt x="161925" y="4238625"/>
                    </a:cubicBezTo>
                    <a:cubicBezTo>
                      <a:pt x="154516" y="4120074"/>
                      <a:pt x="139301" y="4123538"/>
                      <a:pt x="161925" y="4048125"/>
                    </a:cubicBezTo>
                    <a:cubicBezTo>
                      <a:pt x="167695" y="4028891"/>
                      <a:pt x="174625" y="4010025"/>
                      <a:pt x="180975" y="3990975"/>
                    </a:cubicBezTo>
                    <a:lnTo>
                      <a:pt x="190500" y="3962400"/>
                    </a:lnTo>
                    <a:cubicBezTo>
                      <a:pt x="187325" y="3911600"/>
                      <a:pt x="187852" y="3860432"/>
                      <a:pt x="180975" y="3810000"/>
                    </a:cubicBezTo>
                    <a:cubicBezTo>
                      <a:pt x="159544" y="3652837"/>
                      <a:pt x="167878" y="3817144"/>
                      <a:pt x="152400" y="3724275"/>
                    </a:cubicBezTo>
                    <a:cubicBezTo>
                      <a:pt x="149225" y="3705225"/>
                      <a:pt x="147065" y="3685978"/>
                      <a:pt x="142875" y="3667125"/>
                    </a:cubicBezTo>
                    <a:cubicBezTo>
                      <a:pt x="140697" y="3657324"/>
                      <a:pt x="140450" y="3645650"/>
                      <a:pt x="133350" y="3638550"/>
                    </a:cubicBezTo>
                    <a:cubicBezTo>
                      <a:pt x="117161" y="3622361"/>
                      <a:pt x="76200" y="3600450"/>
                      <a:pt x="76200" y="3600450"/>
                    </a:cubicBezTo>
                    <a:cubicBezTo>
                      <a:pt x="73025" y="3590925"/>
                      <a:pt x="71165" y="3580855"/>
                      <a:pt x="66675" y="3571875"/>
                    </a:cubicBezTo>
                    <a:cubicBezTo>
                      <a:pt x="61555" y="3561636"/>
                      <a:pt x="49735" y="3554552"/>
                      <a:pt x="47625" y="3543300"/>
                    </a:cubicBezTo>
                    <a:cubicBezTo>
                      <a:pt x="39996" y="3502612"/>
                      <a:pt x="48635" y="3459509"/>
                      <a:pt x="38100" y="3419475"/>
                    </a:cubicBezTo>
                    <a:cubicBezTo>
                      <a:pt x="32273" y="3397334"/>
                      <a:pt x="0" y="3362325"/>
                      <a:pt x="0" y="3362325"/>
                    </a:cubicBezTo>
                    <a:cubicBezTo>
                      <a:pt x="2149" y="3349432"/>
                      <a:pt x="11300" y="3285159"/>
                      <a:pt x="19050" y="3267075"/>
                    </a:cubicBezTo>
                    <a:cubicBezTo>
                      <a:pt x="23559" y="3256553"/>
                      <a:pt x="33451" y="3248961"/>
                      <a:pt x="38100" y="3238500"/>
                    </a:cubicBezTo>
                    <a:cubicBezTo>
                      <a:pt x="46255" y="3220150"/>
                      <a:pt x="50800" y="3200400"/>
                      <a:pt x="57150" y="3181350"/>
                    </a:cubicBezTo>
                    <a:cubicBezTo>
                      <a:pt x="63944" y="3160967"/>
                      <a:pt x="68347" y="3139406"/>
                      <a:pt x="85725" y="3124200"/>
                    </a:cubicBezTo>
                    <a:cubicBezTo>
                      <a:pt x="102955" y="3109123"/>
                      <a:pt x="123825" y="3098800"/>
                      <a:pt x="142875" y="3086100"/>
                    </a:cubicBezTo>
                    <a:lnTo>
                      <a:pt x="171450" y="3067050"/>
                    </a:lnTo>
                    <a:cubicBezTo>
                      <a:pt x="196850" y="2990850"/>
                      <a:pt x="158750" y="3079750"/>
                      <a:pt x="209550" y="3028950"/>
                    </a:cubicBezTo>
                    <a:cubicBezTo>
                      <a:pt x="216650" y="3021850"/>
                      <a:pt x="212803" y="3008215"/>
                      <a:pt x="219075" y="3000375"/>
                    </a:cubicBezTo>
                    <a:cubicBezTo>
                      <a:pt x="226226" y="2991436"/>
                      <a:pt x="238125" y="2987675"/>
                      <a:pt x="247650" y="2981325"/>
                    </a:cubicBezTo>
                    <a:cubicBezTo>
                      <a:pt x="254000" y="2971800"/>
                      <a:pt x="257175" y="2959100"/>
                      <a:pt x="266700" y="2952750"/>
                    </a:cubicBezTo>
                    <a:cubicBezTo>
                      <a:pt x="277592" y="2945488"/>
                      <a:pt x="292213" y="2946821"/>
                      <a:pt x="304800" y="2943225"/>
                    </a:cubicBezTo>
                    <a:cubicBezTo>
                      <a:pt x="314454" y="2940467"/>
                      <a:pt x="324598" y="2938576"/>
                      <a:pt x="333375" y="2933700"/>
                    </a:cubicBezTo>
                    <a:cubicBezTo>
                      <a:pt x="353389" y="2922581"/>
                      <a:pt x="390525" y="2895600"/>
                      <a:pt x="390525" y="2895600"/>
                    </a:cubicBezTo>
                    <a:cubicBezTo>
                      <a:pt x="396875" y="2886075"/>
                      <a:pt x="401480" y="2875120"/>
                      <a:pt x="409575" y="2867025"/>
                    </a:cubicBezTo>
                    <a:cubicBezTo>
                      <a:pt x="417670" y="2858930"/>
                      <a:pt x="430999" y="2856914"/>
                      <a:pt x="438150" y="2847975"/>
                    </a:cubicBezTo>
                    <a:cubicBezTo>
                      <a:pt x="475095" y="2801793"/>
                      <a:pt x="413905" y="2830657"/>
                      <a:pt x="476250" y="2809875"/>
                    </a:cubicBezTo>
                    <a:cubicBezTo>
                      <a:pt x="508000" y="2762250"/>
                      <a:pt x="485775" y="2787650"/>
                      <a:pt x="552450" y="2743200"/>
                    </a:cubicBezTo>
                    <a:lnTo>
                      <a:pt x="581025" y="2724150"/>
                    </a:lnTo>
                    <a:cubicBezTo>
                      <a:pt x="625475" y="2657475"/>
                      <a:pt x="600075" y="2679700"/>
                      <a:pt x="647700" y="2647950"/>
                    </a:cubicBezTo>
                    <a:cubicBezTo>
                      <a:pt x="650875" y="2638425"/>
                      <a:pt x="654790" y="2629115"/>
                      <a:pt x="657225" y="2619375"/>
                    </a:cubicBezTo>
                    <a:lnTo>
                      <a:pt x="676275" y="2543175"/>
                    </a:lnTo>
                    <a:cubicBezTo>
                      <a:pt x="673100" y="2517775"/>
                      <a:pt x="670958" y="2492224"/>
                      <a:pt x="666750" y="2466975"/>
                    </a:cubicBezTo>
                    <a:cubicBezTo>
                      <a:pt x="660795" y="2431243"/>
                      <a:pt x="656759" y="2432007"/>
                      <a:pt x="647700" y="2400300"/>
                    </a:cubicBezTo>
                    <a:cubicBezTo>
                      <a:pt x="644104" y="2387713"/>
                      <a:pt x="641937" y="2374739"/>
                      <a:pt x="638175" y="2362200"/>
                    </a:cubicBezTo>
                    <a:cubicBezTo>
                      <a:pt x="632405" y="2342966"/>
                      <a:pt x="635833" y="2316189"/>
                      <a:pt x="619125" y="2305050"/>
                    </a:cubicBezTo>
                    <a:cubicBezTo>
                      <a:pt x="609600" y="2298700"/>
                      <a:pt x="600789" y="2291120"/>
                      <a:pt x="590550" y="2286000"/>
                    </a:cubicBezTo>
                    <a:cubicBezTo>
                      <a:pt x="564819" y="2273135"/>
                      <a:pt x="531165" y="2272803"/>
                      <a:pt x="504825" y="2266950"/>
                    </a:cubicBezTo>
                    <a:cubicBezTo>
                      <a:pt x="475249" y="2260377"/>
                      <a:pt x="473363" y="2255500"/>
                      <a:pt x="447675" y="2238375"/>
                    </a:cubicBezTo>
                    <a:cubicBezTo>
                      <a:pt x="444500" y="2228850"/>
                      <a:pt x="444422" y="2217640"/>
                      <a:pt x="438150" y="2209800"/>
                    </a:cubicBezTo>
                    <a:cubicBezTo>
                      <a:pt x="421683" y="2189217"/>
                      <a:pt x="369888" y="2177521"/>
                      <a:pt x="352425" y="2171700"/>
                    </a:cubicBezTo>
                    <a:lnTo>
                      <a:pt x="323850" y="2162175"/>
                    </a:lnTo>
                    <a:cubicBezTo>
                      <a:pt x="327025" y="2127250"/>
                      <a:pt x="323480" y="2091044"/>
                      <a:pt x="333375" y="2057400"/>
                    </a:cubicBezTo>
                    <a:cubicBezTo>
                      <a:pt x="339835" y="2035435"/>
                      <a:pt x="364235" y="2021970"/>
                      <a:pt x="371475" y="2000250"/>
                    </a:cubicBezTo>
                    <a:lnTo>
                      <a:pt x="381000" y="1971675"/>
                    </a:lnTo>
                    <a:cubicBezTo>
                      <a:pt x="377825" y="1946275"/>
                      <a:pt x="376054" y="1920660"/>
                      <a:pt x="371475" y="1895475"/>
                    </a:cubicBezTo>
                    <a:cubicBezTo>
                      <a:pt x="369679" y="1885597"/>
                      <a:pt x="364708" y="1876554"/>
                      <a:pt x="361950" y="1866900"/>
                    </a:cubicBezTo>
                    <a:cubicBezTo>
                      <a:pt x="358354" y="1854313"/>
                      <a:pt x="355265" y="1841579"/>
                      <a:pt x="352425" y="1828800"/>
                    </a:cubicBezTo>
                    <a:cubicBezTo>
                      <a:pt x="332682" y="1739955"/>
                      <a:pt x="353254" y="1823835"/>
                      <a:pt x="333375" y="1714500"/>
                    </a:cubicBezTo>
                    <a:cubicBezTo>
                      <a:pt x="331033" y="1701620"/>
                      <a:pt x="327025" y="1689100"/>
                      <a:pt x="323850" y="1676400"/>
                    </a:cubicBezTo>
                    <a:cubicBezTo>
                      <a:pt x="320675" y="1619250"/>
                      <a:pt x="322420" y="1561613"/>
                      <a:pt x="314325" y="1504950"/>
                    </a:cubicBezTo>
                    <a:cubicBezTo>
                      <a:pt x="312706" y="1493617"/>
                      <a:pt x="299924" y="1486836"/>
                      <a:pt x="295275" y="1476375"/>
                    </a:cubicBezTo>
                    <a:cubicBezTo>
                      <a:pt x="287120" y="1458025"/>
                      <a:pt x="282575" y="1438275"/>
                      <a:pt x="276225" y="1419225"/>
                    </a:cubicBezTo>
                    <a:cubicBezTo>
                      <a:pt x="260593" y="1372328"/>
                      <a:pt x="268351" y="1400554"/>
                      <a:pt x="257175" y="1333500"/>
                    </a:cubicBezTo>
                    <a:cubicBezTo>
                      <a:pt x="250939" y="1208780"/>
                      <a:pt x="239255" y="1129116"/>
                      <a:pt x="257175" y="1009650"/>
                    </a:cubicBezTo>
                    <a:cubicBezTo>
                      <a:pt x="260154" y="989792"/>
                      <a:pt x="269875" y="971550"/>
                      <a:pt x="276225" y="952500"/>
                    </a:cubicBezTo>
                    <a:lnTo>
                      <a:pt x="285750" y="923925"/>
                    </a:lnTo>
                    <a:cubicBezTo>
                      <a:pt x="288925" y="866775"/>
                      <a:pt x="289848" y="809455"/>
                      <a:pt x="295275" y="752475"/>
                    </a:cubicBezTo>
                    <a:cubicBezTo>
                      <a:pt x="298092" y="722900"/>
                      <a:pt x="311007" y="721011"/>
                      <a:pt x="323850" y="695325"/>
                    </a:cubicBezTo>
                    <a:cubicBezTo>
                      <a:pt x="328340" y="686345"/>
                      <a:pt x="330200" y="676275"/>
                      <a:pt x="333375" y="666750"/>
                    </a:cubicBezTo>
                    <a:cubicBezTo>
                      <a:pt x="338589" y="593759"/>
                      <a:pt x="353063" y="483404"/>
                      <a:pt x="333375" y="409575"/>
                    </a:cubicBezTo>
                    <a:cubicBezTo>
                      <a:pt x="330425" y="398514"/>
                      <a:pt x="314325" y="396875"/>
                      <a:pt x="304800" y="390525"/>
                    </a:cubicBezTo>
                    <a:lnTo>
                      <a:pt x="266700" y="333375"/>
                    </a:lnTo>
                    <a:cubicBezTo>
                      <a:pt x="260350" y="323850"/>
                      <a:pt x="257175" y="311150"/>
                      <a:pt x="247650" y="304800"/>
                    </a:cubicBezTo>
                    <a:lnTo>
                      <a:pt x="219075" y="285750"/>
                    </a:lnTo>
                    <a:cubicBezTo>
                      <a:pt x="212725" y="276225"/>
                      <a:pt x="204674" y="267636"/>
                      <a:pt x="200025" y="257175"/>
                    </a:cubicBezTo>
                    <a:cubicBezTo>
                      <a:pt x="191870" y="238825"/>
                      <a:pt x="180975" y="200025"/>
                      <a:pt x="180975" y="200025"/>
                    </a:cubicBezTo>
                    <a:cubicBezTo>
                      <a:pt x="184150" y="180975"/>
                      <a:pt x="181863" y="160149"/>
                      <a:pt x="190500" y="142875"/>
                    </a:cubicBezTo>
                    <a:cubicBezTo>
                      <a:pt x="195620" y="132636"/>
                      <a:pt x="210980" y="131920"/>
                      <a:pt x="219075" y="123825"/>
                    </a:cubicBezTo>
                    <a:cubicBezTo>
                      <a:pt x="235773" y="107127"/>
                      <a:pt x="241452" y="88366"/>
                      <a:pt x="247650" y="66675"/>
                    </a:cubicBezTo>
                    <a:cubicBezTo>
                      <a:pt x="259485" y="25252"/>
                      <a:pt x="257175" y="37360"/>
                      <a:pt x="257175" y="0"/>
                    </a:cubicBezTo>
                  </a:path>
                </a:pathLst>
              </a:custGeom>
              <a:noFill/>
              <a:ln w="57150" algn="ctr">
                <a:solidFill>
                  <a:srgbClr val="00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42" name="Fluxograma: Conector 51"/>
              <p:cNvSpPr>
                <a:spLocks noChangeArrowheads="1"/>
              </p:cNvSpPr>
              <p:nvPr/>
            </p:nvSpPr>
            <p:spPr bwMode="auto">
              <a:xfrm>
                <a:off x="4511675" y="1944688"/>
                <a:ext cx="88900" cy="88900"/>
              </a:xfrm>
              <a:prstGeom prst="flowChartConnector">
                <a:avLst/>
              </a:prstGeom>
              <a:solidFill>
                <a:srgbClr val="FFC000"/>
              </a:solidFill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endParaRPr lang="pt-BR" sz="1100" b="1"/>
              </a:p>
            </p:txBody>
          </p:sp>
          <p:sp>
            <p:nvSpPr>
              <p:cNvPr id="43" name="Fluxograma: Conector 50"/>
              <p:cNvSpPr>
                <a:spLocks noChangeArrowheads="1"/>
              </p:cNvSpPr>
              <p:nvPr/>
            </p:nvSpPr>
            <p:spPr bwMode="auto">
              <a:xfrm>
                <a:off x="4481513" y="3786188"/>
                <a:ext cx="90487" cy="90487"/>
              </a:xfrm>
              <a:prstGeom prst="flowChartConnector">
                <a:avLst/>
              </a:prstGeom>
              <a:solidFill>
                <a:srgbClr val="FFC000"/>
              </a:solidFill>
              <a:ln w="222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endParaRPr lang="pt-BR" sz="1100" b="1"/>
              </a:p>
            </p:txBody>
          </p:sp>
          <p:sp>
            <p:nvSpPr>
              <p:cNvPr id="44" name="Forma livre 32"/>
              <p:cNvSpPr>
                <a:spLocks/>
              </p:cNvSpPr>
              <p:nvPr/>
            </p:nvSpPr>
            <p:spPr bwMode="auto">
              <a:xfrm>
                <a:off x="4371975" y="755650"/>
                <a:ext cx="85725" cy="849313"/>
              </a:xfrm>
              <a:custGeom>
                <a:avLst/>
                <a:gdLst>
                  <a:gd name="T0" fmla="*/ 76200 w 85725"/>
                  <a:gd name="T1" fmla="*/ 855392 h 849231"/>
                  <a:gd name="T2" fmla="*/ 61913 w 85725"/>
                  <a:gd name="T3" fmla="*/ 802619 h 849231"/>
                  <a:gd name="T4" fmla="*/ 57150 w 85725"/>
                  <a:gd name="T5" fmla="*/ 788256 h 849231"/>
                  <a:gd name="T6" fmla="*/ 66675 w 85725"/>
                  <a:gd name="T7" fmla="*/ 740257 h 849231"/>
                  <a:gd name="T8" fmla="*/ 80963 w 85725"/>
                  <a:gd name="T9" fmla="*/ 725893 h 849231"/>
                  <a:gd name="T10" fmla="*/ 85725 w 85725"/>
                  <a:gd name="T11" fmla="*/ 711492 h 849231"/>
                  <a:gd name="T12" fmla="*/ 80963 w 85725"/>
                  <a:gd name="T13" fmla="*/ 605944 h 849231"/>
                  <a:gd name="T14" fmla="*/ 71438 w 85725"/>
                  <a:gd name="T15" fmla="*/ 577188 h 849231"/>
                  <a:gd name="T16" fmla="*/ 61913 w 85725"/>
                  <a:gd name="T17" fmla="*/ 548406 h 849231"/>
                  <a:gd name="T18" fmla="*/ 57150 w 85725"/>
                  <a:gd name="T19" fmla="*/ 533998 h 849231"/>
                  <a:gd name="T20" fmla="*/ 52388 w 85725"/>
                  <a:gd name="T21" fmla="*/ 510006 h 849231"/>
                  <a:gd name="T22" fmla="*/ 57150 w 85725"/>
                  <a:gd name="T23" fmla="*/ 466843 h 849231"/>
                  <a:gd name="T24" fmla="*/ 61913 w 85725"/>
                  <a:gd name="T25" fmla="*/ 452448 h 849231"/>
                  <a:gd name="T26" fmla="*/ 66675 w 85725"/>
                  <a:gd name="T27" fmla="*/ 418843 h 849231"/>
                  <a:gd name="T28" fmla="*/ 61913 w 85725"/>
                  <a:gd name="T29" fmla="*/ 361318 h 849231"/>
                  <a:gd name="T30" fmla="*/ 52388 w 85725"/>
                  <a:gd name="T31" fmla="*/ 332518 h 849231"/>
                  <a:gd name="T32" fmla="*/ 42863 w 85725"/>
                  <a:gd name="T33" fmla="*/ 212568 h 849231"/>
                  <a:gd name="T34" fmla="*/ 38100 w 85725"/>
                  <a:gd name="T35" fmla="*/ 198193 h 849231"/>
                  <a:gd name="T36" fmla="*/ 19050 w 85725"/>
                  <a:gd name="T37" fmla="*/ 169393 h 849231"/>
                  <a:gd name="T38" fmla="*/ 4763 w 85725"/>
                  <a:gd name="T39" fmla="*/ 126231 h 849231"/>
                  <a:gd name="T40" fmla="*/ 0 w 85725"/>
                  <a:gd name="T41" fmla="*/ 111868 h 849231"/>
                  <a:gd name="T42" fmla="*/ 4763 w 85725"/>
                  <a:gd name="T43" fmla="*/ 73468 h 849231"/>
                  <a:gd name="T44" fmla="*/ 14288 w 85725"/>
                  <a:gd name="T45" fmla="*/ 44668 h 849231"/>
                  <a:gd name="T46" fmla="*/ 19050 w 85725"/>
                  <a:gd name="T47" fmla="*/ 30306 h 849231"/>
                  <a:gd name="T48" fmla="*/ 28575 w 85725"/>
                  <a:gd name="T49" fmla="*/ 15943 h 849231"/>
                  <a:gd name="T50" fmla="*/ 38100 w 85725"/>
                  <a:gd name="T51" fmla="*/ 1506 h 849231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5725"/>
                  <a:gd name="T79" fmla="*/ 0 h 849231"/>
                  <a:gd name="T80" fmla="*/ 85725 w 85725"/>
                  <a:gd name="T81" fmla="*/ 849231 h 849231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5725" h="849231">
                    <a:moveTo>
                      <a:pt x="76200" y="849231"/>
                    </a:moveTo>
                    <a:cubicBezTo>
                      <a:pt x="69470" y="815576"/>
                      <a:pt x="73997" y="833093"/>
                      <a:pt x="61913" y="796843"/>
                    </a:cubicBezTo>
                    <a:lnTo>
                      <a:pt x="57150" y="782556"/>
                    </a:lnTo>
                    <a:cubicBezTo>
                      <a:pt x="57553" y="779737"/>
                      <a:pt x="60631" y="743997"/>
                      <a:pt x="66675" y="734931"/>
                    </a:cubicBezTo>
                    <a:cubicBezTo>
                      <a:pt x="70411" y="729327"/>
                      <a:pt x="76200" y="725406"/>
                      <a:pt x="80963" y="720643"/>
                    </a:cubicBezTo>
                    <a:cubicBezTo>
                      <a:pt x="82550" y="715881"/>
                      <a:pt x="85725" y="711376"/>
                      <a:pt x="85725" y="706356"/>
                    </a:cubicBezTo>
                    <a:cubicBezTo>
                      <a:pt x="85725" y="671395"/>
                      <a:pt x="84687" y="636343"/>
                      <a:pt x="80963" y="601581"/>
                    </a:cubicBezTo>
                    <a:cubicBezTo>
                      <a:pt x="79893" y="591598"/>
                      <a:pt x="74613" y="582531"/>
                      <a:pt x="71438" y="573006"/>
                    </a:cubicBezTo>
                    <a:lnTo>
                      <a:pt x="61913" y="544431"/>
                    </a:lnTo>
                    <a:cubicBezTo>
                      <a:pt x="60325" y="539668"/>
                      <a:pt x="58134" y="535066"/>
                      <a:pt x="57150" y="530143"/>
                    </a:cubicBezTo>
                    <a:lnTo>
                      <a:pt x="52388" y="506331"/>
                    </a:lnTo>
                    <a:cubicBezTo>
                      <a:pt x="53975" y="492043"/>
                      <a:pt x="54787" y="477648"/>
                      <a:pt x="57150" y="463468"/>
                    </a:cubicBezTo>
                    <a:cubicBezTo>
                      <a:pt x="57975" y="458516"/>
                      <a:pt x="60928" y="454104"/>
                      <a:pt x="61913" y="449181"/>
                    </a:cubicBezTo>
                    <a:cubicBezTo>
                      <a:pt x="64114" y="438174"/>
                      <a:pt x="65088" y="426956"/>
                      <a:pt x="66675" y="415843"/>
                    </a:cubicBezTo>
                    <a:cubicBezTo>
                      <a:pt x="65088" y="396793"/>
                      <a:pt x="65056" y="377549"/>
                      <a:pt x="61913" y="358693"/>
                    </a:cubicBezTo>
                    <a:cubicBezTo>
                      <a:pt x="60262" y="348789"/>
                      <a:pt x="52388" y="330118"/>
                      <a:pt x="52388" y="330118"/>
                    </a:cubicBezTo>
                    <a:cubicBezTo>
                      <a:pt x="50459" y="295401"/>
                      <a:pt x="50316" y="248322"/>
                      <a:pt x="42863" y="211056"/>
                    </a:cubicBezTo>
                    <a:cubicBezTo>
                      <a:pt x="41878" y="206133"/>
                      <a:pt x="40538" y="201157"/>
                      <a:pt x="38100" y="196768"/>
                    </a:cubicBezTo>
                    <a:cubicBezTo>
                      <a:pt x="32541" y="186761"/>
                      <a:pt x="19050" y="168193"/>
                      <a:pt x="19050" y="168193"/>
                    </a:cubicBezTo>
                    <a:lnTo>
                      <a:pt x="4763" y="125331"/>
                    </a:lnTo>
                    <a:lnTo>
                      <a:pt x="0" y="111043"/>
                    </a:lnTo>
                    <a:cubicBezTo>
                      <a:pt x="1588" y="98343"/>
                      <a:pt x="2081" y="85458"/>
                      <a:pt x="4763" y="72943"/>
                    </a:cubicBezTo>
                    <a:cubicBezTo>
                      <a:pt x="6867" y="63126"/>
                      <a:pt x="11113" y="53893"/>
                      <a:pt x="14288" y="44368"/>
                    </a:cubicBezTo>
                    <a:cubicBezTo>
                      <a:pt x="15875" y="39606"/>
                      <a:pt x="16266" y="34258"/>
                      <a:pt x="19050" y="30081"/>
                    </a:cubicBezTo>
                    <a:cubicBezTo>
                      <a:pt x="22225" y="25318"/>
                      <a:pt x="26015" y="20913"/>
                      <a:pt x="28575" y="15793"/>
                    </a:cubicBezTo>
                    <a:cubicBezTo>
                      <a:pt x="36472" y="0"/>
                      <a:pt x="27486" y="1506"/>
                      <a:pt x="38100" y="1506"/>
                    </a:cubicBezTo>
                  </a:path>
                </a:pathLst>
              </a:custGeom>
              <a:noFill/>
              <a:ln w="12700" algn="ctr">
                <a:solidFill>
                  <a:srgbClr val="0033CC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endParaRPr lang="pt-BR"/>
              </a:p>
            </p:txBody>
          </p:sp>
        </p:grpSp>
        <p:sp>
          <p:nvSpPr>
            <p:cNvPr id="22" name="Rectangle 52"/>
            <p:cNvSpPr>
              <a:spLocks noChangeArrowheads="1"/>
            </p:cNvSpPr>
            <p:nvPr/>
          </p:nvSpPr>
          <p:spPr bwMode="auto">
            <a:xfrm>
              <a:off x="1236640" y="6691295"/>
              <a:ext cx="7006714" cy="576064"/>
            </a:xfrm>
            <a:prstGeom prst="rect">
              <a:avLst/>
            </a:prstGeom>
            <a:solidFill>
              <a:schemeClr val="bg1"/>
            </a:solidFill>
            <a:ln w="12700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pt-BR" sz="1200" b="1" dirty="0">
                  <a:solidFill>
                    <a:srgbClr val="000000"/>
                  </a:solidFill>
                  <a:latin typeface="Arial Narrow" pitchFamily="34" charset="0"/>
                </a:rPr>
                <a:t>INVESTIMENTO TOTAL: </a:t>
              </a:r>
              <a:r>
                <a:rPr lang="pt-BR" sz="1200" b="1" dirty="0" smtClean="0">
                  <a:solidFill>
                    <a:srgbClr val="000000"/>
                  </a:solidFill>
                  <a:latin typeface="Arial Narrow" pitchFamily="34" charset="0"/>
                </a:rPr>
                <a:t>	</a:t>
              </a:r>
              <a:r>
                <a:rPr lang="pt-BR" sz="1200" b="1" dirty="0" smtClean="0">
                  <a:latin typeface="Arial Narrow" pitchFamily="34" charset="0"/>
                </a:rPr>
                <a:t>2011- </a:t>
              </a:r>
              <a:r>
                <a:rPr lang="pt-BR" sz="1200" b="1" dirty="0">
                  <a:latin typeface="Arial Narrow" pitchFamily="34" charset="0"/>
                </a:rPr>
                <a:t>2014: R$ 36,3 milhões</a:t>
              </a:r>
            </a:p>
            <a:p>
              <a:r>
                <a:rPr lang="pt-BR" sz="1200" b="1" dirty="0">
                  <a:latin typeface="Arial Narrow" pitchFamily="34" charset="0"/>
                </a:rPr>
                <a:t>		</a:t>
              </a:r>
              <a:r>
                <a:rPr lang="pt-BR" sz="1200" b="1" dirty="0" smtClean="0">
                  <a:latin typeface="Arial Narrow" pitchFamily="34" charset="0"/>
                </a:rPr>
                <a:t>2015- </a:t>
              </a:r>
              <a:r>
                <a:rPr lang="pt-BR" sz="1200" b="1" dirty="0">
                  <a:latin typeface="Arial Narrow" pitchFamily="34" charset="0"/>
                </a:rPr>
                <a:t>2018: R$ 32,72 milhões</a:t>
              </a:r>
            </a:p>
          </p:txBody>
        </p:sp>
        <p:sp>
          <p:nvSpPr>
            <p:cNvPr id="23" name="CaixaDeTexto 65"/>
            <p:cNvSpPr txBox="1">
              <a:spLocks noChangeArrowheads="1"/>
            </p:cNvSpPr>
            <p:nvPr/>
          </p:nvSpPr>
          <p:spPr bwMode="auto">
            <a:xfrm>
              <a:off x="5050508" y="1350456"/>
              <a:ext cx="2705195" cy="67705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424" tIns="45712" rIns="91424" bIns="45712">
              <a:spAutoFit/>
            </a:bodyPr>
            <a:lstStyle/>
            <a:p>
              <a:r>
                <a:rPr lang="pt-BR" sz="900" b="1" dirty="0">
                  <a:solidFill>
                    <a:srgbClr val="000000"/>
                  </a:solidFill>
                </a:rPr>
                <a:t>Dragagem </a:t>
              </a:r>
              <a:r>
                <a:rPr lang="pt-BR" sz="900" b="1" dirty="0"/>
                <a:t>localizada – Tramo Norte</a:t>
              </a:r>
            </a:p>
            <a:p>
              <a:r>
                <a:rPr lang="pt-BR" sz="900" b="1" dirty="0"/>
                <a:t> 2011-2014: R$ 14,55 milhões </a:t>
              </a:r>
            </a:p>
            <a:p>
              <a:r>
                <a:rPr lang="pt-BR" sz="900" b="1" dirty="0"/>
                <a:t> 2015-2018: R$ 12,0 milhões</a:t>
              </a:r>
            </a:p>
          </p:txBody>
        </p:sp>
        <p:sp>
          <p:nvSpPr>
            <p:cNvPr id="25" name="Rectangle 14"/>
            <p:cNvSpPr>
              <a:spLocks noChangeArrowheads="1"/>
            </p:cNvSpPr>
            <p:nvPr/>
          </p:nvSpPr>
          <p:spPr bwMode="auto">
            <a:xfrm>
              <a:off x="5076056" y="2160817"/>
              <a:ext cx="2699520" cy="67705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424" tIns="45712" rIns="91424" bIns="45712">
              <a:spAutoFit/>
            </a:bodyPr>
            <a:lstStyle/>
            <a:p>
              <a:r>
                <a:rPr lang="pt-BR" sz="900" b="1" dirty="0">
                  <a:solidFill>
                    <a:srgbClr val="000000"/>
                  </a:solidFill>
                </a:rPr>
                <a:t>EVTEA - </a:t>
              </a:r>
              <a:r>
                <a:rPr lang="pt-BR" sz="900" b="1" dirty="0"/>
                <a:t>Paraguai</a:t>
              </a:r>
            </a:p>
            <a:p>
              <a:r>
                <a:rPr lang="pt-BR" sz="900" b="1" dirty="0"/>
                <a:t>2011-2014: R$ 9,75 milhões </a:t>
              </a:r>
            </a:p>
            <a:p>
              <a:r>
                <a:rPr lang="pt-BR" sz="900" b="1" dirty="0"/>
                <a:t>2015-2018: R$ 4,72 milhões </a:t>
              </a:r>
            </a:p>
          </p:txBody>
        </p:sp>
        <p:sp>
          <p:nvSpPr>
            <p:cNvPr id="26" name="CaixaDeTexto 65"/>
            <p:cNvSpPr txBox="1">
              <a:spLocks noChangeArrowheads="1"/>
            </p:cNvSpPr>
            <p:nvPr/>
          </p:nvSpPr>
          <p:spPr bwMode="auto">
            <a:xfrm>
              <a:off x="5076056" y="3965701"/>
              <a:ext cx="2699521" cy="67705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424" tIns="45712" rIns="91424" bIns="45712">
              <a:spAutoFit/>
            </a:bodyPr>
            <a:lstStyle/>
            <a:p>
              <a:r>
                <a:rPr lang="pt-BR" sz="900" b="1" dirty="0">
                  <a:solidFill>
                    <a:srgbClr val="000000"/>
                  </a:solidFill>
                </a:rPr>
                <a:t>Dragagem </a:t>
              </a:r>
              <a:r>
                <a:rPr lang="pt-BR" sz="900" b="1" dirty="0"/>
                <a:t>localizada – Passo do Jacaré</a:t>
              </a:r>
            </a:p>
            <a:p>
              <a:r>
                <a:rPr lang="pt-BR" sz="900" b="1" dirty="0" smtClean="0"/>
                <a:t>2011-2014</a:t>
              </a:r>
              <a:r>
                <a:rPr lang="pt-BR" sz="900" b="1" dirty="0"/>
                <a:t>: R$ 0,0 milhões </a:t>
              </a:r>
            </a:p>
            <a:p>
              <a:r>
                <a:rPr lang="pt-BR" sz="900" b="1" dirty="0"/>
                <a:t>2015-2018: R$ 6,0 milhões</a:t>
              </a:r>
            </a:p>
          </p:txBody>
        </p:sp>
        <p:cxnSp>
          <p:nvCxnSpPr>
            <p:cNvPr id="28" name="Conector de seta reta 28"/>
            <p:cNvCxnSpPr/>
            <p:nvPr/>
          </p:nvCxnSpPr>
          <p:spPr bwMode="auto">
            <a:xfrm flipH="1">
              <a:off x="4008438" y="2996952"/>
              <a:ext cx="1067618" cy="874961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de seta reta 30"/>
            <p:cNvCxnSpPr/>
            <p:nvPr/>
          </p:nvCxnSpPr>
          <p:spPr bwMode="auto">
            <a:xfrm flipH="1" flipV="1">
              <a:off x="4164938" y="2490508"/>
              <a:ext cx="911120" cy="506444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14"/>
            <p:cNvSpPr>
              <a:spLocks noChangeArrowheads="1"/>
            </p:cNvSpPr>
            <p:nvPr/>
          </p:nvSpPr>
          <p:spPr bwMode="auto">
            <a:xfrm>
              <a:off x="5056183" y="2905262"/>
              <a:ext cx="2699520" cy="677054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 lIns="91424" tIns="45712" rIns="91424" bIns="45712">
              <a:spAutoFit/>
            </a:bodyPr>
            <a:lstStyle/>
            <a:p>
              <a:r>
                <a:rPr lang="pt-BR" sz="900" b="1" dirty="0">
                  <a:solidFill>
                    <a:srgbClr val="000000"/>
                  </a:solidFill>
                </a:rPr>
                <a:t>TC Marinha - </a:t>
              </a:r>
              <a:r>
                <a:rPr lang="pt-BR" sz="900" b="1" dirty="0"/>
                <a:t>Sinalização</a:t>
              </a:r>
            </a:p>
            <a:p>
              <a:r>
                <a:rPr lang="pt-BR" sz="900" b="1" dirty="0"/>
                <a:t>2011-2014: R$ 12,0 milhões</a:t>
              </a:r>
            </a:p>
            <a:p>
              <a:r>
                <a:rPr lang="pt-BR" sz="900" b="1" dirty="0"/>
                <a:t>2015-2018: R$ 10,0 milhões</a:t>
              </a:r>
            </a:p>
          </p:txBody>
        </p:sp>
      </p:grpSp>
      <p:sp>
        <p:nvSpPr>
          <p:cNvPr id="46" name="Retângulo 45">
            <a:extLst>
              <a:ext uri="{FF2B5EF4-FFF2-40B4-BE49-F238E27FC236}">
                <a16:creationId xmlns:a16="http://schemas.microsoft.com/office/drawing/2014/main" id="{765BDED3-329C-4F29-8822-811919B6805F}"/>
              </a:ext>
            </a:extLst>
          </p:cNvPr>
          <p:cNvSpPr/>
          <p:nvPr/>
        </p:nvSpPr>
        <p:spPr>
          <a:xfrm>
            <a:off x="5618259" y="4338229"/>
            <a:ext cx="6467088" cy="548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defTabSz="449263">
              <a:spcAft>
                <a:spcPts val="20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>
                <a:tab pos="177800" algn="l"/>
                <a:tab pos="1092200" algn="l"/>
                <a:tab pos="2006600" algn="l"/>
                <a:tab pos="2921000" algn="l"/>
                <a:tab pos="3835400" algn="l"/>
                <a:tab pos="4749800" algn="l"/>
                <a:tab pos="5664200" algn="l"/>
                <a:tab pos="6578600" algn="l"/>
                <a:tab pos="7493000" algn="l"/>
                <a:tab pos="8407400" algn="l"/>
                <a:tab pos="9321800" algn="l"/>
                <a:tab pos="10236200" algn="l"/>
              </a:tabLst>
            </a:pPr>
            <a:r>
              <a:rPr lang="pt-BR" sz="1400" dirty="0"/>
              <a:t>Investimento Total no PAC:</a:t>
            </a:r>
          </a:p>
          <a:p>
            <a:pPr marL="742950" lvl="1" indent="-285750"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pt-BR" sz="1400" dirty="0"/>
              <a:t>2015-2018: R$ 32,72 milhões </a:t>
            </a:r>
            <a:r>
              <a:rPr lang="pt-BR" sz="1400" b="1" dirty="0"/>
              <a:t>(Necessário acréscimo de R$ 50,65 milhões)</a:t>
            </a:r>
          </a:p>
        </p:txBody>
      </p:sp>
    </p:spTree>
    <p:extLst>
      <p:ext uri="{BB962C8B-B14F-4D97-AF65-F5344CB8AC3E}">
        <p14:creationId xmlns:p14="http://schemas.microsoft.com/office/powerpoint/2010/main" val="191987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5277</TotalTime>
  <Words>1206</Words>
  <Application>Microsoft Office PowerPoint</Application>
  <PresentationFormat>Widescreen</PresentationFormat>
  <Paragraphs>260</Paragraphs>
  <Slides>13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24" baseType="lpstr">
      <vt:lpstr>Arial Unicode MS</vt:lpstr>
      <vt:lpstr>Arial</vt:lpstr>
      <vt:lpstr>Arial Narrow</vt:lpstr>
      <vt:lpstr>Calibri</vt:lpstr>
      <vt:lpstr>Calibri  </vt:lpstr>
      <vt:lpstr>Calibri Light</vt:lpstr>
      <vt:lpstr>Tahoma</vt:lpstr>
      <vt:lpstr>Times New Roman</vt:lpstr>
      <vt:lpstr>Verdana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DNIT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Usuário do Windows</dc:creator>
  <cp:lastModifiedBy>Usuário do Windows</cp:lastModifiedBy>
  <cp:revision>412</cp:revision>
  <cp:lastPrinted>2016-11-11T17:54:47Z</cp:lastPrinted>
  <dcterms:created xsi:type="dcterms:W3CDTF">2016-08-03T14:53:21Z</dcterms:created>
  <dcterms:modified xsi:type="dcterms:W3CDTF">2017-07-12T18:00:11Z</dcterms:modified>
</cp:coreProperties>
</file>