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9"/>
  </p:notesMasterIdLst>
  <p:sldIdLst>
    <p:sldId id="269" r:id="rId4"/>
    <p:sldId id="257" r:id="rId5"/>
    <p:sldId id="258" r:id="rId6"/>
    <p:sldId id="259" r:id="rId7"/>
    <p:sldId id="266" r:id="rId8"/>
    <p:sldId id="260" r:id="rId9"/>
    <p:sldId id="270" r:id="rId10"/>
    <p:sldId id="277" r:id="rId11"/>
    <p:sldId id="262" r:id="rId12"/>
    <p:sldId id="278" r:id="rId13"/>
    <p:sldId id="279" r:id="rId14"/>
    <p:sldId id="286" r:id="rId15"/>
    <p:sldId id="280" r:id="rId16"/>
    <p:sldId id="292" r:id="rId17"/>
    <p:sldId id="287" r:id="rId18"/>
    <p:sldId id="290" r:id="rId19"/>
    <p:sldId id="282" r:id="rId20"/>
    <p:sldId id="293" r:id="rId21"/>
    <p:sldId id="294" r:id="rId22"/>
    <p:sldId id="288" r:id="rId23"/>
    <p:sldId id="289" r:id="rId24"/>
    <p:sldId id="283" r:id="rId25"/>
    <p:sldId id="284" r:id="rId26"/>
    <p:sldId id="276" r:id="rId27"/>
    <p:sldId id="285" r:id="rId28"/>
  </p:sldIdLst>
  <p:sldSz cx="9144000" cy="6858000" type="screen4x3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.nascimento\AppData\Local\Microsoft\Windows\Temporary%20Internet%20Files\Content.Outlook\RNSA6R4R\dados%20atualizad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.nascimento\AppData\Local\Microsoft\Windows\Temporary%20Internet%20Files\Content.Outlook\RNSA6R4R\dados%20atualizado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-ITTI\Projetos%20em%20Andamento\ANTAQ%20-%20Hidrovia%20Paraguai-Parana\ESTRUTURA%20COMPLETA\Muriel\Exp_Imp_Pa&#237;s_v3%20(Salvo%20automaticament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-ITTI\Projetos%20em%20Andamento\ANTAQ%20-%20Hidrovia%20Paraguai-Parana\ESTRUTURA%20COMPLETA\Muriel\Exp_Imp_Pa&#237;s_v3%20(Salvo%20automaticamente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-itti\Projetos\ANTAQ%20-%20Hidrovia%20Paraguai-Parana\ESTRUTURA%20COMPLETA\Muriel\Produtos_por_pais_v3%20FINAL%20PRODUT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Sheet1!$A$7:$A$13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Sheet1!$C$7:$C$13</c:f>
              <c:numCache>
                <c:formatCode>#,##0</c:formatCode>
                <c:ptCount val="7"/>
                <c:pt idx="0">
                  <c:v>3932200.0049999999</c:v>
                </c:pt>
                <c:pt idx="1">
                  <c:v>5480890.5990000004</c:v>
                </c:pt>
                <c:pt idx="2">
                  <c:v>4366707.0080000004</c:v>
                </c:pt>
                <c:pt idx="3">
                  <c:v>5967640.7790000001</c:v>
                </c:pt>
                <c:pt idx="4">
                  <c:v>7148004.5800000001</c:v>
                </c:pt>
                <c:pt idx="5">
                  <c:v>4477087.0520000001</c:v>
                </c:pt>
                <c:pt idx="6">
                  <c:v>3307491.58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8B-4C1D-BD06-01ECD8FB0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603360"/>
        <c:axId val="587519856"/>
      </c:lineChart>
      <c:catAx>
        <c:axId val="5516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519856"/>
        <c:crossesAt val="3E+36"/>
        <c:auto val="1"/>
        <c:lblAlgn val="ctr"/>
        <c:lblOffset val="100"/>
        <c:noMultiLvlLbl val="0"/>
      </c:catAx>
      <c:valAx>
        <c:axId val="587519856"/>
        <c:scaling>
          <c:orientation val="minMax"/>
          <c:min val="30000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1603360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err="1"/>
                    <a:t>Milhões</a:t>
                  </a:r>
                  <a:r>
                    <a:rPr lang="en-US" dirty="0"/>
                    <a:t> de t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noFill/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F7-424B-9588-61C7B0759F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F7-424B-9588-61C7B0759F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F7-424B-9588-61C7B0759F3E}"/>
                </c:ext>
              </c:extLst>
            </c:dLbl>
            <c:dLbl>
              <c:idx val="3"/>
              <c:layout>
                <c:manualLayout>
                  <c:x val="8.9615266841644739E-2"/>
                  <c:y val="3.5265383493729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F7-424B-9588-61C7B0759F3E}"/>
                </c:ext>
              </c:extLst>
            </c:dLbl>
            <c:dLbl>
              <c:idx val="4"/>
              <c:layout>
                <c:manualLayout>
                  <c:x val="9.99997812773403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F7-424B-9588-61C7B0759F3E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Carvão Mineral</c:v>
                </c:pt>
                <c:pt idx="1">
                  <c:v>Petróleo</c:v>
                </c:pt>
                <c:pt idx="2">
                  <c:v>Ferro E Aço</c:v>
                </c:pt>
                <c:pt idx="3">
                  <c:v>Manganês</c:v>
                </c:pt>
                <c:pt idx="4">
                  <c:v>Minério De Ferro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4.4837600927512245E-4</c:v>
                </c:pt>
                <c:pt idx="1">
                  <c:v>4.5508375065514677E-3</c:v>
                </c:pt>
                <c:pt idx="2">
                  <c:v>5.4173980675601106E-3</c:v>
                </c:pt>
                <c:pt idx="3">
                  <c:v>0.1137097281404706</c:v>
                </c:pt>
                <c:pt idx="4">
                  <c:v>0.87587366027614266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F7-424B-9588-61C7B0759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9"/>
        <c:axId val="335165168"/>
        <c:axId val="335164048"/>
      </c:barChart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Carvão Mineral</c:v>
                </c:pt>
                <c:pt idx="1">
                  <c:v>Petróleo</c:v>
                </c:pt>
                <c:pt idx="2">
                  <c:v>Ferro E Aço</c:v>
                </c:pt>
                <c:pt idx="3">
                  <c:v>Manganês</c:v>
                </c:pt>
                <c:pt idx="4">
                  <c:v>Minério De Ferro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1483</c:v>
                </c:pt>
                <c:pt idx="1">
                  <c:v>15051.858</c:v>
                </c:pt>
                <c:pt idx="2">
                  <c:v>17918</c:v>
                </c:pt>
                <c:pt idx="3">
                  <c:v>376094</c:v>
                </c:pt>
                <c:pt idx="4">
                  <c:v>2896945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F7-424B-9588-61C7B0759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29"/>
        <c:axId val="335164608"/>
        <c:axId val="323069584"/>
      </c:barChart>
      <c:catAx>
        <c:axId val="33516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35164048"/>
        <c:crosses val="autoZero"/>
        <c:auto val="1"/>
        <c:lblAlgn val="ctr"/>
        <c:lblOffset val="100"/>
        <c:noMultiLvlLbl val="0"/>
      </c:catAx>
      <c:valAx>
        <c:axId val="335164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35165168"/>
        <c:crosses val="autoZero"/>
        <c:crossBetween val="between"/>
      </c:valAx>
      <c:catAx>
        <c:axId val="335164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3069584"/>
        <c:crosses val="autoZero"/>
        <c:auto val="1"/>
        <c:lblAlgn val="ctr"/>
        <c:lblOffset val="100"/>
        <c:noMultiLvlLbl val="0"/>
      </c:catAx>
      <c:valAx>
        <c:axId val="32306958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33516460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Exportação brasileira</a:t>
            </a:r>
          </a:p>
        </c:rich>
      </c:tx>
      <c:layout>
        <c:manualLayout>
          <c:xMode val="edge"/>
          <c:yMode val="edge"/>
          <c:x val="0.31912426397066995"/>
          <c:y val="5.37477963767219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13040217753583"/>
          <c:y val="0.10738526003360904"/>
          <c:w val="0.7598211309854459"/>
          <c:h val="0.38026515417886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Brasil_continente_2015_2014!$B$76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Brasil_continente_2015_2014!$A$77:$A$86</c:f>
              <c:strCache>
                <c:ptCount val="10"/>
                <c:pt idx="0">
                  <c:v>África</c:v>
                </c:pt>
                <c:pt idx="1">
                  <c:v>América central</c:v>
                </c:pt>
                <c:pt idx="2">
                  <c:v>América do norte</c:v>
                </c:pt>
                <c:pt idx="3">
                  <c:v>América do Sul</c:v>
                </c:pt>
                <c:pt idx="4">
                  <c:v>Ásia</c:v>
                </c:pt>
                <c:pt idx="5">
                  <c:v>Demais países da América latina</c:v>
                </c:pt>
                <c:pt idx="6">
                  <c:v>Europa</c:v>
                </c:pt>
                <c:pt idx="7">
                  <c:v>Não Declarados</c:v>
                </c:pt>
                <c:pt idx="8">
                  <c:v>Oceania</c:v>
                </c:pt>
                <c:pt idx="9">
                  <c:v>Provisão de navios e aeronaves</c:v>
                </c:pt>
              </c:strCache>
            </c:strRef>
          </c:cat>
          <c:val>
            <c:numRef>
              <c:f>Brasil_continente_2015_2014!$B$77:$B$86</c:f>
              <c:numCache>
                <c:formatCode>#,##0.00</c:formatCode>
                <c:ptCount val="10"/>
                <c:pt idx="0">
                  <c:v>9701.01</c:v>
                </c:pt>
                <c:pt idx="1">
                  <c:v>4033.54</c:v>
                </c:pt>
                <c:pt idx="2">
                  <c:v>34444.44</c:v>
                </c:pt>
                <c:pt idx="3">
                  <c:v>36748.69</c:v>
                </c:pt>
                <c:pt idx="4">
                  <c:v>85329.09</c:v>
                </c:pt>
                <c:pt idx="5" formatCode="General">
                  <c:v>358.34</c:v>
                </c:pt>
                <c:pt idx="6">
                  <c:v>49939.38</c:v>
                </c:pt>
                <c:pt idx="7" formatCode="General">
                  <c:v>0</c:v>
                </c:pt>
                <c:pt idx="8" formatCode="General">
                  <c:v>508.73</c:v>
                </c:pt>
                <c:pt idx="9">
                  <c:v>4037.68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D-413E-96E9-826AA7F27B3D}"/>
            </c:ext>
          </c:extLst>
        </c:ser>
        <c:ser>
          <c:idx val="1"/>
          <c:order val="1"/>
          <c:tx>
            <c:strRef>
              <c:f>Brasil_continente_2015_2014!$D$76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Brasil_continente_2015_2014!$A$77:$A$86</c:f>
              <c:strCache>
                <c:ptCount val="10"/>
                <c:pt idx="0">
                  <c:v>África</c:v>
                </c:pt>
                <c:pt idx="1">
                  <c:v>América central</c:v>
                </c:pt>
                <c:pt idx="2">
                  <c:v>América do norte</c:v>
                </c:pt>
                <c:pt idx="3">
                  <c:v>América do Sul</c:v>
                </c:pt>
                <c:pt idx="4">
                  <c:v>Ásia</c:v>
                </c:pt>
                <c:pt idx="5">
                  <c:v>Demais países da América latina</c:v>
                </c:pt>
                <c:pt idx="6">
                  <c:v>Europa</c:v>
                </c:pt>
                <c:pt idx="7">
                  <c:v>Não Declarados</c:v>
                </c:pt>
                <c:pt idx="8">
                  <c:v>Oceania</c:v>
                </c:pt>
                <c:pt idx="9">
                  <c:v>Provisão de navios e aeronaves</c:v>
                </c:pt>
              </c:strCache>
            </c:strRef>
          </c:cat>
          <c:val>
            <c:numRef>
              <c:f>Brasil_continente_2015_2014!$D$77:$D$86</c:f>
              <c:numCache>
                <c:formatCode>#,##0.00</c:formatCode>
                <c:ptCount val="10"/>
                <c:pt idx="0">
                  <c:v>7478.7</c:v>
                </c:pt>
                <c:pt idx="1">
                  <c:v>6213.99</c:v>
                </c:pt>
                <c:pt idx="2">
                  <c:v>24779.13</c:v>
                </c:pt>
                <c:pt idx="3">
                  <c:v>28695.9</c:v>
                </c:pt>
                <c:pt idx="4">
                  <c:v>66996.3</c:v>
                </c:pt>
                <c:pt idx="5" formatCode="General">
                  <c:v>458.81</c:v>
                </c:pt>
                <c:pt idx="6">
                  <c:v>37024.03</c:v>
                </c:pt>
                <c:pt idx="7" formatCode="General">
                  <c:v>3.0000000000000001E-3</c:v>
                </c:pt>
                <c:pt idx="8" formatCode="General">
                  <c:v>432.58</c:v>
                </c:pt>
                <c:pt idx="9">
                  <c:v>2271.65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D-413E-96E9-826AA7F27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150880"/>
        <c:axId val="330151440"/>
        <c:axId val="0"/>
      </c:bar3DChart>
      <c:catAx>
        <c:axId val="33015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0151440"/>
        <c:crosses val="autoZero"/>
        <c:auto val="1"/>
        <c:lblAlgn val="ctr"/>
        <c:lblOffset val="100"/>
        <c:noMultiLvlLbl val="0"/>
      </c:catAx>
      <c:valAx>
        <c:axId val="33015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US$ em</a:t>
                </a: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milhões  FOB</a:t>
                </a:r>
              </a:p>
            </c:rich>
          </c:tx>
          <c:layout>
            <c:manualLayout>
              <c:xMode val="edge"/>
              <c:yMode val="edge"/>
              <c:x val="3.1054899387576555E-2"/>
              <c:y val="0.10551108194808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015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Importação brasileira</a:t>
            </a:r>
          </a:p>
        </c:rich>
      </c:tx>
      <c:layout>
        <c:manualLayout>
          <c:xMode val="edge"/>
          <c:yMode val="edge"/>
          <c:x val="0.33748633274686984"/>
          <c:y val="1.5939701906656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652266889855532"/>
          <c:y val="0.1172634920581795"/>
          <c:w val="0.75962462600537417"/>
          <c:h val="0.54745452804853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Brasil_continente_2015_2014!$I$114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Brasil_continente_2015_2014!$H$115:$H$127</c:f>
              <c:strCache>
                <c:ptCount val="13"/>
                <c:pt idx="0">
                  <c:v>Argentina</c:v>
                </c:pt>
                <c:pt idx="1">
                  <c:v>Bolívia</c:v>
                </c:pt>
                <c:pt idx="2">
                  <c:v>Chile</c:v>
                </c:pt>
                <c:pt idx="3">
                  <c:v>Colômbia</c:v>
                </c:pt>
                <c:pt idx="4">
                  <c:v>Equador</c:v>
                </c:pt>
                <c:pt idx="5">
                  <c:v>Guiana</c:v>
                </c:pt>
                <c:pt idx="6">
                  <c:v>Paraguai</c:v>
                </c:pt>
                <c:pt idx="7">
                  <c:v>Peru</c:v>
                </c:pt>
                <c:pt idx="8">
                  <c:v>Suriname</c:v>
                </c:pt>
                <c:pt idx="9">
                  <c:v>Uruguai</c:v>
                </c:pt>
                <c:pt idx="10">
                  <c:v>Venezuela</c:v>
                </c:pt>
                <c:pt idx="11">
                  <c:v>Guiana Francesa</c:v>
                </c:pt>
                <c:pt idx="12">
                  <c:v>Ilhas Malvinas</c:v>
                </c:pt>
              </c:strCache>
            </c:strRef>
          </c:cat>
          <c:val>
            <c:numRef>
              <c:f>Brasil_continente_2015_2014!$I$115:$I$127</c:f>
              <c:numCache>
                <c:formatCode>#,##0.00</c:formatCode>
                <c:ptCount val="13"/>
                <c:pt idx="0">
                  <c:v>14772.09</c:v>
                </c:pt>
                <c:pt idx="1">
                  <c:v>3843.75</c:v>
                </c:pt>
                <c:pt idx="2">
                  <c:v>4024.13</c:v>
                </c:pt>
                <c:pt idx="3">
                  <c:v>1715.56</c:v>
                </c:pt>
                <c:pt idx="4" formatCode="General">
                  <c:v>142.85</c:v>
                </c:pt>
                <c:pt idx="5" formatCode="General">
                  <c:v>2.85</c:v>
                </c:pt>
                <c:pt idx="6">
                  <c:v>2969.22</c:v>
                </c:pt>
                <c:pt idx="7">
                  <c:v>1713.73</c:v>
                </c:pt>
                <c:pt idx="8" formatCode="General">
                  <c:v>1.08</c:v>
                </c:pt>
                <c:pt idx="9">
                  <c:v>1918.47</c:v>
                </c:pt>
                <c:pt idx="10">
                  <c:v>1174.1199999999999</c:v>
                </c:pt>
                <c:pt idx="11" formatCode="General">
                  <c:v>0.01</c:v>
                </c:pt>
                <c:pt idx="12" formatCode="General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5-481C-9A1B-F6BB7F92C44E}"/>
            </c:ext>
          </c:extLst>
        </c:ser>
        <c:ser>
          <c:idx val="1"/>
          <c:order val="1"/>
          <c:tx>
            <c:strRef>
              <c:f>Brasil_continente_2015_2014!$K$114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Brasil_continente_2015_2014!$H$115:$H$127</c:f>
              <c:strCache>
                <c:ptCount val="13"/>
                <c:pt idx="0">
                  <c:v>Argentina</c:v>
                </c:pt>
                <c:pt idx="1">
                  <c:v>Bolívia</c:v>
                </c:pt>
                <c:pt idx="2">
                  <c:v>Chile</c:v>
                </c:pt>
                <c:pt idx="3">
                  <c:v>Colômbia</c:v>
                </c:pt>
                <c:pt idx="4">
                  <c:v>Equador</c:v>
                </c:pt>
                <c:pt idx="5">
                  <c:v>Guiana</c:v>
                </c:pt>
                <c:pt idx="6">
                  <c:v>Paraguai</c:v>
                </c:pt>
                <c:pt idx="7">
                  <c:v>Peru</c:v>
                </c:pt>
                <c:pt idx="8">
                  <c:v>Suriname</c:v>
                </c:pt>
                <c:pt idx="9">
                  <c:v>Uruguai</c:v>
                </c:pt>
                <c:pt idx="10">
                  <c:v>Venezuela</c:v>
                </c:pt>
                <c:pt idx="11">
                  <c:v>Guiana Francesa</c:v>
                </c:pt>
                <c:pt idx="12">
                  <c:v>Ilhas Malvinas</c:v>
                </c:pt>
              </c:strCache>
            </c:strRef>
          </c:cat>
          <c:val>
            <c:numRef>
              <c:f>Brasil_continente_2015_2014!$K$115:$K$127</c:f>
              <c:numCache>
                <c:formatCode>#,##0.00</c:formatCode>
                <c:ptCount val="13"/>
                <c:pt idx="0">
                  <c:v>9665.23</c:v>
                </c:pt>
                <c:pt idx="1">
                  <c:v>2352.84</c:v>
                </c:pt>
                <c:pt idx="2">
                  <c:v>3182.93</c:v>
                </c:pt>
                <c:pt idx="3">
                  <c:v>1120.75</c:v>
                </c:pt>
                <c:pt idx="4" formatCode="General">
                  <c:v>110.24</c:v>
                </c:pt>
                <c:pt idx="5" formatCode="General">
                  <c:v>7.73</c:v>
                </c:pt>
                <c:pt idx="6" formatCode="General">
                  <c:v>798.88</c:v>
                </c:pt>
                <c:pt idx="7">
                  <c:v>1182.96</c:v>
                </c:pt>
                <c:pt idx="8" formatCode="General">
                  <c:v>1.08</c:v>
                </c:pt>
                <c:pt idx="9">
                  <c:v>1130.02</c:v>
                </c:pt>
                <c:pt idx="10" formatCode="General">
                  <c:v>639.91</c:v>
                </c:pt>
                <c:pt idx="11" formatCode="General">
                  <c:v>0</c:v>
                </c:pt>
                <c:pt idx="12" formatCode="General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5-481C-9A1B-F6BB7F92C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154240"/>
        <c:axId val="330154800"/>
        <c:axId val="0"/>
      </c:bar3DChart>
      <c:catAx>
        <c:axId val="3301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0154800"/>
        <c:crosses val="autoZero"/>
        <c:auto val="1"/>
        <c:lblAlgn val="ctr"/>
        <c:lblOffset val="100"/>
        <c:noMultiLvlLbl val="0"/>
      </c:catAx>
      <c:valAx>
        <c:axId val="3301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 sz="12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US$ em</a:t>
                </a:r>
                <a:r>
                  <a:rPr lang="pt-BR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milhões FOB</a:t>
                </a:r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2623250889427329E-2"/>
              <c:y val="0.181742920368129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015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88846246598755"/>
          <c:y val="0.91846748393056732"/>
          <c:w val="0.3432081096697705"/>
          <c:h val="6.0811236433283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Importação Brasileira</a:t>
            </a:r>
            <a:r>
              <a:rPr lang="pt-BR" sz="1600" baseline="0" dirty="0"/>
              <a:t> – Principais produtos</a:t>
            </a:r>
            <a:endParaRPr lang="pt-BR" sz="1600" dirty="0"/>
          </a:p>
        </c:rich>
      </c:tx>
      <c:layout>
        <c:manualLayout>
          <c:xMode val="edge"/>
          <c:yMode val="edge"/>
          <c:x val="0.3548956692913385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Brasil_10prod!$F$19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Brasil_10prod!$E$20:$E$29</c:f>
              <c:strCache>
                <c:ptCount val="10"/>
                <c:pt idx="0">
                  <c:v>Óleos brutos de petróleo</c:v>
                </c:pt>
                <c:pt idx="1">
                  <c:v>Medicamentos para a medicina humana e veterinária </c:v>
                </c:pt>
                <c:pt idx="2">
                  <c:v>Partes e peças para veículos automóveis e tratores </c:v>
                </c:pt>
                <c:pt idx="3">
                  <c:v>Automóveis de passageiros </c:v>
                </c:pt>
                <c:pt idx="4">
                  <c:v>Óleos combustivéis (Diesel,"Fuel-Oil",Etc) </c:v>
                </c:pt>
                <c:pt idx="5">
                  <c:v>Circuitos integrados e microconjutos eletrônicos </c:v>
                </c:pt>
                <c:pt idx="6">
                  <c:v>Inseticidas, formicidas, herbicidas e prod.semelhantes</c:v>
                </c:pt>
                <c:pt idx="7">
                  <c:v>Compostos Heterociclicos, seus sais e sulfonamidas </c:v>
                </c:pt>
                <c:pt idx="8">
                  <c:v>Gás natural liquefeito </c:v>
                </c:pt>
                <c:pt idx="9">
                  <c:v>Circuitos impressos e outs. partes p/ aparelhos de telefonia</c:v>
                </c:pt>
              </c:strCache>
            </c:strRef>
          </c:cat>
          <c:val>
            <c:numRef>
              <c:f>Brasil_10prod!$F$20:$F$29</c:f>
              <c:numCache>
                <c:formatCode>General</c:formatCode>
                <c:ptCount val="10"/>
                <c:pt idx="0">
                  <c:v>15533.062830000001</c:v>
                </c:pt>
                <c:pt idx="1">
                  <c:v>9036.1358130000008</c:v>
                </c:pt>
                <c:pt idx="2">
                  <c:v>7675.6018620000004</c:v>
                </c:pt>
                <c:pt idx="3">
                  <c:v>7143.4998480000004</c:v>
                </c:pt>
                <c:pt idx="4">
                  <c:v>6755.8051990000004</c:v>
                </c:pt>
                <c:pt idx="5">
                  <c:v>5002.7245389999998</c:v>
                </c:pt>
                <c:pt idx="6">
                  <c:v>4538.7465080000002</c:v>
                </c:pt>
                <c:pt idx="7">
                  <c:v>3827.3545140000001</c:v>
                </c:pt>
                <c:pt idx="8">
                  <c:v>3464.1306070000001</c:v>
                </c:pt>
                <c:pt idx="9">
                  <c:v>3438.7718089999998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2-4469-A054-BE5784B79C71}"/>
            </c:ext>
          </c:extLst>
        </c:ser>
        <c:ser>
          <c:idx val="1"/>
          <c:order val="1"/>
          <c:tx>
            <c:strRef>
              <c:f>Brasil_10prod!$G$19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Brasil_10prod!$E$20:$E$29</c:f>
              <c:strCache>
                <c:ptCount val="10"/>
                <c:pt idx="0">
                  <c:v>Óleos brutos de petróleo</c:v>
                </c:pt>
                <c:pt idx="1">
                  <c:v>Medicamentos para a medicina humana e veterinária </c:v>
                </c:pt>
                <c:pt idx="2">
                  <c:v>Partes e peças para veículos automóveis e tratores </c:v>
                </c:pt>
                <c:pt idx="3">
                  <c:v>Automóveis de passageiros </c:v>
                </c:pt>
                <c:pt idx="4">
                  <c:v>Óleos combustivéis (Diesel,"Fuel-Oil",Etc) </c:v>
                </c:pt>
                <c:pt idx="5">
                  <c:v>Circuitos integrados e microconjutos eletrônicos </c:v>
                </c:pt>
                <c:pt idx="6">
                  <c:v>Inseticidas, formicidas, herbicidas e prod.semelhantes</c:v>
                </c:pt>
                <c:pt idx="7">
                  <c:v>Compostos Heterociclicos, seus sais e sulfonamidas </c:v>
                </c:pt>
                <c:pt idx="8">
                  <c:v>Gás natural liquefeito </c:v>
                </c:pt>
                <c:pt idx="9">
                  <c:v>Circuitos impressos e outs. partes p/ aparelhos de telefonia</c:v>
                </c:pt>
              </c:strCache>
            </c:strRef>
          </c:cat>
          <c:val>
            <c:numRef>
              <c:f>Brasil_10prod!$G$20:$G$29</c:f>
              <c:numCache>
                <c:formatCode>#,##0</c:formatCode>
                <c:ptCount val="10"/>
                <c:pt idx="0">
                  <c:v>6132.07647</c:v>
                </c:pt>
                <c:pt idx="1">
                  <c:v>4982.5968650000004</c:v>
                </c:pt>
                <c:pt idx="2">
                  <c:v>4735.5077449999999</c:v>
                </c:pt>
                <c:pt idx="3">
                  <c:v>4482.3308699999998</c:v>
                </c:pt>
                <c:pt idx="4">
                  <c:v>3134.553621</c:v>
                </c:pt>
                <c:pt idx="5">
                  <c:v>2737.9316749999998</c:v>
                </c:pt>
                <c:pt idx="6">
                  <c:v>2598.917645</c:v>
                </c:pt>
                <c:pt idx="7">
                  <c:v>2556.5738369999999</c:v>
                </c:pt>
                <c:pt idx="8">
                  <c:v>2430.6183390000001</c:v>
                </c:pt>
                <c:pt idx="9">
                  <c:v>2419.7857090000002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2-4469-A054-BE5784B79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157600"/>
        <c:axId val="330328896"/>
      </c:barChart>
      <c:catAx>
        <c:axId val="33015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0328896"/>
        <c:crosses val="autoZero"/>
        <c:auto val="1"/>
        <c:lblAlgn val="ctr"/>
        <c:lblOffset val="100"/>
        <c:noMultiLvlLbl val="0"/>
      </c:catAx>
      <c:valAx>
        <c:axId val="33032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US$</a:t>
                </a:r>
                <a:r>
                  <a:rPr lang="pt-BR" sz="1200" baseline="0"/>
                  <a:t> em milhões FOB</a:t>
                </a:r>
                <a:endParaRPr lang="pt-BR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015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C00BB-360E-4E25-A2BE-3610FD58F0CA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C543-8A5A-4EE6-94A2-AFF563C53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7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endParaRPr lang="pt-BR" dirty="0"/>
          </a:p>
          <a:p>
            <a:r>
              <a:rPr lang="pt-BR" dirty="0"/>
              <a:t>Para obter mais exemplos de modelos, clique na guia Arquivo e, na guia Novo, clique em Exemplos de Modelos.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3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1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1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44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  <p:extLst>
      <p:ext uri="{BB962C8B-B14F-4D97-AF65-F5344CB8AC3E}">
        <p14:creationId xmlns:p14="http://schemas.microsoft.com/office/powerpoint/2010/main" val="111148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  <p:extLst>
      <p:ext uri="{BB962C8B-B14F-4D97-AF65-F5344CB8AC3E}">
        <p14:creationId xmlns:p14="http://schemas.microsoft.com/office/powerpoint/2010/main" val="17554485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0452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1451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4874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0259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72743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15278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589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09372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22361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85716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21696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58050E-B668-4FA7-85AD-C750C80A6E9B}" type="datetimeFigureOut">
              <a:rPr lang="pt-BR" smtClean="0"/>
              <a:pPr/>
              <a:t>13/07/2017</a:t>
            </a:fld>
            <a:endParaRPr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D5ECE-8B49-45CD-BE81-EF81920D1969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040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36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4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5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2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41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47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96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77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3AF89-67CA-4CFD-95C4-7BE49F9C941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1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9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61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13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478AA-8B62-4B89-B5FB-592E27505AD4}" type="datetimeFigureOut">
              <a:rPr lang="pt-BR" smtClean="0"/>
              <a:t>13/07/2017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891D-852B-420A-B186-133994F5C30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1253" y="0"/>
            <a:ext cx="9145253" cy="943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1253" y="6839656"/>
            <a:ext cx="9145253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69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978E-0A4A-4143-B241-64B1D3095C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6588224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6660232" y="63813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5233263"/>
            <a:ext cx="52565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Seminário Internacional "Hidrovias do Mercosul”</a:t>
            </a:r>
          </a:p>
          <a:p>
            <a:r>
              <a:rPr lang="es-ES" i="1" dirty="0" err="1">
                <a:solidFill>
                  <a:schemeClr val="bg1"/>
                </a:solidFill>
              </a:rPr>
              <a:t>Câmara</a:t>
            </a:r>
            <a:r>
              <a:rPr lang="es-ES" i="1" dirty="0">
                <a:solidFill>
                  <a:schemeClr val="bg1"/>
                </a:solidFill>
              </a:rPr>
              <a:t> dos Deputados</a:t>
            </a:r>
          </a:p>
          <a:p>
            <a:r>
              <a:rPr lang="es-ES" i="1" dirty="0" err="1">
                <a:solidFill>
                  <a:schemeClr val="bg1"/>
                </a:solidFill>
              </a:rPr>
              <a:t>Comissão</a:t>
            </a:r>
            <a:r>
              <a:rPr lang="es-ES" i="1" dirty="0">
                <a:solidFill>
                  <a:schemeClr val="bg1"/>
                </a:solidFill>
              </a:rPr>
              <a:t> de </a:t>
            </a:r>
            <a:r>
              <a:rPr lang="es-ES" i="1" dirty="0" err="1">
                <a:solidFill>
                  <a:schemeClr val="bg1"/>
                </a:solidFill>
              </a:rPr>
              <a:t>Viação</a:t>
            </a:r>
            <a:r>
              <a:rPr lang="es-ES" i="1" dirty="0">
                <a:solidFill>
                  <a:schemeClr val="bg1"/>
                </a:solidFill>
              </a:rPr>
              <a:t> e Transporte</a:t>
            </a:r>
          </a:p>
          <a:p>
            <a:r>
              <a:rPr lang="pt-BR" dirty="0">
                <a:solidFill>
                  <a:schemeClr val="bg1"/>
                </a:solidFill>
              </a:rPr>
              <a:t>13 de julho de 2017.</a:t>
            </a:r>
          </a:p>
          <a:p>
            <a:r>
              <a:rPr lang="pt-BR" dirty="0">
                <a:solidFill>
                  <a:schemeClr val="bg1"/>
                </a:solidFill>
              </a:rPr>
              <a:t>Brasília, Brasil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136051" y="6093296"/>
            <a:ext cx="2340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ADALBERTO TOKARSKI</a:t>
            </a:r>
          </a:p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Diretor Geral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495" y="3402285"/>
            <a:ext cx="9013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ESTUDO SOBRE A HIDROVIA PARAGUAI-PARANÁ</a:t>
            </a:r>
          </a:p>
          <a:p>
            <a:pPr algn="ctr"/>
            <a:r>
              <a:rPr lang="es-ES" sz="2400" b="1" dirty="0"/>
              <a:t>IMPORTÂNCIA </a:t>
            </a:r>
            <a:r>
              <a:rPr lang="es-ES" sz="2400" b="1" cap="all" dirty="0"/>
              <a:t>ESTRATÉGICA PARA A INTEGRAÇÃO DO MERCOSUL</a:t>
            </a:r>
            <a:endParaRPr lang="pt-BR" sz="2400" b="1" cap="al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 pressure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3" r="699" b="21368"/>
          <a:stretch/>
        </p:blipFill>
        <p:spPr bwMode="auto">
          <a:xfrm>
            <a:off x="-7536" y="-27384"/>
            <a:ext cx="9144000" cy="360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588800" cy="614522"/>
          </a:xfrm>
        </p:spPr>
        <p:txBody>
          <a:bodyPr anchor="t" anchorCtr="0">
            <a:noAutofit/>
          </a:bodyPr>
          <a:lstStyle/>
          <a:p>
            <a:pPr marL="0" indent="0" algn="l"/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Agência Nacional de Transportes Aquaviários</a:t>
            </a:r>
            <a:br>
              <a:rPr lang="pt-BR" sz="3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t-BR" sz="2000" dirty="0">
                <a:solidFill>
                  <a:schemeClr val="tx2">
                    <a:lumMod val="75000"/>
                  </a:schemeClr>
                </a:solidFill>
              </a:rPr>
            </a:b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831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MERCADO - Diagnóstico e análises atualizadas sobre a Hidrovia Paraguai-Paraná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53" name="Imagem 5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7340799"/>
            <a:ext cx="123486" cy="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539552" y="1628800"/>
            <a:ext cx="5112568" cy="53125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3- Perfil exportador e importador (América do Sul)</a:t>
            </a:r>
          </a:p>
        </p:txBody>
      </p:sp>
      <p:graphicFrame>
        <p:nvGraphicFramePr>
          <p:cNvPr id="58" name="Gráfico 57"/>
          <p:cNvGraphicFramePr/>
          <p:nvPr>
            <p:extLst>
              <p:ext uri="{D42A27DB-BD31-4B8C-83A1-F6EECF244321}">
                <p14:modId xmlns:p14="http://schemas.microsoft.com/office/powerpoint/2010/main" val="4116959433"/>
              </p:ext>
            </p:extLst>
          </p:nvPr>
        </p:nvGraphicFramePr>
        <p:xfrm>
          <a:off x="370457" y="2339938"/>
          <a:ext cx="8115053" cy="441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3275856" y="1299834"/>
            <a:ext cx="246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PESQUISAS EM ANDAMENTO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010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831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MERCADO - Diagnóstico e análises atualizadas sobre a Hidrovia Paraguai-Paraná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53" name="Imagem 5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7340799"/>
            <a:ext cx="123486" cy="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539552" y="1628800"/>
            <a:ext cx="5112568" cy="53125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4- Principais produtos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854976"/>
              </p:ext>
            </p:extLst>
          </p:nvPr>
        </p:nvGraphicFramePr>
        <p:xfrm>
          <a:off x="471620" y="2060848"/>
          <a:ext cx="7344815" cy="474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275856" y="1299834"/>
            <a:ext cx="246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PESQUISAS EM ANDAMENTO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507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4911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MERCADO – Empresas de Navegação / Frota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53" name="Imagem 5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7340799"/>
            <a:ext cx="123486" cy="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tângulo 54"/>
          <p:cNvSpPr/>
          <p:nvPr/>
        </p:nvSpPr>
        <p:spPr>
          <a:xfrm>
            <a:off x="539552" y="1628800"/>
            <a:ext cx="3240360" cy="53125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Frota – Levantamento Preliminar</a:t>
            </a:r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1115616" y="2672366"/>
            <a:ext cx="2830488" cy="9810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  <a:p>
            <a:r>
              <a:rPr lang="pt-BR" dirty="0"/>
              <a:t>Argentina:</a:t>
            </a:r>
          </a:p>
          <a:p>
            <a:r>
              <a:rPr lang="pt-BR" dirty="0"/>
              <a:t>850 embarcações</a:t>
            </a:r>
          </a:p>
          <a:p>
            <a:r>
              <a:rPr lang="pt-BR" sz="1400" dirty="0"/>
              <a:t>(763 barcaças + 71 empurradores + 8 navios + 8 brasílias)</a:t>
            </a:r>
          </a:p>
          <a:p>
            <a:pPr algn="ctr"/>
            <a:endParaRPr lang="pt-BR" dirty="0"/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4981329" y="2735957"/>
            <a:ext cx="2901280" cy="9810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Brasil: 51 embarcações </a:t>
            </a:r>
          </a:p>
          <a:p>
            <a:r>
              <a:rPr lang="pt-BR" dirty="0"/>
              <a:t>(</a:t>
            </a:r>
            <a:r>
              <a:rPr lang="pt-BR" sz="1400" dirty="0"/>
              <a:t>44 barcaças + 7 empurradores)</a:t>
            </a:r>
          </a:p>
        </p:txBody>
      </p:sp>
      <p:sp>
        <p:nvSpPr>
          <p:cNvPr id="10" name="Retângulo com Canto Diagonal Aparado 9"/>
          <p:cNvSpPr/>
          <p:nvPr/>
        </p:nvSpPr>
        <p:spPr>
          <a:xfrm>
            <a:off x="1104528" y="4261182"/>
            <a:ext cx="2830488" cy="9810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Bolívia: </a:t>
            </a:r>
          </a:p>
          <a:p>
            <a:r>
              <a:rPr lang="pt-BR" dirty="0"/>
              <a:t>333 embarcações </a:t>
            </a:r>
          </a:p>
          <a:p>
            <a:r>
              <a:rPr lang="pt-BR" sz="1400" dirty="0"/>
              <a:t>(322 barcaças + 11 empurradores)</a:t>
            </a:r>
          </a:p>
        </p:txBody>
      </p:sp>
      <p:sp>
        <p:nvSpPr>
          <p:cNvPr id="11" name="Retângulo com Canto Diagonal Aparado 10"/>
          <p:cNvSpPr/>
          <p:nvPr/>
        </p:nvSpPr>
        <p:spPr>
          <a:xfrm>
            <a:off x="4981329" y="4320133"/>
            <a:ext cx="2819400" cy="9810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Paraguai:</a:t>
            </a:r>
          </a:p>
          <a:p>
            <a:r>
              <a:rPr lang="pt-BR" dirty="0"/>
              <a:t>1910 embarcações</a:t>
            </a:r>
            <a:endParaRPr lang="pt-BR" sz="1400" dirty="0"/>
          </a:p>
          <a:p>
            <a:r>
              <a:rPr lang="pt-BR" sz="1400" dirty="0"/>
              <a:t>(1829 barcaças + 81 empurradores)</a:t>
            </a:r>
          </a:p>
        </p:txBody>
      </p:sp>
      <p:sp>
        <p:nvSpPr>
          <p:cNvPr id="12" name="Retângulo com Canto Diagonal Aparado 11"/>
          <p:cNvSpPr/>
          <p:nvPr/>
        </p:nvSpPr>
        <p:spPr>
          <a:xfrm>
            <a:off x="2880681" y="5713982"/>
            <a:ext cx="2819400" cy="9810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Uruguai:</a:t>
            </a:r>
          </a:p>
          <a:p>
            <a:r>
              <a:rPr lang="pt-BR" dirty="0"/>
              <a:t>298 embarcações</a:t>
            </a:r>
          </a:p>
          <a:p>
            <a:r>
              <a:rPr lang="pt-BR" sz="1400" dirty="0"/>
              <a:t>(268 barcaças + 28 empurradores + 2 navios)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333515" y="1011505"/>
            <a:ext cx="246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PESQUISAS EM ANDAMENTO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24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767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Rede de transportes nos países signatários do Acordo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53" name="Imagem 5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7340799"/>
            <a:ext cx="123486" cy="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87624" y="32357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51521" y="2187427"/>
            <a:ext cx="2870591" cy="596275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Condições gerais de navegação;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9893" y="3767353"/>
            <a:ext cx="2872219" cy="63331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Vias de ligação rodoviária e ferroviária;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7507" y="2974791"/>
            <a:ext cx="2871095" cy="51641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Portos e terminais;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7507" y="4690919"/>
            <a:ext cx="2871095" cy="57384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Obras de infraestrutura viária planejadas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122112" y="1754794"/>
            <a:ext cx="5059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	BASES GEORREFERENCIADAS:</a:t>
            </a:r>
          </a:p>
          <a:p>
            <a:endParaRPr lang="pt-BR" sz="1400" dirty="0"/>
          </a:p>
          <a:p>
            <a:pPr lvl="1"/>
            <a:r>
              <a:rPr lang="pt-BR" sz="1400" dirty="0"/>
              <a:t>•	PESQUISA E COLETA DOS DADOS</a:t>
            </a:r>
          </a:p>
          <a:p>
            <a:pPr lvl="1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-Modal Ferroviário</a:t>
            </a:r>
          </a:p>
          <a:p>
            <a:pPr lvl="1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-Modal Rodoviário</a:t>
            </a:r>
          </a:p>
          <a:p>
            <a:pPr lvl="1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-Modal Hidroviário</a:t>
            </a:r>
          </a:p>
          <a:p>
            <a:pPr lvl="1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-Levantamento das principais obras de infraestrutura viária planejadas com respectivos horizontes de tempo para entrada em operação. </a:t>
            </a:r>
            <a:r>
              <a:rPr lang="pt-BR" sz="1400" dirty="0"/>
              <a:t>	</a:t>
            </a:r>
          </a:p>
          <a:p>
            <a:pPr lvl="1"/>
            <a:endParaRPr lang="pt-BR" sz="1400" dirty="0"/>
          </a:p>
          <a:p>
            <a:pPr lvl="1"/>
            <a:r>
              <a:rPr lang="pt-BR" sz="1400" dirty="0"/>
              <a:t>• 	VALIDAÇÃO DOS DADOS	</a:t>
            </a:r>
          </a:p>
          <a:p>
            <a:pPr lvl="1"/>
            <a:endParaRPr lang="pt-BR" sz="1400" dirty="0"/>
          </a:p>
          <a:p>
            <a:pPr lvl="1"/>
            <a:r>
              <a:rPr lang="pt-BR" sz="1400" dirty="0"/>
              <a:t>• 	EDIÇÃO DOS DADOS</a:t>
            </a:r>
          </a:p>
          <a:p>
            <a:pPr lvl="1"/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Edições topológicas em segmentos interconectados (redes)</a:t>
            </a:r>
          </a:p>
          <a:p>
            <a:pPr lvl="1"/>
            <a:r>
              <a:rPr lang="pt-BR" sz="1400" dirty="0"/>
              <a:t>	</a:t>
            </a:r>
          </a:p>
          <a:p>
            <a:pPr lvl="1"/>
            <a:r>
              <a:rPr lang="pt-BR" sz="1400" dirty="0"/>
              <a:t>• 	PADRONIZAÇÃO DOS DADOS</a:t>
            </a:r>
          </a:p>
          <a:p>
            <a:pPr lvl="1"/>
            <a:endParaRPr lang="pt-BR" sz="1400" dirty="0"/>
          </a:p>
          <a:p>
            <a:pPr lvl="1"/>
            <a:r>
              <a:rPr lang="pt-BR" sz="1400" dirty="0"/>
              <a:t>•	CONTRUÇÃO DO BANCO DE DADOS GEOGRÁFICOS </a:t>
            </a:r>
          </a:p>
          <a:p>
            <a:pPr lvl="1"/>
            <a:endParaRPr lang="pt-BR" sz="1400" dirty="0"/>
          </a:p>
          <a:p>
            <a:pPr lvl="1"/>
            <a:r>
              <a:rPr lang="pt-BR" sz="1400" dirty="0"/>
              <a:t>•	COMPATIBILIZAÇÃO COM O SIGTAQ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558" y="1281519"/>
            <a:ext cx="230330" cy="275273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507298" y="1268760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363514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553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Condições gerais de navegação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53" name="Imagem 5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7340799"/>
            <a:ext cx="123486" cy="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1187624" y="27681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225541" y="1556792"/>
            <a:ext cx="3740824" cy="430694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Condições gerais de navegação;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84569"/>
              </p:ext>
            </p:extLst>
          </p:nvPr>
        </p:nvGraphicFramePr>
        <p:xfrm>
          <a:off x="611560" y="2420888"/>
          <a:ext cx="7992888" cy="3603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27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Trecho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>
                          <a:effectLst/>
                        </a:rPr>
                        <a:t>Rio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Extensão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(km)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Profundidade mínima do canal navegável (m)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Autoridade marítima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>
                          <a:effectLst/>
                        </a:rPr>
                        <a:t>Características do leito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effectLst/>
                        </a:rPr>
                        <a:t>Tipo de embarcação permitida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Cáceres a Corumbá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Paraguai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670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1,8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Diretoria de Hidrografia da Marinha(DHN) / Centro de Hidrografia da Marinha (CHM)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SSN-6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Capitania Fluvial do Pantanal (Marinha do Brasil) / Brasil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Areia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2x3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Corumbá a Asunción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Paraguai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1.132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3,00 a 3,20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Areia, silte e afloramentos rochosos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4x4 (4x5 sob autorização prévia)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Asunción a Santa Fe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Paraguai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390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3,20 a 3,95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(Asunción a Confluência)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Administración Nacional de Navegación y Puertos (ANNP) e Dirección de Hidrografía y Navegación / Paraguay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Areia e Afloramentos rochosos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4x5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Paraná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650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4,00 a 7,00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(Confluência a Santa Fe)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Dirección Nacional de Vías Navegables Subsecretaria de Puertos y Vías Navegables (SSPVYN) / Argentina 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Areia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Santa Fe a Nueva Palmira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Paraná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590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7,00 a 10,00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(San Martin)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Dirección Nacional de Vías Navegables Subsecretaria de Puertos y Vías Navegables (SSPVYN) / Argentina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Areia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5x5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10,00 a 12,00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(Nueva Palmira)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5x5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Foz do Iguaçu a Corrientes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Paraná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680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2,50 a 3,00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Dirección Nacional de Vias Navegables Subsecretaria de Puertos y Vías Navegables (SSPVYN) / Argentina</a:t>
                      </a:r>
                      <a:endParaRPr lang="pt-BR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Areia e afloramentos rochosos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2x3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" marR="6790" marT="67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547664" y="611478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Resumo das condições gerais de navegação para a região de estudo.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854" y="1045750"/>
            <a:ext cx="230330" cy="27527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171594" y="1032991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417310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553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Condições gerais de navegação</a:t>
            </a:r>
          </a:p>
          <a:p>
            <a:endParaRPr lang="pt-BR" b="1" u="sng" dirty="0"/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187624" y="27681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00378"/>
            <a:ext cx="3177318" cy="491910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25541" y="1556792"/>
            <a:ext cx="2546259" cy="79208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Condições gerais de navegação;</a:t>
            </a:r>
          </a:p>
        </p:txBody>
      </p:sp>
      <p:sp>
        <p:nvSpPr>
          <p:cNvPr id="15" name="Seta em curva para a direita 14"/>
          <p:cNvSpPr/>
          <p:nvPr/>
        </p:nvSpPr>
        <p:spPr>
          <a:xfrm rot="17276348">
            <a:off x="2066024" y="2185941"/>
            <a:ext cx="673840" cy="2222384"/>
          </a:xfrm>
          <a:prstGeom prst="curvedRightArrow">
            <a:avLst>
              <a:gd name="adj1" fmla="val 25000"/>
              <a:gd name="adj2" fmla="val 56506"/>
              <a:gd name="adj3" fmla="val 35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045750"/>
            <a:ext cx="230330" cy="27527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185900" y="1032991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245230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767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Rede de transportes nos países signatários do Acordo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53" name="Imagem 5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7340799"/>
            <a:ext cx="123486" cy="1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1187624" y="27681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225541" y="1556792"/>
            <a:ext cx="2402243" cy="57926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Portos e terminais;</a:t>
            </a:r>
          </a:p>
        </p:txBody>
      </p:sp>
      <p:sp>
        <p:nvSpPr>
          <p:cNvPr id="32" name="Seta em curva para a direita 31"/>
          <p:cNvSpPr/>
          <p:nvPr/>
        </p:nvSpPr>
        <p:spPr>
          <a:xfrm rot="17276348">
            <a:off x="1545346" y="2084947"/>
            <a:ext cx="673840" cy="2222384"/>
          </a:xfrm>
          <a:prstGeom prst="curvedRightArrow">
            <a:avLst>
              <a:gd name="adj1" fmla="val 25000"/>
              <a:gd name="adj2" fmla="val 56506"/>
              <a:gd name="adj3" fmla="val 35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7581" y="4184577"/>
            <a:ext cx="30075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Utilização do sistema SIGTAQ no auxílio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Definição da área de influência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Matriz de oportunidades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52" y="2204864"/>
            <a:ext cx="5964848" cy="421675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558" y="1281519"/>
            <a:ext cx="230330" cy="275273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507298" y="1268760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389597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767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Rede de transportes nos países signatários do Acordo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35" y="1772816"/>
            <a:ext cx="3662969" cy="504548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3638229" cy="504548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10733" y="1442863"/>
            <a:ext cx="5109339" cy="401961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Principais vias de ligação </a:t>
            </a:r>
            <a:r>
              <a:rPr lang="pt-BR" u="sng" dirty="0"/>
              <a:t>rodoviária</a:t>
            </a:r>
            <a:r>
              <a:rPr lang="pt-BR" dirty="0"/>
              <a:t> e </a:t>
            </a:r>
            <a:r>
              <a:rPr lang="pt-BR" u="sng" dirty="0"/>
              <a:t>ferroviária</a:t>
            </a:r>
            <a:r>
              <a:rPr lang="pt-BR" dirty="0"/>
              <a:t>;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187624" y="27681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405790"/>
            <a:ext cx="230330" cy="27527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753852" y="1393031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374963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767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Rede de transportes nos países signatários do Acordo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323528" y="1729789"/>
            <a:ext cx="2808312" cy="90601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Obras de infraestrutura viária planejadas;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187624" y="27681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3744416" cy="5296666"/>
          </a:xfrm>
          <a:prstGeom prst="rect">
            <a:avLst/>
          </a:prstGeom>
        </p:spPr>
      </p:pic>
      <p:sp>
        <p:nvSpPr>
          <p:cNvPr id="11" name="Seta em curva para a direita 10"/>
          <p:cNvSpPr/>
          <p:nvPr/>
        </p:nvSpPr>
        <p:spPr>
          <a:xfrm rot="17276348">
            <a:off x="1768555" y="2692571"/>
            <a:ext cx="673840" cy="2222384"/>
          </a:xfrm>
          <a:prstGeom prst="curvedRightArrow">
            <a:avLst>
              <a:gd name="adj1" fmla="val 25000"/>
              <a:gd name="adj2" fmla="val 56506"/>
              <a:gd name="adj3" fmla="val 35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91022" y="4466558"/>
            <a:ext cx="152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600" dirty="0"/>
              <a:t>ARGENTINA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21679"/>
            <a:ext cx="230330" cy="27527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57308" y="2708920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195150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767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INFRAESTRUTURA - Rede de transportes nos países signatários do Acordo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187624" y="27681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29777" r="58216" b="3264"/>
          <a:stretch/>
        </p:blipFill>
        <p:spPr>
          <a:xfrm>
            <a:off x="4934929" y="2354248"/>
            <a:ext cx="864096" cy="65273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43786" r="43205" b="3264"/>
          <a:stretch/>
        </p:blipFill>
        <p:spPr>
          <a:xfrm>
            <a:off x="539552" y="5118283"/>
            <a:ext cx="936104" cy="65273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58796" r="29196" b="3264"/>
          <a:stretch/>
        </p:blipFill>
        <p:spPr>
          <a:xfrm>
            <a:off x="605533" y="2636912"/>
            <a:ext cx="864096" cy="65273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72805" r="15187" b="3264"/>
          <a:stretch/>
        </p:blipFill>
        <p:spPr>
          <a:xfrm>
            <a:off x="4913755" y="5085184"/>
            <a:ext cx="864096" cy="65273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86815" b="3264"/>
          <a:stretch/>
        </p:blipFill>
        <p:spPr>
          <a:xfrm>
            <a:off x="4892579" y="3889640"/>
            <a:ext cx="948796" cy="65273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979468" y="5118283"/>
            <a:ext cx="2430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Fontes: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Ministério das Obras Públicas,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IIRSA.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229444" y="2363396"/>
            <a:ext cx="273504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Fontes: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Belgrano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Planificácion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Federal,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Pública y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Planeamiento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IIRSA.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229444" y="3896040"/>
            <a:ext cx="2662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Fontes: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Ministério de Transportes y Obras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Públicas;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IIRSA.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229444" y="5013176"/>
            <a:ext cx="21739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Fontes:</a:t>
            </a:r>
            <a:endParaRPr lang="pt-BR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Paraguay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IIRSA.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929202" y="2760459"/>
            <a:ext cx="2930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Programa de Aceleração do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Crescimento (PAC);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Plano Nacional de Logística e 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Transportes (PNLT);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Plano Plurianual (PPA);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Plano Nacional de Integração 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Hidroviária (PNIH);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Plano Hidroviário Estratégico;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IIRSA.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23527" y="1729789"/>
            <a:ext cx="4536503" cy="45300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Obras de infraestrutura viária planejadas;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281519"/>
            <a:ext cx="230330" cy="275273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3449596" y="1268760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84948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87624"/>
            <a:ext cx="4320332" cy="5184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ENTRE OS PAÍSES SIGNATÁRIOS DO ACORDO DA HIDROVIA PARAGUA-PARANÁ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404279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2900" b="1" dirty="0"/>
              <a:t>Hidrovia do Paraguai-Paraná 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/>
              <a:t>Via internacional que corta o coração da América do Sul. Parte do centro-oeste brasileiro e passa pela Bolívia, Paraguai, Argentina e Uruguai, até desaguar no oceano Atlântico. 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dirty="0"/>
              <a:t>Importante via de integração MERCOSUL. </a:t>
            </a:r>
          </a:p>
        </p:txBody>
      </p:sp>
    </p:spTree>
    <p:extLst>
      <p:ext uri="{BB962C8B-B14F-4D97-AF65-F5344CB8AC3E}">
        <p14:creationId xmlns:p14="http://schemas.microsoft.com/office/powerpoint/2010/main" val="191117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6269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u="sng" dirty="0"/>
              <a:t>EIXO INFRAESTRUTURA - Caracterização Geográfica e Ambiental</a:t>
            </a:r>
          </a:p>
          <a:p>
            <a:endParaRPr lang="pt-BR" b="1" u="sng" dirty="0"/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110733" y="1442863"/>
            <a:ext cx="3093115" cy="401961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Unidades de Conservação;</a:t>
            </a:r>
          </a:p>
        </p:txBody>
      </p:sp>
      <p:sp>
        <p:nvSpPr>
          <p:cNvPr id="13" name="Arredondar Retângulo em um Canto Diagonal 12"/>
          <p:cNvSpPr/>
          <p:nvPr/>
        </p:nvSpPr>
        <p:spPr>
          <a:xfrm>
            <a:off x="1259632" y="2522983"/>
            <a:ext cx="2817341" cy="34627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Existem no eixo da Hidrovia Paraguai – Paraná cerca de 460 unidades com algum grau de proteção, contemplando uma área aproximada de 410.000 Km² de superfície.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442863"/>
            <a:ext cx="3816424" cy="49756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34" y="1045750"/>
            <a:ext cx="230330" cy="27527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891674" y="1032991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209715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6269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u="sng" dirty="0"/>
              <a:t>EIXO INFRAESTRUTURA - Caracterização Geográfica e Ambiental</a:t>
            </a:r>
          </a:p>
          <a:p>
            <a:endParaRPr lang="pt-BR" b="1" u="sng" dirty="0"/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110733" y="1442863"/>
            <a:ext cx="2301027" cy="401961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Biomas da Bacia;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1250603" y="2414560"/>
            <a:ext cx="2817341" cy="34627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A área de influência possui uma significativa extensão territorial e apresenta climas e solos muito variados.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</a:rPr>
              <a:t>Total  de 17 biomas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19550"/>
            <a:ext cx="3779912" cy="51342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934" y="1045750"/>
            <a:ext cx="230330" cy="27527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891674" y="1032991"/>
            <a:ext cx="192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FF"/>
                </a:solidFill>
              </a:rPr>
              <a:t>(PESQUISA CONCLUÍDA)</a:t>
            </a:r>
          </a:p>
        </p:txBody>
      </p:sp>
    </p:spTree>
    <p:extLst>
      <p:ext uri="{BB962C8B-B14F-4D97-AF65-F5344CB8AC3E}">
        <p14:creationId xmlns:p14="http://schemas.microsoft.com/office/powerpoint/2010/main" val="78313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5805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REGULATÓRIO– Identificar as diferenças regulatórias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681911" y="1621801"/>
            <a:ext cx="2806302" cy="36703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Formação de tripulação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0951" y="2285125"/>
            <a:ext cx="2830416" cy="49580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Autorização de empresas de navegação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60952" y="3025363"/>
            <a:ext cx="2827261" cy="47950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Programas de financiamento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73129" y="4458180"/>
            <a:ext cx="2816408" cy="55499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Exigências para instalações de estaleiros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26145" y="3025363"/>
            <a:ext cx="2733965" cy="50802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Regras de segurança de tráfego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60952" y="3765229"/>
            <a:ext cx="2830416" cy="45585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Restrições sanitárias e aduaneiras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33183" y="4653136"/>
            <a:ext cx="2726540" cy="53951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Restrições dos órgãos ambientais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923928" y="2358261"/>
            <a:ext cx="2736304" cy="35065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Carga tributária trabalhista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923928" y="1601733"/>
            <a:ext cx="2736304" cy="557721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Custo de implantação de empresa de navegação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23929" y="3880342"/>
            <a:ext cx="2736304" cy="4847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Restrições para cargas de passagem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60952" y="5273534"/>
            <a:ext cx="2830418" cy="96377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Requisitos para implantação de terminais hidroviários ou outras estruturas de transbordo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933183" y="5480681"/>
            <a:ext cx="2736306" cy="49816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dirty="0"/>
              <a:t>Requisitos para importação de embarcações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020272" y="1571386"/>
            <a:ext cx="205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Acordo de Transporte Fluvial pela Hidrovia Paraguai-Paraná:</a:t>
            </a:r>
            <a:b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assinado em 26 de junho de 1992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984776" y="3356514"/>
            <a:ext cx="2051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Regulamentos da Hidrovia deveriam entram em vigor quando de sua internalização por todos os cinco países signatários do Acordo.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Paraguai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Bolívia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internalizaram 13 dos 14 regulamentos.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156176" y="1032991"/>
            <a:ext cx="246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PESQUISAS EM ANDAMENTO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108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980728"/>
            <a:ext cx="5805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REGULATÓRIO– Identificar as diferenças regulatórias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95536" y="1259468"/>
            <a:ext cx="865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Internalização de regulamentos na Hidrovia Paraguai-Paraná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043608" y="1566084"/>
            <a:ext cx="6840760" cy="5241034"/>
            <a:chOff x="899592" y="1383235"/>
            <a:chExt cx="7151912" cy="5474765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383235"/>
              <a:ext cx="7151912" cy="5474765"/>
            </a:xfrm>
            <a:prstGeom prst="rect">
              <a:avLst/>
            </a:prstGeom>
          </p:spPr>
        </p:pic>
        <p:sp>
          <p:nvSpPr>
            <p:cNvPr id="24" name="Retângulo de cantos arredondados 23"/>
            <p:cNvSpPr/>
            <p:nvPr/>
          </p:nvSpPr>
          <p:spPr>
            <a:xfrm>
              <a:off x="4257403" y="6463223"/>
              <a:ext cx="936104" cy="2880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5404108" y="6021288"/>
              <a:ext cx="792088" cy="2880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6444208" y="5373216"/>
              <a:ext cx="432048" cy="2160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6156176" y="1032991"/>
            <a:ext cx="246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PESQUISAS EM ANDAMENTO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2630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ENTRE OS PAÍSES SIGNATÁRIOS DO ACORDO DA HIDROVIA PARAGUA-PARANÁ</a:t>
            </a:r>
            <a:endParaRPr lang="pt-BR" sz="20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Divulgação dos Resultados:</a:t>
            </a:r>
          </a:p>
          <a:p>
            <a:pPr marL="971550" lvl="1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dirty="0"/>
              <a:t>Relatório Executivo em português e espanhol;</a:t>
            </a:r>
          </a:p>
          <a:p>
            <a:pPr marL="971550" lvl="1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dirty="0"/>
              <a:t>Realização de Seminário Preliminar em local e data a serem confirmados;</a:t>
            </a:r>
          </a:p>
          <a:p>
            <a:pPr marL="971550" lvl="1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t-BR" dirty="0"/>
              <a:t>Realização de Seminários para apresentação dos resultados finais nos países Partícipes do Acordo da Hidrovia.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87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908720"/>
            <a:ext cx="910748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00400" cy="3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52528" y="1916832"/>
            <a:ext cx="3995936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dirty="0">
              <a:solidFill>
                <a:srgbClr val="000000"/>
              </a:solidFill>
              <a:latin typeface="Candara"/>
            </a:endParaRPr>
          </a:p>
          <a:p>
            <a:r>
              <a:rPr lang="pt-BR" sz="6000" dirty="0">
                <a:solidFill>
                  <a:prstClr val="black"/>
                </a:solidFill>
                <a:latin typeface="Candara"/>
              </a:rPr>
              <a:t>Obrigado </a:t>
            </a:r>
          </a:p>
          <a:p>
            <a:endParaRPr lang="pt-BR" b="1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pt-BR" b="1" dirty="0">
                <a:solidFill>
                  <a:prstClr val="black"/>
                </a:solidFill>
                <a:latin typeface="Arial"/>
              </a:rPr>
              <a:t>Adalberto Tokarski</a:t>
            </a:r>
            <a:endParaRPr lang="pt-BR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pt-BR" sz="1200" b="1" dirty="0">
                <a:solidFill>
                  <a:prstClr val="black"/>
                </a:solidFill>
                <a:latin typeface="Arial"/>
              </a:rPr>
              <a:t>Diretor Geral da ANTAQ</a:t>
            </a:r>
            <a:endParaRPr lang="pt-BR" sz="1200" dirty="0">
              <a:solidFill>
                <a:prstClr val="black"/>
              </a:solidFill>
              <a:latin typeface="Arial"/>
            </a:endParaRPr>
          </a:p>
          <a:p>
            <a:endParaRPr lang="pt-BR" b="1" dirty="0">
              <a:solidFill>
                <a:prstClr val="black"/>
              </a:solidFill>
              <a:latin typeface="Arial"/>
            </a:endParaRPr>
          </a:p>
          <a:p>
            <a:r>
              <a:rPr lang="pt-BR" sz="1600" b="1" dirty="0">
                <a:solidFill>
                  <a:prstClr val="black"/>
                </a:solidFill>
                <a:latin typeface="Arial"/>
              </a:rPr>
              <a:t>adalberto.tokarski@antaq.gov.br</a:t>
            </a:r>
            <a:r>
              <a:rPr lang="pt-BR" b="1" dirty="0">
                <a:solidFill>
                  <a:prstClr val="black"/>
                </a:solidFill>
                <a:latin typeface="Arial"/>
              </a:rPr>
              <a:t> </a:t>
            </a:r>
            <a:endParaRPr lang="pt-BR" dirty="0">
              <a:solidFill>
                <a:prstClr val="black"/>
              </a:solidFill>
              <a:latin typeface="Arial"/>
            </a:endParaRPr>
          </a:p>
          <a:p>
            <a:r>
              <a:rPr lang="pt-BR" dirty="0">
                <a:solidFill>
                  <a:prstClr val="black"/>
                </a:solidFill>
                <a:latin typeface="Arial"/>
              </a:rPr>
              <a:t>www.antaq.gov.br 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A navegação fluvial na hidrovia é regida pelo Acordo de Transporte Fluvial pela Hidrovia Paraguai-Paraná, assinado em 26/07/1992, em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Leñas</a:t>
            </a:r>
            <a:r>
              <a:rPr lang="pt-BR" dirty="0"/>
              <a:t> e internalizado pelo Brasil através do Decreto nº 2.716, de 10/08/1998.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O Acordo prevê a eliminação de todos os entraves e restrições administrativas, regulamentares e de procedimento para: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Desenvolver um comércio fluído e uma atividade fluvial eficiente; </a:t>
            </a:r>
          </a:p>
          <a:p>
            <a:pPr lvl="2" algn="just">
              <a:lnSpc>
                <a:spcPct val="110000"/>
              </a:lnSpc>
              <a:spcBef>
                <a:spcPts val="1200"/>
              </a:spcBef>
            </a:pPr>
            <a:r>
              <a:rPr lang="pt-BR" dirty="0"/>
              <a:t>Reafirmar o princípio da livre navegação nos rios.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38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Constatações:</a:t>
            </a:r>
          </a:p>
          <a:p>
            <a:pPr marL="811213" lvl="1" indent="-455613" algn="just">
              <a:buNone/>
            </a:pPr>
            <a:r>
              <a:rPr lang="pt-BR" dirty="0"/>
              <a:t>1. O volume de cargas de origem brasileira tem variado significativamente.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30689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Evolução do transporte de cargas na hidrovia do Paraguai – Origem/Destino no Brasil (milhões de toneladas).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691505"/>
              </p:ext>
            </p:extLst>
          </p:nvPr>
        </p:nvGraphicFramePr>
        <p:xfrm>
          <a:off x="755576" y="3573015"/>
          <a:ext cx="7200800" cy="301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80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Constatações:</a:t>
            </a:r>
          </a:p>
          <a:p>
            <a:pPr marL="811213" lvl="1" indent="-455613" algn="just">
              <a:buNone/>
            </a:pPr>
            <a:r>
              <a:rPr lang="pt-BR" dirty="0"/>
              <a:t>2. No trecho brasileiro, carga transportada tem origem no Brasil e é composta, majoritariamente, por granéis minerais.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36357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Tipos de Cargas transportadas na hidrovia do Paraguai, 2016 – Origem no Brasil.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624024"/>
              </p:ext>
            </p:extLst>
          </p:nvPr>
        </p:nvGraphicFramePr>
        <p:xfrm>
          <a:off x="219573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82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Neste cenário, verificou-se a necessidade de: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dirty="0"/>
              <a:t>identificar as práticas regulatórias dos países signatários do acordo, apontando possíveis vantagens competitivas e necessidades de adequação do arcabouço jurídico-institucional brasileiro;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dirty="0"/>
              <a:t>oferecer subsídios às decisões governamentais no acompanhamento do acordo e na política de apoio ao transporte fluvial;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pt-BR" dirty="0"/>
              <a:t>Identificar a oferta e demanda do transporte de cargas, com vistas a fomentar o desenvolvimento da hidrovia Paraguai-Paraná.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4621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Assim, foi firmado, em </a:t>
            </a:r>
            <a:r>
              <a:rPr lang="pt-BR" b="1" u="sng" dirty="0"/>
              <a:t>11 de fevereiro de 2015</a:t>
            </a:r>
            <a:r>
              <a:rPr lang="pt-BR" dirty="0"/>
              <a:t>, acordo de cooperação técnica entre a Agência Nacional de Transportes Aquaviários/</a:t>
            </a:r>
            <a:r>
              <a:rPr lang="pt-BR" b="1" u="sng" dirty="0"/>
              <a:t>ANTAQ</a:t>
            </a:r>
            <a:r>
              <a:rPr lang="pt-BR" dirty="0"/>
              <a:t> e a Universidade Federal do Paraná/</a:t>
            </a:r>
            <a:r>
              <a:rPr lang="pt-BR" b="1" u="sng" dirty="0"/>
              <a:t>UFPR</a:t>
            </a:r>
            <a:r>
              <a:rPr lang="pt-BR" dirty="0"/>
              <a:t> para a elaboração do estudo.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5733256"/>
            <a:ext cx="2952328" cy="92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pic>
        <p:nvPicPr>
          <p:cNvPr id="7" name="Picture 1" descr="C:\Users\Philipe\Desktop\Philipe\Philipe Ratton\LOGOTIPOS\LogomarcasCapaRelatorio.png"/>
          <p:cNvPicPr>
            <a:picLocks noChangeAspect="1" noChangeArrowheads="1"/>
          </p:cNvPicPr>
          <p:nvPr/>
        </p:nvPicPr>
        <p:blipFill rotWithShape="1">
          <a:blip r:embed="rId4" cstate="print"/>
          <a:srcRect l="64272"/>
          <a:stretch/>
        </p:blipFill>
        <p:spPr bwMode="auto">
          <a:xfrm>
            <a:off x="4355977" y="4530278"/>
            <a:ext cx="2448271" cy="672887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88943"/>
            <a:ext cx="1367785" cy="7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0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33718" y="2267290"/>
            <a:ext cx="162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271308" y="1367055"/>
            <a:ext cx="2572499" cy="87507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700" b="1" dirty="0"/>
              <a:t>Fomentar o uso e o desenvolvimento da hidrovia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3531" y="3797721"/>
            <a:ext cx="2560276" cy="1285111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700" b="1" dirty="0"/>
              <a:t>Constituir uma base de dados para o desenvolvimento de estudos de eixos estratégicos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3531" y="2335855"/>
            <a:ext cx="2560276" cy="138276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700" b="1" dirty="0"/>
              <a:t>Redefinição da política de apoio à indústria de construção naval e de afretamento das embarcações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7419" y="5140465"/>
            <a:ext cx="2560276" cy="115446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700" b="1" dirty="0"/>
              <a:t>Gerar conhecimento técnico e científico sobre a demanda do transporte </a:t>
            </a:r>
            <a:r>
              <a:rPr lang="pt-BR" sz="1700" b="1" dirty="0" err="1"/>
              <a:t>aquaviário</a:t>
            </a:r>
            <a:r>
              <a:rPr lang="pt-BR" sz="1700" b="1" dirty="0"/>
              <a:t>  na hidrovia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83300" y="1341933"/>
            <a:ext cx="2301992" cy="10010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Tornar um eixo produtivo e logístico de grande importância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883300" y="2632698"/>
            <a:ext cx="2301992" cy="10302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Incentivar trocas comerciais entre os países signatários da Hidrovia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883300" y="4192693"/>
            <a:ext cx="2301992" cy="7955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Utilização de Software de Logística - SIGTAQ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869834" y="5491420"/>
            <a:ext cx="2315457" cy="558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Modelagem da demanda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3052137" y="1596621"/>
            <a:ext cx="755206" cy="381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7" name="Seta para a direita 16"/>
          <p:cNvSpPr/>
          <p:nvPr/>
        </p:nvSpPr>
        <p:spPr>
          <a:xfrm>
            <a:off x="3080004" y="2894263"/>
            <a:ext cx="732333" cy="39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8" name="Seta para a direita 17"/>
          <p:cNvSpPr/>
          <p:nvPr/>
        </p:nvSpPr>
        <p:spPr>
          <a:xfrm>
            <a:off x="3098468" y="4250326"/>
            <a:ext cx="683198" cy="379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9" name="Seta para a direita 18"/>
          <p:cNvSpPr/>
          <p:nvPr/>
        </p:nvSpPr>
        <p:spPr>
          <a:xfrm>
            <a:off x="3117599" y="5548815"/>
            <a:ext cx="683198" cy="37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0" name="CaixaDeTexto 19"/>
          <p:cNvSpPr txBox="1"/>
          <p:nvPr/>
        </p:nvSpPr>
        <p:spPr>
          <a:xfrm>
            <a:off x="6830919" y="1124744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Áreas do Estudo</a:t>
            </a:r>
          </a:p>
        </p:txBody>
      </p:sp>
      <p:sp>
        <p:nvSpPr>
          <p:cNvPr id="21" name="Elipse 20"/>
          <p:cNvSpPr/>
          <p:nvPr/>
        </p:nvSpPr>
        <p:spPr>
          <a:xfrm>
            <a:off x="6732240" y="1875366"/>
            <a:ext cx="2187841" cy="699701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dk1"/>
                </a:solidFill>
              </a:rPr>
              <a:t>Eixo Mercado</a:t>
            </a:r>
          </a:p>
        </p:txBody>
      </p:sp>
      <p:sp>
        <p:nvSpPr>
          <p:cNvPr id="22" name="Elipse 21"/>
          <p:cNvSpPr/>
          <p:nvPr/>
        </p:nvSpPr>
        <p:spPr>
          <a:xfrm>
            <a:off x="6747340" y="2764992"/>
            <a:ext cx="2396660" cy="7935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dk1"/>
                </a:solidFill>
              </a:rPr>
              <a:t>Eixo Infraestrutura</a:t>
            </a:r>
          </a:p>
        </p:txBody>
      </p:sp>
      <p:sp>
        <p:nvSpPr>
          <p:cNvPr id="23" name="Elipse 22"/>
          <p:cNvSpPr/>
          <p:nvPr/>
        </p:nvSpPr>
        <p:spPr>
          <a:xfrm>
            <a:off x="6759840" y="3720600"/>
            <a:ext cx="2276655" cy="848407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dk1"/>
                </a:solidFill>
              </a:rPr>
              <a:t>Eixo Regulatório</a:t>
            </a:r>
          </a:p>
        </p:txBody>
      </p:sp>
      <p:cxnSp>
        <p:nvCxnSpPr>
          <p:cNvPr id="24" name="Conector angulado 23"/>
          <p:cNvCxnSpPr>
            <a:stCxn id="21" idx="2"/>
            <a:endCxn id="22" idx="2"/>
          </p:cNvCxnSpPr>
          <p:nvPr/>
        </p:nvCxnSpPr>
        <p:spPr>
          <a:xfrm rot="10800000" flipH="1" flipV="1">
            <a:off x="6732240" y="2225216"/>
            <a:ext cx="15100" cy="936525"/>
          </a:xfrm>
          <a:prstGeom prst="bentConnector3">
            <a:avLst>
              <a:gd name="adj1" fmla="val -15139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/>
          <p:nvPr/>
        </p:nvCxnSpPr>
        <p:spPr>
          <a:xfrm rot="10800000" flipH="1" flipV="1">
            <a:off x="6732240" y="3147833"/>
            <a:ext cx="15100" cy="900288"/>
          </a:xfrm>
          <a:prstGeom prst="bentConnector3">
            <a:avLst>
              <a:gd name="adj1" fmla="val -15139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28" name="Retângulo 27"/>
          <p:cNvSpPr/>
          <p:nvPr/>
        </p:nvSpPr>
        <p:spPr>
          <a:xfrm>
            <a:off x="467544" y="980728"/>
            <a:ext cx="24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OBJETIVOS DO ESTUDO</a:t>
            </a:r>
          </a:p>
        </p:txBody>
      </p:sp>
    </p:spTree>
    <p:extLst>
      <p:ext uri="{BB962C8B-B14F-4D97-AF65-F5344CB8AC3E}">
        <p14:creationId xmlns:p14="http://schemas.microsoft.com/office/powerpoint/2010/main" val="319570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76203" y="2648256"/>
            <a:ext cx="162018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154750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EXEMPLO: Matriz de origem e destino atual dos principais produtos dos países signatários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3255" y="1895225"/>
            <a:ext cx="1512383" cy="87728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/>
              <a:t>1- Estatísticas de comércio exterior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45288" y="1844824"/>
            <a:ext cx="1805223" cy="104250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/>
              <a:t>2- Perfil exportador e importador </a:t>
            </a:r>
          </a:p>
          <a:p>
            <a:pPr algn="just"/>
            <a:r>
              <a:rPr lang="pt-BR" sz="1600" dirty="0"/>
              <a:t>(nível mundial)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0212" y="2069913"/>
            <a:ext cx="1759952" cy="54913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/>
              <a:t>4- Principais produtos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35812" y="1974165"/>
            <a:ext cx="1897051" cy="829048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/>
              <a:t>3- Perfil exportador e importador</a:t>
            </a:r>
            <a:r>
              <a:rPr lang="pt-BR" dirty="0"/>
              <a:t> </a:t>
            </a:r>
          </a:p>
          <a:p>
            <a:pPr algn="just"/>
            <a:r>
              <a:rPr lang="pt-BR" sz="1600" dirty="0"/>
              <a:t>(América do Sul)</a:t>
            </a:r>
          </a:p>
        </p:txBody>
      </p:sp>
      <p:pic>
        <p:nvPicPr>
          <p:cNvPr id="12" name="Imagem 11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6" y="4229796"/>
            <a:ext cx="75722" cy="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6" y="3658296"/>
            <a:ext cx="75722" cy="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6" y="4420296"/>
            <a:ext cx="75722" cy="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6" y="3848796"/>
            <a:ext cx="75722" cy="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6" y="4610796"/>
            <a:ext cx="75722" cy="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http://200.105.141.238:8082/comex/jpivot/table/drill-position-oth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6" y="4039296"/>
            <a:ext cx="75722" cy="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a direita 22"/>
          <p:cNvSpPr/>
          <p:nvPr/>
        </p:nvSpPr>
        <p:spPr>
          <a:xfrm>
            <a:off x="1762327" y="2251349"/>
            <a:ext cx="458612" cy="209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4" name="Seta para a direita 23"/>
          <p:cNvSpPr/>
          <p:nvPr/>
        </p:nvSpPr>
        <p:spPr>
          <a:xfrm>
            <a:off x="4084009" y="2261162"/>
            <a:ext cx="458612" cy="209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5" name="Seta para a direita 24"/>
          <p:cNvSpPr/>
          <p:nvPr/>
        </p:nvSpPr>
        <p:spPr>
          <a:xfrm>
            <a:off x="6576750" y="2261162"/>
            <a:ext cx="458612" cy="209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6" name="Retângulo 25"/>
          <p:cNvSpPr/>
          <p:nvPr/>
        </p:nvSpPr>
        <p:spPr>
          <a:xfrm>
            <a:off x="224894" y="3185680"/>
            <a:ext cx="2793473" cy="548339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1- Estatísticas de </a:t>
            </a:r>
            <a:r>
              <a:rPr lang="pt-BR"/>
              <a:t>comércio exterior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4752" y="4015417"/>
            <a:ext cx="3655920" cy="14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Consultas a sites governamentais dos países signatários;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Acesso a anuários estatísticos;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Pesquisas em acervo da web de comércio exterior.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825836" y="3136958"/>
            <a:ext cx="3960440" cy="59706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76275">
                <a:schemeClr val="accent5">
                  <a:lumMod val="20000"/>
                  <a:lumOff val="8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2- Perfil exportador e importador</a:t>
            </a:r>
            <a:br>
              <a:rPr lang="pt-BR" dirty="0"/>
            </a:br>
            <a:r>
              <a:rPr lang="pt-BR" dirty="0"/>
              <a:t> (nível mundial)</a:t>
            </a: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1586622865"/>
              </p:ext>
            </p:extLst>
          </p:nvPr>
        </p:nvGraphicFramePr>
        <p:xfrm>
          <a:off x="3864769" y="3886656"/>
          <a:ext cx="5024680" cy="300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b="1" dirty="0"/>
              <a:t>ESTUDO DA PRÁTICA REGULATÓRIA, VANTAGENS COMPETITIVAS E OFERTA E DEMANDA DE CARGA - HIDROVIA PARAGUA-PARANÁ</a:t>
            </a:r>
            <a:endParaRPr lang="pt-BR" sz="2000" dirty="0"/>
          </a:p>
        </p:txBody>
      </p:sp>
      <p:sp>
        <p:nvSpPr>
          <p:cNvPr id="31" name="Retângulo 30"/>
          <p:cNvSpPr/>
          <p:nvPr/>
        </p:nvSpPr>
        <p:spPr>
          <a:xfrm>
            <a:off x="467544" y="980728"/>
            <a:ext cx="831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EIXO MERCADO - Diagnóstico e análises atualizadas sobre a Hidrovia Paraguai-Paraná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275856" y="1299834"/>
            <a:ext cx="2467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PESQUISAS EM ANDAMENTO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7690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1830</Words>
  <Application>Microsoft Office PowerPoint</Application>
  <PresentationFormat>Apresentação na tela (4:3)</PresentationFormat>
  <Paragraphs>288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Candara</vt:lpstr>
      <vt:lpstr>Georgia</vt:lpstr>
      <vt:lpstr>Times New Roman</vt:lpstr>
      <vt:lpstr>Wingdings</vt:lpstr>
      <vt:lpstr>Tema do Office</vt:lpstr>
      <vt:lpstr>Treinamento</vt:lpstr>
      <vt:lpstr>1_Tema do Office</vt:lpstr>
      <vt:lpstr>Agência Nacional de Transportes Aquaviários  </vt:lpstr>
      <vt:lpstr>ESTUDO DA PRÁTICA REGULATÓRIA, VANTAGENS COMPETITIVAS E OFERTA E DEMANDA DE CARGA ENTRE OS PAÍSES SIGNATÁRIOS DO ACORDO DA HIDROVIA PARAGUA-PARANÁ</vt:lpstr>
      <vt:lpstr>ESTUDO DA PRÁTICA REGULATÓRIA, VANTAGENS COMPETITIVAS E OFERTA E DEMANDA DE CARGA - HIDROVIA PARAGUA-PARANÁ</vt:lpstr>
      <vt:lpstr>Apresentação do PowerPoint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Apresentação do PowerPoint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- HIDROVIA PARAGUA-PARANÁ</vt:lpstr>
      <vt:lpstr>ESTUDO DA PRÁTICA REGULATÓRIA, VANTAGENS COMPETITIVAS E OFERTA E DEMANDA DE CARGA ENTRE OS PAÍSES SIGNATÁRIOS DO ACORDO DA HIDROVIA PARAGUA-PARANÁ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Pessoa de Queiroz</dc:creator>
  <cp:lastModifiedBy>Tania Andrade</cp:lastModifiedBy>
  <cp:revision>75</cp:revision>
  <cp:lastPrinted>2016-02-03T19:07:35Z</cp:lastPrinted>
  <dcterms:created xsi:type="dcterms:W3CDTF">2015-03-27T13:31:07Z</dcterms:created>
  <dcterms:modified xsi:type="dcterms:W3CDTF">2017-07-13T03:26:23Z</dcterms:modified>
</cp:coreProperties>
</file>