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342" r:id="rId4"/>
    <p:sldId id="340" r:id="rId5"/>
    <p:sldId id="341" r:id="rId6"/>
    <p:sldId id="330" r:id="rId7"/>
    <p:sldId id="303" r:id="rId8"/>
    <p:sldId id="338" r:id="rId9"/>
  </p:sldIdLst>
  <p:sldSz cx="12192000" cy="6858000"/>
  <p:notesSz cx="6858000" cy="98726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85922" autoAdjust="0"/>
  </p:normalViewPr>
  <p:slideViewPr>
    <p:cSldViewPr>
      <p:cViewPr varScale="1">
        <p:scale>
          <a:sx n="58" d="100"/>
          <a:sy n="58" d="100"/>
        </p:scale>
        <p:origin x="58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dcmp\grupos\SPI\01_DEMAC\CGPMA\Banco%20de%20Dados\Panorama%20Macroecon&#244;mico\_temas\_PanMacro_10.%20Pol&#237;tica%20Fisc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598"/>
              <a:t>PIB Real (% a.a.)</a:t>
            </a:r>
          </a:p>
        </c:rich>
      </c:tx>
      <c:layout>
        <c:manualLayout>
          <c:xMode val="edge"/>
          <c:yMode val="edge"/>
          <c:x val="0.4133451884129946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0977315530262768E-2"/>
          <c:y val="9.8565737155011657E-2"/>
          <c:w val="0.92794620312263387"/>
          <c:h val="0.85780563743540017"/>
        </c:manualLayout>
      </c:layout>
      <c:barChart>
        <c:barDir val="col"/>
        <c:grouping val="clustered"/>
        <c:varyColors val="0"/>
        <c:ser>
          <c:idx val="0"/>
          <c:order val="0"/>
          <c:tx>
            <c:v>PIB anual</c:v>
          </c:tx>
          <c:invertIfNegative val="0"/>
          <c:cat>
            <c:numRef>
              <c:f>BD_PIB_Var_Real_Anual!$A$63:$A$117</c:f>
              <c:numCache>
                <c:formatCode>General</c:formatCode>
                <c:ptCount val="55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</c:numCache>
            </c:numRef>
          </c:cat>
          <c:val>
            <c:numRef>
              <c:f>BD_PIB_Var_Real_Anual!$B$63:$B$117</c:f>
              <c:numCache>
                <c:formatCode>_(* #,##0.00_);_(* \(#,##0.00\);_(* "-"??_);_(@_)</c:formatCode>
                <c:ptCount val="55"/>
                <c:pt idx="0">
                  <c:v>6.5999999999999899</c:v>
                </c:pt>
                <c:pt idx="1">
                  <c:v>0.6</c:v>
                </c:pt>
                <c:pt idx="2">
                  <c:v>3.4</c:v>
                </c:pt>
                <c:pt idx="3">
                  <c:v>2.4</c:v>
                </c:pt>
                <c:pt idx="4">
                  <c:v>6.7</c:v>
                </c:pt>
                <c:pt idx="5">
                  <c:v>4.2</c:v>
                </c:pt>
                <c:pt idx="6">
                  <c:v>9.8000000000000007</c:v>
                </c:pt>
                <c:pt idx="7">
                  <c:v>9.5</c:v>
                </c:pt>
                <c:pt idx="8">
                  <c:v>10.4</c:v>
                </c:pt>
                <c:pt idx="9">
                  <c:v>11.34</c:v>
                </c:pt>
                <c:pt idx="10">
                  <c:v>11.94</c:v>
                </c:pt>
                <c:pt idx="11">
                  <c:v>13.97</c:v>
                </c:pt>
                <c:pt idx="12">
                  <c:v>8.15</c:v>
                </c:pt>
                <c:pt idx="13">
                  <c:v>5.17</c:v>
                </c:pt>
                <c:pt idx="14">
                  <c:v>10.26</c:v>
                </c:pt>
                <c:pt idx="15">
                  <c:v>4.93</c:v>
                </c:pt>
                <c:pt idx="16">
                  <c:v>4.97</c:v>
                </c:pt>
                <c:pt idx="17">
                  <c:v>6.76</c:v>
                </c:pt>
                <c:pt idx="18">
                  <c:v>9.23</c:v>
                </c:pt>
                <c:pt idx="19">
                  <c:v>-4.25</c:v>
                </c:pt>
                <c:pt idx="20">
                  <c:v>0.83</c:v>
                </c:pt>
                <c:pt idx="21">
                  <c:v>-2.93</c:v>
                </c:pt>
                <c:pt idx="22">
                  <c:v>5.4</c:v>
                </c:pt>
                <c:pt idx="23">
                  <c:v>7.85</c:v>
                </c:pt>
                <c:pt idx="24">
                  <c:v>7.49</c:v>
                </c:pt>
                <c:pt idx="25">
                  <c:v>3.53</c:v>
                </c:pt>
                <c:pt idx="26">
                  <c:v>-0.06</c:v>
                </c:pt>
                <c:pt idx="27">
                  <c:v>3.16</c:v>
                </c:pt>
                <c:pt idx="28">
                  <c:v>-4.3499999999999996</c:v>
                </c:pt>
                <c:pt idx="29">
                  <c:v>1.03</c:v>
                </c:pt>
                <c:pt idx="30">
                  <c:v>-0.54</c:v>
                </c:pt>
                <c:pt idx="31">
                  <c:v>4.92</c:v>
                </c:pt>
                <c:pt idx="32">
                  <c:v>5.85</c:v>
                </c:pt>
                <c:pt idx="33">
                  <c:v>4.22</c:v>
                </c:pt>
                <c:pt idx="34">
                  <c:v>2.21</c:v>
                </c:pt>
                <c:pt idx="35">
                  <c:v>3.39</c:v>
                </c:pt>
                <c:pt idx="36">
                  <c:v>0.34</c:v>
                </c:pt>
                <c:pt idx="37">
                  <c:v>0.47</c:v>
                </c:pt>
                <c:pt idx="38">
                  <c:v>4.3899999999999997</c:v>
                </c:pt>
                <c:pt idx="39">
                  <c:v>1.39</c:v>
                </c:pt>
                <c:pt idx="40">
                  <c:v>3.05</c:v>
                </c:pt>
                <c:pt idx="41">
                  <c:v>1.1399999999999999</c:v>
                </c:pt>
                <c:pt idx="42">
                  <c:v>5.76</c:v>
                </c:pt>
                <c:pt idx="43">
                  <c:v>3.2</c:v>
                </c:pt>
                <c:pt idx="44">
                  <c:v>3.96</c:v>
                </c:pt>
                <c:pt idx="45">
                  <c:v>6.07</c:v>
                </c:pt>
                <c:pt idx="46">
                  <c:v>5.09</c:v>
                </c:pt>
                <c:pt idx="47">
                  <c:v>-0.13</c:v>
                </c:pt>
                <c:pt idx="48">
                  <c:v>7.53</c:v>
                </c:pt>
                <c:pt idx="49">
                  <c:v>3.97</c:v>
                </c:pt>
                <c:pt idx="50">
                  <c:v>1.92</c:v>
                </c:pt>
                <c:pt idx="51">
                  <c:v>3</c:v>
                </c:pt>
                <c:pt idx="52">
                  <c:v>0.5</c:v>
                </c:pt>
                <c:pt idx="53" formatCode="General">
                  <c:v>-3.77</c:v>
                </c:pt>
                <c:pt idx="54">
                  <c:v>-3.59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0588912"/>
        <c:axId val="-100583472"/>
      </c:barChart>
      <c:catAx>
        <c:axId val="-10058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0583472"/>
        <c:crosses val="autoZero"/>
        <c:auto val="1"/>
        <c:lblAlgn val="ctr"/>
        <c:lblOffset val="100"/>
        <c:noMultiLvlLbl val="0"/>
      </c:catAx>
      <c:valAx>
        <c:axId val="-100583472"/>
        <c:scaling>
          <c:orientation val="minMax"/>
          <c:max val="14"/>
          <c:min val="-4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0588912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1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06611190175815E-2"/>
          <c:y val="6.6034087511212994E-2"/>
          <c:w val="0.92714629593952691"/>
          <c:h val="0.79209820380131613"/>
        </c:manualLayout>
      </c:layout>
      <c:barChart>
        <c:barDir val="col"/>
        <c:grouping val="clustered"/>
        <c:varyColors val="0"/>
        <c:ser>
          <c:idx val="0"/>
          <c:order val="0"/>
          <c:tx>
            <c:v>PIB</c:v>
          </c:tx>
          <c:spPr>
            <a:solidFill>
              <a:schemeClr val="accent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d_fiscal_5!$A$13:$A$30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d_fiscal_5!$B$13:$B$30</c:f>
              <c:numCache>
                <c:formatCode>0.00</c:formatCode>
                <c:ptCount val="18"/>
                <c:pt idx="0">
                  <c:v>4.3859854973834489</c:v>
                </c:pt>
                <c:pt idx="1">
                  <c:v>1.3915741198686993</c:v>
                </c:pt>
                <c:pt idx="2">
                  <c:v>3.0531473803241616</c:v>
                </c:pt>
                <c:pt idx="3">
                  <c:v>1.1403244545806546</c:v>
                </c:pt>
                <c:pt idx="4">
                  <c:v>5.7599646368600155</c:v>
                </c:pt>
                <c:pt idx="5">
                  <c:v>3.2021320621625549</c:v>
                </c:pt>
                <c:pt idx="6">
                  <c:v>3.9619887089949124</c:v>
                </c:pt>
                <c:pt idx="7">
                  <c:v>6.0698706952164949</c:v>
                </c:pt>
                <c:pt idx="8">
                  <c:v>5.0941953699522813</c:v>
                </c:pt>
                <c:pt idx="9">
                  <c:v>-0.12581203171947442</c:v>
                </c:pt>
                <c:pt idx="10">
                  <c:v>7.5282256690783811</c:v>
                </c:pt>
                <c:pt idx="11">
                  <c:v>3.9744230794469315</c:v>
                </c:pt>
                <c:pt idx="12">
                  <c:v>1.9211759850947807</c:v>
                </c:pt>
                <c:pt idx="13">
                  <c:v>3.0048226702887204</c:v>
                </c:pt>
                <c:pt idx="14">
                  <c:v>0.50395574027337631</c:v>
                </c:pt>
                <c:pt idx="15">
                  <c:v>-3.7692556174104164</c:v>
                </c:pt>
                <c:pt idx="16">
                  <c:v>-3.5947391982152688</c:v>
                </c:pt>
                <c:pt idx="17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300018000"/>
        <c:axId val="-300019088"/>
      </c:barChart>
      <c:lineChart>
        <c:grouping val="standard"/>
        <c:varyColors val="0"/>
        <c:ser>
          <c:idx val="1"/>
          <c:order val="1"/>
          <c:tx>
            <c:v>Resultado Primário do Governo Central</c:v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7"/>
            <c:bubble3D val="0"/>
            <c:spPr>
              <a:ln w="28575" cap="rnd">
                <a:solidFill>
                  <a:schemeClr val="accent6"/>
                </a:solidFill>
                <a:prstDash val="sysDot"/>
                <a:round/>
              </a:ln>
              <a:effectLst/>
            </c:spPr>
          </c:dPt>
          <c:dLbls>
            <c:dLbl>
              <c:idx val="16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8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808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2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2016*</c:v>
              </c:pt>
              <c:pt idx="9">
                <c:v>2017*</c:v>
              </c:pt>
              <c:pt idx="10">
                <c:v>2018*</c:v>
              </c:pt>
              <c:pt idx="11">
                <c:v>2019*</c:v>
              </c:pt>
            </c:strLit>
          </c:cat>
          <c:val>
            <c:numRef>
              <c:f>d_fiscal_5!$G$13:$G$30</c:f>
              <c:numCache>
                <c:formatCode>0.00</c:formatCode>
                <c:ptCount val="18"/>
                <c:pt idx="0">
                  <c:v>1.7038391375551611</c:v>
                </c:pt>
                <c:pt idx="1">
                  <c:v>1.670508405031728</c:v>
                </c:pt>
                <c:pt idx="2">
                  <c:v>2.1439663438703582</c:v>
                </c:pt>
                <c:pt idx="3">
                  <c:v>2.2552388070658411</c:v>
                </c:pt>
                <c:pt idx="4">
                  <c:v>2.6757834299210441</c:v>
                </c:pt>
                <c:pt idx="5">
                  <c:v>2.5680348308827057</c:v>
                </c:pt>
                <c:pt idx="6">
                  <c:v>2.1312569859126</c:v>
                </c:pt>
                <c:pt idx="7">
                  <c:v>2.1850357234232098</c:v>
                </c:pt>
                <c:pt idx="8">
                  <c:v>2.293004417022392</c:v>
                </c:pt>
                <c:pt idx="9">
                  <c:v>1.2734087633004354</c:v>
                </c:pt>
                <c:pt idx="10">
                  <c:v>2.0258969462779266</c:v>
                </c:pt>
                <c:pt idx="11">
                  <c:v>2.1258541779067772</c:v>
                </c:pt>
                <c:pt idx="12">
                  <c:v>1.787959821682384</c:v>
                </c:pt>
                <c:pt idx="13">
                  <c:v>1.4121545951125156</c:v>
                </c:pt>
                <c:pt idx="14">
                  <c:v>-0.35424589434932424</c:v>
                </c:pt>
                <c:pt idx="15">
                  <c:v>-1.944074849847589</c:v>
                </c:pt>
                <c:pt idx="16">
                  <c:v>-2.5446949643501644</c:v>
                </c:pt>
                <c:pt idx="17">
                  <c:v>-2.0731811136578586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0018544"/>
        <c:axId val="-300020720"/>
      </c:lineChart>
      <c:catAx>
        <c:axId val="-3000180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00019088"/>
        <c:crosses val="autoZero"/>
        <c:auto val="0"/>
        <c:lblAlgn val="ctr"/>
        <c:lblOffset val="100"/>
        <c:noMultiLvlLbl val="0"/>
      </c:catAx>
      <c:valAx>
        <c:axId val="-300019088"/>
        <c:scaling>
          <c:orientation val="minMax"/>
          <c:max val="8"/>
          <c:min val="-10"/>
        </c:scaling>
        <c:delete val="0"/>
        <c:axPos val="l"/>
        <c:numFmt formatCode="0.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00018000"/>
        <c:crosses val="autoZero"/>
        <c:crossBetween val="between"/>
        <c:majorUnit val="2"/>
      </c:valAx>
      <c:catAx>
        <c:axId val="-30001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00020720"/>
        <c:crosses val="autoZero"/>
        <c:auto val="1"/>
        <c:lblAlgn val="ctr"/>
        <c:lblOffset val="100"/>
        <c:noMultiLvlLbl val="0"/>
      </c:catAx>
      <c:valAx>
        <c:axId val="-300020720"/>
        <c:scaling>
          <c:orientation val="minMax"/>
          <c:max val="4"/>
          <c:min val="-4"/>
        </c:scaling>
        <c:delete val="0"/>
        <c:axPos val="r"/>
        <c:numFmt formatCode="0.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300018544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4030194519294109"/>
          <c:y val="0.53372285341882275"/>
          <c:w val="0.3879854236214661"/>
          <c:h val="0.2147598973848038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8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0.13812</cdr:x>
      <cdr:y>0.0481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0"/>
          <a:ext cx="133350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pt-BR" sz="1200" b="1"/>
            <a:t>PIB (var.real %)</a:t>
          </a:r>
        </a:p>
      </cdr:txBody>
    </cdr:sp>
  </cdr:relSizeAnchor>
  <cdr:relSizeAnchor xmlns:cdr="http://schemas.openxmlformats.org/drawingml/2006/chartDrawing">
    <cdr:from>
      <cdr:x>0.77785</cdr:x>
      <cdr:y>0</cdr:y>
    </cdr:from>
    <cdr:to>
      <cdr:x>1</cdr:x>
      <cdr:y>0.0481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7497885" y="0"/>
          <a:ext cx="2141415" cy="288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1200" b="1"/>
            <a:t>Resultado Primário</a:t>
          </a:r>
          <a:r>
            <a:rPr lang="pt-BR" sz="1200" b="1" baseline="0"/>
            <a:t> (% PIB)</a:t>
          </a:r>
          <a:endParaRPr lang="pt-BR" sz="1200" b="1"/>
        </a:p>
      </cdr:txBody>
    </cdr:sp>
  </cdr:relSizeAnchor>
  <cdr:relSizeAnchor xmlns:cdr="http://schemas.openxmlformats.org/drawingml/2006/chartDrawing">
    <cdr:from>
      <cdr:x>0.00182</cdr:x>
      <cdr:y>0.92671</cdr:y>
    </cdr:from>
    <cdr:to>
      <cdr:x>0.99662</cdr:x>
      <cdr:y>0.9878</cdr:y>
    </cdr:to>
    <cdr:sp macro="" textlink="">
      <cdr:nvSpPr>
        <cdr:cNvPr id="4" name="CaixaDeTexto 5"/>
        <cdr:cNvSpPr txBox="1"/>
      </cdr:nvSpPr>
      <cdr:spPr>
        <a:xfrm xmlns:a="http://schemas.openxmlformats.org/drawingml/2006/main">
          <a:off x="17519" y="5567775"/>
          <a:ext cx="9597031" cy="367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 smtClean="0"/>
            <a:t>Fonte: IBGE/MP e BCB.</a:t>
          </a:r>
          <a:endParaRPr lang="pt-BR" sz="1000" b="1" dirty="0"/>
        </a:p>
        <a:p xmlns:a="http://schemas.openxmlformats.org/drawingml/2006/main">
          <a:r>
            <a:rPr lang="pt-BR" sz="1000" b="1" dirty="0"/>
            <a:t>* PIB 2017 = </a:t>
          </a:r>
          <a:r>
            <a:rPr lang="pt-BR" sz="1000" b="1" baseline="0" dirty="0"/>
            <a:t>grade parâmetros da SPE/MF de março de 2017. Resultado primário </a:t>
          </a:r>
          <a:r>
            <a:rPr lang="pt-BR" sz="1000" b="1" baseline="0" dirty="0" smtClean="0"/>
            <a:t>2017 em </a:t>
          </a:r>
          <a:r>
            <a:rPr lang="pt-BR" sz="1000" b="1" baseline="0" dirty="0"/>
            <a:t>valor nominal = LDO 2017.</a:t>
          </a:r>
          <a:endParaRPr lang="pt-BR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31F54B-8EFD-4475-9E2B-4CDB2D7B06AC}" type="datetimeFigureOut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7007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027" y="9377007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07C6E4-8936-46BA-8373-4A01FEA2A1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573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562F43-760E-4D27-BD9E-75D9E2B942A0}" type="datetimeFigureOut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4869" y="4690190"/>
            <a:ext cx="5488264" cy="444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7007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027" y="9377007"/>
            <a:ext cx="2972421" cy="4939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427918-6E5F-4692-A02D-4A683D5CE0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57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00199D-E1A0-4927-B6A9-07951CA1A7E1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9294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B4B0-2E30-4001-AD8A-55918143C88E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3EF4-521A-4880-B8B2-B97CAC6CD5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39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8A68-0C91-42F6-B18C-EAB6389EAA21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1611-3255-4A78-9F50-9CF24E322C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078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180-6BC6-48C7-86D9-57F4C07FA38F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DA4C-D3F8-4ADA-BA0B-69E207D075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10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21B1-2963-49D7-975B-1C2912206285}" type="datetimeFigureOut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6CC1-47BE-4907-8D36-EE9848A9AC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5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21B1-2963-49D7-975B-1C2912206285}" type="datetimeFigureOut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D407-DA02-4E8C-B34B-91A93F31A3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75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21B1-2963-49D7-975B-1C2912206285}" type="datetimeFigureOut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F05-40ED-495A-9863-DDD7EE188B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17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76E4-1900-40A8-B23D-2F52DF767DB4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8808-0BB4-4A65-9AE0-C84FF3B2E8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552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3C2B-7376-49E2-8412-16FAAFEF60C2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8EC1-B0F0-469C-83FD-8680419E7C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858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338C-7FC2-4484-8601-145626096F7B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8CCC-1F3F-4D46-984E-7890E8753A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766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9B28-92B9-4FB5-9F58-7C657378C0E5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D4EA-9292-4313-816A-AAD826AFD4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93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FAF4-8D25-43BF-ADDF-F9C24FBA4730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474C-ADF5-442D-ACE3-BA438B4C36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57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2448-0436-4B84-A159-55259D120FEE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A33F-ED4B-4074-A97D-E5035DD4D1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76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9B9E-7D00-41AC-A580-BBD65219B27B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8ECEB-3E52-43C2-A7D9-06F663DE4C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554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BA10-00AA-4072-A4C0-B633E9152D40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5AC7-E404-45E6-950A-C951D4750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37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 userDrawn="1"/>
        </p:nvSpPr>
        <p:spPr>
          <a:xfrm>
            <a:off x="0" y="828675"/>
            <a:ext cx="12192000" cy="5219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2789958-9AE3-4F4E-AE8D-B482FA89A536}" type="datetime1">
              <a:rPr lang="pt-BR"/>
              <a:pPr>
                <a:defRPr/>
              </a:pPr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358F0A-708A-4311-814E-9257FD4232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2" r:id="rId12"/>
    <p:sldLayoutId id="2147484098" r:id="rId13"/>
    <p:sldLayoutId id="214748410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Planilha_do_Microsoft_Excel2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Planilha_do_Microsoft_Excel3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Planilha_do_Microsoft_Excel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1771650" y="1484313"/>
            <a:ext cx="8645525" cy="432117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  <a:t>Contingenciamento </a:t>
            </a:r>
            <a:b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  <a:t>da LOA 2017</a:t>
            </a:r>
            <a:b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  <a:t>Programação Orçamentária </a:t>
            </a:r>
            <a:b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  <a:t>e Financeira</a:t>
            </a:r>
            <a:br>
              <a:rPr lang="pt-BR" altLang="pt-BR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altLang="pt-BR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31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DD02DC-2671-428C-B0F0-0260F8A0B129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200" smtClean="0">
              <a:solidFill>
                <a:srgbClr val="898989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1950" y="485775"/>
            <a:ext cx="9144000" cy="4159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GESTÃO</a:t>
            </a:r>
            <a:endParaRPr lang="pt-BR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1813" y="3500438"/>
            <a:ext cx="60483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9063" y="796925"/>
            <a:ext cx="11953875" cy="92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084" indent="-228084" algn="just">
              <a:buFont typeface="Arial" panose="020B0604020202020204" pitchFamily="34" charset="0"/>
              <a:buChar char="•"/>
              <a:defRPr/>
            </a:pPr>
            <a:r>
              <a:rPr lang="pt-BR" sz="1802" dirty="0"/>
              <a:t>A economia brasileira enfrenta uma das piores recessões. Pela primeira vez desde que as estatísticas do Sistema de Contas Nacionais, do IBGE são divulgadas, houve redução da atividade econômica por 2 anos seguidos (-3,8%, em 2015, e -3,6%, em 2016).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30313" y="131763"/>
            <a:ext cx="9731375" cy="58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18" b="1" dirty="0">
                <a:solidFill>
                  <a:schemeClr val="accent1">
                    <a:lumMod val="50000"/>
                  </a:schemeClr>
                </a:solidFill>
              </a:rPr>
              <a:t>Contexto econômico</a:t>
            </a:r>
          </a:p>
        </p:txBody>
      </p:sp>
      <p:graphicFrame>
        <p:nvGraphicFramePr>
          <p:cNvPr id="5" name="Gráfico 6"/>
          <p:cNvGraphicFramePr>
            <a:graphicFrameLocks/>
          </p:cNvGraphicFramePr>
          <p:nvPr/>
        </p:nvGraphicFramePr>
        <p:xfrm>
          <a:off x="1492250" y="1747838"/>
          <a:ext cx="9358313" cy="424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92250" y="6383338"/>
            <a:ext cx="4908550" cy="29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87" dirty="0"/>
              <a:t>Fonte: IBGE. Elaboração: SEPLAN/MP.</a:t>
            </a:r>
          </a:p>
        </p:txBody>
      </p:sp>
      <p:sp>
        <p:nvSpPr>
          <p:cNvPr id="8" name="Elipse 7"/>
          <p:cNvSpPr/>
          <p:nvPr/>
        </p:nvSpPr>
        <p:spPr>
          <a:xfrm>
            <a:off x="10417175" y="4598988"/>
            <a:ext cx="338138" cy="1412875"/>
          </a:xfrm>
          <a:prstGeom prst="ellipse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016500" y="4567238"/>
            <a:ext cx="503238" cy="1412875"/>
          </a:xfrm>
          <a:prstGeom prst="ellipse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338888" y="4545013"/>
            <a:ext cx="503237" cy="1412875"/>
          </a:xfrm>
          <a:prstGeom prst="ellipse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5267325" y="2962275"/>
            <a:ext cx="0" cy="1582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CaixaDeTexto 9"/>
          <p:cNvSpPr txBox="1">
            <a:spLocks noChangeArrowheads="1"/>
          </p:cNvSpPr>
          <p:nvPr/>
        </p:nvSpPr>
        <p:spPr bwMode="auto">
          <a:xfrm>
            <a:off x="4800600" y="2478088"/>
            <a:ext cx="935038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1200">
                <a:latin typeface="Arial" panose="020B0604020202020204" pitchFamily="34" charset="0"/>
              </a:rPr>
              <a:t>Crise da Dívida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589713" y="2940050"/>
            <a:ext cx="0" cy="1584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CaixaDeTexto 12"/>
          <p:cNvSpPr txBox="1">
            <a:spLocks noChangeArrowheads="1"/>
          </p:cNvSpPr>
          <p:nvPr/>
        </p:nvSpPr>
        <p:spPr bwMode="auto">
          <a:xfrm>
            <a:off x="6096000" y="2466975"/>
            <a:ext cx="93662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1200" dirty="0" smtClean="0">
                <a:latin typeface="Arial" panose="020B0604020202020204" pitchFamily="34" charset="0"/>
              </a:rPr>
              <a:t>Plano Collor</a:t>
            </a:r>
            <a:endParaRPr lang="pt-BR" sz="1200" dirty="0">
              <a:latin typeface="Arial" panose="020B0604020202020204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0567988" y="3014663"/>
            <a:ext cx="0" cy="1584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CaixaDeTexto 14"/>
          <p:cNvSpPr txBox="1">
            <a:spLocks noChangeArrowheads="1"/>
          </p:cNvSpPr>
          <p:nvPr/>
        </p:nvSpPr>
        <p:spPr bwMode="auto">
          <a:xfrm>
            <a:off x="10082213" y="2519363"/>
            <a:ext cx="936625" cy="277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1200">
                <a:latin typeface="Arial" panose="020B0604020202020204" pitchFamily="34" charset="0"/>
              </a:rPr>
              <a:t>Crise Atual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2088" y="879475"/>
            <a:ext cx="11880850" cy="155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817" indent="-367817" algn="just">
              <a:buFont typeface="Arial" panose="020B0604020202020204" pitchFamily="34" charset="0"/>
              <a:buChar char="•"/>
              <a:defRPr/>
            </a:pPr>
            <a:r>
              <a:rPr lang="pt-BR" sz="1802" dirty="0"/>
              <a:t>Como a economia está numa fase de transição, começando a entrar num processo de retomada do crescimento, o Governo reviu sua estimativa para o crescimento do PIB neste ano, de </a:t>
            </a:r>
            <a:r>
              <a:rPr lang="pt-BR" sz="1802" b="1" dirty="0"/>
              <a:t>1,6%</a:t>
            </a:r>
            <a:r>
              <a:rPr lang="pt-BR" sz="1802" dirty="0"/>
              <a:t> (constante na LOA) para </a:t>
            </a:r>
            <a:r>
              <a:rPr lang="pt-BR" sz="1802" b="1" dirty="0"/>
              <a:t>0,5%</a:t>
            </a:r>
            <a:r>
              <a:rPr lang="pt-BR" sz="1802" dirty="0"/>
              <a:t>, estando </a:t>
            </a:r>
            <a:r>
              <a:rPr lang="pt-BR" sz="1802" b="1" dirty="0"/>
              <a:t>mais alinhada às expectativas de mercado</a:t>
            </a:r>
            <a:r>
              <a:rPr lang="pt-BR" sz="1802" dirty="0"/>
              <a:t>.</a:t>
            </a:r>
          </a:p>
          <a:p>
            <a:pPr marL="367817" indent="-367817" algn="just">
              <a:buFont typeface="Arial" panose="020B0604020202020204" pitchFamily="34" charset="0"/>
              <a:buChar char="•"/>
              <a:defRPr/>
            </a:pPr>
            <a:endParaRPr lang="pt-BR" sz="2060" dirty="0"/>
          </a:p>
          <a:p>
            <a:pPr marL="367817" indent="-367817" algn="just">
              <a:buFont typeface="Arial" panose="020B0604020202020204" pitchFamily="34" charset="0"/>
              <a:buChar char="•"/>
              <a:defRPr/>
            </a:pPr>
            <a:endParaRPr lang="pt-BR" sz="206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30313" y="131763"/>
            <a:ext cx="9731375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347" b="1" dirty="0">
                <a:solidFill>
                  <a:schemeClr val="accent1">
                    <a:lumMod val="50000"/>
                  </a:schemeClr>
                </a:solidFill>
              </a:rPr>
              <a:t>Alinhamento do PIB e efeitos no cenário fiscal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/>
          </p:nvPr>
        </p:nvGraphicFramePr>
        <p:xfrm>
          <a:off x="1343472" y="1772816"/>
          <a:ext cx="993710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8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99985"/>
              </p:ext>
            </p:extLst>
          </p:nvPr>
        </p:nvGraphicFramePr>
        <p:xfrm>
          <a:off x="407368" y="692696"/>
          <a:ext cx="11377264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Planilha" r:id="rId4" imgW="9372503" imgH="3403579" progId="Excel.Sheet.12">
                  <p:embed/>
                </p:oleObj>
              </mc:Choice>
              <mc:Fallback>
                <p:oleObj name="Planilha" r:id="rId4" imgW="9372503" imgH="34035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68" y="692696"/>
                        <a:ext cx="11377264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10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AA8C79-151D-4291-9E1C-93CBC80CE478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smtClean="0">
              <a:solidFill>
                <a:srgbClr val="898989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9213" y="242888"/>
            <a:ext cx="9504362" cy="649287"/>
          </a:xfrm>
        </p:spPr>
        <p:txBody>
          <a:bodyPr/>
          <a:lstStyle/>
          <a:p>
            <a:pPr>
              <a:defRPr/>
            </a:pPr>
            <a:r>
              <a:rPr lang="pt-BR" altLang="pt-BR" sz="4000" b="1" dirty="0">
                <a:solidFill>
                  <a:schemeClr val="accent1">
                    <a:lumMod val="50000"/>
                  </a:schemeClr>
                </a:solidFill>
              </a:rPr>
              <a:t>Resumo da programação orçamentária</a:t>
            </a:r>
          </a:p>
        </p:txBody>
      </p:sp>
      <p:pic>
        <p:nvPicPr>
          <p:cNvPr id="717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892175"/>
            <a:ext cx="1044257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19063" y="115888"/>
            <a:ext cx="12072937" cy="620712"/>
          </a:xfrm>
        </p:spPr>
        <p:txBody>
          <a:bodyPr/>
          <a:lstStyle/>
          <a:p>
            <a:pPr>
              <a:defRPr/>
            </a:pPr>
            <a:r>
              <a:rPr lang="pt-BR" altLang="pt-BR" sz="3192" b="1" dirty="0">
                <a:solidFill>
                  <a:schemeClr val="accent1">
                    <a:lumMod val="50000"/>
                  </a:schemeClr>
                </a:solidFill>
              </a:rPr>
              <a:t>Variações nas </a:t>
            </a:r>
            <a:r>
              <a:rPr lang="pt-BR" altLang="pt-BR" sz="3192" b="1" dirty="0" smtClean="0">
                <a:solidFill>
                  <a:schemeClr val="accent1">
                    <a:lumMod val="50000"/>
                  </a:schemeClr>
                </a:solidFill>
              </a:rPr>
              <a:t>Receitas </a:t>
            </a:r>
            <a:r>
              <a:rPr lang="pt-BR" altLang="pt-BR" sz="3192" b="1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pt-BR" altLang="pt-BR" sz="3192" b="1" dirty="0" smtClean="0">
                <a:solidFill>
                  <a:schemeClr val="accent1">
                    <a:lumMod val="50000"/>
                  </a:schemeClr>
                </a:solidFill>
              </a:rPr>
              <a:t>Despesas</a:t>
            </a:r>
            <a:endParaRPr lang="pt-BR" altLang="pt-BR" sz="3192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275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92138" indent="-2270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1225" indent="-1809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76350" indent="-1809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41475" indent="-1809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98675" indent="-18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55875" indent="-18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13075" indent="-18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70275" indent="-18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E678F-48D7-4684-8909-E0EAA9BD80B4}" type="slidenum">
              <a:rPr lang="pt-BR" altLang="pt-BR" sz="9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900" smtClean="0">
              <a:solidFill>
                <a:srgbClr val="898989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80395"/>
              </p:ext>
            </p:extLst>
          </p:nvPr>
        </p:nvGraphicFramePr>
        <p:xfrm>
          <a:off x="479376" y="1340768"/>
          <a:ext cx="1110302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Planilha" r:id="rId4" imgW="5416547" imgH="2133600" progId="Excel.Sheet.12">
                  <p:embed/>
                </p:oleObj>
              </mc:Choice>
              <mc:Fallback>
                <p:oleObj name="Planilha" r:id="rId4" imgW="5416547" imgH="213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1340768"/>
                        <a:ext cx="11103024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/>
          <p:cNvSpPr txBox="1">
            <a:spLocks noChangeArrowheads="1"/>
          </p:cNvSpPr>
          <p:nvPr/>
        </p:nvSpPr>
        <p:spPr bwMode="auto">
          <a:xfrm>
            <a:off x="192088" y="909638"/>
            <a:ext cx="117363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66713" indent="-3667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775"/>
              </a:spcBef>
              <a:spcAft>
                <a:spcPts val="775"/>
              </a:spcAft>
            </a:pPr>
            <a:r>
              <a:rPr lang="pt-BR" sz="2600" dirty="0">
                <a:latin typeface="Arial" panose="020B0604020202020204" pitchFamily="34" charset="0"/>
              </a:rPr>
              <a:t>Mesmo com as medidas de aumento da </a:t>
            </a:r>
            <a:r>
              <a:rPr lang="pt-BR" sz="2600" dirty="0" smtClean="0">
                <a:latin typeface="Arial" panose="020B0604020202020204" pitchFamily="34" charset="0"/>
              </a:rPr>
              <a:t>arrecadação, o Governo teve que fazer um </a:t>
            </a:r>
            <a:r>
              <a:rPr lang="pt-BR" sz="2600" b="1" dirty="0" smtClean="0">
                <a:latin typeface="Arial" panose="020B0604020202020204" pitchFamily="34" charset="0"/>
              </a:rPr>
              <a:t>contingenciamento </a:t>
            </a:r>
            <a:r>
              <a:rPr lang="pt-BR" sz="2600" b="1" dirty="0">
                <a:latin typeface="Arial" panose="020B0604020202020204" pitchFamily="34" charset="0"/>
              </a:rPr>
              <a:t>de R$ </a:t>
            </a:r>
            <a:r>
              <a:rPr lang="pt-BR" sz="2600" b="1" dirty="0" smtClean="0">
                <a:latin typeface="Arial" panose="020B0604020202020204" pitchFamily="34" charset="0"/>
              </a:rPr>
              <a:t>38,45 </a:t>
            </a:r>
            <a:r>
              <a:rPr lang="pt-BR" sz="2600" b="1" dirty="0">
                <a:latin typeface="Arial" panose="020B0604020202020204" pitchFamily="34" charset="0"/>
              </a:rPr>
              <a:t>bilhões</a:t>
            </a:r>
            <a:r>
              <a:rPr lang="pt-BR" sz="2600" dirty="0">
                <a:latin typeface="Arial" panose="020B0604020202020204" pitchFamily="34" charset="0"/>
              </a:rPr>
              <a:t> nas despesas públicas. </a:t>
            </a:r>
          </a:p>
          <a:p>
            <a:pPr algn="just">
              <a:spcBef>
                <a:spcPts val="775"/>
              </a:spcBef>
              <a:spcAft>
                <a:spcPts val="775"/>
              </a:spcAft>
            </a:pPr>
            <a:r>
              <a:rPr lang="pt-BR" sz="2600" dirty="0">
                <a:latin typeface="Arial" panose="020B0604020202020204" pitchFamily="34" charset="0"/>
              </a:rPr>
              <a:t>É importante destacar que o Governo possui pouca margem para contingenciar as despesas tendo em vista que </a:t>
            </a:r>
            <a:r>
              <a:rPr lang="pt-BR" sz="2600" b="1" dirty="0">
                <a:latin typeface="Arial" panose="020B0604020202020204" pitchFamily="34" charset="0"/>
              </a:rPr>
              <a:t>o Orçamento é extremamente rígido.</a:t>
            </a:r>
          </a:p>
          <a:p>
            <a:pPr algn="just">
              <a:spcBef>
                <a:spcPts val="775"/>
              </a:spcBef>
              <a:spcAft>
                <a:spcPts val="775"/>
              </a:spcAft>
            </a:pPr>
            <a:r>
              <a:rPr lang="pt-BR" sz="2600" dirty="0">
                <a:latin typeface="Arial" panose="020B0604020202020204" pitchFamily="34" charset="0"/>
              </a:rPr>
              <a:t>Considerando despesas totais acima de R$ 1,3 trilhão aprovadas na LOA de 2017, </a:t>
            </a:r>
            <a:r>
              <a:rPr lang="pt-BR" sz="2600" b="1" dirty="0">
                <a:latin typeface="Arial" panose="020B0604020202020204" pitchFamily="34" charset="0"/>
              </a:rPr>
              <a:t>só é possível ajustar uma pequena parte </a:t>
            </a:r>
            <a:r>
              <a:rPr lang="pt-BR" sz="2600" b="1" dirty="0" smtClean="0">
                <a:latin typeface="Arial" panose="020B0604020202020204" pitchFamily="34" charset="0"/>
              </a:rPr>
              <a:t>(R$149,8 bilhões)</a:t>
            </a:r>
            <a:r>
              <a:rPr lang="pt-BR" sz="2600" dirty="0" smtClean="0">
                <a:latin typeface="Arial" panose="020B0604020202020204" pitchFamily="34" charset="0"/>
              </a:rPr>
              <a:t>, </a:t>
            </a:r>
            <a:r>
              <a:rPr lang="pt-BR" sz="2600" dirty="0">
                <a:latin typeface="Arial" panose="020B0604020202020204" pitchFamily="34" charset="0"/>
              </a:rPr>
              <a:t>pois as demais despesas ou são de caráter obrigatório ou têm sua execução assegurada pela vinculação a receitas pré-definidas</a:t>
            </a:r>
            <a:r>
              <a:rPr lang="pt-BR" sz="2600" dirty="0" smtClean="0">
                <a:latin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30313" y="131763"/>
            <a:ext cx="9731375" cy="58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18" b="1" dirty="0">
                <a:solidFill>
                  <a:schemeClr val="accent1">
                    <a:lumMod val="50000"/>
                  </a:schemeClr>
                </a:solidFill>
              </a:rPr>
              <a:t>Reavaliação da LOA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36072"/>
              </p:ext>
            </p:extLst>
          </p:nvPr>
        </p:nvGraphicFramePr>
        <p:xfrm>
          <a:off x="539750" y="19050"/>
          <a:ext cx="111125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Planilha" r:id="rId4" imgW="11112538" imgH="6819997" progId="Excel.Sheet.12">
                  <p:embed/>
                </p:oleObj>
              </mc:Choice>
              <mc:Fallback>
                <p:oleObj name="Planilha" r:id="rId4" imgW="11112538" imgH="68199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19050"/>
                        <a:ext cx="11112500" cy="681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9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287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Tema do Office</vt:lpstr>
      <vt:lpstr>Planilha</vt:lpstr>
      <vt:lpstr>Contingenciamento  da LOA 2017  Programação Orçamentária  e Financeira </vt:lpstr>
      <vt:lpstr>Apresentação do PowerPoint</vt:lpstr>
      <vt:lpstr>Apresentação do PowerPoint</vt:lpstr>
      <vt:lpstr>Apresentação do PowerPoint</vt:lpstr>
      <vt:lpstr>Resumo da programação orçamentária</vt:lpstr>
      <vt:lpstr>Variações nas Receitas e Despesas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financeira e orçamentária 2016</dc:title>
  <dc:creator>07901256761</dc:creator>
  <cp:lastModifiedBy>Zarak de Oliveira Ferreira</cp:lastModifiedBy>
  <cp:revision>228</cp:revision>
  <cp:lastPrinted>2017-06-28T11:46:56Z</cp:lastPrinted>
  <dcterms:created xsi:type="dcterms:W3CDTF">2016-02-04T12:54:23Z</dcterms:created>
  <dcterms:modified xsi:type="dcterms:W3CDTF">2017-06-28T13:53:08Z</dcterms:modified>
</cp:coreProperties>
</file>