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0" r:id="rId2"/>
    <p:sldId id="314" r:id="rId3"/>
    <p:sldId id="316" r:id="rId4"/>
    <p:sldId id="274" r:id="rId5"/>
    <p:sldId id="308" r:id="rId6"/>
    <p:sldId id="317" r:id="rId7"/>
    <p:sldId id="325" r:id="rId8"/>
    <p:sldId id="329" r:id="rId9"/>
    <p:sldId id="327" r:id="rId10"/>
    <p:sldId id="291" r:id="rId11"/>
  </p:sldIdLst>
  <p:sldSz cx="9144000" cy="6858000" type="screen4x3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2A1242"/>
    <a:srgbClr val="064574"/>
    <a:srgbClr val="339966"/>
    <a:srgbClr val="193240"/>
    <a:srgbClr val="11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/>
    <p:restoredTop sz="94613"/>
  </p:normalViewPr>
  <p:slideViewPr>
    <p:cSldViewPr snapToGrid="0" snapToObjects="1">
      <p:cViewPr>
        <p:scale>
          <a:sx n="90" d="100"/>
          <a:sy n="90" d="100"/>
        </p:scale>
        <p:origin x="-858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501481"/>
          </a:xfrm>
          <a:prstGeom prst="rect">
            <a:avLst/>
          </a:prstGeom>
        </p:spPr>
        <p:txBody>
          <a:bodyPr vert="horz" lIns="96334" tIns="48167" rIns="96334" bIns="4816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1" cy="501481"/>
          </a:xfrm>
          <a:prstGeom prst="rect">
            <a:avLst/>
          </a:prstGeom>
        </p:spPr>
        <p:txBody>
          <a:bodyPr vert="horz" lIns="96334" tIns="48167" rIns="96334" bIns="48167" rtlCol="0"/>
          <a:lstStyle>
            <a:lvl1pPr algn="r">
              <a:defRPr sz="1300"/>
            </a:lvl1pPr>
          </a:lstStyle>
          <a:p>
            <a:fld id="{3990F26B-4E0E-8549-B5D3-DE9F4ECCD9B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046"/>
            <a:ext cx="5491480" cy="3935492"/>
          </a:xfrm>
          <a:prstGeom prst="rect">
            <a:avLst/>
          </a:prstGeom>
        </p:spPr>
        <p:txBody>
          <a:bodyPr vert="horz" lIns="96334" tIns="48167" rIns="96334" bIns="481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422"/>
            <a:ext cx="2974551" cy="501480"/>
          </a:xfrm>
          <a:prstGeom prst="rect">
            <a:avLst/>
          </a:prstGeom>
        </p:spPr>
        <p:txBody>
          <a:bodyPr vert="horz" lIns="96334" tIns="48167" rIns="96334" bIns="4816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3422"/>
            <a:ext cx="2974551" cy="501480"/>
          </a:xfrm>
          <a:prstGeom prst="rect">
            <a:avLst/>
          </a:prstGeom>
        </p:spPr>
        <p:txBody>
          <a:bodyPr vert="horz" lIns="96334" tIns="48167" rIns="96334" bIns="48167" rtlCol="0" anchor="b"/>
          <a:lstStyle>
            <a:lvl1pPr algn="r">
              <a:defRPr sz="1300"/>
            </a:lvl1pPr>
          </a:lstStyle>
          <a:p>
            <a:fld id="{025CF0DF-B6A8-C346-A30E-B87EBFD456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32"/>
              </a:spcBef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82608" indent="-301003" eaLnBrk="0" hangingPunct="0">
              <a:spcBef>
                <a:spcPts val="632"/>
              </a:spcBef>
              <a:buFont typeface="HP Simplified" charset="0"/>
              <a:buChar char="•"/>
              <a:defRPr sz="11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204013" indent="-240802" eaLnBrk="0" hangingPunct="0">
              <a:spcBef>
                <a:spcPts val="632"/>
              </a:spcBef>
              <a:buFont typeface="HP Simplified" charset="0"/>
              <a:buChar char="–"/>
              <a:defRPr sz="11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85618" indent="-240802" eaLnBrk="0" hangingPunct="0">
              <a:spcBef>
                <a:spcPts val="632"/>
              </a:spcBef>
              <a:buFont typeface="HP Simplified" charset="0"/>
              <a:buChar char="•"/>
              <a:defRPr sz="10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167223" indent="-240802" eaLnBrk="0" hangingPunct="0">
              <a:spcBef>
                <a:spcPts val="632"/>
              </a:spcBef>
              <a:buFont typeface="HP Simplified" charset="0"/>
              <a:buChar char="–"/>
              <a:defRPr sz="9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648828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charset="0"/>
              <a:buChar char="–"/>
              <a:defRPr sz="9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3130434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charset="0"/>
              <a:buChar char="–"/>
              <a:defRPr sz="9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612039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charset="0"/>
              <a:buChar char="–"/>
              <a:defRPr sz="9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4093644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charset="0"/>
              <a:buChar char="–"/>
              <a:defRPr sz="9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459E82-B288-49C6-921D-F08033FE6183}" type="slidenum">
              <a:rPr lang="en-US" altLang="pt-BR" sz="1100"/>
              <a:pPr eaLnBrk="1" hangingPunct="1">
                <a:spcBef>
                  <a:spcPct val="0"/>
                </a:spcBef>
              </a:pPr>
              <a:t>1</a:t>
            </a:fld>
            <a:endParaRPr lang="en-US" altLang="pt-BR" sz="1100"/>
          </a:p>
        </p:txBody>
      </p:sp>
      <p:sp>
        <p:nvSpPr>
          <p:cNvPr id="921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32"/>
              </a:spcBef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1pPr>
            <a:lvl2pPr marL="782594" indent="-300998" eaLnBrk="0" hangingPunct="0">
              <a:spcBef>
                <a:spcPts val="632"/>
              </a:spcBef>
              <a:buFont typeface="HP Simplified" pitchFamily="34" charset="0"/>
              <a:buChar char="•"/>
              <a:defRPr sz="11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2pPr>
            <a:lvl3pPr marL="1203989" indent="-240797" eaLnBrk="0" hangingPunct="0">
              <a:spcBef>
                <a:spcPts val="632"/>
              </a:spcBef>
              <a:buFont typeface="HP Simplified" pitchFamily="34" charset="0"/>
              <a:buChar char="–"/>
              <a:defRPr sz="11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3pPr>
            <a:lvl4pPr marL="1685585" indent="-240797" eaLnBrk="0" hangingPunct="0">
              <a:spcBef>
                <a:spcPts val="632"/>
              </a:spcBef>
              <a:buFont typeface="HP Simplified" pitchFamily="34" charset="0"/>
              <a:buChar char="•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4pPr>
            <a:lvl5pPr marL="2167181" indent="-240797" eaLnBrk="0" hangingPunct="0">
              <a:spcBef>
                <a:spcPts val="632"/>
              </a:spcBef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5pPr>
            <a:lvl6pPr marL="2648777" indent="-240797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6pPr>
            <a:lvl7pPr marL="3130373" indent="-240797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7pPr>
            <a:lvl8pPr marL="3611969" indent="-240797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8pPr>
            <a:lvl9pPr marL="4093565" indent="-240797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AB918E-D5D0-47F1-B2B2-BC444326ADCA}" type="slidenum">
              <a:rPr lang="en-US" altLang="pt-BR" sz="1100"/>
              <a:pPr eaLnBrk="1" hangingPunct="1">
                <a:spcBef>
                  <a:spcPct val="0"/>
                </a:spcBef>
              </a:pPr>
              <a:t>2</a:t>
            </a:fld>
            <a:endParaRPr lang="en-US" altLang="pt-BR" sz="1100" dirty="0"/>
          </a:p>
        </p:txBody>
      </p:sp>
      <p:sp>
        <p:nvSpPr>
          <p:cNvPr id="2765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1249363"/>
            <a:ext cx="4495800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32"/>
              </a:spcBef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1pPr>
            <a:lvl2pPr marL="782772" indent="-301066" eaLnBrk="0" hangingPunct="0">
              <a:spcBef>
                <a:spcPts val="632"/>
              </a:spcBef>
              <a:buFont typeface="HP Simplified" pitchFamily="34" charset="0"/>
              <a:buChar char="•"/>
              <a:defRPr sz="11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2pPr>
            <a:lvl3pPr marL="1204265" indent="-240853" eaLnBrk="0" hangingPunct="0">
              <a:spcBef>
                <a:spcPts val="632"/>
              </a:spcBef>
              <a:buFont typeface="HP Simplified" pitchFamily="34" charset="0"/>
              <a:buChar char="–"/>
              <a:defRPr sz="11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3pPr>
            <a:lvl4pPr marL="1685971" indent="-240853" eaLnBrk="0" hangingPunct="0">
              <a:spcBef>
                <a:spcPts val="632"/>
              </a:spcBef>
              <a:buFont typeface="HP Simplified" pitchFamily="34" charset="0"/>
              <a:buChar char="•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4pPr>
            <a:lvl5pPr marL="2167677" indent="-240853" eaLnBrk="0" hangingPunct="0">
              <a:spcBef>
                <a:spcPts val="632"/>
              </a:spcBef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5pPr>
            <a:lvl6pPr marL="2649383" indent="-240853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6pPr>
            <a:lvl7pPr marL="3131088" indent="-240853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7pPr>
            <a:lvl8pPr marL="3612794" indent="-240853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8pPr>
            <a:lvl9pPr marL="4094500" indent="-240853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8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32C81E-5802-4FFC-98D5-8A63F1320C65}" type="slidenum">
              <a:rPr lang="en-US" altLang="pt-BR" sz="1100"/>
              <a:pPr eaLnBrk="1" hangingPunct="1">
                <a:spcBef>
                  <a:spcPct val="0"/>
                </a:spcBef>
              </a:pPr>
              <a:t>9</a:t>
            </a:fld>
            <a:endParaRPr lang="en-US" altLang="pt-BR" sz="1100"/>
          </a:p>
        </p:txBody>
      </p:sp>
      <p:sp>
        <p:nvSpPr>
          <p:cNvPr id="2457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32"/>
              </a:spcBef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1pPr>
            <a:lvl2pPr marL="782608" indent="-301003" eaLnBrk="0" hangingPunct="0">
              <a:spcBef>
                <a:spcPts val="632"/>
              </a:spcBef>
              <a:buFont typeface="HP Simplified" pitchFamily="34" charset="0"/>
              <a:buChar char="•"/>
              <a:defRPr sz="11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2pPr>
            <a:lvl3pPr marL="1204013" indent="-240802" eaLnBrk="0" hangingPunct="0">
              <a:spcBef>
                <a:spcPts val="632"/>
              </a:spcBef>
              <a:buFont typeface="HP Simplified" pitchFamily="34" charset="0"/>
              <a:buChar char="–"/>
              <a:defRPr sz="11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3pPr>
            <a:lvl4pPr marL="1685618" indent="-240802" eaLnBrk="0" hangingPunct="0">
              <a:spcBef>
                <a:spcPts val="632"/>
              </a:spcBef>
              <a:buFont typeface="HP Simplified" pitchFamily="34" charset="0"/>
              <a:buChar char="•"/>
              <a:defRPr sz="10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4pPr>
            <a:lvl5pPr marL="2167223" indent="-240802" eaLnBrk="0" hangingPunct="0">
              <a:spcBef>
                <a:spcPts val="632"/>
              </a:spcBef>
              <a:buFont typeface="HP Simplified" pitchFamily="34" charset="0"/>
              <a:buChar char="–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5pPr>
            <a:lvl6pPr marL="2648828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6pPr>
            <a:lvl7pPr marL="3130434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7pPr>
            <a:lvl8pPr marL="3612039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8pPr>
            <a:lvl9pPr marL="4093644" indent="-240802" eaLnBrk="0" fontAlgn="base" hangingPunct="0">
              <a:spcBef>
                <a:spcPts val="632"/>
              </a:spcBef>
              <a:spcAft>
                <a:spcPct val="0"/>
              </a:spcAft>
              <a:buFont typeface="HP Simplified" pitchFamily="34" charset="0"/>
              <a:buChar char="–"/>
              <a:defRPr sz="9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920D938-ADFA-4971-8AB7-841E4ADF80FF}" type="slidenum">
              <a:rPr lang="en-US" altLang="pt-BR" sz="1100"/>
              <a:pPr eaLnBrk="1" hangingPunct="1">
                <a:spcBef>
                  <a:spcPct val="0"/>
                </a:spcBef>
              </a:pPr>
              <a:t>10</a:t>
            </a:fld>
            <a:endParaRPr lang="en-US" altLang="pt-BR" sz="1100" dirty="0"/>
          </a:p>
        </p:txBody>
      </p:sp>
      <p:sp>
        <p:nvSpPr>
          <p:cNvPr id="2253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6381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2"/>
            <a:ext cx="9146452" cy="164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ABEAR-[Converted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67" y="136072"/>
            <a:ext cx="704002" cy="7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4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4C20-2B20-ED49-BA0C-869737093143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2E03-47B2-454C-A177-D978AFBD8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76200" y="5638800"/>
            <a:ext cx="9372600" cy="890621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100" name="Picture 5" descr=" logos cias e  abear_2017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48129" r="12566" b="38504"/>
          <a:stretch>
            <a:fillRect/>
          </a:stretch>
        </p:blipFill>
        <p:spPr bwMode="auto">
          <a:xfrm>
            <a:off x="463505" y="5662579"/>
            <a:ext cx="8293190" cy="82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5 anos ABEAR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t="26331" r="25435" b="26103"/>
          <a:stretch>
            <a:fillRect/>
          </a:stretch>
        </p:blipFill>
        <p:spPr bwMode="auto">
          <a:xfrm>
            <a:off x="142336" y="457200"/>
            <a:ext cx="209073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1020425" y="69754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lnSpc>
                <a:spcPct val="90000"/>
              </a:lnSpc>
              <a:spcBef>
                <a:spcPts val="1200"/>
              </a:spcBef>
              <a:buFont typeface="HP Simplified" charset="0"/>
              <a:buChar char="•"/>
              <a:defRPr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SzPct val="80000"/>
              <a:buFont typeface="HP Simplified" charset="0"/>
              <a:buChar char="–"/>
              <a:defRPr sz="16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HP Simplified" charset="0"/>
              <a:buChar char="•"/>
              <a:defRPr sz="1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SzPct val="80000"/>
              <a:buFont typeface="HP Simplified" charset="0"/>
              <a:buChar char="–"/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/>
          </a:p>
        </p:txBody>
      </p:sp>
      <p:sp>
        <p:nvSpPr>
          <p:cNvPr id="2" name="Retângulo 1"/>
          <p:cNvSpPr/>
          <p:nvPr/>
        </p:nvSpPr>
        <p:spPr>
          <a:xfrm>
            <a:off x="-76200" y="4263042"/>
            <a:ext cx="937260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Câmara dos Deputados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Comissão de Viação e Transportes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Audiência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Pública - Aviação Regional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28/06/2017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298449"/>
            <a:ext cx="107346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bear__Separad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33725"/>
            <a:ext cx="10744200" cy="37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1087438"/>
            <a:ext cx="11223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con_2865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033962"/>
            <a:ext cx="2714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con_2345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952875"/>
            <a:ext cx="327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con_1975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378450"/>
            <a:ext cx="3032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icon_5147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692650"/>
            <a:ext cx="3032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icon_1674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13237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BEAR\Downloads\linkedin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764212"/>
            <a:ext cx="2841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68337" y="3347948"/>
            <a:ext cx="441166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Nossos canais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11- 2369-6007 </a:t>
            </a:r>
            <a:r>
              <a:rPr lang="pt-BR" sz="1400" smtClean="0">
                <a:latin typeface="Arial" pitchFamily="34" charset="0"/>
                <a:cs typeface="Arial" pitchFamily="34" charset="0"/>
              </a:rPr>
              <a:t>/  61-3225-5215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abear@abear.com.br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www.abear.com.br /  www.agenciaabear.com.br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facebook.com/abear.br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abear_br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1"/>
            <a:ext cx="9144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LOGO-ABEAR-[Converted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15240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 logos cias e  abear_2017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48129" r="12566" b="38504"/>
          <a:stretch>
            <a:fillRect/>
          </a:stretch>
        </p:blipFill>
        <p:spPr bwMode="auto">
          <a:xfrm>
            <a:off x="388755" y="1645971"/>
            <a:ext cx="8578167" cy="8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6"/>
          <p:cNvSpPr txBox="1"/>
          <p:nvPr/>
        </p:nvSpPr>
        <p:spPr>
          <a:xfrm>
            <a:off x="438150" y="327209"/>
            <a:ext cx="742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 Black" panose="020B0A04020102020204" pitchFamily="34" charset="0"/>
                <a:ea typeface="Arial Rounded MT Bold" charset="0"/>
                <a:cs typeface="Arial" panose="020B0604020202020204" pitchFamily="34" charset="0"/>
              </a:rPr>
              <a:t>A ABEAR foi criada em 2012</a:t>
            </a:r>
          </a:p>
        </p:txBody>
      </p:sp>
      <p:sp>
        <p:nvSpPr>
          <p:cNvPr id="7" name="CaixaDeTexto 3"/>
          <p:cNvSpPr txBox="1"/>
          <p:nvPr/>
        </p:nvSpPr>
        <p:spPr>
          <a:xfrm>
            <a:off x="653296" y="4809387"/>
            <a:ext cx="722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Rounded MT Bold" charset="0"/>
                <a:cs typeface="Arial Rounded MT Bold" charset="0"/>
              </a:rPr>
              <a:t>   Padrões internacionais  -  Estado eficiente - Liberdade tarifária 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25214" y="3111158"/>
            <a:ext cx="753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Rounded MT Bold" charset="0"/>
                <a:cs typeface="Arial Rounded MT Bold" charset="0"/>
              </a:rPr>
              <a:t>Princípios</a:t>
            </a:r>
          </a:p>
        </p:txBody>
      </p:sp>
      <p:pic>
        <p:nvPicPr>
          <p:cNvPr id="11" name="Picture 6" descr="TEMPLATE-02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t="45988" r="18423" b="35278"/>
          <a:stretch>
            <a:fillRect/>
          </a:stretch>
        </p:blipFill>
        <p:spPr bwMode="auto">
          <a:xfrm>
            <a:off x="1972863" y="3604525"/>
            <a:ext cx="4932795" cy="10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699361" y="6332676"/>
            <a:ext cx="3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1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1"/>
            <a:ext cx="9144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LOGO-ABEAR-[Converted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15240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47675" y="305195"/>
            <a:ext cx="757319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 spc="-100" baseline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pt-BR" sz="2400" dirty="0" smtClean="0">
                <a:latin typeface="Arial Black" panose="020B0A04020102020204" pitchFamily="34" charset="0"/>
              </a:rPr>
              <a:t>O que representamos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13" name="CaixaDeTexto 1"/>
          <p:cNvSpPr txBox="1"/>
          <p:nvPr/>
        </p:nvSpPr>
        <p:spPr>
          <a:xfrm>
            <a:off x="24603" y="6560799"/>
            <a:ext cx="8833804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50" i="1" dirty="0" smtClean="0"/>
              <a:t>Fonte: Voar Por Mais Brasil /ABEAR. Metodologia </a:t>
            </a:r>
            <a:r>
              <a:rPr lang="pt-BR" sz="1050" i="1" dirty="0"/>
              <a:t>da Oxford </a:t>
            </a:r>
            <a:r>
              <a:rPr lang="pt-BR" sz="1050" i="1" dirty="0" err="1"/>
              <a:t>Economics</a:t>
            </a:r>
            <a:r>
              <a:rPr lang="pt-BR" sz="1050" i="1" dirty="0"/>
              <a:t>. Dados referentes a 2015 - http://</a:t>
            </a:r>
            <a:r>
              <a:rPr lang="pt-BR" sz="1050" i="1" dirty="0" smtClean="0"/>
              <a:t>www.abear.com.br/dados-e-fatos</a:t>
            </a:r>
            <a:endParaRPr lang="pt-BR" sz="1050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725119" y="6409950"/>
            <a:ext cx="3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/>
          <a:stretch/>
        </p:blipFill>
        <p:spPr bwMode="auto">
          <a:xfrm>
            <a:off x="130909" y="1054550"/>
            <a:ext cx="2291586" cy="30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/>
          <a:stretch/>
        </p:blipFill>
        <p:spPr bwMode="auto">
          <a:xfrm>
            <a:off x="160513" y="4124882"/>
            <a:ext cx="1934894" cy="22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61" y="1016193"/>
            <a:ext cx="41624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11" y="1446100"/>
            <a:ext cx="2478774" cy="216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17" y="3901273"/>
            <a:ext cx="2615092" cy="200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4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1"/>
            <a:ext cx="9144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37593"/>
            <a:ext cx="8905875" cy="47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LOGO-ABEAR-[Converted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15240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3"/>
          <p:cNvSpPr txBox="1"/>
          <p:nvPr/>
        </p:nvSpPr>
        <p:spPr>
          <a:xfrm>
            <a:off x="359058" y="5901789"/>
            <a:ext cx="8422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6600"/>
                </a:solidFill>
                <a:ea typeface="Arial Rounded MT Bold" charset="0"/>
                <a:cs typeface="Arial Rounded MT Bold" charset="0"/>
              </a:rPr>
              <a:t>53,5% </a:t>
            </a:r>
            <a:r>
              <a:rPr lang="pt-BR" sz="2200" dirty="0" smtClean="0">
                <a:solidFill>
                  <a:srgbClr val="006600"/>
                </a:solidFill>
                <a:ea typeface="Arial Rounded MT Bold" charset="0"/>
                <a:cs typeface="Arial Rounded MT Bold" charset="0"/>
              </a:rPr>
              <a:t>dos bilhetes domésticos vendidos em 2016 custaram até </a:t>
            </a:r>
            <a:r>
              <a:rPr lang="pt-BR" sz="2200" b="1" dirty="0" smtClean="0">
                <a:solidFill>
                  <a:srgbClr val="006600"/>
                </a:solidFill>
                <a:ea typeface="Arial Rounded MT Bold" charset="0"/>
                <a:cs typeface="Arial Rounded MT Bold" charset="0"/>
              </a:rPr>
              <a:t>R$300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59058" y="355599"/>
            <a:ext cx="757865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 spc="-100" baseline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pt-BR" sz="2400" dirty="0" smtClean="0">
                <a:latin typeface="Arial Black" panose="020B0A04020102020204" pitchFamily="34" charset="0"/>
              </a:rPr>
              <a:t>Liberdade tarifária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99361" y="6332676"/>
            <a:ext cx="3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66700" y="6576838"/>
            <a:ext cx="834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Font typeface="HP Simplified" pitchFamily="34" charset="0"/>
              <a:buChar char="•"/>
              <a:defRPr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SzPct val="80000"/>
              <a:buFont typeface="HP Simplified" pitchFamily="34" charset="0"/>
              <a:buChar char="–"/>
              <a:defRPr sz="16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Font typeface="HP Simplified" pitchFamily="34" charset="0"/>
              <a:buChar char="•"/>
              <a:defRPr sz="14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SzPct val="80000"/>
              <a:buFont typeface="HP Simplified" pitchFamily="34" charset="0"/>
              <a:buChar char="–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i="1" smtClean="0">
                <a:latin typeface="Calibri" pitchFamily="34" charset="0"/>
              </a:rPr>
              <a:t>Fonte: Relatório de Tarifas Aéreas Domésticas – 36ª Edição - ANAC</a:t>
            </a:r>
            <a:endParaRPr lang="pt-BR" altLang="pt-BR" sz="12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1"/>
            <a:ext cx="9144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-ABEAR-[Converted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15240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59058" y="355599"/>
            <a:ext cx="775624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 spc="-100" baseline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400" smtClean="0">
                <a:latin typeface="Arial Black"/>
                <a:cs typeface="Arial Black"/>
              </a:rPr>
              <a:t>Benefícios da aviação comercial no Brasil</a:t>
            </a:r>
            <a:endParaRPr lang="pt-BR" sz="2400">
              <a:latin typeface="Arial Black"/>
              <a:cs typeface="Arial Black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965" b="1625"/>
          <a:stretch/>
        </p:blipFill>
        <p:spPr bwMode="auto">
          <a:xfrm>
            <a:off x="1" y="1267777"/>
            <a:ext cx="9143999" cy="51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e 17"/>
          <p:cNvSpPr/>
          <p:nvPr/>
        </p:nvSpPr>
        <p:spPr>
          <a:xfrm>
            <a:off x="1825686" y="4005594"/>
            <a:ext cx="1385553" cy="1616528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6" tIns="47343" rIns="94686" bIns="47343"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32267" y="1267777"/>
            <a:ext cx="8315327" cy="834274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txBody>
          <a:bodyPr wrap="square" lIns="94686" tIns="47343" rIns="94686" bIns="47343">
            <a:spAutoFit/>
          </a:bodyPr>
          <a:lstStyle/>
          <a:p>
            <a:pPr algn="ctr"/>
            <a:r>
              <a:rPr lang="pt-BR" sz="2400" b="1" dirty="0" smtClean="0">
                <a:latin typeface="Calibri" panose="020F0502020204030204" pitchFamily="34" charset="0"/>
              </a:rPr>
              <a:t>Transporte aéreo + Turismo </a:t>
            </a:r>
          </a:p>
          <a:p>
            <a:pPr algn="ctr"/>
            <a:r>
              <a:rPr lang="pt-BR" sz="2400" b="1" dirty="0" smtClean="0">
                <a:latin typeface="Calibri" panose="020F0502020204030204" pitchFamily="34" charset="0"/>
              </a:rPr>
              <a:t>(efeitos diretos, indiretos e induzidos)</a:t>
            </a:r>
            <a:endParaRPr lang="pt-BR" sz="1600" dirty="0">
              <a:latin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211239" y="4098749"/>
            <a:ext cx="5561285" cy="1911492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txBody>
          <a:bodyPr wrap="square" lIns="94686" tIns="47343" rIns="94686" bIns="47343">
            <a:spAutoFit/>
          </a:bodyPr>
          <a:lstStyle/>
          <a:p>
            <a:pPr algn="ctr">
              <a:spcBef>
                <a:spcPts val="621"/>
              </a:spcBef>
              <a:spcAft>
                <a:spcPts val="621"/>
              </a:spcAft>
            </a:pPr>
            <a:r>
              <a:rPr lang="pt-BR" sz="2400" b="1" dirty="0" smtClean="0">
                <a:latin typeface="Calibri" panose="020F0502020204030204" pitchFamily="34" charset="0"/>
              </a:rPr>
              <a:t>Multiplicação de Efeitos</a:t>
            </a:r>
            <a:endParaRPr lang="pt-BR" sz="2400" b="1" dirty="0">
              <a:latin typeface="Calibri" panose="020F0502020204030204" pitchFamily="34" charset="0"/>
            </a:endParaRPr>
          </a:p>
          <a:p>
            <a:pPr algn="ctr">
              <a:spcBef>
                <a:spcPts val="621"/>
              </a:spcBef>
              <a:spcAft>
                <a:spcPts val="621"/>
              </a:spcAft>
            </a:pPr>
            <a:r>
              <a:rPr lang="pt-BR" sz="1600" b="1" dirty="0" smtClean="0">
                <a:latin typeface="Calibri" panose="020F0502020204030204" pitchFamily="34" charset="0"/>
              </a:rPr>
              <a:t>Cada R$ 1 de produção da aviação = R$ 5 gerados no Turismo</a:t>
            </a:r>
          </a:p>
          <a:p>
            <a:pPr algn="ctr">
              <a:spcBef>
                <a:spcPts val="621"/>
              </a:spcBef>
              <a:spcAft>
                <a:spcPts val="621"/>
              </a:spcAft>
            </a:pPr>
            <a:r>
              <a:rPr lang="pt-BR" sz="1600" b="1" dirty="0">
                <a:latin typeface="Calibri" panose="020F0502020204030204" pitchFamily="34" charset="0"/>
              </a:rPr>
              <a:t>Cada </a:t>
            </a:r>
            <a:r>
              <a:rPr lang="pt-BR" sz="1600" b="1" dirty="0" smtClean="0">
                <a:latin typeface="Calibri" panose="020F0502020204030204" pitchFamily="34" charset="0"/>
              </a:rPr>
              <a:t>1 emprego da </a:t>
            </a:r>
            <a:r>
              <a:rPr lang="pt-BR" sz="1600" b="1" dirty="0">
                <a:latin typeface="Calibri" panose="020F0502020204030204" pitchFamily="34" charset="0"/>
              </a:rPr>
              <a:t>aviação = </a:t>
            </a:r>
            <a:r>
              <a:rPr lang="pt-BR" sz="1600" b="1" dirty="0" smtClean="0">
                <a:latin typeface="Calibri" panose="020F0502020204030204" pitchFamily="34" charset="0"/>
              </a:rPr>
              <a:t>8 postos gerados </a:t>
            </a:r>
            <a:r>
              <a:rPr lang="pt-BR" sz="1600" b="1" dirty="0">
                <a:latin typeface="Calibri" panose="020F0502020204030204" pitchFamily="34" charset="0"/>
              </a:rPr>
              <a:t>no </a:t>
            </a:r>
            <a:r>
              <a:rPr lang="pt-BR" sz="1600" b="1" dirty="0" smtClean="0">
                <a:latin typeface="Calibri" panose="020F0502020204030204" pitchFamily="34" charset="0"/>
              </a:rPr>
              <a:t>Turismo</a:t>
            </a:r>
          </a:p>
          <a:p>
            <a:pPr algn="ctr">
              <a:spcBef>
                <a:spcPts val="621"/>
              </a:spcBef>
              <a:spcAft>
                <a:spcPts val="621"/>
              </a:spcAft>
            </a:pPr>
            <a:r>
              <a:rPr lang="pt-BR" sz="1600" b="1" dirty="0" smtClean="0">
                <a:latin typeface="Calibri" panose="020F0502020204030204" pitchFamily="34" charset="0"/>
              </a:rPr>
              <a:t>Cada R$ 1 em tributos pagos pela aviação = R$ 1,7 arrecadados pelo Turismo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699361" y="6332676"/>
            <a:ext cx="3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11" name="CaixaDeTexto 1"/>
          <p:cNvSpPr txBox="1"/>
          <p:nvPr/>
        </p:nvSpPr>
        <p:spPr>
          <a:xfrm>
            <a:off x="24603" y="6620174"/>
            <a:ext cx="8833804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/>
              <a:t>Fonte: Voar Por Mais Brasil /ABEAR. Metodologia </a:t>
            </a:r>
            <a:r>
              <a:rPr lang="pt-BR" i="1" dirty="0"/>
              <a:t>da Oxford </a:t>
            </a:r>
            <a:r>
              <a:rPr lang="pt-BR" i="1" dirty="0" err="1"/>
              <a:t>Economics</a:t>
            </a:r>
            <a:r>
              <a:rPr lang="pt-BR" i="1" dirty="0"/>
              <a:t>. Dados referentes a 2015 - http://</a:t>
            </a:r>
            <a:r>
              <a:rPr lang="pt-BR" i="1" dirty="0" smtClean="0"/>
              <a:t>www.abear.com.br/dados-e-fatos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1723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1"/>
            <a:ext cx="9144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-ABEAR-[Converted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15240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8699361" y="6332676"/>
            <a:ext cx="3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24528"/>
              </p:ext>
            </p:extLst>
          </p:nvPr>
        </p:nvGraphicFramePr>
        <p:xfrm>
          <a:off x="959224" y="1771979"/>
          <a:ext cx="7252447" cy="4534882"/>
        </p:xfrm>
        <a:graphic>
          <a:graphicData uri="http://schemas.openxmlformats.org/drawingml/2006/table">
            <a:tbl>
              <a:tblPr/>
              <a:tblGrid>
                <a:gridCol w="719139"/>
                <a:gridCol w="1528762"/>
                <a:gridCol w="1333500"/>
                <a:gridCol w="68263"/>
                <a:gridCol w="614362"/>
                <a:gridCol w="1527174"/>
                <a:gridCol w="1461247"/>
              </a:tblGrid>
              <a:tr h="88839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UF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RECEITA AÉREO </a:t>
                      </a:r>
                      <a:b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</a:b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(R$ MILHÕES)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PARTICIPAÇÃO NO </a:t>
                      </a: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PIB (%)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UF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RECEITA AÉREO </a:t>
                      </a:r>
                      <a:b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</a:b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(R$ MILHÕES)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PARTICIPAÇÃO NO PIB </a:t>
                      </a: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AC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412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2,4%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PB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2.037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2,8%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AL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2.248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3,7%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PE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10.559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4,5%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  <a:cs typeface="+mn-cs"/>
                        </a:rPr>
                        <a:t>AM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  <a:cs typeface="+mn-cs"/>
                        </a:rPr>
                        <a:t>4.593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1" charset="-128"/>
                          <a:cs typeface="+mn-cs"/>
                        </a:rPr>
                        <a:t>2,5%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PI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1.282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AP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577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3,2%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PR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11.162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BA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14.106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3,3%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RJ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45.757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4,2%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CE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10.225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5,6%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RN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3.418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3,9%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DF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30.844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11,0%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RO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1.110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2,0%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ES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3.562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1,8%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RR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219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1,7%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GO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3.613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1,2%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RS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9.554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1,4%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MA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2.615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2,3%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SC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6.358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MG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15.259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SE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1.275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2,2%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MS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2.148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SP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119.739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MT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3.421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1,8%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TO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647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1,6%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PA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5.354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2,7%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 Simplified" charset="0"/>
                          <a:ea typeface="ヒラギノ角ゴ Pro W3" pitchFamily="1" charset="-128"/>
                        </a:rPr>
                        <a:t>Brasil</a:t>
                      </a:r>
                      <a:endParaRPr kumimoji="0" lang="pt-BR" altLang="pt-B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312.092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HP Simplified" charset="0"/>
                        <a:defRPr sz="16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1pPr>
                      <a:lvl2pPr marL="742950" indent="-285750" defTabSz="1017588" ea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buSzPct val="80000"/>
                        <a:buFont typeface="HP Simplified" charset="0"/>
                        <a:defRPr sz="14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2pPr>
                      <a:lvl3pPr marL="11430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2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3pPr>
                      <a:lvl4pPr marL="16002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80000"/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4pPr>
                      <a:lvl5pPr marL="2057400" indent="-228600" defTabSz="1017588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5pPr>
                      <a:lvl6pPr marL="25146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6pPr>
                      <a:lvl7pPr marL="29718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7pPr>
                      <a:lvl8pPr marL="34290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8pPr>
                      <a:lvl9pPr marL="3886200" indent="-228600" defTabSz="1017588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HP Simplified" charset="0"/>
                        <a:defRPr sz="1000">
                          <a:solidFill>
                            <a:schemeClr val="tx1"/>
                          </a:solidFill>
                          <a:latin typeface="HP Simplified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10175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" charset="-128"/>
                        </a:rPr>
                        <a:t>3,1%</a:t>
                      </a:r>
                    </a:p>
                  </a:txBody>
                  <a:tcPr marL="7144" marR="7144" marT="9525" marB="0" anchor="b" horzOverflow="overflow">
                    <a:lnL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 bwMode="auto">
          <a:xfrm>
            <a:off x="352892" y="1093704"/>
            <a:ext cx="82690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Font typeface="HP Simplified" pitchFamily="34" charset="0"/>
              <a:buChar char="•"/>
              <a:defRPr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1pPr>
            <a:lvl2pPr marL="411163" indent="-182563" eaLnBrk="0" hangingPunct="0">
              <a:lnSpc>
                <a:spcPct val="90000"/>
              </a:lnSpc>
              <a:spcBef>
                <a:spcPts val="800"/>
              </a:spcBef>
              <a:buSzPct val="80000"/>
              <a:buFont typeface="HP Simplified" pitchFamily="34" charset="0"/>
              <a:buChar char="–"/>
              <a:defRPr sz="16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2pPr>
            <a:lvl3pPr marL="547688" indent="-136525" eaLnBrk="0" hangingPunct="0">
              <a:lnSpc>
                <a:spcPct val="90000"/>
              </a:lnSpc>
              <a:spcBef>
                <a:spcPts val="600"/>
              </a:spcBef>
              <a:buFont typeface="HP Simplified" pitchFamily="34" charset="0"/>
              <a:buChar char="•"/>
              <a:defRPr sz="14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3pPr>
            <a:lvl4pPr marL="730250" indent="-136525" eaLnBrk="0" hangingPunct="0">
              <a:lnSpc>
                <a:spcPct val="90000"/>
              </a:lnSpc>
              <a:spcBef>
                <a:spcPts val="600"/>
              </a:spcBef>
              <a:buSzPct val="80000"/>
              <a:buFont typeface="HP Simplified" pitchFamily="34" charset="0"/>
              <a:buChar char="–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4pPr>
            <a:lvl5pPr marL="868363" indent="-136525" eaLnBrk="0" hangingPunct="0">
              <a:lnSpc>
                <a:spcPct val="90000"/>
              </a:lnSpc>
              <a:spcBef>
                <a:spcPts val="600"/>
              </a:spcBef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5pPr>
            <a:lvl6pPr marL="1325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6pPr>
            <a:lvl7pPr marL="1782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7pPr>
            <a:lvl8pPr marL="22399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8pPr>
            <a:lvl9pPr marL="2697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+mn-lt"/>
              </a:rPr>
              <a:t>Receita total setor aéreo e participação por UF: </a:t>
            </a:r>
            <a:endParaRPr lang="pt-BR" altLang="pt-BR" sz="2000" b="1" dirty="0" smtClean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+mn-lt"/>
              </a:rPr>
              <a:t>e</a:t>
            </a:r>
            <a:r>
              <a:rPr lang="pt-BR" altLang="pt-BR" sz="2000" b="1" i="1" dirty="0" smtClean="0">
                <a:latin typeface="+mn-lt"/>
              </a:rPr>
              <a:t>feitos </a:t>
            </a:r>
            <a:r>
              <a:rPr lang="pt-BR" altLang="pt-BR" sz="2000" b="1" i="1" dirty="0">
                <a:latin typeface="+mn-lt"/>
              </a:rPr>
              <a:t>direto, indireto, induzido </a:t>
            </a:r>
            <a:r>
              <a:rPr lang="pt-BR" altLang="pt-BR" sz="2000" b="1" i="1" dirty="0" smtClean="0">
                <a:latin typeface="+mn-lt"/>
              </a:rPr>
              <a:t>(turismo) e </a:t>
            </a:r>
            <a:r>
              <a:rPr lang="pt-BR" altLang="pt-BR" sz="2000" b="1" i="1" dirty="0">
                <a:latin typeface="+mn-lt"/>
              </a:rPr>
              <a:t>efeito-renda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59058" y="355599"/>
            <a:ext cx="775624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 spc="-100" baseline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400" smtClean="0">
                <a:latin typeface="Arial Black"/>
                <a:cs typeface="Arial Black"/>
              </a:rPr>
              <a:t>Benefícios da aviação comercial nos estados</a:t>
            </a:r>
            <a:endParaRPr lang="pt-BR" sz="2400">
              <a:latin typeface="Arial Black"/>
              <a:cs typeface="Arial Black"/>
            </a:endParaRPr>
          </a:p>
        </p:txBody>
      </p:sp>
      <p:sp>
        <p:nvSpPr>
          <p:cNvPr id="9" name="CaixaDeTexto 1"/>
          <p:cNvSpPr txBox="1"/>
          <p:nvPr/>
        </p:nvSpPr>
        <p:spPr>
          <a:xfrm>
            <a:off x="24603" y="6620174"/>
            <a:ext cx="8833804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/>
              <a:t>Fonte: Voar Por Mais Brasil /ABEAR. Metodologia </a:t>
            </a:r>
            <a:r>
              <a:rPr lang="pt-BR" i="1" dirty="0"/>
              <a:t>da Oxford </a:t>
            </a:r>
            <a:r>
              <a:rPr lang="pt-BR" i="1" dirty="0" err="1"/>
              <a:t>Economics</a:t>
            </a:r>
            <a:r>
              <a:rPr lang="pt-BR" i="1" dirty="0"/>
              <a:t>. Dados referentes a 2015 - http://</a:t>
            </a:r>
            <a:r>
              <a:rPr lang="pt-BR" i="1" dirty="0" smtClean="0"/>
              <a:t>www.abear.com.br/dados-e-fatos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1630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1" y="1"/>
            <a:ext cx="9144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aixaDeTexto 6"/>
          <p:cNvSpPr txBox="1"/>
          <p:nvPr/>
        </p:nvSpPr>
        <p:spPr>
          <a:xfrm>
            <a:off x="447675" y="326092"/>
            <a:ext cx="72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Black" panose="020B0A04020102020204" pitchFamily="34" charset="0"/>
                <a:ea typeface="Arial Rounded MT Bold" charset="0"/>
                <a:cs typeface="Arial Rounded MT Bold" charset="0"/>
              </a:rPr>
              <a:t>D</a:t>
            </a:r>
            <a:r>
              <a:rPr lang="pt-BR" sz="2400" b="1" dirty="0" smtClean="0">
                <a:latin typeface="Arial Black" panose="020B0A04020102020204" pitchFamily="34" charset="0"/>
                <a:ea typeface="Arial Rounded MT Bold" charset="0"/>
                <a:cs typeface="Arial Rounded MT Bold" charset="0"/>
              </a:rPr>
              <a:t>esafios da Aviação</a:t>
            </a:r>
          </a:p>
        </p:txBody>
      </p:sp>
      <p:sp>
        <p:nvSpPr>
          <p:cNvPr id="50" name="Round Single Corner Rectangle 8"/>
          <p:cNvSpPr>
            <a:spLocks noChangeAspect="1" noChangeArrowheads="1"/>
          </p:cNvSpPr>
          <p:nvPr/>
        </p:nvSpPr>
        <p:spPr bwMode="auto">
          <a:xfrm>
            <a:off x="2108853" y="1657768"/>
            <a:ext cx="5467489" cy="660287"/>
          </a:xfrm>
          <a:prstGeom prst="round1Rect">
            <a:avLst>
              <a:gd name="adj" fmla="val 10404"/>
            </a:avLst>
          </a:prstGeom>
          <a:solidFill>
            <a:schemeClr val="bg1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34290" rIns="68580" bIns="34290" anchor="ctr"/>
          <a:lstStyle/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Precificação, distribuição e tributação do QAV (ICMS)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ound Single Corner Rectangle 8"/>
          <p:cNvSpPr>
            <a:spLocks noChangeAspect="1" noChangeArrowheads="1"/>
          </p:cNvSpPr>
          <p:nvPr/>
        </p:nvSpPr>
        <p:spPr bwMode="auto">
          <a:xfrm>
            <a:off x="2108853" y="2502910"/>
            <a:ext cx="5467489" cy="599866"/>
          </a:xfrm>
          <a:prstGeom prst="round1Rect">
            <a:avLst>
              <a:gd name="adj" fmla="val 10404"/>
            </a:avLst>
          </a:prstGeom>
          <a:solidFill>
            <a:schemeClr val="bg1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34290" rIns="68580" bIns="34290" anchor="ctr"/>
          <a:lstStyle/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Custos operacionais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Round Single Corner Rectangle 8"/>
          <p:cNvSpPr>
            <a:spLocks noChangeAspect="1" noChangeArrowheads="1"/>
          </p:cNvSpPr>
          <p:nvPr/>
        </p:nvSpPr>
        <p:spPr bwMode="auto">
          <a:xfrm>
            <a:off x="2108852" y="3347265"/>
            <a:ext cx="5467489" cy="622286"/>
          </a:xfrm>
          <a:prstGeom prst="round1Rect">
            <a:avLst>
              <a:gd name="adj" fmla="val 10404"/>
            </a:avLst>
          </a:prstGeom>
          <a:solidFill>
            <a:schemeClr val="bg1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34290" rIns="68580" bIns="34290" anchor="ctr"/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Infraestrutura</a:t>
            </a:r>
          </a:p>
        </p:txBody>
      </p:sp>
      <p:pic>
        <p:nvPicPr>
          <p:cNvPr id="13" name="Picture 3" descr="LOGO-ABEAR-[Converted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15240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8612982" y="6332676"/>
            <a:ext cx="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14" name="Round Diagonal Corner Rectangle 10"/>
          <p:cNvSpPr/>
          <p:nvPr/>
        </p:nvSpPr>
        <p:spPr>
          <a:xfrm>
            <a:off x="646627" y="2504706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B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2</a:t>
            </a:r>
          </a:p>
        </p:txBody>
      </p:sp>
      <p:sp>
        <p:nvSpPr>
          <p:cNvPr id="15" name="Round Diagonal Corner Rectangle 10"/>
          <p:cNvSpPr/>
          <p:nvPr/>
        </p:nvSpPr>
        <p:spPr>
          <a:xfrm>
            <a:off x="646627" y="3371481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B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3</a:t>
            </a:r>
          </a:p>
        </p:txBody>
      </p:sp>
      <p:sp>
        <p:nvSpPr>
          <p:cNvPr id="16" name="Round Diagonal Corner Rectangle 10"/>
          <p:cNvSpPr/>
          <p:nvPr/>
        </p:nvSpPr>
        <p:spPr>
          <a:xfrm>
            <a:off x="646627" y="1666506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55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4222" y="2708455"/>
            <a:ext cx="3384465" cy="1572938"/>
          </a:xfrm>
          <a:prstGeom prst="rect">
            <a:avLst/>
          </a:prstGeom>
          <a:ln w="28575">
            <a:solidFill>
              <a:srgbClr val="339933"/>
            </a:solidFill>
            <a:prstDash val="dash"/>
          </a:ln>
        </p:spPr>
        <p:txBody>
          <a:bodyPr wrap="square" lIns="94686" tIns="47343" rIns="94686" bIns="47343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Projeto ICMS no Senado Federal (PRS 55/2016)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Projeto de Reoneração da folha de pagamento no Senado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Federal (MP 774/2015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359058" y="355599"/>
            <a:ext cx="775624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 spc="-100" baseline="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latin typeface="Arial Black"/>
                <a:cs typeface="Arial Black"/>
              </a:rPr>
              <a:t>Desafios: Tributação, custos e infraestrutura</a:t>
            </a:r>
            <a:endParaRPr lang="pt-BR" sz="2400" dirty="0">
              <a:latin typeface="Arial Black"/>
              <a:cs typeface="Arial Black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12982" y="6332676"/>
            <a:ext cx="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65229" y="6546170"/>
            <a:ext cx="70378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i="1" dirty="0" smtClean="0"/>
              <a:t>*Estados onde há reduções efetivas na </a:t>
            </a:r>
            <a:r>
              <a:rPr lang="pt-BR" sz="1100" i="1" dirty="0"/>
              <a:t>base de cálculo, </a:t>
            </a:r>
            <a:r>
              <a:rPr lang="pt-BR" sz="1100" i="1" dirty="0" smtClean="0"/>
              <a:t>e aqueles com regimes </a:t>
            </a:r>
            <a:r>
              <a:rPr lang="pt-BR" sz="1100" i="1" dirty="0"/>
              <a:t>especiais </a:t>
            </a:r>
            <a:r>
              <a:rPr lang="pt-BR" sz="1100" i="1" dirty="0" smtClean="0"/>
              <a:t>condicionais gerais</a:t>
            </a:r>
            <a:endParaRPr lang="pt-BR" sz="11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65" y="1227974"/>
            <a:ext cx="5319185" cy="510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2"/>
          <p:cNvSpPr/>
          <p:nvPr/>
        </p:nvSpPr>
        <p:spPr>
          <a:xfrm>
            <a:off x="4852958" y="1358142"/>
            <a:ext cx="3384467" cy="83427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lIns="94686" tIns="47343" rIns="94686" bIns="47343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pt-BR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Estados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*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tem políticas especiais para ICMS com tributação igual ou inferior a 12%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2"/>
          <p:cNvSpPr/>
          <p:nvPr/>
        </p:nvSpPr>
        <p:spPr>
          <a:xfrm>
            <a:off x="4730833" y="4811058"/>
            <a:ext cx="3615725" cy="834274"/>
          </a:xfrm>
          <a:prstGeom prst="rect">
            <a:avLst/>
          </a:prstGeom>
          <a:ln w="38100">
            <a:solidFill>
              <a:schemeClr val="accent4"/>
            </a:solidFill>
            <a:prstDash val="dash"/>
          </a:ln>
        </p:spPr>
        <p:txBody>
          <a:bodyPr wrap="square" lIns="94686" tIns="47343" rIns="94686" bIns="47343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Pesquisa ABEAR apontou cerca de 70 aeroportos em 26 Estados que poderiam receber novos voos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8319"/>
          <a:stretch>
            <a:fillRect/>
          </a:stretch>
        </p:blipFill>
        <p:spPr bwMode="auto">
          <a:xfrm>
            <a:off x="0" y="-13264"/>
            <a:ext cx="9133259" cy="164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LOGO-ABEAR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91" y="94931"/>
            <a:ext cx="704002" cy="7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10"/>
          <p:cNvSpPr/>
          <p:nvPr/>
        </p:nvSpPr>
        <p:spPr>
          <a:xfrm>
            <a:off x="646627" y="2504706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B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2</a:t>
            </a:r>
          </a:p>
        </p:txBody>
      </p:sp>
      <p:sp>
        <p:nvSpPr>
          <p:cNvPr id="8" name="Round Diagonal Corner Rectangle 10"/>
          <p:cNvSpPr/>
          <p:nvPr/>
        </p:nvSpPr>
        <p:spPr>
          <a:xfrm>
            <a:off x="646627" y="3371481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B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3</a:t>
            </a:r>
          </a:p>
        </p:txBody>
      </p:sp>
      <p:sp>
        <p:nvSpPr>
          <p:cNvPr id="9" name="Round Single Corner Rectangle 8"/>
          <p:cNvSpPr>
            <a:spLocks noChangeAspect="1" noChangeArrowheads="1"/>
          </p:cNvSpPr>
          <p:nvPr/>
        </p:nvSpPr>
        <p:spPr bwMode="auto">
          <a:xfrm>
            <a:off x="2094427" y="1666506"/>
            <a:ext cx="6105669" cy="598069"/>
          </a:xfrm>
          <a:prstGeom prst="round1Rect">
            <a:avLst>
              <a:gd name="adj" fmla="val 10404"/>
            </a:avLst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16" tIns="34285" rIns="68572" bIns="34285" anchor="ctr"/>
          <a:lstStyle/>
          <a:p>
            <a:pPr>
              <a:defRPr/>
            </a:pP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QAV – Precificação, distribuição e carga tributária</a:t>
            </a:r>
            <a:endParaRPr lang="pt-B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 Single Corner Rectangle 9"/>
          <p:cNvSpPr>
            <a:spLocks noChangeAspect="1" noChangeArrowheads="1"/>
          </p:cNvSpPr>
          <p:nvPr/>
        </p:nvSpPr>
        <p:spPr bwMode="auto">
          <a:xfrm>
            <a:off x="2094427" y="2504706"/>
            <a:ext cx="6105669" cy="598069"/>
          </a:xfrm>
          <a:prstGeom prst="round1Rect">
            <a:avLst>
              <a:gd name="adj" fmla="val 10404"/>
            </a:avLst>
          </a:prstGeom>
          <a:noFill/>
          <a:ln w="19050">
            <a:solidFill>
              <a:srgbClr val="008B2C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16" tIns="34285" rIns="68572" bIns="34285" anchor="ctr"/>
          <a:lstStyle/>
          <a:p>
            <a:pPr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Tarifas Operacionais e Taxas Aeroportuárias</a:t>
            </a:r>
            <a:endParaRPr lang="pt-BR" sz="2100" kern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ound Diagonal Corner Rectangle 10"/>
          <p:cNvSpPr/>
          <p:nvPr/>
        </p:nvSpPr>
        <p:spPr>
          <a:xfrm>
            <a:off x="646627" y="1666506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1</a:t>
            </a:r>
          </a:p>
        </p:txBody>
      </p:sp>
      <p:sp>
        <p:nvSpPr>
          <p:cNvPr id="13" name="Round Diagonal Corner Rectangle 10"/>
          <p:cNvSpPr/>
          <p:nvPr/>
        </p:nvSpPr>
        <p:spPr>
          <a:xfrm>
            <a:off x="646627" y="4285881"/>
            <a:ext cx="1292225" cy="598069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rgbClr val="008B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r">
              <a:defRPr/>
            </a:pPr>
            <a:r>
              <a:rPr lang="en-US" sz="3200" b="1" dirty="0">
                <a:latin typeface="Arial Black"/>
                <a:cs typeface="Arial Black"/>
              </a:rPr>
              <a:t>4</a:t>
            </a:r>
          </a:p>
        </p:txBody>
      </p:sp>
      <p:sp>
        <p:nvSpPr>
          <p:cNvPr id="19" name="CaixaDeTexto 5"/>
          <p:cNvSpPr txBox="1">
            <a:spLocks noChangeArrowheads="1"/>
          </p:cNvSpPr>
          <p:nvPr/>
        </p:nvSpPr>
        <p:spPr bwMode="auto">
          <a:xfrm>
            <a:off x="315459" y="387126"/>
            <a:ext cx="7632700" cy="4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6" tIns="47343" rIns="94686" bIns="47343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Font typeface="HP Simplified" pitchFamily="34" charset="0"/>
              <a:buChar char="•"/>
              <a:defRPr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SzPct val="80000"/>
              <a:buFont typeface="HP Simplified" pitchFamily="34" charset="0"/>
              <a:buChar char="–"/>
              <a:defRPr sz="16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HP Simplified" pitchFamily="34" charset="0"/>
              <a:buChar char="•"/>
              <a:defRPr sz="14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SzPct val="80000"/>
              <a:buFont typeface="HP Simplified" pitchFamily="34" charset="0"/>
              <a:buChar char="–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pitchFamily="34" charset="0"/>
              <a:buChar char="•"/>
              <a:defRPr sz="1200">
                <a:solidFill>
                  <a:schemeClr val="tx1"/>
                </a:solidFill>
                <a:latin typeface="HP Simplified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262626"/>
                </a:solidFill>
                <a:latin typeface="Arial Black" pitchFamily="34" charset="0"/>
                <a:cs typeface="Arial" pitchFamily="34" charset="0"/>
              </a:rPr>
              <a:t>Agenda de Competitividade da Aviação</a:t>
            </a:r>
            <a:endParaRPr lang="pt-BR" altLang="pt-BR" sz="2400" b="1" dirty="0">
              <a:solidFill>
                <a:srgbClr val="262626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Round Single Corner Rectangle 10"/>
          <p:cNvSpPr>
            <a:spLocks noChangeAspect="1" noChangeArrowheads="1"/>
          </p:cNvSpPr>
          <p:nvPr/>
        </p:nvSpPr>
        <p:spPr bwMode="auto">
          <a:xfrm>
            <a:off x="2094426" y="3371481"/>
            <a:ext cx="6105669" cy="598069"/>
          </a:xfrm>
          <a:prstGeom prst="round1Rect">
            <a:avLst>
              <a:gd name="adj" fmla="val 10404"/>
            </a:avLst>
          </a:prstGeom>
          <a:noFill/>
          <a:ln w="19050">
            <a:solidFill>
              <a:srgbClr val="008B2C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16" tIns="34285" rIns="68572" bIns="34285" anchor="ctr"/>
          <a:lstStyle/>
          <a:p>
            <a:pPr>
              <a:defRPr/>
            </a:pP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Custos Trabalhistas</a:t>
            </a:r>
            <a:endParaRPr lang="pt-B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 Single Corner Rectangle 10"/>
          <p:cNvSpPr>
            <a:spLocks noChangeAspect="1" noChangeArrowheads="1"/>
          </p:cNvSpPr>
          <p:nvPr/>
        </p:nvSpPr>
        <p:spPr bwMode="auto">
          <a:xfrm>
            <a:off x="2094425" y="4285881"/>
            <a:ext cx="6105669" cy="598069"/>
          </a:xfrm>
          <a:prstGeom prst="round1Rect">
            <a:avLst>
              <a:gd name="adj" fmla="val 10404"/>
            </a:avLst>
          </a:prstGeom>
          <a:noFill/>
          <a:ln w="19050">
            <a:solidFill>
              <a:srgbClr val="008B2C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16" tIns="34285" rIns="68572" bIns="34285" anchor="ctr"/>
          <a:lstStyle/>
          <a:p>
            <a:pPr>
              <a:defRPr/>
            </a:pP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Ambiente Regulatório (CBA)</a:t>
            </a:r>
            <a:endParaRPr lang="pt-B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612982" y="6332676"/>
            <a:ext cx="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679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2219</TotalTime>
  <Words>493</Words>
  <Application>Microsoft Office PowerPoint</Application>
  <PresentationFormat>Apresentação na tela (4:3)</PresentationFormat>
  <Paragraphs>155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Agnes Dantas</cp:lastModifiedBy>
  <cp:revision>186</cp:revision>
  <cp:lastPrinted>2017-05-29T21:32:07Z</cp:lastPrinted>
  <dcterms:created xsi:type="dcterms:W3CDTF">2017-01-20T13:55:05Z</dcterms:created>
  <dcterms:modified xsi:type="dcterms:W3CDTF">2017-06-27T20:49:09Z</dcterms:modified>
</cp:coreProperties>
</file>