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79" r:id="rId2"/>
    <p:sldId id="344" r:id="rId3"/>
    <p:sldId id="276" r:id="rId4"/>
    <p:sldId id="345" r:id="rId5"/>
    <p:sldId id="341" r:id="rId6"/>
    <p:sldId id="339" r:id="rId7"/>
    <p:sldId id="342" r:id="rId8"/>
    <p:sldId id="337" r:id="rId9"/>
    <p:sldId id="349" r:id="rId10"/>
    <p:sldId id="350" r:id="rId11"/>
    <p:sldId id="351" r:id="rId12"/>
    <p:sldId id="3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003366"/>
    <a:srgbClr val="B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1882" autoAdjust="0"/>
  </p:normalViewPr>
  <p:slideViewPr>
    <p:cSldViewPr>
      <p:cViewPr varScale="1">
        <p:scale>
          <a:sx n="63" d="100"/>
          <a:sy n="63" d="100"/>
        </p:scale>
        <p:origin x="151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7725-CF19-41C4-B82E-C63DD639D244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9FA19-832D-468D-9F57-93C7E11E7A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9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9FA19-832D-468D-9F57-93C7E11E7A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7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E22F558-E1C8-419E-AD51-5A68B13ECD3F}" type="datetimeFigureOut">
              <a:rPr lang="en-US" smtClean="0"/>
              <a:t>6/28/2017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1B1EFC4-89FC-4DC8-888C-55FC38C366B4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572867" y="374285"/>
            <a:ext cx="79928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Reunião </a:t>
            </a:r>
            <a:r>
              <a:rPr lang="pt-BR" sz="3200" b="1" dirty="0"/>
              <a:t>CVT/2017 </a:t>
            </a:r>
          </a:p>
          <a:p>
            <a:pPr algn="ctr"/>
            <a:r>
              <a:rPr lang="pt-BR" sz="3200" b="1" dirty="0"/>
              <a:t>ABTAer</a:t>
            </a:r>
            <a:endParaRPr lang="pt-BR" sz="32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3" name="Picture 2" descr="Abtaer - Associação Brasileira de Táxi Aéreo e Oficinas de Manutenção Aeronaut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16" y="1593301"/>
            <a:ext cx="2664296" cy="791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574885"/>
            <a:ext cx="1122506" cy="8286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824" y="2492896"/>
            <a:ext cx="7038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4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10626" t="19185" r="29525" b="5178"/>
          <a:stretch/>
        </p:blipFill>
        <p:spPr>
          <a:xfrm>
            <a:off x="23014" y="188640"/>
            <a:ext cx="9120986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339752" y="418037"/>
            <a:ext cx="7344816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Seminário Infraestrutura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4139952" y="2378815"/>
            <a:ext cx="482453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DE GT -  GRUPO DE TRABALHO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MIN. DOS TRANSPORTES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ANAC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COMAER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MIN. PÚBLICO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EMPRESAS AÉRES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 ÓRGÃOS – DAESP...Outros</a:t>
            </a: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pt-BR" sz="2000" i="1" dirty="0">
              <a:solidFill>
                <a:schemeClr val="tx1">
                  <a:lumMod val="85000"/>
                  <a:lumOff val="15000"/>
                </a:schemeClr>
              </a:solidFill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pt-BR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1854"/>
            <a:ext cx="2739342" cy="1143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78815"/>
            <a:ext cx="3744416" cy="416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00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646138"/>
            <a:ext cx="2448272" cy="102251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2200856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/>
              <a:t> </a:t>
            </a:r>
            <a:r>
              <a:rPr lang="pt-BR" sz="2400" b="1" i="1" dirty="0"/>
              <a:t>“ Não há a lei sem finalidade social ” </a:t>
            </a:r>
            <a:endParaRPr lang="en-US" sz="2400" dirty="0"/>
          </a:p>
          <a:p>
            <a:pPr>
              <a:spcAft>
                <a:spcPts val="1800"/>
              </a:spcAft>
            </a:pPr>
            <a:r>
              <a:rPr lang="pt-BR" b="1" i="1" dirty="0"/>
              <a:t>                                                                                            Maria Helena Diniz 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3995936" y="514873"/>
            <a:ext cx="467560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Reunião </a:t>
            </a:r>
            <a:r>
              <a:rPr lang="pt-BR" sz="3600" dirty="0"/>
              <a:t>CEAERO 2016 </a:t>
            </a:r>
          </a:p>
          <a:p>
            <a:pPr algn="ctr"/>
            <a:r>
              <a:rPr lang="pt-BR" sz="3600" dirty="0"/>
              <a:t>Propostas ABTAer</a:t>
            </a:r>
            <a:endParaRPr lang="pt-BR" sz="360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+mj-lt"/>
            </a:endParaRPr>
          </a:p>
        </p:txBody>
      </p:sp>
      <p:pic>
        <p:nvPicPr>
          <p:cNvPr id="1026" name="Picture 2" descr="Resultado de imagem para aviao congonh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81414"/>
            <a:ext cx="6120680" cy="370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9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84935"/>
            <a:ext cx="8964488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 Fórum Para o Desenvolvimento da Aviação Civil - 2007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PROBLEMAS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1- Combate ao TACA- Transporte Aéreo “Pirata”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2- Morosidade da ANAC nos processos que demandem sua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aprovação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3- Lei do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Aeronauta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4- Direito real resolúvel para áreas aeroportuárias e de infraestrutura aeronáutica- aeroportos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5-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Preço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dos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combustíveis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6- Critério de utilização do Aeroporto de Congonhas por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empresas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Táxi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Aéreo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7- Habilitação e treinamento do tripulante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 Responsabilidade Técnica pelo Controle de Manutenção das empresas de Táxi Aéreo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9- Revisão dos procedimentos de aprovação da importação de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componentes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aeronáuticos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10- Tarifas Aeroportuárias para empresas de Táxi Aéreo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11- Isenção do IPI para importação de Aeronaves para o Táxi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Aéreo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436096" y="185856"/>
            <a:ext cx="24449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Histórico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5856"/>
            <a:ext cx="2583134" cy="10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03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5580112" y="332656"/>
            <a:ext cx="221567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Objetivo</a:t>
            </a:r>
          </a:p>
        </p:txBody>
      </p:sp>
      <p:sp>
        <p:nvSpPr>
          <p:cNvPr id="13" name="Espaço Reservado para Texto 5"/>
          <p:cNvSpPr txBox="1">
            <a:spLocks/>
          </p:cNvSpPr>
          <p:nvPr/>
        </p:nvSpPr>
        <p:spPr>
          <a:xfrm>
            <a:off x="126030" y="2780928"/>
            <a:ext cx="3888432" cy="86409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Táxi Aéreo - criação de nova categoria para as empresas de transporte aéreo público não regular;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Equiparação aos direitos das empresas de transporte aéreo público regular, nos termos dos Requerimentos nº 004 e 010/2016-CEAERO. </a:t>
            </a:r>
          </a:p>
          <a:p>
            <a:pPr marL="0" indent="0" algn="just">
              <a:buNone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507012"/>
            <a:ext cx="4618998" cy="3315194"/>
          </a:xfrm>
          <a:prstGeom prst="rect">
            <a:avLst/>
          </a:prstGeom>
        </p:spPr>
      </p:pic>
      <p:sp>
        <p:nvSpPr>
          <p:cNvPr id="5" name="Espaço Reservado para Texto 5"/>
          <p:cNvSpPr txBox="1">
            <a:spLocks/>
          </p:cNvSpPr>
          <p:nvPr/>
        </p:nvSpPr>
        <p:spPr>
          <a:xfrm>
            <a:off x="164492" y="1640380"/>
            <a:ext cx="8964488" cy="4785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Propostas para o novo Marco Regulatório da Aviação Civil Brasileira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427" y="2507012"/>
            <a:ext cx="4818064" cy="36524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92" y="295064"/>
            <a:ext cx="3066304" cy="12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003" y="2746765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Criação do Grupo da Aviação Comercial - Taxi Aéreo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Nova redação do artigo Art. 230. (...)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§....... Os serviços aéreos de transporte público serão prestados, mediante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autorização, por empresas aéreas e de taxi aéreo, constituindo o grupo da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aviação civil comercial”. </a:t>
            </a:r>
          </a:p>
          <a:p>
            <a:pPr marL="342900" indent="-3429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Retirada do Táxi Aéreo do grupo da aviação geral              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isonomia com as grandes empresas aéreas.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Táxi Aéreo - É uma prestação de serviço.</a:t>
            </a:r>
          </a:p>
          <a:p>
            <a:pPr indent="449580" algn="just">
              <a:lnSpc>
                <a:spcPct val="115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Mais incentivos fiscais, isenção de imposto de importação de aeronave,  </a:t>
            </a:r>
          </a:p>
          <a:p>
            <a:pPr indent="449580" algn="just">
              <a:lnSpc>
                <a:spcPct val="115000"/>
              </a:lnSpc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peças e outras medidas.  </a:t>
            </a:r>
            <a:endParaRPr lang="pt-BR" sz="20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548680"/>
            <a:ext cx="4752528" cy="196964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722437" y="332656"/>
            <a:ext cx="2593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Propostas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556705"/>
            <a:ext cx="2614243" cy="107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0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5"/>
          <p:cNvSpPr txBox="1">
            <a:spLocks/>
          </p:cNvSpPr>
          <p:nvPr/>
        </p:nvSpPr>
        <p:spPr>
          <a:xfrm>
            <a:off x="755576" y="1734717"/>
            <a:ext cx="7344816" cy="379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Infraestrutura - Operação em Pistas registradas na Amazônia Legal</a:t>
            </a: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864" y="260648"/>
            <a:ext cx="4291956" cy="10790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765" y="2306518"/>
            <a:ext cx="5688632" cy="4300069"/>
          </a:xfrm>
          <a:prstGeom prst="rect">
            <a:avLst/>
          </a:prstGeom>
        </p:spPr>
      </p:pic>
      <p:sp>
        <p:nvSpPr>
          <p:cNvPr id="11" name="Espaço Reservado para Texto 5"/>
          <p:cNvSpPr txBox="1">
            <a:spLocks/>
          </p:cNvSpPr>
          <p:nvPr/>
        </p:nvSpPr>
        <p:spPr>
          <a:xfrm>
            <a:off x="564605" y="1198918"/>
            <a:ext cx="8568952" cy="379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Brasil -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Dimensões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continentais - Táxi Aéreo atende a mais de 3.500 municípios</a:t>
            </a: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983" t="8053" r="4269"/>
          <a:stretch/>
        </p:blipFill>
        <p:spPr>
          <a:xfrm>
            <a:off x="2031196" y="2267368"/>
            <a:ext cx="5662221" cy="43000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4266" y="2267368"/>
            <a:ext cx="6939326" cy="4590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24199"/>
            <a:ext cx="2024649" cy="8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4259" r="10757" b="71586"/>
          <a:stretch/>
        </p:blipFill>
        <p:spPr>
          <a:xfrm>
            <a:off x="5279611" y="3767719"/>
            <a:ext cx="3864389" cy="1152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7" y="1466240"/>
            <a:ext cx="5184576" cy="3717243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3902235" y="202360"/>
            <a:ext cx="50401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Prioridades</a:t>
            </a:r>
            <a:endParaRPr lang="pt-BR" sz="3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pt-BR" sz="280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Infraestrutura – Amazônia Legal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4"/>
          <a:srcRect l="1849" t="1936" r="1377" b="66483"/>
          <a:stretch/>
        </p:blipFill>
        <p:spPr>
          <a:xfrm>
            <a:off x="611560" y="5013176"/>
            <a:ext cx="7308557" cy="1844824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5"/>
          <a:srcRect l="1628" t="547" r="2212" b="35581"/>
          <a:stretch/>
        </p:blipFill>
        <p:spPr>
          <a:xfrm>
            <a:off x="4864859" y="1634227"/>
            <a:ext cx="4107054" cy="194683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276793"/>
            <a:ext cx="2300618" cy="9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0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362" y="2132856"/>
            <a:ext cx="6105839" cy="4576913"/>
          </a:xfrm>
          <a:prstGeom prst="rect">
            <a:avLst/>
          </a:prstGeom>
        </p:spPr>
      </p:pic>
      <p:sp>
        <p:nvSpPr>
          <p:cNvPr id="15" name="Espaço Reservado para Texto 5"/>
          <p:cNvSpPr txBox="1">
            <a:spLocks/>
          </p:cNvSpPr>
          <p:nvPr/>
        </p:nvSpPr>
        <p:spPr>
          <a:xfrm>
            <a:off x="330948" y="1572512"/>
            <a:ext cx="8568952" cy="379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Melhoria na  Infraestrutura: Segurança nas operações 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923928" y="242078"/>
            <a:ext cx="50028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Prioridades </a:t>
            </a:r>
            <a:r>
              <a:rPr lang="pt-BR" sz="3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ABTAer</a:t>
            </a:r>
          </a:p>
          <a:p>
            <a:pPr algn="ctr"/>
            <a:r>
              <a:rPr lang="pt-BR" sz="280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Infraestrutura – Amazônia Legal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2078"/>
            <a:ext cx="2468015" cy="10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76872"/>
            <a:ext cx="6264651" cy="448503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59832" y="260648"/>
            <a:ext cx="631995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Prioridades </a:t>
            </a:r>
            <a:endParaRPr lang="pt-BR" sz="36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pt-BR" sz="2400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Combate Transporte Aéreo Clandestino</a:t>
            </a:r>
          </a:p>
        </p:txBody>
      </p:sp>
      <p:sp>
        <p:nvSpPr>
          <p:cNvPr id="4" name="Espaço Reservado para Texto 5"/>
          <p:cNvSpPr txBox="1">
            <a:spLocks/>
          </p:cNvSpPr>
          <p:nvPr/>
        </p:nvSpPr>
        <p:spPr>
          <a:xfrm>
            <a:off x="1261306" y="1700808"/>
            <a:ext cx="6623062" cy="3797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 Oferta Indiscriminada de serviços irregulares na INTERNET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4288" indent="0" algn="just">
              <a:spcAft>
                <a:spcPts val="600"/>
              </a:spcAft>
              <a:buClr>
                <a:schemeClr val="tx1"/>
              </a:buClr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7188" indent="-342900" algn="just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1450"/>
            <a:ext cx="2520280" cy="10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8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1881" y="1651767"/>
            <a:ext cx="8721487" cy="4989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Criminalização do Crime de TACA - Transporte Aéreo Clandestino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Criação de um artigo específico sobre a matéria (...)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pt-BR" sz="2000" dirty="0"/>
              <a:t>Lei 7.565/85 - Código Brasileiro de Aeronáutica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- </a:t>
            </a:r>
            <a:r>
              <a:rPr lang="pt-BR" sz="2000" dirty="0"/>
              <a:t>Lei Nº 11.182/05- Lei de criação da ANAC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000" dirty="0"/>
              <a:t>       - </a:t>
            </a:r>
            <a:r>
              <a:rPr lang="pt-BR" sz="2000" dirty="0">
                <a:highlight>
                  <a:srgbClr val="FFFF00"/>
                </a:highlight>
              </a:rPr>
              <a:t>Código de Defesa do Consumidor, Código de Trânsito, Código eleitoral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pt-BR" sz="2000" dirty="0"/>
              <a:t>       - Código Civil e Penal Brasileiro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t-BR" sz="2400" dirty="0"/>
              <a:t>Condutas atentam contra a </a:t>
            </a:r>
            <a:r>
              <a:rPr lang="pt-BR" sz="2400" b="1" dirty="0"/>
              <a:t>Segurança</a:t>
            </a:r>
            <a:r>
              <a:rPr lang="pt-BR" sz="2400" dirty="0"/>
              <a:t>  </a:t>
            </a:r>
            <a:r>
              <a:rPr lang="pt-BR" sz="2400" b="1" dirty="0"/>
              <a:t>do Transporte Aéreo </a:t>
            </a:r>
            <a:r>
              <a:rPr lang="pt-BR" sz="2400" dirty="0"/>
              <a:t>e são crimes previstos no art. 261, § 3.º, C.C. e art. 263, com pena cominada no art. 258, C.C. e art. 121, § 3.º, caso consumado algum acidente ou incidente, e passível no enquadramento dos art. 171 e art.  299 do Código Penal. </a:t>
            </a:r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52945" y="332656"/>
            <a:ext cx="33329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cap="none" spc="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15- Propostas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5" y="394328"/>
            <a:ext cx="2614243" cy="107584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1881" y="4442672"/>
            <a:ext cx="8711342" cy="24468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Plano de Moralização do Segmento</a:t>
            </a:r>
          </a:p>
          <a:p>
            <a:pPr>
              <a:lnSpc>
                <a:spcPct val="150000"/>
              </a:lnSpc>
            </a:pPr>
            <a:r>
              <a:rPr lang="pt-BR" dirty="0"/>
              <a:t>- ANAC</a:t>
            </a:r>
          </a:p>
          <a:p>
            <a:pPr>
              <a:lnSpc>
                <a:spcPct val="150000"/>
              </a:lnSpc>
            </a:pPr>
            <a:r>
              <a:rPr lang="pt-BR" dirty="0"/>
              <a:t>- COMAER</a:t>
            </a:r>
          </a:p>
          <a:p>
            <a:pPr>
              <a:lnSpc>
                <a:spcPct val="150000"/>
              </a:lnSpc>
            </a:pPr>
            <a:r>
              <a:rPr lang="pt-BR" dirty="0"/>
              <a:t>- Ministério Público Federal, Polícia Federal, Receita Federal</a:t>
            </a:r>
          </a:p>
          <a:p>
            <a:pPr>
              <a:lnSpc>
                <a:spcPct val="150000"/>
              </a:lnSpc>
            </a:pPr>
            <a:r>
              <a:rPr lang="pt-BR" dirty="0"/>
              <a:t>- Procon, Proteste já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968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flex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9449</TotalTime>
  <Words>452</Words>
  <Application>Microsoft Office PowerPoint</Application>
  <PresentationFormat>Apresentação na tela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Candara</vt:lpstr>
      <vt:lpstr>Symbol</vt:lpstr>
      <vt:lpstr>Times New Roman</vt:lpstr>
      <vt:lpstr>Wingdings</vt:lpstr>
      <vt:lpstr>Forma de Onda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Seminário Infraestrutura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 SPORTS</dc:title>
  <dc:creator>afonso</dc:creator>
  <cp:lastModifiedBy>Enio</cp:lastModifiedBy>
  <cp:revision>729</cp:revision>
  <dcterms:created xsi:type="dcterms:W3CDTF">2014-02-06T19:48:32Z</dcterms:created>
  <dcterms:modified xsi:type="dcterms:W3CDTF">2017-06-28T15:26:23Z</dcterms:modified>
</cp:coreProperties>
</file>