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1" r:id="rId2"/>
    <p:sldId id="494" r:id="rId3"/>
    <p:sldId id="502" r:id="rId4"/>
    <p:sldId id="503" r:id="rId5"/>
    <p:sldId id="504" r:id="rId6"/>
    <p:sldId id="521" r:id="rId7"/>
    <p:sldId id="498" r:id="rId8"/>
    <p:sldId id="458" r:id="rId9"/>
    <p:sldId id="520" r:id="rId10"/>
    <p:sldId id="437" r:id="rId11"/>
    <p:sldId id="430" r:id="rId12"/>
    <p:sldId id="500" r:id="rId13"/>
    <p:sldId id="459" r:id="rId14"/>
    <p:sldId id="460" r:id="rId15"/>
    <p:sldId id="366" r:id="rId16"/>
    <p:sldId id="511" r:id="rId17"/>
    <p:sldId id="522" r:id="rId18"/>
    <p:sldId id="524" r:id="rId19"/>
    <p:sldId id="523" r:id="rId20"/>
    <p:sldId id="525" r:id="rId2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C14F"/>
    <a:srgbClr val="FFFFFF"/>
    <a:srgbClr val="07678A"/>
    <a:srgbClr val="2E649A"/>
    <a:srgbClr val="23B423"/>
    <a:srgbClr val="787878"/>
    <a:srgbClr val="CDD2D4"/>
    <a:srgbClr val="4F7EAB"/>
    <a:srgbClr val="FDAB4D"/>
    <a:srgbClr val="F099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0493" autoAdjust="0"/>
  </p:normalViewPr>
  <p:slideViewPr>
    <p:cSldViewPr>
      <p:cViewPr varScale="1">
        <p:scale>
          <a:sx n="78" d="100"/>
          <a:sy n="78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at\AppData\Local\Temp\Cobertura%20da%20popul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3.0555555555555596E-2"/>
          <c:y val="6.7566682237265932E-2"/>
          <c:w val="0.72005520342462093"/>
          <c:h val="0.79418474155535157"/>
        </c:manualLayout>
      </c:layout>
      <c:barChart>
        <c:barDir val="col"/>
        <c:grouping val="clustered"/>
        <c:ser>
          <c:idx val="0"/>
          <c:order val="0"/>
          <c:tx>
            <c:strRef>
              <c:f>Plan1!$D$13</c:f>
              <c:strCache>
                <c:ptCount val="1"/>
                <c:pt idx="0">
                  <c:v>Opera voo regular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Plan1!$E$15:$F$15</c:f>
              <c:strCache>
                <c:ptCount val="2"/>
                <c:pt idx="0">
                  <c:v>Até 60 minutos</c:v>
                </c:pt>
                <c:pt idx="1">
                  <c:v>Até 120 minutos</c:v>
                </c:pt>
              </c:strCache>
            </c:strRef>
          </c:cat>
          <c:val>
            <c:numRef>
              <c:f>Plan1!$E$13:$F$13</c:f>
              <c:numCache>
                <c:formatCode>0.0%</c:formatCode>
                <c:ptCount val="2"/>
                <c:pt idx="0">
                  <c:v>0.58120564342155812</c:v>
                </c:pt>
                <c:pt idx="1">
                  <c:v>0.74354491777622089</c:v>
                </c:pt>
              </c:numCache>
            </c:numRef>
          </c:val>
        </c:ser>
        <c:ser>
          <c:idx val="1"/>
          <c:order val="1"/>
          <c:tx>
            <c:strRef>
              <c:f>Plan1!$D$14</c:f>
              <c:strCache>
                <c:ptCount val="1"/>
                <c:pt idx="0">
                  <c:v>Capitais mais Rede regional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Plan1!$E$15:$F$15</c:f>
              <c:strCache>
                <c:ptCount val="2"/>
                <c:pt idx="0">
                  <c:v>Até 60 minutos</c:v>
                </c:pt>
                <c:pt idx="1">
                  <c:v>Até 120 minutos</c:v>
                </c:pt>
              </c:strCache>
            </c:strRef>
          </c:cat>
          <c:val>
            <c:numRef>
              <c:f>Plan1!$E$14:$F$14</c:f>
              <c:numCache>
                <c:formatCode>0.0%</c:formatCode>
                <c:ptCount val="2"/>
                <c:pt idx="0">
                  <c:v>0.67048256716465549</c:v>
                </c:pt>
                <c:pt idx="1">
                  <c:v>0.85252776086810078</c:v>
                </c:pt>
              </c:numCache>
            </c:numRef>
          </c:val>
        </c:ser>
        <c:gapWidth val="219"/>
        <c:overlap val="-27"/>
        <c:axId val="66875392"/>
        <c:axId val="66876928"/>
      </c:barChart>
      <c:catAx>
        <c:axId val="6687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66876928"/>
        <c:crosses val="autoZero"/>
        <c:auto val="1"/>
        <c:lblAlgn val="ctr"/>
        <c:lblOffset val="100"/>
      </c:catAx>
      <c:valAx>
        <c:axId val="66876928"/>
        <c:scaling>
          <c:orientation val="minMax"/>
        </c:scaling>
        <c:delete val="1"/>
        <c:axPos val="l"/>
        <c:numFmt formatCode="0.0%" sourceLinked="1"/>
        <c:majorTickMark val="none"/>
        <c:tickLblPos val="none"/>
        <c:crossAx val="6687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355049352757493"/>
          <c:y val="0.2975300386120201"/>
          <c:w val="0.27701539748234438"/>
          <c:h val="0.341566016415506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0E799-9A04-44AF-8F54-50740D97715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4F342F-047C-4EF7-8A81-696765133CB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sz="3200" dirty="0" smtClean="0"/>
            <a:t>CURSOS</a:t>
          </a:r>
          <a:endParaRPr lang="pt-BR" sz="3200" dirty="0"/>
        </a:p>
      </dgm:t>
    </dgm:pt>
    <dgm:pt modelId="{7A9AC894-7282-4BB1-BEE0-708AB97C62A1}" type="parTrans" cxnId="{C49396AF-7B46-4C49-A9E3-21E415BBD828}">
      <dgm:prSet/>
      <dgm:spPr/>
      <dgm:t>
        <a:bodyPr/>
        <a:lstStyle/>
        <a:p>
          <a:endParaRPr lang="pt-BR"/>
        </a:p>
      </dgm:t>
    </dgm:pt>
    <dgm:pt modelId="{70F1D254-DAE4-425E-84D6-FB9C436934BD}" type="sibTrans" cxnId="{C49396AF-7B46-4C49-A9E3-21E415BBD828}">
      <dgm:prSet/>
      <dgm:spPr/>
      <dgm:t>
        <a:bodyPr/>
        <a:lstStyle/>
        <a:p>
          <a:endParaRPr lang="pt-BR"/>
        </a:p>
      </dgm:t>
    </dgm:pt>
    <dgm:pt modelId="{ACABB43B-91E0-436B-9C99-9420AA8EA7B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Introdução à Segurança Operacional em Aeroportos Regionais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26493-D6E5-46B6-8664-AA91627BB1CB}" type="parTrans" cxnId="{19AEBF6A-8D1F-4488-ABBB-32EE991A1E14}">
      <dgm:prSet/>
      <dgm:spPr/>
      <dgm:t>
        <a:bodyPr/>
        <a:lstStyle/>
        <a:p>
          <a:endParaRPr lang="pt-BR"/>
        </a:p>
      </dgm:t>
    </dgm:pt>
    <dgm:pt modelId="{7F210DB0-CCE0-46A7-8D0E-BC403F4EF905}" type="sibTrans" cxnId="{19AEBF6A-8D1F-4488-ABBB-32EE991A1E14}">
      <dgm:prSet/>
      <dgm:spPr/>
      <dgm:t>
        <a:bodyPr/>
        <a:lstStyle/>
        <a:p>
          <a:endParaRPr lang="pt-BR"/>
        </a:p>
      </dgm:t>
    </dgm:pt>
    <dgm:pt modelId="{BFAE65D1-0B95-43CB-8B34-CFC0E97D8D5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Gestão da Receita de Aeroportos Regionais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824C4-A486-402C-8CB8-84DE708C2C7A}" type="parTrans" cxnId="{B7C5A06D-CF83-4342-9716-21DB5D9A8813}">
      <dgm:prSet/>
      <dgm:spPr/>
      <dgm:t>
        <a:bodyPr/>
        <a:lstStyle/>
        <a:p>
          <a:endParaRPr lang="pt-BR"/>
        </a:p>
      </dgm:t>
    </dgm:pt>
    <dgm:pt modelId="{5F822393-2285-40ED-BDFD-65D6B3BE8D9D}" type="sibTrans" cxnId="{B7C5A06D-CF83-4342-9716-21DB5D9A8813}">
      <dgm:prSet/>
      <dgm:spPr/>
      <dgm:t>
        <a:bodyPr/>
        <a:lstStyle/>
        <a:p>
          <a:endParaRPr lang="pt-BR"/>
        </a:p>
      </dgm:t>
    </dgm:pt>
    <dgm:pt modelId="{F79FC675-1E12-4380-A1C1-531CD4F16DCA}" type="pres">
      <dgm:prSet presAssocID="{6F00E799-9A04-44AF-8F54-50740D9771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6E41F4-213D-449E-B16D-86FEF5E9F65C}" type="pres">
      <dgm:prSet presAssocID="{D44F342F-047C-4EF7-8A81-696765133CBD}" presName="root1" presStyleCnt="0"/>
      <dgm:spPr/>
    </dgm:pt>
    <dgm:pt modelId="{EF54BD4D-29C9-449C-B318-275478417818}" type="pres">
      <dgm:prSet presAssocID="{D44F342F-047C-4EF7-8A81-696765133CB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00BF55-3725-4CEA-B23F-FC07B23607DC}" type="pres">
      <dgm:prSet presAssocID="{D44F342F-047C-4EF7-8A81-696765133CBD}" presName="level2hierChild" presStyleCnt="0"/>
      <dgm:spPr/>
    </dgm:pt>
    <dgm:pt modelId="{0A46EB97-D735-46AB-996C-726A72B49F6C}" type="pres">
      <dgm:prSet presAssocID="{53326493-D6E5-46B6-8664-AA91627BB1CB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B87CA52D-72DE-4731-869C-554A5013D027}" type="pres">
      <dgm:prSet presAssocID="{53326493-D6E5-46B6-8664-AA91627BB1CB}" presName="connTx" presStyleLbl="parChTrans1D2" presStyleIdx="0" presStyleCnt="2"/>
      <dgm:spPr/>
      <dgm:t>
        <a:bodyPr/>
        <a:lstStyle/>
        <a:p>
          <a:endParaRPr lang="pt-BR"/>
        </a:p>
      </dgm:t>
    </dgm:pt>
    <dgm:pt modelId="{D1C74E5B-2C57-494E-A92C-5961EEFB95B5}" type="pres">
      <dgm:prSet presAssocID="{ACABB43B-91E0-436B-9C99-9420AA8EA7BD}" presName="root2" presStyleCnt="0"/>
      <dgm:spPr/>
    </dgm:pt>
    <dgm:pt modelId="{6E97D753-A3C9-409A-9F5F-9D2AC8DDB0AE}" type="pres">
      <dgm:prSet presAssocID="{ACABB43B-91E0-436B-9C99-9420AA8EA7BD}" presName="LevelTwoTextNode" presStyleLbl="node2" presStyleIdx="0" presStyleCnt="2" custScaleX="385047" custScaleY="7407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1BDF8F-16C6-465A-B1EC-0FC6BBA63135}" type="pres">
      <dgm:prSet presAssocID="{ACABB43B-91E0-436B-9C99-9420AA8EA7BD}" presName="level3hierChild" presStyleCnt="0"/>
      <dgm:spPr/>
    </dgm:pt>
    <dgm:pt modelId="{90BD3CC2-97BB-41C9-9A7F-2D404F706813}" type="pres">
      <dgm:prSet presAssocID="{3FA824C4-A486-402C-8CB8-84DE708C2C7A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255B78A5-E942-4249-90C4-51DB6BCEC3C3}" type="pres">
      <dgm:prSet presAssocID="{3FA824C4-A486-402C-8CB8-84DE708C2C7A}" presName="connTx" presStyleLbl="parChTrans1D2" presStyleIdx="1" presStyleCnt="2"/>
      <dgm:spPr/>
      <dgm:t>
        <a:bodyPr/>
        <a:lstStyle/>
        <a:p>
          <a:endParaRPr lang="pt-BR"/>
        </a:p>
      </dgm:t>
    </dgm:pt>
    <dgm:pt modelId="{B0E527D8-080A-4E81-ABB1-5684D849E5C9}" type="pres">
      <dgm:prSet presAssocID="{BFAE65D1-0B95-43CB-8B34-CFC0E97D8D5D}" presName="root2" presStyleCnt="0"/>
      <dgm:spPr/>
    </dgm:pt>
    <dgm:pt modelId="{0F0700B7-E693-4061-9946-FE4992BD9164}" type="pres">
      <dgm:prSet presAssocID="{BFAE65D1-0B95-43CB-8B34-CFC0E97D8D5D}" presName="LevelTwoTextNode" presStyleLbl="node2" presStyleIdx="1" presStyleCnt="2" custScaleX="385047" custScaleY="7015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20A2F6-98DB-4E74-99A0-9548F67274B5}" type="pres">
      <dgm:prSet presAssocID="{BFAE65D1-0B95-43CB-8B34-CFC0E97D8D5D}" presName="level3hierChild" presStyleCnt="0"/>
      <dgm:spPr/>
    </dgm:pt>
  </dgm:ptLst>
  <dgm:cxnLst>
    <dgm:cxn modelId="{2C73A2BE-473D-4383-84F9-42FAD684F064}" type="presOf" srcId="{D44F342F-047C-4EF7-8A81-696765133CBD}" destId="{EF54BD4D-29C9-449C-B318-275478417818}" srcOrd="0" destOrd="0" presId="urn:microsoft.com/office/officeart/2005/8/layout/hierarchy2"/>
    <dgm:cxn modelId="{327D816D-1D15-455D-8BC6-EB1D579986EB}" type="presOf" srcId="{3FA824C4-A486-402C-8CB8-84DE708C2C7A}" destId="{90BD3CC2-97BB-41C9-9A7F-2D404F706813}" srcOrd="0" destOrd="0" presId="urn:microsoft.com/office/officeart/2005/8/layout/hierarchy2"/>
    <dgm:cxn modelId="{ECA2EFB0-6D3E-4EBB-A3A0-5203011D5141}" type="presOf" srcId="{3FA824C4-A486-402C-8CB8-84DE708C2C7A}" destId="{255B78A5-E942-4249-90C4-51DB6BCEC3C3}" srcOrd="1" destOrd="0" presId="urn:microsoft.com/office/officeart/2005/8/layout/hierarchy2"/>
    <dgm:cxn modelId="{9C1BBCA3-E3F3-469F-86DE-5408FEEEABE4}" type="presOf" srcId="{6F00E799-9A04-44AF-8F54-50740D977159}" destId="{F79FC675-1E12-4380-A1C1-531CD4F16DCA}" srcOrd="0" destOrd="0" presId="urn:microsoft.com/office/officeart/2005/8/layout/hierarchy2"/>
    <dgm:cxn modelId="{B7C5A06D-CF83-4342-9716-21DB5D9A8813}" srcId="{D44F342F-047C-4EF7-8A81-696765133CBD}" destId="{BFAE65D1-0B95-43CB-8B34-CFC0E97D8D5D}" srcOrd="1" destOrd="0" parTransId="{3FA824C4-A486-402C-8CB8-84DE708C2C7A}" sibTransId="{5F822393-2285-40ED-BDFD-65D6B3BE8D9D}"/>
    <dgm:cxn modelId="{58BC0A66-783A-4CD8-934E-78116D0FF52E}" type="presOf" srcId="{53326493-D6E5-46B6-8664-AA91627BB1CB}" destId="{0A46EB97-D735-46AB-996C-726A72B49F6C}" srcOrd="0" destOrd="0" presId="urn:microsoft.com/office/officeart/2005/8/layout/hierarchy2"/>
    <dgm:cxn modelId="{1F44CC46-5EB4-4DE3-B20F-977B7817C276}" type="presOf" srcId="{BFAE65D1-0B95-43CB-8B34-CFC0E97D8D5D}" destId="{0F0700B7-E693-4061-9946-FE4992BD9164}" srcOrd="0" destOrd="0" presId="urn:microsoft.com/office/officeart/2005/8/layout/hierarchy2"/>
    <dgm:cxn modelId="{65CDC111-4B61-464F-BA68-AA8FAB913D4C}" type="presOf" srcId="{53326493-D6E5-46B6-8664-AA91627BB1CB}" destId="{B87CA52D-72DE-4731-869C-554A5013D027}" srcOrd="1" destOrd="0" presId="urn:microsoft.com/office/officeart/2005/8/layout/hierarchy2"/>
    <dgm:cxn modelId="{C49396AF-7B46-4C49-A9E3-21E415BBD828}" srcId="{6F00E799-9A04-44AF-8F54-50740D977159}" destId="{D44F342F-047C-4EF7-8A81-696765133CBD}" srcOrd="0" destOrd="0" parTransId="{7A9AC894-7282-4BB1-BEE0-708AB97C62A1}" sibTransId="{70F1D254-DAE4-425E-84D6-FB9C436934BD}"/>
    <dgm:cxn modelId="{19AEBF6A-8D1F-4488-ABBB-32EE991A1E14}" srcId="{D44F342F-047C-4EF7-8A81-696765133CBD}" destId="{ACABB43B-91E0-436B-9C99-9420AA8EA7BD}" srcOrd="0" destOrd="0" parTransId="{53326493-D6E5-46B6-8664-AA91627BB1CB}" sibTransId="{7F210DB0-CCE0-46A7-8D0E-BC403F4EF905}"/>
    <dgm:cxn modelId="{AB14790E-D377-469D-92FA-17AFB00BD3A0}" type="presOf" srcId="{ACABB43B-91E0-436B-9C99-9420AA8EA7BD}" destId="{6E97D753-A3C9-409A-9F5F-9D2AC8DDB0AE}" srcOrd="0" destOrd="0" presId="urn:microsoft.com/office/officeart/2005/8/layout/hierarchy2"/>
    <dgm:cxn modelId="{DF536298-F04F-4BB8-A322-69AC69852786}" type="presParOf" srcId="{F79FC675-1E12-4380-A1C1-531CD4F16DCA}" destId="{5B6E41F4-213D-449E-B16D-86FEF5E9F65C}" srcOrd="0" destOrd="0" presId="urn:microsoft.com/office/officeart/2005/8/layout/hierarchy2"/>
    <dgm:cxn modelId="{83AE57FF-253F-41B1-9DCA-03143DAEBB1B}" type="presParOf" srcId="{5B6E41F4-213D-449E-B16D-86FEF5E9F65C}" destId="{EF54BD4D-29C9-449C-B318-275478417818}" srcOrd="0" destOrd="0" presId="urn:microsoft.com/office/officeart/2005/8/layout/hierarchy2"/>
    <dgm:cxn modelId="{DF933FD7-CE2B-4E54-9767-B8F132357801}" type="presParOf" srcId="{5B6E41F4-213D-449E-B16D-86FEF5E9F65C}" destId="{0500BF55-3725-4CEA-B23F-FC07B23607DC}" srcOrd="1" destOrd="0" presId="urn:microsoft.com/office/officeart/2005/8/layout/hierarchy2"/>
    <dgm:cxn modelId="{920785BF-8157-47EE-950B-2263CC06201B}" type="presParOf" srcId="{0500BF55-3725-4CEA-B23F-FC07B23607DC}" destId="{0A46EB97-D735-46AB-996C-726A72B49F6C}" srcOrd="0" destOrd="0" presId="urn:microsoft.com/office/officeart/2005/8/layout/hierarchy2"/>
    <dgm:cxn modelId="{11B42EE0-0831-4300-844F-D0E96A4577D6}" type="presParOf" srcId="{0A46EB97-D735-46AB-996C-726A72B49F6C}" destId="{B87CA52D-72DE-4731-869C-554A5013D027}" srcOrd="0" destOrd="0" presId="urn:microsoft.com/office/officeart/2005/8/layout/hierarchy2"/>
    <dgm:cxn modelId="{BD52914F-0ADD-4A1E-86AF-B3E3922AF35E}" type="presParOf" srcId="{0500BF55-3725-4CEA-B23F-FC07B23607DC}" destId="{D1C74E5B-2C57-494E-A92C-5961EEFB95B5}" srcOrd="1" destOrd="0" presId="urn:microsoft.com/office/officeart/2005/8/layout/hierarchy2"/>
    <dgm:cxn modelId="{A1FD4476-55ED-4FAD-8FD9-2E0196EEF2E9}" type="presParOf" srcId="{D1C74E5B-2C57-494E-A92C-5961EEFB95B5}" destId="{6E97D753-A3C9-409A-9F5F-9D2AC8DDB0AE}" srcOrd="0" destOrd="0" presId="urn:microsoft.com/office/officeart/2005/8/layout/hierarchy2"/>
    <dgm:cxn modelId="{7A3E4E3A-9F94-4DC3-967B-B71D762C7B22}" type="presParOf" srcId="{D1C74E5B-2C57-494E-A92C-5961EEFB95B5}" destId="{AF1BDF8F-16C6-465A-B1EC-0FC6BBA63135}" srcOrd="1" destOrd="0" presId="urn:microsoft.com/office/officeart/2005/8/layout/hierarchy2"/>
    <dgm:cxn modelId="{A50A3BBD-663C-48CD-81A3-02ADEE3CA36D}" type="presParOf" srcId="{0500BF55-3725-4CEA-B23F-FC07B23607DC}" destId="{90BD3CC2-97BB-41C9-9A7F-2D404F706813}" srcOrd="2" destOrd="0" presId="urn:microsoft.com/office/officeart/2005/8/layout/hierarchy2"/>
    <dgm:cxn modelId="{33BB72FF-42C9-4620-9FA4-6B9E876E7205}" type="presParOf" srcId="{90BD3CC2-97BB-41C9-9A7F-2D404F706813}" destId="{255B78A5-E942-4249-90C4-51DB6BCEC3C3}" srcOrd="0" destOrd="0" presId="urn:microsoft.com/office/officeart/2005/8/layout/hierarchy2"/>
    <dgm:cxn modelId="{85A5A1CA-7A18-4B3A-B18E-73D63C781811}" type="presParOf" srcId="{0500BF55-3725-4CEA-B23F-FC07B23607DC}" destId="{B0E527D8-080A-4E81-ABB1-5684D849E5C9}" srcOrd="3" destOrd="0" presId="urn:microsoft.com/office/officeart/2005/8/layout/hierarchy2"/>
    <dgm:cxn modelId="{216B2D2A-FC0A-4623-A7B1-FDB986D3AA4F}" type="presParOf" srcId="{B0E527D8-080A-4E81-ABB1-5684D849E5C9}" destId="{0F0700B7-E693-4061-9946-FE4992BD9164}" srcOrd="0" destOrd="0" presId="urn:microsoft.com/office/officeart/2005/8/layout/hierarchy2"/>
    <dgm:cxn modelId="{CF37CBE3-E076-4665-82BA-806B333C6E59}" type="presParOf" srcId="{B0E527D8-080A-4E81-ABB1-5684D849E5C9}" destId="{6320A2F6-98DB-4E74-99A0-9548F67274B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4BD4D-29C9-449C-B318-275478417818}">
      <dsp:nvSpPr>
        <dsp:cNvPr id="0" name=""/>
        <dsp:cNvSpPr/>
      </dsp:nvSpPr>
      <dsp:spPr>
        <a:xfrm>
          <a:off x="6546" y="417277"/>
          <a:ext cx="1643256" cy="82162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CURSOS</a:t>
          </a:r>
          <a:endParaRPr lang="pt-BR" sz="3200" kern="1200" dirty="0"/>
        </a:p>
      </dsp:txBody>
      <dsp:txXfrm>
        <a:off x="6546" y="417277"/>
        <a:ext cx="1643256" cy="821628"/>
      </dsp:txXfrm>
    </dsp:sp>
    <dsp:sp modelId="{0A46EB97-D735-46AB-996C-726A72B49F6C}">
      <dsp:nvSpPr>
        <dsp:cNvPr id="0" name=""/>
        <dsp:cNvSpPr/>
      </dsp:nvSpPr>
      <dsp:spPr>
        <a:xfrm rot="19918568">
          <a:off x="1606150" y="608520"/>
          <a:ext cx="744606" cy="89297"/>
        </a:xfrm>
        <a:custGeom>
          <a:avLst/>
          <a:gdLst/>
          <a:ahLst/>
          <a:cxnLst/>
          <a:rect l="0" t="0" r="0" b="0"/>
          <a:pathLst>
            <a:path>
              <a:moveTo>
                <a:pt x="0" y="44648"/>
              </a:moveTo>
              <a:lnTo>
                <a:pt x="744606" y="44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9918568">
        <a:off x="1959838" y="634554"/>
        <a:ext cx="37230" cy="37230"/>
      </dsp:txXfrm>
    </dsp:sp>
    <dsp:sp modelId="{6E97D753-A3C9-409A-9F5F-9D2AC8DDB0AE}">
      <dsp:nvSpPr>
        <dsp:cNvPr id="0" name=""/>
        <dsp:cNvSpPr/>
      </dsp:nvSpPr>
      <dsp:spPr>
        <a:xfrm>
          <a:off x="2307105" y="173924"/>
          <a:ext cx="6327308" cy="60864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Introdução à Segurança Operacional em Aeroportos Regionais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7105" y="173924"/>
        <a:ext cx="6327308" cy="608645"/>
      </dsp:txXfrm>
    </dsp:sp>
    <dsp:sp modelId="{90BD3CC2-97BB-41C9-9A7F-2D404F706813}">
      <dsp:nvSpPr>
        <dsp:cNvPr id="0" name=""/>
        <dsp:cNvSpPr/>
      </dsp:nvSpPr>
      <dsp:spPr>
        <a:xfrm rot="1746380">
          <a:off x="1602301" y="966415"/>
          <a:ext cx="752304" cy="89297"/>
        </a:xfrm>
        <a:custGeom>
          <a:avLst/>
          <a:gdLst/>
          <a:ahLst/>
          <a:cxnLst/>
          <a:rect l="0" t="0" r="0" b="0"/>
          <a:pathLst>
            <a:path>
              <a:moveTo>
                <a:pt x="0" y="44648"/>
              </a:moveTo>
              <a:lnTo>
                <a:pt x="752304" y="44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746380">
        <a:off x="1959646" y="992256"/>
        <a:ext cx="37615" cy="37615"/>
      </dsp:txXfrm>
    </dsp:sp>
    <dsp:sp modelId="{0F0700B7-E693-4061-9946-FE4992BD9164}">
      <dsp:nvSpPr>
        <dsp:cNvPr id="0" name=""/>
        <dsp:cNvSpPr/>
      </dsp:nvSpPr>
      <dsp:spPr>
        <a:xfrm>
          <a:off x="2307105" y="905813"/>
          <a:ext cx="6327308" cy="576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Gestão da Receita de Aeroportos Regionais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7105" y="905813"/>
        <a:ext cx="6327308" cy="576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DBC5-F801-49C5-BA05-23962DF17999}" type="datetimeFigureOut">
              <a:rPr lang="pt-BR" smtClean="0"/>
              <a:pPr/>
              <a:t>28/06/2017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EBDF8-68ED-43DF-8821-96073CFF07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4334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AC81-8ADA-4536-AA29-2E49C463AA32}" type="datetimeFigureOut">
              <a:rPr lang="pt-BR" smtClean="0"/>
              <a:pPr/>
              <a:t>28/06/2017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F5B3-CB23-47CC-9356-E317EB9895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8287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CRITÉRIOS GEOGRÁFICOS E POR OPERADOR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D5E9-C311-4FEB-B2A6-A6F94F682330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628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CRITÉRIOS GEOGRÁFICOS E POR OPERADOR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D5E9-C311-4FEB-B2A6-A6F94F682330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4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427984" y="5661248"/>
            <a:ext cx="28956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420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229600" cy="1224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3710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7044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224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183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711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437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8794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2744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4963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07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899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610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24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2114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007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224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7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67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029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829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BA877-BF1F-4D95-91D3-C4F2BF3A2E0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Picture 72" descr="http://www2.planalto.gov.br/banco-de-imagens/presidencia/simbolos-nacionais/brasao/armas-da-republica-gif-951kb/@@download/file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37312"/>
            <a:ext cx="468000" cy="46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4015989" y="6288538"/>
            <a:ext cx="1773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 dos Transportes, </a:t>
            </a:r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pt-BR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Portos </a:t>
            </a:r>
            <a:r>
              <a:rPr lang="pt-B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Aviação Civil</a:t>
            </a:r>
          </a:p>
        </p:txBody>
      </p:sp>
    </p:spTree>
    <p:extLst>
      <p:ext uri="{BB962C8B-B14F-4D97-AF65-F5344CB8AC3E}">
        <p14:creationId xmlns="" xmlns:p14="http://schemas.microsoft.com/office/powerpoint/2010/main" val="17159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89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2463031"/>
            <a:ext cx="7772400" cy="1470025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Estrutura e situação do programa federal de aeroportos regionais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499120"/>
            <a:ext cx="6400800" cy="112968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Comissão de Viação e Transportes</a:t>
            </a:r>
          </a:p>
          <a:p>
            <a:r>
              <a:rPr lang="pt-BR" sz="2800" b="1" dirty="0" smtClean="0"/>
              <a:t>Audiência Pública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547716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7030A0"/>
                </a:solidFill>
              </a:rPr>
              <a:t>Brasília, junho de 2017</a:t>
            </a:r>
            <a:endParaRPr lang="pt-BR" sz="1600" b="1" dirty="0">
              <a:solidFill>
                <a:srgbClr val="7030A0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47664" y="4077072"/>
            <a:ext cx="6400800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Eng. Dario </a:t>
            </a:r>
            <a:r>
              <a:rPr kumimoji="0" lang="pt-B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Rais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Lopes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Secretário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="1" dirty="0" smtClean="0"/>
              <a:t>Secretaria Nacional de Aviação Civil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9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820B-6921-4BD4-BD47-F661A8F3065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Gargalos de segurança</a:t>
            </a:r>
          </a:p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(</a:t>
            </a:r>
            <a:r>
              <a:rPr lang="pt-BR" sz="2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safety</a:t>
            </a:r>
            <a:r>
              <a:rPr lang="pt-BR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&amp; </a:t>
            </a:r>
            <a:r>
              <a:rPr lang="pt-B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Security</a:t>
            </a: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) 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832" y="2556354"/>
            <a:ext cx="29236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8" t="26900" b="21058"/>
          <a:stretch/>
        </p:blipFill>
        <p:spPr>
          <a:xfrm>
            <a:off x="6948035" y="3929066"/>
            <a:ext cx="1920336" cy="2230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ângulo 13"/>
          <p:cNvSpPr/>
          <p:nvPr/>
        </p:nvSpPr>
        <p:spPr>
          <a:xfrm>
            <a:off x="3275461" y="1928802"/>
            <a:ext cx="5592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Pórticos / Raio-X / Detectores Manuais </a:t>
            </a:r>
          </a:p>
          <a:p>
            <a:pPr lvl="0"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 mínimo de 14 aeroportos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36544" y="5072074"/>
            <a:ext cx="559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Cerca Operacional</a:t>
            </a:r>
            <a:endParaRPr lang="pt-B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71472" y="2857496"/>
          <a:ext cx="3592957" cy="209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rgbClr val="FFFF00"/>
                          </a:solidFill>
                        </a:rPr>
                        <a:t>Veículos para combate à incêndio</a:t>
                      </a:r>
                      <a:endParaRPr lang="pt-B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89 Veículos Adquiridos</a:t>
                      </a:r>
                      <a:endParaRPr lang="pt-BR" b="1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83 Aeroportos Contemplados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80 Aeroportos Beneficiados</a:t>
                      </a:r>
                    </a:p>
                    <a:p>
                      <a:pPr algn="ctr"/>
                      <a:r>
                        <a:rPr lang="pt-BR" sz="1600" dirty="0" smtClean="0"/>
                        <a:t>(</a:t>
                      </a:r>
                      <a:r>
                        <a:rPr lang="pt-BR" sz="1600" baseline="0" dirty="0" smtClean="0"/>
                        <a:t>até maio de 2017)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 Veículos a distribuir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827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28" name="Picture 4" descr="ILS aparelho equipamento atrasos voos Uberlândia aeroporto (Foto: Reprodução/TV Integração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214818"/>
            <a:ext cx="2428892" cy="1821669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carta de navegação rna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56" y="1428736"/>
            <a:ext cx="3024000" cy="4834900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19806" y="264318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EMS-A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2530712" cy="2246807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74606" y="3988362"/>
            <a:ext cx="78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ALS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357694"/>
            <a:ext cx="2222615" cy="2135136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</p:spPr>
      </p:pic>
      <p:sp>
        <p:nvSpPr>
          <p:cNvPr id="14" name="CaixaDeTexto 13"/>
          <p:cNvSpPr txBox="1"/>
          <p:nvPr/>
        </p:nvSpPr>
        <p:spPr>
          <a:xfrm>
            <a:off x="6006351" y="6322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Cartas RNAV 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27790" y="3631172"/>
            <a:ext cx="66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Rockwell" panose="02060603020205020403"/>
              </a:rPr>
              <a:t>ILS</a:t>
            </a:r>
            <a:endParaRPr lang="pt-BR" b="1" dirty="0">
              <a:solidFill>
                <a:schemeClr val="tx2"/>
              </a:solidFill>
              <a:latin typeface="Rockwell" panose="02060603020205020403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Modernização dos sistemas</a:t>
            </a:r>
          </a:p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de navegação aérea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222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/>
              <a:t>Edificações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/>
              <a:t>Lado ar (pistas e pátios)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Acessibilidade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1026" name="Picture 2" descr="Resultado de imagem para acessibilidade em edificaçõ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4" y="3861048"/>
            <a:ext cx="1925881" cy="1017409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acessibilidade em edificaçõ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7152"/>
            <a:ext cx="1887584" cy="1256102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mbulif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81" y="2612708"/>
            <a:ext cx="2110919" cy="1583189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vo sistema de rampa móvel da Gol, que facilita o embarque remoto de pessoas com mobilidade reduzida em uma aeron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92" y="3633536"/>
            <a:ext cx="2088232" cy="1124721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67544" y="2276872"/>
            <a:ext cx="332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Todos os projetos de edificações incorporando requisitos de acessibilidade universal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64088" y="5013176"/>
            <a:ext cx="332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Avi-Rampa</a:t>
            </a:r>
            <a:r>
              <a:rPr lang="pt-BR" dirty="0" smtClean="0"/>
              <a:t> em todos os aeroportos com operações regulares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828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/>
          <p:cNvSpPr>
            <a:spLocks noGrp="1"/>
          </p:cNvSpPr>
          <p:nvPr>
            <p:ph idx="1"/>
          </p:nvPr>
        </p:nvSpPr>
        <p:spPr>
          <a:xfrm>
            <a:off x="214912" y="1700808"/>
            <a:ext cx="8771383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Intervenções pontuais na infraestrutura (pistas e pátios); acerto de faixa de pista, ajustes no terminal de passageiros; ajustes do balizamento noturno e do fechamento do perímetro operacional;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Primeiro conjunto: Coxim (MS), Bonito (MS), Cacoal (RO), Serra Talhada (PE), </a:t>
            </a:r>
            <a:r>
              <a:rPr lang="pt-BR" sz="2400" dirty="0" err="1" smtClean="0"/>
              <a:t>Ji-Paraná</a:t>
            </a:r>
            <a:r>
              <a:rPr lang="pt-BR" sz="2400" dirty="0" smtClean="0"/>
              <a:t> (RO), Ariquemes (RO), </a:t>
            </a:r>
            <a:r>
              <a:rPr lang="pt-BR" sz="2400" dirty="0" err="1" smtClean="0"/>
              <a:t>Sinop</a:t>
            </a:r>
            <a:r>
              <a:rPr lang="pt-BR" sz="2400" dirty="0" smtClean="0"/>
              <a:t> (MT), Cáceres (MT), Tangará da Serra (MT), </a:t>
            </a:r>
            <a:r>
              <a:rPr lang="pt-BR" sz="2400" dirty="0" err="1" smtClean="0"/>
              <a:t>Itaperuna</a:t>
            </a:r>
            <a:r>
              <a:rPr lang="pt-BR" sz="2400" dirty="0" smtClean="0"/>
              <a:t> (RJ), Resende (RJ), São </a:t>
            </a:r>
            <a:r>
              <a:rPr lang="pt-BR" sz="2400" dirty="0"/>
              <a:t>C</a:t>
            </a:r>
            <a:r>
              <a:rPr lang="pt-BR" sz="2400" dirty="0" smtClean="0"/>
              <a:t>arlos (SP).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n-ea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Investimentos pontuais</a:t>
            </a:r>
          </a:p>
          <a:p>
            <a:endParaRPr lang="pt-B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Aeroporto Mário Pereira Lopes, em São Car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2155172" cy="1369308"/>
          </a:xfrm>
          <a:prstGeom prst="rect">
            <a:avLst/>
          </a:prstGeom>
          <a:noFill/>
          <a:effectLst>
            <a:outerShdw blurRad="215900" dist="177800" dir="1980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44450">
            <a:bevelT w="12700"/>
            <a:bevelB w="635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170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t-BR" sz="2400" i="1" dirty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2400" i="1" dirty="0" smtClean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2400" i="1" dirty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2400" i="1" dirty="0" smtClean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2400" i="1" dirty="0" smtClean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t-BR" sz="2400" i="1" dirty="0" smtClean="0">
              <a:solidFill>
                <a:prstClr val="black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820B-6921-4BD4-BD47-F661A8F3065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="" xmlns:p14="http://schemas.microsoft.com/office/powerpoint/2010/main" val="3316658181"/>
              </p:ext>
            </p:extLst>
          </p:nvPr>
        </p:nvGraphicFramePr>
        <p:xfrm>
          <a:off x="251520" y="1340768"/>
          <a:ext cx="864096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251520" y="3302982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prover conhecimento especifico na área de segurança operacional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gestão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receitas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profissionais do setor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aviação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vistas a manter a segurança (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e sustentabilidade financeira dos aeroportos.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Público-alvo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profissionais envolvidos direta ou indiretamente com operações e gestão aeroportuária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Ensino a Distância (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Carga Horária: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50h (cada curso).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Treinamento &amp; capacitação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2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15</a:t>
            </a:fld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Fundamentação e diretrizes = Lei 13.097 / 2015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Atendimento a localidades da </a:t>
            </a:r>
            <a:r>
              <a:rPr lang="pt-BR" sz="2400" u="sng" dirty="0" smtClean="0"/>
              <a:t>Amazônia Legal </a:t>
            </a:r>
            <a:r>
              <a:rPr lang="pt-BR" sz="2400" dirty="0" smtClean="0"/>
              <a:t>integrantes da rede de aeroportos regionais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Número mínimo de frequências semanais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Índices mínimos de regularidade e pontualidade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Multa em caso de descontinuidade dos serviços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400" dirty="0" smtClean="0"/>
              <a:t>Sem exclusividade de operação na rota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1" name="Imagem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7" t="19179" r="3380" b="4973"/>
          <a:stretch/>
        </p:blipFill>
        <p:spPr bwMode="auto">
          <a:xfrm>
            <a:off x="6948264" y="4725144"/>
            <a:ext cx="1785950" cy="143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Subvenção</a:t>
            </a:r>
            <a:endParaRPr lang="pt-BR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  <a:p>
            <a:endParaRPr lang="pt-B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n-ea"/>
              <a:cs typeface="Arial" pitchFamily="34" charset="0"/>
            </a:endParaRPr>
          </a:p>
          <a:p>
            <a:r>
              <a:rPr lang="pt-BR" sz="20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PRINCIPAIS CARACTERÍSTICAS DO MODELO DE SUBVENÇÃO</a:t>
            </a:r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325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85804" y="404800"/>
            <a:ext cx="8229600" cy="12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 smtClean="0">
                <a:solidFill>
                  <a:srgbClr val="FF0000"/>
                </a:solidFill>
                <a:ea typeface="Segoe UI" panose="020B0502040204020203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solidFill>
                  <a:srgbClr val="FF0000"/>
                </a:solidFill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RESUMO DAS AÇÕES </a:t>
            </a:r>
            <a:endParaRPr lang="pt-B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435280" cy="35283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Investimentos estruturantes: 58 aeroportos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Gargalos de segurança: 97 aeroportos (CCI + AVSEC)</a:t>
            </a:r>
          </a:p>
          <a:p>
            <a:pPr marL="514350" indent="-514350">
              <a:buAutoNum type="arabicPeriod" startAt="3"/>
            </a:pPr>
            <a:r>
              <a:rPr lang="pt-BR" sz="2400" dirty="0" smtClean="0"/>
              <a:t>Modernização dos sistemas de navegação aérea: 34 aeroportos</a:t>
            </a:r>
          </a:p>
          <a:p>
            <a:pPr marL="514350" indent="-514350">
              <a:buAutoNum type="arabicPeriod" startAt="3"/>
            </a:pPr>
            <a:r>
              <a:rPr lang="pt-BR" sz="2400" dirty="0" smtClean="0"/>
              <a:t>Acessibilidade: 65 aeroportos</a:t>
            </a:r>
          </a:p>
          <a:p>
            <a:pPr marL="514350" indent="-514350">
              <a:buAutoNum type="arabicPeriod" startAt="3"/>
            </a:pPr>
            <a:r>
              <a:rPr lang="pt-BR" sz="2400" dirty="0" smtClean="0"/>
              <a:t>Investimentos pontuais: 12 aeroportos</a:t>
            </a:r>
          </a:p>
        </p:txBody>
      </p:sp>
    </p:spTree>
    <p:extLst>
      <p:ext uri="{BB962C8B-B14F-4D97-AF65-F5344CB8AC3E}">
        <p14:creationId xmlns="" xmlns:p14="http://schemas.microsoft.com/office/powerpoint/2010/main" val="470903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599080" y="1196752"/>
            <a:ext cx="6264696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44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00B0F0"/>
                </a:solidFill>
                <a:latin typeface="Rockwell"/>
                <a:cs typeface="Arial" pitchFamily="34" charset="0"/>
              </a:rPr>
              <a:t>COBERTURA DEMORGRÁFICA EXTENDIDA</a:t>
            </a:r>
            <a:endParaRPr lang="pt-BR" sz="2100" b="1" dirty="0">
              <a:solidFill>
                <a:srgbClr val="00B0F0"/>
              </a:solidFill>
              <a:latin typeface="Rockwell"/>
              <a:cs typeface="Arial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1784013" y="3015843"/>
          <a:ext cx="7009237" cy="274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478912" y="3762920"/>
            <a:ext cx="291530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119 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825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milhões</a:t>
            </a:r>
            <a:endParaRPr lang="pt-BR" sz="825" b="1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Seta em curva para baixo 7"/>
          <p:cNvSpPr/>
          <p:nvPr/>
        </p:nvSpPr>
        <p:spPr>
          <a:xfrm rot="19958882">
            <a:off x="1818755" y="3071737"/>
            <a:ext cx="1014093" cy="3635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67555" y="2709278"/>
            <a:ext cx="29153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137  </a:t>
            </a:r>
            <a:r>
              <a:rPr lang="pt-BR" sz="15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105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milhões</a:t>
            </a:r>
            <a:endParaRPr lang="pt-BR" sz="105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304359" y="2541073"/>
            <a:ext cx="2915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+ </a:t>
            </a:r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18 milhões </a:t>
            </a:r>
          </a:p>
          <a:p>
            <a:pPr algn="ctr"/>
            <a:r>
              <a:rPr lang="pt-BR" sz="1200" b="1" dirty="0" err="1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pax</a:t>
            </a:r>
            <a:r>
              <a:rPr lang="pt-BR" sz="12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pt-BR" sz="1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pt-BR" sz="12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283968" y="2132856"/>
            <a:ext cx="291530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+ 22  </a:t>
            </a:r>
            <a:r>
              <a:rPr lang="pt-BR" sz="15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105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milhões</a:t>
            </a:r>
            <a:endParaRPr lang="pt-BR" sz="105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 idx="4294967295"/>
          </p:nvPr>
        </p:nvSpPr>
        <p:spPr>
          <a:xfrm>
            <a:off x="395536" y="476672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-514350" eaLnBrk="0" fontAlgn="base" hangingPunct="0">
              <a:defRPr/>
            </a:pP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  <a:cs typeface="Calibri" panose="020F0502020204030204" pitchFamily="34" charset="0"/>
              </a:rPr>
              <a:t>RESULTADOS ESPERADOS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08304" y="4005064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Black" pitchFamily="34" charset="0"/>
              </a:rPr>
              <a:t>Atual</a:t>
            </a:r>
            <a:endParaRPr lang="pt-BR" sz="1400" dirty="0">
              <a:latin typeface="Arial Black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08304" y="4365104"/>
            <a:ext cx="10676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 Black" pitchFamily="34" charset="0"/>
              </a:rPr>
              <a:t>Proposto</a:t>
            </a:r>
            <a:endParaRPr lang="pt-BR" sz="1400" dirty="0">
              <a:latin typeface="Arial Black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164288" y="4437112"/>
            <a:ext cx="144016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7164288" y="4077072"/>
            <a:ext cx="144016" cy="1440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11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11816"/>
            <a:ext cx="8153400" cy="1341120"/>
          </a:xfrm>
        </p:spPr>
        <p:txBody>
          <a:bodyPr/>
          <a:lstStyle/>
          <a:p>
            <a:pPr marL="514350" indent="-514350">
              <a:defRPr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RECURSOS ORÇAMENTÁRIOS 2017/2018/2019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3975974"/>
              </p:ext>
            </p:extLst>
          </p:nvPr>
        </p:nvGraphicFramePr>
        <p:xfrm>
          <a:off x="539552" y="2967528"/>
          <a:ext cx="8208912" cy="21176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8"/>
                <a:gridCol w="2304256"/>
                <a:gridCol w="2232248"/>
                <a:gridCol w="2520280"/>
              </a:tblGrid>
              <a:tr h="762664">
                <a:tc>
                  <a:txBody>
                    <a:bodyPr/>
                    <a:lstStyle/>
                    <a:p>
                      <a:endParaRPr lang="en-US" u="sng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Orçamentário</a:t>
                      </a:r>
                      <a:r>
                        <a:rPr lang="pt-BR" baseline="0" dirty="0" smtClean="0"/>
                        <a:t> PLOA 2017</a:t>
                      </a:r>
                      <a:endParaRPr lang="en-US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Orçamentário</a:t>
                      </a:r>
                      <a:r>
                        <a:rPr lang="pt-BR" baseline="0" dirty="0" smtClean="0"/>
                        <a:t> PLOA 2018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Orçamentário</a:t>
                      </a:r>
                      <a:r>
                        <a:rPr lang="pt-BR" baseline="0" dirty="0" smtClean="0"/>
                        <a:t> PLOA 2019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</a:tr>
              <a:tr h="67749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Original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408 </a:t>
                      </a:r>
                      <a:r>
                        <a:rPr lang="en-US" sz="1800" b="1" dirty="0" err="1" smtClean="0"/>
                        <a:t>milhões</a:t>
                      </a:r>
                      <a:endParaRPr lang="en-US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428,2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milhões</a:t>
                      </a:r>
                      <a:endParaRPr lang="en-US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398 </a:t>
                      </a:r>
                      <a:r>
                        <a:rPr lang="en-US" sz="1800" b="1" dirty="0" err="1" smtClean="0"/>
                        <a:t>milhões</a:t>
                      </a:r>
                      <a:endParaRPr lang="en-US" sz="1800" b="1" dirty="0"/>
                    </a:p>
                  </a:txBody>
                  <a:tcPr marL="68580" marR="68580"/>
                </a:tc>
              </a:tr>
              <a:tr h="677496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Atual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231,8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milhões</a:t>
                      </a:r>
                      <a:endParaRPr lang="en-US" sz="1800" b="1" dirty="0" smtClean="0"/>
                    </a:p>
                    <a:p>
                      <a:endParaRPr lang="en-US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213 milhões</a:t>
                      </a:r>
                      <a:endParaRPr lang="en-US" sz="18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- </a:t>
                      </a:r>
                      <a:endParaRPr lang="en-US" sz="1800" b="1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67544" y="476672"/>
            <a:ext cx="8229600" cy="1223963"/>
          </a:xfrm>
          <a:prstGeom prst="rect">
            <a:avLst/>
          </a:prstGeom>
        </p:spPr>
        <p:txBody>
          <a:bodyPr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3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. A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 questão orçamentária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3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n-ea"/>
                <a:cs typeface="Arial" pitchFamily="34" charset="0"/>
              </a:rPr>
              <a:t>RECURSOS ORÇAMENTÁRIOS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n-ea"/>
                <a:cs typeface="Arial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+mn-ea"/>
                <a:cs typeface="Arial" pitchFamily="34" charset="0"/>
              </a:rPr>
              <a:t>2017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+mn-ea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3975974"/>
              </p:ext>
            </p:extLst>
          </p:nvPr>
        </p:nvGraphicFramePr>
        <p:xfrm>
          <a:off x="0" y="1340768"/>
          <a:ext cx="9036496" cy="42296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71600"/>
                <a:gridCol w="1512168"/>
                <a:gridCol w="1512168"/>
                <a:gridCol w="1512168"/>
                <a:gridCol w="3528392"/>
              </a:tblGrid>
              <a:tr h="639351">
                <a:tc>
                  <a:txBody>
                    <a:bodyPr/>
                    <a:lstStyle/>
                    <a:p>
                      <a:r>
                        <a:rPr lang="pt-BR" sz="1600" u="sng" dirty="0" smtClean="0"/>
                        <a:t>Status</a:t>
                      </a:r>
                      <a:endParaRPr lang="en-US" sz="1600" u="sng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Valor total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Orçamentário</a:t>
                      </a:r>
                      <a:r>
                        <a:rPr lang="pt-BR" sz="1600" baseline="0" dirty="0" smtClean="0"/>
                        <a:t> LOA 2017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Financeiro Previsto 2017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Aeroportos e Equipamentos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509378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Obra em andamento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81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25,9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33,7 milhões*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Cascavel, Correia Pinto, Vitória da Conquista, Linhares,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 err="1" smtClean="0"/>
                        <a:t>F.Noronha</a:t>
                      </a:r>
                      <a:endParaRPr lang="en-US" sz="1400" dirty="0"/>
                    </a:p>
                  </a:txBody>
                  <a:tcPr marL="68580" marR="68580"/>
                </a:tc>
              </a:tr>
              <a:tr h="719121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Recurso Garantido PAC (dez16)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44,7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22,4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39,2 milhões*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Aracati, Jericoacoara, Sorocaba, Bonito, Coxim,  Cacoal, Equipamentos  para Contra Incêndio e de Segurança</a:t>
                      </a:r>
                      <a:endParaRPr lang="en-US" sz="1400" dirty="0"/>
                    </a:p>
                  </a:txBody>
                  <a:tcPr marL="68580" marR="68580"/>
                </a:tc>
              </a:tr>
              <a:tr h="92886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Recurso Garantido PAC (mai17)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485,1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123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73 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Maringá, Bom Jesus, Passo Fundo, Serra Talhada, Dourados, Jataí,</a:t>
                      </a:r>
                      <a:r>
                        <a:rPr lang="pt-BR" sz="1400" baseline="0" dirty="0" smtClean="0"/>
                        <a:t> Gov. Valadares, Ribeirão Preto, Equipamentos de Navegação Aérea</a:t>
                      </a:r>
                      <a:endParaRPr lang="en-US" sz="1400" dirty="0"/>
                    </a:p>
                  </a:txBody>
                  <a:tcPr marL="68580" marR="68580"/>
                </a:tc>
              </a:tr>
              <a:tr h="928865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Solicitado para entrar no PAC (jul17)</a:t>
                      </a:r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198,7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60,5 </a:t>
                      </a:r>
                      <a:r>
                        <a:rPr lang="en-US" sz="1600" dirty="0" err="1" smtClean="0"/>
                        <a:t>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35,2 </a:t>
                      </a:r>
                      <a:r>
                        <a:rPr lang="en-US" sz="1600" dirty="0" err="1" smtClean="0"/>
                        <a:t>milhões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Cacoal, </a:t>
                      </a:r>
                      <a:r>
                        <a:rPr lang="pt-BR" sz="1400" dirty="0" err="1" smtClean="0"/>
                        <a:t>Ji-Paraná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Araguaína</a:t>
                      </a:r>
                      <a:r>
                        <a:rPr lang="pt-BR" sz="1400" dirty="0" smtClean="0"/>
                        <a:t>, </a:t>
                      </a:r>
                      <a:r>
                        <a:rPr lang="pt-BR" sz="1400" dirty="0" err="1" smtClean="0"/>
                        <a:t>Sinop</a:t>
                      </a:r>
                      <a:r>
                        <a:rPr lang="pt-BR" sz="1400" dirty="0" smtClean="0"/>
                        <a:t>, Cáceres, Tangará da Serra,</a:t>
                      </a:r>
                      <a:r>
                        <a:rPr lang="pt-BR" sz="1400" baseline="0" dirty="0" smtClean="0"/>
                        <a:t> Ariquemes, </a:t>
                      </a:r>
                      <a:r>
                        <a:rPr lang="pt-BR" sz="1400" baseline="0" dirty="0" err="1" smtClean="0"/>
                        <a:t>Itaperuna</a:t>
                      </a:r>
                      <a:r>
                        <a:rPr lang="pt-BR" sz="1400" baseline="0" dirty="0" smtClean="0"/>
                        <a:t>, Resende, Chapecó, COMARA (Coari, </a:t>
                      </a:r>
                      <a:r>
                        <a:rPr lang="pt-BR" sz="1400" baseline="0" dirty="0" err="1" smtClean="0"/>
                        <a:t>Lábrea</a:t>
                      </a:r>
                      <a:r>
                        <a:rPr lang="pt-BR" sz="1400" baseline="0" dirty="0" smtClean="0"/>
                        <a:t>, </a:t>
                      </a:r>
                      <a:r>
                        <a:rPr lang="pt-BR" sz="1400" baseline="0" dirty="0" err="1" smtClean="0"/>
                        <a:t>Iauaretê</a:t>
                      </a:r>
                      <a:r>
                        <a:rPr lang="pt-BR" sz="1400" baseline="0" dirty="0" smtClean="0"/>
                        <a:t>, Estirão do Equador, Oiapoque)</a:t>
                      </a:r>
                      <a:endParaRPr lang="en-US" sz="1400" dirty="0"/>
                    </a:p>
                  </a:txBody>
                  <a:tcPr marL="68580" marR="68580"/>
                </a:tc>
              </a:tr>
              <a:tr h="45088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809,5 </a:t>
                      </a:r>
                      <a:r>
                        <a:rPr lang="en-US" sz="1600" b="1" dirty="0" err="1" smtClean="0"/>
                        <a:t>milhões</a:t>
                      </a:r>
                      <a:endParaRPr lang="en-US" sz="1600" b="1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231,8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baseline="0" dirty="0" err="1" smtClean="0"/>
                        <a:t>milhões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181,1 </a:t>
                      </a:r>
                      <a:r>
                        <a:rPr lang="en-US" sz="1600" b="1" dirty="0" err="1" smtClean="0"/>
                        <a:t>milhões</a:t>
                      </a:r>
                      <a:endParaRPr lang="en-US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6381328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* Incluindo RAP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5733256"/>
            <a:ext cx="431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Orçamento LOA 2018 Previsto: 213 milhões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29603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24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Arial" pitchFamily="34" charset="0"/>
              </a:rPr>
              <a:t>Agenda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Infraestrutura</a:t>
            </a:r>
            <a:r>
              <a:rPr lang="pt-BR" dirty="0" smtClean="0"/>
              <a:t> de aviação civil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 programa de aeroportos regionais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  questão orçamentária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278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00034" y="2348880"/>
            <a:ext cx="8229600" cy="1224000"/>
          </a:xfrm>
        </p:spPr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!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47664" y="4077072"/>
            <a:ext cx="6400800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Eng. Dario </a:t>
            </a:r>
            <a:r>
              <a:rPr kumimoji="0" lang="pt-BR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Rais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Lopes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="1" dirty="0" smtClean="0"/>
              <a:t>Secretaria Nacional de Aviação Civil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="1" dirty="0" smtClean="0"/>
              <a:t>dario.lopes@transportes.gov.br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" y="1516225"/>
            <a:ext cx="6597907" cy="4577071"/>
          </a:xfrm>
        </p:spPr>
      </p:pic>
      <p:sp>
        <p:nvSpPr>
          <p:cNvPr id="7" name="CaixaDeTexto 6"/>
          <p:cNvSpPr txBox="1"/>
          <p:nvPr/>
        </p:nvSpPr>
        <p:spPr>
          <a:xfrm>
            <a:off x="5738218" y="2204864"/>
            <a:ext cx="3051092" cy="8463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44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AERÓDROMOS</a:t>
            </a:r>
          </a:p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NO PAÍS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35708" y="1386926"/>
            <a:ext cx="184731" cy="1396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8475" dirty="0">
              <a:solidFill>
                <a:srgbClr val="389DB8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1947" y="3573016"/>
            <a:ext cx="29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1.820</a:t>
            </a:r>
            <a:r>
              <a:rPr lang="pt-BR" sz="27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pt-BR" sz="27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21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PRIVADOS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1947" y="5097958"/>
            <a:ext cx="29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592</a:t>
            </a:r>
            <a:r>
              <a:rPr lang="pt-BR" sz="27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</a:t>
            </a:r>
            <a:endParaRPr lang="pt-BR" sz="27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21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PÚBLICOS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24000"/>
          </a:xfrm>
        </p:spPr>
        <p:txBody>
          <a:bodyPr/>
          <a:lstStyle/>
          <a:p>
            <a:pPr marL="514350" lvl="0" indent="-514350">
              <a:defRPr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</a:t>
            </a:r>
            <a:r>
              <a:rPr lang="pt-B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aviação civil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5157192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635896" y="544522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91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6807988" cy="481363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635896" y="5013176"/>
            <a:ext cx="1812472" cy="58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CaixaDeTexto 8"/>
          <p:cNvSpPr txBox="1"/>
          <p:nvPr/>
        </p:nvSpPr>
        <p:spPr>
          <a:xfrm>
            <a:off x="5651947" y="2563225"/>
            <a:ext cx="291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1.820</a:t>
            </a:r>
            <a:r>
              <a:rPr lang="pt-BR" sz="27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pt-BR" sz="27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21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PRIVADOS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5652120" y="1700808"/>
            <a:ext cx="3257431" cy="4031166"/>
            <a:chOff x="5508104" y="1556792"/>
            <a:chExt cx="3257431" cy="4031166"/>
          </a:xfrm>
        </p:grpSpPr>
        <p:sp>
          <p:nvSpPr>
            <p:cNvPr id="12" name="CaixaDeTexto 11"/>
            <p:cNvSpPr txBox="1"/>
            <p:nvPr/>
          </p:nvSpPr>
          <p:spPr>
            <a:xfrm>
              <a:off x="5651947" y="4803128"/>
              <a:ext cx="291530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113</a:t>
              </a:r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  </a:t>
              </a:r>
            </a:p>
            <a:p>
              <a:pPr algn="ctr"/>
              <a:r>
                <a:rPr lang="pt-BR" sz="1500" b="1" dirty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operam voos regulares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508104" y="1556792"/>
              <a:ext cx="3257431" cy="87716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44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AERÓDROMOS</a:t>
              </a:r>
            </a:p>
            <a:p>
              <a:pPr algn="ctr"/>
              <a:r>
                <a:rPr lang="pt-BR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itchFamily="34" charset="0"/>
                  <a:cs typeface="Arial" pitchFamily="34" charset="0"/>
                </a:rPr>
                <a:t>NO PAÍS</a:t>
              </a:r>
              <a:endPara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651947" y="3499646"/>
              <a:ext cx="29153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dirty="0" smtClean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592</a:t>
              </a:r>
              <a:r>
                <a:rPr lang="pt-BR" sz="3000" b="1" dirty="0" smtClean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  </a:t>
              </a:r>
              <a:endParaRPr lang="pt-BR" sz="30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endParaRPr>
            </a:p>
            <a:p>
              <a:pPr algn="ctr"/>
              <a:r>
                <a:rPr lang="pt-BR" sz="2400" b="1" dirty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PÚBLICOS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5724128" y="2492896"/>
              <a:ext cx="2672861" cy="89681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3" name="Seta para baixo 12"/>
          <p:cNvSpPr/>
          <p:nvPr/>
        </p:nvSpPr>
        <p:spPr>
          <a:xfrm>
            <a:off x="6948264" y="4653136"/>
            <a:ext cx="619918" cy="22857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="" xmlns:p14="http://schemas.microsoft.com/office/powerpoint/2010/main" val="7184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96752"/>
            <a:ext cx="6925820" cy="48969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71104" y="4955577"/>
            <a:ext cx="1812472" cy="58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5249088" y="1916832"/>
            <a:ext cx="3894912" cy="8463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44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113 AEROPORTOS </a:t>
            </a:r>
          </a:p>
          <a:p>
            <a:pPr algn="ctr"/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  <a:cs typeface="Arial" pitchFamily="34" charset="0"/>
              </a:rPr>
              <a:t>COM VOOS REGULARES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35708" y="1386926"/>
            <a:ext cx="184731" cy="13965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8475" dirty="0">
              <a:solidFill>
                <a:srgbClr val="389DB8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2924944"/>
            <a:ext cx="291530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83</a:t>
            </a:r>
            <a:r>
              <a:rPr lang="pt-BR" sz="27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pt-BR" sz="27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atendem o interior dos Estados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4077072"/>
            <a:ext cx="362903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 smtClean="0">
                <a:latin typeface="Arial Black" pitchFamily="34" charset="0"/>
                <a:cs typeface="Arial" pitchFamily="34" charset="0"/>
              </a:rPr>
              <a:t>30</a:t>
            </a:r>
            <a:r>
              <a:rPr lang="pt-BR" sz="2700" b="1" dirty="0" smtClean="0">
                <a:latin typeface="Arial Black" pitchFamily="34" charset="0"/>
                <a:cs typeface="Arial" pitchFamily="34" charset="0"/>
              </a:rPr>
              <a:t>  </a:t>
            </a:r>
            <a:endParaRPr lang="pt-BR" sz="2700" b="1" dirty="0"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b="1" dirty="0">
                <a:latin typeface="Arial Black" pitchFamily="34" charset="0"/>
                <a:cs typeface="Arial" pitchFamily="34" charset="0"/>
              </a:rPr>
              <a:t>atendem </a:t>
            </a:r>
            <a:r>
              <a:rPr lang="pt-BR" b="1" dirty="0" smtClean="0">
                <a:latin typeface="Arial Black" pitchFamily="34" charset="0"/>
                <a:cs typeface="Arial" pitchFamily="34" charset="0"/>
              </a:rPr>
              <a:t>às operações aéreas comerciais nacionais e internacionais</a:t>
            </a:r>
            <a:endParaRPr lang="pt-BR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6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43608" y="673532"/>
            <a:ext cx="7416824" cy="5232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44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Rede de aeroportos planejada (603 unidades)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46074" y="5179153"/>
            <a:ext cx="2798973" cy="791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pSp>
        <p:nvGrpSpPr>
          <p:cNvPr id="2" name="Grupo 24"/>
          <p:cNvGrpSpPr/>
          <p:nvPr/>
        </p:nvGrpSpPr>
        <p:grpSpPr>
          <a:xfrm>
            <a:off x="1449948" y="4995144"/>
            <a:ext cx="6068748" cy="1100713"/>
            <a:chOff x="1475656" y="1916832"/>
            <a:chExt cx="6068748" cy="936104"/>
          </a:xfrm>
        </p:grpSpPr>
        <p:sp>
          <p:nvSpPr>
            <p:cNvPr id="10" name="CaixaDeTexto 9"/>
            <p:cNvSpPr txBox="1"/>
            <p:nvPr/>
          </p:nvSpPr>
          <p:spPr>
            <a:xfrm>
              <a:off x="2400185" y="1995582"/>
              <a:ext cx="2448273" cy="70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383</a:t>
              </a:r>
              <a:r>
                <a:rPr lang="pt-BR" sz="2400" b="1" dirty="0" smtClean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  </a:t>
              </a:r>
              <a:endParaRPr lang="pt-BR" sz="24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endParaRPr>
            </a:p>
            <a:p>
              <a:pPr algn="ctr"/>
              <a:r>
                <a:rPr lang="pt-BR" sz="1600" b="1" dirty="0" smtClean="0">
                  <a:solidFill>
                    <a:schemeClr val="accent1">
                      <a:lumMod val="75000"/>
                    </a:schemeClr>
                  </a:solidFill>
                  <a:latin typeface="Arial Black" pitchFamily="34" charset="0"/>
                  <a:cs typeface="Arial" pitchFamily="34" charset="0"/>
                </a:rPr>
                <a:t>Aeroportos Locais</a:t>
              </a:r>
              <a:endParaRPr lang="pt-BR" sz="1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475656" y="1916832"/>
              <a:ext cx="6068748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4644008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5796136" y="234888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1" name="Conector de seta reta 30"/>
            <p:cNvCxnSpPr/>
            <p:nvPr/>
          </p:nvCxnSpPr>
          <p:spPr>
            <a:xfrm flipV="1">
              <a:off x="4860032" y="2420888"/>
              <a:ext cx="864096" cy="6534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5"/>
          <p:cNvGrpSpPr/>
          <p:nvPr/>
        </p:nvGrpSpPr>
        <p:grpSpPr>
          <a:xfrm>
            <a:off x="1556681" y="3292657"/>
            <a:ext cx="5904656" cy="1161145"/>
            <a:chOff x="1475656" y="3501008"/>
            <a:chExt cx="5904656" cy="1008112"/>
          </a:xfrm>
        </p:grpSpPr>
        <p:sp>
          <p:nvSpPr>
            <p:cNvPr id="9" name="CaixaDeTexto 8"/>
            <p:cNvSpPr txBox="1"/>
            <p:nvPr/>
          </p:nvSpPr>
          <p:spPr>
            <a:xfrm>
              <a:off x="2186719" y="3681899"/>
              <a:ext cx="2457289" cy="614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190</a:t>
              </a:r>
              <a:r>
                <a:rPr lang="pt-BR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 </a:t>
              </a:r>
              <a:r>
                <a:rPr lang="pt-BR" sz="1600" b="1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Aeroportos Regionais</a:t>
              </a:r>
              <a:endParaRPr lang="pt-BR" sz="1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1475656" y="3501008"/>
              <a:ext cx="5904656" cy="10081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Elipse 34"/>
            <p:cNvSpPr/>
            <p:nvPr/>
          </p:nvSpPr>
          <p:spPr>
            <a:xfrm>
              <a:off x="4644008" y="3933056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5796136" y="3933056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cxnSp>
          <p:nvCxnSpPr>
            <p:cNvPr id="37" name="Conector de seta reta 36"/>
            <p:cNvCxnSpPr/>
            <p:nvPr/>
          </p:nvCxnSpPr>
          <p:spPr>
            <a:xfrm flipV="1">
              <a:off x="4860032" y="4005064"/>
              <a:ext cx="864096" cy="6534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26"/>
          <p:cNvGrpSpPr/>
          <p:nvPr/>
        </p:nvGrpSpPr>
        <p:grpSpPr>
          <a:xfrm>
            <a:off x="1475656" y="1628800"/>
            <a:ext cx="6048672" cy="1107504"/>
            <a:chOff x="1331640" y="5085184"/>
            <a:chExt cx="6048672" cy="1107504"/>
          </a:xfrm>
        </p:grpSpPr>
        <p:sp>
          <p:nvSpPr>
            <p:cNvPr id="12" name="CaixaDeTexto 11"/>
            <p:cNvSpPr txBox="1"/>
            <p:nvPr/>
          </p:nvSpPr>
          <p:spPr>
            <a:xfrm>
              <a:off x="2195736" y="5157192"/>
              <a:ext cx="26642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 smtClean="0">
                  <a:latin typeface="Arial Black" pitchFamily="34" charset="0"/>
                  <a:cs typeface="Arial" pitchFamily="34" charset="0"/>
                </a:rPr>
                <a:t>30</a:t>
              </a:r>
              <a:r>
                <a:rPr lang="pt-BR" sz="2400" b="1" dirty="0" smtClean="0">
                  <a:latin typeface="Arial Black" pitchFamily="34" charset="0"/>
                  <a:cs typeface="Arial" pitchFamily="34" charset="0"/>
                </a:rPr>
                <a:t>  </a:t>
              </a:r>
              <a:endParaRPr lang="pt-BR" sz="2400" b="1" dirty="0">
                <a:latin typeface="Arial Black" pitchFamily="34" charset="0"/>
                <a:cs typeface="Arial" pitchFamily="34" charset="0"/>
              </a:endParaRPr>
            </a:p>
            <a:p>
              <a:pPr algn="ctr"/>
              <a:r>
                <a:rPr lang="pt-BR" sz="1600" b="1" dirty="0" smtClean="0">
                  <a:latin typeface="Arial Black" pitchFamily="34" charset="0"/>
                  <a:cs typeface="Arial" pitchFamily="34" charset="0"/>
                </a:rPr>
                <a:t>Aeroportos RM</a:t>
              </a:r>
              <a:endParaRPr lang="pt-BR" sz="16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1331640" y="5085184"/>
              <a:ext cx="6048672" cy="1107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4660931" y="5505659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/>
            <p:cNvSpPr/>
            <p:nvPr/>
          </p:nvSpPr>
          <p:spPr>
            <a:xfrm>
              <a:off x="5813059" y="5505659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0" name="Conector de seta reta 39"/>
            <p:cNvCxnSpPr/>
            <p:nvPr/>
          </p:nvCxnSpPr>
          <p:spPr>
            <a:xfrm flipV="1">
              <a:off x="4876955" y="5577667"/>
              <a:ext cx="864096" cy="6534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ector de seta reta 41"/>
          <p:cNvCxnSpPr/>
          <p:nvPr/>
        </p:nvCxnSpPr>
        <p:spPr>
          <a:xfrm>
            <a:off x="5612279" y="2739744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275856" y="2751319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310581" y="4488528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5623854" y="4488528"/>
            <a:ext cx="0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1763688" y="6225278"/>
            <a:ext cx="1080120" cy="5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48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8245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b="1" dirty="0" smtClean="0"/>
              <a:t>DIRETRIZES</a:t>
            </a:r>
          </a:p>
          <a:p>
            <a:pPr algn="just"/>
            <a:r>
              <a:rPr lang="pt-BR" sz="2400" dirty="0" smtClean="0"/>
              <a:t>Aumento da cobertura espacial e demográfica dos serviços, atendendo aos requisitos de segurança e fluidez;</a:t>
            </a:r>
          </a:p>
          <a:p>
            <a:pPr algn="just"/>
            <a:r>
              <a:rPr lang="pt-BR" sz="2400" dirty="0" smtClean="0"/>
              <a:t>Estabelecimento das redes regional e complementar (local) de aeroportos;</a:t>
            </a:r>
          </a:p>
          <a:p>
            <a:pPr algn="just"/>
            <a:r>
              <a:rPr lang="pt-BR" sz="2400" dirty="0" smtClean="0"/>
              <a:t>Recuperação, equalização e ampliação da capacidade instalada nos aeroportos (clientes atendidos por unidade de tempo);</a:t>
            </a:r>
          </a:p>
          <a:p>
            <a:pPr algn="just"/>
            <a:r>
              <a:rPr lang="pt-BR" sz="2400" dirty="0" smtClean="0"/>
              <a:t>Ampliação da prontidão operacional dos aeroportos (tempo total disponível para atendimento aos clientes);</a:t>
            </a:r>
          </a:p>
          <a:p>
            <a:pPr algn="just"/>
            <a:r>
              <a:rPr lang="pt-BR" sz="2400" dirty="0" smtClean="0"/>
              <a:t>Acessibilidade universal;</a:t>
            </a:r>
          </a:p>
          <a:p>
            <a:pPr algn="just"/>
            <a:r>
              <a:rPr lang="pt-BR" sz="2400" dirty="0" smtClean="0"/>
              <a:t>Sustentabilidade.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1223963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defRPr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2. O programa de aeroportos regionais</a:t>
            </a:r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A877-BF1F-4D95-91D3-C4F2BF3A2E0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pt-BR" sz="3800" b="1" dirty="0" smtClean="0"/>
              <a:t>AÇÕES DO PROGRAMA: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Investimentos estruturantes</a:t>
            </a:r>
          </a:p>
          <a:p>
            <a:pPr lvl="1"/>
            <a:r>
              <a:rPr lang="pt-BR" dirty="0" smtClean="0"/>
              <a:t>Ampliação da capacidade e modernização dos terminais de passageiros</a:t>
            </a:r>
          </a:p>
          <a:p>
            <a:pPr lvl="1"/>
            <a:r>
              <a:rPr lang="pt-BR" dirty="0" smtClean="0"/>
              <a:t>Aumento da dimensão e da capacidade de suporte dos sistemas de pistas e pátios de aeronaves</a:t>
            </a:r>
          </a:p>
          <a:p>
            <a:pPr lvl="1"/>
            <a:r>
              <a:rPr lang="pt-BR" dirty="0" smtClean="0"/>
              <a:t>Sistemas e equipamentos de apoio à navegação aérea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Gargalos de segurança (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</a:rPr>
              <a:t>safety</a:t>
            </a: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pt-BR" b="1" i="1" dirty="0" err="1" smtClean="0">
                <a:solidFill>
                  <a:schemeClr val="accent1">
                    <a:lumMod val="50000"/>
                  </a:schemeClr>
                </a:solidFill>
              </a:rPr>
              <a:t>security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pt-BR" dirty="0" smtClean="0"/>
              <a:t>Veículos para combate à incêndio em aeroportos (CCI)</a:t>
            </a:r>
          </a:p>
          <a:p>
            <a:pPr lvl="1"/>
            <a:r>
              <a:rPr lang="pt-BR" dirty="0" smtClean="0"/>
              <a:t>Equipamentos para inspeção de segurança (raio-X, pórtico e raquetes)</a:t>
            </a:r>
          </a:p>
          <a:p>
            <a:pPr lvl="1"/>
            <a:r>
              <a:rPr lang="pt-BR" dirty="0" smtClean="0"/>
              <a:t>Cerca operacional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Modernização dos sistemas de navegação aérea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Acessibilidade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Investimentos pontuais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incluindo sub-rede local)</a:t>
            </a:r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Treinamento e capacitação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Subvenção 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Ações institucionais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/>
          <p:nvPr/>
        </p:nvGrpSpPr>
        <p:grpSpPr>
          <a:xfrm rot="16200000">
            <a:off x="8532440" y="213039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Oval 27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" name="Group 31"/>
          <p:cNvGrpSpPr/>
          <p:nvPr/>
        </p:nvGrpSpPr>
        <p:grpSpPr>
          <a:xfrm rot="16200000">
            <a:off x="6578772" y="2589696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Oval 33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chemeClr val="accent6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4721203" y="3170237"/>
            <a:ext cx="134615" cy="134615"/>
            <a:chOff x="5448175" y="4268912"/>
            <a:chExt cx="557015" cy="557015"/>
          </a:xfrm>
        </p:grpSpPr>
        <p:grpSp>
          <p:nvGrpSpPr>
            <p:cNvPr id="5" name="Group 36"/>
            <p:cNvGrpSpPr/>
            <p:nvPr/>
          </p:nvGrpSpPr>
          <p:grpSpPr>
            <a:xfrm>
              <a:off x="5448175" y="4268912"/>
              <a:ext cx="557015" cy="557015"/>
              <a:chOff x="431032" y="2991969"/>
              <a:chExt cx="790869" cy="79086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Oval 37"/>
              <p:cNvSpPr/>
              <p:nvPr/>
            </p:nvSpPr>
            <p:spPr>
              <a:xfrm>
                <a:off x="431032" y="2991969"/>
                <a:ext cx="790869" cy="790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91960" y="3052897"/>
                <a:ext cx="669012" cy="6690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" name="Group 9"/>
            <p:cNvGrpSpPr>
              <a:grpSpLocks noChangeAspect="1"/>
            </p:cNvGrpSpPr>
            <p:nvPr/>
          </p:nvGrpSpPr>
          <p:grpSpPr bwMode="auto">
            <a:xfrm>
              <a:off x="5490910" y="4311824"/>
              <a:ext cx="471544" cy="471190"/>
              <a:chOff x="2205" y="1954"/>
              <a:chExt cx="1335" cy="1334"/>
            </a:xfrm>
          </p:grpSpPr>
          <p:sp>
            <p:nvSpPr>
              <p:cNvPr id="49" name="Freeform 10"/>
              <p:cNvSpPr>
                <a:spLocks/>
              </p:cNvSpPr>
              <p:nvPr/>
            </p:nvSpPr>
            <p:spPr bwMode="auto">
              <a:xfrm>
                <a:off x="2874" y="1954"/>
                <a:ext cx="666" cy="1004"/>
              </a:xfrm>
              <a:custGeom>
                <a:avLst/>
                <a:gdLst>
                  <a:gd name="T0" fmla="*/ 0 w 282"/>
                  <a:gd name="T1" fmla="*/ 283 h 425"/>
                  <a:gd name="T2" fmla="*/ 245 w 282"/>
                  <a:gd name="T3" fmla="*/ 425 h 425"/>
                  <a:gd name="T4" fmla="*/ 282 w 282"/>
                  <a:gd name="T5" fmla="*/ 283 h 425"/>
                  <a:gd name="T6" fmla="*/ 0 w 282"/>
                  <a:gd name="T7" fmla="*/ 0 h 425"/>
                  <a:gd name="T8" fmla="*/ 0 w 282"/>
                  <a:gd name="T9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425">
                    <a:moveTo>
                      <a:pt x="0" y="283"/>
                    </a:moveTo>
                    <a:cubicBezTo>
                      <a:pt x="245" y="425"/>
                      <a:pt x="245" y="425"/>
                      <a:pt x="245" y="425"/>
                    </a:cubicBezTo>
                    <a:cubicBezTo>
                      <a:pt x="269" y="383"/>
                      <a:pt x="282" y="335"/>
                      <a:pt x="282" y="283"/>
                    </a:cubicBezTo>
                    <a:cubicBezTo>
                      <a:pt x="282" y="126"/>
                      <a:pt x="157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lose/>
                  </a:path>
                </a:pathLst>
              </a:custGeom>
              <a:solidFill>
                <a:srgbClr val="29A7E5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2874" y="1954"/>
                <a:ext cx="666" cy="1004"/>
              </a:xfrm>
              <a:custGeom>
                <a:avLst/>
                <a:gdLst>
                  <a:gd name="T0" fmla="*/ 0 w 282"/>
                  <a:gd name="T1" fmla="*/ 283 h 425"/>
                  <a:gd name="T2" fmla="*/ 245 w 282"/>
                  <a:gd name="T3" fmla="*/ 425 h 425"/>
                  <a:gd name="T4" fmla="*/ 282 w 282"/>
                  <a:gd name="T5" fmla="*/ 283 h 425"/>
                  <a:gd name="T6" fmla="*/ 0 w 282"/>
                  <a:gd name="T7" fmla="*/ 0 h 425"/>
                  <a:gd name="T8" fmla="*/ 0 w 282"/>
                  <a:gd name="T9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425">
                    <a:moveTo>
                      <a:pt x="0" y="283"/>
                    </a:moveTo>
                    <a:cubicBezTo>
                      <a:pt x="245" y="425"/>
                      <a:pt x="245" y="425"/>
                      <a:pt x="245" y="425"/>
                    </a:cubicBezTo>
                    <a:cubicBezTo>
                      <a:pt x="269" y="383"/>
                      <a:pt x="282" y="335"/>
                      <a:pt x="282" y="283"/>
                    </a:cubicBezTo>
                    <a:cubicBezTo>
                      <a:pt x="282" y="126"/>
                      <a:pt x="157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1" name="Freeform 12"/>
              <p:cNvSpPr>
                <a:spLocks/>
              </p:cNvSpPr>
              <p:nvPr/>
            </p:nvSpPr>
            <p:spPr bwMode="auto">
              <a:xfrm>
                <a:off x="2295" y="2622"/>
                <a:ext cx="1158" cy="666"/>
              </a:xfrm>
              <a:custGeom>
                <a:avLst/>
                <a:gdLst>
                  <a:gd name="T0" fmla="*/ 245 w 490"/>
                  <a:gd name="T1" fmla="*/ 0 h 282"/>
                  <a:gd name="T2" fmla="*/ 0 w 490"/>
                  <a:gd name="T3" fmla="*/ 142 h 282"/>
                  <a:gd name="T4" fmla="*/ 245 w 490"/>
                  <a:gd name="T5" fmla="*/ 282 h 282"/>
                  <a:gd name="T6" fmla="*/ 490 w 490"/>
                  <a:gd name="T7" fmla="*/ 142 h 282"/>
                  <a:gd name="T8" fmla="*/ 245 w 490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82">
                    <a:moveTo>
                      <a:pt x="245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48" y="226"/>
                      <a:pt x="139" y="282"/>
                      <a:pt x="245" y="282"/>
                    </a:cubicBezTo>
                    <a:cubicBezTo>
                      <a:pt x="350" y="282"/>
                      <a:pt x="441" y="226"/>
                      <a:pt x="490" y="142"/>
                    </a:cubicBezTo>
                    <a:cubicBezTo>
                      <a:pt x="245" y="0"/>
                      <a:pt x="245" y="0"/>
                      <a:pt x="2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" name="Freeform 13"/>
              <p:cNvSpPr>
                <a:spLocks/>
              </p:cNvSpPr>
              <p:nvPr/>
            </p:nvSpPr>
            <p:spPr bwMode="auto">
              <a:xfrm>
                <a:off x="2205" y="1954"/>
                <a:ext cx="669" cy="1004"/>
              </a:xfrm>
              <a:custGeom>
                <a:avLst/>
                <a:gdLst>
                  <a:gd name="T0" fmla="*/ 283 w 283"/>
                  <a:gd name="T1" fmla="*/ 283 h 425"/>
                  <a:gd name="T2" fmla="*/ 282 w 283"/>
                  <a:gd name="T3" fmla="*/ 0 h 425"/>
                  <a:gd name="T4" fmla="*/ 0 w 283"/>
                  <a:gd name="T5" fmla="*/ 283 h 425"/>
                  <a:gd name="T6" fmla="*/ 38 w 283"/>
                  <a:gd name="T7" fmla="*/ 425 h 425"/>
                  <a:gd name="T8" fmla="*/ 283 w 283"/>
                  <a:gd name="T9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25">
                    <a:moveTo>
                      <a:pt x="283" y="283"/>
                    </a:moveTo>
                    <a:cubicBezTo>
                      <a:pt x="282" y="0"/>
                      <a:pt x="282" y="0"/>
                      <a:pt x="282" y="0"/>
                    </a:cubicBezTo>
                    <a:cubicBezTo>
                      <a:pt x="126" y="0"/>
                      <a:pt x="0" y="126"/>
                      <a:pt x="0" y="283"/>
                    </a:cubicBezTo>
                    <a:cubicBezTo>
                      <a:pt x="0" y="335"/>
                      <a:pt x="14" y="383"/>
                      <a:pt x="38" y="425"/>
                    </a:cubicBezTo>
                    <a:cubicBezTo>
                      <a:pt x="283" y="283"/>
                      <a:pt x="283" y="283"/>
                      <a:pt x="283" y="28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7" name="Group 72"/>
          <p:cNvGrpSpPr/>
          <p:nvPr/>
        </p:nvGrpSpPr>
        <p:grpSpPr>
          <a:xfrm>
            <a:off x="7309673" y="201017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4" name="Oval 7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Oval 7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Group 75"/>
          <p:cNvGrpSpPr/>
          <p:nvPr/>
        </p:nvGrpSpPr>
        <p:grpSpPr>
          <a:xfrm>
            <a:off x="3608416" y="250487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7" name="Oval 76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Oval 77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oup 78"/>
          <p:cNvGrpSpPr/>
          <p:nvPr/>
        </p:nvGrpSpPr>
        <p:grpSpPr>
          <a:xfrm>
            <a:off x="4651127" y="303562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0" name="Oval 79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1" name="Oval 80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486431" y="4941168"/>
            <a:ext cx="2069345" cy="1343069"/>
            <a:chOff x="330992" y="5106829"/>
            <a:chExt cx="2069345" cy="1343069"/>
          </a:xfrm>
        </p:grpSpPr>
        <p:sp>
          <p:nvSpPr>
            <p:cNvPr id="54" name="Retângulo 62"/>
            <p:cNvSpPr/>
            <p:nvPr/>
          </p:nvSpPr>
          <p:spPr>
            <a:xfrm>
              <a:off x="330992" y="5106829"/>
              <a:ext cx="2069345" cy="13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93663"/>
              <a:endParaRPr lang="pt-BR" sz="105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63"/>
            <p:cNvGrpSpPr/>
            <p:nvPr/>
          </p:nvGrpSpPr>
          <p:grpSpPr>
            <a:xfrm>
              <a:off x="490439" y="5701776"/>
              <a:ext cx="193266" cy="193266"/>
              <a:chOff x="431032" y="2991969"/>
              <a:chExt cx="790869" cy="79086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Oval 64"/>
              <p:cNvSpPr/>
              <p:nvPr/>
            </p:nvSpPr>
            <p:spPr>
              <a:xfrm>
                <a:off x="431032" y="2991969"/>
                <a:ext cx="790869" cy="790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91960" y="3052897"/>
                <a:ext cx="669012" cy="6690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2" name="Group 66"/>
            <p:cNvGrpSpPr/>
            <p:nvPr/>
          </p:nvGrpSpPr>
          <p:grpSpPr>
            <a:xfrm>
              <a:off x="484872" y="6076653"/>
              <a:ext cx="193266" cy="193266"/>
              <a:chOff x="431032" y="2991969"/>
              <a:chExt cx="790869" cy="79086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Oval 67"/>
              <p:cNvSpPr/>
              <p:nvPr/>
            </p:nvSpPr>
            <p:spPr>
              <a:xfrm>
                <a:off x="431032" y="2991969"/>
                <a:ext cx="790869" cy="790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91960" y="3052897"/>
                <a:ext cx="669012" cy="66901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3" name="Group 69"/>
            <p:cNvGrpSpPr/>
            <p:nvPr/>
          </p:nvGrpSpPr>
          <p:grpSpPr>
            <a:xfrm>
              <a:off x="490439" y="5317560"/>
              <a:ext cx="193266" cy="193266"/>
              <a:chOff x="431032" y="2991969"/>
              <a:chExt cx="790869" cy="79086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Oval 70"/>
              <p:cNvSpPr/>
              <p:nvPr/>
            </p:nvSpPr>
            <p:spPr>
              <a:xfrm>
                <a:off x="431032" y="2991969"/>
                <a:ext cx="790869" cy="790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91960" y="3052897"/>
                <a:ext cx="669012" cy="66901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2" name="CaixaDeTexto 39"/>
            <p:cNvSpPr txBox="1"/>
            <p:nvPr/>
          </p:nvSpPr>
          <p:spPr>
            <a:xfrm>
              <a:off x="712879" y="5229246"/>
              <a:ext cx="13877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Infraestrutura </a:t>
              </a:r>
              <a:endParaRPr lang="pt-BR" sz="1600" dirty="0"/>
            </a:p>
          </p:txBody>
        </p:sp>
        <p:sp>
          <p:nvSpPr>
            <p:cNvPr id="83" name="CaixaDeTexto 45"/>
            <p:cNvSpPr txBox="1"/>
            <p:nvPr/>
          </p:nvSpPr>
          <p:spPr>
            <a:xfrm>
              <a:off x="700440" y="5608260"/>
              <a:ext cx="16249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Navegação Aérea</a:t>
              </a:r>
              <a:endParaRPr lang="pt-BR" sz="1600" dirty="0"/>
            </a:p>
          </p:txBody>
        </p:sp>
        <p:sp>
          <p:nvSpPr>
            <p:cNvPr id="84" name="CaixaDeTexto 46"/>
            <p:cNvSpPr txBox="1"/>
            <p:nvPr/>
          </p:nvSpPr>
          <p:spPr>
            <a:xfrm>
              <a:off x="690845" y="6002208"/>
              <a:ext cx="13767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Equipamentos</a:t>
              </a:r>
              <a:endParaRPr lang="pt-BR" sz="1600" dirty="0"/>
            </a:p>
          </p:txBody>
        </p:sp>
      </p:grpSp>
      <p:grpSp>
        <p:nvGrpSpPr>
          <p:cNvPr id="14" name="Group 84"/>
          <p:cNvGrpSpPr/>
          <p:nvPr/>
        </p:nvGrpSpPr>
        <p:grpSpPr>
          <a:xfrm>
            <a:off x="4508252" y="292608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6" name="Oval 85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7" name="Oval 86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Group 87"/>
          <p:cNvGrpSpPr/>
          <p:nvPr/>
        </p:nvGrpSpPr>
        <p:grpSpPr>
          <a:xfrm>
            <a:off x="5489327" y="319278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9" name="Oval 88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Oval 89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oup 90"/>
          <p:cNvGrpSpPr/>
          <p:nvPr/>
        </p:nvGrpSpPr>
        <p:grpSpPr>
          <a:xfrm>
            <a:off x="5241677" y="356743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2" name="Oval 91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Oval 92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Group 93"/>
          <p:cNvGrpSpPr/>
          <p:nvPr/>
        </p:nvGrpSpPr>
        <p:grpSpPr>
          <a:xfrm>
            <a:off x="7753102" y="268796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5" name="Oval 94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Oval 95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Group 96"/>
          <p:cNvGrpSpPr/>
          <p:nvPr/>
        </p:nvGrpSpPr>
        <p:grpSpPr>
          <a:xfrm>
            <a:off x="6949827" y="281813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8" name="Oval 97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Oval 98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9" name="Group 99"/>
          <p:cNvGrpSpPr/>
          <p:nvPr/>
        </p:nvGrpSpPr>
        <p:grpSpPr>
          <a:xfrm>
            <a:off x="7416552" y="359918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1" name="Oval 100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Oval 101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0" name="Group 102"/>
          <p:cNvGrpSpPr/>
          <p:nvPr/>
        </p:nvGrpSpPr>
        <p:grpSpPr>
          <a:xfrm>
            <a:off x="5600452" y="409766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4" name="Oval 10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Oval 10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1" name="Group 105"/>
          <p:cNvGrpSpPr/>
          <p:nvPr/>
        </p:nvGrpSpPr>
        <p:grpSpPr>
          <a:xfrm>
            <a:off x="5971927" y="400241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7" name="Oval 106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Oval 107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" name="Group 108"/>
          <p:cNvGrpSpPr/>
          <p:nvPr/>
        </p:nvGrpSpPr>
        <p:grpSpPr>
          <a:xfrm>
            <a:off x="5956052" y="479616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0" name="Oval 109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1" name="Oval 110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oup 111"/>
          <p:cNvGrpSpPr/>
          <p:nvPr/>
        </p:nvGrpSpPr>
        <p:grpSpPr>
          <a:xfrm>
            <a:off x="5863977" y="533273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3" name="Oval 112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Oval 113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Group 114"/>
          <p:cNvGrpSpPr/>
          <p:nvPr/>
        </p:nvGrpSpPr>
        <p:grpSpPr>
          <a:xfrm>
            <a:off x="5902077" y="549466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6" name="Oval 115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7" name="Oval 116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5" name="Group 120"/>
          <p:cNvGrpSpPr/>
          <p:nvPr/>
        </p:nvGrpSpPr>
        <p:grpSpPr>
          <a:xfrm>
            <a:off x="6540252" y="477711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2" name="Oval 121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Oval 122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Group 123"/>
          <p:cNvGrpSpPr/>
          <p:nvPr/>
        </p:nvGrpSpPr>
        <p:grpSpPr>
          <a:xfrm>
            <a:off x="6946652" y="463741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5" name="Oval 124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6" name="Oval 125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Group 126"/>
          <p:cNvGrpSpPr/>
          <p:nvPr/>
        </p:nvGrpSpPr>
        <p:grpSpPr>
          <a:xfrm>
            <a:off x="7508627" y="420243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8" name="Oval 127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9" name="Oval 128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Group 129"/>
          <p:cNvGrpSpPr/>
          <p:nvPr/>
        </p:nvGrpSpPr>
        <p:grpSpPr>
          <a:xfrm>
            <a:off x="7292727" y="447231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1" name="Oval 130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2" name="Oval 131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1" name="Group 132"/>
          <p:cNvGrpSpPr/>
          <p:nvPr/>
        </p:nvGrpSpPr>
        <p:grpSpPr>
          <a:xfrm>
            <a:off x="7760523" y="28642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4" name="Oval 13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6" name="Group 138"/>
          <p:cNvGrpSpPr/>
          <p:nvPr/>
        </p:nvGrpSpPr>
        <p:grpSpPr>
          <a:xfrm>
            <a:off x="5880923" y="17466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0" name="Oval 139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1" name="Oval 140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29" name="Group 141"/>
          <p:cNvGrpSpPr/>
          <p:nvPr/>
        </p:nvGrpSpPr>
        <p:grpSpPr>
          <a:xfrm>
            <a:off x="5331648" y="196889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3" name="Oval 142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4" name="Oval 143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2" name="Group 144"/>
          <p:cNvGrpSpPr/>
          <p:nvPr/>
        </p:nvGrpSpPr>
        <p:grpSpPr>
          <a:xfrm>
            <a:off x="4731573" y="23943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6" name="Oval 145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5" name="Group 147"/>
          <p:cNvGrpSpPr/>
          <p:nvPr/>
        </p:nvGrpSpPr>
        <p:grpSpPr>
          <a:xfrm>
            <a:off x="4271198" y="258167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9" name="Oval 148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0" name="Oval 149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8" name="Group 153"/>
          <p:cNvGrpSpPr/>
          <p:nvPr/>
        </p:nvGrpSpPr>
        <p:grpSpPr>
          <a:xfrm>
            <a:off x="6957248" y="47565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5" name="Oval 154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6" name="Oval 155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1" name="Group 156"/>
          <p:cNvGrpSpPr/>
          <p:nvPr/>
        </p:nvGrpSpPr>
        <p:grpSpPr>
          <a:xfrm>
            <a:off x="6300023" y="272296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8" name="Oval 157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9" name="Oval 158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4" name="Group 159"/>
          <p:cNvGrpSpPr/>
          <p:nvPr/>
        </p:nvGrpSpPr>
        <p:grpSpPr>
          <a:xfrm rot="16200000">
            <a:off x="6854997" y="3237396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1" name="Oval 160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2" name="Oval 161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chemeClr val="accent6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7" name="Group 162"/>
          <p:cNvGrpSpPr/>
          <p:nvPr/>
        </p:nvGrpSpPr>
        <p:grpSpPr>
          <a:xfrm rot="16200000">
            <a:off x="5902497" y="3723171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4" name="Oval 16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5" name="Oval 16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chemeClr val="accent6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8" name="Group 165"/>
          <p:cNvGrpSpPr/>
          <p:nvPr/>
        </p:nvGrpSpPr>
        <p:grpSpPr>
          <a:xfrm rot="16200000">
            <a:off x="6674022" y="4575659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7" name="Oval 166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8" name="Oval 167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chemeClr val="accent6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9" name="Group 171"/>
          <p:cNvGrpSpPr/>
          <p:nvPr/>
        </p:nvGrpSpPr>
        <p:grpSpPr>
          <a:xfrm>
            <a:off x="6425285" y="2564176"/>
            <a:ext cx="134615" cy="134615"/>
            <a:chOff x="5448175" y="4268912"/>
            <a:chExt cx="557015" cy="557015"/>
          </a:xfrm>
        </p:grpSpPr>
        <p:grpSp>
          <p:nvGrpSpPr>
            <p:cNvPr id="250" name="Group 172"/>
            <p:cNvGrpSpPr/>
            <p:nvPr/>
          </p:nvGrpSpPr>
          <p:grpSpPr>
            <a:xfrm>
              <a:off x="5448175" y="4268912"/>
              <a:ext cx="557015" cy="557015"/>
              <a:chOff x="431032" y="2991969"/>
              <a:chExt cx="790869" cy="79086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9" name="Oval 178"/>
              <p:cNvSpPr/>
              <p:nvPr/>
            </p:nvSpPr>
            <p:spPr>
              <a:xfrm>
                <a:off x="431032" y="2991969"/>
                <a:ext cx="790869" cy="790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91960" y="3052897"/>
                <a:ext cx="669012" cy="66901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53" name="Group 9"/>
            <p:cNvGrpSpPr>
              <a:grpSpLocks noChangeAspect="1"/>
            </p:cNvGrpSpPr>
            <p:nvPr/>
          </p:nvGrpSpPr>
          <p:grpSpPr bwMode="auto">
            <a:xfrm>
              <a:off x="5490910" y="4311824"/>
              <a:ext cx="471544" cy="471190"/>
              <a:chOff x="2205" y="1954"/>
              <a:chExt cx="1335" cy="1334"/>
            </a:xfrm>
          </p:grpSpPr>
          <p:sp>
            <p:nvSpPr>
              <p:cNvPr id="175" name="Freeform 10"/>
              <p:cNvSpPr>
                <a:spLocks/>
              </p:cNvSpPr>
              <p:nvPr/>
            </p:nvSpPr>
            <p:spPr bwMode="auto">
              <a:xfrm>
                <a:off x="2874" y="1954"/>
                <a:ext cx="666" cy="1004"/>
              </a:xfrm>
              <a:custGeom>
                <a:avLst/>
                <a:gdLst>
                  <a:gd name="T0" fmla="*/ 0 w 282"/>
                  <a:gd name="T1" fmla="*/ 283 h 425"/>
                  <a:gd name="T2" fmla="*/ 245 w 282"/>
                  <a:gd name="T3" fmla="*/ 425 h 425"/>
                  <a:gd name="T4" fmla="*/ 282 w 282"/>
                  <a:gd name="T5" fmla="*/ 283 h 425"/>
                  <a:gd name="T6" fmla="*/ 0 w 282"/>
                  <a:gd name="T7" fmla="*/ 0 h 425"/>
                  <a:gd name="T8" fmla="*/ 0 w 282"/>
                  <a:gd name="T9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425">
                    <a:moveTo>
                      <a:pt x="0" y="283"/>
                    </a:moveTo>
                    <a:cubicBezTo>
                      <a:pt x="245" y="425"/>
                      <a:pt x="245" y="425"/>
                      <a:pt x="245" y="425"/>
                    </a:cubicBezTo>
                    <a:cubicBezTo>
                      <a:pt x="269" y="383"/>
                      <a:pt x="282" y="335"/>
                      <a:pt x="282" y="283"/>
                    </a:cubicBezTo>
                    <a:cubicBezTo>
                      <a:pt x="282" y="126"/>
                      <a:pt x="157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lose/>
                  </a:path>
                </a:pathLst>
              </a:custGeom>
              <a:solidFill>
                <a:srgbClr val="29A7E5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6" name="Freeform 11"/>
              <p:cNvSpPr>
                <a:spLocks/>
              </p:cNvSpPr>
              <p:nvPr/>
            </p:nvSpPr>
            <p:spPr bwMode="auto">
              <a:xfrm>
                <a:off x="2874" y="1954"/>
                <a:ext cx="666" cy="1004"/>
              </a:xfrm>
              <a:custGeom>
                <a:avLst/>
                <a:gdLst>
                  <a:gd name="T0" fmla="*/ 0 w 282"/>
                  <a:gd name="T1" fmla="*/ 283 h 425"/>
                  <a:gd name="T2" fmla="*/ 245 w 282"/>
                  <a:gd name="T3" fmla="*/ 425 h 425"/>
                  <a:gd name="T4" fmla="*/ 282 w 282"/>
                  <a:gd name="T5" fmla="*/ 283 h 425"/>
                  <a:gd name="T6" fmla="*/ 0 w 282"/>
                  <a:gd name="T7" fmla="*/ 0 h 425"/>
                  <a:gd name="T8" fmla="*/ 0 w 282"/>
                  <a:gd name="T9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425">
                    <a:moveTo>
                      <a:pt x="0" y="283"/>
                    </a:moveTo>
                    <a:cubicBezTo>
                      <a:pt x="245" y="425"/>
                      <a:pt x="245" y="425"/>
                      <a:pt x="245" y="425"/>
                    </a:cubicBezTo>
                    <a:cubicBezTo>
                      <a:pt x="269" y="383"/>
                      <a:pt x="282" y="335"/>
                      <a:pt x="282" y="283"/>
                    </a:cubicBezTo>
                    <a:cubicBezTo>
                      <a:pt x="282" y="126"/>
                      <a:pt x="157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lose/>
                  </a:path>
                </a:pathLst>
              </a:custGeom>
              <a:solidFill>
                <a:srgbClr val="00B0F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7" name="Freeform 12"/>
              <p:cNvSpPr>
                <a:spLocks/>
              </p:cNvSpPr>
              <p:nvPr/>
            </p:nvSpPr>
            <p:spPr bwMode="auto">
              <a:xfrm>
                <a:off x="2295" y="2622"/>
                <a:ext cx="1158" cy="666"/>
              </a:xfrm>
              <a:custGeom>
                <a:avLst/>
                <a:gdLst>
                  <a:gd name="T0" fmla="*/ 245 w 490"/>
                  <a:gd name="T1" fmla="*/ 0 h 282"/>
                  <a:gd name="T2" fmla="*/ 0 w 490"/>
                  <a:gd name="T3" fmla="*/ 142 h 282"/>
                  <a:gd name="T4" fmla="*/ 245 w 490"/>
                  <a:gd name="T5" fmla="*/ 282 h 282"/>
                  <a:gd name="T6" fmla="*/ 490 w 490"/>
                  <a:gd name="T7" fmla="*/ 142 h 282"/>
                  <a:gd name="T8" fmla="*/ 245 w 490"/>
                  <a:gd name="T9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282">
                    <a:moveTo>
                      <a:pt x="245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48" y="226"/>
                      <a:pt x="139" y="282"/>
                      <a:pt x="245" y="282"/>
                    </a:cubicBezTo>
                    <a:cubicBezTo>
                      <a:pt x="350" y="282"/>
                      <a:pt x="441" y="226"/>
                      <a:pt x="490" y="142"/>
                    </a:cubicBezTo>
                    <a:cubicBezTo>
                      <a:pt x="245" y="0"/>
                      <a:pt x="245" y="0"/>
                      <a:pt x="2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78" name="Freeform 13"/>
              <p:cNvSpPr>
                <a:spLocks/>
              </p:cNvSpPr>
              <p:nvPr/>
            </p:nvSpPr>
            <p:spPr bwMode="auto">
              <a:xfrm>
                <a:off x="2205" y="1954"/>
                <a:ext cx="669" cy="1004"/>
              </a:xfrm>
              <a:custGeom>
                <a:avLst/>
                <a:gdLst>
                  <a:gd name="T0" fmla="*/ 283 w 283"/>
                  <a:gd name="T1" fmla="*/ 283 h 425"/>
                  <a:gd name="T2" fmla="*/ 282 w 283"/>
                  <a:gd name="T3" fmla="*/ 0 h 425"/>
                  <a:gd name="T4" fmla="*/ 0 w 283"/>
                  <a:gd name="T5" fmla="*/ 283 h 425"/>
                  <a:gd name="T6" fmla="*/ 38 w 283"/>
                  <a:gd name="T7" fmla="*/ 425 h 425"/>
                  <a:gd name="T8" fmla="*/ 283 w 283"/>
                  <a:gd name="T9" fmla="*/ 28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25">
                    <a:moveTo>
                      <a:pt x="283" y="283"/>
                    </a:moveTo>
                    <a:cubicBezTo>
                      <a:pt x="282" y="0"/>
                      <a:pt x="282" y="0"/>
                      <a:pt x="282" y="0"/>
                    </a:cubicBezTo>
                    <a:cubicBezTo>
                      <a:pt x="126" y="0"/>
                      <a:pt x="0" y="126"/>
                      <a:pt x="0" y="283"/>
                    </a:cubicBezTo>
                    <a:cubicBezTo>
                      <a:pt x="0" y="335"/>
                      <a:pt x="14" y="383"/>
                      <a:pt x="38" y="425"/>
                    </a:cubicBezTo>
                    <a:cubicBezTo>
                      <a:pt x="283" y="283"/>
                      <a:pt x="283" y="283"/>
                      <a:pt x="283" y="28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56" name="Group 180"/>
          <p:cNvGrpSpPr/>
          <p:nvPr/>
        </p:nvGrpSpPr>
        <p:grpSpPr>
          <a:xfrm rot="16200000">
            <a:off x="7843465" y="22002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2" name="Oval 181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0" name="Group 183"/>
          <p:cNvGrpSpPr/>
          <p:nvPr/>
        </p:nvGrpSpPr>
        <p:grpSpPr>
          <a:xfrm rot="16200000">
            <a:off x="7487865" y="201292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5" name="Oval 184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6" name="Oval 185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1" name="Group 186"/>
          <p:cNvGrpSpPr/>
          <p:nvPr/>
        </p:nvGrpSpPr>
        <p:grpSpPr>
          <a:xfrm rot="16200000">
            <a:off x="5217740" y="37623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8" name="Oval 187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9" name="Oval 188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2" name="Group 189"/>
          <p:cNvGrpSpPr/>
          <p:nvPr/>
        </p:nvGrpSpPr>
        <p:grpSpPr>
          <a:xfrm rot="16200000">
            <a:off x="5376490" y="448307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1" name="Oval 190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2" name="Oval 191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3" name="Group 192"/>
          <p:cNvGrpSpPr/>
          <p:nvPr/>
        </p:nvGrpSpPr>
        <p:grpSpPr>
          <a:xfrm rot="16200000">
            <a:off x="5582865" y="461959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4" name="Oval 19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5" name="Oval 19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4" name="Group 195"/>
          <p:cNvGrpSpPr/>
          <p:nvPr/>
        </p:nvGrpSpPr>
        <p:grpSpPr>
          <a:xfrm rot="16200000">
            <a:off x="5767015" y="502282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97" name="Oval 196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8" name="Oval 197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5" name="Group 198"/>
          <p:cNvGrpSpPr/>
          <p:nvPr/>
        </p:nvGrpSpPr>
        <p:grpSpPr>
          <a:xfrm rot="16200000">
            <a:off x="7278315" y="414334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0" name="Oval 199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1" name="Oval 200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gradFill>
              <a:gsLst>
                <a:gs pos="49000">
                  <a:srgbClr val="00B0F0"/>
                </a:gs>
                <a:gs pos="50000">
                  <a:schemeClr val="bg1"/>
                </a:gs>
                <a:gs pos="51000">
                  <a:srgbClr val="92D05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6" name="Group 201"/>
          <p:cNvGrpSpPr/>
          <p:nvPr/>
        </p:nvGrpSpPr>
        <p:grpSpPr>
          <a:xfrm>
            <a:off x="4002116" y="226992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3" name="Oval 202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4" name="Oval 203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7" name="Group 204"/>
          <p:cNvGrpSpPr/>
          <p:nvPr/>
        </p:nvGrpSpPr>
        <p:grpSpPr>
          <a:xfrm>
            <a:off x="4091016" y="196512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6" name="Oval 205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7" name="Oval 206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8" name="Group 207"/>
          <p:cNvGrpSpPr/>
          <p:nvPr/>
        </p:nvGrpSpPr>
        <p:grpSpPr>
          <a:xfrm>
            <a:off x="4519641" y="1752395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9" name="Oval 208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0" name="Oval 209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9" name="Group 210"/>
          <p:cNvGrpSpPr/>
          <p:nvPr/>
        </p:nvGrpSpPr>
        <p:grpSpPr>
          <a:xfrm>
            <a:off x="4481541" y="216832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2" name="Oval 211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3" name="Oval 212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0" name="Group 213"/>
          <p:cNvGrpSpPr/>
          <p:nvPr/>
        </p:nvGrpSpPr>
        <p:grpSpPr>
          <a:xfrm>
            <a:off x="5421341" y="218737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5" name="Oval 214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6" name="Oval 215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1" name="Group 216"/>
          <p:cNvGrpSpPr/>
          <p:nvPr/>
        </p:nvGrpSpPr>
        <p:grpSpPr>
          <a:xfrm>
            <a:off x="7140603" y="197782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8" name="Oval 217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9" name="Oval 218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2" name="Group 219"/>
          <p:cNvGrpSpPr/>
          <p:nvPr/>
        </p:nvGrpSpPr>
        <p:grpSpPr>
          <a:xfrm>
            <a:off x="7907365" y="233500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1" name="Oval 220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2" name="Oval 221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3" name="Group 222"/>
          <p:cNvGrpSpPr/>
          <p:nvPr/>
        </p:nvGrpSpPr>
        <p:grpSpPr>
          <a:xfrm>
            <a:off x="7364440" y="3282744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4" name="Oval 22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5" name="Oval 22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4" name="Group 225"/>
          <p:cNvGrpSpPr/>
          <p:nvPr/>
        </p:nvGrpSpPr>
        <p:grpSpPr>
          <a:xfrm>
            <a:off x="7164415" y="3516106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7" name="Oval 226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8" name="Oval 227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5" name="Group 228"/>
          <p:cNvGrpSpPr/>
          <p:nvPr/>
        </p:nvGrpSpPr>
        <p:grpSpPr>
          <a:xfrm>
            <a:off x="4887940" y="3311318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0" name="Oval 229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1" name="Oval 230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6" name="Group 231"/>
          <p:cNvGrpSpPr/>
          <p:nvPr/>
        </p:nvGrpSpPr>
        <p:grpSpPr>
          <a:xfrm>
            <a:off x="6126190" y="4001881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3" name="Oval 232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4" name="Oval 233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7" name="Group 234"/>
          <p:cNvGrpSpPr/>
          <p:nvPr/>
        </p:nvGrpSpPr>
        <p:grpSpPr>
          <a:xfrm>
            <a:off x="6297640" y="4082844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6" name="Oval 235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7" name="Oval 236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8" name="Group 237"/>
          <p:cNvGrpSpPr/>
          <p:nvPr/>
        </p:nvGrpSpPr>
        <p:grpSpPr>
          <a:xfrm>
            <a:off x="6483378" y="401140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9" name="Oval 238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0" name="Oval 239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9" name="Group 240"/>
          <p:cNvGrpSpPr/>
          <p:nvPr/>
        </p:nvGrpSpPr>
        <p:grpSpPr>
          <a:xfrm>
            <a:off x="7245378" y="4721020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2" name="Oval 241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3" name="Oval 242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0" name="Group 243"/>
          <p:cNvGrpSpPr/>
          <p:nvPr/>
        </p:nvGrpSpPr>
        <p:grpSpPr>
          <a:xfrm>
            <a:off x="6902478" y="4335257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5" name="Oval 244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6" name="Oval 245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1" name="Group 249"/>
          <p:cNvGrpSpPr/>
          <p:nvPr/>
        </p:nvGrpSpPr>
        <p:grpSpPr>
          <a:xfrm>
            <a:off x="6136561" y="5343106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1" name="Oval 250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2" name="Oval 251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2" name="Group 252"/>
          <p:cNvGrpSpPr/>
          <p:nvPr/>
        </p:nvGrpSpPr>
        <p:grpSpPr>
          <a:xfrm>
            <a:off x="6192865" y="5049632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4" name="Oval 253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5" name="Oval 254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7" name="Retângulo 56"/>
          <p:cNvSpPr/>
          <p:nvPr/>
        </p:nvSpPr>
        <p:spPr>
          <a:xfrm>
            <a:off x="-180528" y="491480"/>
            <a:ext cx="9534162" cy="5232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Investimentos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estruturantes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83" name="Group 255"/>
          <p:cNvGrpSpPr/>
          <p:nvPr/>
        </p:nvGrpSpPr>
        <p:grpSpPr>
          <a:xfrm>
            <a:off x="6182495" y="5437723"/>
            <a:ext cx="134615" cy="134615"/>
            <a:chOff x="431032" y="2991969"/>
            <a:chExt cx="790869" cy="790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8" name="Oval 257"/>
            <p:cNvSpPr/>
            <p:nvPr/>
          </p:nvSpPr>
          <p:spPr>
            <a:xfrm>
              <a:off x="431032" y="2991969"/>
              <a:ext cx="790869" cy="79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9" name="Oval 258"/>
            <p:cNvSpPr/>
            <p:nvPr/>
          </p:nvSpPr>
          <p:spPr>
            <a:xfrm>
              <a:off x="491960" y="3052897"/>
              <a:ext cx="669012" cy="6690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="" xmlns:p14="http://schemas.microsoft.com/office/powerpoint/2010/main" val="14640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11931</TotalTime>
  <Words>872</Words>
  <Application>Microsoft Office PowerPoint</Application>
  <PresentationFormat>Apresentação na tela (4:3)</PresentationFormat>
  <Paragraphs>198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Estrutura e situação do programa federal de aeroportos regionais</vt:lpstr>
      <vt:lpstr>Agenda</vt:lpstr>
      <vt:lpstr>1 - Infraestrutura de aviação civil </vt:lpstr>
      <vt:lpstr>Slide 4</vt:lpstr>
      <vt:lpstr>Slide 5</vt:lpstr>
      <vt:lpstr>Slide 6</vt:lpstr>
      <vt:lpstr>2. O programa de aeroportos regionais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RESULTADOS ESPERADOS</vt:lpstr>
      <vt:lpstr>  RECURSOS ORÇAMENTÁRIOS 2017/2018/2019 </vt:lpstr>
      <vt:lpstr>RECURSOS ORÇAMENTÁRIOS 2017 </vt:lpstr>
      <vt:lpstr>OBRIGADO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Maffili Fernandes</dc:creator>
  <cp:lastModifiedBy>herik.lopes</cp:lastModifiedBy>
  <cp:revision>698</cp:revision>
  <cp:lastPrinted>2016-10-05T15:11:40Z</cp:lastPrinted>
  <dcterms:created xsi:type="dcterms:W3CDTF">2016-07-11T15:43:51Z</dcterms:created>
  <dcterms:modified xsi:type="dcterms:W3CDTF">2017-06-28T12:20:23Z</dcterms:modified>
</cp:coreProperties>
</file>