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84" r:id="rId5"/>
    <p:sldId id="280" r:id="rId6"/>
    <p:sldId id="306" r:id="rId7"/>
    <p:sldId id="304" r:id="rId8"/>
    <p:sldId id="302" r:id="rId9"/>
    <p:sldId id="305" r:id="rId10"/>
    <p:sldId id="290" r:id="rId11"/>
    <p:sldId id="300" r:id="rId12"/>
    <p:sldId id="282" r:id="rId13"/>
    <p:sldId id="286" r:id="rId14"/>
    <p:sldId id="267" r:id="rId15"/>
    <p:sldId id="285" r:id="rId16"/>
    <p:sldId id="268" r:id="rId17"/>
    <p:sldId id="307" r:id="rId18"/>
    <p:sldId id="308" r:id="rId19"/>
    <p:sldId id="309" r:id="rId20"/>
    <p:sldId id="310" r:id="rId21"/>
    <p:sldId id="311" r:id="rId22"/>
    <p:sldId id="312" r:id="rId23"/>
    <p:sldId id="313" r:id="rId24"/>
    <p:sldId id="314" r:id="rId25"/>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Estilo Médio 3 - Ênfas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54" autoAdjust="0"/>
    <p:restoredTop sz="94660"/>
  </p:normalViewPr>
  <p:slideViewPr>
    <p:cSldViewPr>
      <p:cViewPr varScale="1">
        <p:scale>
          <a:sx n="154" d="100"/>
          <a:sy n="154" d="100"/>
        </p:scale>
        <p:origin x="89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10023-70B3-4003-9E6E-E3DEA96DE0F7}"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pt-BR"/>
        </a:p>
      </dgm:t>
    </dgm:pt>
    <dgm:pt modelId="{7C0641A8-86C5-45F2-9500-8DEF841DBC9A}">
      <dgm:prSet phldrT="[Texto]" custT="1"/>
      <dgm:spPr>
        <a:noFill/>
        <a:ln w="9525">
          <a:noFill/>
        </a:ln>
      </dgm:spPr>
      <dgm:t>
        <a:bodyPr/>
        <a:lstStyle/>
        <a:p>
          <a:pPr algn="ctr"/>
          <a:r>
            <a:rPr lang="pt-BR" sz="1100" b="1" dirty="0">
              <a:solidFill>
                <a:schemeClr val="accent5">
                  <a:lumMod val="50000"/>
                </a:schemeClr>
              </a:solidFill>
              <a:latin typeface="Arial Narrow" panose="020B0606020202030204" pitchFamily="34" charset="0"/>
            </a:rPr>
            <a:t>Matriz - São Paulo</a:t>
          </a:r>
        </a:p>
        <a:p>
          <a:pPr algn="ctr"/>
          <a:r>
            <a:rPr lang="pt-BR" sz="1000" b="1" dirty="0">
              <a:solidFill>
                <a:schemeClr val="accent5">
                  <a:lumMod val="50000"/>
                </a:schemeClr>
              </a:solidFill>
              <a:latin typeface="Arial Narrow" panose="020B0606020202030204" pitchFamily="34" charset="0"/>
            </a:rPr>
            <a:t>Início das operações: Abril/1976</a:t>
          </a:r>
        </a:p>
        <a:p>
          <a:pPr algn="ctr"/>
          <a:r>
            <a:rPr lang="pt-BR" sz="1000" dirty="0">
              <a:solidFill>
                <a:schemeClr val="accent5">
                  <a:lumMod val="50000"/>
                </a:schemeClr>
              </a:solidFill>
              <a:latin typeface="Arial Narrow" panose="020B0606020202030204" pitchFamily="34" charset="0"/>
            </a:rPr>
            <a:t>Rua Américo Brasiliense, 2.171 -</a:t>
          </a:r>
          <a:br>
            <a:rPr lang="pt-BR" sz="1000" dirty="0">
              <a:solidFill>
                <a:schemeClr val="accent5">
                  <a:lumMod val="50000"/>
                </a:schemeClr>
              </a:solidFill>
              <a:latin typeface="Arial Narrow" panose="020B0606020202030204" pitchFamily="34" charset="0"/>
            </a:rPr>
          </a:br>
          <a:r>
            <a:rPr lang="pt-BR" sz="1000" dirty="0">
              <a:solidFill>
                <a:schemeClr val="accent5">
                  <a:lumMod val="50000"/>
                </a:schemeClr>
              </a:solidFill>
              <a:latin typeface="Arial Narrow" panose="020B0606020202030204" pitchFamily="34" charset="0"/>
            </a:rPr>
            <a:t>Conj. 907 a 910 - Ch.  Santo Antônio </a:t>
          </a:r>
        </a:p>
        <a:p>
          <a:pPr algn="ctr"/>
          <a:r>
            <a:rPr lang="pt-BR" sz="1000" dirty="0">
              <a:solidFill>
                <a:schemeClr val="accent5">
                  <a:lumMod val="50000"/>
                </a:schemeClr>
              </a:solidFill>
              <a:latin typeface="Arial Narrow" panose="020B0606020202030204" pitchFamily="34" charset="0"/>
            </a:rPr>
            <a:t>(11) 5181.0222 - www.abraciclo.com.br</a:t>
          </a:r>
        </a:p>
      </dgm:t>
    </dgm:pt>
    <dgm:pt modelId="{608EE022-CEB8-4A66-8FC6-E6F8EF810044}" type="parTrans" cxnId="{920DD8E3-7128-4488-8198-5DA58B98EF30}">
      <dgm:prSet/>
      <dgm:spPr/>
      <dgm:t>
        <a:bodyPr/>
        <a:lstStyle/>
        <a:p>
          <a:endParaRPr lang="pt-BR" sz="1000"/>
        </a:p>
      </dgm:t>
    </dgm:pt>
    <dgm:pt modelId="{654B580E-3F7B-432D-A3C1-6E247883F4A5}" type="sibTrans" cxnId="{920DD8E3-7128-4488-8198-5DA58B98EF30}">
      <dgm:prSet/>
      <dgm:spPr/>
      <dgm:t>
        <a:bodyPr/>
        <a:lstStyle/>
        <a:p>
          <a:endParaRPr lang="pt-BR" sz="1000"/>
        </a:p>
      </dgm:t>
    </dgm:pt>
    <dgm:pt modelId="{6E7C6D04-FAF8-4ACF-A145-4C8FE4E5C290}">
      <dgm:prSet phldrT="[Texto]" custT="1"/>
      <dgm:spPr>
        <a:noFill/>
        <a:ln w="9525">
          <a:noFill/>
        </a:ln>
      </dgm:spPr>
      <dgm:t>
        <a:bodyPr/>
        <a:lstStyle/>
        <a:p>
          <a:pPr algn="ctr"/>
          <a:r>
            <a:rPr lang="pt-BR" sz="1100" b="1" dirty="0">
              <a:solidFill>
                <a:schemeClr val="accent5">
                  <a:lumMod val="50000"/>
                </a:schemeClr>
              </a:solidFill>
              <a:latin typeface="Arial Narrow" panose="020B0606020202030204" pitchFamily="34" charset="0"/>
            </a:rPr>
            <a:t>Filial Brasília</a:t>
          </a:r>
        </a:p>
        <a:p>
          <a:pPr algn="ctr"/>
          <a:r>
            <a:rPr lang="pt-BR" sz="1000" b="1" dirty="0">
              <a:solidFill>
                <a:schemeClr val="accent5">
                  <a:lumMod val="50000"/>
                </a:schemeClr>
              </a:solidFill>
              <a:latin typeface="Arial Narrow" panose="020B0606020202030204" pitchFamily="34" charset="0"/>
            </a:rPr>
            <a:t>Início das operações: Maio/2014</a:t>
          </a:r>
        </a:p>
        <a:p>
          <a:pPr algn="ctr"/>
          <a:r>
            <a:rPr lang="pt-BR" sz="1000" dirty="0">
              <a:solidFill>
                <a:schemeClr val="accent5">
                  <a:lumMod val="50000"/>
                </a:schemeClr>
              </a:solidFill>
              <a:latin typeface="Arial Narrow" panose="020B0606020202030204" pitchFamily="34" charset="0"/>
            </a:rPr>
            <a:t>SHN - Q2 - Ed. </a:t>
          </a:r>
          <a:r>
            <a:rPr lang="pt-BR" sz="1000" dirty="0" err="1">
              <a:solidFill>
                <a:schemeClr val="accent5">
                  <a:lumMod val="50000"/>
                </a:schemeClr>
              </a:solidFill>
              <a:latin typeface="Arial Narrow" panose="020B0606020202030204" pitchFamily="34" charset="0"/>
            </a:rPr>
            <a:t>Executive</a:t>
          </a:r>
          <a:r>
            <a:rPr lang="pt-BR" sz="1000" dirty="0">
              <a:solidFill>
                <a:schemeClr val="accent5">
                  <a:lumMod val="50000"/>
                </a:schemeClr>
              </a:solidFill>
              <a:latin typeface="Arial Narrow" panose="020B0606020202030204" pitchFamily="34" charset="0"/>
            </a:rPr>
            <a:t> Office Tower</a:t>
          </a:r>
          <a:br>
            <a:rPr lang="pt-BR" sz="1000" dirty="0">
              <a:solidFill>
                <a:schemeClr val="accent5">
                  <a:lumMod val="50000"/>
                </a:schemeClr>
              </a:solidFill>
              <a:latin typeface="Arial Narrow" panose="020B0606020202030204" pitchFamily="34" charset="0"/>
            </a:rPr>
          </a:br>
          <a:r>
            <a:rPr lang="pt-BR" sz="1000" dirty="0">
              <a:solidFill>
                <a:schemeClr val="accent5">
                  <a:lumMod val="50000"/>
                </a:schemeClr>
              </a:solidFill>
              <a:latin typeface="Arial Narrow" panose="020B0606020202030204" pitchFamily="34" charset="0"/>
            </a:rPr>
            <a:t>- Sala 1.007 - 10º andar </a:t>
          </a:r>
        </a:p>
        <a:p>
          <a:pPr algn="ctr"/>
          <a:r>
            <a:rPr lang="pt-BR" sz="1000" dirty="0">
              <a:solidFill>
                <a:schemeClr val="accent5">
                  <a:lumMod val="50000"/>
                </a:schemeClr>
              </a:solidFill>
              <a:latin typeface="Arial Narrow" panose="020B0606020202030204" pitchFamily="34" charset="0"/>
            </a:rPr>
            <a:t>(61) 3033.4745</a:t>
          </a:r>
        </a:p>
      </dgm:t>
    </dgm:pt>
    <dgm:pt modelId="{9ED6EE4D-3925-499A-8390-C9FA1525DC36}" type="parTrans" cxnId="{CBD83AA5-86B1-4969-B859-F67D1CD3BF4D}">
      <dgm:prSet/>
      <dgm:spPr/>
      <dgm:t>
        <a:bodyPr/>
        <a:lstStyle/>
        <a:p>
          <a:endParaRPr lang="pt-BR" sz="1000"/>
        </a:p>
      </dgm:t>
    </dgm:pt>
    <dgm:pt modelId="{5B164082-433A-4768-96AA-A274F766CD16}" type="sibTrans" cxnId="{CBD83AA5-86B1-4969-B859-F67D1CD3BF4D}">
      <dgm:prSet/>
      <dgm:spPr/>
      <dgm:t>
        <a:bodyPr/>
        <a:lstStyle/>
        <a:p>
          <a:endParaRPr lang="pt-BR" sz="1000"/>
        </a:p>
      </dgm:t>
    </dgm:pt>
    <dgm:pt modelId="{1859E2B7-454E-4076-919E-07A48121B009}">
      <dgm:prSet phldrT="[Texto]" custT="1"/>
      <dgm:spPr>
        <a:noFill/>
        <a:ln w="9525">
          <a:noFill/>
        </a:ln>
      </dgm:spPr>
      <dgm:t>
        <a:bodyPr/>
        <a:lstStyle/>
        <a:p>
          <a:pPr algn="ctr"/>
          <a:r>
            <a:rPr lang="pt-BR" sz="1100" b="1" dirty="0">
              <a:solidFill>
                <a:schemeClr val="accent5">
                  <a:lumMod val="50000"/>
                </a:schemeClr>
              </a:solidFill>
              <a:latin typeface="Arial Narrow" panose="020B0606020202030204" pitchFamily="34" charset="0"/>
            </a:rPr>
            <a:t>Filial Manaus - em implantação</a:t>
          </a:r>
        </a:p>
        <a:p>
          <a:pPr algn="ctr"/>
          <a:r>
            <a:rPr lang="pt-BR" sz="1000" dirty="0">
              <a:solidFill>
                <a:schemeClr val="accent5">
                  <a:lumMod val="50000"/>
                </a:schemeClr>
              </a:solidFill>
              <a:latin typeface="Arial Narrow" panose="020B0606020202030204" pitchFamily="34" charset="0"/>
            </a:rPr>
            <a:t>Rua Belo Horizonte,  nº 19 - Sala  1.404,</a:t>
          </a:r>
        </a:p>
        <a:p>
          <a:pPr algn="ctr"/>
          <a:r>
            <a:rPr lang="pt-BR" sz="1000" dirty="0">
              <a:solidFill>
                <a:schemeClr val="accent5">
                  <a:lumMod val="50000"/>
                </a:schemeClr>
              </a:solidFill>
              <a:latin typeface="Arial Narrow" panose="020B0606020202030204" pitchFamily="34" charset="0"/>
            </a:rPr>
            <a:t>Ed. The </a:t>
          </a:r>
          <a:r>
            <a:rPr lang="pt-BR" sz="1000" dirty="0" err="1">
              <a:solidFill>
                <a:schemeClr val="accent5">
                  <a:lumMod val="50000"/>
                </a:schemeClr>
              </a:solidFill>
              <a:latin typeface="Arial Narrow" panose="020B0606020202030204" pitchFamily="34" charset="0"/>
            </a:rPr>
            <a:t>Place</a:t>
          </a:r>
          <a:r>
            <a:rPr lang="pt-BR" sz="1000" dirty="0">
              <a:solidFill>
                <a:schemeClr val="accent5">
                  <a:lumMod val="50000"/>
                </a:schemeClr>
              </a:solidFill>
              <a:latin typeface="Arial Narrow" panose="020B0606020202030204" pitchFamily="34" charset="0"/>
            </a:rPr>
            <a:t> Business Center</a:t>
          </a:r>
        </a:p>
        <a:p>
          <a:pPr algn="ctr"/>
          <a:r>
            <a:rPr lang="pt-BR" sz="1000" dirty="0">
              <a:solidFill>
                <a:schemeClr val="accent5">
                  <a:lumMod val="50000"/>
                </a:schemeClr>
              </a:solidFill>
              <a:latin typeface="Arial Narrow" panose="020B0606020202030204" pitchFamily="34" charset="0"/>
            </a:rPr>
            <a:t>Adrianópolis, Manaus, AM, 69057-060</a:t>
          </a:r>
        </a:p>
      </dgm:t>
    </dgm:pt>
    <dgm:pt modelId="{0029DF34-C781-447F-9642-F4F498E32069}" type="parTrans" cxnId="{A2282387-66FF-477F-9E7E-7383FE47A34E}">
      <dgm:prSet/>
      <dgm:spPr/>
      <dgm:t>
        <a:bodyPr/>
        <a:lstStyle/>
        <a:p>
          <a:endParaRPr lang="pt-BR" sz="1000"/>
        </a:p>
      </dgm:t>
    </dgm:pt>
    <dgm:pt modelId="{81AACD4E-CB34-49BE-81A5-BA81A426494E}" type="sibTrans" cxnId="{A2282387-66FF-477F-9E7E-7383FE47A34E}">
      <dgm:prSet/>
      <dgm:spPr/>
      <dgm:t>
        <a:bodyPr/>
        <a:lstStyle/>
        <a:p>
          <a:endParaRPr lang="pt-BR" sz="1000"/>
        </a:p>
      </dgm:t>
    </dgm:pt>
    <dgm:pt modelId="{93537478-444E-47C8-AFA1-ADD7950599AF}" type="pres">
      <dgm:prSet presAssocID="{E6110023-70B3-4003-9E6E-E3DEA96DE0F7}" presName="diagram" presStyleCnt="0">
        <dgm:presLayoutVars>
          <dgm:dir/>
          <dgm:resizeHandles val="exact"/>
        </dgm:presLayoutVars>
      </dgm:prSet>
      <dgm:spPr/>
      <dgm:t>
        <a:bodyPr/>
        <a:lstStyle/>
        <a:p>
          <a:endParaRPr lang="pt-BR"/>
        </a:p>
      </dgm:t>
    </dgm:pt>
    <dgm:pt modelId="{8E4D4E23-5F9B-4F83-8409-3F5A336420EE}" type="pres">
      <dgm:prSet presAssocID="{7C0641A8-86C5-45F2-9500-8DEF841DBC9A}" presName="node" presStyleLbl="node1" presStyleIdx="0" presStyleCnt="3">
        <dgm:presLayoutVars>
          <dgm:bulletEnabled val="1"/>
        </dgm:presLayoutVars>
      </dgm:prSet>
      <dgm:spPr/>
      <dgm:t>
        <a:bodyPr/>
        <a:lstStyle/>
        <a:p>
          <a:endParaRPr lang="pt-BR"/>
        </a:p>
      </dgm:t>
    </dgm:pt>
    <dgm:pt modelId="{D32A014D-11A4-46A4-A47C-E47BE14535E2}" type="pres">
      <dgm:prSet presAssocID="{654B580E-3F7B-432D-A3C1-6E247883F4A5}" presName="sibTrans" presStyleCnt="0"/>
      <dgm:spPr/>
    </dgm:pt>
    <dgm:pt modelId="{DA2C27E8-F0AD-4C0D-9A37-C4B234674B31}" type="pres">
      <dgm:prSet presAssocID="{6E7C6D04-FAF8-4ACF-A145-4C8FE4E5C290}" presName="node" presStyleLbl="node1" presStyleIdx="1" presStyleCnt="3">
        <dgm:presLayoutVars>
          <dgm:bulletEnabled val="1"/>
        </dgm:presLayoutVars>
      </dgm:prSet>
      <dgm:spPr/>
      <dgm:t>
        <a:bodyPr/>
        <a:lstStyle/>
        <a:p>
          <a:endParaRPr lang="pt-BR"/>
        </a:p>
      </dgm:t>
    </dgm:pt>
    <dgm:pt modelId="{376228D8-AC74-469C-8349-02858E8F09EB}" type="pres">
      <dgm:prSet presAssocID="{5B164082-433A-4768-96AA-A274F766CD16}" presName="sibTrans" presStyleCnt="0"/>
      <dgm:spPr/>
    </dgm:pt>
    <dgm:pt modelId="{DAE6EC05-50AA-4CF9-9BF7-5FC9290933DB}" type="pres">
      <dgm:prSet presAssocID="{1859E2B7-454E-4076-919E-07A48121B009}" presName="node" presStyleLbl="node1" presStyleIdx="2" presStyleCnt="3" custScaleX="109761">
        <dgm:presLayoutVars>
          <dgm:bulletEnabled val="1"/>
        </dgm:presLayoutVars>
      </dgm:prSet>
      <dgm:spPr/>
      <dgm:t>
        <a:bodyPr/>
        <a:lstStyle/>
        <a:p>
          <a:endParaRPr lang="pt-BR"/>
        </a:p>
      </dgm:t>
    </dgm:pt>
  </dgm:ptLst>
  <dgm:cxnLst>
    <dgm:cxn modelId="{0A8061FC-B41A-4626-A7C2-4E439CFD6F26}" type="presOf" srcId="{1859E2B7-454E-4076-919E-07A48121B009}" destId="{DAE6EC05-50AA-4CF9-9BF7-5FC9290933DB}" srcOrd="0" destOrd="0" presId="urn:microsoft.com/office/officeart/2005/8/layout/default"/>
    <dgm:cxn modelId="{920DD8E3-7128-4488-8198-5DA58B98EF30}" srcId="{E6110023-70B3-4003-9E6E-E3DEA96DE0F7}" destId="{7C0641A8-86C5-45F2-9500-8DEF841DBC9A}" srcOrd="0" destOrd="0" parTransId="{608EE022-CEB8-4A66-8FC6-E6F8EF810044}" sibTransId="{654B580E-3F7B-432D-A3C1-6E247883F4A5}"/>
    <dgm:cxn modelId="{F72CF99A-BA05-4474-8181-92EE92C71DDA}" type="presOf" srcId="{6E7C6D04-FAF8-4ACF-A145-4C8FE4E5C290}" destId="{DA2C27E8-F0AD-4C0D-9A37-C4B234674B31}" srcOrd="0" destOrd="0" presId="urn:microsoft.com/office/officeart/2005/8/layout/default"/>
    <dgm:cxn modelId="{2A38E32E-743D-490D-B227-9BD71262A29A}" type="presOf" srcId="{7C0641A8-86C5-45F2-9500-8DEF841DBC9A}" destId="{8E4D4E23-5F9B-4F83-8409-3F5A336420EE}" srcOrd="0" destOrd="0" presId="urn:microsoft.com/office/officeart/2005/8/layout/default"/>
    <dgm:cxn modelId="{8B328652-B7FD-4875-BB57-14ADF7D223D7}" type="presOf" srcId="{E6110023-70B3-4003-9E6E-E3DEA96DE0F7}" destId="{93537478-444E-47C8-AFA1-ADD7950599AF}" srcOrd="0" destOrd="0" presId="urn:microsoft.com/office/officeart/2005/8/layout/default"/>
    <dgm:cxn modelId="{A2282387-66FF-477F-9E7E-7383FE47A34E}" srcId="{E6110023-70B3-4003-9E6E-E3DEA96DE0F7}" destId="{1859E2B7-454E-4076-919E-07A48121B009}" srcOrd="2" destOrd="0" parTransId="{0029DF34-C781-447F-9642-F4F498E32069}" sibTransId="{81AACD4E-CB34-49BE-81A5-BA81A426494E}"/>
    <dgm:cxn modelId="{CBD83AA5-86B1-4969-B859-F67D1CD3BF4D}" srcId="{E6110023-70B3-4003-9E6E-E3DEA96DE0F7}" destId="{6E7C6D04-FAF8-4ACF-A145-4C8FE4E5C290}" srcOrd="1" destOrd="0" parTransId="{9ED6EE4D-3925-499A-8390-C9FA1525DC36}" sibTransId="{5B164082-433A-4768-96AA-A274F766CD16}"/>
    <dgm:cxn modelId="{919FF8D5-8A80-4445-9C9F-7108E80CEE57}" type="presParOf" srcId="{93537478-444E-47C8-AFA1-ADD7950599AF}" destId="{8E4D4E23-5F9B-4F83-8409-3F5A336420EE}" srcOrd="0" destOrd="0" presId="urn:microsoft.com/office/officeart/2005/8/layout/default"/>
    <dgm:cxn modelId="{3DF76823-9AA6-421D-B736-E7C87FCDBDEE}" type="presParOf" srcId="{93537478-444E-47C8-AFA1-ADD7950599AF}" destId="{D32A014D-11A4-46A4-A47C-E47BE14535E2}" srcOrd="1" destOrd="0" presId="urn:microsoft.com/office/officeart/2005/8/layout/default"/>
    <dgm:cxn modelId="{5C9891C2-2C3F-4100-92E5-3C5211AC33E9}" type="presParOf" srcId="{93537478-444E-47C8-AFA1-ADD7950599AF}" destId="{DA2C27E8-F0AD-4C0D-9A37-C4B234674B31}" srcOrd="2" destOrd="0" presId="urn:microsoft.com/office/officeart/2005/8/layout/default"/>
    <dgm:cxn modelId="{F9B4B109-70E3-4EB7-AF07-C45FFC5341E6}" type="presParOf" srcId="{93537478-444E-47C8-AFA1-ADD7950599AF}" destId="{376228D8-AC74-469C-8349-02858E8F09EB}" srcOrd="3" destOrd="0" presId="urn:microsoft.com/office/officeart/2005/8/layout/default"/>
    <dgm:cxn modelId="{30150C9E-A2E6-4ED9-8960-96E804B85A23}" type="presParOf" srcId="{93537478-444E-47C8-AFA1-ADD7950599AF}" destId="{DAE6EC05-50AA-4CF9-9BF7-5FC9290933D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D4E23-5F9B-4F83-8409-3F5A336420EE}">
      <dsp:nvSpPr>
        <dsp:cNvPr id="0" name=""/>
        <dsp:cNvSpPr/>
      </dsp:nvSpPr>
      <dsp:spPr>
        <a:xfrm>
          <a:off x="286" y="5369"/>
          <a:ext cx="1928607" cy="1157164"/>
        </a:xfrm>
        <a:prstGeom prst="rect">
          <a:avLst/>
        </a:prstGeom>
        <a:no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solidFill>
                <a:schemeClr val="accent5">
                  <a:lumMod val="50000"/>
                </a:schemeClr>
              </a:solidFill>
              <a:latin typeface="Arial Narrow" panose="020B0606020202030204" pitchFamily="34" charset="0"/>
            </a:rPr>
            <a:t>Matriz - São Paulo</a:t>
          </a:r>
        </a:p>
        <a:p>
          <a:pPr lvl="0" algn="ctr" defTabSz="488950">
            <a:lnSpc>
              <a:spcPct val="90000"/>
            </a:lnSpc>
            <a:spcBef>
              <a:spcPct val="0"/>
            </a:spcBef>
            <a:spcAft>
              <a:spcPct val="35000"/>
            </a:spcAft>
          </a:pPr>
          <a:r>
            <a:rPr lang="pt-BR" sz="1000" b="1" kern="1200" dirty="0">
              <a:solidFill>
                <a:schemeClr val="accent5">
                  <a:lumMod val="50000"/>
                </a:schemeClr>
              </a:solidFill>
              <a:latin typeface="Arial Narrow" panose="020B0606020202030204" pitchFamily="34" charset="0"/>
            </a:rPr>
            <a:t>Início das operações: Abril/1976</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Rua Américo Brasiliense, 2.171 -</a:t>
          </a:r>
          <a:br>
            <a:rPr lang="pt-BR" sz="1000" kern="1200" dirty="0">
              <a:solidFill>
                <a:schemeClr val="accent5">
                  <a:lumMod val="50000"/>
                </a:schemeClr>
              </a:solidFill>
              <a:latin typeface="Arial Narrow" panose="020B0606020202030204" pitchFamily="34" charset="0"/>
            </a:rPr>
          </a:br>
          <a:r>
            <a:rPr lang="pt-BR" sz="1000" kern="1200" dirty="0">
              <a:solidFill>
                <a:schemeClr val="accent5">
                  <a:lumMod val="50000"/>
                </a:schemeClr>
              </a:solidFill>
              <a:latin typeface="Arial Narrow" panose="020B0606020202030204" pitchFamily="34" charset="0"/>
            </a:rPr>
            <a:t>Conj. 907 a 910 - Ch.  Santo Antônio </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(11) 5181.0222 - www.abraciclo.com.br</a:t>
          </a:r>
        </a:p>
      </dsp:txBody>
      <dsp:txXfrm>
        <a:off x="286" y="5369"/>
        <a:ext cx="1928607" cy="1157164"/>
      </dsp:txXfrm>
    </dsp:sp>
    <dsp:sp modelId="{DA2C27E8-F0AD-4C0D-9A37-C4B234674B31}">
      <dsp:nvSpPr>
        <dsp:cNvPr id="0" name=""/>
        <dsp:cNvSpPr/>
      </dsp:nvSpPr>
      <dsp:spPr>
        <a:xfrm>
          <a:off x="2121754" y="5369"/>
          <a:ext cx="1928607" cy="1157164"/>
        </a:xfrm>
        <a:prstGeom prst="rect">
          <a:avLst/>
        </a:prstGeom>
        <a:no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solidFill>
                <a:schemeClr val="accent5">
                  <a:lumMod val="50000"/>
                </a:schemeClr>
              </a:solidFill>
              <a:latin typeface="Arial Narrow" panose="020B0606020202030204" pitchFamily="34" charset="0"/>
            </a:rPr>
            <a:t>Filial Brasília</a:t>
          </a:r>
        </a:p>
        <a:p>
          <a:pPr lvl="0" algn="ctr" defTabSz="488950">
            <a:lnSpc>
              <a:spcPct val="90000"/>
            </a:lnSpc>
            <a:spcBef>
              <a:spcPct val="0"/>
            </a:spcBef>
            <a:spcAft>
              <a:spcPct val="35000"/>
            </a:spcAft>
          </a:pPr>
          <a:r>
            <a:rPr lang="pt-BR" sz="1000" b="1" kern="1200" dirty="0">
              <a:solidFill>
                <a:schemeClr val="accent5">
                  <a:lumMod val="50000"/>
                </a:schemeClr>
              </a:solidFill>
              <a:latin typeface="Arial Narrow" panose="020B0606020202030204" pitchFamily="34" charset="0"/>
            </a:rPr>
            <a:t>Início das operações: Maio/2014</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SHN - Q2 - Ed. </a:t>
          </a:r>
          <a:r>
            <a:rPr lang="pt-BR" sz="1000" kern="1200" dirty="0" err="1">
              <a:solidFill>
                <a:schemeClr val="accent5">
                  <a:lumMod val="50000"/>
                </a:schemeClr>
              </a:solidFill>
              <a:latin typeface="Arial Narrow" panose="020B0606020202030204" pitchFamily="34" charset="0"/>
            </a:rPr>
            <a:t>Executive</a:t>
          </a:r>
          <a:r>
            <a:rPr lang="pt-BR" sz="1000" kern="1200" dirty="0">
              <a:solidFill>
                <a:schemeClr val="accent5">
                  <a:lumMod val="50000"/>
                </a:schemeClr>
              </a:solidFill>
              <a:latin typeface="Arial Narrow" panose="020B0606020202030204" pitchFamily="34" charset="0"/>
            </a:rPr>
            <a:t> Office Tower</a:t>
          </a:r>
          <a:br>
            <a:rPr lang="pt-BR" sz="1000" kern="1200" dirty="0">
              <a:solidFill>
                <a:schemeClr val="accent5">
                  <a:lumMod val="50000"/>
                </a:schemeClr>
              </a:solidFill>
              <a:latin typeface="Arial Narrow" panose="020B0606020202030204" pitchFamily="34" charset="0"/>
            </a:rPr>
          </a:br>
          <a:r>
            <a:rPr lang="pt-BR" sz="1000" kern="1200" dirty="0">
              <a:solidFill>
                <a:schemeClr val="accent5">
                  <a:lumMod val="50000"/>
                </a:schemeClr>
              </a:solidFill>
              <a:latin typeface="Arial Narrow" panose="020B0606020202030204" pitchFamily="34" charset="0"/>
            </a:rPr>
            <a:t>- Sala 1.007 - 10º andar </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(61) 3033.4745</a:t>
          </a:r>
        </a:p>
      </dsp:txBody>
      <dsp:txXfrm>
        <a:off x="2121754" y="5369"/>
        <a:ext cx="1928607" cy="1157164"/>
      </dsp:txXfrm>
    </dsp:sp>
    <dsp:sp modelId="{DAE6EC05-50AA-4CF9-9BF7-5FC9290933DB}">
      <dsp:nvSpPr>
        <dsp:cNvPr id="0" name=""/>
        <dsp:cNvSpPr/>
      </dsp:nvSpPr>
      <dsp:spPr>
        <a:xfrm>
          <a:off x="4243222" y="5369"/>
          <a:ext cx="2116859" cy="1157164"/>
        </a:xfrm>
        <a:prstGeom prst="rect">
          <a:avLst/>
        </a:prstGeom>
        <a:no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a:solidFill>
                <a:schemeClr val="accent5">
                  <a:lumMod val="50000"/>
                </a:schemeClr>
              </a:solidFill>
              <a:latin typeface="Arial Narrow" panose="020B0606020202030204" pitchFamily="34" charset="0"/>
            </a:rPr>
            <a:t>Filial Manaus - em implantação</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Rua Belo Horizonte,  nº 19 - Sala  1.404,</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Ed. The </a:t>
          </a:r>
          <a:r>
            <a:rPr lang="pt-BR" sz="1000" kern="1200" dirty="0" err="1">
              <a:solidFill>
                <a:schemeClr val="accent5">
                  <a:lumMod val="50000"/>
                </a:schemeClr>
              </a:solidFill>
              <a:latin typeface="Arial Narrow" panose="020B0606020202030204" pitchFamily="34" charset="0"/>
            </a:rPr>
            <a:t>Place</a:t>
          </a:r>
          <a:r>
            <a:rPr lang="pt-BR" sz="1000" kern="1200" dirty="0">
              <a:solidFill>
                <a:schemeClr val="accent5">
                  <a:lumMod val="50000"/>
                </a:schemeClr>
              </a:solidFill>
              <a:latin typeface="Arial Narrow" panose="020B0606020202030204" pitchFamily="34" charset="0"/>
            </a:rPr>
            <a:t> Business Center</a:t>
          </a:r>
        </a:p>
        <a:p>
          <a:pPr lvl="0" algn="ctr" defTabSz="488950">
            <a:lnSpc>
              <a:spcPct val="90000"/>
            </a:lnSpc>
            <a:spcBef>
              <a:spcPct val="0"/>
            </a:spcBef>
            <a:spcAft>
              <a:spcPct val="35000"/>
            </a:spcAft>
          </a:pPr>
          <a:r>
            <a:rPr lang="pt-BR" sz="1000" kern="1200" dirty="0">
              <a:solidFill>
                <a:schemeClr val="accent5">
                  <a:lumMod val="50000"/>
                </a:schemeClr>
              </a:solidFill>
              <a:latin typeface="Arial Narrow" panose="020B0606020202030204" pitchFamily="34" charset="0"/>
            </a:rPr>
            <a:t>Adrianópolis, Manaus, AM, 69057-060</a:t>
          </a:r>
        </a:p>
      </dsp:txBody>
      <dsp:txXfrm>
        <a:off x="4243222" y="5369"/>
        <a:ext cx="2116859" cy="11571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4.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diagramLayout" Target="../diagrams/layout1.xml"/><Relationship Id="rId21"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diagramQuickStyle" Target="../diagrams/quickStyle1.xml"/><Relationship Id="rId9" Type="http://schemas.microsoft.com/office/2007/relationships/hdphoto" Target="../media/hdphoto5.wdp"/><Relationship Id="rId14" Type="http://schemas.openxmlformats.org/officeDocument/2006/relationships/image" Target="../media/image12.png"/><Relationship Id="rId22"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4.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1520" y="1707654"/>
            <a:ext cx="3744416" cy="528372"/>
          </a:xfrm>
        </p:spPr>
        <p:txBody>
          <a:bodyPr>
            <a:noAutofit/>
          </a:bodyPr>
          <a:lstStyle>
            <a:lvl1pPr>
              <a:defRPr sz="2400" b="1" baseline="0"/>
            </a:lvl1pPr>
          </a:lstStyle>
          <a:p>
            <a:r>
              <a:rPr lang="pt-BR" dirty="0"/>
              <a:t>Nome do Evento</a:t>
            </a:r>
          </a:p>
        </p:txBody>
      </p:sp>
      <p:sp>
        <p:nvSpPr>
          <p:cNvPr id="3" name="Subtítulo 2"/>
          <p:cNvSpPr>
            <a:spLocks noGrp="1"/>
          </p:cNvSpPr>
          <p:nvPr>
            <p:ph type="subTitle" idx="1" hasCustomPrompt="1"/>
          </p:nvPr>
        </p:nvSpPr>
        <p:spPr>
          <a:xfrm>
            <a:off x="251520" y="2283718"/>
            <a:ext cx="3744416" cy="360040"/>
          </a:xfrm>
        </p:spPr>
        <p:txBody>
          <a:bodyPr>
            <a:normAutofit/>
          </a:bodyPr>
          <a:lstStyle>
            <a:lvl1pPr marL="0" indent="0" algn="ctr">
              <a:buNone/>
              <a:defRPr sz="1600" b="1" i="1">
                <a:solidFill>
                  <a:schemeClr val="accent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Cidade, data</a:t>
            </a:r>
          </a:p>
        </p:txBody>
      </p:sp>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pic>
        <p:nvPicPr>
          <p:cNvPr id="7" name="Picture 2" descr="Z:\APRESENTAÇÕES\APRESENTAÇÕES 2017\TEMPLATE\links\Ativo 1.png"/>
          <p:cNvPicPr>
            <a:picLocks noChangeAspect="1" noChangeArrowheads="1"/>
          </p:cNvPicPr>
          <p:nvPr userDrawn="1"/>
        </p:nvPicPr>
        <p:blipFill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130" t="40464" r="45435" b="1199"/>
          <a:stretch/>
        </p:blipFill>
        <p:spPr bwMode="auto">
          <a:xfrm>
            <a:off x="2627784" y="2029973"/>
            <a:ext cx="3636740" cy="3113527"/>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11502" t="24991" r="42190" b="4320"/>
          <a:stretch/>
        </p:blipFill>
        <p:spPr bwMode="auto">
          <a:xfrm>
            <a:off x="4962524" y="-1710"/>
            <a:ext cx="4181475" cy="514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Z:\APRESENTAÇÕES\APRESENTAÇÕES 2017\TEMPLATE\links\Ativo 3.png"/>
          <p:cNvPicPr>
            <a:picLocks noChangeAspect="1" noChangeArrowheads="1"/>
          </p:cNvPicPr>
          <p:nvPr userDrawn="1"/>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99992" y="3075438"/>
            <a:ext cx="3143250" cy="2097088"/>
          </a:xfrm>
          <a:prstGeom prst="rect">
            <a:avLst/>
          </a:prstGeom>
          <a:noFill/>
          <a:effectLst>
            <a:innerShdw blurRad="63500" dist="50800" dir="108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0" name="Triângulo isósceles 9"/>
          <p:cNvSpPr/>
          <p:nvPr userDrawn="1"/>
        </p:nvSpPr>
        <p:spPr>
          <a:xfrm>
            <a:off x="5148065" y="-1710"/>
            <a:ext cx="3528391" cy="3075438"/>
          </a:xfrm>
          <a:prstGeom prst="triangle">
            <a:avLst/>
          </a:prstGeom>
          <a:ln>
            <a:noFill/>
          </a:ln>
          <a:effectLst>
            <a:innerShdw blurRad="63500" dist="50800" dir="108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pic>
        <p:nvPicPr>
          <p:cNvPr id="11" name="Imagem 10"/>
          <p:cNvPicPr>
            <a:picLocks noChangeAspect="1"/>
          </p:cNvPicPr>
          <p:nvPr userDrawn="1"/>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03993" y="-1710"/>
            <a:ext cx="3572263" cy="3075438"/>
          </a:xfrm>
          <a:prstGeom prst="rect">
            <a:avLst/>
          </a:prstGeom>
          <a:effectLst>
            <a:innerShdw blurRad="63500" dist="50800" dir="13500000">
              <a:prstClr val="black">
                <a:alpha val="50000"/>
              </a:prstClr>
            </a:innerShdw>
          </a:effectLst>
        </p:spPr>
      </p:pic>
      <p:pic>
        <p:nvPicPr>
          <p:cNvPr id="12" name="Imagem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708847" y="1630274"/>
            <a:ext cx="2406825" cy="1302338"/>
          </a:xfrm>
          <a:prstGeom prst="rect">
            <a:avLst/>
          </a:prstGeom>
        </p:spPr>
      </p:pic>
    </p:spTree>
    <p:extLst>
      <p:ext uri="{BB962C8B-B14F-4D97-AF65-F5344CB8AC3E}">
        <p14:creationId xmlns:p14="http://schemas.microsoft.com/office/powerpoint/2010/main" val="2298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ítulo e conteúdo - Gráficos">
    <p:spTree>
      <p:nvGrpSpPr>
        <p:cNvPr id="1" name=""/>
        <p:cNvGrpSpPr/>
        <p:nvPr/>
      </p:nvGrpSpPr>
      <p:grpSpPr>
        <a:xfrm>
          <a:off x="0" y="0"/>
          <a:ext cx="0" cy="0"/>
          <a:chOff x="0" y="0"/>
          <a:chExt cx="0" cy="0"/>
        </a:xfrm>
      </p:grpSpPr>
      <p:sp>
        <p:nvSpPr>
          <p:cNvPr id="2" name="Título 1"/>
          <p:cNvSpPr>
            <a:spLocks noGrp="1"/>
          </p:cNvSpPr>
          <p:nvPr>
            <p:ph type="title"/>
          </p:nvPr>
        </p:nvSpPr>
        <p:spPr>
          <a:xfrm>
            <a:off x="0" y="195486"/>
            <a:ext cx="9143998" cy="421556"/>
          </a:xfrm>
        </p:spPr>
        <p:txBody>
          <a:bodyPr>
            <a:normAutofit/>
          </a:bodyPr>
          <a:lstStyle>
            <a:lvl1pPr>
              <a:defRPr lang="pt-BR" sz="2800" b="1" kern="1200" dirty="0">
                <a:solidFill>
                  <a:schemeClr val="accent5">
                    <a:lumMod val="75000"/>
                  </a:schemeClr>
                </a:solidFill>
                <a:latin typeface="Arial Narrow" panose="020B0606020202030204" pitchFamily="34" charset="0"/>
                <a:ea typeface="+mn-ea"/>
                <a:cs typeface="+mn-cs"/>
              </a:defRPr>
            </a:lvl1pPr>
          </a:lstStyle>
          <a:p>
            <a:r>
              <a:rPr lang="pt-BR"/>
              <a:t>Clique para editar o título mestre</a:t>
            </a:r>
            <a:endParaRPr lang="pt-BR" dirty="0"/>
          </a:p>
        </p:txBody>
      </p:sp>
      <p:sp>
        <p:nvSpPr>
          <p:cNvPr id="3" name="Espaço Reservado para Conteúdo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7" name="Triângulo retângulo 6"/>
          <p:cNvSpPr/>
          <p:nvPr/>
        </p:nvSpPr>
        <p:spPr>
          <a:xfrm flipH="1" flipV="1">
            <a:off x="0" y="-2"/>
            <a:ext cx="9143998" cy="195488"/>
          </a:xfrm>
          <a:prstGeom prst="rtTriangl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cxnSp>
        <p:nvCxnSpPr>
          <p:cNvPr id="13" name="Conector reto 12"/>
          <p:cNvCxnSpPr/>
          <p:nvPr/>
        </p:nvCxnSpPr>
        <p:spPr>
          <a:xfrm>
            <a:off x="0" y="627534"/>
            <a:ext cx="91440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Espaço Reservado para Conteúdo 8"/>
          <p:cNvSpPr>
            <a:spLocks noGrp="1"/>
          </p:cNvSpPr>
          <p:nvPr>
            <p:ph sz="quarter" idx="13"/>
          </p:nvPr>
        </p:nvSpPr>
        <p:spPr>
          <a:xfrm>
            <a:off x="107504" y="0"/>
            <a:ext cx="1584176" cy="276225"/>
          </a:xfrm>
          <a:solidFill>
            <a:schemeClr val="accent5"/>
          </a:solidFill>
        </p:spPr>
        <p:txBody>
          <a:bodyPr vert="horz" lIns="91440" tIns="45720" rIns="91440" bIns="45720" rtlCol="0" anchor="ctr">
            <a:noAutofit/>
          </a:bodyPr>
          <a:lstStyle>
            <a:lvl1pPr marL="0" indent="0">
              <a:buNone/>
              <a:defRPr lang="pt-BR" sz="1050" b="1" smtClean="0">
                <a:solidFill>
                  <a:schemeClr val="bg1"/>
                </a:solidFill>
                <a:latin typeface="Arial Narrow" panose="020B0606020202030204" pitchFamily="34" charset="0"/>
              </a:defRPr>
            </a:lvl1pPr>
            <a:lvl2pPr marL="171450" indent="0">
              <a:buNone/>
              <a:defRPr lang="pt-BR" sz="1400" smtClean="0"/>
            </a:lvl2pPr>
            <a:lvl3pPr marL="685800" indent="0">
              <a:buNone/>
              <a:defRPr lang="pt-BR" sz="1400" smtClean="0"/>
            </a:lvl3pPr>
            <a:lvl4pPr marL="1143000" indent="0">
              <a:buNone/>
              <a:defRPr lang="pt-BR" sz="1400" smtClean="0"/>
            </a:lvl4pPr>
            <a:lvl5pPr marL="1600200" indent="0">
              <a:buNone/>
              <a:defRPr lang="pt-BR" sz="1400"/>
            </a:lvl5pPr>
          </a:lstStyle>
          <a:p>
            <a:pPr marL="0" lvl="0" algn="ctr">
              <a:spcBef>
                <a:spcPct val="0"/>
              </a:spcBef>
            </a:pPr>
            <a:r>
              <a:rPr lang="pt-BR" dirty="0"/>
              <a:t>Clique para editar o texto mestre</a:t>
            </a:r>
          </a:p>
        </p:txBody>
      </p:sp>
    </p:spTree>
    <p:extLst>
      <p:ext uri="{BB962C8B-B14F-4D97-AF65-F5344CB8AC3E}">
        <p14:creationId xmlns:p14="http://schemas.microsoft.com/office/powerpoint/2010/main" val="423733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Associados">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3631A0-2176-4DF1-8DD0-AD4AACC7A72C}" type="datetimeFigureOut">
              <a:rPr lang="pt-BR" smtClean="0"/>
              <a:t>20/06/2017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57995A5-F205-417D-8869-BAC3B99380BC}" type="slidenum">
              <a:rPr lang="pt-BR" smtClean="0"/>
              <a:t>‹nº›</a:t>
            </a:fld>
            <a:endParaRPr lang="pt-BR"/>
          </a:p>
        </p:txBody>
      </p:sp>
      <p:sp>
        <p:nvSpPr>
          <p:cNvPr id="5" name="CaixaDeTexto 4"/>
          <p:cNvSpPr txBox="1"/>
          <p:nvPr userDrawn="1"/>
        </p:nvSpPr>
        <p:spPr>
          <a:xfrm>
            <a:off x="0" y="123478"/>
            <a:ext cx="9143999" cy="646331"/>
          </a:xfrm>
          <a:prstGeom prst="rect">
            <a:avLst/>
          </a:prstGeom>
          <a:solidFill>
            <a:schemeClr val="accent5">
              <a:lumMod val="50000"/>
            </a:schemeClr>
          </a:solidFill>
        </p:spPr>
        <p:txBody>
          <a:bodyPr wrap="square" rtlCol="0">
            <a:spAutoFit/>
          </a:bodyPr>
          <a:lstStyle/>
          <a:p>
            <a:pPr algn="ctr"/>
            <a:r>
              <a:rPr lang="pt-BR" sz="3600" b="1" dirty="0">
                <a:solidFill>
                  <a:schemeClr val="bg1"/>
                </a:solidFill>
                <a:effectLst>
                  <a:outerShdw blurRad="38100" dist="38100" dir="2700000" algn="tl">
                    <a:srgbClr val="000000">
                      <a:alpha val="43137"/>
                    </a:srgbClr>
                  </a:outerShdw>
                </a:effectLst>
                <a:latin typeface="Arial Narrow" panose="020B0606020202030204" pitchFamily="34" charset="0"/>
              </a:rPr>
              <a:t>Associados</a:t>
            </a:r>
          </a:p>
        </p:txBody>
      </p:sp>
      <p:sp>
        <p:nvSpPr>
          <p:cNvPr id="6" name="Retângulo 5"/>
          <p:cNvSpPr/>
          <p:nvPr userDrawn="1"/>
        </p:nvSpPr>
        <p:spPr>
          <a:xfrm>
            <a:off x="0" y="3075806"/>
            <a:ext cx="9144000" cy="206769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a:solidFill>
                <a:schemeClr val="accent5">
                  <a:lumMod val="50000"/>
                </a:schemeClr>
              </a:solidFill>
              <a:latin typeface="+mj-lt"/>
            </a:endParaRPr>
          </a:p>
        </p:txBody>
      </p:sp>
      <p:sp>
        <p:nvSpPr>
          <p:cNvPr id="27" name="CaixaDeTexto 26"/>
          <p:cNvSpPr txBox="1"/>
          <p:nvPr userDrawn="1"/>
        </p:nvSpPr>
        <p:spPr>
          <a:xfrm>
            <a:off x="1" y="3160008"/>
            <a:ext cx="9143998" cy="707886"/>
          </a:xfrm>
          <a:prstGeom prst="rect">
            <a:avLst/>
          </a:prstGeom>
          <a:noFill/>
        </p:spPr>
        <p:txBody>
          <a:bodyPr wrap="square" rtlCol="0">
            <a:spAutoFit/>
          </a:bodyPr>
          <a:lstStyle/>
          <a:p>
            <a:pPr algn="ctr"/>
            <a:r>
              <a:rPr lang="pt-BR" sz="2000" b="1" dirty="0">
                <a:solidFill>
                  <a:schemeClr val="accent5">
                    <a:lumMod val="50000"/>
                  </a:schemeClr>
                </a:solidFill>
                <a:latin typeface="Arial Narrow" panose="020B0606020202030204" pitchFamily="34" charset="0"/>
              </a:rPr>
              <a:t>Atendimento a 98% do mercado nacional</a:t>
            </a:r>
            <a:br>
              <a:rPr lang="pt-BR" sz="2000" b="1" dirty="0">
                <a:solidFill>
                  <a:schemeClr val="accent5">
                    <a:lumMod val="50000"/>
                  </a:schemeClr>
                </a:solidFill>
                <a:latin typeface="Arial Narrow" panose="020B0606020202030204" pitchFamily="34" charset="0"/>
              </a:rPr>
            </a:br>
            <a:r>
              <a:rPr lang="pt-BR" sz="2000" b="1" dirty="0">
                <a:solidFill>
                  <a:schemeClr val="accent5">
                    <a:lumMod val="50000"/>
                  </a:schemeClr>
                </a:solidFill>
                <a:latin typeface="Arial Narrow" panose="020B0606020202030204" pitchFamily="34" charset="0"/>
              </a:rPr>
              <a:t>de Motocicletas e a 40% de Bicicletas </a:t>
            </a:r>
          </a:p>
        </p:txBody>
      </p:sp>
      <p:graphicFrame>
        <p:nvGraphicFramePr>
          <p:cNvPr id="28" name="Diagrama 27"/>
          <p:cNvGraphicFramePr/>
          <p:nvPr userDrawn="1">
            <p:extLst>
              <p:ext uri="{D42A27DB-BD31-4B8C-83A1-F6EECF244321}">
                <p14:modId xmlns:p14="http://schemas.microsoft.com/office/powerpoint/2010/main" val="449717490"/>
              </p:ext>
            </p:extLst>
          </p:nvPr>
        </p:nvGraphicFramePr>
        <p:xfrm>
          <a:off x="1391816" y="3795886"/>
          <a:ext cx="6360368" cy="1167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riângulo retângulo 28"/>
          <p:cNvSpPr/>
          <p:nvPr userDrawn="1"/>
        </p:nvSpPr>
        <p:spPr>
          <a:xfrm flipH="1" flipV="1">
            <a:off x="0" y="-2"/>
            <a:ext cx="9143998" cy="195488"/>
          </a:xfrm>
          <a:prstGeom prst="rtTriangl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grpSp>
        <p:nvGrpSpPr>
          <p:cNvPr id="30" name="Grupo 29"/>
          <p:cNvGrpSpPr/>
          <p:nvPr userDrawn="1"/>
        </p:nvGrpSpPr>
        <p:grpSpPr>
          <a:xfrm>
            <a:off x="7597908" y="4443958"/>
            <a:ext cx="1546090" cy="699541"/>
            <a:chOff x="7597908" y="4443958"/>
            <a:chExt cx="1546090" cy="699541"/>
          </a:xfrm>
        </p:grpSpPr>
        <p:sp>
          <p:nvSpPr>
            <p:cNvPr id="31" name="Triângulo retângulo 30"/>
            <p:cNvSpPr/>
            <p:nvPr/>
          </p:nvSpPr>
          <p:spPr>
            <a:xfrm flipH="1">
              <a:off x="7597908" y="4443958"/>
              <a:ext cx="1546090" cy="699541"/>
            </a:xfrm>
            <a:prstGeom prst="r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pic>
          <p:nvPicPr>
            <p:cNvPr id="32" name="Imagem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6416" y="4720774"/>
              <a:ext cx="816474" cy="351814"/>
            </a:xfrm>
            <a:prstGeom prst="rect">
              <a:avLst/>
            </a:prstGeom>
          </p:spPr>
        </p:pic>
      </p:grpSp>
      <p:grpSp>
        <p:nvGrpSpPr>
          <p:cNvPr id="55" name="Grupo 54"/>
          <p:cNvGrpSpPr/>
          <p:nvPr userDrawn="1"/>
        </p:nvGrpSpPr>
        <p:grpSpPr>
          <a:xfrm>
            <a:off x="6637997" y="1161357"/>
            <a:ext cx="2177587" cy="1634390"/>
            <a:chOff x="827584" y="2355726"/>
            <a:chExt cx="2882900" cy="2163763"/>
          </a:xfrm>
        </p:grpSpPr>
        <p:pic>
          <p:nvPicPr>
            <p:cNvPr id="56" name="Picture 2"/>
            <p:cNvPicPr>
              <a:picLocks noChangeAspect="1" noChangeArrowheads="1"/>
            </p:cNvPicPr>
            <p:nvPr/>
          </p:nvPicPr>
          <p:blipFill>
            <a:blip r:embed="rId8" cstate="email">
              <a:extLst>
                <a:ext uri="{BEBA8EAE-BF5A-486C-A8C5-ECC9F3942E4B}">
                  <a14:imgProps xmlns:a14="http://schemas.microsoft.com/office/drawing/2010/main">
                    <a14:imgLayer r:embed="rId9">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827584" y="2355726"/>
              <a:ext cx="28829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upo 56"/>
            <p:cNvGrpSpPr/>
            <p:nvPr/>
          </p:nvGrpSpPr>
          <p:grpSpPr>
            <a:xfrm>
              <a:off x="1020227" y="2734071"/>
              <a:ext cx="2618291" cy="1596301"/>
              <a:chOff x="264355" y="2997240"/>
              <a:chExt cx="2770576" cy="1689144"/>
            </a:xfrm>
          </p:grpSpPr>
          <p:pic>
            <p:nvPicPr>
              <p:cNvPr id="58" name="Imagem 5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64355" y="2997240"/>
                <a:ext cx="1137222" cy="326321"/>
              </a:xfrm>
              <a:prstGeom prst="rect">
                <a:avLst/>
              </a:prstGeom>
            </p:spPr>
          </p:pic>
          <p:pic>
            <p:nvPicPr>
              <p:cNvPr id="59" name="Imagem 5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624712" y="3066941"/>
                <a:ext cx="1410219" cy="186917"/>
              </a:xfrm>
              <a:prstGeom prst="rect">
                <a:avLst/>
              </a:prstGeom>
            </p:spPr>
          </p:pic>
          <p:pic>
            <p:nvPicPr>
              <p:cNvPr id="60" name="Imagem 5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41130" y="3916533"/>
                <a:ext cx="583675" cy="757777"/>
              </a:xfrm>
              <a:prstGeom prst="rect">
                <a:avLst/>
              </a:prstGeom>
            </p:spPr>
          </p:pic>
          <p:pic>
            <p:nvPicPr>
              <p:cNvPr id="61" name="Imagem 60"/>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020308" y="3864262"/>
                <a:ext cx="630867" cy="822122"/>
              </a:xfrm>
              <a:prstGeom prst="rect">
                <a:avLst/>
              </a:prstGeom>
            </p:spPr>
          </p:pic>
        </p:grpSp>
      </p:grpSp>
      <p:cxnSp>
        <p:nvCxnSpPr>
          <p:cNvPr id="62" name="Conector reto 61"/>
          <p:cNvCxnSpPr/>
          <p:nvPr userDrawn="1"/>
        </p:nvCxnSpPr>
        <p:spPr>
          <a:xfrm>
            <a:off x="324589" y="1131590"/>
            <a:ext cx="5812430" cy="0"/>
          </a:xfrm>
          <a:prstGeom prst="line">
            <a:avLst/>
          </a:prstGeom>
          <a:noFill/>
          <a:ln w="9525" cap="flat" cmpd="sng" algn="ctr">
            <a:solidFill>
              <a:srgbClr val="52717E">
                <a:lumMod val="60000"/>
                <a:lumOff val="40000"/>
              </a:srgbClr>
            </a:solidFill>
            <a:prstDash val="solid"/>
          </a:ln>
          <a:effectLst/>
        </p:spPr>
      </p:cxnSp>
      <p:cxnSp>
        <p:nvCxnSpPr>
          <p:cNvPr id="63" name="Conector reto 62"/>
          <p:cNvCxnSpPr/>
          <p:nvPr userDrawn="1"/>
        </p:nvCxnSpPr>
        <p:spPr>
          <a:xfrm>
            <a:off x="6566996" y="1131590"/>
            <a:ext cx="2325484" cy="0"/>
          </a:xfrm>
          <a:prstGeom prst="line">
            <a:avLst/>
          </a:prstGeom>
          <a:noFill/>
          <a:ln w="9525" cap="flat" cmpd="sng" algn="ctr">
            <a:solidFill>
              <a:srgbClr val="52717E">
                <a:lumMod val="60000"/>
                <a:lumOff val="40000"/>
              </a:srgbClr>
            </a:solidFill>
            <a:prstDash val="solid"/>
          </a:ln>
          <a:effectLst/>
        </p:spPr>
      </p:cxnSp>
      <p:sp>
        <p:nvSpPr>
          <p:cNvPr id="64" name="CaixaDeTexto 63"/>
          <p:cNvSpPr txBox="1"/>
          <p:nvPr userDrawn="1"/>
        </p:nvSpPr>
        <p:spPr>
          <a:xfrm>
            <a:off x="324589" y="915566"/>
            <a:ext cx="581243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dirty="0">
                <a:ln>
                  <a:noFill/>
                </a:ln>
                <a:solidFill>
                  <a:srgbClr val="52717E">
                    <a:lumMod val="60000"/>
                    <a:lumOff val="40000"/>
                  </a:srgbClr>
                </a:solidFill>
                <a:effectLst/>
                <a:uLnTx/>
                <a:uFillTx/>
              </a:rPr>
              <a:t>Motocicleta</a:t>
            </a:r>
          </a:p>
        </p:txBody>
      </p:sp>
      <p:sp>
        <p:nvSpPr>
          <p:cNvPr id="65" name="CaixaDeTexto 64"/>
          <p:cNvSpPr txBox="1"/>
          <p:nvPr userDrawn="1"/>
        </p:nvSpPr>
        <p:spPr>
          <a:xfrm>
            <a:off x="6566995" y="915566"/>
            <a:ext cx="2319593"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dirty="0">
                <a:ln>
                  <a:noFill/>
                </a:ln>
                <a:solidFill>
                  <a:srgbClr val="52717E">
                    <a:lumMod val="60000"/>
                    <a:lumOff val="40000"/>
                  </a:srgbClr>
                </a:solidFill>
                <a:effectLst/>
                <a:uLnTx/>
                <a:uFillTx/>
              </a:rPr>
              <a:t>Bicicleta</a:t>
            </a:r>
          </a:p>
        </p:txBody>
      </p:sp>
      <p:grpSp>
        <p:nvGrpSpPr>
          <p:cNvPr id="66" name="Grupo 65"/>
          <p:cNvGrpSpPr/>
          <p:nvPr userDrawn="1"/>
        </p:nvGrpSpPr>
        <p:grpSpPr>
          <a:xfrm>
            <a:off x="251520" y="1406304"/>
            <a:ext cx="6086025" cy="1251774"/>
            <a:chOff x="107504" y="1406304"/>
            <a:chExt cx="6303110" cy="1296424"/>
          </a:xfrm>
        </p:grpSpPr>
        <p:pic>
          <p:nvPicPr>
            <p:cNvPr id="67" name="Imagem 6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72852" y="1445923"/>
              <a:ext cx="660919" cy="604376"/>
            </a:xfrm>
            <a:prstGeom prst="rect">
              <a:avLst/>
            </a:prstGeom>
          </p:spPr>
        </p:pic>
        <p:pic>
          <p:nvPicPr>
            <p:cNvPr id="68" name="Imagem 67"/>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07504" y="2355726"/>
              <a:ext cx="991615" cy="347002"/>
            </a:xfrm>
            <a:prstGeom prst="rect">
              <a:avLst/>
            </a:prstGeom>
          </p:spPr>
        </p:pic>
        <p:pic>
          <p:nvPicPr>
            <p:cNvPr id="69" name="Imagem 68"/>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354674" y="1450145"/>
              <a:ext cx="766470" cy="595932"/>
            </a:xfrm>
            <a:prstGeom prst="rect">
              <a:avLst/>
            </a:prstGeom>
          </p:spPr>
        </p:pic>
        <p:pic>
          <p:nvPicPr>
            <p:cNvPr id="70" name="Imagem 6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4224974" y="2435186"/>
              <a:ext cx="1025871" cy="214158"/>
            </a:xfrm>
            <a:prstGeom prst="rect">
              <a:avLst/>
            </a:prstGeom>
          </p:spPr>
        </p:pic>
        <p:pic>
          <p:nvPicPr>
            <p:cNvPr id="71" name="Imagem 70"/>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588193" y="1457475"/>
              <a:ext cx="724036" cy="581273"/>
            </a:xfrm>
            <a:prstGeom prst="rect">
              <a:avLst/>
            </a:prstGeom>
          </p:spPr>
        </p:pic>
        <p:pic>
          <p:nvPicPr>
            <p:cNvPr id="72" name="Imagem 7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5489808" y="2383491"/>
              <a:ext cx="920806" cy="317549"/>
            </a:xfrm>
            <a:prstGeom prst="rect">
              <a:avLst/>
            </a:prstGeom>
          </p:spPr>
        </p:pic>
        <p:pic>
          <p:nvPicPr>
            <p:cNvPr id="73" name="Imagem 72"/>
            <p:cNvPicPr>
              <a:picLocks noChangeAspect="1"/>
            </p:cNvPicPr>
            <p:nvPr userDrawn="1"/>
          </p:nvPicPr>
          <p:blipFill rotWithShape="1">
            <a:blip r:embed="rId20" cstate="email">
              <a:extLst>
                <a:ext uri="{28A0092B-C50C-407E-A947-70E740481C1C}">
                  <a14:useLocalDpi xmlns:a14="http://schemas.microsoft.com/office/drawing/2010/main" val="0"/>
                </a:ext>
              </a:extLst>
            </a:blip>
            <a:srcRect l="10319" t="11743" r="13178" b="16788"/>
            <a:stretch/>
          </p:blipFill>
          <p:spPr>
            <a:xfrm>
              <a:off x="1576717" y="1406304"/>
              <a:ext cx="731763" cy="683614"/>
            </a:xfrm>
            <a:prstGeom prst="rect">
              <a:avLst/>
            </a:prstGeom>
          </p:spPr>
        </p:pic>
        <p:pic>
          <p:nvPicPr>
            <p:cNvPr id="74" name="Imagem 73"/>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397923" y="2437520"/>
              <a:ext cx="1089350" cy="209490"/>
            </a:xfrm>
            <a:prstGeom prst="rect">
              <a:avLst/>
            </a:prstGeom>
          </p:spPr>
        </p:pic>
        <p:pic>
          <p:nvPicPr>
            <p:cNvPr id="75" name="Imagem 74"/>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2754580" y="2400248"/>
              <a:ext cx="1176666" cy="284034"/>
            </a:xfrm>
            <a:prstGeom prst="rect">
              <a:avLst/>
            </a:prstGeom>
          </p:spPr>
        </p:pic>
        <p:pic>
          <p:nvPicPr>
            <p:cNvPr id="76" name="Picture 2" descr="Z:\LOGO\Associados\ASSOCIADAS - MOTOCICLETA\DUCATI\Ducati_Shield_11_20.png"/>
            <p:cNvPicPr>
              <a:picLocks noChangeAspect="1" noChangeArrowheads="1"/>
            </p:cNvPicPr>
            <p:nvPr userDrawn="1"/>
          </p:nvPicPr>
          <p:blipFill>
            <a:blip r:embed="rId23" cstate="email">
              <a:extLst>
                <a:ext uri="{28A0092B-C50C-407E-A947-70E740481C1C}">
                  <a14:useLocalDpi xmlns:a14="http://schemas.microsoft.com/office/drawing/2010/main" val="0"/>
                </a:ext>
              </a:extLst>
            </a:blip>
            <a:srcRect/>
            <a:stretch>
              <a:fillRect/>
            </a:stretch>
          </p:blipFill>
          <p:spPr bwMode="auto">
            <a:xfrm>
              <a:off x="3046615" y="1434163"/>
              <a:ext cx="592597" cy="627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332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ção">
    <p:spTree>
      <p:nvGrpSpPr>
        <p:cNvPr id="1" name=""/>
        <p:cNvGrpSpPr/>
        <p:nvPr/>
      </p:nvGrpSpPr>
      <p:grpSpPr>
        <a:xfrm>
          <a:off x="0" y="0"/>
          <a:ext cx="0" cy="0"/>
          <a:chOff x="0" y="0"/>
          <a:chExt cx="0" cy="0"/>
        </a:xfrm>
      </p:grpSpPr>
      <p:sp>
        <p:nvSpPr>
          <p:cNvPr id="7" name="Retângulo 6"/>
          <p:cNvSpPr/>
          <p:nvPr userDrawn="1"/>
        </p:nvSpPr>
        <p:spPr>
          <a:xfrm>
            <a:off x="1" y="1743223"/>
            <a:ext cx="9143999" cy="16570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2" name="Título 1"/>
          <p:cNvSpPr>
            <a:spLocks noGrp="1"/>
          </p:cNvSpPr>
          <p:nvPr>
            <p:ph type="title"/>
          </p:nvPr>
        </p:nvSpPr>
        <p:spPr>
          <a:xfrm>
            <a:off x="1" y="2060972"/>
            <a:ext cx="9144000" cy="1021556"/>
          </a:xfrm>
        </p:spPr>
        <p:txBody>
          <a:bodyPr anchor="ctr">
            <a:normAutofit/>
          </a:bodyPr>
          <a:lstStyle>
            <a:lvl1pPr marL="0" algn="ctr" defTabSz="914400" rtl="0" eaLnBrk="1" latinLnBrk="0" hangingPunct="1">
              <a:defRPr lang="pt-BR" sz="4400" b="1" kern="1200" dirty="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pt-BR"/>
              <a:t>Clique para editar o título mestre</a:t>
            </a:r>
            <a:endParaRPr lang="pt-BR" dirty="0"/>
          </a:p>
        </p:txBody>
      </p:sp>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8" name="Triângulo retângulo 7"/>
          <p:cNvSpPr/>
          <p:nvPr userDrawn="1"/>
        </p:nvSpPr>
        <p:spPr>
          <a:xfrm flipH="1" flipV="1">
            <a:off x="0" y="-2"/>
            <a:ext cx="9144000" cy="843560"/>
          </a:xfrm>
          <a:prstGeom prst="rtTriangl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spTree>
    <p:extLst>
      <p:ext uri="{BB962C8B-B14F-4D97-AF65-F5344CB8AC3E}">
        <p14:creationId xmlns:p14="http://schemas.microsoft.com/office/powerpoint/2010/main" val="171763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ópico">
    <p:spTree>
      <p:nvGrpSpPr>
        <p:cNvPr id="1" name=""/>
        <p:cNvGrpSpPr/>
        <p:nvPr/>
      </p:nvGrpSpPr>
      <p:grpSpPr>
        <a:xfrm>
          <a:off x="0" y="0"/>
          <a:ext cx="0" cy="0"/>
          <a:chOff x="0" y="0"/>
          <a:chExt cx="0" cy="0"/>
        </a:xfrm>
      </p:grpSpPr>
      <p:sp>
        <p:nvSpPr>
          <p:cNvPr id="2" name="Título 1"/>
          <p:cNvSpPr>
            <a:spLocks noGrp="1"/>
          </p:cNvSpPr>
          <p:nvPr>
            <p:ph type="title"/>
          </p:nvPr>
        </p:nvSpPr>
        <p:spPr>
          <a:xfrm>
            <a:off x="1" y="1851670"/>
            <a:ext cx="9144000" cy="1021556"/>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pt-BR" sz="3600" b="1" dirty="0">
                <a:solidFill>
                  <a:schemeClr val="accent5">
                    <a:lumMod val="50000"/>
                  </a:schemeClr>
                </a:solidFill>
                <a:latin typeface="Arial Narrow" panose="020B0606020202030204" pitchFamily="34" charset="0"/>
                <a:ea typeface="+mn-ea"/>
                <a:cs typeface="+mn-cs"/>
              </a:defRPr>
            </a:lvl1pPr>
          </a:lstStyle>
          <a:p>
            <a:pPr marL="0" lvl="0"/>
            <a:r>
              <a:rPr lang="pt-BR"/>
              <a:t>Clique para editar o título mestre</a:t>
            </a:r>
            <a:endParaRPr lang="pt-BR" dirty="0"/>
          </a:p>
        </p:txBody>
      </p:sp>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8" name="Triângulo retângulo 7"/>
          <p:cNvSpPr/>
          <p:nvPr userDrawn="1"/>
        </p:nvSpPr>
        <p:spPr>
          <a:xfrm flipH="1" flipV="1">
            <a:off x="0" y="-2"/>
            <a:ext cx="9144000" cy="843560"/>
          </a:xfrm>
          <a:prstGeom prst="rtTriangl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spTree>
    <p:extLst>
      <p:ext uri="{BB962C8B-B14F-4D97-AF65-F5344CB8AC3E}">
        <p14:creationId xmlns:p14="http://schemas.microsoft.com/office/powerpoint/2010/main" val="221179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ção_Foto_Moto">
    <p:bg>
      <p:bgPr>
        <a:blipFill dpi="0"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Lst>
          </a:blip>
          <a:srcRect/>
          <a:stretch>
            <a:fillRect l="-5000" t="-35000" r="-5000"/>
          </a:stretch>
        </a:blip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10" name="Título 1"/>
          <p:cNvSpPr>
            <a:spLocks noGrp="1"/>
          </p:cNvSpPr>
          <p:nvPr>
            <p:ph type="title"/>
          </p:nvPr>
        </p:nvSpPr>
        <p:spPr>
          <a:xfrm>
            <a:off x="1" y="1851670"/>
            <a:ext cx="9144000" cy="1590898"/>
          </a:xfrm>
          <a:prstGeom prst="homePlate">
            <a:avLst/>
          </a:prstGeom>
          <a:solidFill>
            <a:schemeClr val="bg1"/>
          </a:solidFill>
        </p:spPr>
        <p:txBody>
          <a:bodyPr anchor="ctr">
            <a:normAutofit/>
          </a:bodyPr>
          <a:lstStyle>
            <a:lvl1pPr marL="0" algn="ctr" defTabSz="914400" rtl="0" eaLnBrk="1" latinLnBrk="0" hangingPunct="1">
              <a:defRPr lang="pt-BR" sz="3600" b="1" kern="1200" dirty="0">
                <a:solidFill>
                  <a:srgbClr val="4E8594">
                    <a:lumMod val="50000"/>
                  </a:srgbClr>
                </a:solidFill>
                <a:latin typeface="Arial Narrow" panose="020B0606020202030204" pitchFamily="34" charset="0"/>
                <a:ea typeface="+mn-ea"/>
                <a:cs typeface="+mn-cs"/>
              </a:defRPr>
            </a:lvl1pPr>
          </a:lstStyle>
          <a:p>
            <a:pPr marL="0" lvl="0" algn="ctr" defTabSz="914400" rtl="0" eaLnBrk="1" latinLnBrk="0" hangingPunct="1"/>
            <a:r>
              <a:rPr lang="pt-BR"/>
              <a:t>Clique para editar o título mestre</a:t>
            </a:r>
            <a:endParaRPr lang="pt-BR" dirty="0"/>
          </a:p>
        </p:txBody>
      </p:sp>
    </p:spTree>
    <p:extLst>
      <p:ext uri="{BB962C8B-B14F-4D97-AF65-F5344CB8AC3E}">
        <p14:creationId xmlns:p14="http://schemas.microsoft.com/office/powerpoint/2010/main" val="209036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ício_Dados_Moto">
    <p:bg>
      <p:bgPr>
        <a:solidFill>
          <a:schemeClr val="bg1"/>
        </a:solid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10" name="Título 1"/>
          <p:cNvSpPr>
            <a:spLocks noGrp="1"/>
          </p:cNvSpPr>
          <p:nvPr>
            <p:ph type="title" hasCustomPrompt="1"/>
          </p:nvPr>
        </p:nvSpPr>
        <p:spPr>
          <a:xfrm>
            <a:off x="107504" y="1635646"/>
            <a:ext cx="3131839" cy="1590898"/>
          </a:xfrm>
          <a:prstGeom prst="rect">
            <a:avLst/>
          </a:prstGeom>
          <a:noFill/>
        </p:spPr>
        <p:txBody>
          <a:bodyPr anchor="ctr">
            <a:normAutofit/>
          </a:bodyPr>
          <a:lstStyle>
            <a:lvl1pPr marL="0" algn="ctr" defTabSz="914400" rtl="0" eaLnBrk="1" latinLnBrk="0" hangingPunct="1">
              <a:defRPr lang="pt-BR" sz="3600" b="1" kern="1200" dirty="0">
                <a:solidFill>
                  <a:srgbClr val="4E8594">
                    <a:lumMod val="50000"/>
                  </a:srgbClr>
                </a:solidFill>
                <a:latin typeface="Arial Narrow" panose="020B0606020202030204" pitchFamily="34" charset="0"/>
                <a:ea typeface="+mn-ea"/>
                <a:cs typeface="+mn-cs"/>
              </a:defRPr>
            </a:lvl1pPr>
          </a:lstStyle>
          <a:p>
            <a:pPr marL="0" lvl="0" algn="ctr" defTabSz="914400" rtl="0" eaLnBrk="1" latinLnBrk="0" hangingPunct="1"/>
            <a:r>
              <a:rPr lang="pt-BR" dirty="0"/>
              <a:t>Clique para editar</a:t>
            </a:r>
            <a:br>
              <a:rPr lang="pt-BR" dirty="0"/>
            </a:br>
            <a:r>
              <a:rPr lang="pt-BR" dirty="0"/>
              <a:t>o título mestre</a:t>
            </a:r>
          </a:p>
        </p:txBody>
      </p:sp>
      <p:grpSp>
        <p:nvGrpSpPr>
          <p:cNvPr id="8" name="Grupo 7"/>
          <p:cNvGrpSpPr/>
          <p:nvPr userDrawn="1"/>
        </p:nvGrpSpPr>
        <p:grpSpPr>
          <a:xfrm>
            <a:off x="7597908" y="4443958"/>
            <a:ext cx="1546090" cy="699541"/>
            <a:chOff x="7597908" y="4443958"/>
            <a:chExt cx="1546090" cy="699541"/>
          </a:xfrm>
        </p:grpSpPr>
        <p:sp>
          <p:nvSpPr>
            <p:cNvPr id="9" name="Triângulo retângulo 8"/>
            <p:cNvSpPr/>
            <p:nvPr/>
          </p:nvSpPr>
          <p:spPr>
            <a:xfrm flipH="1">
              <a:off x="7597908" y="4443958"/>
              <a:ext cx="1546090" cy="699541"/>
            </a:xfrm>
            <a:prstGeom prst="r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4720774"/>
              <a:ext cx="816474" cy="351814"/>
            </a:xfrm>
            <a:prstGeom prst="rect">
              <a:avLst/>
            </a:prstGeom>
          </p:spPr>
        </p:pic>
      </p:grpSp>
      <p:pic>
        <p:nvPicPr>
          <p:cNvPr id="12" name="Picture 2" descr="Z:\APRESENTAÇÕES\APRESENTAÇÕES 2017\TEMPLATE\links\Ativo 6.png"/>
          <p:cNvPicPr>
            <a:picLocks noChangeAspect="1" noChangeArrowheads="1"/>
          </p:cNvPicPr>
          <p:nvPr userDrawn="1"/>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l="11232" t="4346" r="881" b="7653"/>
          <a:stretch/>
        </p:blipFill>
        <p:spPr bwMode="auto">
          <a:xfrm>
            <a:off x="3497579" y="685800"/>
            <a:ext cx="5646421"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5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0" y="195486"/>
            <a:ext cx="9143998" cy="421556"/>
          </a:xfrm>
        </p:spPr>
        <p:txBody>
          <a:bodyPr>
            <a:normAutofit/>
          </a:bodyPr>
          <a:lstStyle>
            <a:lvl1pPr>
              <a:defRPr lang="pt-BR" sz="2800" b="1" kern="1200" dirty="0">
                <a:solidFill>
                  <a:schemeClr val="accent5">
                    <a:lumMod val="75000"/>
                  </a:schemeClr>
                </a:solidFill>
                <a:latin typeface="Arial Narrow" panose="020B0606020202030204" pitchFamily="34" charset="0"/>
                <a:ea typeface="+mn-ea"/>
                <a:cs typeface="+mn-cs"/>
              </a:defRPr>
            </a:lvl1pPr>
          </a:lstStyle>
          <a:p>
            <a:r>
              <a:rPr lang="pt-BR"/>
              <a:t>Clique para editar o título mestre</a:t>
            </a:r>
            <a:endParaRPr lang="pt-BR" dirty="0"/>
          </a:p>
        </p:txBody>
      </p:sp>
      <p:sp>
        <p:nvSpPr>
          <p:cNvPr id="3" name="Espaço Reservado para Conteúdo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7" name="Triângulo retângulo 6"/>
          <p:cNvSpPr/>
          <p:nvPr userDrawn="1"/>
        </p:nvSpPr>
        <p:spPr>
          <a:xfrm flipH="1" flipV="1">
            <a:off x="0" y="-2"/>
            <a:ext cx="9143998" cy="195488"/>
          </a:xfrm>
          <a:prstGeom prst="rtTriangl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cxnSp>
        <p:nvCxnSpPr>
          <p:cNvPr id="13" name="Conector reto 12"/>
          <p:cNvCxnSpPr/>
          <p:nvPr/>
        </p:nvCxnSpPr>
        <p:spPr>
          <a:xfrm>
            <a:off x="0" y="627534"/>
            <a:ext cx="914400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sp>
        <p:nvSpPr>
          <p:cNvPr id="7" name="Triângulo retângulo 6"/>
          <p:cNvSpPr/>
          <p:nvPr userDrawn="1"/>
        </p:nvSpPr>
        <p:spPr>
          <a:xfrm flipH="1" flipV="1">
            <a:off x="0" y="-2"/>
            <a:ext cx="9143998" cy="195488"/>
          </a:xfrm>
          <a:prstGeom prst="rtTriangl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spTree>
    <p:extLst>
      <p:ext uri="{BB962C8B-B14F-4D97-AF65-F5344CB8AC3E}">
        <p14:creationId xmlns:p14="http://schemas.microsoft.com/office/powerpoint/2010/main" val="158671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iga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57995A5-F205-417D-8869-BAC3B99380BC}" type="slidenum">
              <a:rPr lang="pt-BR" smtClean="0"/>
              <a:t>‹nº›</a:t>
            </a:fld>
            <a:endParaRPr lang="pt-BR"/>
          </a:p>
        </p:txBody>
      </p:sp>
      <p:pic>
        <p:nvPicPr>
          <p:cNvPr id="7" name="Picture 5"/>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11502" t="24991" r="42190" b="4320"/>
          <a:stretch/>
        </p:blipFill>
        <p:spPr bwMode="auto">
          <a:xfrm>
            <a:off x="4962524" y="-1710"/>
            <a:ext cx="4181475" cy="514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Z:\APRESENTAÇÕES\APRESENTAÇÕES 2017\TEMPLATE\links\Ativo 1.png"/>
          <p:cNvPicPr>
            <a:picLocks noChangeAspect="1" noChangeArrowheads="1"/>
          </p:cNvPicPr>
          <p:nvPr userDrawn="1"/>
        </p:nvPicPr>
        <p:blipFill rotWithShape="1">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9130" t="40464" r="45435" b="1199"/>
          <a:stretch/>
        </p:blipFill>
        <p:spPr bwMode="auto">
          <a:xfrm>
            <a:off x="2627784" y="2029973"/>
            <a:ext cx="3636740" cy="3113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APRESENTAÇÕES\APRESENTAÇÕES 2017\TEMPLATE\links\Ativo 3.png"/>
          <p:cNvPicPr>
            <a:picLocks noChangeAspect="1" noChangeArrowheads="1"/>
          </p:cNvPicPr>
          <p:nvPr userDrawn="1"/>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99992" y="3075438"/>
            <a:ext cx="3143250" cy="2097088"/>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userDrawn="1"/>
        </p:nvSpPr>
        <p:spPr>
          <a:xfrm>
            <a:off x="352128" y="1727613"/>
            <a:ext cx="3456384" cy="830997"/>
          </a:xfrm>
          <a:prstGeom prst="rect">
            <a:avLst/>
          </a:prstGeom>
          <a:noFill/>
        </p:spPr>
        <p:txBody>
          <a:bodyPr wrap="square" rtlCol="0">
            <a:spAutoFit/>
          </a:bodyPr>
          <a:lstStyle/>
          <a:p>
            <a:pPr algn="ctr"/>
            <a:r>
              <a:rPr lang="pt-BR" sz="4800" b="1" dirty="0">
                <a:solidFill>
                  <a:schemeClr val="accent5">
                    <a:lumMod val="50000"/>
                  </a:schemeClr>
                </a:solidFill>
                <a:latin typeface="Arial Narrow" panose="020B0606020202030204" pitchFamily="34" charset="0"/>
              </a:rPr>
              <a:t>Obrigado!</a:t>
            </a:r>
            <a:endParaRPr lang="pt-BR" sz="4400" i="1" dirty="0">
              <a:solidFill>
                <a:schemeClr val="accent5">
                  <a:lumMod val="50000"/>
                </a:schemeClr>
              </a:solidFill>
              <a:latin typeface="Arial Narrow" panose="020B0606020202030204" pitchFamily="34" charset="0"/>
            </a:endParaRPr>
          </a:p>
        </p:txBody>
      </p:sp>
      <p:sp>
        <p:nvSpPr>
          <p:cNvPr id="11" name="Triângulo isósceles 10"/>
          <p:cNvSpPr/>
          <p:nvPr userDrawn="1"/>
        </p:nvSpPr>
        <p:spPr>
          <a:xfrm>
            <a:off x="5148065" y="-1710"/>
            <a:ext cx="3528391" cy="3075438"/>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pic>
        <p:nvPicPr>
          <p:cNvPr id="12" name="Imagem 11"/>
          <p:cNvPicPr>
            <a:picLocks noChangeAspect="1"/>
          </p:cNvPicPr>
          <p:nvPr userDrawn="1"/>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03993" y="-1710"/>
            <a:ext cx="3572263" cy="3075438"/>
          </a:xfrm>
          <a:prstGeom prst="rect">
            <a:avLst/>
          </a:prstGeom>
        </p:spPr>
      </p:pic>
      <p:pic>
        <p:nvPicPr>
          <p:cNvPr id="13" name="Imagem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708847" y="1630274"/>
            <a:ext cx="2406825" cy="1302338"/>
          </a:xfrm>
          <a:prstGeom prst="rect">
            <a:avLst/>
          </a:prstGeom>
        </p:spPr>
      </p:pic>
    </p:spTree>
    <p:extLst>
      <p:ext uri="{BB962C8B-B14F-4D97-AF65-F5344CB8AC3E}">
        <p14:creationId xmlns:p14="http://schemas.microsoft.com/office/powerpoint/2010/main" val="96227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3631A0-2176-4DF1-8DD0-AD4AACC7A72C}" type="datetimeFigureOut">
              <a:rPr lang="pt-BR" smtClean="0"/>
              <a:t>20/06/2017</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7995A5-F205-417D-8869-BAC3B99380BC}" type="slidenum">
              <a:rPr lang="pt-BR" smtClean="0"/>
              <a:t>‹nº›</a:t>
            </a:fld>
            <a:endParaRPr lang="pt-BR"/>
          </a:p>
        </p:txBody>
      </p:sp>
      <p:grpSp>
        <p:nvGrpSpPr>
          <p:cNvPr id="7" name="Grupo 6"/>
          <p:cNvGrpSpPr/>
          <p:nvPr/>
        </p:nvGrpSpPr>
        <p:grpSpPr>
          <a:xfrm>
            <a:off x="7597908" y="4443958"/>
            <a:ext cx="1546090" cy="699541"/>
            <a:chOff x="7597908" y="4443958"/>
            <a:chExt cx="1546090" cy="699541"/>
          </a:xfrm>
        </p:grpSpPr>
        <p:sp>
          <p:nvSpPr>
            <p:cNvPr id="8" name="Triângulo retângulo 7"/>
            <p:cNvSpPr/>
            <p:nvPr/>
          </p:nvSpPr>
          <p:spPr>
            <a:xfrm flipH="1">
              <a:off x="7597908" y="4443958"/>
              <a:ext cx="1546090" cy="699541"/>
            </a:xfrm>
            <a:prstGeom prst="r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a:t> </a:t>
              </a:r>
            </a:p>
          </p:txBody>
        </p:sp>
        <p:pic>
          <p:nvPicPr>
            <p:cNvPr id="9" name="Imagem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6416" y="4720774"/>
              <a:ext cx="816474" cy="351814"/>
            </a:xfrm>
            <a:prstGeom prst="rect">
              <a:avLst/>
            </a:prstGeom>
          </p:spPr>
        </p:pic>
      </p:grpSp>
    </p:spTree>
    <p:extLst>
      <p:ext uri="{BB962C8B-B14F-4D97-AF65-F5344CB8AC3E}">
        <p14:creationId xmlns:p14="http://schemas.microsoft.com/office/powerpoint/2010/main" val="352659850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84" r:id="rId4"/>
    <p:sldLayoutId id="2147483671" r:id="rId5"/>
    <p:sldLayoutId id="2147483681" r:id="rId6"/>
    <p:sldLayoutId id="2147483650" r:id="rId7"/>
    <p:sldLayoutId id="2147483727" r:id="rId8"/>
    <p:sldLayoutId id="2147483689" r:id="rId9"/>
    <p:sldLayoutId id="214748372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files-server.antp.org.br/_5dotSystem/userFiles/SIMOB/Rel2013V3.pdf"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image" Target="../media/image29.emf"/><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035266"/>
            <a:ext cx="3744416" cy="528372"/>
          </a:xfrm>
        </p:spPr>
        <p:txBody>
          <a:bodyPr/>
          <a:lstStyle/>
          <a:p>
            <a:r>
              <a:rPr lang="pt-BR" sz="1800" dirty="0">
                <a:latin typeface="Arial Narrow" panose="020B0606020202030204" pitchFamily="34" charset="0"/>
              </a:rPr>
              <a:t>Audiência Pública</a:t>
            </a:r>
            <a:br>
              <a:rPr lang="pt-BR" sz="1800" dirty="0">
                <a:latin typeface="Arial Narrow" panose="020B0606020202030204" pitchFamily="34" charset="0"/>
              </a:rPr>
            </a:br>
            <a:r>
              <a:rPr lang="pt-BR" sz="1800" dirty="0">
                <a:latin typeface="Arial Narrow" panose="020B0606020202030204" pitchFamily="34" charset="0"/>
              </a:rPr>
              <a:t>Projeto de Lei 6207/2013</a:t>
            </a:r>
            <a:endParaRPr lang="pt-BR" dirty="0"/>
          </a:p>
        </p:txBody>
      </p:sp>
      <p:sp>
        <p:nvSpPr>
          <p:cNvPr id="3" name="Subtítulo 2"/>
          <p:cNvSpPr>
            <a:spLocks noGrp="1"/>
          </p:cNvSpPr>
          <p:nvPr>
            <p:ph type="subTitle" idx="1"/>
          </p:nvPr>
        </p:nvSpPr>
        <p:spPr>
          <a:xfrm>
            <a:off x="323528" y="3651870"/>
            <a:ext cx="3240360" cy="360040"/>
          </a:xfrm>
        </p:spPr>
        <p:txBody>
          <a:bodyPr/>
          <a:lstStyle/>
          <a:p>
            <a:r>
              <a:rPr lang="pt-BR" dirty="0"/>
              <a:t>Brasília, 20 de junho de 2017</a:t>
            </a:r>
          </a:p>
        </p:txBody>
      </p:sp>
      <p:sp>
        <p:nvSpPr>
          <p:cNvPr id="4" name="CaixaDeTexto 3"/>
          <p:cNvSpPr txBox="1"/>
          <p:nvPr/>
        </p:nvSpPr>
        <p:spPr>
          <a:xfrm>
            <a:off x="0" y="1635646"/>
            <a:ext cx="4418037" cy="1477328"/>
          </a:xfrm>
          <a:prstGeom prst="rect">
            <a:avLst/>
          </a:prstGeom>
          <a:noFill/>
        </p:spPr>
        <p:txBody>
          <a:bodyPr wrap="square" rtlCol="0">
            <a:spAutoFit/>
          </a:bodyPr>
          <a:lstStyle/>
          <a:p>
            <a:endParaRPr lang="pt-BR" dirty="0"/>
          </a:p>
          <a:p>
            <a:pPr algn="ctr"/>
            <a:r>
              <a:rPr lang="pt-BR" sz="2400" b="1" dirty="0">
                <a:effectLst>
                  <a:outerShdw blurRad="38100" dist="38100" dir="2700000" algn="tl">
                    <a:srgbClr val="000000">
                      <a:alpha val="43137"/>
                    </a:srgbClr>
                  </a:outerShdw>
                </a:effectLst>
              </a:rPr>
              <a:t>MELHORIA DAS CONDIÇÕES</a:t>
            </a:r>
          </a:p>
          <a:p>
            <a:pPr algn="ctr"/>
            <a:r>
              <a:rPr lang="pt-BR" sz="2400" b="1" dirty="0">
                <a:effectLst>
                  <a:outerShdw blurRad="38100" dist="38100" dir="2700000" algn="tl">
                    <a:srgbClr val="000000">
                      <a:alpha val="43137"/>
                    </a:srgbClr>
                  </a:outerShdw>
                </a:effectLst>
              </a:rPr>
              <a:t>DE CIRCULAÇÃO PARA</a:t>
            </a:r>
          </a:p>
          <a:p>
            <a:pPr algn="ctr"/>
            <a:r>
              <a:rPr lang="pt-BR" sz="2400" b="1" dirty="0">
                <a:effectLst>
                  <a:outerShdw blurRad="38100" dist="38100" dir="2700000" algn="tl">
                    <a:srgbClr val="000000">
                      <a:alpha val="43137"/>
                    </a:srgbClr>
                  </a:outerShdw>
                </a:effectLst>
              </a:rPr>
              <a:t>CICLISTAS E PEDESTRES</a:t>
            </a:r>
            <a:endParaRPr lang="pt-B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4299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Principais benefícios propostos pelo PL 6207/2013</a:t>
            </a:r>
            <a:r>
              <a:rPr lang="pt-BR" dirty="0"/>
              <a:t> </a:t>
            </a:r>
          </a:p>
        </p:txBody>
      </p:sp>
      <p:sp>
        <p:nvSpPr>
          <p:cNvPr id="3" name="Espaço Reservado para Conteúdo 2"/>
          <p:cNvSpPr>
            <a:spLocks noGrp="1"/>
          </p:cNvSpPr>
          <p:nvPr>
            <p:ph idx="1"/>
          </p:nvPr>
        </p:nvSpPr>
        <p:spPr>
          <a:xfrm>
            <a:off x="251520" y="873249"/>
            <a:ext cx="8640960" cy="4299942"/>
          </a:xfrm>
        </p:spPr>
        <p:txBody>
          <a:bodyPr>
            <a:normAutofit fontScale="77500" lnSpcReduction="20000"/>
          </a:bodyPr>
          <a:lstStyle/>
          <a:p>
            <a:r>
              <a:rPr lang="pt-BR" sz="2200" dirty="0"/>
              <a:t>Regulação da relação entre os veículos motorizados e a bicicleta, tais como aproximação e ultrapassagem, além de locais de circulação adequados, contribuindo diretamente para o </a:t>
            </a:r>
            <a:r>
              <a:rPr lang="pt-BR" sz="2200" b="1" u="sng" dirty="0"/>
              <a:t>aumento da segurança dos ciclistas</a:t>
            </a:r>
            <a:r>
              <a:rPr lang="pt-BR" sz="2200" dirty="0"/>
              <a:t>, que são os condutores mais frágeis em relação a automóveis, ônibus e caminhões.</a:t>
            </a:r>
            <a:br>
              <a:rPr lang="pt-BR" sz="2200" dirty="0"/>
            </a:br>
            <a:endParaRPr lang="pt-BR" sz="2200" dirty="0"/>
          </a:p>
          <a:p>
            <a:r>
              <a:rPr lang="pt-BR" sz="2200" dirty="0"/>
              <a:t>Normatização de programa </a:t>
            </a:r>
            <a:r>
              <a:rPr lang="pt-BR" sz="2200" dirty="0" err="1"/>
              <a:t>cicloviário</a:t>
            </a:r>
            <a:r>
              <a:rPr lang="pt-BR" sz="2200" dirty="0"/>
              <a:t> para </a:t>
            </a:r>
            <a:r>
              <a:rPr lang="pt-BR" sz="2200" b="1" u="sng" dirty="0"/>
              <a:t>municípios com mais de 50 mil habitantes</a:t>
            </a:r>
            <a:r>
              <a:rPr lang="pt-BR" sz="2200" dirty="0"/>
              <a:t>.</a:t>
            </a:r>
            <a:br>
              <a:rPr lang="pt-BR" sz="2200" dirty="0"/>
            </a:br>
            <a:endParaRPr lang="pt-BR" sz="2200" dirty="0"/>
          </a:p>
          <a:p>
            <a:r>
              <a:rPr lang="pt-BR" sz="2200" dirty="0"/>
              <a:t>Introdução do conceito </a:t>
            </a:r>
            <a:r>
              <a:rPr lang="pt-BR" sz="2200" i="1" dirty="0" err="1"/>
              <a:t>Traffic</a:t>
            </a:r>
            <a:r>
              <a:rPr lang="pt-BR" sz="2200" i="1" dirty="0"/>
              <a:t> </a:t>
            </a:r>
            <a:r>
              <a:rPr lang="pt-BR" sz="2200" i="1" dirty="0" err="1"/>
              <a:t>Calming</a:t>
            </a:r>
            <a:r>
              <a:rPr lang="pt-BR" sz="2200" dirty="0"/>
              <a:t>, ou “Acalmia de Trânsito”, que é um conjunto de técnicas para reduzir os efeitos negativos do trânsito, ao mesmo tempo em que cria um </a:t>
            </a:r>
            <a:r>
              <a:rPr lang="pt-BR" sz="2200" b="1" u="sng" dirty="0"/>
              <a:t>ambiente seguro, calmo, agradável e atraente em determinadas áreas.</a:t>
            </a:r>
            <a:r>
              <a:rPr lang="pt-BR" sz="2200" dirty="0"/>
              <a:t> </a:t>
            </a:r>
            <a:r>
              <a:rPr lang="pt-BR" sz="2200" i="1" dirty="0"/>
              <a:t>(Ex.: </a:t>
            </a:r>
            <a:r>
              <a:rPr lang="pt-BR" sz="2200" b="1" i="1" dirty="0"/>
              <a:t>Área 40</a:t>
            </a:r>
            <a:r>
              <a:rPr lang="pt-BR" sz="2200" i="1" dirty="0"/>
              <a:t> em bairros da cidade de São Paulo). </a:t>
            </a:r>
            <a:r>
              <a:rPr lang="pt-BR" sz="2200" dirty="0"/>
              <a:t>Isso induz – em alguns casos, obriga – os motoristas conduzirem seus veículos de maneira mais lenta e adequada às condições de determinados locais, </a:t>
            </a:r>
            <a:r>
              <a:rPr lang="pt-BR" sz="2200" b="1" u="sng" dirty="0"/>
              <a:t>harmonizando a circulação entre veículos motorizados e não-motorizados, além de pedestres</a:t>
            </a:r>
            <a:r>
              <a:rPr lang="pt-BR" sz="2200" dirty="0"/>
              <a:t>, o que é uma tendência mundial em prol da segurança no trânsito e melhor qualidade de vida.</a:t>
            </a:r>
            <a:br>
              <a:rPr lang="pt-BR" sz="2200" dirty="0"/>
            </a:br>
            <a:endParaRPr lang="pt-BR" sz="2200" dirty="0"/>
          </a:p>
          <a:p>
            <a:r>
              <a:rPr lang="pt-BR" sz="2200" dirty="0"/>
              <a:t>Maior e mais constante </a:t>
            </a:r>
            <a:r>
              <a:rPr lang="pt-BR" sz="2200" b="1" u="sng" dirty="0"/>
              <a:t>representatividade dos membros da sociedade civil junto aos órgãos de trânsito</a:t>
            </a:r>
            <a:r>
              <a:rPr lang="pt-BR" sz="2200" dirty="0"/>
              <a:t>, por meio de consultas e participação efetiva em órgãos especializados, como o Conselho Nacional de Trânsito – Contran.</a:t>
            </a:r>
            <a:r>
              <a:rPr lang="pt-BR" sz="1600" dirty="0"/>
              <a:t> </a:t>
            </a:r>
          </a:p>
        </p:txBody>
      </p:sp>
    </p:spTree>
    <p:extLst>
      <p:ext uri="{BB962C8B-B14F-4D97-AF65-F5344CB8AC3E}">
        <p14:creationId xmlns:p14="http://schemas.microsoft.com/office/powerpoint/2010/main" val="70509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endParaRPr lang="pt-BR" dirty="0"/>
          </a:p>
        </p:txBody>
      </p:sp>
      <p:sp>
        <p:nvSpPr>
          <p:cNvPr id="4" name="CaixaDeTexto 3"/>
          <p:cNvSpPr txBox="1"/>
          <p:nvPr/>
        </p:nvSpPr>
        <p:spPr>
          <a:xfrm>
            <a:off x="827584" y="987574"/>
            <a:ext cx="7416824" cy="3754874"/>
          </a:xfrm>
          <a:prstGeom prst="rect">
            <a:avLst/>
          </a:prstGeom>
          <a:noFill/>
        </p:spPr>
        <p:txBody>
          <a:bodyPr wrap="square" rtlCol="0">
            <a:spAutoFit/>
          </a:bodyPr>
          <a:lstStyle/>
          <a:p>
            <a:pPr algn="ctr"/>
            <a:r>
              <a:rPr lang="pt-BR" sz="2800" b="1" u="sng" dirty="0"/>
              <a:t>Resumo dos perfis e das ações das cidades</a:t>
            </a:r>
            <a:endParaRPr lang="pt-BR" sz="2800" b="1" dirty="0">
              <a:effectLst>
                <a:outerShdw blurRad="38100" dist="38100" dir="2700000" algn="tl">
                  <a:srgbClr val="000000">
                    <a:alpha val="43137"/>
                  </a:srgbClr>
                </a:outerShdw>
              </a:effectLst>
            </a:endParaRPr>
          </a:p>
          <a:p>
            <a:pPr algn="ctr"/>
            <a:endParaRPr lang="pt-BR" b="1" dirty="0">
              <a:effectLst>
                <a:outerShdw blurRad="38100" dist="38100" dir="2700000" algn="tl">
                  <a:srgbClr val="000000">
                    <a:alpha val="43137"/>
                  </a:srgbClr>
                </a:outerShdw>
              </a:effectLst>
            </a:endParaRPr>
          </a:p>
          <a:p>
            <a:pPr algn="ctr"/>
            <a:r>
              <a:rPr lang="pt-BR" sz="3200" b="1" dirty="0">
                <a:effectLst>
                  <a:outerShdw blurRad="38100" dist="38100" dir="2700000" algn="tl">
                    <a:srgbClr val="000000">
                      <a:alpha val="43137"/>
                    </a:srgbClr>
                  </a:outerShdw>
                </a:effectLst>
              </a:rPr>
              <a:t>Berlim</a:t>
            </a:r>
          </a:p>
          <a:p>
            <a:pPr algn="ctr"/>
            <a:r>
              <a:rPr lang="pt-BR" sz="3200" b="1" dirty="0">
                <a:effectLst>
                  <a:outerShdw blurRad="38100" dist="38100" dir="2700000" algn="tl">
                    <a:srgbClr val="000000">
                      <a:alpha val="43137"/>
                    </a:srgbClr>
                  </a:outerShdw>
                </a:effectLst>
              </a:rPr>
              <a:t>Amsterdã</a:t>
            </a:r>
          </a:p>
          <a:p>
            <a:pPr algn="ctr"/>
            <a:r>
              <a:rPr lang="pt-BR" sz="3200" b="1" dirty="0">
                <a:effectLst>
                  <a:outerShdw blurRad="38100" dist="38100" dir="2700000" algn="tl">
                    <a:srgbClr val="000000">
                      <a:alpha val="43137"/>
                    </a:srgbClr>
                  </a:outerShdw>
                </a:effectLst>
              </a:rPr>
              <a:t>Copenhague</a:t>
            </a:r>
          </a:p>
          <a:p>
            <a:pPr algn="ctr"/>
            <a:r>
              <a:rPr lang="pt-BR" sz="3200" b="1" dirty="0">
                <a:effectLst>
                  <a:outerShdw blurRad="38100" dist="38100" dir="2700000" algn="tl">
                    <a:srgbClr val="000000">
                      <a:alpha val="43137"/>
                    </a:srgbClr>
                  </a:outerShdw>
                </a:effectLst>
              </a:rPr>
              <a:t>Bogotá</a:t>
            </a:r>
          </a:p>
          <a:p>
            <a:pPr algn="ctr"/>
            <a:r>
              <a:rPr lang="pt-BR" sz="3200" b="1" dirty="0">
                <a:effectLst>
                  <a:outerShdw blurRad="38100" dist="38100" dir="2700000" algn="tl">
                    <a:srgbClr val="000000">
                      <a:alpha val="43137"/>
                    </a:srgbClr>
                  </a:outerShdw>
                </a:effectLst>
              </a:rPr>
              <a:t> Paris</a:t>
            </a:r>
          </a:p>
          <a:p>
            <a:pPr algn="ctr"/>
            <a:r>
              <a:rPr lang="pt-BR" sz="3200" b="1" dirty="0">
                <a:effectLst>
                  <a:outerShdw blurRad="38100" dist="38100" dir="2700000" algn="tl">
                    <a:srgbClr val="000000">
                      <a:alpha val="43137"/>
                    </a:srgbClr>
                  </a:outerShdw>
                </a:effectLst>
              </a:rPr>
              <a:t>Londres</a:t>
            </a:r>
            <a:r>
              <a:rPr lang="pt-BR" sz="1900" dirty="0"/>
              <a:t> </a:t>
            </a:r>
          </a:p>
        </p:txBody>
      </p:sp>
    </p:spTree>
    <p:extLst>
      <p:ext uri="{BB962C8B-B14F-4D97-AF65-F5344CB8AC3E}">
        <p14:creationId xmlns:p14="http://schemas.microsoft.com/office/powerpoint/2010/main" val="328913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039517210"/>
              </p:ext>
            </p:extLst>
          </p:nvPr>
        </p:nvGraphicFramePr>
        <p:xfrm>
          <a:off x="1403645" y="443730"/>
          <a:ext cx="7200801" cy="1524000"/>
        </p:xfrm>
        <a:graphic>
          <a:graphicData uri="http://schemas.openxmlformats.org/drawingml/2006/table">
            <a:tbl>
              <a:tblPr firstRow="1" bandRow="1">
                <a:tableStyleId>{5C22544A-7EE6-4342-B048-85BDC9FD1C3A}</a:tableStyleId>
              </a:tblPr>
              <a:tblGrid>
                <a:gridCol w="2381559">
                  <a:extLst>
                    <a:ext uri="{9D8B030D-6E8A-4147-A177-3AD203B41FA5}">
                      <a16:colId xmlns:a16="http://schemas.microsoft.com/office/drawing/2014/main" xmlns="" val="20000"/>
                    </a:ext>
                  </a:extLst>
                </a:gridCol>
                <a:gridCol w="2370969">
                  <a:extLst>
                    <a:ext uri="{9D8B030D-6E8A-4147-A177-3AD203B41FA5}">
                      <a16:colId xmlns:a16="http://schemas.microsoft.com/office/drawing/2014/main" xmlns="" val="20001"/>
                    </a:ext>
                  </a:extLst>
                </a:gridCol>
                <a:gridCol w="2448273">
                  <a:extLst>
                    <a:ext uri="{9D8B030D-6E8A-4147-A177-3AD203B41FA5}">
                      <a16:colId xmlns:a16="http://schemas.microsoft.com/office/drawing/2014/main" xmlns="" val="20002"/>
                    </a:ext>
                  </a:extLst>
                </a:gridCol>
              </a:tblGrid>
              <a:tr h="354934">
                <a:tc>
                  <a:txBody>
                    <a:bodyPr/>
                    <a:lstStyle/>
                    <a:p>
                      <a:pPr algn="ctr"/>
                      <a:r>
                        <a:rPr lang="pt-BR" dirty="0"/>
                        <a:t>Rede </a:t>
                      </a:r>
                      <a:r>
                        <a:rPr lang="pt-BR" dirty="0" err="1"/>
                        <a:t>Cicloviária</a:t>
                      </a:r>
                      <a:endParaRPr lang="pt-BR" dirty="0"/>
                    </a:p>
                  </a:txBody>
                  <a:tcPr/>
                </a:tc>
                <a:tc>
                  <a:txBody>
                    <a:bodyPr/>
                    <a:lstStyle/>
                    <a:p>
                      <a:pPr algn="ctr"/>
                      <a:r>
                        <a:rPr lang="pt-BR" dirty="0"/>
                        <a:t>O que</a:t>
                      </a:r>
                      <a:r>
                        <a:rPr lang="pt-BR" baseline="0" dirty="0"/>
                        <a:t> motivou</a:t>
                      </a:r>
                      <a:endParaRPr lang="pt-BR" dirty="0"/>
                    </a:p>
                  </a:txBody>
                  <a:tcPr/>
                </a:tc>
                <a:tc>
                  <a:txBody>
                    <a:bodyPr/>
                    <a:lstStyle/>
                    <a:p>
                      <a:pPr algn="ctr"/>
                      <a:r>
                        <a:rPr lang="pt-BR" dirty="0"/>
                        <a:t>Funciona bem</a:t>
                      </a:r>
                    </a:p>
                  </a:txBody>
                  <a:tcPr/>
                </a:tc>
                <a:extLst>
                  <a:ext uri="{0D108BD9-81ED-4DB2-BD59-A6C34878D82A}">
                    <a16:rowId xmlns:a16="http://schemas.microsoft.com/office/drawing/2014/main" xmlns="" val="10000"/>
                  </a:ext>
                </a:extLst>
              </a:tr>
              <a:tr h="1123958">
                <a:tc>
                  <a:txBody>
                    <a:bodyPr/>
                    <a:lstStyle/>
                    <a:p>
                      <a:pPr algn="ctr"/>
                      <a:r>
                        <a:rPr lang="pt-BR" sz="1400" b="1" dirty="0">
                          <a:solidFill>
                            <a:schemeClr val="bg1"/>
                          </a:solidFill>
                        </a:rPr>
                        <a:t/>
                      </a:r>
                      <a:br>
                        <a:rPr lang="pt-BR" sz="1400" b="1" dirty="0">
                          <a:solidFill>
                            <a:schemeClr val="bg1"/>
                          </a:solidFill>
                        </a:rPr>
                      </a:br>
                      <a:r>
                        <a:rPr lang="pt-BR" sz="1400" b="1" dirty="0">
                          <a:solidFill>
                            <a:schemeClr val="bg1"/>
                          </a:solidFill>
                        </a:rPr>
                        <a:t>BERLIM</a:t>
                      </a:r>
                      <a:r>
                        <a:rPr lang="pt-BR" sz="1400" b="1" baseline="0" dirty="0">
                          <a:solidFill>
                            <a:schemeClr val="bg1"/>
                          </a:solidFill>
                        </a:rPr>
                        <a:t> - ALEMANHA</a:t>
                      </a:r>
                      <a:endParaRPr lang="pt-BR" sz="1400" b="1" dirty="0">
                        <a:solidFill>
                          <a:schemeClr val="bg1"/>
                        </a:solidFill>
                      </a:endParaRPr>
                    </a:p>
                    <a:p>
                      <a:pPr algn="ctr"/>
                      <a:endParaRPr lang="pt-BR" sz="900" dirty="0">
                        <a:solidFill>
                          <a:schemeClr val="bg1"/>
                        </a:solidFill>
                      </a:endParaRPr>
                    </a:p>
                    <a:p>
                      <a:pPr algn="ctr"/>
                      <a:r>
                        <a:rPr lang="pt-BR" sz="1400" dirty="0">
                          <a:solidFill>
                            <a:schemeClr val="bg1"/>
                          </a:solidFill>
                        </a:rPr>
                        <a:t>750 km</a:t>
                      </a:r>
                    </a:p>
                  </a:txBody>
                  <a:tcPr>
                    <a:solidFill>
                      <a:schemeClr val="bg1">
                        <a:lumMod val="65000"/>
                      </a:schemeClr>
                    </a:solidFill>
                  </a:tcPr>
                </a:tc>
                <a:tc>
                  <a:txBody>
                    <a:bodyPr/>
                    <a:lstStyle/>
                    <a:p>
                      <a:pPr marL="285750" indent="-285750">
                        <a:buFont typeface="Arial" panose="020B0604020202020204" pitchFamily="34" charset="0"/>
                        <a:buChar char="•"/>
                      </a:pPr>
                      <a:r>
                        <a:rPr lang="pt-BR" sz="1400" dirty="0">
                          <a:solidFill>
                            <a:schemeClr val="bg1"/>
                          </a:solidFill>
                        </a:rPr>
                        <a:t>Trânsito caótico</a:t>
                      </a:r>
                    </a:p>
                    <a:p>
                      <a:pPr marL="285750" indent="-285750">
                        <a:buFont typeface="Arial" panose="020B0604020202020204" pitchFamily="34" charset="0"/>
                        <a:buChar char="•"/>
                      </a:pPr>
                      <a:r>
                        <a:rPr lang="pt-BR" sz="1400" dirty="0">
                          <a:solidFill>
                            <a:schemeClr val="bg1"/>
                          </a:solidFill>
                        </a:rPr>
                        <a:t>Dificuldade de mobilidade</a:t>
                      </a:r>
                    </a:p>
                    <a:p>
                      <a:pPr marL="285750" indent="-285750">
                        <a:buFont typeface="Arial" panose="020B0604020202020204" pitchFamily="34" charset="0"/>
                        <a:buChar char="•"/>
                      </a:pPr>
                      <a:r>
                        <a:rPr lang="pt-BR" sz="1400" dirty="0">
                          <a:solidFill>
                            <a:schemeClr val="bg1"/>
                          </a:solidFill>
                        </a:rPr>
                        <a:t>Segurança</a:t>
                      </a:r>
                    </a:p>
                    <a:p>
                      <a:pPr marL="285750" indent="-285750">
                        <a:buFont typeface="Arial" panose="020B0604020202020204" pitchFamily="34" charset="0"/>
                        <a:buChar char="•"/>
                      </a:pPr>
                      <a:r>
                        <a:rPr lang="pt-BR" sz="1400" dirty="0">
                          <a:solidFill>
                            <a:schemeClr val="bg1"/>
                          </a:solidFill>
                        </a:rPr>
                        <a:t>Sustentabilidade</a:t>
                      </a: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a:solidFill>
                            <a:schemeClr val="bg1"/>
                          </a:solidFill>
                        </a:rPr>
                        <a:t>9% dos veículos em trânsito são bicicletas. </a:t>
                      </a:r>
                    </a:p>
                    <a:p>
                      <a:r>
                        <a:rPr lang="pt-BR" sz="1400" b="0" i="0" kern="1200" dirty="0">
                          <a:solidFill>
                            <a:schemeClr val="bg1"/>
                          </a:solidFill>
                          <a:effectLst/>
                          <a:latin typeface="+mn-lt"/>
                          <a:ea typeface="+mn-ea"/>
                          <a:cs typeface="+mn-cs"/>
                        </a:rPr>
                        <a:t>Entre 2001 e 2013 houve um aumento de 44% no trânsito de bicicletas na cidade.</a:t>
                      </a:r>
                      <a:endParaRPr lang="pt-BR" sz="1400" dirty="0">
                        <a:solidFill>
                          <a:schemeClr val="bg1"/>
                        </a:solidFill>
                      </a:endParaRPr>
                    </a:p>
                  </a:txBody>
                  <a:tcPr>
                    <a:solidFill>
                      <a:schemeClr val="bg1">
                        <a:lumMod val="65000"/>
                      </a:schemeClr>
                    </a:solidFill>
                  </a:tcPr>
                </a:tc>
                <a:extLst>
                  <a:ext uri="{0D108BD9-81ED-4DB2-BD59-A6C34878D82A}">
                    <a16:rowId xmlns:a16="http://schemas.microsoft.com/office/drawing/2014/main" xmlns="" val="10001"/>
                  </a:ext>
                </a:extLst>
              </a:tr>
            </a:tbl>
          </a:graphicData>
        </a:graphic>
      </p:graphicFrame>
      <p:pic>
        <p:nvPicPr>
          <p:cNvPr id="3" name="Espaço Reservado para Conteú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51" y="1073589"/>
            <a:ext cx="864096" cy="575193"/>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val="1297993907"/>
              </p:ext>
            </p:extLst>
          </p:nvPr>
        </p:nvGraphicFramePr>
        <p:xfrm>
          <a:off x="1403645" y="2015825"/>
          <a:ext cx="7200801" cy="97536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2448273">
                  <a:extLst>
                    <a:ext uri="{9D8B030D-6E8A-4147-A177-3AD203B41FA5}">
                      <a16:colId xmlns:a16="http://schemas.microsoft.com/office/drawing/2014/main" xmlns="" val="20002"/>
                    </a:ext>
                  </a:extLst>
                </a:gridCol>
              </a:tblGrid>
              <a:tr h="3116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800" b="1" dirty="0">
                          <a:solidFill>
                            <a:schemeClr val="bg1"/>
                          </a:solidFill>
                        </a:rPr>
                        <a:t/>
                      </a:r>
                      <a:br>
                        <a:rPr lang="pt-BR" sz="800" b="1" dirty="0">
                          <a:solidFill>
                            <a:schemeClr val="bg1"/>
                          </a:solidFill>
                        </a:rPr>
                      </a:br>
                      <a:r>
                        <a:rPr lang="pt-BR" sz="1400" b="1" dirty="0">
                          <a:solidFill>
                            <a:schemeClr val="bg1"/>
                          </a:solidFill>
                        </a:rPr>
                        <a:t>AMSTERDÃ - HOLANDA</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800" b="0"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rPr>
                        <a:t>400 km</a:t>
                      </a:r>
                    </a:p>
                    <a:p>
                      <a:pPr algn="ctr"/>
                      <a:endParaRPr lang="pt-BR" sz="1400" b="0" dirty="0">
                        <a:solidFill>
                          <a:schemeClr val="bg1"/>
                        </a:solidFill>
                      </a:endParaRPr>
                    </a:p>
                  </a:txBody>
                  <a:tcPr>
                    <a:solidFill>
                      <a:schemeClr val="bg1">
                        <a:lumMod val="65000"/>
                      </a:schemeClr>
                    </a:solidFill>
                  </a:tcPr>
                </a:tc>
                <a:tc>
                  <a:txBody>
                    <a:bodyPr/>
                    <a:lstStyle/>
                    <a:p>
                      <a:pPr marL="285750" indent="-285750">
                        <a:buFont typeface="Arial" panose="020B0604020202020204" pitchFamily="34" charset="0"/>
                        <a:buChar char="•"/>
                      </a:pPr>
                      <a:r>
                        <a:rPr lang="pt-BR" sz="1400" b="0" dirty="0">
                          <a:solidFill>
                            <a:schemeClr val="bg1"/>
                          </a:solidFill>
                        </a:rPr>
                        <a:t>Crise</a:t>
                      </a:r>
                      <a:r>
                        <a:rPr lang="pt-BR" sz="1400" b="0" baseline="0" dirty="0">
                          <a:solidFill>
                            <a:schemeClr val="bg1"/>
                          </a:solidFill>
                        </a:rPr>
                        <a:t> do petróleo 70</a:t>
                      </a:r>
                    </a:p>
                    <a:p>
                      <a:pPr marL="285750" indent="-285750">
                        <a:buFont typeface="Arial" panose="020B0604020202020204" pitchFamily="34" charset="0"/>
                        <a:buChar char="•"/>
                      </a:pPr>
                      <a:r>
                        <a:rPr lang="pt-BR" sz="1400" b="0" baseline="0" dirty="0">
                          <a:solidFill>
                            <a:schemeClr val="bg1"/>
                          </a:solidFill>
                        </a:rPr>
                        <a:t>Proibição do uso de carro no centro da cidade</a:t>
                      </a:r>
                      <a:endParaRPr lang="pt-BR" sz="1400" b="0" dirty="0">
                        <a:solidFill>
                          <a:schemeClr val="bg1"/>
                        </a:solidFill>
                      </a:endParaRP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rPr>
                        <a:t>A população de Amsterdã é de 730 mil moradores , com um número de 600 mil bicicletas. </a:t>
                      </a:r>
                    </a:p>
                    <a:p>
                      <a:endParaRPr lang="pt-BR" sz="1400" b="0" dirty="0">
                        <a:solidFill>
                          <a:schemeClr val="bg1"/>
                        </a:solidFill>
                      </a:endParaRPr>
                    </a:p>
                  </a:txBody>
                  <a:tcPr>
                    <a:solidFill>
                      <a:schemeClr val="bg1">
                        <a:lumMod val="65000"/>
                      </a:schemeClr>
                    </a:solidFill>
                  </a:tcPr>
                </a:tc>
                <a:extLst>
                  <a:ext uri="{0D108BD9-81ED-4DB2-BD59-A6C34878D82A}">
                    <a16:rowId xmlns:a16="http://schemas.microsoft.com/office/drawing/2014/main" xmlns="" val="10000"/>
                  </a:ext>
                </a:extLst>
              </a:tr>
            </a:tbl>
          </a:graphicData>
        </a:graphic>
      </p:graphicFrame>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13" y="2079265"/>
            <a:ext cx="865671" cy="576064"/>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77" y="4149425"/>
            <a:ext cx="865671" cy="646331"/>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776" y="3179588"/>
            <a:ext cx="865671" cy="684064"/>
          </a:xfrm>
          <a:prstGeom prst="rect">
            <a:avLst/>
          </a:prstGeom>
        </p:spPr>
      </p:pic>
      <p:graphicFrame>
        <p:nvGraphicFramePr>
          <p:cNvPr id="8" name="Tabela 7"/>
          <p:cNvGraphicFramePr>
            <a:graphicFrameLocks noGrp="1"/>
          </p:cNvGraphicFramePr>
          <p:nvPr>
            <p:extLst>
              <p:ext uri="{D42A27DB-BD31-4B8C-83A1-F6EECF244321}">
                <p14:modId xmlns:p14="http://schemas.microsoft.com/office/powerpoint/2010/main" val="900546563"/>
              </p:ext>
            </p:extLst>
          </p:nvPr>
        </p:nvGraphicFramePr>
        <p:xfrm>
          <a:off x="1403645" y="4149425"/>
          <a:ext cx="7200801" cy="94488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2448273">
                  <a:extLst>
                    <a:ext uri="{9D8B030D-6E8A-4147-A177-3AD203B41FA5}">
                      <a16:colId xmlns:a16="http://schemas.microsoft.com/office/drawing/2014/main" xmlns="" val="20002"/>
                    </a:ext>
                  </a:extLst>
                </a:gridCol>
              </a:tblGrid>
              <a:tr h="819696">
                <a:tc>
                  <a:txBody>
                    <a:bodyPr/>
                    <a:lstStyle/>
                    <a:p>
                      <a:pPr algn="ctr"/>
                      <a:endParaRPr lang="pt-BR" sz="800" b="1" dirty="0">
                        <a:solidFill>
                          <a:schemeClr val="bg1"/>
                        </a:solidFill>
                      </a:endParaRPr>
                    </a:p>
                    <a:p>
                      <a:pPr algn="ctr"/>
                      <a:r>
                        <a:rPr lang="pt-BR" sz="1400" b="1" dirty="0">
                          <a:solidFill>
                            <a:schemeClr val="bg1"/>
                          </a:solidFill>
                        </a:rPr>
                        <a:t>BOGOTÁ - COLÔMBIA</a:t>
                      </a:r>
                    </a:p>
                    <a:p>
                      <a:pPr algn="ctr"/>
                      <a:endParaRPr lang="pt-BR" sz="800" b="0" dirty="0">
                        <a:solidFill>
                          <a:schemeClr val="bg1"/>
                        </a:solidFill>
                      </a:endParaRPr>
                    </a:p>
                    <a:p>
                      <a:pPr algn="ctr"/>
                      <a:r>
                        <a:rPr lang="pt-BR" sz="1400" b="0" dirty="0">
                          <a:solidFill>
                            <a:schemeClr val="bg1"/>
                          </a:solidFill>
                        </a:rPr>
                        <a:t>402 km</a:t>
                      </a:r>
                    </a:p>
                  </a:txBody>
                  <a:tcPr>
                    <a:solidFill>
                      <a:schemeClr val="bg1">
                        <a:lumMod val="65000"/>
                      </a:schemeClr>
                    </a:solidFill>
                  </a:tcPr>
                </a:tc>
                <a:tc>
                  <a:txBody>
                    <a:bodyPr/>
                    <a:lstStyle/>
                    <a:p>
                      <a:pPr marL="285750" indent="-285750" algn="l">
                        <a:buFont typeface="Arial" panose="020B0604020202020204" pitchFamily="34" charset="0"/>
                        <a:buChar char="•"/>
                      </a:pPr>
                      <a:r>
                        <a:rPr lang="pt-BR" sz="1400" b="0" dirty="0">
                          <a:solidFill>
                            <a:schemeClr val="bg1"/>
                          </a:solidFill>
                        </a:rPr>
                        <a:t>Alto índice de poluição</a:t>
                      </a:r>
                    </a:p>
                    <a:p>
                      <a:pPr marL="285750" indent="-285750" algn="l">
                        <a:buFont typeface="Arial" panose="020B0604020202020204" pitchFamily="34" charset="0"/>
                        <a:buChar char="•"/>
                      </a:pPr>
                      <a:r>
                        <a:rPr lang="pt-BR" sz="1400" b="0" dirty="0">
                          <a:solidFill>
                            <a:schemeClr val="bg1"/>
                          </a:solidFill>
                        </a:rPr>
                        <a:t>Transporte público</a:t>
                      </a:r>
                      <a:r>
                        <a:rPr lang="pt-BR" sz="1400" b="0" baseline="0" dirty="0">
                          <a:solidFill>
                            <a:schemeClr val="bg1"/>
                          </a:solidFill>
                        </a:rPr>
                        <a:t> insuficiente</a:t>
                      </a:r>
                      <a:endParaRPr lang="pt-BR" sz="1400" b="0" dirty="0">
                        <a:solidFill>
                          <a:schemeClr val="bg1"/>
                        </a:solidFill>
                      </a:endParaRPr>
                    </a:p>
                  </a:txBody>
                  <a:tcP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400" b="0" dirty="0">
                          <a:solidFill>
                            <a:schemeClr val="bg1"/>
                          </a:solidFill>
                        </a:rPr>
                        <a:t>Número de viagens realizadas por bicicletas saiu de 0,2% para 5%.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400" b="0" dirty="0">
                          <a:solidFill>
                            <a:schemeClr val="bg1"/>
                          </a:solidFill>
                        </a:rPr>
                        <a:t>Diminuição de</a:t>
                      </a:r>
                      <a:r>
                        <a:rPr lang="pt-BR" sz="1400" b="0" baseline="0" dirty="0">
                          <a:solidFill>
                            <a:schemeClr val="bg1"/>
                          </a:solidFill>
                        </a:rPr>
                        <a:t> acidentes fatais.</a:t>
                      </a:r>
                      <a:endParaRPr lang="pt-BR" sz="1400" b="0" dirty="0">
                        <a:solidFill>
                          <a:schemeClr val="bg1"/>
                        </a:solidFill>
                      </a:endParaRPr>
                    </a:p>
                    <a:p>
                      <a:endParaRPr lang="pt-BR" sz="1400" b="0" dirty="0">
                        <a:solidFill>
                          <a:schemeClr val="bg1"/>
                        </a:solidFill>
                      </a:endParaRPr>
                    </a:p>
                  </a:txBody>
                  <a:tcPr>
                    <a:solidFill>
                      <a:schemeClr val="bg1">
                        <a:lumMod val="65000"/>
                      </a:schemeClr>
                    </a:solidFill>
                  </a:tcPr>
                </a:tc>
                <a:extLst>
                  <a:ext uri="{0D108BD9-81ED-4DB2-BD59-A6C34878D82A}">
                    <a16:rowId xmlns:a16="http://schemas.microsoft.com/office/drawing/2014/main" xmlns="" val="10000"/>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2554256222"/>
              </p:ext>
            </p:extLst>
          </p:nvPr>
        </p:nvGraphicFramePr>
        <p:xfrm>
          <a:off x="1403645" y="2991185"/>
          <a:ext cx="7200801" cy="1158240"/>
        </p:xfrm>
        <a:graphic>
          <a:graphicData uri="http://schemas.openxmlformats.org/drawingml/2006/table">
            <a:tbl>
              <a:tblPr firstRow="1" bandRow="1">
                <a:tableStyleId>{5C22544A-7EE6-4342-B048-85BDC9FD1C3A}</a:tableStyleId>
              </a:tblPr>
              <a:tblGrid>
                <a:gridCol w="2381559">
                  <a:extLst>
                    <a:ext uri="{9D8B030D-6E8A-4147-A177-3AD203B41FA5}">
                      <a16:colId xmlns:a16="http://schemas.microsoft.com/office/drawing/2014/main" xmlns="" val="20000"/>
                    </a:ext>
                  </a:extLst>
                </a:gridCol>
                <a:gridCol w="2370969">
                  <a:extLst>
                    <a:ext uri="{9D8B030D-6E8A-4147-A177-3AD203B41FA5}">
                      <a16:colId xmlns:a16="http://schemas.microsoft.com/office/drawing/2014/main" xmlns="" val="20001"/>
                    </a:ext>
                  </a:extLst>
                </a:gridCol>
                <a:gridCol w="2448273">
                  <a:extLst>
                    <a:ext uri="{9D8B030D-6E8A-4147-A177-3AD203B41FA5}">
                      <a16:colId xmlns:a16="http://schemas.microsoft.com/office/drawing/2014/main" xmlns="" val="20002"/>
                    </a:ext>
                  </a:extLst>
                </a:gridCol>
              </a:tblGrid>
              <a:tr h="936104">
                <a:tc>
                  <a:txBody>
                    <a:bodyPr/>
                    <a:lstStyle/>
                    <a:p>
                      <a:pPr algn="ctr"/>
                      <a:endParaRPr lang="pt-BR" sz="1400" b="1" dirty="0">
                        <a:solidFill>
                          <a:schemeClr val="bg1"/>
                        </a:solidFill>
                      </a:endParaRPr>
                    </a:p>
                    <a:p>
                      <a:pPr algn="ctr"/>
                      <a:r>
                        <a:rPr lang="pt-BR" sz="1400" b="1" dirty="0">
                          <a:solidFill>
                            <a:schemeClr val="bg1"/>
                          </a:solidFill>
                        </a:rPr>
                        <a:t>COPENHAGUE - DINAMARCA</a:t>
                      </a:r>
                    </a:p>
                    <a:p>
                      <a:pPr algn="ctr"/>
                      <a:endParaRPr lang="pt-BR" sz="1000" b="0" dirty="0">
                        <a:solidFill>
                          <a:schemeClr val="bg1"/>
                        </a:solidFill>
                      </a:endParaRPr>
                    </a:p>
                    <a:p>
                      <a:pPr algn="ctr"/>
                      <a:r>
                        <a:rPr lang="pt-BR" sz="1400" b="0" dirty="0">
                          <a:solidFill>
                            <a:schemeClr val="bg1"/>
                          </a:solidFill>
                        </a:rPr>
                        <a:t>350 km</a:t>
                      </a:r>
                    </a:p>
                  </a:txBody>
                  <a:tcPr>
                    <a:solidFill>
                      <a:schemeClr val="bg1">
                        <a:lumMod val="65000"/>
                      </a:schemeClr>
                    </a:solidFill>
                  </a:tcPr>
                </a:tc>
                <a:tc>
                  <a:txBody>
                    <a:bodyPr/>
                    <a:lstStyle/>
                    <a:p>
                      <a:pPr marL="285750" indent="-285750">
                        <a:buFont typeface="Arial" panose="020B0604020202020204" pitchFamily="34" charset="0"/>
                        <a:buChar char="•"/>
                      </a:pPr>
                      <a:r>
                        <a:rPr lang="pt-BR" sz="1400" b="0" dirty="0">
                          <a:solidFill>
                            <a:schemeClr val="bg1"/>
                          </a:solidFill>
                        </a:rPr>
                        <a:t>Crise do petróleo</a:t>
                      </a:r>
                    </a:p>
                    <a:p>
                      <a:pPr marL="285750" indent="-285750">
                        <a:buFont typeface="Arial" panose="020B0604020202020204" pitchFamily="34" charset="0"/>
                        <a:buChar char="•"/>
                      </a:pPr>
                      <a:r>
                        <a:rPr lang="pt-BR" sz="1400" b="0" dirty="0">
                          <a:solidFill>
                            <a:schemeClr val="bg1"/>
                          </a:solidFill>
                        </a:rPr>
                        <a:t>Demanda popular</a:t>
                      </a:r>
                    </a:p>
                    <a:p>
                      <a:pPr marL="285750" indent="-285750">
                        <a:buFont typeface="Arial" panose="020B0604020202020204" pitchFamily="34" charset="0"/>
                        <a:buChar char="•"/>
                      </a:pPr>
                      <a:endParaRPr lang="pt-BR" sz="1400" b="0" dirty="0">
                        <a:solidFill>
                          <a:schemeClr val="bg1"/>
                        </a:solidFill>
                      </a:endParaRPr>
                    </a:p>
                  </a:txBody>
                  <a:tcPr>
                    <a:solidFill>
                      <a:schemeClr val="bg1">
                        <a:lumMod val="65000"/>
                      </a:schemeClr>
                    </a:solidFill>
                  </a:tcPr>
                </a:tc>
                <a:tc>
                  <a:txBody>
                    <a:bodyPr/>
                    <a:lstStyle/>
                    <a:p>
                      <a:pPr marL="0" indent="0">
                        <a:buFont typeface="Arial" panose="020B0604020202020204" pitchFamily="34" charset="0"/>
                        <a:buNone/>
                      </a:pPr>
                      <a:r>
                        <a:rPr lang="pt-BR" sz="1400" b="0" dirty="0">
                          <a:solidFill>
                            <a:schemeClr val="bg1"/>
                          </a:solidFill>
                        </a:rPr>
                        <a:t>Foram calculados pela primeira vez que haviam mais bicicletas (265.700) que automóveis (252.600) na cidade.</a:t>
                      </a:r>
                    </a:p>
                    <a:p>
                      <a:endParaRPr lang="pt-BR" sz="1400" b="0" dirty="0">
                        <a:solidFill>
                          <a:schemeClr val="bg1"/>
                        </a:solidFill>
                      </a:endParaRPr>
                    </a:p>
                  </a:txBody>
                  <a:tcPr>
                    <a:gradFill>
                      <a:gsLst>
                        <a:gs pos="0">
                          <a:schemeClr val="accent1">
                            <a:tint val="66000"/>
                            <a:satMod val="160000"/>
                          </a:schemeClr>
                        </a:gs>
                        <a:gs pos="10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bl>
          </a:graphicData>
        </a:graphic>
      </p:graphicFrame>
      <p:sp>
        <p:nvSpPr>
          <p:cNvPr id="10" name="CaixaDeTexto 9">
            <a:extLst>
              <a:ext uri="{FF2B5EF4-FFF2-40B4-BE49-F238E27FC236}">
                <a16:creationId xmlns:a16="http://schemas.microsoft.com/office/drawing/2014/main" xmlns="" id="{EDA79270-CA1B-45DA-BBB9-14CE1271A84C}"/>
              </a:ext>
            </a:extLst>
          </p:cNvPr>
          <p:cNvSpPr txBox="1"/>
          <p:nvPr/>
        </p:nvSpPr>
        <p:spPr>
          <a:xfrm>
            <a:off x="1979712" y="60297"/>
            <a:ext cx="7416825" cy="369332"/>
          </a:xfrm>
          <a:prstGeom prst="rect">
            <a:avLst/>
          </a:prstGeom>
          <a:noFill/>
        </p:spPr>
        <p:txBody>
          <a:bodyPr wrap="square" rtlCol="0">
            <a:spAutoFit/>
          </a:bodyPr>
          <a:lstStyle/>
          <a:p>
            <a:r>
              <a:rPr lang="pt-BR" b="1" dirty="0"/>
              <a:t>Principais iniciativas de metrópoles na Europa e na América latina.</a:t>
            </a:r>
          </a:p>
        </p:txBody>
      </p:sp>
    </p:spTree>
    <p:extLst>
      <p:ext uri="{BB962C8B-B14F-4D97-AF65-F5344CB8AC3E}">
        <p14:creationId xmlns:p14="http://schemas.microsoft.com/office/powerpoint/2010/main" val="169836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492F7FB4-FBF4-4BCB-B766-DFE708CD9388}"/>
              </a:ext>
            </a:extLst>
          </p:cNvPr>
          <p:cNvSpPr txBox="1"/>
          <p:nvPr/>
        </p:nvSpPr>
        <p:spPr>
          <a:xfrm>
            <a:off x="3059832" y="14831"/>
            <a:ext cx="4680520" cy="369332"/>
          </a:xfrm>
          <a:prstGeom prst="rect">
            <a:avLst/>
          </a:prstGeom>
          <a:noFill/>
        </p:spPr>
        <p:txBody>
          <a:bodyPr wrap="square" rtlCol="0">
            <a:spAutoFit/>
          </a:bodyPr>
          <a:lstStyle/>
          <a:p>
            <a:r>
              <a:rPr lang="pt-BR" b="1" dirty="0"/>
              <a:t>Exemplo de leis Paris e Londres</a:t>
            </a:r>
          </a:p>
        </p:txBody>
      </p:sp>
      <p:graphicFrame>
        <p:nvGraphicFramePr>
          <p:cNvPr id="6" name="Tabela 5">
            <a:extLst>
              <a:ext uri="{FF2B5EF4-FFF2-40B4-BE49-F238E27FC236}">
                <a16:creationId xmlns:a16="http://schemas.microsoft.com/office/drawing/2014/main" xmlns="" id="{4A01F610-4379-43BD-B637-6DD160B8424C}"/>
              </a:ext>
            </a:extLst>
          </p:cNvPr>
          <p:cNvGraphicFramePr>
            <a:graphicFrameLocks noGrp="1"/>
          </p:cNvGraphicFramePr>
          <p:nvPr>
            <p:extLst>
              <p:ext uri="{D42A27DB-BD31-4B8C-83A1-F6EECF244321}">
                <p14:modId xmlns:p14="http://schemas.microsoft.com/office/powerpoint/2010/main" val="1697344975"/>
              </p:ext>
            </p:extLst>
          </p:nvPr>
        </p:nvGraphicFramePr>
        <p:xfrm>
          <a:off x="1403648" y="322609"/>
          <a:ext cx="7560842" cy="1916619"/>
        </p:xfrm>
        <a:graphic>
          <a:graphicData uri="http://schemas.openxmlformats.org/drawingml/2006/table">
            <a:tbl>
              <a:tblPr firstRow="1" bandRow="1">
                <a:tableStyleId>{5C22544A-7EE6-4342-B048-85BDC9FD1C3A}</a:tableStyleId>
              </a:tblPr>
              <a:tblGrid>
                <a:gridCol w="2500638">
                  <a:extLst>
                    <a:ext uri="{9D8B030D-6E8A-4147-A177-3AD203B41FA5}">
                      <a16:colId xmlns:a16="http://schemas.microsoft.com/office/drawing/2014/main" xmlns="" val="3410013721"/>
                    </a:ext>
                  </a:extLst>
                </a:gridCol>
                <a:gridCol w="2489518">
                  <a:extLst>
                    <a:ext uri="{9D8B030D-6E8A-4147-A177-3AD203B41FA5}">
                      <a16:colId xmlns:a16="http://schemas.microsoft.com/office/drawing/2014/main" xmlns="" val="96879110"/>
                    </a:ext>
                  </a:extLst>
                </a:gridCol>
                <a:gridCol w="2570686">
                  <a:extLst>
                    <a:ext uri="{9D8B030D-6E8A-4147-A177-3AD203B41FA5}">
                      <a16:colId xmlns:a16="http://schemas.microsoft.com/office/drawing/2014/main" xmlns="" val="3456680444"/>
                    </a:ext>
                  </a:extLst>
                </a:gridCol>
              </a:tblGrid>
              <a:tr h="460162">
                <a:tc>
                  <a:txBody>
                    <a:bodyPr/>
                    <a:lstStyle/>
                    <a:p>
                      <a:pPr algn="ctr"/>
                      <a:r>
                        <a:rPr lang="pt-BR" sz="2400" dirty="0"/>
                        <a:t>LEI</a:t>
                      </a:r>
                    </a:p>
                  </a:txBody>
                  <a:tcPr marL="121920" marR="121920" marT="60960" marB="60960"/>
                </a:tc>
                <a:tc>
                  <a:txBody>
                    <a:bodyPr/>
                    <a:lstStyle/>
                    <a:p>
                      <a:pPr algn="ctr"/>
                      <a:r>
                        <a:rPr lang="pt-BR" sz="2400" dirty="0"/>
                        <a:t>O que</a:t>
                      </a:r>
                      <a:r>
                        <a:rPr lang="pt-BR" sz="2400" baseline="0" dirty="0"/>
                        <a:t> estabelece</a:t>
                      </a:r>
                      <a:endParaRPr lang="pt-BR" sz="2400" dirty="0"/>
                    </a:p>
                  </a:txBody>
                  <a:tcPr marL="121920" marR="121920" marT="60960" marB="60960"/>
                </a:tc>
                <a:tc>
                  <a:txBody>
                    <a:bodyPr/>
                    <a:lstStyle/>
                    <a:p>
                      <a:pPr algn="ctr"/>
                      <a:r>
                        <a:rPr lang="pt-BR" sz="2400" dirty="0"/>
                        <a:t>Conclusão</a:t>
                      </a:r>
                    </a:p>
                  </a:txBody>
                  <a:tcPr marL="121920" marR="121920" marT="60960" marB="60960"/>
                </a:tc>
                <a:extLst>
                  <a:ext uri="{0D108BD9-81ED-4DB2-BD59-A6C34878D82A}">
                    <a16:rowId xmlns:a16="http://schemas.microsoft.com/office/drawing/2014/main" xmlns="" val="3731317760"/>
                  </a:ext>
                </a:extLst>
              </a:tr>
              <a:tr h="14289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bg1"/>
                          </a:solidFill>
                        </a:rPr>
                        <a:t>PARIS - FRANÇA</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1400"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a:solidFill>
                            <a:schemeClr val="bg1"/>
                          </a:solidFill>
                        </a:rPr>
                        <a:t>Decreto n° 2015-808,</a:t>
                      </a:r>
                      <a:r>
                        <a:rPr lang="pt-BR" sz="1400" baseline="0" dirty="0">
                          <a:solidFill>
                            <a:schemeClr val="bg1"/>
                          </a:solidFill>
                        </a:rPr>
                        <a:t> de</a:t>
                      </a:r>
                      <a:r>
                        <a:rPr lang="pt-BR" sz="1400" dirty="0">
                          <a:solidFill>
                            <a:schemeClr val="bg1"/>
                          </a:solidFill>
                        </a:rPr>
                        <a:t> 02 de julho de 2015 (</a:t>
                      </a:r>
                      <a:r>
                        <a:rPr lang="pt-BR" sz="1400" dirty="0" err="1">
                          <a:solidFill>
                            <a:schemeClr val="bg1"/>
                          </a:solidFill>
                        </a:rPr>
                        <a:t>Pama</a:t>
                      </a:r>
                      <a:r>
                        <a:rPr lang="pt-BR" sz="1400" dirty="0">
                          <a:solidFill>
                            <a:schemeClr val="bg1"/>
                          </a:solidFill>
                        </a:rPr>
                        <a:t>/</a:t>
                      </a:r>
                      <a:r>
                        <a:rPr lang="pt-BR" sz="1400" dirty="0" err="1">
                          <a:solidFill>
                            <a:schemeClr val="bg1"/>
                          </a:solidFill>
                        </a:rPr>
                        <a:t>Pamuv</a:t>
                      </a:r>
                      <a:r>
                        <a:rPr lang="pt-BR" sz="1400" dirty="0">
                          <a:solidFill>
                            <a:schemeClr val="bg1"/>
                          </a:solidFill>
                        </a:rPr>
                        <a:t>)</a:t>
                      </a:r>
                    </a:p>
                    <a:p>
                      <a:pPr algn="ctr"/>
                      <a:endParaRPr lang="pt-BR" sz="1400" dirty="0">
                        <a:solidFill>
                          <a:schemeClr val="bg1"/>
                        </a:solidFill>
                      </a:endParaRPr>
                    </a:p>
                  </a:txBody>
                  <a:tcPr marL="121920" marR="121920" marT="60960" marB="60960">
                    <a:solidFill>
                      <a:schemeClr val="bg1">
                        <a:lumMod val="65000"/>
                      </a:schemeClr>
                    </a:solidFill>
                  </a:tcPr>
                </a:tc>
                <a:tc>
                  <a:txBody>
                    <a:bodyPr/>
                    <a:lstStyle/>
                    <a:p>
                      <a:pPr marL="285750" indent="-285750">
                        <a:buFont typeface="Arial" panose="020B0604020202020204" pitchFamily="34" charset="0"/>
                        <a:buChar char="•"/>
                      </a:pPr>
                      <a:r>
                        <a:rPr lang="pt-BR" sz="1400" dirty="0">
                          <a:solidFill>
                            <a:schemeClr val="bg1"/>
                          </a:solidFill>
                        </a:rPr>
                        <a:t>Incentivar a</a:t>
                      </a:r>
                      <a:r>
                        <a:rPr lang="pt-BR" sz="1400" baseline="0" dirty="0">
                          <a:solidFill>
                            <a:schemeClr val="bg1"/>
                          </a:solidFill>
                        </a:rPr>
                        <a:t> locomoção de</a:t>
                      </a:r>
                      <a:r>
                        <a:rPr lang="pt-BR" sz="1400" dirty="0">
                          <a:solidFill>
                            <a:schemeClr val="bg1"/>
                          </a:solidFill>
                        </a:rPr>
                        <a:t> bicicletas e a pé no deslocamento</a:t>
                      </a:r>
                      <a:r>
                        <a:rPr lang="pt-BR" sz="1400" baseline="0" dirty="0">
                          <a:solidFill>
                            <a:schemeClr val="bg1"/>
                          </a:solidFill>
                        </a:rPr>
                        <a:t> de casa até o local de trabalho. </a:t>
                      </a:r>
                      <a:endParaRPr lang="pt-BR" sz="1400" dirty="0">
                        <a:solidFill>
                          <a:schemeClr val="bg1"/>
                        </a:solidFill>
                      </a:endParaRPr>
                    </a:p>
                  </a:txBody>
                  <a:tcPr marL="121920" marR="121920" marT="60960" marB="60960">
                    <a:solidFill>
                      <a:schemeClr val="bg1">
                        <a:lumMod val="6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dirty="0">
                          <a:solidFill>
                            <a:schemeClr val="bg1"/>
                          </a:solidFill>
                        </a:rPr>
                        <a:t>Estacionamento para</a:t>
                      </a:r>
                      <a:r>
                        <a:rPr lang="pt-BR" sz="1400" baseline="0" dirty="0">
                          <a:solidFill>
                            <a:schemeClr val="bg1"/>
                          </a:solidFill>
                        </a:rPr>
                        <a:t> bicicletas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aseline="0" dirty="0">
                          <a:solidFill>
                            <a:schemeClr val="bg1"/>
                          </a:solidFill>
                        </a:rPr>
                        <a:t>Melhoria da segurança entre pedestres e ciclistas.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aseline="0" dirty="0">
                          <a:solidFill>
                            <a:schemeClr val="bg1"/>
                          </a:solidFill>
                        </a:rPr>
                        <a:t>Nova padronização de demarcação de ciclovias e zonas de pedestres.</a:t>
                      </a:r>
                      <a:endParaRPr lang="pt-BR" sz="1400" dirty="0">
                        <a:solidFill>
                          <a:schemeClr val="bg1"/>
                        </a:solidFill>
                      </a:endParaRPr>
                    </a:p>
                  </a:txBody>
                  <a:tcPr marL="121920" marR="121920" marT="60960" marB="60960">
                    <a:solidFill>
                      <a:schemeClr val="bg1">
                        <a:lumMod val="65000"/>
                      </a:schemeClr>
                    </a:solidFill>
                  </a:tcPr>
                </a:tc>
                <a:extLst>
                  <a:ext uri="{0D108BD9-81ED-4DB2-BD59-A6C34878D82A}">
                    <a16:rowId xmlns:a16="http://schemas.microsoft.com/office/drawing/2014/main" xmlns="" val="814124025"/>
                  </a:ext>
                </a:extLst>
              </a:tr>
            </a:tbl>
          </a:graphicData>
        </a:graphic>
      </p:graphicFrame>
      <p:graphicFrame>
        <p:nvGraphicFramePr>
          <p:cNvPr id="10" name="Tabela 9">
            <a:extLst>
              <a:ext uri="{FF2B5EF4-FFF2-40B4-BE49-F238E27FC236}">
                <a16:creationId xmlns:a16="http://schemas.microsoft.com/office/drawing/2014/main" xmlns="" id="{EBE9CD01-AE67-4609-A91B-FECCBBF5A768}"/>
              </a:ext>
            </a:extLst>
          </p:cNvPr>
          <p:cNvGraphicFramePr>
            <a:graphicFrameLocks noGrp="1"/>
          </p:cNvGraphicFramePr>
          <p:nvPr>
            <p:extLst>
              <p:ext uri="{D42A27DB-BD31-4B8C-83A1-F6EECF244321}">
                <p14:modId xmlns:p14="http://schemas.microsoft.com/office/powerpoint/2010/main" val="1242270081"/>
              </p:ext>
            </p:extLst>
          </p:nvPr>
        </p:nvGraphicFramePr>
        <p:xfrm>
          <a:off x="1403647" y="2175119"/>
          <a:ext cx="7560843" cy="1188720"/>
        </p:xfrm>
        <a:graphic>
          <a:graphicData uri="http://schemas.openxmlformats.org/drawingml/2006/table">
            <a:tbl>
              <a:tblPr firstRow="1" bandRow="1">
                <a:tableStyleId>{5C22544A-7EE6-4342-B048-85BDC9FD1C3A}</a:tableStyleId>
              </a:tblPr>
              <a:tblGrid>
                <a:gridCol w="2504461">
                  <a:extLst>
                    <a:ext uri="{9D8B030D-6E8A-4147-A177-3AD203B41FA5}">
                      <a16:colId xmlns:a16="http://schemas.microsoft.com/office/drawing/2014/main" xmlns="" val="2678001940"/>
                    </a:ext>
                  </a:extLst>
                </a:gridCol>
                <a:gridCol w="2491698">
                  <a:extLst>
                    <a:ext uri="{9D8B030D-6E8A-4147-A177-3AD203B41FA5}">
                      <a16:colId xmlns:a16="http://schemas.microsoft.com/office/drawing/2014/main" xmlns="" val="3203994226"/>
                    </a:ext>
                  </a:extLst>
                </a:gridCol>
                <a:gridCol w="2564684">
                  <a:extLst>
                    <a:ext uri="{9D8B030D-6E8A-4147-A177-3AD203B41FA5}">
                      <a16:colId xmlns:a16="http://schemas.microsoft.com/office/drawing/2014/main" xmlns="" val="2770945226"/>
                    </a:ext>
                  </a:extLst>
                </a:gridCol>
              </a:tblGrid>
              <a:tr h="1124610">
                <a:tc>
                  <a:txBody>
                    <a:bodyPr/>
                    <a:lstStyle/>
                    <a:p>
                      <a:pPr marL="0" indent="0" algn="ctr">
                        <a:buFont typeface="Arial" panose="020B0604020202020204" pitchFamily="34" charset="0"/>
                        <a:buNone/>
                      </a:pPr>
                      <a:r>
                        <a:rPr lang="pt-BR" sz="1400" dirty="0">
                          <a:solidFill>
                            <a:schemeClr val="bg1"/>
                          </a:solidFill>
                        </a:rPr>
                        <a:t/>
                      </a:r>
                      <a:br>
                        <a:rPr lang="pt-BR" sz="1400" dirty="0">
                          <a:solidFill>
                            <a:schemeClr val="bg1"/>
                          </a:solidFill>
                        </a:rPr>
                      </a:br>
                      <a:r>
                        <a:rPr lang="pt-BR" sz="1400" dirty="0">
                          <a:solidFill>
                            <a:schemeClr val="bg1"/>
                          </a:solidFill>
                        </a:rPr>
                        <a:t>PARIS - FRANÇA</a:t>
                      </a:r>
                      <a:endParaRPr lang="pt-BR" sz="1400" b="0" dirty="0">
                        <a:solidFill>
                          <a:schemeClr val="bg1"/>
                        </a:solidFill>
                      </a:endParaRPr>
                    </a:p>
                    <a:p>
                      <a:pPr marL="0" indent="0" algn="ctr">
                        <a:buFont typeface="Arial" panose="020B0604020202020204" pitchFamily="34" charset="0"/>
                        <a:buNone/>
                      </a:pPr>
                      <a:endParaRPr lang="pt-BR" sz="1400" b="0" dirty="0">
                        <a:solidFill>
                          <a:schemeClr val="bg1"/>
                        </a:solidFill>
                      </a:endParaRPr>
                    </a:p>
                    <a:p>
                      <a:pPr marL="0" indent="0" algn="ctr">
                        <a:buFont typeface="Arial" panose="020B0604020202020204" pitchFamily="34" charset="0"/>
                        <a:buNone/>
                      </a:pPr>
                      <a:r>
                        <a:rPr lang="pt-BR" sz="1400" b="0" dirty="0">
                          <a:solidFill>
                            <a:schemeClr val="bg1"/>
                          </a:solidFill>
                        </a:rPr>
                        <a:t>Lei LTE - Lei de </a:t>
                      </a:r>
                      <a:br>
                        <a:rPr lang="pt-BR" sz="1400" b="0" dirty="0">
                          <a:solidFill>
                            <a:schemeClr val="bg1"/>
                          </a:solidFill>
                        </a:rPr>
                      </a:br>
                      <a:r>
                        <a:rPr lang="pt-BR" sz="1400" b="0" dirty="0">
                          <a:solidFill>
                            <a:schemeClr val="bg1"/>
                          </a:solidFill>
                        </a:rPr>
                        <a:t>Transição Energética</a:t>
                      </a:r>
                    </a:p>
                  </a:txBody>
                  <a:tcPr marL="121920" marR="121920" marT="60960" marB="60960">
                    <a:solidFill>
                      <a:schemeClr val="bg1">
                        <a:lumMod val="65000"/>
                      </a:schemeClr>
                    </a:solidFill>
                  </a:tcPr>
                </a:tc>
                <a:tc>
                  <a:txBody>
                    <a:bodyPr/>
                    <a:lstStyle/>
                    <a:p>
                      <a:pPr marL="285750" indent="-285750" algn="l">
                        <a:buFont typeface="Arial" panose="020B0604020202020204" pitchFamily="34" charset="0"/>
                        <a:buChar char="•"/>
                      </a:pPr>
                      <a:r>
                        <a:rPr lang="pt-BR" sz="1400" b="0" dirty="0">
                          <a:solidFill>
                            <a:schemeClr val="bg1"/>
                          </a:solidFill>
                        </a:rPr>
                        <a:t>Encorajamento de processos</a:t>
                      </a:r>
                      <a:r>
                        <a:rPr lang="pt-BR" sz="1400" b="0" baseline="0" dirty="0">
                          <a:solidFill>
                            <a:schemeClr val="bg1"/>
                          </a:solidFill>
                        </a:rPr>
                        <a:t> para a diminuição da </a:t>
                      </a:r>
                      <a:br>
                        <a:rPr lang="pt-BR" sz="1400" b="0" baseline="0" dirty="0">
                          <a:solidFill>
                            <a:schemeClr val="bg1"/>
                          </a:solidFill>
                        </a:rPr>
                      </a:br>
                      <a:r>
                        <a:rPr lang="pt-BR" sz="1400" b="0" baseline="0" dirty="0">
                          <a:solidFill>
                            <a:schemeClr val="bg1"/>
                          </a:solidFill>
                        </a:rPr>
                        <a:t>poluição no ar. </a:t>
                      </a:r>
                      <a:endParaRPr lang="pt-BR" sz="1400" b="0" dirty="0">
                        <a:solidFill>
                          <a:schemeClr val="bg1"/>
                        </a:solidFill>
                      </a:endParaRPr>
                    </a:p>
                  </a:txBody>
                  <a:tcPr marL="121920" marR="121920" marT="60960" marB="60960">
                    <a:solidFill>
                      <a:schemeClr val="bg1">
                        <a:lumMod val="65000"/>
                      </a:schemeClr>
                    </a:solidFill>
                  </a:tcPr>
                </a:tc>
                <a:tc>
                  <a:txBody>
                    <a:bodyPr/>
                    <a:lstStyle/>
                    <a:p>
                      <a:pPr marL="285750" indent="-285750">
                        <a:buFont typeface="Arial" panose="020B0604020202020204" pitchFamily="34" charset="0"/>
                        <a:buChar char="•"/>
                      </a:pPr>
                      <a:r>
                        <a:rPr lang="pt-BR" sz="1400" b="0" dirty="0">
                          <a:solidFill>
                            <a:schemeClr val="bg1"/>
                          </a:solidFill>
                        </a:rPr>
                        <a:t>Incentivo para o uso de veículos elétricos e bicicletas.</a:t>
                      </a:r>
                    </a:p>
                    <a:p>
                      <a:pPr marL="285750" indent="-285750">
                        <a:buFont typeface="Arial" panose="020B0604020202020204" pitchFamily="34" charset="0"/>
                        <a:buChar char="•"/>
                      </a:pPr>
                      <a:r>
                        <a:rPr lang="pt-BR" sz="1400" b="0" dirty="0">
                          <a:solidFill>
                            <a:schemeClr val="bg1"/>
                          </a:solidFill>
                        </a:rPr>
                        <a:t>Incentivo de modais não poluentes, incluindo bicicletas.</a:t>
                      </a:r>
                    </a:p>
                  </a:txBody>
                  <a:tcPr marL="121920" marR="121920" marT="60960" marB="60960">
                    <a:solidFill>
                      <a:schemeClr val="bg1">
                        <a:lumMod val="65000"/>
                      </a:schemeClr>
                    </a:solidFill>
                  </a:tcPr>
                </a:tc>
                <a:extLst>
                  <a:ext uri="{0D108BD9-81ED-4DB2-BD59-A6C34878D82A}">
                    <a16:rowId xmlns:a16="http://schemas.microsoft.com/office/drawing/2014/main" xmlns="" val="1652289913"/>
                  </a:ext>
                </a:extLst>
              </a:tr>
            </a:tbl>
          </a:graphicData>
        </a:graphic>
      </p:graphicFrame>
      <p:pic>
        <p:nvPicPr>
          <p:cNvPr id="11" name="Imagem 10">
            <a:extLst>
              <a:ext uri="{FF2B5EF4-FFF2-40B4-BE49-F238E27FC236}">
                <a16:creationId xmlns:a16="http://schemas.microsoft.com/office/drawing/2014/main" xmlns="" id="{77875903-1E6A-4B7A-A997-D6E9C75A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03598"/>
            <a:ext cx="1081088" cy="720079"/>
          </a:xfrm>
          <a:prstGeom prst="rect">
            <a:avLst/>
          </a:prstGeom>
        </p:spPr>
      </p:pic>
      <p:pic>
        <p:nvPicPr>
          <p:cNvPr id="12" name="Imagem 11">
            <a:extLst>
              <a:ext uri="{FF2B5EF4-FFF2-40B4-BE49-F238E27FC236}">
                <a16:creationId xmlns:a16="http://schemas.microsoft.com/office/drawing/2014/main" xmlns="" id="{8042F758-7CD4-4F69-914C-3E78246C5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39" y="3680376"/>
            <a:ext cx="1084861" cy="858555"/>
          </a:xfrm>
          <a:prstGeom prst="rect">
            <a:avLst/>
          </a:prstGeom>
        </p:spPr>
      </p:pic>
      <p:graphicFrame>
        <p:nvGraphicFramePr>
          <p:cNvPr id="13" name="Tabela 12">
            <a:extLst>
              <a:ext uri="{FF2B5EF4-FFF2-40B4-BE49-F238E27FC236}">
                <a16:creationId xmlns:a16="http://schemas.microsoft.com/office/drawing/2014/main" xmlns="" id="{462EDD58-AE68-44D1-82F1-A76E4649E3CA}"/>
              </a:ext>
            </a:extLst>
          </p:cNvPr>
          <p:cNvGraphicFramePr>
            <a:graphicFrameLocks noGrp="1"/>
          </p:cNvGraphicFramePr>
          <p:nvPr>
            <p:extLst>
              <p:ext uri="{D42A27DB-BD31-4B8C-83A1-F6EECF244321}">
                <p14:modId xmlns:p14="http://schemas.microsoft.com/office/powerpoint/2010/main" val="2829466928"/>
              </p:ext>
            </p:extLst>
          </p:nvPr>
        </p:nvGraphicFramePr>
        <p:xfrm>
          <a:off x="1403647" y="3363839"/>
          <a:ext cx="7595667" cy="1491630"/>
        </p:xfrm>
        <a:graphic>
          <a:graphicData uri="http://schemas.openxmlformats.org/drawingml/2006/table">
            <a:tbl>
              <a:tblPr firstRow="1" bandRow="1">
                <a:tableStyleId>{5C22544A-7EE6-4342-B048-85BDC9FD1C3A}</a:tableStyleId>
              </a:tblPr>
              <a:tblGrid>
                <a:gridCol w="2481752">
                  <a:extLst>
                    <a:ext uri="{9D8B030D-6E8A-4147-A177-3AD203B41FA5}">
                      <a16:colId xmlns:a16="http://schemas.microsoft.com/office/drawing/2014/main" xmlns="" val="3047690328"/>
                    </a:ext>
                  </a:extLst>
                </a:gridCol>
                <a:gridCol w="2547234">
                  <a:extLst>
                    <a:ext uri="{9D8B030D-6E8A-4147-A177-3AD203B41FA5}">
                      <a16:colId xmlns:a16="http://schemas.microsoft.com/office/drawing/2014/main" xmlns="" val="3377963610"/>
                    </a:ext>
                  </a:extLst>
                </a:gridCol>
                <a:gridCol w="2566681">
                  <a:extLst>
                    <a:ext uri="{9D8B030D-6E8A-4147-A177-3AD203B41FA5}">
                      <a16:colId xmlns:a16="http://schemas.microsoft.com/office/drawing/2014/main" xmlns="" val="3134947033"/>
                    </a:ext>
                  </a:extLst>
                </a:gridCol>
              </a:tblGrid>
              <a:tr h="1491630">
                <a:tc>
                  <a:txBody>
                    <a:bodyPr/>
                    <a:lstStyle/>
                    <a:p>
                      <a:pPr algn="ctr"/>
                      <a:endParaRPr lang="pt-BR" sz="1400" b="0" i="0" kern="1200" dirty="0">
                        <a:solidFill>
                          <a:schemeClr val="bg1"/>
                        </a:solidFill>
                        <a:effectLst/>
                        <a:latin typeface="+mn-lt"/>
                        <a:ea typeface="+mn-ea"/>
                        <a:cs typeface="+mn-cs"/>
                      </a:endParaRPr>
                    </a:p>
                    <a:p>
                      <a:pPr algn="ctr"/>
                      <a:r>
                        <a:rPr lang="pt-BR" sz="1400" b="1" i="0" kern="1200" dirty="0">
                          <a:solidFill>
                            <a:schemeClr val="bg1"/>
                          </a:solidFill>
                          <a:effectLst/>
                          <a:latin typeface="+mn-lt"/>
                          <a:ea typeface="+mn-ea"/>
                          <a:cs typeface="+mn-cs"/>
                        </a:rPr>
                        <a:t>LONDRES - INGLATERRA</a:t>
                      </a:r>
                    </a:p>
                    <a:p>
                      <a:pPr algn="ctr"/>
                      <a:endParaRPr lang="pt-BR" sz="1400" b="0" i="0" kern="1200" dirty="0">
                        <a:solidFill>
                          <a:schemeClr val="bg1"/>
                        </a:solidFill>
                        <a:effectLst/>
                        <a:latin typeface="+mn-lt"/>
                        <a:ea typeface="+mn-ea"/>
                        <a:cs typeface="+mn-cs"/>
                      </a:endParaRPr>
                    </a:p>
                    <a:p>
                      <a:pPr algn="ctr"/>
                      <a:r>
                        <a:rPr lang="pt-BR" sz="1400" b="0" i="1" kern="1200" dirty="0" err="1">
                          <a:solidFill>
                            <a:schemeClr val="bg1"/>
                          </a:solidFill>
                          <a:effectLst/>
                          <a:latin typeface="+mn-lt"/>
                          <a:ea typeface="+mn-ea"/>
                          <a:cs typeface="+mn-cs"/>
                        </a:rPr>
                        <a:t>Transport</a:t>
                      </a:r>
                      <a:r>
                        <a:rPr lang="pt-BR" sz="1400" b="0" i="1" kern="1200" dirty="0">
                          <a:solidFill>
                            <a:schemeClr val="bg1"/>
                          </a:solidFill>
                          <a:effectLst/>
                          <a:latin typeface="+mn-lt"/>
                          <a:ea typeface="+mn-ea"/>
                          <a:cs typeface="+mn-cs"/>
                        </a:rPr>
                        <a:t> for London (</a:t>
                      </a:r>
                      <a:r>
                        <a:rPr lang="pt-BR" sz="1400" b="0" i="1" kern="1200" dirty="0" err="1">
                          <a:solidFill>
                            <a:schemeClr val="bg1"/>
                          </a:solidFill>
                          <a:effectLst/>
                          <a:latin typeface="+mn-lt"/>
                          <a:ea typeface="+mn-ea"/>
                          <a:cs typeface="+mn-cs"/>
                        </a:rPr>
                        <a:t>TfL</a:t>
                      </a:r>
                      <a:r>
                        <a:rPr lang="pt-BR" sz="1400" b="0" i="1" kern="1200" dirty="0">
                          <a:solidFill>
                            <a:schemeClr val="bg1"/>
                          </a:solidFill>
                          <a:effectLst/>
                          <a:latin typeface="+mn-lt"/>
                          <a:ea typeface="+mn-ea"/>
                          <a:cs typeface="+mn-cs"/>
                        </a:rPr>
                        <a:t>)</a:t>
                      </a:r>
                      <a:endParaRPr lang="pt-BR" sz="1400" b="0" i="1" dirty="0">
                        <a:solidFill>
                          <a:schemeClr val="bg1"/>
                        </a:solidFill>
                      </a:endParaRPr>
                    </a:p>
                  </a:txBody>
                  <a:tcPr>
                    <a:solidFill>
                      <a:schemeClr val="bg1">
                        <a:lumMod val="65000"/>
                      </a:schemeClr>
                    </a:solidFill>
                  </a:tcPr>
                </a:tc>
                <a:tc>
                  <a:txBody>
                    <a:bodyPr/>
                    <a:lstStyle/>
                    <a:p>
                      <a:pPr marL="285750" indent="-285750">
                        <a:buFont typeface="Arial" panose="020B0604020202020204" pitchFamily="34" charset="0"/>
                        <a:buChar char="•"/>
                      </a:pPr>
                      <a:r>
                        <a:rPr lang="pt-BR" sz="1400" b="0" i="0" kern="1200" dirty="0">
                          <a:solidFill>
                            <a:schemeClr val="bg1"/>
                          </a:solidFill>
                          <a:effectLst/>
                          <a:latin typeface="+mn-lt"/>
                          <a:ea typeface="+mn-ea"/>
                          <a:cs typeface="+mn-cs"/>
                        </a:rPr>
                        <a:t>Implementar a estratégia de transportes e para a gestão de serviços de transporte em toda Londres.</a:t>
                      </a:r>
                      <a:endParaRPr lang="pt-BR" sz="1400" b="0" dirty="0">
                        <a:solidFill>
                          <a:schemeClr val="bg1"/>
                        </a:solidFill>
                      </a:endParaRPr>
                    </a:p>
                  </a:txBody>
                  <a:tcPr>
                    <a:solidFill>
                      <a:schemeClr val="bg1">
                        <a:lumMod val="65000"/>
                      </a:schemeClr>
                    </a:solidFill>
                  </a:tcPr>
                </a:tc>
                <a:tc>
                  <a:txBody>
                    <a:bodyPr/>
                    <a:lstStyle/>
                    <a:p>
                      <a:pPr marL="285750" indent="-285750">
                        <a:buFont typeface="Arial" panose="020B0604020202020204" pitchFamily="34" charset="0"/>
                        <a:buChar char="•"/>
                      </a:pPr>
                      <a:r>
                        <a:rPr lang="pt-BR" sz="1400" b="0" dirty="0">
                          <a:solidFill>
                            <a:schemeClr val="bg1"/>
                          </a:solidFill>
                        </a:rPr>
                        <a:t>Incentivo do compartilhamento</a:t>
                      </a:r>
                      <a:r>
                        <a:rPr lang="pt-BR" sz="1400" b="0" baseline="0" dirty="0">
                          <a:solidFill>
                            <a:schemeClr val="bg1"/>
                          </a:solidFill>
                        </a:rPr>
                        <a:t> de bicicletas.</a:t>
                      </a:r>
                    </a:p>
                    <a:p>
                      <a:pPr marL="285750" indent="-285750">
                        <a:buFont typeface="Arial" panose="020B0604020202020204" pitchFamily="34" charset="0"/>
                        <a:buChar char="•"/>
                      </a:pPr>
                      <a:r>
                        <a:rPr lang="pt-BR" sz="1400" b="0" baseline="0" dirty="0">
                          <a:solidFill>
                            <a:schemeClr val="bg1"/>
                          </a:solidFill>
                        </a:rPr>
                        <a:t>Planos para que o ciclismo em Londres se torne parte integrante na rede de transporte.</a:t>
                      </a:r>
                      <a:endParaRPr lang="pt-BR" sz="1400" b="0" dirty="0">
                        <a:solidFill>
                          <a:schemeClr val="bg1"/>
                        </a:solidFill>
                      </a:endParaRPr>
                    </a:p>
                  </a:txBody>
                  <a:tcPr>
                    <a:solidFill>
                      <a:schemeClr val="bg1">
                        <a:lumMod val="65000"/>
                      </a:schemeClr>
                    </a:solidFill>
                  </a:tcPr>
                </a:tc>
                <a:extLst>
                  <a:ext uri="{0D108BD9-81ED-4DB2-BD59-A6C34878D82A}">
                    <a16:rowId xmlns:a16="http://schemas.microsoft.com/office/drawing/2014/main" xmlns="" val="2104024847"/>
                  </a:ext>
                </a:extLst>
              </a:tr>
            </a:tbl>
          </a:graphicData>
        </a:graphic>
      </p:graphicFrame>
    </p:spTree>
    <p:extLst>
      <p:ext uri="{BB962C8B-B14F-4D97-AF65-F5344CB8AC3E}">
        <p14:creationId xmlns:p14="http://schemas.microsoft.com/office/powerpoint/2010/main" val="90137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Conclusão</a:t>
            </a:r>
          </a:p>
        </p:txBody>
      </p:sp>
    </p:spTree>
    <p:extLst>
      <p:ext uri="{BB962C8B-B14F-4D97-AF65-F5344CB8AC3E}">
        <p14:creationId xmlns:p14="http://schemas.microsoft.com/office/powerpoint/2010/main" val="67384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51520" y="915566"/>
            <a:ext cx="8568952" cy="4493538"/>
          </a:xfrm>
          <a:prstGeom prst="rect">
            <a:avLst/>
          </a:prstGeom>
        </p:spPr>
        <p:txBody>
          <a:bodyPr wrap="square">
            <a:spAutoFit/>
          </a:bodyPr>
          <a:lstStyle/>
          <a:p>
            <a:pPr algn="ctr"/>
            <a:r>
              <a:rPr lang="pt-BR" sz="2400" dirty="0"/>
              <a:t>A </a:t>
            </a:r>
            <a:r>
              <a:rPr lang="pt-BR" sz="2400" dirty="0" err="1"/>
              <a:t>Abraciclo</a:t>
            </a:r>
            <a:r>
              <a:rPr lang="pt-BR" sz="2400" dirty="0"/>
              <a:t> </a:t>
            </a:r>
            <a:r>
              <a:rPr lang="pt-BR" sz="2400" b="1" u="sng" dirty="0"/>
              <a:t>concorda com as proposições do PL </a:t>
            </a:r>
            <a:r>
              <a:rPr lang="pt-BR" sz="2400" b="1" u="sng" dirty="0">
                <a:latin typeface="Arial Narrow" panose="020B0606020202030204" pitchFamily="34" charset="0"/>
              </a:rPr>
              <a:t>6207/2013</a:t>
            </a:r>
            <a:r>
              <a:rPr lang="pt-BR" sz="2400" dirty="0">
                <a:latin typeface="Arial Narrow" panose="020B0606020202030204" pitchFamily="34" charset="0"/>
              </a:rPr>
              <a:t>, </a:t>
            </a:r>
            <a:br>
              <a:rPr lang="pt-BR" sz="2400" dirty="0">
                <a:latin typeface="Arial Narrow" panose="020B0606020202030204" pitchFamily="34" charset="0"/>
              </a:rPr>
            </a:br>
            <a:r>
              <a:rPr lang="pt-BR" sz="2400" dirty="0">
                <a:latin typeface="Arial Narrow" panose="020B0606020202030204" pitchFamily="34" charset="0"/>
              </a:rPr>
              <a:t>por considerar que poderão resultar nos seguintes benefícios à população:</a:t>
            </a:r>
            <a:endParaRPr lang="pt-BR" sz="2400" dirty="0"/>
          </a:p>
          <a:p>
            <a:pPr marL="285750" indent="-285750" algn="ctr">
              <a:buFont typeface="Arial" panose="020B0604020202020204" pitchFamily="34" charset="0"/>
              <a:buChar char="•"/>
            </a:pPr>
            <a:endParaRPr lang="pt-BR" sz="2400" dirty="0"/>
          </a:p>
          <a:p>
            <a:pPr marL="342900" indent="-342900" algn="ctr">
              <a:buFont typeface="Wingdings" panose="05000000000000000000" pitchFamily="2" charset="2"/>
              <a:buChar char="ü"/>
            </a:pPr>
            <a:r>
              <a:rPr lang="pt-BR" sz="2800" dirty="0"/>
              <a:t>Melhoria da mobilidade urbana para ciclistas e pedestres</a:t>
            </a:r>
          </a:p>
          <a:p>
            <a:pPr algn="ctr"/>
            <a:endParaRPr lang="pt-BR" sz="1400" dirty="0"/>
          </a:p>
          <a:p>
            <a:pPr marL="342900" indent="-342900" algn="ctr">
              <a:buFont typeface="Wingdings" panose="05000000000000000000" pitchFamily="2" charset="2"/>
              <a:buChar char="ü"/>
            </a:pPr>
            <a:r>
              <a:rPr lang="pt-BR" sz="2800" dirty="0"/>
              <a:t>Mais segurança no transporte</a:t>
            </a:r>
            <a:br>
              <a:rPr lang="pt-BR" sz="2800" dirty="0"/>
            </a:br>
            <a:endParaRPr lang="pt-BR" sz="1400" dirty="0"/>
          </a:p>
          <a:p>
            <a:pPr marL="342900" indent="-342900" algn="ctr">
              <a:buFont typeface="Wingdings" panose="05000000000000000000" pitchFamily="2" charset="2"/>
              <a:buChar char="ü"/>
            </a:pPr>
            <a:r>
              <a:rPr lang="pt-BR" sz="2800" dirty="0"/>
              <a:t>Diminuição da emissão de poluentes</a:t>
            </a:r>
          </a:p>
          <a:p>
            <a:pPr marL="285750" indent="-285750" algn="ctr">
              <a:buFont typeface="Arial" panose="020B0604020202020204" pitchFamily="34" charset="0"/>
              <a:buChar char="•"/>
            </a:pPr>
            <a:endParaRPr lang="pt-BR" sz="1400" dirty="0"/>
          </a:p>
          <a:p>
            <a:pPr marL="342900" indent="-342900" algn="ctr">
              <a:buFont typeface="Wingdings" panose="05000000000000000000" pitchFamily="2" charset="2"/>
              <a:buChar char="ü"/>
            </a:pPr>
            <a:r>
              <a:rPr lang="pt-BR" sz="2800" dirty="0"/>
              <a:t>Melhoria na saúde pública</a:t>
            </a:r>
            <a:r>
              <a:rPr lang="pt-BR" sz="4000" dirty="0"/>
              <a:t> </a:t>
            </a:r>
            <a:endParaRPr lang="pt-BR" sz="3600" dirty="0"/>
          </a:p>
          <a:p>
            <a:endParaRPr lang="pt-BR" sz="1400" dirty="0"/>
          </a:p>
          <a:p>
            <a:endParaRPr lang="pt-BR" sz="3200" dirty="0"/>
          </a:p>
        </p:txBody>
      </p:sp>
    </p:spTree>
    <p:extLst>
      <p:ext uri="{BB962C8B-B14F-4D97-AF65-F5344CB8AC3E}">
        <p14:creationId xmlns:p14="http://schemas.microsoft.com/office/powerpoint/2010/main" val="81931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81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693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751012"/>
            <a:ext cx="8640960" cy="4392488"/>
          </a:xfrm>
        </p:spPr>
        <p:txBody>
          <a:bodyPr>
            <a:normAutofit fontScale="92500" lnSpcReduction="20000"/>
          </a:bodyPr>
          <a:lstStyle/>
          <a:p>
            <a:pPr marL="0" indent="0" algn="ctr">
              <a:buNone/>
            </a:pPr>
            <a:r>
              <a:rPr lang="pt-BR" sz="3000" b="1" u="sng" dirty="0"/>
              <a:t>Berlim – Alemanha</a:t>
            </a:r>
          </a:p>
          <a:p>
            <a:pPr marL="0" indent="0" algn="ctr">
              <a:buNone/>
            </a:pPr>
            <a:endParaRPr lang="pt-BR" sz="1400" b="1" u="sng" dirty="0"/>
          </a:p>
          <a:p>
            <a:r>
              <a:rPr lang="pt-BR" sz="2200" dirty="0"/>
              <a:t>78 milhões de bicicletas. </a:t>
            </a:r>
            <a:r>
              <a:rPr lang="pt-BR" sz="1700" i="1" dirty="0"/>
              <a:t>(No Brasil, são cerca de 70 milhões).</a:t>
            </a:r>
            <a:br>
              <a:rPr lang="pt-BR" sz="1700" i="1" dirty="0"/>
            </a:br>
            <a:endParaRPr lang="pt-BR" sz="2200" i="1" dirty="0"/>
          </a:p>
          <a:p>
            <a:r>
              <a:rPr lang="pt-BR" sz="2200" dirty="0"/>
              <a:t>Há leis e multas para aumentar a segurança e a responsabilidade entre os ciclistas. </a:t>
            </a:r>
          </a:p>
          <a:p>
            <a:pPr marL="0" indent="0">
              <a:buNone/>
            </a:pPr>
            <a:endParaRPr lang="pt-BR" sz="2200" dirty="0"/>
          </a:p>
          <a:p>
            <a:r>
              <a:rPr lang="pt-BR" sz="2200" dirty="0"/>
              <a:t>Berlim conta com a maior extensão de ciclovias do mundo: 750 km. </a:t>
            </a:r>
          </a:p>
          <a:p>
            <a:pPr marL="0" indent="0">
              <a:buNone/>
            </a:pPr>
            <a:endParaRPr lang="pt-BR" sz="2200" dirty="0"/>
          </a:p>
          <a:p>
            <a:r>
              <a:rPr lang="pt-BR" sz="2200" dirty="0"/>
              <a:t>A enorme quantidade de espaço para pedalar faz de Berlim uma das cidades mais seguras para ciclistas no mundo.</a:t>
            </a:r>
          </a:p>
          <a:p>
            <a:pPr marL="0" indent="0">
              <a:buNone/>
            </a:pPr>
            <a:endParaRPr lang="pt-BR" sz="2200" dirty="0"/>
          </a:p>
          <a:p>
            <a:r>
              <a:rPr lang="pt-BR" sz="2200" dirty="0"/>
              <a:t>Estudos mostram que o uso da bicicleta na Alemanha pode reduzir em cerca de 2 mil euros por pessoa o gasto com tratamentos de doenças provocadas pela obesidade ou falta de exercício físico.</a:t>
            </a:r>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415026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pPr marL="0" indent="0">
              <a:buNone/>
            </a:pPr>
            <a:endParaRPr lang="pt-BR" dirty="0"/>
          </a:p>
        </p:txBody>
      </p:sp>
      <p:sp>
        <p:nvSpPr>
          <p:cNvPr id="5" name="CaixaDeTexto 4"/>
          <p:cNvSpPr txBox="1"/>
          <p:nvPr/>
        </p:nvSpPr>
        <p:spPr>
          <a:xfrm>
            <a:off x="179512" y="627534"/>
            <a:ext cx="8784976" cy="5186035"/>
          </a:xfrm>
          <a:prstGeom prst="rect">
            <a:avLst/>
          </a:prstGeom>
          <a:noFill/>
        </p:spPr>
        <p:txBody>
          <a:bodyPr wrap="square" rtlCol="0">
            <a:spAutoFit/>
          </a:bodyPr>
          <a:lstStyle/>
          <a:p>
            <a:pPr algn="ctr"/>
            <a:r>
              <a:rPr lang="pt-BR" sz="2400" b="1" u="sng" dirty="0"/>
              <a:t>Amsterdã – Holanda</a:t>
            </a:r>
            <a:br>
              <a:rPr lang="pt-BR" sz="2400" b="1" u="sng" dirty="0"/>
            </a:br>
            <a:endParaRPr lang="pt-BR" sz="1100" b="1" u="sng" dirty="0"/>
          </a:p>
          <a:p>
            <a:pPr marL="285750" indent="-285750">
              <a:buFont typeface="Arial" panose="020B0604020202020204" pitchFamily="34" charset="0"/>
              <a:buChar char="•"/>
            </a:pPr>
            <a:r>
              <a:rPr lang="pt-BR" sz="2000" dirty="0"/>
              <a:t>Amsterdã tem 730 mil habitantes, 600 mil bicicletas e mais de 400 km de ciclovias. Após a II Guerra Mundial, aumentaram significativamente os acidentes de trânsito e a poluição. Só no ano de 1971, perderam a vida 3.300 ciclistas, entre os quais 400 crianças. </a:t>
            </a:r>
            <a:br>
              <a:rPr lang="pt-BR" sz="2000" dirty="0"/>
            </a:br>
            <a:endParaRPr lang="pt-BR" sz="2000" dirty="0"/>
          </a:p>
          <a:p>
            <a:pPr marL="285750" indent="-285750">
              <a:buFont typeface="Arial" panose="020B0604020202020204" pitchFamily="34" charset="0"/>
              <a:buChar char="•"/>
            </a:pPr>
            <a:r>
              <a:rPr lang="pt-BR" sz="2000" dirty="0"/>
              <a:t>Diante dos protestos por parte da população e da crise do petróleo de 1973, o governo holandês promoveu mudanças radicais na política de transportes e de mobilidade.</a:t>
            </a:r>
            <a:br>
              <a:rPr lang="pt-BR" sz="2000" dirty="0"/>
            </a:br>
            <a:r>
              <a:rPr lang="pt-BR" sz="2000" dirty="0"/>
              <a:t> </a:t>
            </a:r>
          </a:p>
          <a:p>
            <a:pPr marL="285750" indent="-285750">
              <a:buFont typeface="Arial" panose="020B0604020202020204" pitchFamily="34" charset="0"/>
              <a:buChar char="•"/>
            </a:pPr>
            <a:r>
              <a:rPr lang="pt-BR" sz="2000" dirty="0"/>
              <a:t>Foram tomadas medidas favoráveis à utilização da bicicleta, com a instalação de redes de ciclovias e de estacionamentos práticos e seguros, e proibida a circulação de automóveis no centro das cidades.</a:t>
            </a:r>
            <a:br>
              <a:rPr lang="pt-BR" sz="2000" dirty="0"/>
            </a:br>
            <a:endParaRPr lang="pt-BR" sz="2000" dirty="0"/>
          </a:p>
          <a:p>
            <a:pPr marL="285750" indent="-285750">
              <a:buFont typeface="Arial" panose="020B0604020202020204" pitchFamily="34" charset="0"/>
              <a:buChar char="•"/>
            </a:pPr>
            <a:r>
              <a:rPr lang="pt-BR" sz="2000" dirty="0"/>
              <a:t>Hoje, a Holanda atrai milhões de turistas de bicicleta pela infraestrutura </a:t>
            </a:r>
            <a:r>
              <a:rPr lang="pt-BR" sz="2000" dirty="0" err="1"/>
              <a:t>cicloviária</a:t>
            </a:r>
            <a:r>
              <a:rPr lang="pt-BR" sz="2000" dirty="0"/>
              <a:t>.</a:t>
            </a:r>
          </a:p>
          <a:p>
            <a:pPr marL="285750" indent="-285750">
              <a:buFont typeface="Arial" panose="020B0604020202020204" pitchFamily="34" charset="0"/>
              <a:buChar char="•"/>
            </a:pPr>
            <a:endParaRPr lang="pt-BR" sz="2000" dirty="0"/>
          </a:p>
          <a:p>
            <a:endParaRPr lang="pt-BR" dirty="0"/>
          </a:p>
          <a:p>
            <a:endParaRPr lang="pt-BR" dirty="0"/>
          </a:p>
        </p:txBody>
      </p:sp>
    </p:spTree>
    <p:extLst>
      <p:ext uri="{BB962C8B-B14F-4D97-AF65-F5344CB8AC3E}">
        <p14:creationId xmlns:p14="http://schemas.microsoft.com/office/powerpoint/2010/main" val="36380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3216056"/>
            <a:ext cx="8712968" cy="584775"/>
          </a:xfrm>
          <a:prstGeom prst="rect">
            <a:avLst/>
          </a:prstGeom>
          <a:solidFill>
            <a:schemeClr val="bg1"/>
          </a:solidFill>
        </p:spPr>
        <p:txBody>
          <a:bodyPr wrap="square" rtlCol="0">
            <a:spAutoFit/>
          </a:bodyPr>
          <a:lstStyle/>
          <a:p>
            <a:pPr algn="ctr"/>
            <a:r>
              <a:rPr lang="pt-BR" sz="1600" b="1" dirty="0"/>
              <a:t>14 fabricantes associadas, sendo 4 do segmento de Bicicletas e 10 de Motocicletas.</a:t>
            </a:r>
            <a:r>
              <a:rPr lang="pt-BR" sz="1600" dirty="0"/>
              <a:t> </a:t>
            </a:r>
            <a:br>
              <a:rPr lang="pt-BR" sz="1600" dirty="0"/>
            </a:br>
            <a:r>
              <a:rPr lang="pt-BR" sz="1600" b="1" dirty="0"/>
              <a:t>Responsáveis pelo atendimento a mais de 40% do mercado nacional de Bicicletas e a 98% de Motocicletas.</a:t>
            </a:r>
          </a:p>
        </p:txBody>
      </p:sp>
    </p:spTree>
    <p:extLst>
      <p:ext uri="{BB962C8B-B14F-4D97-AF65-F5344CB8AC3E}">
        <p14:creationId xmlns:p14="http://schemas.microsoft.com/office/powerpoint/2010/main" val="2310573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endParaRPr lang="pt-BR" dirty="0"/>
          </a:p>
        </p:txBody>
      </p:sp>
      <p:sp>
        <p:nvSpPr>
          <p:cNvPr id="4" name="CaixaDeTexto 3"/>
          <p:cNvSpPr txBox="1"/>
          <p:nvPr/>
        </p:nvSpPr>
        <p:spPr>
          <a:xfrm>
            <a:off x="827584" y="843558"/>
            <a:ext cx="7344816" cy="3570208"/>
          </a:xfrm>
          <a:prstGeom prst="rect">
            <a:avLst/>
          </a:prstGeom>
          <a:noFill/>
        </p:spPr>
        <p:txBody>
          <a:bodyPr wrap="square" rtlCol="0">
            <a:spAutoFit/>
          </a:bodyPr>
          <a:lstStyle/>
          <a:p>
            <a:pPr algn="ctr"/>
            <a:r>
              <a:rPr lang="pt-BR" sz="2800" b="1" u="sng" dirty="0"/>
              <a:t>Bogotá – Colômbia</a:t>
            </a:r>
            <a:r>
              <a:rPr lang="pt-BR" dirty="0"/>
              <a:t> </a:t>
            </a:r>
          </a:p>
          <a:p>
            <a:endParaRPr lang="pt-BR" dirty="0"/>
          </a:p>
          <a:p>
            <a:pPr marL="285750" indent="-285750">
              <a:buFont typeface="Arial" panose="020B0604020202020204" pitchFamily="34" charset="0"/>
              <a:buChar char="•"/>
            </a:pPr>
            <a:r>
              <a:rPr lang="pt-BR" sz="2000" dirty="0"/>
              <a:t>Atualmente, conta com 402 km de ciclovias.</a:t>
            </a:r>
          </a:p>
          <a:p>
            <a:r>
              <a:rPr lang="pt-BR" sz="2000" dirty="0"/>
              <a:t> </a:t>
            </a:r>
          </a:p>
          <a:p>
            <a:pPr marL="285750" indent="-285750">
              <a:buFont typeface="Arial" panose="020B0604020202020204" pitchFamily="34" charset="0"/>
              <a:buChar char="•"/>
            </a:pPr>
            <a:r>
              <a:rPr lang="pt-BR" sz="2000" dirty="0"/>
              <a:t>Principais resultados desta iniciativa: em medição na década passada, o uso da bicicleta nos deslocamentos saltou de 0,2% para 5% do total e  o volume de acidentes fatais com bicicletas, por ano, caiu de 115 para 77, mesmo com o aumento das viagens diárias.</a:t>
            </a:r>
          </a:p>
          <a:p>
            <a:endParaRPr lang="pt-BR" sz="2000" dirty="0"/>
          </a:p>
          <a:p>
            <a:pPr marL="285750" indent="-285750">
              <a:buFont typeface="Arial" panose="020B0604020202020204" pitchFamily="34" charset="0"/>
              <a:buChar char="•"/>
            </a:pPr>
            <a:r>
              <a:rPr lang="pt-BR" sz="2000" dirty="0"/>
              <a:t>A cidade se transformou em referência na América Latina em relação à implantação de vias exclusivas para bicicletas.</a:t>
            </a:r>
            <a:endParaRPr lang="pt-BR" dirty="0"/>
          </a:p>
        </p:txBody>
      </p:sp>
    </p:spTree>
    <p:extLst>
      <p:ext uri="{BB962C8B-B14F-4D97-AF65-F5344CB8AC3E}">
        <p14:creationId xmlns:p14="http://schemas.microsoft.com/office/powerpoint/2010/main" val="85289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endParaRPr lang="pt-BR" dirty="0"/>
          </a:p>
        </p:txBody>
      </p:sp>
      <p:sp>
        <p:nvSpPr>
          <p:cNvPr id="4" name="CaixaDeTexto 3"/>
          <p:cNvSpPr txBox="1"/>
          <p:nvPr/>
        </p:nvSpPr>
        <p:spPr>
          <a:xfrm>
            <a:off x="179512" y="699542"/>
            <a:ext cx="8748464" cy="4616648"/>
          </a:xfrm>
          <a:prstGeom prst="rect">
            <a:avLst/>
          </a:prstGeom>
          <a:noFill/>
        </p:spPr>
        <p:txBody>
          <a:bodyPr wrap="square" rtlCol="0">
            <a:spAutoFit/>
          </a:bodyPr>
          <a:lstStyle/>
          <a:p>
            <a:pPr algn="ctr"/>
            <a:r>
              <a:rPr lang="pt-BR" sz="2400" b="1" u="sng" dirty="0"/>
              <a:t>Copenhague – Dinamarca</a:t>
            </a:r>
            <a:endParaRPr lang="pt-BR" b="1" u="sng" dirty="0"/>
          </a:p>
          <a:p>
            <a:endParaRPr lang="pt-BR" dirty="0"/>
          </a:p>
          <a:p>
            <a:pPr marL="285750" indent="-285750">
              <a:buFont typeface="Arial" panose="020B0604020202020204" pitchFamily="34" charset="0"/>
              <a:buChar char="•"/>
            </a:pPr>
            <a:r>
              <a:rPr lang="pt-BR" dirty="0"/>
              <a:t>Copenhague possui 350 km de ciclovias e é tida como uma das cidades mais ciclísticas do mundo. No final de 2016, constatou-se que há mais bicicletas (265.700) que carros (252.600) na cidade.</a:t>
            </a:r>
            <a:br>
              <a:rPr lang="pt-BR" dirty="0"/>
            </a:br>
            <a:endParaRPr lang="pt-BR" dirty="0"/>
          </a:p>
          <a:p>
            <a:pPr marL="285750" indent="-285750">
              <a:buFont typeface="Arial" panose="020B0604020202020204" pitchFamily="34" charset="0"/>
              <a:buChar char="•"/>
            </a:pPr>
            <a:r>
              <a:rPr lang="pt-BR" dirty="0"/>
              <a:t>Há 40 anos, realiza investimentos em obras de urbanização focadas na utilização da bicicleta. Conta com 350 km de ciclovias.</a:t>
            </a:r>
            <a:br>
              <a:rPr lang="pt-BR" dirty="0"/>
            </a:br>
            <a:endParaRPr lang="pt-BR" dirty="0"/>
          </a:p>
          <a:p>
            <a:pPr marL="285750" indent="-285750">
              <a:buFont typeface="Arial" panose="020B0604020202020204" pitchFamily="34" charset="0"/>
              <a:buChar char="•"/>
            </a:pPr>
            <a:r>
              <a:rPr lang="pt-BR" dirty="0"/>
              <a:t>Na década de 1960, Copenhague era igual às outras metrópoles: congestionamentos, barulho constante de buzinas e ar poluído pelos milhares de escapamentos. Com a crise do petróleo dos anos 1970, redescobriu a bicicleta, e nunca mais a largou.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Os benefícios da iniciativa não se limitam aos usuários das ciclovias: a prefeitura de Copenhague apurou que a cada km pedalado, a cidade lucra para sua economia e saúde o equivalente a R$ 0,40. E para cada km de um automóvel em circulação, perde algo como R$ 0,20.</a:t>
            </a:r>
          </a:p>
          <a:p>
            <a:endParaRPr lang="pt-BR" dirty="0"/>
          </a:p>
        </p:txBody>
      </p:sp>
    </p:spTree>
    <p:extLst>
      <p:ext uri="{BB962C8B-B14F-4D97-AF65-F5344CB8AC3E}">
        <p14:creationId xmlns:p14="http://schemas.microsoft.com/office/powerpoint/2010/main" val="18218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endParaRPr lang="pt-BR" dirty="0"/>
          </a:p>
        </p:txBody>
      </p:sp>
      <p:sp>
        <p:nvSpPr>
          <p:cNvPr id="4" name="CaixaDeTexto 3"/>
          <p:cNvSpPr txBox="1"/>
          <p:nvPr/>
        </p:nvSpPr>
        <p:spPr>
          <a:xfrm>
            <a:off x="251520" y="771550"/>
            <a:ext cx="8496944" cy="4062651"/>
          </a:xfrm>
          <a:prstGeom prst="rect">
            <a:avLst/>
          </a:prstGeom>
          <a:noFill/>
        </p:spPr>
        <p:txBody>
          <a:bodyPr wrap="square" rtlCol="0">
            <a:spAutoFit/>
          </a:bodyPr>
          <a:lstStyle/>
          <a:p>
            <a:pPr algn="ctr"/>
            <a:r>
              <a:rPr lang="pt-BR" sz="2400" b="1" u="sng" dirty="0"/>
              <a:t>Londres – Inglaterra</a:t>
            </a:r>
            <a:endParaRPr lang="pt-BR" b="1" u="sng" dirty="0"/>
          </a:p>
          <a:p>
            <a:endParaRPr lang="pt-BR" dirty="0"/>
          </a:p>
          <a:p>
            <a:pPr marL="285750" indent="-285750">
              <a:buFont typeface="Arial" panose="020B0604020202020204" pitchFamily="34" charset="0"/>
              <a:buChar char="•"/>
            </a:pPr>
            <a:r>
              <a:rPr lang="pt-BR" dirty="0"/>
              <a:t>Londres é mais uma cidade do Primeiro Mundo que descobriu os benefícios de se implantar uma política de uso do solo, mobilidade urbana e redução da  poluição por meio do uso de veículos de duas rodas e restrições à circulação de automóveis.</a:t>
            </a:r>
          </a:p>
          <a:p>
            <a:endParaRPr lang="pt-BR" dirty="0"/>
          </a:p>
          <a:p>
            <a:pPr marL="285750" indent="-285750">
              <a:buFont typeface="Arial" panose="020B0604020202020204" pitchFamily="34" charset="0"/>
              <a:buChar char="•"/>
            </a:pPr>
            <a:r>
              <a:rPr lang="pt-BR" dirty="0"/>
              <a:t>Foi criada a </a:t>
            </a:r>
            <a:r>
              <a:rPr lang="pt-BR" i="1" dirty="0" err="1"/>
              <a:t>Transport</a:t>
            </a:r>
            <a:r>
              <a:rPr lang="pt-BR" i="1" dirty="0"/>
              <a:t> for London (</a:t>
            </a:r>
            <a:r>
              <a:rPr lang="pt-BR" i="1" dirty="0" err="1"/>
              <a:t>TfL</a:t>
            </a:r>
            <a:r>
              <a:rPr lang="pt-BR" i="1" dirty="0"/>
              <a:t>)</a:t>
            </a:r>
            <a:r>
              <a:rPr lang="pt-BR" dirty="0"/>
              <a:t>, que é controlada por um conselho, cujos membros são nomeados pelo prefeito. </a:t>
            </a:r>
          </a:p>
          <a:p>
            <a:endParaRPr lang="pt-BR" dirty="0"/>
          </a:p>
          <a:p>
            <a:pPr marL="285750" indent="-285750">
              <a:buFont typeface="Arial" panose="020B0604020202020204" pitchFamily="34" charset="0"/>
              <a:buChar char="•"/>
            </a:pPr>
            <a:r>
              <a:rPr lang="pt-BR" dirty="0"/>
              <a:t>O comissário da </a:t>
            </a:r>
            <a:r>
              <a:rPr lang="pt-BR" i="1" dirty="0" err="1"/>
              <a:t>TfL</a:t>
            </a:r>
            <a:r>
              <a:rPr lang="pt-BR" dirty="0"/>
              <a:t> elabora relatórios para o conselho de administração e lidera uma equipe de gestão com responsabilidades funcionais individuais. </a:t>
            </a:r>
          </a:p>
          <a:p>
            <a:endParaRPr lang="pt-BR" dirty="0"/>
          </a:p>
          <a:p>
            <a:pPr marL="285750" indent="-285750">
              <a:buFont typeface="Arial" panose="020B0604020202020204" pitchFamily="34" charset="0"/>
              <a:buChar char="•"/>
            </a:pPr>
            <a:r>
              <a:rPr lang="pt-BR" dirty="0"/>
              <a:t>Entre os membros da equipe está a </a:t>
            </a:r>
            <a:r>
              <a:rPr lang="pt-BR" i="1" dirty="0"/>
              <a:t>London Streets</a:t>
            </a:r>
            <a:r>
              <a:rPr lang="pt-BR" dirty="0"/>
              <a:t>, responsável pela gestão da rede viária estratégica e o </a:t>
            </a:r>
            <a:r>
              <a:rPr lang="pt-BR" i="1" dirty="0"/>
              <a:t>Centro de Ciclismo de Excelência</a:t>
            </a:r>
            <a:r>
              <a:rPr lang="pt-BR" dirty="0"/>
              <a:t>, que promove o uso de bicicletas na cidade.</a:t>
            </a:r>
            <a:endParaRPr lang="pt-BR" sz="1900" dirty="0"/>
          </a:p>
        </p:txBody>
      </p:sp>
    </p:spTree>
    <p:extLst>
      <p:ext uri="{BB962C8B-B14F-4D97-AF65-F5344CB8AC3E}">
        <p14:creationId xmlns:p14="http://schemas.microsoft.com/office/powerpoint/2010/main" val="276495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endParaRPr lang="pt-BR" dirty="0"/>
          </a:p>
        </p:txBody>
      </p:sp>
      <p:sp>
        <p:nvSpPr>
          <p:cNvPr id="4" name="CaixaDeTexto 3"/>
          <p:cNvSpPr txBox="1"/>
          <p:nvPr/>
        </p:nvSpPr>
        <p:spPr>
          <a:xfrm>
            <a:off x="229281" y="627534"/>
            <a:ext cx="8712968" cy="4755148"/>
          </a:xfrm>
          <a:prstGeom prst="rect">
            <a:avLst/>
          </a:prstGeom>
          <a:noFill/>
        </p:spPr>
        <p:txBody>
          <a:bodyPr wrap="square" rtlCol="0">
            <a:spAutoFit/>
          </a:bodyPr>
          <a:lstStyle/>
          <a:p>
            <a:pPr algn="ctr"/>
            <a:r>
              <a:rPr lang="pt-BR" sz="2400" b="1" u="sng" dirty="0"/>
              <a:t>Paris – França</a:t>
            </a:r>
            <a:r>
              <a:rPr lang="pt-BR" dirty="0"/>
              <a:t> </a:t>
            </a:r>
            <a:br>
              <a:rPr lang="pt-BR" dirty="0"/>
            </a:br>
            <a:endParaRPr lang="pt-BR" sz="1100" dirty="0"/>
          </a:p>
          <a:p>
            <a:pPr marL="285750" indent="-285750">
              <a:buFont typeface="Arial" panose="020B0604020202020204" pitchFamily="34" charset="0"/>
              <a:buChar char="•"/>
            </a:pPr>
            <a:r>
              <a:rPr lang="pt-BR" dirty="0"/>
              <a:t>Em Paris, milhares de bicicletas são colocadas à disposição da população, principalmente nas estações de metrô, para utilização em percursos curtos, mediante o pagamento de taxa reduzida. </a:t>
            </a:r>
          </a:p>
          <a:p>
            <a:endParaRPr lang="pt-BR" dirty="0"/>
          </a:p>
          <a:p>
            <a:pPr marL="285750" indent="-285750">
              <a:buFont typeface="Arial" panose="020B0604020202020204" pitchFamily="34" charset="0"/>
              <a:buChar char="•"/>
            </a:pPr>
            <a:r>
              <a:rPr lang="pt-BR" dirty="0"/>
              <a:t>Na França, as associações de pedestres e ciclistas criaram o Plano de Ação para a Mobilidade Ativa (PAMA). </a:t>
            </a:r>
          </a:p>
          <a:p>
            <a:endParaRPr lang="pt-BR" dirty="0"/>
          </a:p>
          <a:p>
            <a:pPr marL="285750" indent="-285750">
              <a:buFont typeface="Arial" panose="020B0604020202020204" pitchFamily="34" charset="0"/>
              <a:buChar char="•"/>
            </a:pPr>
            <a:r>
              <a:rPr lang="pt-BR" dirty="0"/>
              <a:t>Por meio de um decreto, foram estabelecidas as boas práticas urbanas para os ciclistas e pedestres, sendo que várias entidades participaram da criação deste instrumento legal, tais como a Delegação da Segurança e da Circulação Urbana (DSCR), Coordenação do Desenvolvimento do Uso de Bicicletas (CIDUV, em francês), Associação dos Prefeitos da França (AMF),  Associação dos Engenheiros de Tráfego da França (AITF), Associação de Técnicas Territoriais da França (ATTF), Clube de Cidades e Territórios Ciclísticos (CVTC) e Federação dos Usuários de Bicicletas (FUB).                                                                                                 </a:t>
            </a:r>
          </a:p>
          <a:p>
            <a:r>
              <a:rPr lang="pt-BR" sz="1600" i="1" dirty="0">
                <a:solidFill>
                  <a:srgbClr val="FF0000"/>
                </a:solidFill>
              </a:rPr>
              <a:t>                                                                                                                                                   (continua)</a:t>
            </a:r>
            <a:endParaRPr lang="pt-BR" i="1" dirty="0">
              <a:solidFill>
                <a:srgbClr val="FF0000"/>
              </a:solidFill>
            </a:endParaRPr>
          </a:p>
          <a:p>
            <a:endParaRPr lang="pt-BR" dirty="0"/>
          </a:p>
        </p:txBody>
      </p:sp>
    </p:spTree>
    <p:extLst>
      <p:ext uri="{BB962C8B-B14F-4D97-AF65-F5344CB8AC3E}">
        <p14:creationId xmlns:p14="http://schemas.microsoft.com/office/powerpoint/2010/main" val="110015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Como o tema é tratado no exterior</a:t>
            </a:r>
          </a:p>
        </p:txBody>
      </p:sp>
      <p:sp>
        <p:nvSpPr>
          <p:cNvPr id="3" name="Espaço Reservado para Conteúdo 2"/>
          <p:cNvSpPr>
            <a:spLocks noGrp="1"/>
          </p:cNvSpPr>
          <p:nvPr>
            <p:ph idx="1"/>
          </p:nvPr>
        </p:nvSpPr>
        <p:spPr>
          <a:xfrm>
            <a:off x="251520" y="843558"/>
            <a:ext cx="8640960" cy="4392488"/>
          </a:xfrm>
        </p:spPr>
        <p:txBody>
          <a:bodyPr>
            <a:normAutofit/>
          </a:bodyPr>
          <a:lstStyle/>
          <a:p>
            <a:endParaRPr lang="pt-BR" b="1" dirty="0"/>
          </a:p>
          <a:p>
            <a:endParaRPr lang="pt-BR" dirty="0"/>
          </a:p>
        </p:txBody>
      </p:sp>
      <p:sp>
        <p:nvSpPr>
          <p:cNvPr id="4" name="CaixaDeTexto 3"/>
          <p:cNvSpPr txBox="1"/>
          <p:nvPr/>
        </p:nvSpPr>
        <p:spPr>
          <a:xfrm>
            <a:off x="395536" y="771550"/>
            <a:ext cx="8352928" cy="3985706"/>
          </a:xfrm>
          <a:prstGeom prst="rect">
            <a:avLst/>
          </a:prstGeom>
          <a:noFill/>
        </p:spPr>
        <p:txBody>
          <a:bodyPr wrap="square" rtlCol="0">
            <a:spAutoFit/>
          </a:bodyPr>
          <a:lstStyle/>
          <a:p>
            <a:r>
              <a:rPr lang="pt-BR" sz="1600" i="1" dirty="0">
                <a:solidFill>
                  <a:srgbClr val="FF0000"/>
                </a:solidFill>
              </a:rPr>
              <a:t>(continuação)</a:t>
            </a:r>
          </a:p>
          <a:p>
            <a:endParaRPr lang="pt-BR" sz="2400" b="1" u="sng" dirty="0"/>
          </a:p>
          <a:p>
            <a:pPr algn="ctr"/>
            <a:r>
              <a:rPr lang="pt-BR" sz="2400" b="1" u="sng" dirty="0"/>
              <a:t>Paris – França</a:t>
            </a:r>
            <a:r>
              <a:rPr lang="pt-BR" dirty="0"/>
              <a:t> </a:t>
            </a:r>
            <a:br>
              <a:rPr lang="pt-BR" dirty="0"/>
            </a:br>
            <a:r>
              <a:rPr lang="pt-BR" dirty="0"/>
              <a:t/>
            </a:r>
            <a:br>
              <a:rPr lang="pt-BR" dirty="0"/>
            </a:br>
            <a:endParaRPr lang="pt-BR" sz="1100" dirty="0"/>
          </a:p>
          <a:p>
            <a:pPr marL="285750" indent="-285750">
              <a:buFont typeface="Arial" panose="020B0604020202020204" pitchFamily="34" charset="0"/>
              <a:buChar char="•"/>
            </a:pPr>
            <a:r>
              <a:rPr lang="pt-BR" sz="1900" dirty="0"/>
              <a:t>A partir do PAMA, em 2015 foi criado o Plano de Ação de Mobilidade dos Usuários de Bicicletas (PAMUV), com  foco voltado exclusivamente para as questões de uso de bicicletas no País.</a:t>
            </a:r>
          </a:p>
          <a:p>
            <a:endParaRPr lang="pt-BR" sz="1900" dirty="0"/>
          </a:p>
          <a:p>
            <a:pPr marL="285750" indent="-285750">
              <a:buFont typeface="Arial" panose="020B0604020202020204" pitchFamily="34" charset="0"/>
              <a:buChar char="•"/>
            </a:pPr>
            <a:r>
              <a:rPr lang="pt-BR" sz="1900" dirty="0"/>
              <a:t>Foi sancionada a Lei de Transição Energética (LTE), que visa o incentivo para o deslocamento de bicicleta entre domicílios e locais de trabalho, por meio do pagamento de 0,25 euros por km rodado, e a implantação de </a:t>
            </a:r>
            <a:r>
              <a:rPr lang="pt-BR" sz="1900" dirty="0" err="1"/>
              <a:t>bicicletários</a:t>
            </a:r>
            <a:r>
              <a:rPr lang="pt-BR" sz="1900" dirty="0"/>
              <a:t> equipados com tomada para a recarga de veículos elétricos ou híbridos.</a:t>
            </a:r>
          </a:p>
        </p:txBody>
      </p:sp>
    </p:spTree>
    <p:extLst>
      <p:ext uri="{BB962C8B-B14F-4D97-AF65-F5344CB8AC3E}">
        <p14:creationId xmlns:p14="http://schemas.microsoft.com/office/powerpoint/2010/main" val="367832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95534" y="411510"/>
            <a:ext cx="8352929" cy="5239896"/>
          </a:xfrm>
          <a:prstGeom prst="rect">
            <a:avLst/>
          </a:prstGeom>
        </p:spPr>
        <p:txBody>
          <a:bodyPr wrap="square">
            <a:spAutoFit/>
          </a:bodyPr>
          <a:lstStyle/>
          <a:p>
            <a:pPr algn="ctr"/>
            <a:r>
              <a:rPr lang="pt-BR" sz="2800" b="1" dirty="0">
                <a:effectLst>
                  <a:outerShdw blurRad="38100" dist="38100" dir="2700000" algn="tl">
                    <a:srgbClr val="000000">
                      <a:alpha val="43137"/>
                    </a:srgbClr>
                  </a:outerShdw>
                </a:effectLst>
                <a:latin typeface="Arial Narrow" panose="020B0606020202030204" pitchFamily="34" charset="0"/>
              </a:rPr>
              <a:t>PL 6207/2013</a:t>
            </a:r>
            <a:endParaRPr lang="pt-BR" sz="2000" b="1" dirty="0">
              <a:effectLst>
                <a:outerShdw blurRad="38100" dist="38100" dir="2700000" algn="tl">
                  <a:srgbClr val="000000">
                    <a:alpha val="43137"/>
                  </a:srgbClr>
                </a:outerShdw>
              </a:effectLst>
              <a:latin typeface="Arial Narrow" panose="020B0606020202030204" pitchFamily="34" charset="0"/>
            </a:endParaRPr>
          </a:p>
          <a:p>
            <a:pPr algn="ctr"/>
            <a:r>
              <a:rPr lang="pt-BR" sz="1400" i="1" dirty="0">
                <a:latin typeface="Arial Narrow" panose="020B0606020202030204" pitchFamily="34" charset="0"/>
              </a:rPr>
              <a:t>Autor: </a:t>
            </a:r>
            <a:r>
              <a:rPr lang="pt-BR" sz="1400" i="1" dirty="0"/>
              <a:t>Walter Feldman (PSB/SP)</a:t>
            </a:r>
            <a:r>
              <a:rPr lang="pt-BR" sz="2000" dirty="0"/>
              <a:t> </a:t>
            </a:r>
            <a:r>
              <a:rPr lang="pt-BR" sz="1400" dirty="0"/>
              <a:t>/ Relator Julio Lopes (PP-RJ)</a:t>
            </a:r>
          </a:p>
          <a:p>
            <a:pPr algn="ctr"/>
            <a:r>
              <a:rPr lang="pt-BR" sz="2800" b="1" dirty="0">
                <a:latin typeface="Arial Narrow" panose="020B0606020202030204" pitchFamily="34" charset="0"/>
              </a:rPr>
              <a:t>Objetivo</a:t>
            </a:r>
          </a:p>
          <a:p>
            <a:endParaRPr lang="pt-BR" sz="1050" u="sng" dirty="0"/>
          </a:p>
          <a:p>
            <a:r>
              <a:rPr lang="pt-BR" sz="2400" b="1" u="sng" dirty="0"/>
              <a:t>Alterar as leis</a:t>
            </a:r>
            <a:endParaRPr lang="pt-BR" sz="2000" b="1" u="sng" dirty="0"/>
          </a:p>
          <a:p>
            <a:pPr marL="285750" indent="-285750">
              <a:buFont typeface="Arial" panose="020B0604020202020204" pitchFamily="34" charset="0"/>
              <a:buChar char="•"/>
            </a:pPr>
            <a:r>
              <a:rPr lang="pt-BR" dirty="0"/>
              <a:t>6.766 (19/12/1979), que dispõe sobre o parcelamento do solo urbano.</a:t>
            </a:r>
          </a:p>
          <a:p>
            <a:pPr marL="285750" indent="-285750">
              <a:buFont typeface="Arial" panose="020B0604020202020204" pitchFamily="34" charset="0"/>
              <a:buChar char="•"/>
            </a:pPr>
            <a:r>
              <a:rPr lang="pt-BR" dirty="0"/>
              <a:t>9.503 (23/09/1997), que institui o Código de Trânsito Brasileiro – CTB.</a:t>
            </a:r>
          </a:p>
          <a:p>
            <a:pPr marL="285750" indent="-285750">
              <a:buFont typeface="Arial" panose="020B0604020202020204" pitchFamily="34" charset="0"/>
              <a:buChar char="•"/>
            </a:pPr>
            <a:r>
              <a:rPr lang="pt-BR" dirty="0"/>
              <a:t>11.977 (07/07/2009), que estabelece o Programa Minha Casa Minha Vida.</a:t>
            </a:r>
          </a:p>
          <a:p>
            <a:pPr marL="285750" indent="-285750">
              <a:buFont typeface="Arial" panose="020B0604020202020204" pitchFamily="34" charset="0"/>
              <a:buChar char="•"/>
            </a:pPr>
            <a:r>
              <a:rPr lang="pt-BR" dirty="0"/>
              <a:t>12.587 (03/01/2012), que determina as diretrizes da Política Nacional de Mobilidade Urbana.</a:t>
            </a:r>
            <a:endParaRPr lang="pt-BR" sz="2000" dirty="0"/>
          </a:p>
          <a:p>
            <a:r>
              <a:rPr lang="pt-BR" sz="1400" dirty="0"/>
              <a:t/>
            </a:r>
            <a:br>
              <a:rPr lang="pt-BR" sz="1400" dirty="0"/>
            </a:br>
            <a:r>
              <a:rPr lang="pt-BR" sz="2400" b="1" u="sng" dirty="0"/>
              <a:t>Para</a:t>
            </a:r>
            <a:endParaRPr lang="pt-BR" sz="2000" b="1" u="sng" dirty="0"/>
          </a:p>
          <a:p>
            <a:r>
              <a:rPr lang="pt-BR" dirty="0"/>
              <a:t>Incentivar o uso da bicicleta como matriz urbana de transporte, assegurando flexibilidade, </a:t>
            </a:r>
            <a:br>
              <a:rPr lang="pt-BR" dirty="0"/>
            </a:br>
            <a:r>
              <a:rPr lang="pt-BR" dirty="0"/>
              <a:t>eficácia e mais segurança nos deslocamentos individuais </a:t>
            </a:r>
            <a:r>
              <a:rPr lang="pt-BR" i="1" dirty="0"/>
              <a:t>(ciclistas e também pedestres)</a:t>
            </a:r>
            <a:r>
              <a:rPr lang="pt-BR" dirty="0"/>
              <a:t>, </a:t>
            </a:r>
            <a:br>
              <a:rPr lang="pt-BR" dirty="0"/>
            </a:br>
            <a:r>
              <a:rPr lang="pt-BR" dirty="0"/>
              <a:t>preservação do meio ambiente e melhores condições de saúde para a população, proporcionadas pela atividade ciclística constante.</a:t>
            </a:r>
            <a:r>
              <a:rPr lang="pt-BR" sz="2000" dirty="0"/>
              <a:t> </a:t>
            </a:r>
          </a:p>
          <a:p>
            <a:endParaRPr lang="pt-BR" sz="2000" dirty="0"/>
          </a:p>
          <a:p>
            <a:pPr algn="just"/>
            <a:endParaRPr lang="pt-BR" sz="2000" b="1" dirty="0">
              <a:latin typeface="Arial Narrow" panose="020B0606020202030204" pitchFamily="34" charset="0"/>
            </a:endParaRPr>
          </a:p>
        </p:txBody>
      </p:sp>
    </p:spTree>
    <p:extLst>
      <p:ext uri="{BB962C8B-B14F-4D97-AF65-F5344CB8AC3E}">
        <p14:creationId xmlns:p14="http://schemas.microsoft.com/office/powerpoint/2010/main" val="1553875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effectLst>
                  <a:outerShdw blurRad="38100" dist="38100" dir="2700000" algn="tl">
                    <a:srgbClr val="000000">
                      <a:alpha val="43137"/>
                    </a:srgbClr>
                  </a:outerShdw>
                </a:effectLst>
              </a:rPr>
              <a:t>Situação das cidades brasileiras</a:t>
            </a:r>
          </a:p>
        </p:txBody>
      </p:sp>
      <p:sp>
        <p:nvSpPr>
          <p:cNvPr id="3" name="Espaço Reservado para Conteúdo 2"/>
          <p:cNvSpPr>
            <a:spLocks noGrp="1"/>
          </p:cNvSpPr>
          <p:nvPr>
            <p:ph idx="1"/>
          </p:nvPr>
        </p:nvSpPr>
        <p:spPr>
          <a:xfrm>
            <a:off x="251520" y="843558"/>
            <a:ext cx="8640960" cy="4392488"/>
          </a:xfrm>
        </p:spPr>
        <p:txBody>
          <a:bodyPr>
            <a:normAutofit fontScale="25000" lnSpcReduction="20000"/>
          </a:bodyPr>
          <a:lstStyle/>
          <a:p>
            <a:r>
              <a:rPr lang="pt-BR" sz="6800" dirty="0"/>
              <a:t>Desde o início da atual década, tornou-se </a:t>
            </a:r>
            <a:r>
              <a:rPr lang="pt-BR" sz="6800" b="1" u="sng" dirty="0"/>
              <a:t>crescente e irreversível o uso de bicicletas</a:t>
            </a:r>
            <a:r>
              <a:rPr lang="pt-BR" sz="6800" dirty="0"/>
              <a:t> para a mobilidade nas cidades brasileiras.</a:t>
            </a:r>
            <a:br>
              <a:rPr lang="pt-BR" sz="6800" dirty="0"/>
            </a:br>
            <a:endParaRPr lang="pt-BR" sz="6800" dirty="0"/>
          </a:p>
          <a:p>
            <a:r>
              <a:rPr lang="pt-BR" sz="6800" dirty="0"/>
              <a:t>O </a:t>
            </a:r>
            <a:r>
              <a:rPr lang="pt-BR" sz="6800" b="1" u="sng" dirty="0"/>
              <a:t>surgimento e a expansão de ciclovias</a:t>
            </a:r>
            <a:r>
              <a:rPr lang="pt-BR" sz="6800" dirty="0"/>
              <a:t> nas cidades transformaram-se em notícias diárias na Imprensa do país inteiro.</a:t>
            </a:r>
          </a:p>
          <a:p>
            <a:endParaRPr lang="pt-BR" sz="6800" dirty="0"/>
          </a:p>
          <a:p>
            <a:r>
              <a:rPr lang="pt-BR" sz="6800" b="1" u="sng" dirty="0"/>
              <a:t>O debate envolvendo as ciclovias nunca é contrário à existência delas.</a:t>
            </a:r>
            <a:r>
              <a:rPr lang="pt-BR" sz="6800" dirty="0"/>
              <a:t> O foco das discussões sempre está no planejamento, ou seja, viabilidade de existirem determinados trechos, necessidade de integração com modais de transporte e condições de piso, ciclística e sinalização compatíveis com a segurança e o bem estar dos ciclistas.</a:t>
            </a:r>
          </a:p>
          <a:p>
            <a:pPr marL="0" indent="0">
              <a:buNone/>
            </a:pPr>
            <a:endParaRPr lang="pt-BR" sz="6800" dirty="0"/>
          </a:p>
          <a:p>
            <a:r>
              <a:rPr lang="pt-BR" sz="6800" dirty="0"/>
              <a:t>Atualmente, as cidades brasileiras dispõem de 3.009 km de vias destinadas aos ciclistas, Em 2014, eram 1.414 km. Ainda assim, estas vias correspondem a </a:t>
            </a:r>
            <a:r>
              <a:rPr lang="pt-BR" sz="6800" b="1" u="sng" dirty="0"/>
              <a:t>apenas 2,8% da malha viária total das cidades.</a:t>
            </a:r>
            <a:r>
              <a:rPr lang="pt-BR" sz="6800" dirty="0"/>
              <a:t> </a:t>
            </a:r>
            <a:r>
              <a:rPr lang="pt-BR" sz="5600" i="1" dirty="0"/>
              <a:t>(Levantamento do site G1/Globo – Fevereiro 2017)</a:t>
            </a:r>
            <a:endParaRPr lang="pt-BR" sz="6800" i="1" dirty="0"/>
          </a:p>
          <a:p>
            <a:endParaRPr lang="pt-BR" sz="6800" b="1" dirty="0"/>
          </a:p>
          <a:p>
            <a:r>
              <a:rPr lang="pt-BR" sz="6800" dirty="0"/>
              <a:t>Estimam-se que dos deslocamentos totais no País, </a:t>
            </a:r>
            <a:r>
              <a:rPr lang="pt-BR" sz="6800" b="1" u="sng" dirty="0"/>
              <a:t>40% não são realizados de forma motorizada.</a:t>
            </a:r>
            <a:r>
              <a:rPr lang="pt-BR" sz="6800" b="1" dirty="0"/>
              <a:t> </a:t>
            </a:r>
            <a:r>
              <a:rPr lang="pt-BR" sz="5600" i="1" dirty="0"/>
              <a:t>(ANTP/2013 – link </a:t>
            </a:r>
            <a:r>
              <a:rPr lang="pt-BR" sz="5600" i="1" dirty="0">
                <a:hlinkClick r:id="rId2"/>
              </a:rPr>
              <a:t>http://files-server.antp.org.br/_5dotSystem/userFiles/SIMOB/Rel2013V3.pdf</a:t>
            </a:r>
            <a:r>
              <a:rPr lang="pt-BR" sz="5600" i="1" dirty="0"/>
              <a:t>)</a:t>
            </a:r>
            <a:endParaRPr lang="pt-BR" sz="6800" i="1" dirty="0"/>
          </a:p>
          <a:p>
            <a:endParaRPr lang="pt-BR" b="1" dirty="0"/>
          </a:p>
          <a:p>
            <a:endParaRPr lang="pt-BR" dirty="0"/>
          </a:p>
        </p:txBody>
      </p:sp>
    </p:spTree>
    <p:extLst>
      <p:ext uri="{BB962C8B-B14F-4D97-AF65-F5344CB8AC3E}">
        <p14:creationId xmlns:p14="http://schemas.microsoft.com/office/powerpoint/2010/main" val="169922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 </a:t>
            </a:r>
            <a:r>
              <a:rPr lang="pt-BR" dirty="0">
                <a:effectLst>
                  <a:outerShdw blurRad="38100" dist="38100" dir="2700000" algn="tl">
                    <a:srgbClr val="000000">
                      <a:alpha val="43137"/>
                    </a:srgbClr>
                  </a:outerShdw>
                </a:effectLst>
              </a:rPr>
              <a:t>PL 6207/2013 “regulamenta” o que já é lei</a:t>
            </a:r>
          </a:p>
        </p:txBody>
      </p:sp>
      <p:sp>
        <p:nvSpPr>
          <p:cNvPr id="3" name="Espaço Reservado para Conteúdo 2"/>
          <p:cNvSpPr>
            <a:spLocks noGrp="1"/>
          </p:cNvSpPr>
          <p:nvPr>
            <p:ph idx="1"/>
          </p:nvPr>
        </p:nvSpPr>
        <p:spPr>
          <a:xfrm>
            <a:off x="323528" y="771550"/>
            <a:ext cx="8640960" cy="4032448"/>
          </a:xfrm>
        </p:spPr>
        <p:txBody>
          <a:bodyPr>
            <a:noAutofit/>
          </a:bodyPr>
          <a:lstStyle/>
          <a:p>
            <a:pPr marL="0" indent="0" algn="ctr">
              <a:buNone/>
            </a:pPr>
            <a:r>
              <a:rPr lang="pt-BR" sz="2000" dirty="0"/>
              <a:t>A Lei 12.587 (03/01/2012) instituiu Política Nacional de Mobilidade Urbana (PNMU).</a:t>
            </a:r>
          </a:p>
          <a:p>
            <a:pPr marL="0" indent="0">
              <a:buNone/>
            </a:pPr>
            <a:endParaRPr lang="pt-BR" sz="1700" dirty="0"/>
          </a:p>
          <a:p>
            <a:r>
              <a:rPr lang="pt-BR" sz="1700" dirty="0"/>
              <a:t>Em seu Artigo 24, parágrafo 1º, determina que os </a:t>
            </a:r>
            <a:r>
              <a:rPr lang="pt-BR" sz="1700" b="1" u="sng" dirty="0"/>
              <a:t>municípios acima de 20 mil habitantes</a:t>
            </a:r>
            <a:r>
              <a:rPr lang="pt-BR" sz="1700" dirty="0"/>
              <a:t> devem elaborar o Plano de Mobilidade Urbana, integrado e compatível com os respectivos planos diretores ou neles inserido. </a:t>
            </a:r>
          </a:p>
          <a:p>
            <a:pPr marL="0" indent="0">
              <a:buNone/>
            </a:pPr>
            <a:endParaRPr lang="pt-BR" sz="1050" dirty="0"/>
          </a:p>
          <a:p>
            <a:r>
              <a:rPr lang="pt-BR" sz="1700" dirty="0"/>
              <a:t>O parágrafo 2</a:t>
            </a:r>
            <a:r>
              <a:rPr lang="pt-BR" sz="1700" u="sng" baseline="30000" dirty="0"/>
              <a:t>o</a:t>
            </a:r>
            <a:r>
              <a:rPr lang="pt-BR" sz="1700" dirty="0"/>
              <a:t>  do mesmo artigo, estabelece que nos municípios sem sistema de transporte público coletivo ou individual o Plano de Mobilidade Urbana deverá estar </a:t>
            </a:r>
            <a:r>
              <a:rPr lang="pt-BR" sz="1700" b="1" u="sng" dirty="0"/>
              <a:t>focado no transporte não motorizado e no planejamento da infraestrutura urbana destinada aos deslocamentos a pé e por bicicleta</a:t>
            </a:r>
            <a:r>
              <a:rPr lang="pt-BR" sz="1700" dirty="0"/>
              <a:t>, de acordo com a legislação vigente.</a:t>
            </a:r>
          </a:p>
          <a:p>
            <a:pPr marL="0" indent="0">
              <a:buNone/>
            </a:pPr>
            <a:endParaRPr lang="pt-BR" sz="1050" dirty="0"/>
          </a:p>
          <a:p>
            <a:pPr marL="0" indent="0">
              <a:buNone/>
            </a:pPr>
            <a:r>
              <a:rPr lang="pt-BR" sz="2000" u="sng" dirty="0"/>
              <a:t>Ou seja,</a:t>
            </a:r>
          </a:p>
          <a:p>
            <a:pPr marL="0" indent="0">
              <a:buNone/>
            </a:pPr>
            <a:r>
              <a:rPr lang="pt-BR" sz="1700" dirty="0"/>
              <a:t>Ao propor a implementação de redes </a:t>
            </a:r>
            <a:r>
              <a:rPr lang="pt-BR" sz="1700" dirty="0" err="1"/>
              <a:t>cicloviárias</a:t>
            </a:r>
            <a:r>
              <a:rPr lang="pt-BR" sz="1700" dirty="0"/>
              <a:t>, ciclo-faixas e regulamentações que visem maior controle de emissões de gases poluentes e de efeito estufa, o PL 6207/2013 praticamente “</a:t>
            </a:r>
            <a:r>
              <a:rPr lang="pt-BR" sz="1700" b="1" u="sng" dirty="0"/>
              <a:t>regulamenta a aplicação das diretrizes”</a:t>
            </a:r>
            <a:r>
              <a:rPr lang="pt-BR" sz="1700" dirty="0"/>
              <a:t> da Lei 12.587/2012.</a:t>
            </a:r>
          </a:p>
          <a:p>
            <a:pPr marL="0" indent="0">
              <a:buNone/>
            </a:pPr>
            <a:endParaRPr lang="pt-BR" sz="1600" dirty="0"/>
          </a:p>
        </p:txBody>
      </p:sp>
    </p:spTree>
    <p:extLst>
      <p:ext uri="{BB962C8B-B14F-4D97-AF65-F5344CB8AC3E}">
        <p14:creationId xmlns:p14="http://schemas.microsoft.com/office/powerpoint/2010/main" val="58352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CC103AB-71C2-400F-A8D2-CA066E744316}"/>
              </a:ext>
            </a:extLst>
          </p:cNvPr>
          <p:cNvSpPr txBox="1"/>
          <p:nvPr/>
        </p:nvSpPr>
        <p:spPr>
          <a:xfrm>
            <a:off x="652101" y="353929"/>
            <a:ext cx="7848872" cy="307777"/>
          </a:xfrm>
          <a:prstGeom prst="rect">
            <a:avLst/>
          </a:prstGeom>
          <a:noFill/>
        </p:spPr>
        <p:txBody>
          <a:bodyPr wrap="square" rtlCol="0">
            <a:spAutoFit/>
          </a:bodyPr>
          <a:lstStyle/>
          <a:p>
            <a:r>
              <a:rPr lang="pt-BR" sz="1400" b="1" dirty="0"/>
              <a:t>       Principais alterações LEI 6.766 DE 19 DE DEZEMBRO DE 1979 - PARCELAMENTO DO SOLO URBANO</a:t>
            </a:r>
          </a:p>
        </p:txBody>
      </p:sp>
      <p:pic>
        <p:nvPicPr>
          <p:cNvPr id="4" name="Imagem 3">
            <a:extLst>
              <a:ext uri="{FF2B5EF4-FFF2-40B4-BE49-F238E27FC236}">
                <a16:creationId xmlns:a16="http://schemas.microsoft.com/office/drawing/2014/main" xmlns="" id="{23C232FB-278D-4126-97E1-26E612AC896D}"/>
              </a:ext>
            </a:extLst>
          </p:cNvPr>
          <p:cNvPicPr>
            <a:picLocks noChangeAspect="1"/>
          </p:cNvPicPr>
          <p:nvPr/>
        </p:nvPicPr>
        <p:blipFill>
          <a:blip r:embed="rId2"/>
          <a:stretch>
            <a:fillRect/>
          </a:stretch>
        </p:blipFill>
        <p:spPr>
          <a:xfrm>
            <a:off x="107504" y="756655"/>
            <a:ext cx="8928992" cy="234583"/>
          </a:xfrm>
          <a:prstGeom prst="rect">
            <a:avLst/>
          </a:prstGeom>
        </p:spPr>
      </p:pic>
      <p:pic>
        <p:nvPicPr>
          <p:cNvPr id="5" name="Imagem 4">
            <a:extLst>
              <a:ext uri="{FF2B5EF4-FFF2-40B4-BE49-F238E27FC236}">
                <a16:creationId xmlns:a16="http://schemas.microsoft.com/office/drawing/2014/main" xmlns="" id="{C27F6EB0-8C9E-4E53-9641-1B845E2A3956}"/>
              </a:ext>
            </a:extLst>
          </p:cNvPr>
          <p:cNvPicPr>
            <a:picLocks noChangeAspect="1"/>
          </p:cNvPicPr>
          <p:nvPr/>
        </p:nvPicPr>
        <p:blipFill>
          <a:blip r:embed="rId3"/>
          <a:stretch>
            <a:fillRect/>
          </a:stretch>
        </p:blipFill>
        <p:spPr>
          <a:xfrm>
            <a:off x="107504" y="991237"/>
            <a:ext cx="8928992" cy="1652521"/>
          </a:xfrm>
          <a:prstGeom prst="rect">
            <a:avLst/>
          </a:prstGeom>
        </p:spPr>
      </p:pic>
    </p:spTree>
    <p:extLst>
      <p:ext uri="{BB962C8B-B14F-4D97-AF65-F5344CB8AC3E}">
        <p14:creationId xmlns:p14="http://schemas.microsoft.com/office/powerpoint/2010/main" val="3576463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0B066A-2AD8-4DCB-A497-BD6EBC7ABB37}"/>
              </a:ext>
            </a:extLst>
          </p:cNvPr>
          <p:cNvSpPr>
            <a:spLocks noGrp="1"/>
          </p:cNvSpPr>
          <p:nvPr>
            <p:ph type="title"/>
          </p:nvPr>
        </p:nvSpPr>
        <p:spPr/>
        <p:txBody>
          <a:bodyPr>
            <a:normAutofit/>
          </a:bodyPr>
          <a:lstStyle/>
          <a:p>
            <a:r>
              <a:rPr lang="pt-BR" sz="1400" dirty="0"/>
              <a:t>Principais alterações LEI Nº 11.977, DE JULHO DE 2009 – PROGRAMA MINHA CASA MINHA VIDA</a:t>
            </a:r>
          </a:p>
        </p:txBody>
      </p:sp>
      <p:pic>
        <p:nvPicPr>
          <p:cNvPr id="8" name="Espaço Reservado para Conteúdo 7">
            <a:extLst>
              <a:ext uri="{FF2B5EF4-FFF2-40B4-BE49-F238E27FC236}">
                <a16:creationId xmlns:a16="http://schemas.microsoft.com/office/drawing/2014/main" xmlns="" id="{34384EEE-A479-4893-A2C3-B9B1E54BF89B}"/>
              </a:ext>
            </a:extLst>
          </p:cNvPr>
          <p:cNvPicPr>
            <a:picLocks noGrp="1" noChangeAspect="1"/>
          </p:cNvPicPr>
          <p:nvPr>
            <p:ph idx="1"/>
          </p:nvPr>
        </p:nvPicPr>
        <p:blipFill>
          <a:blip r:embed="rId2"/>
          <a:stretch>
            <a:fillRect/>
          </a:stretch>
        </p:blipFill>
        <p:spPr>
          <a:xfrm>
            <a:off x="179512" y="1033316"/>
            <a:ext cx="8784975" cy="2684690"/>
          </a:xfrm>
          <a:prstGeom prst="rect">
            <a:avLst/>
          </a:prstGeom>
        </p:spPr>
      </p:pic>
      <p:pic>
        <p:nvPicPr>
          <p:cNvPr id="9" name="Imagem 8">
            <a:extLst>
              <a:ext uri="{FF2B5EF4-FFF2-40B4-BE49-F238E27FC236}">
                <a16:creationId xmlns:a16="http://schemas.microsoft.com/office/drawing/2014/main" xmlns="" id="{200B346F-05F1-40B7-AA99-C1EBAE318740}"/>
              </a:ext>
            </a:extLst>
          </p:cNvPr>
          <p:cNvPicPr>
            <a:picLocks noChangeAspect="1"/>
          </p:cNvPicPr>
          <p:nvPr/>
        </p:nvPicPr>
        <p:blipFill>
          <a:blip r:embed="rId3"/>
          <a:stretch>
            <a:fillRect/>
          </a:stretch>
        </p:blipFill>
        <p:spPr>
          <a:xfrm>
            <a:off x="179512" y="790045"/>
            <a:ext cx="8784975" cy="230799"/>
          </a:xfrm>
          <a:prstGeom prst="rect">
            <a:avLst/>
          </a:prstGeom>
        </p:spPr>
      </p:pic>
    </p:spTree>
    <p:extLst>
      <p:ext uri="{BB962C8B-B14F-4D97-AF65-F5344CB8AC3E}">
        <p14:creationId xmlns:p14="http://schemas.microsoft.com/office/powerpoint/2010/main" val="21014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xmlns="" id="{3DE1ED77-4430-420C-9629-27D5514C97F5}"/>
              </a:ext>
            </a:extLst>
          </p:cNvPr>
          <p:cNvSpPr txBox="1"/>
          <p:nvPr/>
        </p:nvSpPr>
        <p:spPr>
          <a:xfrm>
            <a:off x="899591" y="187176"/>
            <a:ext cx="8090955" cy="307777"/>
          </a:xfrm>
          <a:prstGeom prst="rect">
            <a:avLst/>
          </a:prstGeom>
          <a:noFill/>
        </p:spPr>
        <p:txBody>
          <a:bodyPr wrap="square" rtlCol="0">
            <a:spAutoFit/>
          </a:bodyPr>
          <a:lstStyle/>
          <a:p>
            <a:r>
              <a:rPr lang="pt-BR" sz="1400" b="1" dirty="0"/>
              <a:t>Principais alterações LEI Nº 12.587, DE 3 DE JANEIRO DE 2012 – PNMU / ESTATUTO DAS CIDADES</a:t>
            </a:r>
          </a:p>
        </p:txBody>
      </p:sp>
      <p:pic>
        <p:nvPicPr>
          <p:cNvPr id="12" name="Imagem 11">
            <a:extLst>
              <a:ext uri="{FF2B5EF4-FFF2-40B4-BE49-F238E27FC236}">
                <a16:creationId xmlns:a16="http://schemas.microsoft.com/office/drawing/2014/main" xmlns="" id="{9CD3F3B4-01AF-44E2-9A80-BA7284350F60}"/>
              </a:ext>
            </a:extLst>
          </p:cNvPr>
          <p:cNvPicPr>
            <a:picLocks noChangeAspect="1"/>
          </p:cNvPicPr>
          <p:nvPr/>
        </p:nvPicPr>
        <p:blipFill>
          <a:blip r:embed="rId2"/>
          <a:stretch>
            <a:fillRect/>
          </a:stretch>
        </p:blipFill>
        <p:spPr>
          <a:xfrm>
            <a:off x="107504" y="771550"/>
            <a:ext cx="8883043" cy="233376"/>
          </a:xfrm>
          <a:prstGeom prst="rect">
            <a:avLst/>
          </a:prstGeom>
        </p:spPr>
      </p:pic>
      <p:pic>
        <p:nvPicPr>
          <p:cNvPr id="13" name="Imagem 12">
            <a:extLst>
              <a:ext uri="{FF2B5EF4-FFF2-40B4-BE49-F238E27FC236}">
                <a16:creationId xmlns:a16="http://schemas.microsoft.com/office/drawing/2014/main" xmlns="" id="{69D09772-7E65-40A3-9033-284E25CAF147}"/>
              </a:ext>
            </a:extLst>
          </p:cNvPr>
          <p:cNvPicPr>
            <a:picLocks noChangeAspect="1"/>
          </p:cNvPicPr>
          <p:nvPr/>
        </p:nvPicPr>
        <p:blipFill>
          <a:blip r:embed="rId3"/>
          <a:stretch>
            <a:fillRect/>
          </a:stretch>
        </p:blipFill>
        <p:spPr>
          <a:xfrm>
            <a:off x="107504" y="1004926"/>
            <a:ext cx="8883042" cy="2070880"/>
          </a:xfrm>
          <a:prstGeom prst="rect">
            <a:avLst/>
          </a:prstGeom>
        </p:spPr>
      </p:pic>
    </p:spTree>
    <p:extLst>
      <p:ext uri="{BB962C8B-B14F-4D97-AF65-F5344CB8AC3E}">
        <p14:creationId xmlns:p14="http://schemas.microsoft.com/office/powerpoint/2010/main" val="305927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49212D-AC42-45B2-93D0-590543E26D3A}"/>
              </a:ext>
            </a:extLst>
          </p:cNvPr>
          <p:cNvSpPr>
            <a:spLocks noGrp="1"/>
          </p:cNvSpPr>
          <p:nvPr>
            <p:ph type="title"/>
          </p:nvPr>
        </p:nvSpPr>
        <p:spPr/>
        <p:txBody>
          <a:bodyPr>
            <a:normAutofit/>
          </a:bodyPr>
          <a:lstStyle/>
          <a:p>
            <a:r>
              <a:rPr lang="pt-BR" sz="1400" dirty="0">
                <a:latin typeface="+mn-lt"/>
              </a:rPr>
              <a:t>Principais alterações LEI Nº 9.503, DE 23 DE SETEMBRO DE 1997 – CÓDIGO DE TRÂNSITO BRASILEIRO</a:t>
            </a:r>
          </a:p>
        </p:txBody>
      </p:sp>
      <p:graphicFrame>
        <p:nvGraphicFramePr>
          <p:cNvPr id="5" name="Objeto 4">
            <a:extLst>
              <a:ext uri="{FF2B5EF4-FFF2-40B4-BE49-F238E27FC236}">
                <a16:creationId xmlns:a16="http://schemas.microsoft.com/office/drawing/2014/main" xmlns="" id="{8C3F363F-A53C-417E-BD8F-F6D314FD3F38}"/>
              </a:ext>
            </a:extLst>
          </p:cNvPr>
          <p:cNvGraphicFramePr>
            <a:graphicFrameLocks noChangeAspect="1"/>
          </p:cNvGraphicFramePr>
          <p:nvPr>
            <p:extLst>
              <p:ext uri="{D42A27DB-BD31-4B8C-83A1-F6EECF244321}">
                <p14:modId xmlns:p14="http://schemas.microsoft.com/office/powerpoint/2010/main" val="369158376"/>
              </p:ext>
            </p:extLst>
          </p:nvPr>
        </p:nvGraphicFramePr>
        <p:xfrm>
          <a:off x="179512" y="999848"/>
          <a:ext cx="8856984" cy="2009775"/>
        </p:xfrm>
        <a:graphic>
          <a:graphicData uri="http://schemas.openxmlformats.org/presentationml/2006/ole">
            <mc:AlternateContent xmlns:mc="http://schemas.openxmlformats.org/markup-compatibility/2006">
              <mc:Choice xmlns:v="urn:schemas-microsoft-com:vml" Requires="v">
                <p:oleObj spid="_x0000_s4108" name="Worksheet" r:id="rId3" imgW="8315384" imgH="2009578" progId="Excel.Sheet.12">
                  <p:embed/>
                </p:oleObj>
              </mc:Choice>
              <mc:Fallback>
                <p:oleObj name="Worksheet" r:id="rId3" imgW="8315384" imgH="2009578" progId="Excel.Sheet.12">
                  <p:embed/>
                  <p:pic>
                    <p:nvPicPr>
                      <p:cNvPr id="0" name=""/>
                      <p:cNvPicPr/>
                      <p:nvPr/>
                    </p:nvPicPr>
                    <p:blipFill>
                      <a:blip r:embed="rId4"/>
                      <a:stretch>
                        <a:fillRect/>
                      </a:stretch>
                    </p:blipFill>
                    <p:spPr>
                      <a:xfrm>
                        <a:off x="179512" y="999848"/>
                        <a:ext cx="8856984" cy="2009775"/>
                      </a:xfrm>
                      <a:prstGeom prst="rect">
                        <a:avLst/>
                      </a:prstGeom>
                    </p:spPr>
                  </p:pic>
                </p:oleObj>
              </mc:Fallback>
            </mc:AlternateContent>
          </a:graphicData>
        </a:graphic>
      </p:graphicFrame>
      <p:pic>
        <p:nvPicPr>
          <p:cNvPr id="6" name="Imagem 5">
            <a:extLst>
              <a:ext uri="{FF2B5EF4-FFF2-40B4-BE49-F238E27FC236}">
                <a16:creationId xmlns:a16="http://schemas.microsoft.com/office/drawing/2014/main" xmlns="" id="{F23F1054-47FE-4D19-AE4B-E803E139EB15}"/>
              </a:ext>
            </a:extLst>
          </p:cNvPr>
          <p:cNvPicPr>
            <a:picLocks noChangeAspect="1"/>
          </p:cNvPicPr>
          <p:nvPr/>
        </p:nvPicPr>
        <p:blipFill>
          <a:blip r:embed="rId5"/>
          <a:stretch>
            <a:fillRect/>
          </a:stretch>
        </p:blipFill>
        <p:spPr>
          <a:xfrm>
            <a:off x="179512" y="3009623"/>
            <a:ext cx="8856983" cy="1794375"/>
          </a:xfrm>
          <a:prstGeom prst="rect">
            <a:avLst/>
          </a:prstGeom>
        </p:spPr>
      </p:pic>
      <p:sp>
        <p:nvSpPr>
          <p:cNvPr id="7" name="CaixaDeTexto 6">
            <a:extLst>
              <a:ext uri="{FF2B5EF4-FFF2-40B4-BE49-F238E27FC236}">
                <a16:creationId xmlns:a16="http://schemas.microsoft.com/office/drawing/2014/main" xmlns="" id="{56BD7005-398E-4A15-BC5A-FB9E868E9B54}"/>
              </a:ext>
            </a:extLst>
          </p:cNvPr>
          <p:cNvSpPr txBox="1"/>
          <p:nvPr/>
        </p:nvSpPr>
        <p:spPr>
          <a:xfrm>
            <a:off x="611560" y="4803998"/>
            <a:ext cx="7272808" cy="369332"/>
          </a:xfrm>
          <a:prstGeom prst="rect">
            <a:avLst/>
          </a:prstGeom>
          <a:noFill/>
        </p:spPr>
        <p:txBody>
          <a:bodyPr wrap="square" rtlCol="0">
            <a:spAutoFit/>
          </a:bodyPr>
          <a:lstStyle/>
          <a:p>
            <a:r>
              <a:rPr lang="pt-BR" dirty="0"/>
              <a:t>34 alterações visando a maior segurança dos ciclistas e pedestres.</a:t>
            </a:r>
          </a:p>
        </p:txBody>
      </p:sp>
      <p:pic>
        <p:nvPicPr>
          <p:cNvPr id="10" name="Imagem 9">
            <a:extLst>
              <a:ext uri="{FF2B5EF4-FFF2-40B4-BE49-F238E27FC236}">
                <a16:creationId xmlns:a16="http://schemas.microsoft.com/office/drawing/2014/main" xmlns="" id="{83AFDE4D-6B91-4B21-BF19-61F162840334}"/>
              </a:ext>
            </a:extLst>
          </p:cNvPr>
          <p:cNvPicPr>
            <a:picLocks noChangeAspect="1"/>
          </p:cNvPicPr>
          <p:nvPr/>
        </p:nvPicPr>
        <p:blipFill>
          <a:blip r:embed="rId6"/>
          <a:stretch>
            <a:fillRect/>
          </a:stretch>
        </p:blipFill>
        <p:spPr>
          <a:xfrm>
            <a:off x="179512" y="767155"/>
            <a:ext cx="8856984" cy="232692"/>
          </a:xfrm>
          <a:prstGeom prst="rect">
            <a:avLst/>
          </a:prstGeom>
        </p:spPr>
      </p:pic>
    </p:spTree>
    <p:extLst>
      <p:ext uri="{BB962C8B-B14F-4D97-AF65-F5344CB8AC3E}">
        <p14:creationId xmlns:p14="http://schemas.microsoft.com/office/powerpoint/2010/main" val="133937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braciclo 2017 - MAIS LEVE">
  <a:themeElements>
    <a:clrScheme name="Template_Abraciclo_2017_paleta">
      <a:dk1>
        <a:srgbClr val="205867"/>
      </a:dk1>
      <a:lt1>
        <a:sysClr val="window" lastClr="FFFFFF"/>
      </a:lt1>
      <a:dk2>
        <a:srgbClr val="31859C"/>
      </a:dk2>
      <a:lt2>
        <a:srgbClr val="D6D9DA"/>
      </a:lt2>
      <a:accent1>
        <a:srgbClr val="243135"/>
      </a:accent1>
      <a:accent2>
        <a:srgbClr val="59686B"/>
      </a:accent2>
      <a:accent3>
        <a:srgbClr val="947B4E"/>
      </a:accent3>
      <a:accent4>
        <a:srgbClr val="DCB36A"/>
      </a:accent4>
      <a:accent5>
        <a:srgbClr val="4E8594"/>
      </a:accent5>
      <a:accent6>
        <a:srgbClr val="FAE3BA"/>
      </a:accent6>
      <a:hlink>
        <a:srgbClr val="31859B"/>
      </a:hlink>
      <a:folHlink>
        <a:srgbClr val="59686B"/>
      </a:folHlink>
    </a:clrScheme>
    <a:fontScheme name="ABRACICLO ARIAL">
      <a:majorFont>
        <a:latin typeface="Arial Narrow"/>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Abraciclo 2017 - MAIS LEVE</Template>
  <TotalTime>2305</TotalTime>
  <Words>906</Words>
  <Application>Microsoft Office PowerPoint</Application>
  <PresentationFormat>Apresentação na tela (16:9)</PresentationFormat>
  <Paragraphs>182</Paragraphs>
  <Slides>24</Slides>
  <Notes>0</Notes>
  <HiddenSlides>0</HiddenSlides>
  <MMClips>0</MMClips>
  <ScaleCrop>false</ScaleCrop>
  <HeadingPairs>
    <vt:vector size="8" baseType="variant">
      <vt:variant>
        <vt:lpstr>Fontes usadas</vt:lpstr>
      </vt:variant>
      <vt:variant>
        <vt:i4>3</vt:i4>
      </vt:variant>
      <vt:variant>
        <vt:lpstr>Tema</vt:lpstr>
      </vt:variant>
      <vt:variant>
        <vt:i4>1</vt:i4>
      </vt:variant>
      <vt:variant>
        <vt:lpstr>Servidores OLE inseridos</vt:lpstr>
      </vt:variant>
      <vt:variant>
        <vt:i4>1</vt:i4>
      </vt:variant>
      <vt:variant>
        <vt:lpstr>Títulos de slides</vt:lpstr>
      </vt:variant>
      <vt:variant>
        <vt:i4>24</vt:i4>
      </vt:variant>
    </vt:vector>
  </HeadingPairs>
  <TitlesOfParts>
    <vt:vector size="29" baseType="lpstr">
      <vt:lpstr>Arial</vt:lpstr>
      <vt:lpstr>Arial Narrow</vt:lpstr>
      <vt:lpstr>Wingdings</vt:lpstr>
      <vt:lpstr>Template Abraciclo 2017 - MAIS LEVE</vt:lpstr>
      <vt:lpstr>Worksheet</vt:lpstr>
      <vt:lpstr>Audiência Pública Projeto de Lei 6207/2013</vt:lpstr>
      <vt:lpstr>Apresentação do PowerPoint</vt:lpstr>
      <vt:lpstr>Apresentação do PowerPoint</vt:lpstr>
      <vt:lpstr>Situação das cidades brasileiras</vt:lpstr>
      <vt:lpstr> PL 6207/2013 “regulamenta” o que já é lei</vt:lpstr>
      <vt:lpstr>Apresentação do PowerPoint</vt:lpstr>
      <vt:lpstr>Principais alterações LEI Nº 11.977, DE JULHO DE 2009 – PROGRAMA MINHA CASA MINHA VIDA</vt:lpstr>
      <vt:lpstr>Apresentação do PowerPoint</vt:lpstr>
      <vt:lpstr>Principais alterações LEI Nº 9.503, DE 23 DE SETEMBRO DE 1997 – CÓDIGO DE TRÂNSITO BRASILEIRO</vt:lpstr>
      <vt:lpstr>Principais benefícios propostos pelo PL 6207/2013 </vt:lpstr>
      <vt:lpstr>Como o tema é tratado no exterior</vt:lpstr>
      <vt:lpstr>Apresentação do PowerPoint</vt:lpstr>
      <vt:lpstr>Apresentação do PowerPoint</vt:lpstr>
      <vt:lpstr>Conclusão</vt:lpstr>
      <vt:lpstr>Apresentação do PowerPoint</vt:lpstr>
      <vt:lpstr>Apresentação do PowerPoint</vt:lpstr>
      <vt:lpstr>Apresentação do PowerPoint</vt:lpstr>
      <vt:lpstr>Como o tema é tratado no exterior</vt:lpstr>
      <vt:lpstr>Como o tema é tratado no exterior</vt:lpstr>
      <vt:lpstr>Como o tema é tratado no exterior</vt:lpstr>
      <vt:lpstr>Como o tema é tratado no exterior</vt:lpstr>
      <vt:lpstr>Como o tema é tratado no exterior</vt:lpstr>
      <vt:lpstr>Como o tema é tratado no exterior</vt:lpstr>
      <vt:lpstr>Como o tema é tratado no exterior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PL6207/2013</dc:title>
  <dc:creator>Marcia</dc:creator>
  <cp:lastModifiedBy>Rita Rocha Fukuhara de Carvalho</cp:lastModifiedBy>
  <cp:revision>110</cp:revision>
  <dcterms:created xsi:type="dcterms:W3CDTF">2017-06-08T14:27:08Z</dcterms:created>
  <dcterms:modified xsi:type="dcterms:W3CDTF">2017-06-20T13:07:34Z</dcterms:modified>
</cp:coreProperties>
</file>