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28" r:id="rId2"/>
  </p:sldMasterIdLst>
  <p:notesMasterIdLst>
    <p:notesMasterId r:id="rId45"/>
  </p:notesMasterIdLst>
  <p:sldIdLst>
    <p:sldId id="403" r:id="rId3"/>
    <p:sldId id="458" r:id="rId4"/>
    <p:sldId id="460" r:id="rId5"/>
    <p:sldId id="461" r:id="rId6"/>
    <p:sldId id="464" r:id="rId7"/>
    <p:sldId id="466" r:id="rId8"/>
    <p:sldId id="469" r:id="rId9"/>
    <p:sldId id="523" r:id="rId10"/>
    <p:sldId id="471" r:id="rId11"/>
    <p:sldId id="472" r:id="rId12"/>
    <p:sldId id="474" r:id="rId13"/>
    <p:sldId id="476" r:id="rId14"/>
    <p:sldId id="477" r:id="rId15"/>
    <p:sldId id="478" r:id="rId16"/>
    <p:sldId id="479" r:id="rId17"/>
    <p:sldId id="480" r:id="rId18"/>
    <p:sldId id="481" r:id="rId19"/>
    <p:sldId id="482" r:id="rId20"/>
    <p:sldId id="525" r:id="rId21"/>
    <p:sldId id="527" r:id="rId22"/>
    <p:sldId id="484" r:id="rId23"/>
    <p:sldId id="485" r:id="rId24"/>
    <p:sldId id="487" r:id="rId25"/>
    <p:sldId id="486" r:id="rId26"/>
    <p:sldId id="408" r:id="rId27"/>
    <p:sldId id="416" r:id="rId28"/>
    <p:sldId id="417" r:id="rId29"/>
    <p:sldId id="443" r:id="rId30"/>
    <p:sldId id="442" r:id="rId31"/>
    <p:sldId id="445" r:id="rId32"/>
    <p:sldId id="446" r:id="rId33"/>
    <p:sldId id="459" r:id="rId34"/>
    <p:sldId id="513" r:id="rId35"/>
    <p:sldId id="514" r:id="rId36"/>
    <p:sldId id="515" r:id="rId37"/>
    <p:sldId id="516" r:id="rId38"/>
    <p:sldId id="517" r:id="rId39"/>
    <p:sldId id="520" r:id="rId40"/>
    <p:sldId id="521" r:id="rId41"/>
    <p:sldId id="526" r:id="rId42"/>
    <p:sldId id="522" r:id="rId43"/>
    <p:sldId id="454" r:id="rId4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riana Carvalho" initials="A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FF66"/>
    <a:srgbClr val="FF9900"/>
    <a:srgbClr val="FFFF99"/>
    <a:srgbClr val="1442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Estilo Escuro 1 - Ênfas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Estilo E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Estilo Claro 3 - Ênfas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Estilo Escuro 1 - Ênfas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Escuro 1 - Ênfas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Estilo Médio 1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Estilo Médio 1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Estilo Claro 3 - Ênfas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926" autoAdjust="0"/>
    <p:restoredTop sz="90621" autoAdjust="0"/>
  </p:normalViewPr>
  <p:slideViewPr>
    <p:cSldViewPr>
      <p:cViewPr varScale="1">
        <p:scale>
          <a:sx n="65" d="100"/>
          <a:sy n="65" d="100"/>
        </p:scale>
        <p:origin x="840"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34928447824.AFIP\Meus%20documentos\Revisao_Tubarao\Escala\Grafico_escal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839982426195131E-2"/>
          <c:y val="2.1965246491886411E-2"/>
          <c:w val="0.92715582107038663"/>
          <c:h val="0.75644372847461394"/>
        </c:manualLayout>
      </c:layout>
      <c:barChart>
        <c:barDir val="col"/>
        <c:grouping val="clustered"/>
        <c:varyColors val="0"/>
        <c:ser>
          <c:idx val="0"/>
          <c:order val="0"/>
          <c:tx>
            <c:strRef>
              <c:f>Plan4!$A$2</c:f>
              <c:strCache>
                <c:ptCount val="1"/>
                <c:pt idx="0">
                  <c:v>Risco econômico - Custos com danos e vítimas</c:v>
                </c:pt>
              </c:strCache>
            </c:strRef>
          </c:tx>
          <c:invertIfNegative val="0"/>
          <c:dLbls>
            <c:dLbl>
              <c:idx val="0"/>
              <c:tx>
                <c:rich>
                  <a:bodyPr/>
                  <a:lstStyle/>
                  <a:p>
                    <a:r>
                      <a:rPr lang="en-US"/>
                      <a:t>430%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6-4B3C-BB5C-1D084661AFF9}"/>
                </c:ext>
              </c:extLst>
            </c:dLbl>
            <c:dLbl>
              <c:idx val="1"/>
              <c:tx>
                <c:rich>
                  <a:bodyPr/>
                  <a:lstStyle/>
                  <a:p>
                    <a:r>
                      <a:rPr lang="en-US"/>
                      <a:t>-17%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56-4B3C-BB5C-1D084661AFF9}"/>
                </c:ext>
              </c:extLst>
            </c:dLbl>
            <c:dLbl>
              <c:idx val="2"/>
              <c:tx>
                <c:rich>
                  <a:bodyPr/>
                  <a:lstStyle/>
                  <a:p>
                    <a:r>
                      <a:rPr lang="en-US"/>
                      <a:t>-75%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56-4B3C-BB5C-1D084661AFF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Plan4!$B$1:$D$1</c:f>
              <c:strCache>
                <c:ptCount val="3"/>
                <c:pt idx="0">
                  <c:v>Baixa efetividade (≤70)</c:v>
                </c:pt>
                <c:pt idx="1">
                  <c:v>Efetividade média (70-90)</c:v>
                </c:pt>
                <c:pt idx="2">
                  <c:v>Alta efetividade (&gt;90)</c:v>
                </c:pt>
              </c:strCache>
            </c:strRef>
          </c:cat>
          <c:val>
            <c:numRef>
              <c:f>Plan4!$B$2:$D$2</c:f>
              <c:numCache>
                <c:formatCode>General</c:formatCode>
                <c:ptCount val="3"/>
                <c:pt idx="0">
                  <c:v>4.3</c:v>
                </c:pt>
                <c:pt idx="1">
                  <c:v>0.83000000000000063</c:v>
                </c:pt>
                <c:pt idx="2">
                  <c:v>0.25</c:v>
                </c:pt>
              </c:numCache>
            </c:numRef>
          </c:val>
          <c:extLst>
            <c:ext xmlns:c16="http://schemas.microsoft.com/office/drawing/2014/chart" uri="{C3380CC4-5D6E-409C-BE32-E72D297353CC}">
              <c16:uniqueId val="{00000003-4256-4B3C-BB5C-1D084661AFF9}"/>
            </c:ext>
          </c:extLst>
        </c:ser>
        <c:ser>
          <c:idx val="1"/>
          <c:order val="1"/>
          <c:tx>
            <c:strRef>
              <c:f>Plan4!$A$3</c:f>
              <c:strCache>
                <c:ptCount val="1"/>
                <c:pt idx="0">
                  <c:v>Risco de acidente</c:v>
                </c:pt>
              </c:strCache>
            </c:strRef>
          </c:tx>
          <c:invertIfNegative val="0"/>
          <c:dLbls>
            <c:dLbl>
              <c:idx val="0"/>
              <c:tx>
                <c:rich>
                  <a:bodyPr/>
                  <a:lstStyle/>
                  <a:p>
                    <a:r>
                      <a:rPr lang="en-US"/>
                      <a:t>162%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56-4B3C-BB5C-1D084661AFF9}"/>
                </c:ext>
              </c:extLst>
            </c:dLbl>
            <c:dLbl>
              <c:idx val="1"/>
              <c:tx>
                <c:rich>
                  <a:bodyPr/>
                  <a:lstStyle/>
                  <a:p>
                    <a:r>
                      <a:rPr lang="en-US"/>
                      <a:t>100%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56-4B3C-BB5C-1D084661AFF9}"/>
                </c:ext>
              </c:extLst>
            </c:dLbl>
            <c:dLbl>
              <c:idx val="2"/>
              <c:tx>
                <c:rich>
                  <a:bodyPr/>
                  <a:lstStyle/>
                  <a:p>
                    <a:r>
                      <a:rPr lang="en-US"/>
                      <a:t>-30%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56-4B3C-BB5C-1D084661AFF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Plan4!$B$1:$D$1</c:f>
              <c:strCache>
                <c:ptCount val="3"/>
                <c:pt idx="0">
                  <c:v>Baixa efetividade (≤70)</c:v>
                </c:pt>
                <c:pt idx="1">
                  <c:v>Efetividade média (70-90)</c:v>
                </c:pt>
                <c:pt idx="2">
                  <c:v>Alta efetividade (&gt;90)</c:v>
                </c:pt>
              </c:strCache>
            </c:strRef>
          </c:cat>
          <c:val>
            <c:numRef>
              <c:f>Plan4!$B$3:$D$3</c:f>
              <c:numCache>
                <c:formatCode>General</c:formatCode>
                <c:ptCount val="3"/>
                <c:pt idx="0">
                  <c:v>1.62</c:v>
                </c:pt>
                <c:pt idx="1">
                  <c:v>1</c:v>
                </c:pt>
                <c:pt idx="2">
                  <c:v>0.70000000000000062</c:v>
                </c:pt>
              </c:numCache>
            </c:numRef>
          </c:val>
          <c:extLst>
            <c:ext xmlns:c16="http://schemas.microsoft.com/office/drawing/2014/chart" uri="{C3380CC4-5D6E-409C-BE32-E72D297353CC}">
              <c16:uniqueId val="{00000007-4256-4B3C-BB5C-1D084661AFF9}"/>
            </c:ext>
          </c:extLst>
        </c:ser>
        <c:dLbls>
          <c:showLegendKey val="0"/>
          <c:showVal val="1"/>
          <c:showCatName val="0"/>
          <c:showSerName val="0"/>
          <c:showPercent val="0"/>
          <c:showBubbleSize val="0"/>
        </c:dLbls>
        <c:gapWidth val="75"/>
        <c:axId val="292582144"/>
        <c:axId val="292583680"/>
      </c:barChart>
      <c:catAx>
        <c:axId val="292582144"/>
        <c:scaling>
          <c:orientation val="minMax"/>
        </c:scaling>
        <c:delete val="0"/>
        <c:axPos val="b"/>
        <c:numFmt formatCode="General" sourceLinked="0"/>
        <c:majorTickMark val="none"/>
        <c:minorTickMark val="none"/>
        <c:tickLblPos val="low"/>
        <c:crossAx val="292583680"/>
        <c:crossesAt val="1"/>
        <c:auto val="1"/>
        <c:lblAlgn val="ctr"/>
        <c:lblOffset val="100"/>
        <c:noMultiLvlLbl val="0"/>
      </c:catAx>
      <c:valAx>
        <c:axId val="292583680"/>
        <c:scaling>
          <c:orientation val="minMax"/>
        </c:scaling>
        <c:delete val="0"/>
        <c:axPos val="l"/>
        <c:numFmt formatCode="General" sourceLinked="1"/>
        <c:majorTickMark val="none"/>
        <c:minorTickMark val="none"/>
        <c:tickLblPos val="nextTo"/>
        <c:crossAx val="292582144"/>
        <c:crosses val="autoZero"/>
        <c:crossBetween val="between"/>
        <c:majorUnit val="1"/>
      </c:valAx>
      <c:spPr>
        <a:noFill/>
      </c:spPr>
    </c:plotArea>
    <c:legend>
      <c:legendPos val="b"/>
      <c:overlay val="0"/>
    </c:legend>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134E6-6B94-44AE-8E30-C7D04C152124}" type="doc">
      <dgm:prSet loTypeId="urn:microsoft.com/office/officeart/2005/8/layout/cycle6" loCatId="relationship" qsTypeId="urn:microsoft.com/office/officeart/2005/8/quickstyle/3d2" qsCatId="3D" csTypeId="urn:microsoft.com/office/officeart/2005/8/colors/colorful4" csCatId="colorful" phldr="1"/>
      <dgm:spPr/>
      <dgm:t>
        <a:bodyPr/>
        <a:lstStyle/>
        <a:p>
          <a:endParaRPr lang="pt-BR"/>
        </a:p>
      </dgm:t>
    </dgm:pt>
    <dgm:pt modelId="{C514728D-5028-424E-95A9-3BD08FFB08B4}">
      <dgm:prSet phldrT="[Texto]" custT="1"/>
      <dgm:spPr/>
      <dgm:t>
        <a:bodyPr/>
        <a:lstStyle/>
        <a:p>
          <a:r>
            <a:rPr lang="pt-BR" sz="1200" b="1" dirty="0">
              <a:latin typeface="Myriad Pro" pitchFamily="34" charset="0"/>
            </a:rPr>
            <a:t>Julgamento</a:t>
          </a:r>
        </a:p>
      </dgm:t>
    </dgm:pt>
    <dgm:pt modelId="{F3203976-11AD-4641-8649-46423954E362}" type="parTrans" cxnId="{E77224D5-DEAE-4532-B1AC-511BB80831B7}">
      <dgm:prSet/>
      <dgm:spPr/>
      <dgm:t>
        <a:bodyPr/>
        <a:lstStyle/>
        <a:p>
          <a:endParaRPr lang="pt-BR" sz="4400" b="1">
            <a:latin typeface="Myriad Pro" pitchFamily="34" charset="0"/>
          </a:endParaRPr>
        </a:p>
      </dgm:t>
    </dgm:pt>
    <dgm:pt modelId="{C9F1ECBE-55ED-492B-A41D-D9DED323B692}" type="sibTrans" cxnId="{E77224D5-DEAE-4532-B1AC-511BB80831B7}">
      <dgm:prSet/>
      <dgm:spPr/>
      <dgm:t>
        <a:bodyPr/>
        <a:lstStyle/>
        <a:p>
          <a:endParaRPr lang="pt-BR" sz="4400" b="1">
            <a:latin typeface="Myriad Pro" pitchFamily="34" charset="0"/>
          </a:endParaRPr>
        </a:p>
      </dgm:t>
    </dgm:pt>
    <dgm:pt modelId="{616C8827-C3D4-4D81-8F35-420B60923062}">
      <dgm:prSet phldrT="[Texto]" custT="1"/>
      <dgm:spPr/>
      <dgm:t>
        <a:bodyPr/>
        <a:lstStyle/>
        <a:p>
          <a:r>
            <a:rPr lang="pt-BR" sz="1200" b="1" dirty="0">
              <a:latin typeface="Myriad Pro" pitchFamily="34" charset="0"/>
            </a:rPr>
            <a:t>Percepção</a:t>
          </a:r>
        </a:p>
      </dgm:t>
    </dgm:pt>
    <dgm:pt modelId="{B449B203-19C8-4415-A0BA-01ECCC94C701}" type="parTrans" cxnId="{E6BE5FFD-77DB-4DEB-BA2D-BBE7F5EA69B7}">
      <dgm:prSet/>
      <dgm:spPr/>
      <dgm:t>
        <a:bodyPr/>
        <a:lstStyle/>
        <a:p>
          <a:endParaRPr lang="pt-BR" sz="4400" b="1">
            <a:latin typeface="Myriad Pro" pitchFamily="34" charset="0"/>
          </a:endParaRPr>
        </a:p>
      </dgm:t>
    </dgm:pt>
    <dgm:pt modelId="{E01DDAA0-7A30-471D-8211-18F6DF477281}" type="sibTrans" cxnId="{E6BE5FFD-77DB-4DEB-BA2D-BBE7F5EA69B7}">
      <dgm:prSet/>
      <dgm:spPr/>
      <dgm:t>
        <a:bodyPr/>
        <a:lstStyle/>
        <a:p>
          <a:endParaRPr lang="pt-BR" sz="4400" b="1">
            <a:latin typeface="Myriad Pro" pitchFamily="34" charset="0"/>
          </a:endParaRPr>
        </a:p>
      </dgm:t>
    </dgm:pt>
    <dgm:pt modelId="{1D3F4A9A-653F-4096-B77A-D02149CEC39A}">
      <dgm:prSet phldrT="[Texto]" custT="1"/>
      <dgm:spPr/>
      <dgm:t>
        <a:bodyPr/>
        <a:lstStyle/>
        <a:p>
          <a:r>
            <a:rPr lang="pt-BR" sz="1200" b="1" dirty="0">
              <a:latin typeface="Myriad Pro" pitchFamily="34" charset="0"/>
            </a:rPr>
            <a:t>Decisão</a:t>
          </a:r>
        </a:p>
      </dgm:t>
    </dgm:pt>
    <dgm:pt modelId="{D7EE2B7C-4B0B-4041-A5AB-3781EB5B8269}" type="parTrans" cxnId="{C8C3A051-FD5E-47FA-904C-463BAFE90DD0}">
      <dgm:prSet/>
      <dgm:spPr/>
      <dgm:t>
        <a:bodyPr/>
        <a:lstStyle/>
        <a:p>
          <a:endParaRPr lang="pt-BR" sz="4400" b="1">
            <a:latin typeface="Myriad Pro" pitchFamily="34" charset="0"/>
          </a:endParaRPr>
        </a:p>
      </dgm:t>
    </dgm:pt>
    <dgm:pt modelId="{DE827E40-6200-4C9A-B912-FF9A7576C01E}" type="sibTrans" cxnId="{C8C3A051-FD5E-47FA-904C-463BAFE90DD0}">
      <dgm:prSet/>
      <dgm:spPr/>
      <dgm:t>
        <a:bodyPr/>
        <a:lstStyle/>
        <a:p>
          <a:endParaRPr lang="pt-BR" sz="4400" b="1">
            <a:latin typeface="Myriad Pro" pitchFamily="34" charset="0"/>
          </a:endParaRPr>
        </a:p>
      </dgm:t>
    </dgm:pt>
    <dgm:pt modelId="{31D247C4-071A-44EF-8D8E-1565A8A45512}">
      <dgm:prSet phldrT="[Texto]" custT="1"/>
      <dgm:spPr/>
      <dgm:t>
        <a:bodyPr/>
        <a:lstStyle/>
        <a:p>
          <a:r>
            <a:rPr lang="pt-BR" sz="1200" b="1" dirty="0">
              <a:latin typeface="Myriad Pro" pitchFamily="34" charset="0"/>
            </a:rPr>
            <a:t>Memória</a:t>
          </a:r>
        </a:p>
      </dgm:t>
    </dgm:pt>
    <dgm:pt modelId="{271640CB-62C2-431F-91B7-DF4285D62797}" type="parTrans" cxnId="{B35C8066-CAEF-45E9-9530-67E733BD78FC}">
      <dgm:prSet/>
      <dgm:spPr/>
      <dgm:t>
        <a:bodyPr/>
        <a:lstStyle/>
        <a:p>
          <a:endParaRPr lang="pt-BR" sz="4400" b="1">
            <a:latin typeface="Myriad Pro" pitchFamily="34" charset="0"/>
          </a:endParaRPr>
        </a:p>
      </dgm:t>
    </dgm:pt>
    <dgm:pt modelId="{F664A175-5EB1-469A-8088-BC8C1941D35A}" type="sibTrans" cxnId="{B35C8066-CAEF-45E9-9530-67E733BD78FC}">
      <dgm:prSet/>
      <dgm:spPr/>
      <dgm:t>
        <a:bodyPr/>
        <a:lstStyle/>
        <a:p>
          <a:endParaRPr lang="pt-BR" sz="4400" b="1">
            <a:latin typeface="Myriad Pro" pitchFamily="34" charset="0"/>
          </a:endParaRPr>
        </a:p>
      </dgm:t>
    </dgm:pt>
    <dgm:pt modelId="{AC9427E5-93AC-4182-97F3-5B6350D6B328}">
      <dgm:prSet phldrT="[Texto]" custT="1"/>
      <dgm:spPr/>
      <dgm:t>
        <a:bodyPr/>
        <a:lstStyle/>
        <a:p>
          <a:r>
            <a:rPr lang="pt-BR" sz="1200" b="1" dirty="0">
              <a:latin typeface="Myriad Pro" pitchFamily="34" charset="0"/>
            </a:rPr>
            <a:t>Tempo de reação</a:t>
          </a:r>
        </a:p>
      </dgm:t>
    </dgm:pt>
    <dgm:pt modelId="{9CE0DDB3-4E79-4A30-963D-A4DB7DDB9C7F}" type="parTrans" cxnId="{54303834-0F74-45DA-A724-25CF92214A25}">
      <dgm:prSet/>
      <dgm:spPr/>
      <dgm:t>
        <a:bodyPr/>
        <a:lstStyle/>
        <a:p>
          <a:endParaRPr lang="pt-BR" sz="4400" b="1">
            <a:latin typeface="Myriad Pro" pitchFamily="34" charset="0"/>
          </a:endParaRPr>
        </a:p>
      </dgm:t>
    </dgm:pt>
    <dgm:pt modelId="{BB4863D5-4921-46F3-B26E-A1EA314E8C33}" type="sibTrans" cxnId="{54303834-0F74-45DA-A724-25CF92214A25}">
      <dgm:prSet/>
      <dgm:spPr/>
      <dgm:t>
        <a:bodyPr/>
        <a:lstStyle/>
        <a:p>
          <a:endParaRPr lang="pt-BR" sz="4400" b="1">
            <a:latin typeface="Myriad Pro" pitchFamily="34" charset="0"/>
          </a:endParaRPr>
        </a:p>
      </dgm:t>
    </dgm:pt>
    <dgm:pt modelId="{E735A9E5-CF54-4A22-9C92-6EDC7C3BA157}">
      <dgm:prSet phldrT="[Texto]" custT="1"/>
      <dgm:spPr/>
      <dgm:t>
        <a:bodyPr/>
        <a:lstStyle/>
        <a:p>
          <a:r>
            <a:rPr lang="pt-BR" sz="1200" b="1" dirty="0">
              <a:latin typeface="Myriad Pro" pitchFamily="34" charset="0"/>
            </a:rPr>
            <a:t>Concentração</a:t>
          </a:r>
        </a:p>
      </dgm:t>
    </dgm:pt>
    <dgm:pt modelId="{32999EEF-478E-40AF-A6CE-92D8DF8AAC05}" type="parTrans" cxnId="{D51D5C08-24E6-4C86-A0F5-053B0AC040FE}">
      <dgm:prSet/>
      <dgm:spPr/>
      <dgm:t>
        <a:bodyPr/>
        <a:lstStyle/>
        <a:p>
          <a:endParaRPr lang="pt-BR" sz="4400" b="1">
            <a:latin typeface="Myriad Pro" pitchFamily="34" charset="0"/>
          </a:endParaRPr>
        </a:p>
      </dgm:t>
    </dgm:pt>
    <dgm:pt modelId="{21193C95-F9A7-4E01-AD04-DEAC98B467E4}" type="sibTrans" cxnId="{D51D5C08-24E6-4C86-A0F5-053B0AC040FE}">
      <dgm:prSet/>
      <dgm:spPr/>
      <dgm:t>
        <a:bodyPr/>
        <a:lstStyle/>
        <a:p>
          <a:endParaRPr lang="pt-BR" sz="4400" b="1">
            <a:latin typeface="Myriad Pro" pitchFamily="34" charset="0"/>
          </a:endParaRPr>
        </a:p>
      </dgm:t>
    </dgm:pt>
    <dgm:pt modelId="{7B074026-C616-403C-8ABC-B33BDE115009}">
      <dgm:prSet phldrT="[Texto]" custT="1"/>
      <dgm:spPr/>
      <dgm:t>
        <a:bodyPr/>
        <a:lstStyle/>
        <a:p>
          <a:r>
            <a:rPr lang="pt-BR" sz="1200" b="1" dirty="0">
              <a:latin typeface="Myriad Pro" pitchFamily="34" charset="0"/>
            </a:rPr>
            <a:t>Atenção</a:t>
          </a:r>
        </a:p>
      </dgm:t>
    </dgm:pt>
    <dgm:pt modelId="{0C1E03CF-54FB-41E8-99CF-56BA2F5DF690}" type="parTrans" cxnId="{15E687EA-04A2-4C40-963F-EB01E1E468F3}">
      <dgm:prSet/>
      <dgm:spPr/>
      <dgm:t>
        <a:bodyPr/>
        <a:lstStyle/>
        <a:p>
          <a:endParaRPr lang="pt-BR" sz="4400" b="1">
            <a:latin typeface="Myriad Pro" pitchFamily="34" charset="0"/>
          </a:endParaRPr>
        </a:p>
      </dgm:t>
    </dgm:pt>
    <dgm:pt modelId="{0574B303-71BF-4967-A5B9-4A2277482804}" type="sibTrans" cxnId="{15E687EA-04A2-4C40-963F-EB01E1E468F3}">
      <dgm:prSet/>
      <dgm:spPr/>
      <dgm:t>
        <a:bodyPr/>
        <a:lstStyle/>
        <a:p>
          <a:endParaRPr lang="pt-BR" sz="4400" b="1">
            <a:latin typeface="Myriad Pro" pitchFamily="34" charset="0"/>
          </a:endParaRPr>
        </a:p>
      </dgm:t>
    </dgm:pt>
    <dgm:pt modelId="{CD822858-F291-456E-983C-2FA9507E1AC7}">
      <dgm:prSet phldrT="[Texto]" custT="1"/>
      <dgm:spPr/>
      <dgm:t>
        <a:bodyPr/>
        <a:lstStyle/>
        <a:p>
          <a:r>
            <a:rPr lang="pt-BR" sz="1200" b="1" dirty="0">
              <a:latin typeface="Myriad Pro" pitchFamily="34" charset="0"/>
            </a:rPr>
            <a:t>Humor</a:t>
          </a:r>
        </a:p>
      </dgm:t>
    </dgm:pt>
    <dgm:pt modelId="{66C18F09-022F-4D5F-8E24-82263FEA0555}" type="parTrans" cxnId="{B7AB9D2A-EEF8-4EFF-8F96-9154AA6545CF}">
      <dgm:prSet/>
      <dgm:spPr/>
      <dgm:t>
        <a:bodyPr/>
        <a:lstStyle/>
        <a:p>
          <a:endParaRPr lang="pt-BR" sz="4400" b="1">
            <a:latin typeface="Myriad Pro" pitchFamily="34" charset="0"/>
          </a:endParaRPr>
        </a:p>
      </dgm:t>
    </dgm:pt>
    <dgm:pt modelId="{65590D9F-1223-40BF-90BC-9116A6C1637B}" type="sibTrans" cxnId="{B7AB9D2A-EEF8-4EFF-8F96-9154AA6545CF}">
      <dgm:prSet/>
      <dgm:spPr/>
      <dgm:t>
        <a:bodyPr/>
        <a:lstStyle/>
        <a:p>
          <a:endParaRPr lang="pt-BR" sz="4400" b="1">
            <a:latin typeface="Myriad Pro" pitchFamily="34" charset="0"/>
          </a:endParaRPr>
        </a:p>
      </dgm:t>
    </dgm:pt>
    <dgm:pt modelId="{5585E93D-3971-403C-9E69-685C5580DE5D}">
      <dgm:prSet phldrT="[Texto]" custT="1"/>
      <dgm:spPr/>
      <dgm:t>
        <a:bodyPr/>
        <a:lstStyle/>
        <a:p>
          <a:r>
            <a:rPr lang="pt-BR" sz="1200" b="1" dirty="0">
              <a:latin typeface="Myriad Pro" pitchFamily="34" charset="0"/>
            </a:rPr>
            <a:t>Relação com o grupo</a:t>
          </a:r>
        </a:p>
      </dgm:t>
    </dgm:pt>
    <dgm:pt modelId="{D40E2151-92A8-40AF-916A-BD3B3AEE58A7}" type="parTrans" cxnId="{D2FB89E0-D981-4452-9193-4F4F2EA17AE0}">
      <dgm:prSet/>
      <dgm:spPr/>
      <dgm:t>
        <a:bodyPr/>
        <a:lstStyle/>
        <a:p>
          <a:endParaRPr lang="pt-BR" sz="4400" b="1">
            <a:latin typeface="Myriad Pro" pitchFamily="34" charset="0"/>
          </a:endParaRPr>
        </a:p>
      </dgm:t>
    </dgm:pt>
    <dgm:pt modelId="{869BEF36-4B28-4B88-9375-66F1B7750D76}" type="sibTrans" cxnId="{D2FB89E0-D981-4452-9193-4F4F2EA17AE0}">
      <dgm:prSet/>
      <dgm:spPr/>
      <dgm:t>
        <a:bodyPr/>
        <a:lstStyle/>
        <a:p>
          <a:endParaRPr lang="pt-BR" sz="4400" b="1">
            <a:latin typeface="Myriad Pro" pitchFamily="34" charset="0"/>
          </a:endParaRPr>
        </a:p>
      </dgm:t>
    </dgm:pt>
    <dgm:pt modelId="{9269AD67-EB0B-49AA-B945-E34EB4608D0F}">
      <dgm:prSet phldrT="[Texto]" custT="1"/>
      <dgm:spPr/>
      <dgm:t>
        <a:bodyPr/>
        <a:lstStyle/>
        <a:p>
          <a:r>
            <a:rPr lang="pt-BR" sz="1200" b="1" dirty="0">
              <a:latin typeface="Myriad Pro" pitchFamily="34" charset="0"/>
            </a:rPr>
            <a:t>Motivação</a:t>
          </a:r>
        </a:p>
      </dgm:t>
    </dgm:pt>
    <dgm:pt modelId="{382144DF-EF47-4D12-B9B8-2D6B1BA2BB0A}" type="parTrans" cxnId="{F0B4AAFB-6FF7-455D-B4B2-99A614A20059}">
      <dgm:prSet/>
      <dgm:spPr/>
      <dgm:t>
        <a:bodyPr/>
        <a:lstStyle/>
        <a:p>
          <a:endParaRPr lang="pt-BR" sz="4400" b="1">
            <a:latin typeface="Myriad Pro" pitchFamily="34" charset="0"/>
          </a:endParaRPr>
        </a:p>
      </dgm:t>
    </dgm:pt>
    <dgm:pt modelId="{D0AC777F-57F1-4F27-90C4-917152EA8B39}" type="sibTrans" cxnId="{F0B4AAFB-6FF7-455D-B4B2-99A614A20059}">
      <dgm:prSet/>
      <dgm:spPr/>
      <dgm:t>
        <a:bodyPr/>
        <a:lstStyle/>
        <a:p>
          <a:endParaRPr lang="pt-BR" sz="4400" b="1">
            <a:latin typeface="Myriad Pro" pitchFamily="34" charset="0"/>
          </a:endParaRPr>
        </a:p>
      </dgm:t>
    </dgm:pt>
    <dgm:pt modelId="{1F13090F-27E9-4A22-ADA3-96230D3EA722}">
      <dgm:prSet phldrT="[Texto]" custT="1"/>
      <dgm:spPr/>
      <dgm:t>
        <a:bodyPr/>
        <a:lstStyle/>
        <a:p>
          <a:r>
            <a:rPr lang="pt-BR" sz="1200" b="1" dirty="0">
              <a:latin typeface="Myriad Pro" pitchFamily="34" charset="0"/>
            </a:rPr>
            <a:t>Vigilância</a:t>
          </a:r>
        </a:p>
      </dgm:t>
    </dgm:pt>
    <dgm:pt modelId="{DC8A53F0-D1E3-4B15-A1A4-0D44A2C53E22}" type="parTrans" cxnId="{A1EAD9DD-6D0C-4F83-9F2B-60EAC16564AD}">
      <dgm:prSet/>
      <dgm:spPr/>
      <dgm:t>
        <a:bodyPr/>
        <a:lstStyle/>
        <a:p>
          <a:endParaRPr lang="pt-BR" sz="4400" b="1">
            <a:latin typeface="Myriad Pro" pitchFamily="34" charset="0"/>
          </a:endParaRPr>
        </a:p>
      </dgm:t>
    </dgm:pt>
    <dgm:pt modelId="{F13C107D-492D-4DEF-807A-7F00456FE394}" type="sibTrans" cxnId="{A1EAD9DD-6D0C-4F83-9F2B-60EAC16564AD}">
      <dgm:prSet/>
      <dgm:spPr/>
      <dgm:t>
        <a:bodyPr/>
        <a:lstStyle/>
        <a:p>
          <a:endParaRPr lang="pt-BR" sz="4400" b="1">
            <a:latin typeface="Myriad Pro" pitchFamily="34" charset="0"/>
          </a:endParaRPr>
        </a:p>
      </dgm:t>
    </dgm:pt>
    <dgm:pt modelId="{B1651FC9-D58B-4B6D-A167-22F28C7736C8}">
      <dgm:prSet phldrT="[Texto]" custT="1"/>
      <dgm:spPr/>
      <dgm:t>
        <a:bodyPr/>
        <a:lstStyle/>
        <a:p>
          <a:r>
            <a:rPr lang="pt-BR" sz="1200" b="1" dirty="0">
              <a:latin typeface="Myriad Pro" pitchFamily="34" charset="0"/>
            </a:rPr>
            <a:t>Desempenho</a:t>
          </a:r>
        </a:p>
      </dgm:t>
    </dgm:pt>
    <dgm:pt modelId="{982FE223-5E77-4A32-8917-17A5B83F1DC2}" type="parTrans" cxnId="{8B2D56F2-56BB-43D1-AB59-A78FB6F2C9B1}">
      <dgm:prSet/>
      <dgm:spPr/>
      <dgm:t>
        <a:bodyPr/>
        <a:lstStyle/>
        <a:p>
          <a:endParaRPr lang="pt-BR" sz="4400" b="1">
            <a:latin typeface="Myriad Pro" pitchFamily="34" charset="0"/>
          </a:endParaRPr>
        </a:p>
      </dgm:t>
    </dgm:pt>
    <dgm:pt modelId="{5621F21A-B287-4D25-8251-06A6E5214444}" type="sibTrans" cxnId="{8B2D56F2-56BB-43D1-AB59-A78FB6F2C9B1}">
      <dgm:prSet/>
      <dgm:spPr/>
      <dgm:t>
        <a:bodyPr/>
        <a:lstStyle/>
        <a:p>
          <a:endParaRPr lang="pt-BR" sz="4400" b="1">
            <a:latin typeface="Myriad Pro" pitchFamily="34" charset="0"/>
          </a:endParaRPr>
        </a:p>
      </dgm:t>
    </dgm:pt>
    <dgm:pt modelId="{4774A52A-753B-4D69-8AEA-12F3C540E176}" type="pres">
      <dgm:prSet presAssocID="{9A2134E6-6B94-44AE-8E30-C7D04C152124}" presName="cycle" presStyleCnt="0">
        <dgm:presLayoutVars>
          <dgm:dir/>
          <dgm:resizeHandles val="exact"/>
        </dgm:presLayoutVars>
      </dgm:prSet>
      <dgm:spPr/>
    </dgm:pt>
    <dgm:pt modelId="{D6AF9570-440D-4FC4-BB9E-6FEDAC0E0D91}" type="pres">
      <dgm:prSet presAssocID="{C514728D-5028-424E-95A9-3BD08FFB08B4}" presName="node" presStyleLbl="node1" presStyleIdx="0" presStyleCnt="12" custScaleX="149381" custScaleY="102453">
        <dgm:presLayoutVars>
          <dgm:bulletEnabled val="1"/>
        </dgm:presLayoutVars>
      </dgm:prSet>
      <dgm:spPr/>
    </dgm:pt>
    <dgm:pt modelId="{90381FC7-0EC1-49CA-AA50-A5A884942681}" type="pres">
      <dgm:prSet presAssocID="{C514728D-5028-424E-95A9-3BD08FFB08B4}" presName="spNode" presStyleCnt="0"/>
      <dgm:spPr/>
    </dgm:pt>
    <dgm:pt modelId="{96F14BA2-A671-427D-B316-A496E3D47BA2}" type="pres">
      <dgm:prSet presAssocID="{C9F1ECBE-55ED-492B-A41D-D9DED323B692}" presName="sibTrans" presStyleLbl="sibTrans1D1" presStyleIdx="0" presStyleCnt="12"/>
      <dgm:spPr/>
    </dgm:pt>
    <dgm:pt modelId="{6BFD4D6E-5D95-46A9-B2EA-2A07266F23E1}" type="pres">
      <dgm:prSet presAssocID="{616C8827-C3D4-4D81-8F35-420B60923062}" presName="node" presStyleLbl="node1" presStyleIdx="1" presStyleCnt="12" custScaleX="149381" custScaleY="102453">
        <dgm:presLayoutVars>
          <dgm:bulletEnabled val="1"/>
        </dgm:presLayoutVars>
      </dgm:prSet>
      <dgm:spPr/>
    </dgm:pt>
    <dgm:pt modelId="{64307902-0E88-458D-BAA9-EB19E656BD96}" type="pres">
      <dgm:prSet presAssocID="{616C8827-C3D4-4D81-8F35-420B60923062}" presName="spNode" presStyleCnt="0"/>
      <dgm:spPr/>
    </dgm:pt>
    <dgm:pt modelId="{959A4E37-3069-43AB-9B85-42DAF120EEB1}" type="pres">
      <dgm:prSet presAssocID="{E01DDAA0-7A30-471D-8211-18F6DF477281}" presName="sibTrans" presStyleLbl="sibTrans1D1" presStyleIdx="1" presStyleCnt="12"/>
      <dgm:spPr/>
    </dgm:pt>
    <dgm:pt modelId="{1B94F713-2B14-499C-921A-224A4EC8F9E4}" type="pres">
      <dgm:prSet presAssocID="{1D3F4A9A-653F-4096-B77A-D02149CEC39A}" presName="node" presStyleLbl="node1" presStyleIdx="2" presStyleCnt="12" custScaleX="149381" custScaleY="102453">
        <dgm:presLayoutVars>
          <dgm:bulletEnabled val="1"/>
        </dgm:presLayoutVars>
      </dgm:prSet>
      <dgm:spPr/>
    </dgm:pt>
    <dgm:pt modelId="{360DE8B2-FDF4-4B46-B230-1DBA3B5BC459}" type="pres">
      <dgm:prSet presAssocID="{1D3F4A9A-653F-4096-B77A-D02149CEC39A}" presName="spNode" presStyleCnt="0"/>
      <dgm:spPr/>
    </dgm:pt>
    <dgm:pt modelId="{9296B63F-0F24-4562-B8E2-977E2F8105EE}" type="pres">
      <dgm:prSet presAssocID="{DE827E40-6200-4C9A-B912-FF9A7576C01E}" presName="sibTrans" presStyleLbl="sibTrans1D1" presStyleIdx="2" presStyleCnt="12"/>
      <dgm:spPr/>
    </dgm:pt>
    <dgm:pt modelId="{D4C5D38F-2A80-41FA-ABEC-541853C7FFEF}" type="pres">
      <dgm:prSet presAssocID="{31D247C4-071A-44EF-8D8E-1565A8A45512}" presName="node" presStyleLbl="node1" presStyleIdx="3" presStyleCnt="12" custScaleX="149381" custScaleY="102453">
        <dgm:presLayoutVars>
          <dgm:bulletEnabled val="1"/>
        </dgm:presLayoutVars>
      </dgm:prSet>
      <dgm:spPr/>
    </dgm:pt>
    <dgm:pt modelId="{74CAF465-F977-453B-B944-4DEF47696B07}" type="pres">
      <dgm:prSet presAssocID="{31D247C4-071A-44EF-8D8E-1565A8A45512}" presName="spNode" presStyleCnt="0"/>
      <dgm:spPr/>
    </dgm:pt>
    <dgm:pt modelId="{8196D822-B93F-44F3-90F8-05A8CE92D868}" type="pres">
      <dgm:prSet presAssocID="{F664A175-5EB1-469A-8088-BC8C1941D35A}" presName="sibTrans" presStyleLbl="sibTrans1D1" presStyleIdx="3" presStyleCnt="12"/>
      <dgm:spPr/>
    </dgm:pt>
    <dgm:pt modelId="{6C9F42D5-25FC-4F65-AB55-932E0B430C96}" type="pres">
      <dgm:prSet presAssocID="{AC9427E5-93AC-4182-97F3-5B6350D6B328}" presName="node" presStyleLbl="node1" presStyleIdx="4" presStyleCnt="12" custScaleX="149381" custScaleY="102453">
        <dgm:presLayoutVars>
          <dgm:bulletEnabled val="1"/>
        </dgm:presLayoutVars>
      </dgm:prSet>
      <dgm:spPr/>
    </dgm:pt>
    <dgm:pt modelId="{59CFC4BD-A784-4E5F-B86D-BA2E9124209F}" type="pres">
      <dgm:prSet presAssocID="{AC9427E5-93AC-4182-97F3-5B6350D6B328}" presName="spNode" presStyleCnt="0"/>
      <dgm:spPr/>
    </dgm:pt>
    <dgm:pt modelId="{77347B87-A21B-486C-AFFE-B30FD9E95A2F}" type="pres">
      <dgm:prSet presAssocID="{BB4863D5-4921-46F3-B26E-A1EA314E8C33}" presName="sibTrans" presStyleLbl="sibTrans1D1" presStyleIdx="4" presStyleCnt="12"/>
      <dgm:spPr/>
    </dgm:pt>
    <dgm:pt modelId="{7D1D1886-1275-4DAE-BF9D-844F6CEC5BA4}" type="pres">
      <dgm:prSet presAssocID="{E735A9E5-CF54-4A22-9C92-6EDC7C3BA157}" presName="node" presStyleLbl="node1" presStyleIdx="5" presStyleCnt="12" custScaleX="149381" custScaleY="102453">
        <dgm:presLayoutVars>
          <dgm:bulletEnabled val="1"/>
        </dgm:presLayoutVars>
      </dgm:prSet>
      <dgm:spPr/>
    </dgm:pt>
    <dgm:pt modelId="{34E1AFDA-ED7C-4125-AEBF-ABCA78C521B0}" type="pres">
      <dgm:prSet presAssocID="{E735A9E5-CF54-4A22-9C92-6EDC7C3BA157}" presName="spNode" presStyleCnt="0"/>
      <dgm:spPr/>
    </dgm:pt>
    <dgm:pt modelId="{DE348E2E-D6A2-4BB9-8BCA-77BBE83B6AF4}" type="pres">
      <dgm:prSet presAssocID="{21193C95-F9A7-4E01-AD04-DEAC98B467E4}" presName="sibTrans" presStyleLbl="sibTrans1D1" presStyleIdx="5" presStyleCnt="12"/>
      <dgm:spPr/>
    </dgm:pt>
    <dgm:pt modelId="{6ECE2C43-84EE-4EDC-BE53-6B59DA9D1F64}" type="pres">
      <dgm:prSet presAssocID="{7B074026-C616-403C-8ABC-B33BDE115009}" presName="node" presStyleLbl="node1" presStyleIdx="6" presStyleCnt="12" custScaleX="149381" custScaleY="102453">
        <dgm:presLayoutVars>
          <dgm:bulletEnabled val="1"/>
        </dgm:presLayoutVars>
      </dgm:prSet>
      <dgm:spPr/>
    </dgm:pt>
    <dgm:pt modelId="{114D1AD1-54B8-48CA-8391-760100C27D85}" type="pres">
      <dgm:prSet presAssocID="{7B074026-C616-403C-8ABC-B33BDE115009}" presName="spNode" presStyleCnt="0"/>
      <dgm:spPr/>
    </dgm:pt>
    <dgm:pt modelId="{37F1106D-00B8-4F80-B453-C944D2B2C6BA}" type="pres">
      <dgm:prSet presAssocID="{0574B303-71BF-4967-A5B9-4A2277482804}" presName="sibTrans" presStyleLbl="sibTrans1D1" presStyleIdx="6" presStyleCnt="12"/>
      <dgm:spPr/>
    </dgm:pt>
    <dgm:pt modelId="{675DABEF-AA44-46D2-A02F-1EEDC8AE0D05}" type="pres">
      <dgm:prSet presAssocID="{CD822858-F291-456E-983C-2FA9507E1AC7}" presName="node" presStyleLbl="node1" presStyleIdx="7" presStyleCnt="12" custScaleX="149381" custScaleY="102453">
        <dgm:presLayoutVars>
          <dgm:bulletEnabled val="1"/>
        </dgm:presLayoutVars>
      </dgm:prSet>
      <dgm:spPr/>
    </dgm:pt>
    <dgm:pt modelId="{1498BB95-A044-4055-91BC-269CA24D88DC}" type="pres">
      <dgm:prSet presAssocID="{CD822858-F291-456E-983C-2FA9507E1AC7}" presName="spNode" presStyleCnt="0"/>
      <dgm:spPr/>
    </dgm:pt>
    <dgm:pt modelId="{23346548-A140-43D1-A9EC-DF423CCF6EA2}" type="pres">
      <dgm:prSet presAssocID="{65590D9F-1223-40BF-90BC-9116A6C1637B}" presName="sibTrans" presStyleLbl="sibTrans1D1" presStyleIdx="7" presStyleCnt="12"/>
      <dgm:spPr/>
    </dgm:pt>
    <dgm:pt modelId="{08B2BDF4-537E-4542-A04E-C9E750FB385A}" type="pres">
      <dgm:prSet presAssocID="{5585E93D-3971-403C-9E69-685C5580DE5D}" presName="node" presStyleLbl="node1" presStyleIdx="8" presStyleCnt="12" custScaleX="149381" custScaleY="102453">
        <dgm:presLayoutVars>
          <dgm:bulletEnabled val="1"/>
        </dgm:presLayoutVars>
      </dgm:prSet>
      <dgm:spPr/>
    </dgm:pt>
    <dgm:pt modelId="{6B9826FA-C8F2-4890-B084-3D23F051510C}" type="pres">
      <dgm:prSet presAssocID="{5585E93D-3971-403C-9E69-685C5580DE5D}" presName="spNode" presStyleCnt="0"/>
      <dgm:spPr/>
    </dgm:pt>
    <dgm:pt modelId="{F949A46B-F829-4DCD-85E2-E5837367BAB6}" type="pres">
      <dgm:prSet presAssocID="{869BEF36-4B28-4B88-9375-66F1B7750D76}" presName="sibTrans" presStyleLbl="sibTrans1D1" presStyleIdx="8" presStyleCnt="12"/>
      <dgm:spPr/>
    </dgm:pt>
    <dgm:pt modelId="{5BE79665-AECD-4BF5-8320-336734C486F9}" type="pres">
      <dgm:prSet presAssocID="{9269AD67-EB0B-49AA-B945-E34EB4608D0F}" presName="node" presStyleLbl="node1" presStyleIdx="9" presStyleCnt="12" custScaleX="149381" custScaleY="102453">
        <dgm:presLayoutVars>
          <dgm:bulletEnabled val="1"/>
        </dgm:presLayoutVars>
      </dgm:prSet>
      <dgm:spPr/>
    </dgm:pt>
    <dgm:pt modelId="{5BEFB83E-1802-4EE6-80B4-F6804CDB30CC}" type="pres">
      <dgm:prSet presAssocID="{9269AD67-EB0B-49AA-B945-E34EB4608D0F}" presName="spNode" presStyleCnt="0"/>
      <dgm:spPr/>
    </dgm:pt>
    <dgm:pt modelId="{EF4AB343-996E-46A4-A7A8-D8838547A77A}" type="pres">
      <dgm:prSet presAssocID="{D0AC777F-57F1-4F27-90C4-917152EA8B39}" presName="sibTrans" presStyleLbl="sibTrans1D1" presStyleIdx="9" presStyleCnt="12"/>
      <dgm:spPr/>
    </dgm:pt>
    <dgm:pt modelId="{272EAD5C-067A-4A20-9793-4B6D1273EB3E}" type="pres">
      <dgm:prSet presAssocID="{1F13090F-27E9-4A22-ADA3-96230D3EA722}" presName="node" presStyleLbl="node1" presStyleIdx="10" presStyleCnt="12" custScaleX="149381" custScaleY="102453">
        <dgm:presLayoutVars>
          <dgm:bulletEnabled val="1"/>
        </dgm:presLayoutVars>
      </dgm:prSet>
      <dgm:spPr/>
    </dgm:pt>
    <dgm:pt modelId="{9BD21107-5DAA-4005-B840-FFCE20169F1E}" type="pres">
      <dgm:prSet presAssocID="{1F13090F-27E9-4A22-ADA3-96230D3EA722}" presName="spNode" presStyleCnt="0"/>
      <dgm:spPr/>
    </dgm:pt>
    <dgm:pt modelId="{3209F103-98F1-4925-A87F-626375D9BF94}" type="pres">
      <dgm:prSet presAssocID="{F13C107D-492D-4DEF-807A-7F00456FE394}" presName="sibTrans" presStyleLbl="sibTrans1D1" presStyleIdx="10" presStyleCnt="12"/>
      <dgm:spPr/>
    </dgm:pt>
    <dgm:pt modelId="{CC2FA9C2-3961-4164-9927-18E6B076A871}" type="pres">
      <dgm:prSet presAssocID="{B1651FC9-D58B-4B6D-A167-22F28C7736C8}" presName="node" presStyleLbl="node1" presStyleIdx="11" presStyleCnt="12" custScaleX="149381" custScaleY="102453">
        <dgm:presLayoutVars>
          <dgm:bulletEnabled val="1"/>
        </dgm:presLayoutVars>
      </dgm:prSet>
      <dgm:spPr/>
    </dgm:pt>
    <dgm:pt modelId="{7034CD98-6CE7-47CA-9735-02DAA50E7AD3}" type="pres">
      <dgm:prSet presAssocID="{B1651FC9-D58B-4B6D-A167-22F28C7736C8}" presName="spNode" presStyleCnt="0"/>
      <dgm:spPr/>
    </dgm:pt>
    <dgm:pt modelId="{CC028DEB-1AF4-478B-93CD-8075691A7515}" type="pres">
      <dgm:prSet presAssocID="{5621F21A-B287-4D25-8251-06A6E5214444}" presName="sibTrans" presStyleLbl="sibTrans1D1" presStyleIdx="11" presStyleCnt="12"/>
      <dgm:spPr/>
    </dgm:pt>
  </dgm:ptLst>
  <dgm:cxnLst>
    <dgm:cxn modelId="{42019C00-9CA8-4C9F-A7F3-7DD09DA76DBC}" type="presOf" srcId="{9A2134E6-6B94-44AE-8E30-C7D04C152124}" destId="{4774A52A-753B-4D69-8AEA-12F3C540E176}" srcOrd="0" destOrd="0" presId="urn:microsoft.com/office/officeart/2005/8/layout/cycle6"/>
    <dgm:cxn modelId="{B89DD902-3C6A-4FBE-9E87-A9BBBF412956}" type="presOf" srcId="{0574B303-71BF-4967-A5B9-4A2277482804}" destId="{37F1106D-00B8-4F80-B453-C944D2B2C6BA}" srcOrd="0" destOrd="0" presId="urn:microsoft.com/office/officeart/2005/8/layout/cycle6"/>
    <dgm:cxn modelId="{D51D5C08-24E6-4C86-A0F5-053B0AC040FE}" srcId="{9A2134E6-6B94-44AE-8E30-C7D04C152124}" destId="{E735A9E5-CF54-4A22-9C92-6EDC7C3BA157}" srcOrd="5" destOrd="0" parTransId="{32999EEF-478E-40AF-A6CE-92D8DF8AAC05}" sibTransId="{21193C95-F9A7-4E01-AD04-DEAC98B467E4}"/>
    <dgm:cxn modelId="{3045E71D-A6EC-406D-B984-F450BCF170EB}" type="presOf" srcId="{65590D9F-1223-40BF-90BC-9116A6C1637B}" destId="{23346548-A140-43D1-A9EC-DF423CCF6EA2}" srcOrd="0" destOrd="0" presId="urn:microsoft.com/office/officeart/2005/8/layout/cycle6"/>
    <dgm:cxn modelId="{34C97E22-80EE-4BFC-87F2-7EE6B70BAB45}" type="presOf" srcId="{5585E93D-3971-403C-9E69-685C5580DE5D}" destId="{08B2BDF4-537E-4542-A04E-C9E750FB385A}" srcOrd="0" destOrd="0" presId="urn:microsoft.com/office/officeart/2005/8/layout/cycle6"/>
    <dgm:cxn modelId="{B7AB9D2A-EEF8-4EFF-8F96-9154AA6545CF}" srcId="{9A2134E6-6B94-44AE-8E30-C7D04C152124}" destId="{CD822858-F291-456E-983C-2FA9507E1AC7}" srcOrd="7" destOrd="0" parTransId="{66C18F09-022F-4D5F-8E24-82263FEA0555}" sibTransId="{65590D9F-1223-40BF-90BC-9116A6C1637B}"/>
    <dgm:cxn modelId="{B559382E-B885-4DDD-845D-DC279A7DE821}" type="presOf" srcId="{BB4863D5-4921-46F3-B26E-A1EA314E8C33}" destId="{77347B87-A21B-486C-AFFE-B30FD9E95A2F}" srcOrd="0" destOrd="0" presId="urn:microsoft.com/office/officeart/2005/8/layout/cycle6"/>
    <dgm:cxn modelId="{ADFD3731-F8E1-48AE-B8C1-A8A28141CC16}" type="presOf" srcId="{DE827E40-6200-4C9A-B912-FF9A7576C01E}" destId="{9296B63F-0F24-4562-B8E2-977E2F8105EE}" srcOrd="0" destOrd="0" presId="urn:microsoft.com/office/officeart/2005/8/layout/cycle6"/>
    <dgm:cxn modelId="{54303834-0F74-45DA-A724-25CF92214A25}" srcId="{9A2134E6-6B94-44AE-8E30-C7D04C152124}" destId="{AC9427E5-93AC-4182-97F3-5B6350D6B328}" srcOrd="4" destOrd="0" parTransId="{9CE0DDB3-4E79-4A30-963D-A4DB7DDB9C7F}" sibTransId="{BB4863D5-4921-46F3-B26E-A1EA314E8C33}"/>
    <dgm:cxn modelId="{AFBC4835-5476-469B-8F65-7DA5109C4D9F}" type="presOf" srcId="{E735A9E5-CF54-4A22-9C92-6EDC7C3BA157}" destId="{7D1D1886-1275-4DAE-BF9D-844F6CEC5BA4}" srcOrd="0" destOrd="0" presId="urn:microsoft.com/office/officeart/2005/8/layout/cycle6"/>
    <dgm:cxn modelId="{A8699436-42A9-47EF-9492-A13F20F7C0D0}" type="presOf" srcId="{7B074026-C616-403C-8ABC-B33BDE115009}" destId="{6ECE2C43-84EE-4EDC-BE53-6B59DA9D1F64}" srcOrd="0" destOrd="0" presId="urn:microsoft.com/office/officeart/2005/8/layout/cycle6"/>
    <dgm:cxn modelId="{E8F06939-6AFB-4419-B77F-1FEAF4EACA7C}" type="presOf" srcId="{869BEF36-4B28-4B88-9375-66F1B7750D76}" destId="{F949A46B-F829-4DCD-85E2-E5837367BAB6}" srcOrd="0" destOrd="0" presId="urn:microsoft.com/office/officeart/2005/8/layout/cycle6"/>
    <dgm:cxn modelId="{91F2CF64-5559-437D-A2E6-E519C6C6394E}" type="presOf" srcId="{CD822858-F291-456E-983C-2FA9507E1AC7}" destId="{675DABEF-AA44-46D2-A02F-1EEDC8AE0D05}" srcOrd="0" destOrd="0" presId="urn:microsoft.com/office/officeart/2005/8/layout/cycle6"/>
    <dgm:cxn modelId="{2A7B4C45-86F3-4B18-9EC9-7AC9B686CFC2}" type="presOf" srcId="{AC9427E5-93AC-4182-97F3-5B6350D6B328}" destId="{6C9F42D5-25FC-4F65-AB55-932E0B430C96}" srcOrd="0" destOrd="0" presId="urn:microsoft.com/office/officeart/2005/8/layout/cycle6"/>
    <dgm:cxn modelId="{B35C8066-CAEF-45E9-9530-67E733BD78FC}" srcId="{9A2134E6-6B94-44AE-8E30-C7D04C152124}" destId="{31D247C4-071A-44EF-8D8E-1565A8A45512}" srcOrd="3" destOrd="0" parTransId="{271640CB-62C2-431F-91B7-DF4285D62797}" sibTransId="{F664A175-5EB1-469A-8088-BC8C1941D35A}"/>
    <dgm:cxn modelId="{BEA52C4F-2DED-4FCE-8CA5-AF115019CCFD}" type="presOf" srcId="{5621F21A-B287-4D25-8251-06A6E5214444}" destId="{CC028DEB-1AF4-478B-93CD-8075691A7515}" srcOrd="0" destOrd="0" presId="urn:microsoft.com/office/officeart/2005/8/layout/cycle6"/>
    <dgm:cxn modelId="{C8C3A051-FD5E-47FA-904C-463BAFE90DD0}" srcId="{9A2134E6-6B94-44AE-8E30-C7D04C152124}" destId="{1D3F4A9A-653F-4096-B77A-D02149CEC39A}" srcOrd="2" destOrd="0" parTransId="{D7EE2B7C-4B0B-4041-A5AB-3781EB5B8269}" sibTransId="{DE827E40-6200-4C9A-B912-FF9A7576C01E}"/>
    <dgm:cxn modelId="{D3860973-4C0F-4A9E-B68D-CF92C630FA35}" type="presOf" srcId="{B1651FC9-D58B-4B6D-A167-22F28C7736C8}" destId="{CC2FA9C2-3961-4164-9927-18E6B076A871}" srcOrd="0" destOrd="0" presId="urn:microsoft.com/office/officeart/2005/8/layout/cycle6"/>
    <dgm:cxn modelId="{DD41EF7F-A1B3-4277-8275-FBE70543A16A}" type="presOf" srcId="{E01DDAA0-7A30-471D-8211-18F6DF477281}" destId="{959A4E37-3069-43AB-9B85-42DAF120EEB1}" srcOrd="0" destOrd="0" presId="urn:microsoft.com/office/officeart/2005/8/layout/cycle6"/>
    <dgm:cxn modelId="{48DF0C81-69C1-447A-B359-57339A958F7F}" type="presOf" srcId="{C9F1ECBE-55ED-492B-A41D-D9DED323B692}" destId="{96F14BA2-A671-427D-B316-A496E3D47BA2}" srcOrd="0" destOrd="0" presId="urn:microsoft.com/office/officeart/2005/8/layout/cycle6"/>
    <dgm:cxn modelId="{A8B0D381-2B4A-4920-886C-DBB1E867E592}" type="presOf" srcId="{21193C95-F9A7-4E01-AD04-DEAC98B467E4}" destId="{DE348E2E-D6A2-4BB9-8BCA-77BBE83B6AF4}" srcOrd="0" destOrd="0" presId="urn:microsoft.com/office/officeart/2005/8/layout/cycle6"/>
    <dgm:cxn modelId="{EF7ED784-C4DF-4D07-BA6D-E9064769C216}" type="presOf" srcId="{616C8827-C3D4-4D81-8F35-420B60923062}" destId="{6BFD4D6E-5D95-46A9-B2EA-2A07266F23E1}" srcOrd="0" destOrd="0" presId="urn:microsoft.com/office/officeart/2005/8/layout/cycle6"/>
    <dgm:cxn modelId="{2D80CF85-1CDC-47CF-8601-C9DA74EA585D}" type="presOf" srcId="{1D3F4A9A-653F-4096-B77A-D02149CEC39A}" destId="{1B94F713-2B14-499C-921A-224A4EC8F9E4}" srcOrd="0" destOrd="0" presId="urn:microsoft.com/office/officeart/2005/8/layout/cycle6"/>
    <dgm:cxn modelId="{E8506E8D-6561-4D4B-BDBB-8A14C4D6A761}" type="presOf" srcId="{D0AC777F-57F1-4F27-90C4-917152EA8B39}" destId="{EF4AB343-996E-46A4-A7A8-D8838547A77A}" srcOrd="0" destOrd="0" presId="urn:microsoft.com/office/officeart/2005/8/layout/cycle6"/>
    <dgm:cxn modelId="{9F8BA98E-B84C-4347-84AD-29EEBDF69CAC}" type="presOf" srcId="{F13C107D-492D-4DEF-807A-7F00456FE394}" destId="{3209F103-98F1-4925-A87F-626375D9BF94}" srcOrd="0" destOrd="0" presId="urn:microsoft.com/office/officeart/2005/8/layout/cycle6"/>
    <dgm:cxn modelId="{AAFF819E-913A-4EF7-A53A-AA2DB3378E7C}" type="presOf" srcId="{F664A175-5EB1-469A-8088-BC8C1941D35A}" destId="{8196D822-B93F-44F3-90F8-05A8CE92D868}" srcOrd="0" destOrd="0" presId="urn:microsoft.com/office/officeart/2005/8/layout/cycle6"/>
    <dgm:cxn modelId="{5BCBAB9E-7CF1-45ED-BCE3-61BB8E8D0687}" type="presOf" srcId="{1F13090F-27E9-4A22-ADA3-96230D3EA722}" destId="{272EAD5C-067A-4A20-9793-4B6D1273EB3E}" srcOrd="0" destOrd="0" presId="urn:microsoft.com/office/officeart/2005/8/layout/cycle6"/>
    <dgm:cxn modelId="{C3687FBF-0749-48E2-B64E-774DE6013B6E}" type="presOf" srcId="{31D247C4-071A-44EF-8D8E-1565A8A45512}" destId="{D4C5D38F-2A80-41FA-ABEC-541853C7FFEF}" srcOrd="0" destOrd="0" presId="urn:microsoft.com/office/officeart/2005/8/layout/cycle6"/>
    <dgm:cxn modelId="{E77224D5-DEAE-4532-B1AC-511BB80831B7}" srcId="{9A2134E6-6B94-44AE-8E30-C7D04C152124}" destId="{C514728D-5028-424E-95A9-3BD08FFB08B4}" srcOrd="0" destOrd="0" parTransId="{F3203976-11AD-4641-8649-46423954E362}" sibTransId="{C9F1ECBE-55ED-492B-A41D-D9DED323B692}"/>
    <dgm:cxn modelId="{F93755D9-E32B-4F03-8646-379BAB876D44}" type="presOf" srcId="{9269AD67-EB0B-49AA-B945-E34EB4608D0F}" destId="{5BE79665-AECD-4BF5-8320-336734C486F9}" srcOrd="0" destOrd="0" presId="urn:microsoft.com/office/officeart/2005/8/layout/cycle6"/>
    <dgm:cxn modelId="{A1EAD9DD-6D0C-4F83-9F2B-60EAC16564AD}" srcId="{9A2134E6-6B94-44AE-8E30-C7D04C152124}" destId="{1F13090F-27E9-4A22-ADA3-96230D3EA722}" srcOrd="10" destOrd="0" parTransId="{DC8A53F0-D1E3-4B15-A1A4-0D44A2C53E22}" sibTransId="{F13C107D-492D-4DEF-807A-7F00456FE394}"/>
    <dgm:cxn modelId="{872C1DE0-B2AA-4A30-905A-5356A1FBE172}" type="presOf" srcId="{C514728D-5028-424E-95A9-3BD08FFB08B4}" destId="{D6AF9570-440D-4FC4-BB9E-6FEDAC0E0D91}" srcOrd="0" destOrd="0" presId="urn:microsoft.com/office/officeart/2005/8/layout/cycle6"/>
    <dgm:cxn modelId="{D2FB89E0-D981-4452-9193-4F4F2EA17AE0}" srcId="{9A2134E6-6B94-44AE-8E30-C7D04C152124}" destId="{5585E93D-3971-403C-9E69-685C5580DE5D}" srcOrd="8" destOrd="0" parTransId="{D40E2151-92A8-40AF-916A-BD3B3AEE58A7}" sibTransId="{869BEF36-4B28-4B88-9375-66F1B7750D76}"/>
    <dgm:cxn modelId="{15E687EA-04A2-4C40-963F-EB01E1E468F3}" srcId="{9A2134E6-6B94-44AE-8E30-C7D04C152124}" destId="{7B074026-C616-403C-8ABC-B33BDE115009}" srcOrd="6" destOrd="0" parTransId="{0C1E03CF-54FB-41E8-99CF-56BA2F5DF690}" sibTransId="{0574B303-71BF-4967-A5B9-4A2277482804}"/>
    <dgm:cxn modelId="{8B2D56F2-56BB-43D1-AB59-A78FB6F2C9B1}" srcId="{9A2134E6-6B94-44AE-8E30-C7D04C152124}" destId="{B1651FC9-D58B-4B6D-A167-22F28C7736C8}" srcOrd="11" destOrd="0" parTransId="{982FE223-5E77-4A32-8917-17A5B83F1DC2}" sibTransId="{5621F21A-B287-4D25-8251-06A6E5214444}"/>
    <dgm:cxn modelId="{F0B4AAFB-6FF7-455D-B4B2-99A614A20059}" srcId="{9A2134E6-6B94-44AE-8E30-C7D04C152124}" destId="{9269AD67-EB0B-49AA-B945-E34EB4608D0F}" srcOrd="9" destOrd="0" parTransId="{382144DF-EF47-4D12-B9B8-2D6B1BA2BB0A}" sibTransId="{D0AC777F-57F1-4F27-90C4-917152EA8B39}"/>
    <dgm:cxn modelId="{E6BE5FFD-77DB-4DEB-BA2D-BBE7F5EA69B7}" srcId="{9A2134E6-6B94-44AE-8E30-C7D04C152124}" destId="{616C8827-C3D4-4D81-8F35-420B60923062}" srcOrd="1" destOrd="0" parTransId="{B449B203-19C8-4415-A0BA-01ECCC94C701}" sibTransId="{E01DDAA0-7A30-471D-8211-18F6DF477281}"/>
    <dgm:cxn modelId="{205CFBCA-ED14-47F5-AC9E-94CC480960B4}" type="presParOf" srcId="{4774A52A-753B-4D69-8AEA-12F3C540E176}" destId="{D6AF9570-440D-4FC4-BB9E-6FEDAC0E0D91}" srcOrd="0" destOrd="0" presId="urn:microsoft.com/office/officeart/2005/8/layout/cycle6"/>
    <dgm:cxn modelId="{1504E6FC-D6C0-42A6-BD98-BC8418752272}" type="presParOf" srcId="{4774A52A-753B-4D69-8AEA-12F3C540E176}" destId="{90381FC7-0EC1-49CA-AA50-A5A884942681}" srcOrd="1" destOrd="0" presId="urn:microsoft.com/office/officeart/2005/8/layout/cycle6"/>
    <dgm:cxn modelId="{BFA65270-0EC4-4560-8C2E-4A0331F2F36D}" type="presParOf" srcId="{4774A52A-753B-4D69-8AEA-12F3C540E176}" destId="{96F14BA2-A671-427D-B316-A496E3D47BA2}" srcOrd="2" destOrd="0" presId="urn:microsoft.com/office/officeart/2005/8/layout/cycle6"/>
    <dgm:cxn modelId="{6F82EB77-FC33-4F3A-AA43-CF375DD9114A}" type="presParOf" srcId="{4774A52A-753B-4D69-8AEA-12F3C540E176}" destId="{6BFD4D6E-5D95-46A9-B2EA-2A07266F23E1}" srcOrd="3" destOrd="0" presId="urn:microsoft.com/office/officeart/2005/8/layout/cycle6"/>
    <dgm:cxn modelId="{6BD57212-C9EF-47BB-B859-8D9927267FBB}" type="presParOf" srcId="{4774A52A-753B-4D69-8AEA-12F3C540E176}" destId="{64307902-0E88-458D-BAA9-EB19E656BD96}" srcOrd="4" destOrd="0" presId="urn:microsoft.com/office/officeart/2005/8/layout/cycle6"/>
    <dgm:cxn modelId="{46B601F2-D2B3-4076-BD1E-7D6830B6CA0E}" type="presParOf" srcId="{4774A52A-753B-4D69-8AEA-12F3C540E176}" destId="{959A4E37-3069-43AB-9B85-42DAF120EEB1}" srcOrd="5" destOrd="0" presId="urn:microsoft.com/office/officeart/2005/8/layout/cycle6"/>
    <dgm:cxn modelId="{A91C768B-F888-4249-AEC3-7CB5205AF631}" type="presParOf" srcId="{4774A52A-753B-4D69-8AEA-12F3C540E176}" destId="{1B94F713-2B14-499C-921A-224A4EC8F9E4}" srcOrd="6" destOrd="0" presId="urn:microsoft.com/office/officeart/2005/8/layout/cycle6"/>
    <dgm:cxn modelId="{257F77CA-1CAA-427F-8B69-8C4D00EF29ED}" type="presParOf" srcId="{4774A52A-753B-4D69-8AEA-12F3C540E176}" destId="{360DE8B2-FDF4-4B46-B230-1DBA3B5BC459}" srcOrd="7" destOrd="0" presId="urn:microsoft.com/office/officeart/2005/8/layout/cycle6"/>
    <dgm:cxn modelId="{89FC6685-486A-4F0F-9AEB-19270936378F}" type="presParOf" srcId="{4774A52A-753B-4D69-8AEA-12F3C540E176}" destId="{9296B63F-0F24-4562-B8E2-977E2F8105EE}" srcOrd="8" destOrd="0" presId="urn:microsoft.com/office/officeart/2005/8/layout/cycle6"/>
    <dgm:cxn modelId="{029428C6-CF7D-453A-9F0F-C064209970CE}" type="presParOf" srcId="{4774A52A-753B-4D69-8AEA-12F3C540E176}" destId="{D4C5D38F-2A80-41FA-ABEC-541853C7FFEF}" srcOrd="9" destOrd="0" presId="urn:microsoft.com/office/officeart/2005/8/layout/cycle6"/>
    <dgm:cxn modelId="{7027B70A-6E6F-4ACA-AE74-4527E61462D9}" type="presParOf" srcId="{4774A52A-753B-4D69-8AEA-12F3C540E176}" destId="{74CAF465-F977-453B-B944-4DEF47696B07}" srcOrd="10" destOrd="0" presId="urn:microsoft.com/office/officeart/2005/8/layout/cycle6"/>
    <dgm:cxn modelId="{7D73B641-DC72-4109-B132-A1D9B180546F}" type="presParOf" srcId="{4774A52A-753B-4D69-8AEA-12F3C540E176}" destId="{8196D822-B93F-44F3-90F8-05A8CE92D868}" srcOrd="11" destOrd="0" presId="urn:microsoft.com/office/officeart/2005/8/layout/cycle6"/>
    <dgm:cxn modelId="{D8AC48B5-4EA9-4E9D-8261-BC99FD5418F2}" type="presParOf" srcId="{4774A52A-753B-4D69-8AEA-12F3C540E176}" destId="{6C9F42D5-25FC-4F65-AB55-932E0B430C96}" srcOrd="12" destOrd="0" presId="urn:microsoft.com/office/officeart/2005/8/layout/cycle6"/>
    <dgm:cxn modelId="{40A83546-96D0-4843-9AE7-484B6F654E29}" type="presParOf" srcId="{4774A52A-753B-4D69-8AEA-12F3C540E176}" destId="{59CFC4BD-A784-4E5F-B86D-BA2E9124209F}" srcOrd="13" destOrd="0" presId="urn:microsoft.com/office/officeart/2005/8/layout/cycle6"/>
    <dgm:cxn modelId="{99CC36C0-0947-4497-8BE0-6C168FFB9BBD}" type="presParOf" srcId="{4774A52A-753B-4D69-8AEA-12F3C540E176}" destId="{77347B87-A21B-486C-AFFE-B30FD9E95A2F}" srcOrd="14" destOrd="0" presId="urn:microsoft.com/office/officeart/2005/8/layout/cycle6"/>
    <dgm:cxn modelId="{D5D7CC52-6CAC-4F50-AD68-F738426D26BE}" type="presParOf" srcId="{4774A52A-753B-4D69-8AEA-12F3C540E176}" destId="{7D1D1886-1275-4DAE-BF9D-844F6CEC5BA4}" srcOrd="15" destOrd="0" presId="urn:microsoft.com/office/officeart/2005/8/layout/cycle6"/>
    <dgm:cxn modelId="{F1141AD2-E43D-46F4-A309-40997EF8E952}" type="presParOf" srcId="{4774A52A-753B-4D69-8AEA-12F3C540E176}" destId="{34E1AFDA-ED7C-4125-AEBF-ABCA78C521B0}" srcOrd="16" destOrd="0" presId="urn:microsoft.com/office/officeart/2005/8/layout/cycle6"/>
    <dgm:cxn modelId="{A524E375-75BC-4E22-85CC-770705CDA6D0}" type="presParOf" srcId="{4774A52A-753B-4D69-8AEA-12F3C540E176}" destId="{DE348E2E-D6A2-4BB9-8BCA-77BBE83B6AF4}" srcOrd="17" destOrd="0" presId="urn:microsoft.com/office/officeart/2005/8/layout/cycle6"/>
    <dgm:cxn modelId="{64E662CF-92EC-4996-8F14-FCB84605C13F}" type="presParOf" srcId="{4774A52A-753B-4D69-8AEA-12F3C540E176}" destId="{6ECE2C43-84EE-4EDC-BE53-6B59DA9D1F64}" srcOrd="18" destOrd="0" presId="urn:microsoft.com/office/officeart/2005/8/layout/cycle6"/>
    <dgm:cxn modelId="{432B9A26-0C3D-47F4-8673-8B5058B37683}" type="presParOf" srcId="{4774A52A-753B-4D69-8AEA-12F3C540E176}" destId="{114D1AD1-54B8-48CA-8391-760100C27D85}" srcOrd="19" destOrd="0" presId="urn:microsoft.com/office/officeart/2005/8/layout/cycle6"/>
    <dgm:cxn modelId="{3F2AEC9D-3D1A-4380-BEB5-6DAAB1DB9B90}" type="presParOf" srcId="{4774A52A-753B-4D69-8AEA-12F3C540E176}" destId="{37F1106D-00B8-4F80-B453-C944D2B2C6BA}" srcOrd="20" destOrd="0" presId="urn:microsoft.com/office/officeart/2005/8/layout/cycle6"/>
    <dgm:cxn modelId="{85D4B9AE-46A4-4A18-B9C2-6E65C1CDBF14}" type="presParOf" srcId="{4774A52A-753B-4D69-8AEA-12F3C540E176}" destId="{675DABEF-AA44-46D2-A02F-1EEDC8AE0D05}" srcOrd="21" destOrd="0" presId="urn:microsoft.com/office/officeart/2005/8/layout/cycle6"/>
    <dgm:cxn modelId="{48CD1CEB-1675-4883-A61E-E03F44E88FEE}" type="presParOf" srcId="{4774A52A-753B-4D69-8AEA-12F3C540E176}" destId="{1498BB95-A044-4055-91BC-269CA24D88DC}" srcOrd="22" destOrd="0" presId="urn:microsoft.com/office/officeart/2005/8/layout/cycle6"/>
    <dgm:cxn modelId="{C6047343-B321-40EE-B9E0-388094653155}" type="presParOf" srcId="{4774A52A-753B-4D69-8AEA-12F3C540E176}" destId="{23346548-A140-43D1-A9EC-DF423CCF6EA2}" srcOrd="23" destOrd="0" presId="urn:microsoft.com/office/officeart/2005/8/layout/cycle6"/>
    <dgm:cxn modelId="{6B9529CB-E674-49C6-ADFE-023A81C2FE15}" type="presParOf" srcId="{4774A52A-753B-4D69-8AEA-12F3C540E176}" destId="{08B2BDF4-537E-4542-A04E-C9E750FB385A}" srcOrd="24" destOrd="0" presId="urn:microsoft.com/office/officeart/2005/8/layout/cycle6"/>
    <dgm:cxn modelId="{B8752C53-B015-4369-B08B-25E71F5F523B}" type="presParOf" srcId="{4774A52A-753B-4D69-8AEA-12F3C540E176}" destId="{6B9826FA-C8F2-4890-B084-3D23F051510C}" srcOrd="25" destOrd="0" presId="urn:microsoft.com/office/officeart/2005/8/layout/cycle6"/>
    <dgm:cxn modelId="{C07CA539-630C-402C-8B3B-97BC419B328C}" type="presParOf" srcId="{4774A52A-753B-4D69-8AEA-12F3C540E176}" destId="{F949A46B-F829-4DCD-85E2-E5837367BAB6}" srcOrd="26" destOrd="0" presId="urn:microsoft.com/office/officeart/2005/8/layout/cycle6"/>
    <dgm:cxn modelId="{F979CC5B-5F01-4D98-9C42-70B04CC225F9}" type="presParOf" srcId="{4774A52A-753B-4D69-8AEA-12F3C540E176}" destId="{5BE79665-AECD-4BF5-8320-336734C486F9}" srcOrd="27" destOrd="0" presId="urn:microsoft.com/office/officeart/2005/8/layout/cycle6"/>
    <dgm:cxn modelId="{DFCE4628-9BE9-4217-9266-82190B9877D8}" type="presParOf" srcId="{4774A52A-753B-4D69-8AEA-12F3C540E176}" destId="{5BEFB83E-1802-4EE6-80B4-F6804CDB30CC}" srcOrd="28" destOrd="0" presId="urn:microsoft.com/office/officeart/2005/8/layout/cycle6"/>
    <dgm:cxn modelId="{CA37339C-D3CB-4EF6-A9DB-841DCB3BE625}" type="presParOf" srcId="{4774A52A-753B-4D69-8AEA-12F3C540E176}" destId="{EF4AB343-996E-46A4-A7A8-D8838547A77A}" srcOrd="29" destOrd="0" presId="urn:microsoft.com/office/officeart/2005/8/layout/cycle6"/>
    <dgm:cxn modelId="{7D189559-CC5E-4B8D-AFF8-1E1D0DB89653}" type="presParOf" srcId="{4774A52A-753B-4D69-8AEA-12F3C540E176}" destId="{272EAD5C-067A-4A20-9793-4B6D1273EB3E}" srcOrd="30" destOrd="0" presId="urn:microsoft.com/office/officeart/2005/8/layout/cycle6"/>
    <dgm:cxn modelId="{E229064B-F163-4C52-87F9-2269E2CF8455}" type="presParOf" srcId="{4774A52A-753B-4D69-8AEA-12F3C540E176}" destId="{9BD21107-5DAA-4005-B840-FFCE20169F1E}" srcOrd="31" destOrd="0" presId="urn:microsoft.com/office/officeart/2005/8/layout/cycle6"/>
    <dgm:cxn modelId="{FEB702FD-1512-461E-818C-A91FF42BD12F}" type="presParOf" srcId="{4774A52A-753B-4D69-8AEA-12F3C540E176}" destId="{3209F103-98F1-4925-A87F-626375D9BF94}" srcOrd="32" destOrd="0" presId="urn:microsoft.com/office/officeart/2005/8/layout/cycle6"/>
    <dgm:cxn modelId="{34E15FC8-526D-4704-A3C6-3A304BFECF1F}" type="presParOf" srcId="{4774A52A-753B-4D69-8AEA-12F3C540E176}" destId="{CC2FA9C2-3961-4164-9927-18E6B076A871}" srcOrd="33" destOrd="0" presId="urn:microsoft.com/office/officeart/2005/8/layout/cycle6"/>
    <dgm:cxn modelId="{9BF98A1B-26BD-4A56-B115-9C8FD897F513}" type="presParOf" srcId="{4774A52A-753B-4D69-8AEA-12F3C540E176}" destId="{7034CD98-6CE7-47CA-9735-02DAA50E7AD3}" srcOrd="34" destOrd="0" presId="urn:microsoft.com/office/officeart/2005/8/layout/cycle6"/>
    <dgm:cxn modelId="{DF1F438D-7E3A-495B-AA5E-21AE08AA2CC2}" type="presParOf" srcId="{4774A52A-753B-4D69-8AEA-12F3C540E176}" destId="{CC028DEB-1AF4-478B-93CD-8075691A7515}" srcOrd="3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F9570-440D-4FC4-BB9E-6FEDAC0E0D91}">
      <dsp:nvSpPr>
        <dsp:cNvPr id="0" name=""/>
        <dsp:cNvSpPr/>
      </dsp:nvSpPr>
      <dsp:spPr>
        <a:xfrm>
          <a:off x="3548530" y="-5107"/>
          <a:ext cx="1183859" cy="52776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Julgamento</a:t>
          </a:r>
        </a:p>
      </dsp:txBody>
      <dsp:txXfrm>
        <a:off x="3574293" y="20656"/>
        <a:ext cx="1132333" cy="476241"/>
      </dsp:txXfrm>
    </dsp:sp>
    <dsp:sp modelId="{96F14BA2-A671-427D-B316-A496E3D47BA2}">
      <dsp:nvSpPr>
        <dsp:cNvPr id="0" name=""/>
        <dsp:cNvSpPr/>
      </dsp:nvSpPr>
      <dsp:spPr>
        <a:xfrm>
          <a:off x="1604616" y="258776"/>
          <a:ext cx="5071687" cy="5071687"/>
        </a:xfrm>
        <a:custGeom>
          <a:avLst/>
          <a:gdLst/>
          <a:ahLst/>
          <a:cxnLst/>
          <a:rect l="0" t="0" r="0" b="0"/>
          <a:pathLst>
            <a:path>
              <a:moveTo>
                <a:pt x="3128617" y="70256"/>
              </a:moveTo>
              <a:arcTo wR="2535843" hR="2535843" stAng="17011105" swAng="115351"/>
            </a:path>
          </a:pathLst>
        </a:custGeom>
        <a:noFill/>
        <a:ln w="6350" cap="rnd"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BFD4D6E-5D95-46A9-B2EA-2A07266F23E1}">
      <dsp:nvSpPr>
        <dsp:cNvPr id="0" name=""/>
        <dsp:cNvSpPr/>
      </dsp:nvSpPr>
      <dsp:spPr>
        <a:xfrm>
          <a:off x="4816452" y="334630"/>
          <a:ext cx="1183859" cy="527767"/>
        </a:xfrm>
        <a:prstGeom prst="roundRect">
          <a:avLst/>
        </a:prstGeom>
        <a:gradFill rotWithShape="0">
          <a:gsLst>
            <a:gs pos="0">
              <a:schemeClr val="accent4">
                <a:hueOff val="876815"/>
                <a:satOff val="-788"/>
                <a:lumOff val="-125"/>
                <a:alphaOff val="0"/>
                <a:shade val="47500"/>
                <a:satMod val="137000"/>
              </a:schemeClr>
            </a:gs>
            <a:gs pos="55000">
              <a:schemeClr val="accent4">
                <a:hueOff val="876815"/>
                <a:satOff val="-788"/>
                <a:lumOff val="-125"/>
                <a:alphaOff val="0"/>
                <a:shade val="69000"/>
                <a:satMod val="137000"/>
              </a:schemeClr>
            </a:gs>
            <a:gs pos="100000">
              <a:schemeClr val="accent4">
                <a:hueOff val="876815"/>
                <a:satOff val="-788"/>
                <a:lumOff val="-125"/>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Percepção</a:t>
          </a:r>
        </a:p>
      </dsp:txBody>
      <dsp:txXfrm>
        <a:off x="4842215" y="360393"/>
        <a:ext cx="1132333" cy="476241"/>
      </dsp:txXfrm>
    </dsp:sp>
    <dsp:sp modelId="{959A4E37-3069-43AB-9B85-42DAF120EEB1}">
      <dsp:nvSpPr>
        <dsp:cNvPr id="0" name=""/>
        <dsp:cNvSpPr/>
      </dsp:nvSpPr>
      <dsp:spPr>
        <a:xfrm>
          <a:off x="1604616" y="258776"/>
          <a:ext cx="5071687" cy="5071687"/>
        </a:xfrm>
        <a:custGeom>
          <a:avLst/>
          <a:gdLst/>
          <a:ahLst/>
          <a:cxnLst/>
          <a:rect l="0" t="0" r="0" b="0"/>
          <a:pathLst>
            <a:path>
              <a:moveTo>
                <a:pt x="4182301" y="607196"/>
              </a:moveTo>
              <a:arcTo wR="2535843" hR="2535843" stAng="18629213" swAng="733636"/>
            </a:path>
          </a:pathLst>
        </a:custGeom>
        <a:noFill/>
        <a:ln w="6350" cap="rnd" cmpd="sng" algn="ctr">
          <a:solidFill>
            <a:schemeClr val="accent4">
              <a:hueOff val="876815"/>
              <a:satOff val="-788"/>
              <a:lumOff val="-125"/>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1B94F713-2B14-499C-921A-224A4EC8F9E4}">
      <dsp:nvSpPr>
        <dsp:cNvPr id="0" name=""/>
        <dsp:cNvSpPr/>
      </dsp:nvSpPr>
      <dsp:spPr>
        <a:xfrm>
          <a:off x="5744635" y="1262814"/>
          <a:ext cx="1183859" cy="527767"/>
        </a:xfrm>
        <a:prstGeom prst="roundRect">
          <a:avLst/>
        </a:prstGeom>
        <a:gradFill rotWithShape="0">
          <a:gsLst>
            <a:gs pos="0">
              <a:schemeClr val="accent4">
                <a:hueOff val="1753631"/>
                <a:satOff val="-1576"/>
                <a:lumOff val="-250"/>
                <a:alphaOff val="0"/>
                <a:shade val="47500"/>
                <a:satMod val="137000"/>
              </a:schemeClr>
            </a:gs>
            <a:gs pos="55000">
              <a:schemeClr val="accent4">
                <a:hueOff val="1753631"/>
                <a:satOff val="-1576"/>
                <a:lumOff val="-250"/>
                <a:alphaOff val="0"/>
                <a:shade val="69000"/>
                <a:satMod val="137000"/>
              </a:schemeClr>
            </a:gs>
            <a:gs pos="100000">
              <a:schemeClr val="accent4">
                <a:hueOff val="1753631"/>
                <a:satOff val="-1576"/>
                <a:lumOff val="-25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Decisão</a:t>
          </a:r>
        </a:p>
      </dsp:txBody>
      <dsp:txXfrm>
        <a:off x="5770398" y="1288577"/>
        <a:ext cx="1132333" cy="476241"/>
      </dsp:txXfrm>
    </dsp:sp>
    <dsp:sp modelId="{9296B63F-0F24-4562-B8E2-977E2F8105EE}">
      <dsp:nvSpPr>
        <dsp:cNvPr id="0" name=""/>
        <dsp:cNvSpPr/>
      </dsp:nvSpPr>
      <dsp:spPr>
        <a:xfrm>
          <a:off x="1604616" y="258776"/>
          <a:ext cx="5071687" cy="5071687"/>
        </a:xfrm>
        <a:custGeom>
          <a:avLst/>
          <a:gdLst/>
          <a:ahLst/>
          <a:cxnLst/>
          <a:rect l="0" t="0" r="0" b="0"/>
          <a:pathLst>
            <a:path>
              <a:moveTo>
                <a:pt x="4867469" y="1538835"/>
              </a:moveTo>
              <a:arcTo wR="2535843" hR="2535843" stAng="20210900" swAng="1020343"/>
            </a:path>
          </a:pathLst>
        </a:custGeom>
        <a:noFill/>
        <a:ln w="6350" cap="rnd" cmpd="sng" algn="ctr">
          <a:solidFill>
            <a:schemeClr val="accent4">
              <a:hueOff val="1753631"/>
              <a:satOff val="-1576"/>
              <a:lumOff val="-25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D4C5D38F-2A80-41FA-ABEC-541853C7FFEF}">
      <dsp:nvSpPr>
        <dsp:cNvPr id="0" name=""/>
        <dsp:cNvSpPr/>
      </dsp:nvSpPr>
      <dsp:spPr>
        <a:xfrm>
          <a:off x="6084374" y="2530736"/>
          <a:ext cx="1183859" cy="527767"/>
        </a:xfrm>
        <a:prstGeom prst="roundRect">
          <a:avLst/>
        </a:prstGeom>
        <a:gradFill rotWithShape="0">
          <a:gsLst>
            <a:gs pos="0">
              <a:schemeClr val="accent4">
                <a:hueOff val="2630446"/>
                <a:satOff val="-2364"/>
                <a:lumOff val="-374"/>
                <a:alphaOff val="0"/>
                <a:shade val="47500"/>
                <a:satMod val="137000"/>
              </a:schemeClr>
            </a:gs>
            <a:gs pos="55000">
              <a:schemeClr val="accent4">
                <a:hueOff val="2630446"/>
                <a:satOff val="-2364"/>
                <a:lumOff val="-374"/>
                <a:alphaOff val="0"/>
                <a:shade val="69000"/>
                <a:satMod val="137000"/>
              </a:schemeClr>
            </a:gs>
            <a:gs pos="100000">
              <a:schemeClr val="accent4">
                <a:hueOff val="2630446"/>
                <a:satOff val="-2364"/>
                <a:lumOff val="-374"/>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Memória</a:t>
          </a:r>
        </a:p>
      </dsp:txBody>
      <dsp:txXfrm>
        <a:off x="6110137" y="2556499"/>
        <a:ext cx="1132333" cy="476241"/>
      </dsp:txXfrm>
    </dsp:sp>
    <dsp:sp modelId="{8196D822-B93F-44F3-90F8-05A8CE92D868}">
      <dsp:nvSpPr>
        <dsp:cNvPr id="0" name=""/>
        <dsp:cNvSpPr/>
      </dsp:nvSpPr>
      <dsp:spPr>
        <a:xfrm>
          <a:off x="1604616" y="258776"/>
          <a:ext cx="5071687" cy="5071687"/>
        </a:xfrm>
        <a:custGeom>
          <a:avLst/>
          <a:gdLst/>
          <a:ahLst/>
          <a:cxnLst/>
          <a:rect l="0" t="0" r="0" b="0"/>
          <a:pathLst>
            <a:path>
              <a:moveTo>
                <a:pt x="5057112" y="2807335"/>
              </a:moveTo>
              <a:arcTo wR="2535843" hR="2535843" stAng="368757" swAng="1020343"/>
            </a:path>
          </a:pathLst>
        </a:custGeom>
        <a:noFill/>
        <a:ln w="6350" cap="rnd" cmpd="sng" algn="ctr">
          <a:solidFill>
            <a:schemeClr val="accent4">
              <a:hueOff val="2630446"/>
              <a:satOff val="-2364"/>
              <a:lumOff val="-37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C9F42D5-25FC-4F65-AB55-932E0B430C96}">
      <dsp:nvSpPr>
        <dsp:cNvPr id="0" name=""/>
        <dsp:cNvSpPr/>
      </dsp:nvSpPr>
      <dsp:spPr>
        <a:xfrm>
          <a:off x="5744635" y="3798658"/>
          <a:ext cx="1183859" cy="527767"/>
        </a:xfrm>
        <a:prstGeom prst="roundRect">
          <a:avLst/>
        </a:prstGeom>
        <a:gradFill rotWithShape="0">
          <a:gsLst>
            <a:gs pos="0">
              <a:schemeClr val="accent4">
                <a:hueOff val="3507261"/>
                <a:satOff val="-3152"/>
                <a:lumOff val="-499"/>
                <a:alphaOff val="0"/>
                <a:shade val="47500"/>
                <a:satMod val="137000"/>
              </a:schemeClr>
            </a:gs>
            <a:gs pos="55000">
              <a:schemeClr val="accent4">
                <a:hueOff val="3507261"/>
                <a:satOff val="-3152"/>
                <a:lumOff val="-499"/>
                <a:alphaOff val="0"/>
                <a:shade val="69000"/>
                <a:satMod val="137000"/>
              </a:schemeClr>
            </a:gs>
            <a:gs pos="100000">
              <a:schemeClr val="accent4">
                <a:hueOff val="3507261"/>
                <a:satOff val="-3152"/>
                <a:lumOff val="-49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Tempo de reação</a:t>
          </a:r>
        </a:p>
      </dsp:txBody>
      <dsp:txXfrm>
        <a:off x="5770398" y="3824421"/>
        <a:ext cx="1132333" cy="476241"/>
      </dsp:txXfrm>
    </dsp:sp>
    <dsp:sp modelId="{77347B87-A21B-486C-AFFE-B30FD9E95A2F}">
      <dsp:nvSpPr>
        <dsp:cNvPr id="0" name=""/>
        <dsp:cNvSpPr/>
      </dsp:nvSpPr>
      <dsp:spPr>
        <a:xfrm>
          <a:off x="1604616" y="258776"/>
          <a:ext cx="5071687" cy="5071687"/>
        </a:xfrm>
        <a:custGeom>
          <a:avLst/>
          <a:gdLst/>
          <a:ahLst/>
          <a:cxnLst/>
          <a:rect l="0" t="0" r="0" b="0"/>
          <a:pathLst>
            <a:path>
              <a:moveTo>
                <a:pt x="4553419" y="4072037"/>
              </a:moveTo>
              <a:arcTo wR="2535843" hR="2535843" stAng="2237151" swAng="733636"/>
            </a:path>
          </a:pathLst>
        </a:custGeom>
        <a:noFill/>
        <a:ln w="6350" cap="rnd" cmpd="sng" algn="ctr">
          <a:solidFill>
            <a:schemeClr val="accent4">
              <a:hueOff val="3507261"/>
              <a:satOff val="-3152"/>
              <a:lumOff val="-499"/>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D1D1886-1275-4DAE-BF9D-844F6CEC5BA4}">
      <dsp:nvSpPr>
        <dsp:cNvPr id="0" name=""/>
        <dsp:cNvSpPr/>
      </dsp:nvSpPr>
      <dsp:spPr>
        <a:xfrm>
          <a:off x="4816452" y="4726841"/>
          <a:ext cx="1183859" cy="527767"/>
        </a:xfrm>
        <a:prstGeom prst="roundRect">
          <a:avLst/>
        </a:prstGeom>
        <a:gradFill rotWithShape="0">
          <a:gsLst>
            <a:gs pos="0">
              <a:schemeClr val="accent4">
                <a:hueOff val="4384077"/>
                <a:satOff val="-3940"/>
                <a:lumOff val="-624"/>
                <a:alphaOff val="0"/>
                <a:shade val="47500"/>
                <a:satMod val="137000"/>
              </a:schemeClr>
            </a:gs>
            <a:gs pos="55000">
              <a:schemeClr val="accent4">
                <a:hueOff val="4384077"/>
                <a:satOff val="-3940"/>
                <a:lumOff val="-624"/>
                <a:alphaOff val="0"/>
                <a:shade val="69000"/>
                <a:satMod val="137000"/>
              </a:schemeClr>
            </a:gs>
            <a:gs pos="100000">
              <a:schemeClr val="accent4">
                <a:hueOff val="4384077"/>
                <a:satOff val="-3940"/>
                <a:lumOff val="-624"/>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Concentração</a:t>
          </a:r>
        </a:p>
      </dsp:txBody>
      <dsp:txXfrm>
        <a:off x="4842215" y="4752604"/>
        <a:ext cx="1132333" cy="476241"/>
      </dsp:txXfrm>
    </dsp:sp>
    <dsp:sp modelId="{DE348E2E-D6A2-4BB9-8BCA-77BBE83B6AF4}">
      <dsp:nvSpPr>
        <dsp:cNvPr id="0" name=""/>
        <dsp:cNvSpPr/>
      </dsp:nvSpPr>
      <dsp:spPr>
        <a:xfrm>
          <a:off x="1604616" y="258776"/>
          <a:ext cx="5071687" cy="5071687"/>
        </a:xfrm>
        <a:custGeom>
          <a:avLst/>
          <a:gdLst/>
          <a:ahLst/>
          <a:cxnLst/>
          <a:rect l="0" t="0" r="0" b="0"/>
          <a:pathLst>
            <a:path>
              <a:moveTo>
                <a:pt x="3210999" y="4980157"/>
              </a:moveTo>
              <a:arcTo wR="2535843" hR="2535843" stAng="4473544" swAng="115351"/>
            </a:path>
          </a:pathLst>
        </a:custGeom>
        <a:noFill/>
        <a:ln w="6350" cap="rnd" cmpd="sng" algn="ctr">
          <a:solidFill>
            <a:schemeClr val="accent4">
              <a:hueOff val="4384077"/>
              <a:satOff val="-3940"/>
              <a:lumOff val="-62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ECE2C43-84EE-4EDC-BE53-6B59DA9D1F64}">
      <dsp:nvSpPr>
        <dsp:cNvPr id="0" name=""/>
        <dsp:cNvSpPr/>
      </dsp:nvSpPr>
      <dsp:spPr>
        <a:xfrm>
          <a:off x="3548530" y="5066580"/>
          <a:ext cx="1183859" cy="527767"/>
        </a:xfrm>
        <a:prstGeom prst="roundRect">
          <a:avLst/>
        </a:prstGeom>
        <a:gradFill rotWithShape="0">
          <a:gsLst>
            <a:gs pos="0">
              <a:schemeClr val="accent4">
                <a:hueOff val="5260892"/>
                <a:satOff val="-4727"/>
                <a:lumOff val="-749"/>
                <a:alphaOff val="0"/>
                <a:shade val="47500"/>
                <a:satMod val="137000"/>
              </a:schemeClr>
            </a:gs>
            <a:gs pos="55000">
              <a:schemeClr val="accent4">
                <a:hueOff val="5260892"/>
                <a:satOff val="-4727"/>
                <a:lumOff val="-749"/>
                <a:alphaOff val="0"/>
                <a:shade val="69000"/>
                <a:satMod val="137000"/>
              </a:schemeClr>
            </a:gs>
            <a:gs pos="100000">
              <a:schemeClr val="accent4">
                <a:hueOff val="5260892"/>
                <a:satOff val="-4727"/>
                <a:lumOff val="-74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Atenção</a:t>
          </a:r>
        </a:p>
      </dsp:txBody>
      <dsp:txXfrm>
        <a:off x="3574293" y="5092343"/>
        <a:ext cx="1132333" cy="476241"/>
      </dsp:txXfrm>
    </dsp:sp>
    <dsp:sp modelId="{37F1106D-00B8-4F80-B453-C944D2B2C6BA}">
      <dsp:nvSpPr>
        <dsp:cNvPr id="0" name=""/>
        <dsp:cNvSpPr/>
      </dsp:nvSpPr>
      <dsp:spPr>
        <a:xfrm>
          <a:off x="1604616" y="258776"/>
          <a:ext cx="5071687" cy="5071687"/>
        </a:xfrm>
        <a:custGeom>
          <a:avLst/>
          <a:gdLst/>
          <a:ahLst/>
          <a:cxnLst/>
          <a:rect l="0" t="0" r="0" b="0"/>
          <a:pathLst>
            <a:path>
              <a:moveTo>
                <a:pt x="1943070" y="5001431"/>
              </a:moveTo>
              <a:arcTo wR="2535843" hR="2535843" stAng="6211105" swAng="115351"/>
            </a:path>
          </a:pathLst>
        </a:custGeom>
        <a:noFill/>
        <a:ln w="6350" cap="rnd" cmpd="sng" algn="ctr">
          <a:solidFill>
            <a:schemeClr val="accent4">
              <a:hueOff val="5260892"/>
              <a:satOff val="-4727"/>
              <a:lumOff val="-749"/>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75DABEF-AA44-46D2-A02F-1EEDC8AE0D05}">
      <dsp:nvSpPr>
        <dsp:cNvPr id="0" name=""/>
        <dsp:cNvSpPr/>
      </dsp:nvSpPr>
      <dsp:spPr>
        <a:xfrm>
          <a:off x="2280608" y="4726841"/>
          <a:ext cx="1183859" cy="527767"/>
        </a:xfrm>
        <a:prstGeom prst="roundRect">
          <a:avLst/>
        </a:prstGeom>
        <a:gradFill rotWithShape="0">
          <a:gsLst>
            <a:gs pos="0">
              <a:schemeClr val="accent4">
                <a:hueOff val="6137707"/>
                <a:satOff val="-5515"/>
                <a:lumOff val="-874"/>
                <a:alphaOff val="0"/>
                <a:shade val="47500"/>
                <a:satMod val="137000"/>
              </a:schemeClr>
            </a:gs>
            <a:gs pos="55000">
              <a:schemeClr val="accent4">
                <a:hueOff val="6137707"/>
                <a:satOff val="-5515"/>
                <a:lumOff val="-874"/>
                <a:alphaOff val="0"/>
                <a:shade val="69000"/>
                <a:satMod val="137000"/>
              </a:schemeClr>
            </a:gs>
            <a:gs pos="100000">
              <a:schemeClr val="accent4">
                <a:hueOff val="6137707"/>
                <a:satOff val="-5515"/>
                <a:lumOff val="-874"/>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Humor</a:t>
          </a:r>
        </a:p>
      </dsp:txBody>
      <dsp:txXfrm>
        <a:off x="2306371" y="4752604"/>
        <a:ext cx="1132333" cy="476241"/>
      </dsp:txXfrm>
    </dsp:sp>
    <dsp:sp modelId="{23346548-A140-43D1-A9EC-DF423CCF6EA2}">
      <dsp:nvSpPr>
        <dsp:cNvPr id="0" name=""/>
        <dsp:cNvSpPr/>
      </dsp:nvSpPr>
      <dsp:spPr>
        <a:xfrm>
          <a:off x="1604616" y="258776"/>
          <a:ext cx="5071687" cy="5071687"/>
        </a:xfrm>
        <a:custGeom>
          <a:avLst/>
          <a:gdLst/>
          <a:ahLst/>
          <a:cxnLst/>
          <a:rect l="0" t="0" r="0" b="0"/>
          <a:pathLst>
            <a:path>
              <a:moveTo>
                <a:pt x="889386" y="4464491"/>
              </a:moveTo>
              <a:arcTo wR="2535843" hR="2535843" stAng="7829213" swAng="733636"/>
            </a:path>
          </a:pathLst>
        </a:custGeom>
        <a:noFill/>
        <a:ln w="6350" cap="rnd" cmpd="sng" algn="ctr">
          <a:solidFill>
            <a:schemeClr val="accent4">
              <a:hueOff val="6137707"/>
              <a:satOff val="-5515"/>
              <a:lumOff val="-874"/>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8B2BDF4-537E-4542-A04E-C9E750FB385A}">
      <dsp:nvSpPr>
        <dsp:cNvPr id="0" name=""/>
        <dsp:cNvSpPr/>
      </dsp:nvSpPr>
      <dsp:spPr>
        <a:xfrm>
          <a:off x="1352425" y="3798658"/>
          <a:ext cx="1183859" cy="527767"/>
        </a:xfrm>
        <a:prstGeom prst="roundRect">
          <a:avLst/>
        </a:prstGeom>
        <a:gradFill rotWithShape="0">
          <a:gsLst>
            <a:gs pos="0">
              <a:schemeClr val="accent4">
                <a:hueOff val="7014523"/>
                <a:satOff val="-6303"/>
                <a:lumOff val="-999"/>
                <a:alphaOff val="0"/>
                <a:shade val="47500"/>
                <a:satMod val="137000"/>
              </a:schemeClr>
            </a:gs>
            <a:gs pos="55000">
              <a:schemeClr val="accent4">
                <a:hueOff val="7014523"/>
                <a:satOff val="-6303"/>
                <a:lumOff val="-999"/>
                <a:alphaOff val="0"/>
                <a:shade val="69000"/>
                <a:satMod val="137000"/>
              </a:schemeClr>
            </a:gs>
            <a:gs pos="100000">
              <a:schemeClr val="accent4">
                <a:hueOff val="7014523"/>
                <a:satOff val="-6303"/>
                <a:lumOff val="-999"/>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Relação com o grupo</a:t>
          </a:r>
        </a:p>
      </dsp:txBody>
      <dsp:txXfrm>
        <a:off x="1378188" y="3824421"/>
        <a:ext cx="1132333" cy="476241"/>
      </dsp:txXfrm>
    </dsp:sp>
    <dsp:sp modelId="{F949A46B-F829-4DCD-85E2-E5837367BAB6}">
      <dsp:nvSpPr>
        <dsp:cNvPr id="0" name=""/>
        <dsp:cNvSpPr/>
      </dsp:nvSpPr>
      <dsp:spPr>
        <a:xfrm>
          <a:off x="1604616" y="258776"/>
          <a:ext cx="5071687" cy="5071687"/>
        </a:xfrm>
        <a:custGeom>
          <a:avLst/>
          <a:gdLst/>
          <a:ahLst/>
          <a:cxnLst/>
          <a:rect l="0" t="0" r="0" b="0"/>
          <a:pathLst>
            <a:path>
              <a:moveTo>
                <a:pt x="204218" y="3532852"/>
              </a:moveTo>
              <a:arcTo wR="2535843" hR="2535843" stAng="9410900" swAng="1020343"/>
            </a:path>
          </a:pathLst>
        </a:custGeom>
        <a:noFill/>
        <a:ln w="6350" cap="rnd" cmpd="sng" algn="ctr">
          <a:solidFill>
            <a:schemeClr val="accent4">
              <a:hueOff val="7014523"/>
              <a:satOff val="-6303"/>
              <a:lumOff val="-999"/>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5BE79665-AECD-4BF5-8320-336734C486F9}">
      <dsp:nvSpPr>
        <dsp:cNvPr id="0" name=""/>
        <dsp:cNvSpPr/>
      </dsp:nvSpPr>
      <dsp:spPr>
        <a:xfrm>
          <a:off x="1012686" y="2530736"/>
          <a:ext cx="1183859" cy="527767"/>
        </a:xfrm>
        <a:prstGeom prst="roundRect">
          <a:avLst/>
        </a:prstGeom>
        <a:gradFill rotWithShape="0">
          <a:gsLst>
            <a:gs pos="0">
              <a:schemeClr val="accent4">
                <a:hueOff val="7891339"/>
                <a:satOff val="-7091"/>
                <a:lumOff val="-1123"/>
                <a:alphaOff val="0"/>
                <a:shade val="47500"/>
                <a:satMod val="137000"/>
              </a:schemeClr>
            </a:gs>
            <a:gs pos="55000">
              <a:schemeClr val="accent4">
                <a:hueOff val="7891339"/>
                <a:satOff val="-7091"/>
                <a:lumOff val="-1123"/>
                <a:alphaOff val="0"/>
                <a:shade val="69000"/>
                <a:satMod val="137000"/>
              </a:schemeClr>
            </a:gs>
            <a:gs pos="100000">
              <a:schemeClr val="accent4">
                <a:hueOff val="7891339"/>
                <a:satOff val="-7091"/>
                <a:lumOff val="-112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Motivação</a:t>
          </a:r>
        </a:p>
      </dsp:txBody>
      <dsp:txXfrm>
        <a:off x="1038449" y="2556499"/>
        <a:ext cx="1132333" cy="476241"/>
      </dsp:txXfrm>
    </dsp:sp>
    <dsp:sp modelId="{EF4AB343-996E-46A4-A7A8-D8838547A77A}">
      <dsp:nvSpPr>
        <dsp:cNvPr id="0" name=""/>
        <dsp:cNvSpPr/>
      </dsp:nvSpPr>
      <dsp:spPr>
        <a:xfrm>
          <a:off x="1604616" y="258776"/>
          <a:ext cx="5071687" cy="5071687"/>
        </a:xfrm>
        <a:custGeom>
          <a:avLst/>
          <a:gdLst/>
          <a:ahLst/>
          <a:cxnLst/>
          <a:rect l="0" t="0" r="0" b="0"/>
          <a:pathLst>
            <a:path>
              <a:moveTo>
                <a:pt x="14575" y="2264352"/>
              </a:moveTo>
              <a:arcTo wR="2535843" hR="2535843" stAng="11168757" swAng="1020343"/>
            </a:path>
          </a:pathLst>
        </a:custGeom>
        <a:noFill/>
        <a:ln w="6350" cap="rnd" cmpd="sng" algn="ctr">
          <a:solidFill>
            <a:schemeClr val="accent4">
              <a:hueOff val="7891339"/>
              <a:satOff val="-7091"/>
              <a:lumOff val="-112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272EAD5C-067A-4A20-9793-4B6D1273EB3E}">
      <dsp:nvSpPr>
        <dsp:cNvPr id="0" name=""/>
        <dsp:cNvSpPr/>
      </dsp:nvSpPr>
      <dsp:spPr>
        <a:xfrm>
          <a:off x="1352425" y="1262814"/>
          <a:ext cx="1183859" cy="527767"/>
        </a:xfrm>
        <a:prstGeom prst="roundRect">
          <a:avLst/>
        </a:prstGeom>
        <a:gradFill rotWithShape="0">
          <a:gsLst>
            <a:gs pos="0">
              <a:schemeClr val="accent4">
                <a:hueOff val="8768154"/>
                <a:satOff val="-7879"/>
                <a:lumOff val="-1248"/>
                <a:alphaOff val="0"/>
                <a:shade val="47500"/>
                <a:satMod val="137000"/>
              </a:schemeClr>
            </a:gs>
            <a:gs pos="55000">
              <a:schemeClr val="accent4">
                <a:hueOff val="8768154"/>
                <a:satOff val="-7879"/>
                <a:lumOff val="-1248"/>
                <a:alphaOff val="0"/>
                <a:shade val="69000"/>
                <a:satMod val="137000"/>
              </a:schemeClr>
            </a:gs>
            <a:gs pos="100000">
              <a:schemeClr val="accent4">
                <a:hueOff val="8768154"/>
                <a:satOff val="-7879"/>
                <a:lumOff val="-1248"/>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Vigilância</a:t>
          </a:r>
        </a:p>
      </dsp:txBody>
      <dsp:txXfrm>
        <a:off x="1378188" y="1288577"/>
        <a:ext cx="1132333" cy="476241"/>
      </dsp:txXfrm>
    </dsp:sp>
    <dsp:sp modelId="{3209F103-98F1-4925-A87F-626375D9BF94}">
      <dsp:nvSpPr>
        <dsp:cNvPr id="0" name=""/>
        <dsp:cNvSpPr/>
      </dsp:nvSpPr>
      <dsp:spPr>
        <a:xfrm>
          <a:off x="1604616" y="258776"/>
          <a:ext cx="5071687" cy="5071687"/>
        </a:xfrm>
        <a:custGeom>
          <a:avLst/>
          <a:gdLst/>
          <a:ahLst/>
          <a:cxnLst/>
          <a:rect l="0" t="0" r="0" b="0"/>
          <a:pathLst>
            <a:path>
              <a:moveTo>
                <a:pt x="518268" y="999649"/>
              </a:moveTo>
              <a:arcTo wR="2535843" hR="2535843" stAng="13037151" swAng="733636"/>
            </a:path>
          </a:pathLst>
        </a:custGeom>
        <a:noFill/>
        <a:ln w="6350" cap="rnd" cmpd="sng" algn="ctr">
          <a:solidFill>
            <a:schemeClr val="accent4">
              <a:hueOff val="8768154"/>
              <a:satOff val="-7879"/>
              <a:lumOff val="-1248"/>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C2FA9C2-3961-4164-9927-18E6B076A871}">
      <dsp:nvSpPr>
        <dsp:cNvPr id="0" name=""/>
        <dsp:cNvSpPr/>
      </dsp:nvSpPr>
      <dsp:spPr>
        <a:xfrm>
          <a:off x="2280608" y="334630"/>
          <a:ext cx="1183859" cy="527767"/>
        </a:xfrm>
        <a:prstGeom prst="roundRect">
          <a:avLst/>
        </a:prstGeom>
        <a:gradFill rotWithShape="0">
          <a:gsLst>
            <a:gs pos="0">
              <a:schemeClr val="accent4">
                <a:hueOff val="9644969"/>
                <a:satOff val="-8667"/>
                <a:lumOff val="-1373"/>
                <a:alphaOff val="0"/>
                <a:shade val="47500"/>
                <a:satMod val="137000"/>
              </a:schemeClr>
            </a:gs>
            <a:gs pos="55000">
              <a:schemeClr val="accent4">
                <a:hueOff val="9644969"/>
                <a:satOff val="-8667"/>
                <a:lumOff val="-1373"/>
                <a:alphaOff val="0"/>
                <a:shade val="69000"/>
                <a:satMod val="137000"/>
              </a:schemeClr>
            </a:gs>
            <a:gs pos="100000">
              <a:schemeClr val="accent4">
                <a:hueOff val="9644969"/>
                <a:satOff val="-8667"/>
                <a:lumOff val="-1373"/>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Myriad Pro" pitchFamily="34" charset="0"/>
            </a:rPr>
            <a:t>Desempenho</a:t>
          </a:r>
        </a:p>
      </dsp:txBody>
      <dsp:txXfrm>
        <a:off x="2306371" y="360393"/>
        <a:ext cx="1132333" cy="476241"/>
      </dsp:txXfrm>
    </dsp:sp>
    <dsp:sp modelId="{CC028DEB-1AF4-478B-93CD-8075691A7515}">
      <dsp:nvSpPr>
        <dsp:cNvPr id="0" name=""/>
        <dsp:cNvSpPr/>
      </dsp:nvSpPr>
      <dsp:spPr>
        <a:xfrm>
          <a:off x="1604616" y="258776"/>
          <a:ext cx="5071687" cy="5071687"/>
        </a:xfrm>
        <a:custGeom>
          <a:avLst/>
          <a:gdLst/>
          <a:ahLst/>
          <a:cxnLst/>
          <a:rect l="0" t="0" r="0" b="0"/>
          <a:pathLst>
            <a:path>
              <a:moveTo>
                <a:pt x="1860688" y="91530"/>
              </a:moveTo>
              <a:arcTo wR="2535843" hR="2535843" stAng="15273544" swAng="115351"/>
            </a:path>
          </a:pathLst>
        </a:custGeom>
        <a:noFill/>
        <a:ln w="6350" cap="rnd" cmpd="sng" algn="ctr">
          <a:solidFill>
            <a:schemeClr val="accent4">
              <a:hueOff val="9644969"/>
              <a:satOff val="-8667"/>
              <a:lumOff val="-137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2B9E83-0DAA-4477-8313-E8AB8D9ADD29}" type="datetimeFigureOut">
              <a:rPr lang="pt-BR" smtClean="0"/>
              <a:pPr/>
              <a:t>07/06/2017</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E53B19-0C59-4DA8-BF95-7FB30CDB15DF}" type="slidenum">
              <a:rPr lang="pt-BR" smtClean="0"/>
              <a:pPr/>
              <a:t>‹nº›</a:t>
            </a:fld>
            <a:endParaRPr lang="pt-BR"/>
          </a:p>
        </p:txBody>
      </p:sp>
    </p:spTree>
    <p:extLst>
      <p:ext uri="{BB962C8B-B14F-4D97-AF65-F5344CB8AC3E}">
        <p14:creationId xmlns:p14="http://schemas.microsoft.com/office/powerpoint/2010/main" val="149773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94FDC566-5767-4585-B6AE-679E39B040D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C5DE34F-F3BD-4151-994C-887F980E32A5}" type="slidenum">
              <a:rPr lang="pt-BR" altLang="pt-BR" sz="1200">
                <a:solidFill>
                  <a:srgbClr val="000000"/>
                </a:solidFill>
              </a:rPr>
              <a:pPr algn="r" eaLnBrk="1" hangingPunct="1"/>
              <a:t>5</a:t>
            </a:fld>
            <a:endParaRPr lang="pt-BR" altLang="pt-BR" sz="1200">
              <a:solidFill>
                <a:srgbClr val="000000"/>
              </a:solidFill>
            </a:endParaRPr>
          </a:p>
        </p:txBody>
      </p:sp>
      <p:sp>
        <p:nvSpPr>
          <p:cNvPr id="193539" name="Rectangle 2">
            <a:extLst>
              <a:ext uri="{FF2B5EF4-FFF2-40B4-BE49-F238E27FC236}">
                <a16:creationId xmlns:a16="http://schemas.microsoft.com/office/drawing/2014/main" id="{8C8646F5-6707-40DA-8CF0-5D9B4100E0C3}"/>
              </a:ext>
            </a:extLst>
          </p:cNvPr>
          <p:cNvSpPr>
            <a:spLocks noGrp="1" noRot="1" noChangeAspect="1" noChangeArrowheads="1" noTextEdit="1"/>
          </p:cNvSpPr>
          <p:nvPr>
            <p:ph type="sldImg"/>
          </p:nvPr>
        </p:nvSpPr>
        <p:spPr bwMode="auto">
          <a:xfrm>
            <a:off x="1144588" y="687388"/>
            <a:ext cx="4568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84CD3466-CF82-4555-A0C7-91E544EA13FE}"/>
              </a:ext>
            </a:extLst>
          </p:cNvPr>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The alerting signal of the SCN plays a critical role in maintaining the consolidation of wakefulness and sleep in mammals. This is illustrated by the results of a series of experiments by Edgar et al. When the SCN was ablated in squirrel monkeys, total sleep time was increased and wake consolidation was substantially reduced. [Dijk, p. 67; Edgar, pp. 1065, 1068, 1069.]</a:t>
            </a:r>
          </a:p>
          <a:p>
            <a:pPr>
              <a:spcBef>
                <a:spcPct val="0"/>
              </a:spcBef>
            </a:pPr>
            <a:endParaRPr lang="en-US" altLang="pt-BR"/>
          </a:p>
          <a:p>
            <a:pPr>
              <a:spcBef>
                <a:spcPct val="0"/>
              </a:spcBef>
            </a:pPr>
            <a:r>
              <a:rPr lang="en-US" altLang="pt-BR"/>
              <a:t>During daylight hours, alert signals from the wake pathways, activated by the SCN, predominate, maintaining wakefulness in spite of a growing sleep load. At night, release of melatonin attenuates the wake signal from the SCN and activates the sleep system in the VLPO to permit sleep. In the morning, melatonin synthesis subsides, and the wake signal again emanates from the SCN to stimulate the wake pathways. The coordination of these two systems allows for the consolidation of wakefulness and sleep into stable, contiguous segments with minimal transitional states. [Pace-Schott, pp. 599, 601, including Figure 6; Saper, pp. 728, 729-A &amp; -B, including Figure 3]</a:t>
            </a:r>
          </a:p>
          <a:p>
            <a:pPr>
              <a:spcBef>
                <a:spcPct val="0"/>
              </a:spcBef>
            </a:pPr>
            <a:endParaRPr lang="en-US" altLang="pt-BR"/>
          </a:p>
          <a:p>
            <a:pPr>
              <a:spcBef>
                <a:spcPct val="0"/>
              </a:spcBef>
            </a:pPr>
            <a:r>
              <a:rPr lang="en-US" altLang="pt-BR" sz="1000">
                <a:solidFill>
                  <a:srgbClr val="000000"/>
                </a:solidFill>
              </a:rPr>
              <a:t>Dijk DJ, Czeisler CA. Paradoxical timing of the circadian rhythm of sleep propensity serves to consolidate sleep and wakefulness in humans. </a:t>
            </a:r>
            <a:r>
              <a:rPr lang="en-US" altLang="pt-BR" sz="1000" i="1">
                <a:solidFill>
                  <a:srgbClr val="000000"/>
                </a:solidFill>
              </a:rPr>
              <a:t>Neurosci Lett</a:t>
            </a:r>
            <a:r>
              <a:rPr lang="en-US" altLang="pt-BR" sz="1000">
                <a:solidFill>
                  <a:srgbClr val="000000"/>
                </a:solidFill>
              </a:rPr>
              <a:t>. 1994;166:63-68.</a:t>
            </a:r>
          </a:p>
          <a:p>
            <a:pPr>
              <a:spcBef>
                <a:spcPct val="0"/>
              </a:spcBef>
            </a:pPr>
            <a:r>
              <a:rPr lang="en-US" altLang="pt-BR" sz="1000"/>
              <a:t>Edgar DM, Dement WC, Fuller CA. Effect of SCN lesions on sleep in squirrel monkeys: evidence for opponent processes in sleep-wake regulation. </a:t>
            </a:r>
            <a:r>
              <a:rPr lang="en-US" altLang="pt-BR" sz="1000" i="1"/>
              <a:t>J Neurosci</a:t>
            </a:r>
            <a:r>
              <a:rPr lang="en-US" altLang="pt-BR" sz="1000"/>
              <a:t>. 1993;13:1065-1079. </a:t>
            </a:r>
          </a:p>
          <a:p>
            <a:pPr>
              <a:spcBef>
                <a:spcPct val="0"/>
              </a:spcBef>
            </a:pPr>
            <a:r>
              <a:rPr lang="en-US" altLang="pt-BR" sz="1000"/>
              <a:t>Pace-Schott EF, Hobson JA. The neurobiology of sleep; genetics, cellular physiology and subcortical networks. </a:t>
            </a:r>
            <a:r>
              <a:rPr lang="en-US" altLang="pt-BR" sz="1000" i="1"/>
              <a:t>Nat Rev Neurosci</a:t>
            </a:r>
            <a:r>
              <a:rPr lang="en-US" altLang="pt-BR" sz="1000"/>
              <a:t>. 2002;3:591-605.</a:t>
            </a:r>
          </a:p>
          <a:p>
            <a:pPr>
              <a:spcBef>
                <a:spcPct val="0"/>
              </a:spcBef>
            </a:pPr>
            <a:r>
              <a:rPr lang="en-US" altLang="pt-BR" sz="1000">
                <a:solidFill>
                  <a:srgbClr val="000000"/>
                </a:solidFill>
              </a:rPr>
              <a:t>Saper CB, Chou TC, Scammell TE. The sleep switch: hypothalamic control of sleep and wakefulness. </a:t>
            </a:r>
            <a:r>
              <a:rPr lang="en-US" altLang="pt-BR" sz="1000" i="1">
                <a:solidFill>
                  <a:srgbClr val="000000"/>
                </a:solidFill>
              </a:rPr>
              <a:t>Trends Neurosci.</a:t>
            </a:r>
            <a:r>
              <a:rPr lang="en-US" altLang="pt-BR" sz="1000">
                <a:solidFill>
                  <a:srgbClr val="000000"/>
                </a:solidFill>
              </a:rPr>
              <a:t> 2001;24:726-731. </a:t>
            </a:r>
            <a:endParaRPr lang="en-US" altLang="pt-BR" sz="1000"/>
          </a:p>
        </p:txBody>
      </p:sp>
    </p:spTree>
    <p:extLst>
      <p:ext uri="{BB962C8B-B14F-4D97-AF65-F5344CB8AC3E}">
        <p14:creationId xmlns:p14="http://schemas.microsoft.com/office/powerpoint/2010/main" val="2671184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ço Reservado para Imagem de Slide 1">
            <a:extLst>
              <a:ext uri="{FF2B5EF4-FFF2-40B4-BE49-F238E27FC236}">
                <a16:creationId xmlns:a16="http://schemas.microsoft.com/office/drawing/2014/main" id="{BBDD005C-661B-4228-AB18-C1923CC96F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Espaço Reservado para Anotações 2">
            <a:extLst>
              <a:ext uri="{FF2B5EF4-FFF2-40B4-BE49-F238E27FC236}">
                <a16:creationId xmlns:a16="http://schemas.microsoft.com/office/drawing/2014/main" id="{3B70B7C9-1F61-4759-803E-C982777F08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Williamson et al., 2011</a:t>
            </a:r>
          </a:p>
        </p:txBody>
      </p:sp>
      <p:sp>
        <p:nvSpPr>
          <p:cNvPr id="207876" name="Espaço Reservado para Número de Slide 3">
            <a:extLst>
              <a:ext uri="{FF2B5EF4-FFF2-40B4-BE49-F238E27FC236}">
                <a16:creationId xmlns:a16="http://schemas.microsoft.com/office/drawing/2014/main" id="{C61C84FA-9D2D-4BB9-B79D-6CE54E34CA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B3E8C1-AF1E-411F-A899-2BC722CC767A}" type="slidenum">
              <a:rPr lang="pt-BR" altLang="pt-BR"/>
              <a:pPr eaLnBrk="1" hangingPunct="1"/>
              <a:t>21</a:t>
            </a:fld>
            <a:endParaRPr lang="pt-BR" altLang="pt-BR"/>
          </a:p>
        </p:txBody>
      </p:sp>
    </p:spTree>
    <p:extLst>
      <p:ext uri="{BB962C8B-B14F-4D97-AF65-F5344CB8AC3E}">
        <p14:creationId xmlns:p14="http://schemas.microsoft.com/office/powerpoint/2010/main" val="54938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334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a:p>
        </p:txBody>
      </p:sp>
      <p:sp>
        <p:nvSpPr>
          <p:cNvPr id="23347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lvl="1"/>
            <a:fld id="{982CDD6B-C807-4AA2-B272-D9665D00FA16}" type="slidenum">
              <a:rPr lang="pt-BR">
                <a:latin typeface="Calibri" pitchFamily="34" charset="0"/>
                <a:cs typeface="Arial" pitchFamily="34" charset="0"/>
              </a:rPr>
              <a:pPr lvl="1"/>
              <a:t>26</a:t>
            </a:fld>
            <a:endParaRPr lang="pt-BR">
              <a:latin typeface="Calibri" pitchFamily="34" charset="0"/>
              <a:cs typeface="Arial" pitchFamily="34" charset="0"/>
            </a:endParaRPr>
          </a:p>
        </p:txBody>
      </p:sp>
    </p:spTree>
    <p:extLst>
      <p:ext uri="{BB962C8B-B14F-4D97-AF65-F5344CB8AC3E}">
        <p14:creationId xmlns:p14="http://schemas.microsoft.com/office/powerpoint/2010/main" val="1594978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pPr lvl="1">
              <a:defRPr/>
            </a:pPr>
            <a:fld id="{22973484-3335-45D1-8F9E-E83DEE373F25}" type="slidenum">
              <a:rPr lang="pt-BR" smtClean="0"/>
              <a:pPr lvl="1">
                <a:defRPr/>
              </a:pPr>
              <a:t>27</a:t>
            </a:fld>
            <a:endParaRPr lang="pt-BR"/>
          </a:p>
        </p:txBody>
      </p:sp>
    </p:spTree>
    <p:extLst>
      <p:ext uri="{BB962C8B-B14F-4D97-AF65-F5344CB8AC3E}">
        <p14:creationId xmlns:p14="http://schemas.microsoft.com/office/powerpoint/2010/main" val="3646755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p:spPr>
        <p:txBody>
          <a:bodyPr/>
          <a:lstStyle/>
          <a:p>
            <a:fld id="{1A893450-E89C-4D3E-B105-DB4B65BA4055}" type="slidenum">
              <a:rPr lang="pt-BR" smtClean="0">
                <a:solidFill>
                  <a:prstClr val="black"/>
                </a:solidFill>
              </a:rPr>
              <a:pPr/>
              <a:t>29</a:t>
            </a:fld>
            <a:endParaRPr lang="pt-BR">
              <a:solidFill>
                <a:prstClr val="black"/>
              </a:solidFill>
            </a:endParaRPr>
          </a:p>
        </p:txBody>
      </p:sp>
      <p:sp>
        <p:nvSpPr>
          <p:cNvPr id="235522" name="Espaço Reservado para Imagem de Slide 1"/>
          <p:cNvSpPr>
            <a:spLocks noGrp="1" noRot="1" noChangeAspect="1" noTextEdit="1"/>
          </p:cNvSpPr>
          <p:nvPr>
            <p:ph type="sldImg"/>
          </p:nvPr>
        </p:nvSpPr>
        <p:spPr>
          <a:ln/>
        </p:spPr>
      </p:sp>
      <p:sp>
        <p:nvSpPr>
          <p:cNvPr id="235523" name="Espaço Reservado para Anotações 2"/>
          <p:cNvSpPr>
            <a:spLocks noGrp="1"/>
          </p:cNvSpPr>
          <p:nvPr>
            <p:ph type="body" idx="1"/>
          </p:nvPr>
        </p:nvSpPr>
        <p:spPr>
          <a:xfrm>
            <a:off x="914400" y="4343400"/>
            <a:ext cx="5029200" cy="4114800"/>
          </a:xfrm>
          <a:noFill/>
          <a:ln/>
        </p:spPr>
        <p:txBody>
          <a:bodyPr/>
          <a:lstStyle/>
          <a:p>
            <a:pPr eaLnBrk="1" hangingPunct="1"/>
            <a:endParaRPr lang="pt-BR"/>
          </a:p>
        </p:txBody>
      </p:sp>
      <p:sp>
        <p:nvSpPr>
          <p:cNvPr id="235524" name="Espaço Reservado para Número de Slide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lvl="1" algn="r" eaLnBrk="0" hangingPunct="0"/>
            <a:fld id="{36E18620-C83D-42AD-8DBF-ECE477C4BEE8}" type="slidenum">
              <a:rPr lang="pt-BR" sz="1200">
                <a:solidFill>
                  <a:prstClr val="black"/>
                </a:solidFill>
                <a:latin typeface="Verdana" pitchFamily="34" charset="0"/>
              </a:rPr>
              <a:pPr lvl="1" algn="r" eaLnBrk="0" hangingPunct="0"/>
              <a:t>29</a:t>
            </a:fld>
            <a:endParaRPr lang="pt-BR" sz="1200">
              <a:solidFill>
                <a:prstClr val="black"/>
              </a:solidFill>
              <a:latin typeface="Verdana" pitchFamily="34" charset="0"/>
            </a:endParaRPr>
          </a:p>
        </p:txBody>
      </p:sp>
    </p:spTree>
    <p:extLst>
      <p:ext uri="{BB962C8B-B14F-4D97-AF65-F5344CB8AC3E}">
        <p14:creationId xmlns:p14="http://schemas.microsoft.com/office/powerpoint/2010/main" val="3347620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4F0BEBE7-23D0-41D5-9B23-65AA89F04012}" type="slidenum">
              <a:rPr lang="pt-BR">
                <a:solidFill>
                  <a:srgbClr val="000000"/>
                </a:solidFill>
                <a:latin typeface="Times New Roman" pitchFamily="18" charset="0"/>
              </a:rPr>
              <a:pPr/>
              <a:t>30</a:t>
            </a:fld>
            <a:endParaRPr lang="pt-BR">
              <a:solidFill>
                <a:srgbClr val="000000"/>
              </a:solidFill>
              <a:latin typeface="Times New Roman" pitchFamily="18"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p>
        </p:txBody>
      </p:sp>
    </p:spTree>
    <p:extLst>
      <p:ext uri="{BB962C8B-B14F-4D97-AF65-F5344CB8AC3E}">
        <p14:creationId xmlns:p14="http://schemas.microsoft.com/office/powerpoint/2010/main" val="188676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438469EB-94A3-4E4B-903C-81D3736D0B15}" type="slidenum">
              <a:rPr lang="pt-BR">
                <a:solidFill>
                  <a:srgbClr val="000000"/>
                </a:solidFill>
                <a:latin typeface="Times New Roman" pitchFamily="18" charset="0"/>
              </a:rPr>
              <a:pPr/>
              <a:t>31</a:t>
            </a:fld>
            <a:endParaRPr lang="pt-BR">
              <a:solidFill>
                <a:srgbClr val="000000"/>
              </a:solidFill>
              <a:latin typeface="Times New Roman" pitchFamily="18"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p>
        </p:txBody>
      </p:sp>
    </p:spTree>
    <p:extLst>
      <p:ext uri="{BB962C8B-B14F-4D97-AF65-F5344CB8AC3E}">
        <p14:creationId xmlns:p14="http://schemas.microsoft.com/office/powerpoint/2010/main" val="2840506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66F789DA-8B08-4BD8-863B-B5E0EFDF71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331A54-AE7F-46B8-98A8-983EB0766C46}" type="slidenum">
              <a:rPr lang="pt-BR" altLang="pt-BR"/>
              <a:pPr eaLnBrk="1" hangingPunct="1"/>
              <a:t>33</a:t>
            </a:fld>
            <a:endParaRPr lang="pt-BR" altLang="pt-BR"/>
          </a:p>
        </p:txBody>
      </p:sp>
      <p:sp>
        <p:nvSpPr>
          <p:cNvPr id="223235" name="Espaço Reservado para Imagem de Slide 1">
            <a:extLst>
              <a:ext uri="{FF2B5EF4-FFF2-40B4-BE49-F238E27FC236}">
                <a16:creationId xmlns:a16="http://schemas.microsoft.com/office/drawing/2014/main" id="{891501B1-E2E0-44AC-8A93-9C79510047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Espaço Reservado para Anotações 2">
            <a:extLst>
              <a:ext uri="{FF2B5EF4-FFF2-40B4-BE49-F238E27FC236}">
                <a16:creationId xmlns:a16="http://schemas.microsoft.com/office/drawing/2014/main" id="{30D06486-62CC-4440-9B66-DD52EAD109CD}"/>
              </a:ext>
            </a:extLst>
          </p:cNvPr>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223237" name="Espaço Reservado para Número de Slide 3">
            <a:extLst>
              <a:ext uri="{FF2B5EF4-FFF2-40B4-BE49-F238E27FC236}">
                <a16:creationId xmlns:a16="http://schemas.microsoft.com/office/drawing/2014/main" id="{49ABEE7D-BAAC-4D0C-A347-E84E4BAE248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r"/>
            <a:fld id="{1137D74E-8068-43D8-84E1-7136372B2284}" type="slidenum">
              <a:rPr lang="pt-BR" altLang="pt-BR" sz="1200">
                <a:latin typeface="Verdana" panose="020B0604030504040204" pitchFamily="34" charset="0"/>
              </a:rPr>
              <a:pPr lvl="1" algn="r"/>
              <a:t>33</a:t>
            </a:fld>
            <a:endParaRPr lang="pt-BR" altLang="pt-BR" sz="1200">
              <a:latin typeface="Verdana" panose="020B0604030504040204" pitchFamily="34" charset="0"/>
            </a:endParaRPr>
          </a:p>
        </p:txBody>
      </p:sp>
    </p:spTree>
    <p:extLst>
      <p:ext uri="{BB962C8B-B14F-4D97-AF65-F5344CB8AC3E}">
        <p14:creationId xmlns:p14="http://schemas.microsoft.com/office/powerpoint/2010/main" val="2281918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2B2651C5-E490-46D3-9260-4E96A6A2A6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03EB78-CECB-4EB7-8E4A-0EF3BDEF2331}" type="slidenum">
              <a:rPr lang="pt-BR" altLang="pt-BR"/>
              <a:pPr eaLnBrk="1" hangingPunct="1"/>
              <a:t>34</a:t>
            </a:fld>
            <a:endParaRPr lang="pt-BR" altLang="pt-BR"/>
          </a:p>
        </p:txBody>
      </p:sp>
      <p:sp>
        <p:nvSpPr>
          <p:cNvPr id="224259" name="Espaço Reservado para Imagem de Slide 1">
            <a:extLst>
              <a:ext uri="{FF2B5EF4-FFF2-40B4-BE49-F238E27FC236}">
                <a16:creationId xmlns:a16="http://schemas.microsoft.com/office/drawing/2014/main" id="{E1AF772C-44CB-40D5-85A9-EF69401F53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0" name="Espaço Reservado para Anotações 2">
            <a:extLst>
              <a:ext uri="{FF2B5EF4-FFF2-40B4-BE49-F238E27FC236}">
                <a16:creationId xmlns:a16="http://schemas.microsoft.com/office/drawing/2014/main" id="{4CF68622-ECA8-4537-8216-011053C84B3D}"/>
              </a:ext>
            </a:extLst>
          </p:cNvPr>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224261" name="Espaço Reservado para Número de Slide 3">
            <a:extLst>
              <a:ext uri="{FF2B5EF4-FFF2-40B4-BE49-F238E27FC236}">
                <a16:creationId xmlns:a16="http://schemas.microsoft.com/office/drawing/2014/main" id="{8F1B8E45-BEB0-4364-9691-919823D5B3DD}"/>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lgn="r"/>
            <a:fld id="{B99D7BB9-C007-465E-9355-7969A23C98B6}" type="slidenum">
              <a:rPr lang="pt-BR" altLang="pt-BR" sz="1200">
                <a:latin typeface="Verdana" panose="020B0604030504040204" pitchFamily="34" charset="0"/>
              </a:rPr>
              <a:pPr lvl="1" algn="r"/>
              <a:t>34</a:t>
            </a:fld>
            <a:endParaRPr lang="pt-BR" altLang="pt-BR" sz="1200">
              <a:latin typeface="Verdana" panose="020B0604030504040204" pitchFamily="34" charset="0"/>
            </a:endParaRPr>
          </a:p>
        </p:txBody>
      </p:sp>
    </p:spTree>
    <p:extLst>
      <p:ext uri="{BB962C8B-B14F-4D97-AF65-F5344CB8AC3E}">
        <p14:creationId xmlns:p14="http://schemas.microsoft.com/office/powerpoint/2010/main" val="1343737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5C724861-96D2-4AE7-ABCD-05FBE1BC5D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C28C5B-70D8-4DCB-99A3-EDCD45C8EDCD}" type="slidenum">
              <a:rPr lang="pt-BR" altLang="pt-BR">
                <a:solidFill>
                  <a:srgbClr val="000000"/>
                </a:solidFill>
                <a:latin typeface="Times New Roman" panose="02020603050405020304" pitchFamily="18" charset="0"/>
              </a:rPr>
              <a:pPr eaLnBrk="1" hangingPunct="1"/>
              <a:t>35</a:t>
            </a:fld>
            <a:endParaRPr lang="pt-BR" altLang="pt-BR">
              <a:solidFill>
                <a:srgbClr val="000000"/>
              </a:solidFill>
              <a:latin typeface="Times New Roman" panose="02020603050405020304" pitchFamily="18" charset="0"/>
            </a:endParaRPr>
          </a:p>
        </p:txBody>
      </p:sp>
      <p:sp>
        <p:nvSpPr>
          <p:cNvPr id="225283" name="Rectangle 2">
            <a:extLst>
              <a:ext uri="{FF2B5EF4-FFF2-40B4-BE49-F238E27FC236}">
                <a16:creationId xmlns:a16="http://schemas.microsoft.com/office/drawing/2014/main" id="{CF2A8FE9-5D58-4E9F-A2EC-1EABED62CF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4" name="Rectangle 3">
            <a:extLst>
              <a:ext uri="{FF2B5EF4-FFF2-40B4-BE49-F238E27FC236}">
                <a16:creationId xmlns:a16="http://schemas.microsoft.com/office/drawing/2014/main" id="{A1E98078-DE37-4CDE-A1EB-19F1741E3A07}"/>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Tree>
    <p:extLst>
      <p:ext uri="{BB962C8B-B14F-4D97-AF65-F5344CB8AC3E}">
        <p14:creationId xmlns:p14="http://schemas.microsoft.com/office/powerpoint/2010/main" val="1913378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Espaço Reservado para Imagem de Slide 1">
            <a:extLst>
              <a:ext uri="{FF2B5EF4-FFF2-40B4-BE49-F238E27FC236}">
                <a16:creationId xmlns:a16="http://schemas.microsoft.com/office/drawing/2014/main" id="{FC18E184-2872-44AE-94B8-BC8C2D9102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Espaço Reservado para Anotações 2">
            <a:extLst>
              <a:ext uri="{FF2B5EF4-FFF2-40B4-BE49-F238E27FC236}">
                <a16:creationId xmlns:a16="http://schemas.microsoft.com/office/drawing/2014/main" id="{3C6340B9-703F-435E-8D7D-AA26110AEB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O CEMSA Mobile oferece uma solução eficaz para o monitoramento do risco de fadiga diariamente e acompanhamento em tempo real dos resultados para uma prevenção efetiva.</a:t>
            </a:r>
          </a:p>
          <a:p>
            <a:pPr>
              <a:spcBef>
                <a:spcPct val="0"/>
              </a:spcBef>
            </a:pPr>
            <a:r>
              <a:rPr lang="pt-BR" altLang="pt-BR"/>
              <a:t>Além disso, oferece um importante indicador.</a:t>
            </a:r>
          </a:p>
          <a:p>
            <a:pPr>
              <a:spcBef>
                <a:spcPct val="0"/>
              </a:spcBef>
            </a:pPr>
            <a:r>
              <a:rPr lang="pt-BR" altLang="pt-BR"/>
              <a:t>Testes de actigrafia em uma amostra surpresa podem ser efetuados para aumentar a consistência dos dados coletados pelo CEMSA Mobile.</a:t>
            </a:r>
          </a:p>
        </p:txBody>
      </p:sp>
      <p:sp>
        <p:nvSpPr>
          <p:cNvPr id="240644" name="Espaço Reservado para Número de Slide 3">
            <a:extLst>
              <a:ext uri="{FF2B5EF4-FFF2-40B4-BE49-F238E27FC236}">
                <a16:creationId xmlns:a16="http://schemas.microsoft.com/office/drawing/2014/main" id="{CDDBEC84-B2B3-45A0-BD37-E16DDEB088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956913-EC17-453B-9B05-1711D2A08072}" type="slidenum">
              <a:rPr lang="pt-BR" altLang="pt-BR"/>
              <a:pPr eaLnBrk="1" hangingPunct="1"/>
              <a:t>38</a:t>
            </a:fld>
            <a:endParaRPr lang="pt-BR" altLang="pt-BR"/>
          </a:p>
        </p:txBody>
      </p:sp>
    </p:spTree>
    <p:extLst>
      <p:ext uri="{BB962C8B-B14F-4D97-AF65-F5344CB8AC3E}">
        <p14:creationId xmlns:p14="http://schemas.microsoft.com/office/powerpoint/2010/main" val="187246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9A58F843-35FC-46C7-B7B2-BDA29C8BB61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EC01D02-6BD4-4308-AA84-CD0FA94A8212}" type="slidenum">
              <a:rPr lang="pt-BR" altLang="pt-BR" sz="1200">
                <a:solidFill>
                  <a:srgbClr val="000000"/>
                </a:solidFill>
              </a:rPr>
              <a:pPr algn="r" eaLnBrk="1" hangingPunct="1"/>
              <a:t>6</a:t>
            </a:fld>
            <a:endParaRPr lang="pt-BR" altLang="pt-BR" sz="1200">
              <a:solidFill>
                <a:srgbClr val="000000"/>
              </a:solidFill>
            </a:endParaRPr>
          </a:p>
        </p:txBody>
      </p:sp>
      <p:sp>
        <p:nvSpPr>
          <p:cNvPr id="195587" name="Rectangle 2">
            <a:extLst>
              <a:ext uri="{FF2B5EF4-FFF2-40B4-BE49-F238E27FC236}">
                <a16:creationId xmlns:a16="http://schemas.microsoft.com/office/drawing/2014/main" id="{B52E897E-C318-4C67-BCFA-CDE166C94720}"/>
              </a:ext>
            </a:extLst>
          </p:cNvPr>
          <p:cNvSpPr>
            <a:spLocks noGrp="1" noRot="1" noChangeAspect="1" noChangeArrowheads="1" noTextEdit="1"/>
          </p:cNvSpPr>
          <p:nvPr>
            <p:ph type="sldImg"/>
          </p:nvPr>
        </p:nvSpPr>
        <p:spPr bwMode="auto">
          <a:xfrm>
            <a:off x="1144588" y="687388"/>
            <a:ext cx="4568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a:extLst>
              <a:ext uri="{FF2B5EF4-FFF2-40B4-BE49-F238E27FC236}">
                <a16:creationId xmlns:a16="http://schemas.microsoft.com/office/drawing/2014/main" id="{5791448E-D47F-4079-BFAC-DDEC6A55A885}"/>
              </a:ext>
            </a:extLst>
          </p:cNvPr>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The primary physiological function of melatonin is to convey information concerning the daily cycle of light and darkness to body physiology. Melatonin is thought to affect the physiology of the circadian pacemaker of the SCN in two ways, facilitating the synchronization of circadian rhythms and attenuating the SCN-generated alerting signals. In this capacity, night-time melatonin production allows the homeostatic sleep load to exert its influence unopposed by the circadian alerting signal. As a result, wake propensity diminishes, and sleep ensues. Nocturnal onset of melatonin secretion correlates well with the opening of a “sleep gate.” As the night progresses, melatonin levels drop. As morning approaches, the alerting signal increases, promoting wakefulness. [Lavie, pp. 296, 297-A &amp; -B; Bzrezinski, p. 42]</a:t>
            </a:r>
          </a:p>
          <a:p>
            <a:pPr>
              <a:spcBef>
                <a:spcPct val="0"/>
              </a:spcBef>
            </a:pPr>
            <a:endParaRPr lang="en-US" altLang="pt-BR"/>
          </a:p>
          <a:p>
            <a:pPr>
              <a:spcBef>
                <a:spcPct val="0"/>
              </a:spcBef>
            </a:pPr>
            <a:r>
              <a:rPr lang="en-US" altLang="pt-BR" sz="1000"/>
              <a:t>Lavie P. Sleep-wake as a biological rhythm. </a:t>
            </a:r>
            <a:r>
              <a:rPr lang="en-US" altLang="pt-BR" sz="1000" i="1"/>
              <a:t>Annu Rev Psychol</a:t>
            </a:r>
            <a:r>
              <a:rPr lang="en-US" altLang="pt-BR" sz="1000"/>
              <a:t>. 2001;52:277-303. </a:t>
            </a:r>
          </a:p>
          <a:p>
            <a:pPr>
              <a:spcBef>
                <a:spcPct val="0"/>
              </a:spcBef>
            </a:pPr>
            <a:r>
              <a:rPr lang="en-US" altLang="pt-BR" sz="1000"/>
              <a:t>Brzezinski A, Vangel MG, Wurtman RJ, et al. Effects of exogenous melatonin on sleep: a meta-analysis. </a:t>
            </a:r>
            <a:r>
              <a:rPr lang="en-US" altLang="pt-BR" sz="1000" i="1"/>
              <a:t>Sleep Med Rev.</a:t>
            </a:r>
            <a:r>
              <a:rPr lang="en-US" altLang="pt-BR" sz="1000"/>
              <a:t> 2005;9:41-50</a:t>
            </a:r>
          </a:p>
          <a:p>
            <a:pPr>
              <a:spcBef>
                <a:spcPct val="0"/>
              </a:spcBef>
            </a:pPr>
            <a:endParaRPr lang="en-US" altLang="pt-BR" sz="1000"/>
          </a:p>
          <a:p>
            <a:pPr>
              <a:spcBef>
                <a:spcPct val="0"/>
              </a:spcBef>
            </a:pPr>
            <a:r>
              <a:rPr lang="en-US" altLang="pt-BR" sz="1000"/>
              <a:t>Graph:</a:t>
            </a:r>
          </a:p>
          <a:p>
            <a:pPr>
              <a:spcBef>
                <a:spcPct val="0"/>
              </a:spcBef>
            </a:pPr>
            <a:r>
              <a:rPr lang="en-US" altLang="pt-BR" sz="1000"/>
              <a:t>Kennaway DJ, Voultsios A. Circadian rhythm of free melatonin in human plasma. </a:t>
            </a:r>
            <a:r>
              <a:rPr lang="en-US" altLang="pt-BR" sz="1000" i="1"/>
              <a:t>J Clin Endocrinol Metab</a:t>
            </a:r>
            <a:r>
              <a:rPr lang="en-US" altLang="pt-BR" sz="1000"/>
              <a:t>. 1998;83:1013-1015. [Figure 1, p. 1014]</a:t>
            </a:r>
          </a:p>
          <a:p>
            <a:pPr>
              <a:spcBef>
                <a:spcPct val="0"/>
              </a:spcBef>
            </a:pPr>
            <a:r>
              <a:rPr lang="en-US" altLang="pt-BR" sz="1000"/>
              <a:t>Kilduff TS, Kushida CA. Circadian regulation of sleep. In: Chokroverty S, ed. </a:t>
            </a:r>
            <a:r>
              <a:rPr lang="en-US" altLang="pt-BR" sz="1000" i="1"/>
              <a:t>Sleep Disorders Medicine: Basic Science, Technical Considerations, and Clinical Aspects</a:t>
            </a:r>
            <a:r>
              <a:rPr lang="en-US" altLang="pt-BR" sz="1000"/>
              <a:t>. 2nd ed. Oxford: Butterworth Heinemann; 1999:135-147.</a:t>
            </a:r>
          </a:p>
          <a:p>
            <a:pPr>
              <a:spcBef>
                <a:spcPct val="0"/>
              </a:spcBef>
            </a:pPr>
            <a:endParaRPr lang="en-US" altLang="pt-BR" sz="1000"/>
          </a:p>
        </p:txBody>
      </p:sp>
    </p:spTree>
    <p:extLst>
      <p:ext uri="{BB962C8B-B14F-4D97-AF65-F5344CB8AC3E}">
        <p14:creationId xmlns:p14="http://schemas.microsoft.com/office/powerpoint/2010/main" val="1354938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Espaço Reservado para Imagem de Slide 1">
            <a:extLst>
              <a:ext uri="{FF2B5EF4-FFF2-40B4-BE49-F238E27FC236}">
                <a16:creationId xmlns:a16="http://schemas.microsoft.com/office/drawing/2014/main" id="{6D647D04-A196-45A1-A93B-68CB196706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Espaço Reservado para Anotações 2">
            <a:extLst>
              <a:ext uri="{FF2B5EF4-FFF2-40B4-BE49-F238E27FC236}">
                <a16:creationId xmlns:a16="http://schemas.microsoft.com/office/drawing/2014/main" id="{0FCD40CB-309B-4A29-93ED-973C9966C8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pt-BR" altLang="pt-BR"/>
              <a:t>A plataforma de equilíbrio pode estimar em poucos segundos se o indivíduo está há um tempo acordado que pode comprometer suas habilidades para operação de máquinas e equipamentos.</a:t>
            </a:r>
          </a:p>
          <a:p>
            <a:pPr>
              <a:spcBef>
                <a:spcPct val="0"/>
              </a:spcBef>
              <a:buFontTx/>
              <a:buChar char="-"/>
            </a:pPr>
            <a:endParaRPr lang="pt-BR" altLang="pt-BR"/>
          </a:p>
        </p:txBody>
      </p:sp>
      <p:sp>
        <p:nvSpPr>
          <p:cNvPr id="243716" name="Espaço Reservado para Número de Slide 3">
            <a:extLst>
              <a:ext uri="{FF2B5EF4-FFF2-40B4-BE49-F238E27FC236}">
                <a16:creationId xmlns:a16="http://schemas.microsoft.com/office/drawing/2014/main" id="{AD90692E-8729-48F9-BDF2-02E41C8EC6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C00D0F-3347-44D8-89D1-94596BA02C6D}" type="slidenum">
              <a:rPr lang="pt-BR" altLang="pt-BR"/>
              <a:pPr eaLnBrk="1" hangingPunct="1"/>
              <a:t>39</a:t>
            </a:fld>
            <a:endParaRPr lang="pt-BR" altLang="pt-BR"/>
          </a:p>
        </p:txBody>
      </p:sp>
    </p:spTree>
    <p:extLst>
      <p:ext uri="{BB962C8B-B14F-4D97-AF65-F5344CB8AC3E}">
        <p14:creationId xmlns:p14="http://schemas.microsoft.com/office/powerpoint/2010/main" val="2792764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F6EFB863-9C29-4C68-8779-96482B3568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A0A0021-5CAD-4455-AEED-CEDB2A60AB0A}" type="slidenum">
              <a:rPr lang="pt-BR" altLang="pt-BR">
                <a:solidFill>
                  <a:srgbClr val="000000"/>
                </a:solidFill>
                <a:latin typeface="Times New Roman" panose="02020603050405020304" pitchFamily="18" charset="0"/>
              </a:rPr>
              <a:pPr eaLnBrk="1" hangingPunct="1"/>
              <a:t>41</a:t>
            </a:fld>
            <a:endParaRPr lang="pt-BR" altLang="pt-BR">
              <a:solidFill>
                <a:srgbClr val="000000"/>
              </a:solidFill>
              <a:latin typeface="Times New Roman" panose="02020603050405020304" pitchFamily="18" charset="0"/>
            </a:endParaRPr>
          </a:p>
        </p:txBody>
      </p:sp>
      <p:sp>
        <p:nvSpPr>
          <p:cNvPr id="245763" name="Rectangle 2">
            <a:extLst>
              <a:ext uri="{FF2B5EF4-FFF2-40B4-BE49-F238E27FC236}">
                <a16:creationId xmlns:a16="http://schemas.microsoft.com/office/drawing/2014/main" id="{7C8C0C40-7485-4C9A-9EAC-CDFB28364C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4" name="Rectangle 3">
            <a:extLst>
              <a:ext uri="{FF2B5EF4-FFF2-40B4-BE49-F238E27FC236}">
                <a16:creationId xmlns:a16="http://schemas.microsoft.com/office/drawing/2014/main" id="{053BA270-58BA-4EB8-A32A-727E0DF45CB1}"/>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Tree>
    <p:extLst>
      <p:ext uri="{BB962C8B-B14F-4D97-AF65-F5344CB8AC3E}">
        <p14:creationId xmlns:p14="http://schemas.microsoft.com/office/powerpoint/2010/main" val="276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535C16D7-3229-414A-BBE0-F90FFDEBF9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94DCFDE-145E-450B-A3E2-9274353AD2F6}" type="slidenum">
              <a:rPr lang="pt-BR" altLang="pt-BR">
                <a:solidFill>
                  <a:srgbClr val="000000"/>
                </a:solidFill>
                <a:latin typeface="Times New Roman" panose="02020603050405020304" pitchFamily="18" charset="0"/>
              </a:rPr>
              <a:pPr eaLnBrk="1" hangingPunct="1"/>
              <a:t>7</a:t>
            </a:fld>
            <a:endParaRPr lang="pt-BR" altLang="pt-BR">
              <a:solidFill>
                <a:srgbClr val="000000"/>
              </a:solidFill>
              <a:latin typeface="Times New Roman" panose="02020603050405020304" pitchFamily="18" charset="0"/>
            </a:endParaRPr>
          </a:p>
        </p:txBody>
      </p:sp>
      <p:sp>
        <p:nvSpPr>
          <p:cNvPr id="201731" name="Rectangle 2">
            <a:extLst>
              <a:ext uri="{FF2B5EF4-FFF2-40B4-BE49-F238E27FC236}">
                <a16:creationId xmlns:a16="http://schemas.microsoft.com/office/drawing/2014/main" id="{A8DE6DBC-CA11-4939-BD16-986B21710D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a:extLst>
              <a:ext uri="{FF2B5EF4-FFF2-40B4-BE49-F238E27FC236}">
                <a16:creationId xmlns:a16="http://schemas.microsoft.com/office/drawing/2014/main" id="{E441E3E1-99FF-40BE-8A9C-5EE7DD80DA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Tree>
    <p:extLst>
      <p:ext uri="{BB962C8B-B14F-4D97-AF65-F5344CB8AC3E}">
        <p14:creationId xmlns:p14="http://schemas.microsoft.com/office/powerpoint/2010/main" val="1396440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889BA0D8-C558-4F47-A170-2ABCA7E09F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18F57C-417D-419B-A7D5-090125009DDF}" type="slidenum">
              <a:rPr lang="pt-BR" altLang="pt-BR"/>
              <a:pPr eaLnBrk="1" hangingPunct="1"/>
              <a:t>8</a:t>
            </a:fld>
            <a:endParaRPr lang="pt-BR" altLang="pt-BR"/>
          </a:p>
        </p:txBody>
      </p:sp>
      <p:sp>
        <p:nvSpPr>
          <p:cNvPr id="219139" name="Rectangle 7">
            <a:extLst>
              <a:ext uri="{FF2B5EF4-FFF2-40B4-BE49-F238E27FC236}">
                <a16:creationId xmlns:a16="http://schemas.microsoft.com/office/drawing/2014/main" id="{0D73F361-C3C8-4182-A9FA-4E3FD5B31B2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fld id="{8D250107-DD48-4EE8-A60E-7444A19459E4}" type="slidenum">
              <a:rPr lang="pt-BR" altLang="pt-BR"/>
              <a:pPr lvl="1" eaLnBrk="1" hangingPunct="1"/>
              <a:t>8</a:t>
            </a:fld>
            <a:endParaRPr lang="pt-BR" altLang="pt-BR"/>
          </a:p>
        </p:txBody>
      </p:sp>
      <p:sp>
        <p:nvSpPr>
          <p:cNvPr id="219140" name="Rectangle 2">
            <a:extLst>
              <a:ext uri="{FF2B5EF4-FFF2-40B4-BE49-F238E27FC236}">
                <a16:creationId xmlns:a16="http://schemas.microsoft.com/office/drawing/2014/main" id="{63516EA6-6B8A-4409-89D4-849FD16FC6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1" name="Rectangle 3">
            <a:extLst>
              <a:ext uri="{FF2B5EF4-FFF2-40B4-BE49-F238E27FC236}">
                <a16:creationId xmlns:a16="http://schemas.microsoft.com/office/drawing/2014/main" id="{1C29C234-A57D-4270-BDB1-E00023C98B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Tree>
    <p:extLst>
      <p:ext uri="{BB962C8B-B14F-4D97-AF65-F5344CB8AC3E}">
        <p14:creationId xmlns:p14="http://schemas.microsoft.com/office/powerpoint/2010/main" val="314384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Espaço Reservado para Imagem de Slide 1">
            <a:extLst>
              <a:ext uri="{FF2B5EF4-FFF2-40B4-BE49-F238E27FC236}">
                <a16:creationId xmlns:a16="http://schemas.microsoft.com/office/drawing/2014/main" id="{CEB4D57D-4E7C-4203-B5F8-5B10EDDEDD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Espaço Reservado para Anotações 2">
            <a:extLst>
              <a:ext uri="{FF2B5EF4-FFF2-40B4-BE49-F238E27FC236}">
                <a16:creationId xmlns:a16="http://schemas.microsoft.com/office/drawing/2014/main" id="{85A2FF09-0606-4928-BE4D-DF6799F0A1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204804" name="Espaço Reservado para Número de Slide 3">
            <a:extLst>
              <a:ext uri="{FF2B5EF4-FFF2-40B4-BE49-F238E27FC236}">
                <a16:creationId xmlns:a16="http://schemas.microsoft.com/office/drawing/2014/main" id="{A14A1D18-81ED-4394-8000-9AA1A75B6F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9ABD3E-085E-4397-9AA4-427BB1325BBD}" type="slidenum">
              <a:rPr lang="pt-BR" altLang="pt-BR"/>
              <a:pPr eaLnBrk="1" hangingPunct="1"/>
              <a:t>10</a:t>
            </a:fld>
            <a:endParaRPr lang="pt-BR" altLang="pt-BR"/>
          </a:p>
        </p:txBody>
      </p:sp>
    </p:spTree>
    <p:extLst>
      <p:ext uri="{BB962C8B-B14F-4D97-AF65-F5344CB8AC3E}">
        <p14:creationId xmlns:p14="http://schemas.microsoft.com/office/powerpoint/2010/main" val="3764069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40AEF398-1151-4B8C-A135-097602F203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46A55F-2933-43B3-AB8D-D50E49C608F2}" type="slidenum">
              <a:rPr lang="pt-BR" altLang="pt-BR">
                <a:solidFill>
                  <a:srgbClr val="000000"/>
                </a:solidFill>
                <a:latin typeface="Times New Roman" panose="02020603050405020304" pitchFamily="18" charset="0"/>
              </a:rPr>
              <a:pPr eaLnBrk="1" hangingPunct="1"/>
              <a:t>17</a:t>
            </a:fld>
            <a:endParaRPr lang="pt-BR" altLang="pt-BR">
              <a:solidFill>
                <a:srgbClr val="000000"/>
              </a:solidFill>
              <a:latin typeface="Times New Roman" panose="02020603050405020304" pitchFamily="18" charset="0"/>
            </a:endParaRPr>
          </a:p>
        </p:txBody>
      </p:sp>
      <p:sp>
        <p:nvSpPr>
          <p:cNvPr id="205827" name="Rectangle 2">
            <a:extLst>
              <a:ext uri="{FF2B5EF4-FFF2-40B4-BE49-F238E27FC236}">
                <a16:creationId xmlns:a16="http://schemas.microsoft.com/office/drawing/2014/main" id="{53014346-5EA3-4A2E-9AF5-46FBBDBAA8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a:extLst>
              <a:ext uri="{FF2B5EF4-FFF2-40B4-BE49-F238E27FC236}">
                <a16:creationId xmlns:a16="http://schemas.microsoft.com/office/drawing/2014/main" id="{B90806C3-F892-4CF4-AD20-EB17012451D6}"/>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Tree>
    <p:extLst>
      <p:ext uri="{BB962C8B-B14F-4D97-AF65-F5344CB8AC3E}">
        <p14:creationId xmlns:p14="http://schemas.microsoft.com/office/powerpoint/2010/main" val="94831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Espaço Reservado para Imagem de Slide 1">
            <a:extLst>
              <a:ext uri="{FF2B5EF4-FFF2-40B4-BE49-F238E27FC236}">
                <a16:creationId xmlns:a16="http://schemas.microsoft.com/office/drawing/2014/main" id="{CBC34513-5802-4697-953D-80EE16DBD5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Espaço Reservado para Anotações 2">
            <a:extLst>
              <a:ext uri="{FF2B5EF4-FFF2-40B4-BE49-F238E27FC236}">
                <a16:creationId xmlns:a16="http://schemas.microsoft.com/office/drawing/2014/main" id="{B449EB49-8F7E-476A-8185-EDC362924B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206852" name="Espaço Reservado para Número de Slide 3">
            <a:extLst>
              <a:ext uri="{FF2B5EF4-FFF2-40B4-BE49-F238E27FC236}">
                <a16:creationId xmlns:a16="http://schemas.microsoft.com/office/drawing/2014/main" id="{C6CF2246-56E1-47D1-A132-C84666BD66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3346E51-CD62-465B-9F38-FD93421CE078}" type="slidenum">
              <a:rPr lang="pt-BR" altLang="pt-BR"/>
              <a:pPr eaLnBrk="1" hangingPunct="1"/>
              <a:t>18</a:t>
            </a:fld>
            <a:endParaRPr lang="pt-BR" altLang="pt-BR"/>
          </a:p>
        </p:txBody>
      </p:sp>
    </p:spTree>
    <p:extLst>
      <p:ext uri="{BB962C8B-B14F-4D97-AF65-F5344CB8AC3E}">
        <p14:creationId xmlns:p14="http://schemas.microsoft.com/office/powerpoint/2010/main" val="428778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Espaço Reservado para Imagem de Slide 1">
            <a:extLst>
              <a:ext uri="{FF2B5EF4-FFF2-40B4-BE49-F238E27FC236}">
                <a16:creationId xmlns:a16="http://schemas.microsoft.com/office/drawing/2014/main" id="{9A17414C-98EB-475E-B1EC-B1E7B5AA4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Espaço Reservado para Anotações 2">
            <a:extLst>
              <a:ext uri="{FF2B5EF4-FFF2-40B4-BE49-F238E27FC236}">
                <a16:creationId xmlns:a16="http://schemas.microsoft.com/office/drawing/2014/main" id="{EC1A7616-350E-4974-A5FF-A654BEE253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Equipes operando em baixa efetividade (fadigadas) estão 62% mais propensas a acidentes. Estes acidentes são, em média, 330% mais caros que acidentes ocorridos com equipes operando em efetividade média (normal).</a:t>
            </a:r>
          </a:p>
        </p:txBody>
      </p:sp>
      <p:sp>
        <p:nvSpPr>
          <p:cNvPr id="228356" name="Espaço Reservado para Número de Slide 3">
            <a:extLst>
              <a:ext uri="{FF2B5EF4-FFF2-40B4-BE49-F238E27FC236}">
                <a16:creationId xmlns:a16="http://schemas.microsoft.com/office/drawing/2014/main" id="{CD767CB6-9EDC-4DDC-A99F-18A28C2ECB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25CCC5-54E2-43B3-9AE9-3824DC0B0957}" type="slidenum">
              <a:rPr lang="pt-BR" altLang="pt-BR"/>
              <a:pPr eaLnBrk="1" hangingPunct="1"/>
              <a:t>19</a:t>
            </a:fld>
            <a:endParaRPr lang="pt-BR" altLang="pt-BR"/>
          </a:p>
        </p:txBody>
      </p:sp>
    </p:spTree>
    <p:extLst>
      <p:ext uri="{BB962C8B-B14F-4D97-AF65-F5344CB8AC3E}">
        <p14:creationId xmlns:p14="http://schemas.microsoft.com/office/powerpoint/2010/main" val="3270463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17234897-7F70-48D5-A247-EECD6A9F3C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54B5F6-2C34-4553-9501-02E638EB3F24}" type="slidenum">
              <a:rPr lang="pt-BR" altLang="pt-BR">
                <a:solidFill>
                  <a:srgbClr val="000000"/>
                </a:solidFill>
                <a:latin typeface="Times New Roman" panose="02020603050405020304" pitchFamily="18" charset="0"/>
              </a:rPr>
              <a:pPr eaLnBrk="1" hangingPunct="1"/>
              <a:t>20</a:t>
            </a:fld>
            <a:endParaRPr lang="pt-BR" altLang="pt-BR">
              <a:solidFill>
                <a:srgbClr val="000000"/>
              </a:solidFill>
              <a:latin typeface="Times New Roman" panose="02020603050405020304" pitchFamily="18" charset="0"/>
            </a:endParaRPr>
          </a:p>
        </p:txBody>
      </p:sp>
      <p:sp>
        <p:nvSpPr>
          <p:cNvPr id="221187" name="Rectangle 2">
            <a:extLst>
              <a:ext uri="{FF2B5EF4-FFF2-40B4-BE49-F238E27FC236}">
                <a16:creationId xmlns:a16="http://schemas.microsoft.com/office/drawing/2014/main" id="{0DBAA4DB-A7CB-481A-8753-336C9D8A13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8" name="Rectangle 3">
            <a:extLst>
              <a:ext uri="{FF2B5EF4-FFF2-40B4-BE49-F238E27FC236}">
                <a16:creationId xmlns:a16="http://schemas.microsoft.com/office/drawing/2014/main" id="{A4B5A397-93B5-436E-AC3F-837A4258DF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Tree>
    <p:extLst>
      <p:ext uri="{BB962C8B-B14F-4D97-AF65-F5344CB8AC3E}">
        <p14:creationId xmlns:p14="http://schemas.microsoft.com/office/powerpoint/2010/main" val="124399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9" name="Retângu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ítu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pt-BR"/>
              <a:t>Clique para editar o estilo do título mestre</a:t>
            </a:r>
            <a:endParaRPr kumimoji="0" lang="en-US"/>
          </a:p>
        </p:txBody>
      </p:sp>
      <p:sp>
        <p:nvSpPr>
          <p:cNvPr id="3" name="Subtítu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pt-BR"/>
              <a:t>Clique para editar o estilo do subtítulo mestre</a:t>
            </a:r>
            <a:endParaRPr kumimoji="0" lang="en-US"/>
          </a:p>
        </p:txBody>
      </p:sp>
      <p:sp>
        <p:nvSpPr>
          <p:cNvPr id="4" name="Espaço Reservado para Data 3"/>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F789C-3C03-4D12-86FF-87D34EDC9516}" type="slidenum">
              <a:rPr lang="pt-BR" smtClean="0"/>
              <a:pPr/>
              <a:t>‹nº›</a:t>
            </a:fld>
            <a:endParaRPr lang="pt-BR"/>
          </a:p>
        </p:txBody>
      </p:sp>
      <p:sp>
        <p:nvSpPr>
          <p:cNvPr id="10" name="Retângu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F789C-3C03-4D12-86FF-87D34EDC9516}"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9" name="Retângu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ângu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ítulo Vertical 1"/>
          <p:cNvSpPr>
            <a:spLocks noGrp="1"/>
          </p:cNvSpPr>
          <p:nvPr>
            <p:ph type="title" orient="vert"/>
          </p:nvPr>
        </p:nvSpPr>
        <p:spPr>
          <a:xfrm>
            <a:off x="6781800" y="274640"/>
            <a:ext cx="1905000" cy="5851525"/>
          </a:xfrm>
        </p:spPr>
        <p:txBody>
          <a:bodyPr vert="eaVert"/>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457200" y="304800"/>
            <a:ext cx="6019800" cy="5851525"/>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5" name="Espaço Reservado para Rodapé 4"/>
          <p:cNvSpPr>
            <a:spLocks noGrp="1"/>
          </p:cNvSpPr>
          <p:nvPr>
            <p:ph type="ftr" sz="quarter" idx="11"/>
          </p:nvPr>
        </p:nvSpPr>
        <p:spPr>
          <a:xfrm>
            <a:off x="2640597" y="6377459"/>
            <a:ext cx="3836404" cy="365125"/>
          </a:xfrm>
        </p:spPr>
        <p:txBody>
          <a:bodyPr/>
          <a:lstStyle/>
          <a:p>
            <a:endParaRPr lang="pt-BR"/>
          </a:p>
        </p:txBody>
      </p:sp>
      <p:sp>
        <p:nvSpPr>
          <p:cNvPr id="6" name="Espaço Reservado para Número de Slide 5"/>
          <p:cNvSpPr>
            <a:spLocks noGrp="1"/>
          </p:cNvSpPr>
          <p:nvPr>
            <p:ph type="sldNum" sz="quarter" idx="12"/>
          </p:nvPr>
        </p:nvSpPr>
        <p:spPr/>
        <p:txBody>
          <a:bodyPr/>
          <a:lstStyle/>
          <a:p>
            <a:fld id="{8BCF789C-3C03-4D12-86FF-87D34EDC9516}"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1B9FF4D6-B2F6-440C-AE1C-0A34727132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pt-BR"/>
          </a:p>
        </p:txBody>
      </p:sp>
      <p:sp>
        <p:nvSpPr>
          <p:cNvPr id="6" name="Rectangle 5">
            <a:extLst>
              <a:ext uri="{FF2B5EF4-FFF2-40B4-BE49-F238E27FC236}">
                <a16:creationId xmlns:a16="http://schemas.microsoft.com/office/drawing/2014/main" id="{066265A8-A3D9-4031-95D3-5A582F91B9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pt-BR"/>
          </a:p>
        </p:txBody>
      </p:sp>
      <p:sp>
        <p:nvSpPr>
          <p:cNvPr id="7" name="Rectangle 6">
            <a:extLst>
              <a:ext uri="{FF2B5EF4-FFF2-40B4-BE49-F238E27FC236}">
                <a16:creationId xmlns:a16="http://schemas.microsoft.com/office/drawing/2014/main" id="{B1E8D788-CDF5-4C9D-A373-3E5403C5E33D}"/>
              </a:ext>
            </a:extLst>
          </p:cNvPr>
          <p:cNvSpPr>
            <a:spLocks noGrp="1" noChangeArrowheads="1"/>
          </p:cNvSpPr>
          <p:nvPr>
            <p:ph type="sldNum" sz="quarter" idx="12"/>
          </p:nvPr>
        </p:nvSpPr>
        <p:spPr/>
        <p:txBody>
          <a:bodyPr/>
          <a:lstStyle>
            <a:lvl1pPr>
              <a:defRPr/>
            </a:lvl1pPr>
          </a:lstStyle>
          <a:p>
            <a:fld id="{30F79ADD-B572-4F12-893D-6167AC114EC2}" type="slidenum">
              <a:rPr lang="pt-BR" altLang="pt-BR"/>
              <a:pPr/>
              <a:t>‹nº›</a:t>
            </a:fld>
            <a:endParaRPr lang="pt-BR" altLang="pt-BR"/>
          </a:p>
        </p:txBody>
      </p:sp>
    </p:spTree>
    <p:extLst>
      <p:ext uri="{BB962C8B-B14F-4D97-AF65-F5344CB8AC3E}">
        <p14:creationId xmlns:p14="http://schemas.microsoft.com/office/powerpoint/2010/main" val="3071854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545351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1456807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3794812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29150" y="1825625"/>
            <a:ext cx="38862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3135999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2628873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447061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204526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5448"/>
            <a:ext cx="8229600" cy="1252728"/>
          </a:xfrm>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F789C-3C03-4D12-86FF-87D34EDC9516}" type="slidenum">
              <a:rPr lang="pt-BR" smtClean="0"/>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197489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3886405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1650288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F064BA3-A608-4EFB-AF33-44BA8301730C}"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B1F0AD2-9983-4BAA-800D-5996EF6A505C}" type="slidenum">
              <a:rPr lang="pt-BR" smtClean="0"/>
              <a:pPr/>
              <a:t>‹nº›</a:t>
            </a:fld>
            <a:endParaRPr lang="pt-BR"/>
          </a:p>
        </p:txBody>
      </p:sp>
    </p:spTree>
    <p:extLst>
      <p:ext uri="{BB962C8B-B14F-4D97-AF65-F5344CB8AC3E}">
        <p14:creationId xmlns:p14="http://schemas.microsoft.com/office/powerpoint/2010/main" val="368048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9" name="Retângu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tângu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ítu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BCF789C-3C03-4D12-86FF-87D34EDC9516}"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F789C-3C03-4D12-86FF-87D34EDC9516}"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extLst/>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BR"/>
              <a:t>Clique para editar os estilos do texto mestre</a:t>
            </a:r>
          </a:p>
        </p:txBody>
      </p:sp>
      <p:sp>
        <p:nvSpPr>
          <p:cNvPr id="4" name="Espaço Reservado para Conteúd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Tex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BR"/>
              <a:t>Clique para editar os estilos do texto mestre</a:t>
            </a:r>
          </a:p>
        </p:txBody>
      </p:sp>
      <p:sp>
        <p:nvSpPr>
          <p:cNvPr id="6" name="Espaço Reservado para Conteúd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BCF789C-3C03-4D12-86FF-87D34EDC9516}"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BCF789C-3C03-4D12-86FF-87D34EDC9516}"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BCF789C-3C03-4D12-86FF-87D34EDC9516}"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pt-BR"/>
              <a:t>Clique para editar o estilo do título mestre</a:t>
            </a:r>
            <a:endParaRPr kumimoji="0" lang="en-US"/>
          </a:p>
        </p:txBody>
      </p:sp>
      <p:sp>
        <p:nvSpPr>
          <p:cNvPr id="3" name="Espaço Reservado para Conteúd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Tex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BR"/>
              <a:t>Clique para editar os estilos do texto mestre</a:t>
            </a:r>
          </a:p>
        </p:txBody>
      </p:sp>
      <p:sp>
        <p:nvSpPr>
          <p:cNvPr id="5" name="Espaço Reservado para Data 4"/>
          <p:cNvSpPr>
            <a:spLocks noGrp="1"/>
          </p:cNvSpPr>
          <p:nvPr>
            <p:ph type="dt" sz="half" idx="10"/>
          </p:nvPr>
        </p:nvSpPr>
        <p:spPr/>
        <p:txBody>
          <a:bodyPr/>
          <a:lstStyle/>
          <a:p>
            <a:fld id="{845E811A-19FA-4E7B-99B1-D7FC3E96607F}" type="datetimeFigureOut">
              <a:rPr lang="pt-BR" smtClean="0"/>
              <a:pPr/>
              <a:t>07/06/2017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BCF789C-3C03-4D12-86FF-87D34EDC9516}" type="slidenum">
              <a:rPr lang="pt-BR" smtClean="0"/>
              <a:pPr/>
              <a:t>‹nº›</a:t>
            </a:fld>
            <a:endParaRPr lang="pt-BR"/>
          </a:p>
        </p:txBody>
      </p:sp>
      <p:sp>
        <p:nvSpPr>
          <p:cNvPr id="12" name="Retângu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ângu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pt-BR"/>
              <a:t>Clique para editar o estilo do título mestre</a:t>
            </a:r>
            <a:endParaRPr kumimoji="0" lang="en-US"/>
          </a:p>
        </p:txBody>
      </p:sp>
      <p:sp>
        <p:nvSpPr>
          <p:cNvPr id="3" name="Espaço Reservado para Imagem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pt-BR"/>
              <a:t>Clique no ícone para adicionar uma imagem</a:t>
            </a:r>
            <a:endParaRPr kumimoji="0" lang="en-US" dirty="0"/>
          </a:p>
        </p:txBody>
      </p:sp>
      <p:sp>
        <p:nvSpPr>
          <p:cNvPr id="4" name="Espaço Reservado para Tex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BR"/>
              <a:t>Clique para editar os estilos do texto mestre</a:t>
            </a:r>
          </a:p>
        </p:txBody>
      </p:sp>
      <p:sp>
        <p:nvSpPr>
          <p:cNvPr id="5" name="Espaço Reservado para Data 4"/>
          <p:cNvSpPr>
            <a:spLocks noGrp="1"/>
          </p:cNvSpPr>
          <p:nvPr>
            <p:ph type="dt" sz="half" idx="10"/>
          </p:nvPr>
        </p:nvSpPr>
        <p:spPr>
          <a:xfrm>
            <a:off x="164592" y="1170432"/>
            <a:ext cx="2523744" cy="201168"/>
          </a:xfrm>
        </p:spPr>
        <p:txBody>
          <a:bodyPr/>
          <a:lstStyle/>
          <a:p>
            <a:fld id="{845E811A-19FA-4E7B-99B1-D7FC3E96607F}" type="datetimeFigureOut">
              <a:rPr lang="pt-BR" smtClean="0"/>
              <a:pPr/>
              <a:t>07/06/2017</a:t>
            </a:fld>
            <a:endParaRPr lang="pt-BR"/>
          </a:p>
        </p:txBody>
      </p:sp>
      <p:sp>
        <p:nvSpPr>
          <p:cNvPr id="11" name="Retângu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ângu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ço Reservado para Rodapé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pt-BR"/>
          </a:p>
        </p:txBody>
      </p:sp>
      <p:sp>
        <p:nvSpPr>
          <p:cNvPr id="7" name="Espaço Reservado para Número de Slide 6"/>
          <p:cNvSpPr>
            <a:spLocks noGrp="1"/>
          </p:cNvSpPr>
          <p:nvPr>
            <p:ph type="sldNum" sz="quarter" idx="12"/>
          </p:nvPr>
        </p:nvSpPr>
        <p:spPr>
          <a:xfrm>
            <a:off x="8339328" y="1170432"/>
            <a:ext cx="733864" cy="201168"/>
          </a:xfrm>
        </p:spPr>
        <p:txBody>
          <a:bodyPr/>
          <a:lstStyle/>
          <a:p>
            <a:fld id="{8BCF789C-3C03-4D12-86FF-87D34EDC9516}"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tângulo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tângulo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Espaço Reservado para Título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4" name="Espaço Reservado para Data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45E811A-19FA-4E7B-99B1-D7FC3E96607F}" type="datetimeFigureOut">
              <a:rPr lang="pt-BR" smtClean="0"/>
              <a:pPr/>
              <a:t>07/06/2017</a:t>
            </a:fld>
            <a:endParaRPr lang="pt-BR"/>
          </a:p>
        </p:txBody>
      </p:sp>
      <p:sp>
        <p:nvSpPr>
          <p:cNvPr id="5" name="Espaço Reservado para Rodapé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pt-BR"/>
          </a:p>
        </p:txBody>
      </p:sp>
      <p:sp>
        <p:nvSpPr>
          <p:cNvPr id="6" name="Espaço Reservado para Número de Slid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BCF789C-3C03-4D12-86FF-87D34EDC9516}"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40"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F064BA3-A608-4EFB-AF33-44BA8301730C}" type="datetimeFigureOut">
              <a:rPr lang="pt-BR" smtClean="0"/>
              <a:pPr/>
              <a:t>07/06/2017</a:t>
            </a:fld>
            <a:endParaRPr lang="pt-BR"/>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1F0AD2-9983-4BAA-800D-5996EF6A505C}" type="slidenum">
              <a:rPr lang="pt-BR" smtClean="0"/>
              <a:pPr/>
              <a:t>‹nº›</a:t>
            </a:fld>
            <a:endParaRPr lang="pt-BR"/>
          </a:p>
        </p:txBody>
      </p:sp>
    </p:spTree>
    <p:extLst>
      <p:ext uri="{BB962C8B-B14F-4D97-AF65-F5344CB8AC3E}">
        <p14:creationId xmlns:p14="http://schemas.microsoft.com/office/powerpoint/2010/main" val="398120100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pt.wikipedia.org/wiki/Ficheiro:Rotating_earth_(large).gif"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hyperlink" Target="http://2.bp.blogspot.com/-RWhKaJIx5cM/T5RgvGq4-mI/AAAAAAAAAP4/CmjQp0ZfLVE/s1600/planeta+terra.jpg"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m para caminhoneiro com sono"/>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692696"/>
            <a:ext cx="9144000" cy="393943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642910" y="1556792"/>
            <a:ext cx="8001056" cy="3046988"/>
          </a:xfrm>
          <a:prstGeom prst="rect">
            <a:avLst/>
          </a:prstGeom>
        </p:spPr>
        <p:txBody>
          <a:bodyPr wrap="square">
            <a:spAutoFit/>
          </a:bodyPr>
          <a:lstStyle/>
          <a:p>
            <a:pPr algn="ctr"/>
            <a:r>
              <a:rPr lang="pt-BR" sz="4800" b="1" dirty="0">
                <a:solidFill>
                  <a:srgbClr val="C00000"/>
                </a:solidFill>
                <a:latin typeface="Calibri" panose="020F0502020204030204" pitchFamily="34" charset="0"/>
                <a:cs typeface="Calibri" panose="020F0502020204030204" pitchFamily="34" charset="0"/>
              </a:rPr>
              <a:t>A RELAÇÃO ENTRE A FADIGA E O TEMPO TOTAL ACORDADO E DIRIGINDO PARA OS MOTORISTAS</a:t>
            </a:r>
          </a:p>
        </p:txBody>
      </p:sp>
      <p:sp>
        <p:nvSpPr>
          <p:cNvPr id="6" name="CaixaDeTexto 5"/>
          <p:cNvSpPr txBox="1"/>
          <p:nvPr/>
        </p:nvSpPr>
        <p:spPr>
          <a:xfrm>
            <a:off x="65253" y="5229200"/>
            <a:ext cx="9013493" cy="954107"/>
          </a:xfrm>
          <a:prstGeom prst="rect">
            <a:avLst/>
          </a:prstGeom>
          <a:noFill/>
        </p:spPr>
        <p:txBody>
          <a:bodyPr wrap="none" rtlCol="0">
            <a:spAutoFit/>
          </a:bodyPr>
          <a:lstStyle/>
          <a:p>
            <a:pPr algn="ctr"/>
            <a:r>
              <a:rPr lang="pt-BR" sz="2800" b="1" dirty="0">
                <a:solidFill>
                  <a:schemeClr val="tx1">
                    <a:lumMod val="75000"/>
                    <a:lumOff val="25000"/>
                  </a:schemeClr>
                </a:solidFill>
                <a:latin typeface="Calibri" panose="020F0502020204030204" pitchFamily="34" charset="0"/>
                <a:cs typeface="Calibri" panose="020F0502020204030204" pitchFamily="34" charset="0"/>
              </a:rPr>
              <a:t>Prof. Dr. Marco Túlio de Mello</a:t>
            </a:r>
          </a:p>
          <a:p>
            <a:pPr algn="ctr"/>
            <a:r>
              <a:rPr lang="pt-BR" sz="2800" b="1" dirty="0">
                <a:solidFill>
                  <a:schemeClr val="tx1">
                    <a:lumMod val="75000"/>
                    <a:lumOff val="25000"/>
                  </a:schemeClr>
                </a:solidFill>
                <a:latin typeface="Calibri" panose="020F0502020204030204" pitchFamily="34" charset="0"/>
                <a:cs typeface="Calibri" panose="020F0502020204030204" pitchFamily="34" charset="0"/>
              </a:rPr>
              <a:t>Centro Multidisciplinar em Sonolência e Acidentes - CEMSA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A70ACC95-1E04-4471-A7F5-4548C2D9EFB1}"/>
              </a:ext>
            </a:extLst>
          </p:cNvPr>
          <p:cNvGraphicFramePr/>
          <p:nvPr/>
        </p:nvGraphicFramePr>
        <p:xfrm>
          <a:off x="431540" y="620688"/>
          <a:ext cx="8280920"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BFCA935B-A18A-4213-BCDF-471D418A1561}"/>
              </a:ext>
            </a:extLst>
          </p:cNvPr>
          <p:cNvPicPr>
            <a:picLocks noChangeAspect="1" noChangeArrowheads="1"/>
          </p:cNvPicPr>
          <p:nvPr/>
        </p:nvPicPr>
        <p:blipFill>
          <a:blip r:embed="rId8" cstate="print"/>
          <a:srcRect l="11690" r="13479"/>
          <a:stretch>
            <a:fillRect/>
          </a:stretch>
        </p:blipFill>
        <p:spPr bwMode="auto">
          <a:xfrm>
            <a:off x="3707904" y="3352241"/>
            <a:ext cx="1656184" cy="1713279"/>
          </a:xfrm>
          <a:prstGeom prst="rect">
            <a:avLst/>
          </a:prstGeom>
          <a:noFill/>
          <a:ln>
            <a:noFill/>
          </a:ln>
          <a:effectLst>
            <a:softEdge rad="317500"/>
          </a:effectLst>
        </p:spPr>
      </p:pic>
      <p:sp>
        <p:nvSpPr>
          <p:cNvPr id="79876" name="Título 5">
            <a:extLst>
              <a:ext uri="{FF2B5EF4-FFF2-40B4-BE49-F238E27FC236}">
                <a16:creationId xmlns:a16="http://schemas.microsoft.com/office/drawing/2014/main" id="{9036B9D0-4D49-422B-87D8-2997A72A48A5}"/>
              </a:ext>
            </a:extLst>
          </p:cNvPr>
          <p:cNvSpPr>
            <a:spLocks noGrp="1"/>
          </p:cNvSpPr>
          <p:nvPr>
            <p:ph type="title"/>
          </p:nvPr>
        </p:nvSpPr>
        <p:spPr>
          <a:xfrm>
            <a:off x="2159000" y="2414588"/>
            <a:ext cx="4826000" cy="1066800"/>
          </a:xfrm>
        </p:spPr>
        <p:txBody>
          <a:bodyPr/>
          <a:lstStyle/>
          <a:p>
            <a:r>
              <a:rPr lang="pt-BR" altLang="pt-BR" sz="2100">
                <a:solidFill>
                  <a:srgbClr val="C00000"/>
                </a:solidFill>
                <a:latin typeface="Myriad Pro Black" pitchFamily="34" charset="0"/>
              </a:rPr>
              <a:t>Consequências do débito </a:t>
            </a:r>
            <a:br>
              <a:rPr lang="pt-BR" altLang="pt-BR" sz="2100">
                <a:solidFill>
                  <a:srgbClr val="C00000"/>
                </a:solidFill>
                <a:latin typeface="Myriad Pro Black" pitchFamily="34" charset="0"/>
              </a:rPr>
            </a:br>
            <a:r>
              <a:rPr lang="pt-BR" altLang="pt-BR" sz="2100">
                <a:solidFill>
                  <a:srgbClr val="C00000"/>
                </a:solidFill>
                <a:latin typeface="Myriad Pro Black" pitchFamily="34" charset="0"/>
              </a:rPr>
              <a:t>de SONO</a:t>
            </a:r>
          </a:p>
        </p:txBody>
      </p:sp>
    </p:spTree>
    <p:extLst>
      <p:ext uri="{BB962C8B-B14F-4D97-AF65-F5344CB8AC3E}">
        <p14:creationId xmlns:p14="http://schemas.microsoft.com/office/powerpoint/2010/main" val="42574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Conteúdo 5">
            <a:extLst>
              <a:ext uri="{FF2B5EF4-FFF2-40B4-BE49-F238E27FC236}">
                <a16:creationId xmlns:a16="http://schemas.microsoft.com/office/drawing/2014/main" id="{5C8AF095-97BB-4F62-AD66-FA0FE3AEFCF1}"/>
              </a:ext>
            </a:extLst>
          </p:cNvPr>
          <p:cNvSpPr>
            <a:spLocks noGrp="1"/>
          </p:cNvSpPr>
          <p:nvPr>
            <p:ph idx="1"/>
          </p:nvPr>
        </p:nvSpPr>
        <p:spPr>
          <a:xfrm>
            <a:off x="0" y="1747838"/>
            <a:ext cx="7000875" cy="4324350"/>
          </a:xfrm>
        </p:spPr>
        <p:txBody>
          <a:bodyPr/>
          <a:lstStyle/>
          <a:p>
            <a:pPr algn="ctr">
              <a:buClr>
                <a:srgbClr val="002060"/>
              </a:buClr>
              <a:buFontTx/>
              <a:buNone/>
            </a:pPr>
            <a:r>
              <a:rPr lang="pt-BR" altLang="pt-BR">
                <a:solidFill>
                  <a:srgbClr val="000000"/>
                </a:solidFill>
                <a:latin typeface="Calibri" panose="020F0502020204030204" pitchFamily="34" charset="0"/>
              </a:rPr>
              <a:t>                    </a:t>
            </a:r>
            <a:r>
              <a:rPr lang="pt-BR" altLang="pt-BR">
                <a:solidFill>
                  <a:srgbClr val="C00000"/>
                </a:solidFill>
                <a:latin typeface="Calibri" panose="020F0502020204030204" pitchFamily="34" charset="0"/>
              </a:rPr>
              <a:t>O débito de sono provoca:</a:t>
            </a:r>
          </a:p>
          <a:p>
            <a:pPr algn="ctr">
              <a:buClr>
                <a:srgbClr val="002060"/>
              </a:buClr>
              <a:buFontTx/>
              <a:buNone/>
            </a:pPr>
            <a:endParaRPr lang="pt-BR" altLang="pt-BR" sz="1800">
              <a:solidFill>
                <a:srgbClr val="C00000"/>
              </a:solidFill>
              <a:latin typeface="Calibri" panose="020F0502020204030204" pitchFamily="34" charset="0"/>
            </a:endParaRPr>
          </a:p>
          <a:p>
            <a:pPr lvl="1">
              <a:buClr>
                <a:srgbClr val="002060"/>
              </a:buClr>
              <a:buFont typeface="Arial" panose="020B0604020202020204" pitchFamily="34" charset="0"/>
              <a:buChar char="•"/>
            </a:pPr>
            <a:r>
              <a:rPr lang="pt-BR" altLang="pt-BR" sz="2200">
                <a:solidFill>
                  <a:srgbClr val="000000"/>
                </a:solidFill>
                <a:latin typeface="Calibri" panose="020F0502020204030204" pitchFamily="34" charset="0"/>
              </a:rPr>
              <a:t>Atrofia muscular</a:t>
            </a:r>
          </a:p>
          <a:p>
            <a:pPr lvl="1">
              <a:buFont typeface="Arial" panose="020B0604020202020204" pitchFamily="34" charset="0"/>
              <a:buChar char="•"/>
            </a:pPr>
            <a:endParaRPr lang="pt-BR" altLang="pt-BR" sz="1800">
              <a:solidFill>
                <a:srgbClr val="000000"/>
              </a:solidFill>
              <a:latin typeface="Calibri" panose="020F0502020204030204" pitchFamily="34" charset="0"/>
            </a:endParaRPr>
          </a:p>
          <a:p>
            <a:pPr lvl="1">
              <a:buClr>
                <a:srgbClr val="002060"/>
              </a:buClr>
              <a:buFont typeface="Arial" panose="020B0604020202020204" pitchFamily="34" charset="0"/>
              <a:buChar char="•"/>
            </a:pPr>
            <a:r>
              <a:rPr lang="pt-BR" altLang="pt-BR" sz="2200">
                <a:solidFill>
                  <a:srgbClr val="000000"/>
                </a:solidFill>
                <a:latin typeface="Calibri" panose="020F0502020204030204" pitchFamily="34" charset="0"/>
              </a:rPr>
              <a:t>Alterações dos hormônios: </a:t>
            </a:r>
          </a:p>
          <a:p>
            <a:pPr lvl="1">
              <a:buFontTx/>
              <a:buNone/>
            </a:pPr>
            <a:endParaRPr lang="pt-BR" altLang="pt-BR" sz="1400">
              <a:solidFill>
                <a:srgbClr val="000000"/>
              </a:solidFill>
              <a:latin typeface="Calibri" panose="020F0502020204030204" pitchFamily="34" charset="0"/>
            </a:endParaRPr>
          </a:p>
          <a:p>
            <a:pPr lvl="2"/>
            <a:r>
              <a:rPr lang="pt-BR" altLang="pt-BR">
                <a:solidFill>
                  <a:srgbClr val="000000"/>
                </a:solidFill>
                <a:latin typeface="Calibri" panose="020F0502020204030204" pitchFamily="34" charset="0"/>
              </a:rPr>
              <a:t>Aumento de Corticosterona </a:t>
            </a:r>
          </a:p>
          <a:p>
            <a:pPr lvl="2"/>
            <a:endParaRPr lang="pt-BR" altLang="pt-BR" sz="1200">
              <a:solidFill>
                <a:srgbClr val="000000"/>
              </a:solidFill>
              <a:latin typeface="Calibri" panose="020F0502020204030204" pitchFamily="34" charset="0"/>
            </a:endParaRPr>
          </a:p>
          <a:p>
            <a:pPr lvl="2"/>
            <a:r>
              <a:rPr lang="pt-BR" altLang="pt-BR">
                <a:solidFill>
                  <a:srgbClr val="000000"/>
                </a:solidFill>
                <a:latin typeface="Calibri" panose="020F0502020204030204" pitchFamily="34" charset="0"/>
              </a:rPr>
              <a:t>Redução de Testosterona</a:t>
            </a:r>
            <a:endParaRPr lang="pt-PT" altLang="pt-BR">
              <a:solidFill>
                <a:srgbClr val="000000"/>
              </a:solidFill>
              <a:latin typeface="Calibri" panose="020F0502020204030204" pitchFamily="34" charset="0"/>
            </a:endParaRPr>
          </a:p>
          <a:p>
            <a:pPr>
              <a:buClr>
                <a:srgbClr val="002060"/>
              </a:buClr>
            </a:pPr>
            <a:endParaRPr lang="pt-BR" altLang="pt-BR" sz="2400">
              <a:solidFill>
                <a:srgbClr val="000000"/>
              </a:solidFill>
              <a:latin typeface="Calibri" panose="020F0502020204030204" pitchFamily="34" charset="0"/>
            </a:endParaRPr>
          </a:p>
        </p:txBody>
      </p:sp>
      <p:sp>
        <p:nvSpPr>
          <p:cNvPr id="73731" name="CaixaDeTexto 3">
            <a:extLst>
              <a:ext uri="{FF2B5EF4-FFF2-40B4-BE49-F238E27FC236}">
                <a16:creationId xmlns:a16="http://schemas.microsoft.com/office/drawing/2014/main" id="{ABEBE4AF-7BDD-4FB1-AF72-0A1C6CBC34B3}"/>
              </a:ext>
            </a:extLst>
          </p:cNvPr>
          <p:cNvSpPr txBox="1">
            <a:spLocks noChangeArrowheads="1"/>
          </p:cNvSpPr>
          <p:nvPr/>
        </p:nvSpPr>
        <p:spPr bwMode="auto">
          <a:xfrm>
            <a:off x="2857500" y="6429375"/>
            <a:ext cx="1512888" cy="277813"/>
          </a:xfrm>
          <a:prstGeom prst="rect">
            <a:avLst/>
          </a:prstGeom>
          <a:noFill/>
          <a:ln w="9525">
            <a:noFill/>
            <a:miter lim="800000"/>
            <a:headEnd/>
            <a:tailEnd/>
          </a:ln>
        </p:spPr>
        <p:txBody>
          <a:bodyPr wrap="none">
            <a:spAutoFit/>
          </a:bodyPr>
          <a:lstStyle/>
          <a:p>
            <a:pPr>
              <a:defRPr/>
            </a:pPr>
            <a:r>
              <a:rPr lang="pt-BR" sz="1200" dirty="0">
                <a:solidFill>
                  <a:schemeClr val="bg2">
                    <a:lumMod val="50000"/>
                  </a:schemeClr>
                </a:solidFill>
                <a:latin typeface="Myriad Pro"/>
                <a:cs typeface="+mn-cs"/>
              </a:rPr>
              <a:t>(</a:t>
            </a:r>
            <a:r>
              <a:rPr lang="pt-BR" sz="1200" dirty="0" err="1">
                <a:solidFill>
                  <a:schemeClr val="bg2">
                    <a:lumMod val="50000"/>
                  </a:schemeClr>
                </a:solidFill>
                <a:latin typeface="Myriad Pro"/>
                <a:cs typeface="+mn-cs"/>
              </a:rPr>
              <a:t>Dattilo</a:t>
            </a:r>
            <a:r>
              <a:rPr lang="pt-BR" sz="1200" dirty="0">
                <a:solidFill>
                  <a:schemeClr val="bg2">
                    <a:lumMod val="50000"/>
                  </a:schemeClr>
                </a:solidFill>
                <a:latin typeface="Myriad Pro"/>
                <a:cs typeface="+mn-cs"/>
              </a:rPr>
              <a:t> </a:t>
            </a:r>
            <a:r>
              <a:rPr lang="pt-BR" sz="1200" dirty="0" err="1">
                <a:solidFill>
                  <a:schemeClr val="bg2">
                    <a:lumMod val="50000"/>
                  </a:schemeClr>
                </a:solidFill>
                <a:latin typeface="Myriad Pro"/>
                <a:cs typeface="+mn-cs"/>
              </a:rPr>
              <a:t>et</a:t>
            </a:r>
            <a:r>
              <a:rPr lang="pt-BR" sz="1200" dirty="0">
                <a:solidFill>
                  <a:schemeClr val="bg2">
                    <a:lumMod val="50000"/>
                  </a:schemeClr>
                </a:solidFill>
                <a:latin typeface="Myriad Pro"/>
                <a:cs typeface="+mn-cs"/>
              </a:rPr>
              <a:t> al., 2011)</a:t>
            </a:r>
          </a:p>
        </p:txBody>
      </p:sp>
      <p:pic>
        <p:nvPicPr>
          <p:cNvPr id="8" name="Picture 2" descr="C:\Documents and Settings\narcifv\Meus documentos\Minhas imagens\sleep deprivation.jpg">
            <a:extLst>
              <a:ext uri="{FF2B5EF4-FFF2-40B4-BE49-F238E27FC236}">
                <a16:creationId xmlns:a16="http://schemas.microsoft.com/office/drawing/2014/main" id="{EED25E90-14CC-465F-9B4C-4ECEBBEA7029}"/>
              </a:ext>
            </a:extLst>
          </p:cNvPr>
          <p:cNvPicPr>
            <a:picLocks noChangeAspect="1" noChangeArrowheads="1"/>
          </p:cNvPicPr>
          <p:nvPr/>
        </p:nvPicPr>
        <p:blipFill>
          <a:blip r:embed="rId2"/>
          <a:srcRect/>
          <a:stretch>
            <a:fillRect/>
          </a:stretch>
        </p:blipFill>
        <p:spPr bwMode="auto">
          <a:xfrm>
            <a:off x="5214942" y="3500438"/>
            <a:ext cx="3685831" cy="2714644"/>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2">
            <a:extLst>
              <a:ext uri="{FF2B5EF4-FFF2-40B4-BE49-F238E27FC236}">
                <a16:creationId xmlns:a16="http://schemas.microsoft.com/office/drawing/2014/main" id="{87DE8AE0-F3D8-4AB0-9392-523E30CC8463}"/>
              </a:ext>
            </a:extLst>
          </p:cNvPr>
          <p:cNvPicPr>
            <a:picLocks noChangeAspect="1" noChangeArrowheads="1"/>
          </p:cNvPicPr>
          <p:nvPr/>
        </p:nvPicPr>
        <p:blipFill>
          <a:blip r:embed="rId3"/>
          <a:srcRect l="27943" t="35063" r="31102" b="26547"/>
          <a:stretch>
            <a:fillRect/>
          </a:stretch>
        </p:blipFill>
        <p:spPr bwMode="auto">
          <a:xfrm>
            <a:off x="6084168" y="123651"/>
            <a:ext cx="2575411" cy="1357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a:extLst>
              <a:ext uri="{FF2B5EF4-FFF2-40B4-BE49-F238E27FC236}">
                <a16:creationId xmlns:a16="http://schemas.microsoft.com/office/drawing/2014/main" id="{7AFD6385-7788-4A92-B662-BA4EE2DD12D3}"/>
              </a:ext>
            </a:extLst>
          </p:cNvPr>
          <p:cNvPicPr>
            <a:picLocks noChangeAspect="1" noChangeArrowheads="1"/>
          </p:cNvPicPr>
          <p:nvPr/>
        </p:nvPicPr>
        <p:blipFill>
          <a:blip r:embed="rId4"/>
          <a:srcRect/>
          <a:stretch>
            <a:fillRect/>
          </a:stretch>
        </p:blipFill>
        <p:spPr bwMode="auto">
          <a:xfrm>
            <a:off x="142845" y="142852"/>
            <a:ext cx="3214710" cy="1338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http://images04.olx.com.br/ui/11/87/08/1301515052_182557908_1-ratos-laboratorio-mercol-taguatinga.jpg">
            <a:extLst>
              <a:ext uri="{FF2B5EF4-FFF2-40B4-BE49-F238E27FC236}">
                <a16:creationId xmlns:a16="http://schemas.microsoft.com/office/drawing/2014/main" id="{519108A4-9E16-412B-9F77-3D7C55BB25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936" y="364167"/>
            <a:ext cx="1488281" cy="11168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54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Conteúdo 2">
            <a:extLst>
              <a:ext uri="{FF2B5EF4-FFF2-40B4-BE49-F238E27FC236}">
                <a16:creationId xmlns:a16="http://schemas.microsoft.com/office/drawing/2014/main" id="{F21935BE-7987-406E-B0FE-B2D1EA26FC63}"/>
              </a:ext>
            </a:extLst>
          </p:cNvPr>
          <p:cNvSpPr>
            <a:spLocks noGrp="1"/>
          </p:cNvSpPr>
          <p:nvPr>
            <p:ph idx="1"/>
          </p:nvPr>
        </p:nvSpPr>
        <p:spPr>
          <a:xfrm>
            <a:off x="107504" y="1"/>
            <a:ext cx="8928992" cy="6084888"/>
          </a:xfrm>
        </p:spPr>
        <p:txBody>
          <a:bodyPr>
            <a:normAutofit/>
          </a:bodyPr>
          <a:lstStyle/>
          <a:p>
            <a:pPr marL="0" indent="0" algn="ctr">
              <a:buFont typeface="Wingdings" panose="05000000000000000000" pitchFamily="2" charset="2"/>
              <a:buNone/>
            </a:pPr>
            <a:r>
              <a:rPr lang="pt-BR" altLang="pt-BR" sz="4000" dirty="0">
                <a:solidFill>
                  <a:srgbClr val="C00000"/>
                </a:solidFill>
                <a:latin typeface="Calibri" panose="020F0502020204030204" pitchFamily="34" charset="0"/>
              </a:rPr>
              <a:t>HORAIO DE RISCO PARA O ACIDENTE  PARA O  TRABALHOEM TURNOS </a:t>
            </a:r>
          </a:p>
          <a:p>
            <a:pPr marL="0" indent="0" algn="ctr">
              <a:buFont typeface="Wingdings" panose="05000000000000000000" pitchFamily="2" charset="2"/>
              <a:buNone/>
            </a:pPr>
            <a:r>
              <a:rPr lang="pt-BR" altLang="pt-BR" sz="4000" dirty="0">
                <a:solidFill>
                  <a:srgbClr val="C00000"/>
                </a:solidFill>
                <a:latin typeface="Calibri" panose="020F0502020204030204" pitchFamily="34" charset="0"/>
              </a:rPr>
              <a:t>/ NOTURNO - MOTORISTAS</a:t>
            </a:r>
          </a:p>
        </p:txBody>
      </p:sp>
      <p:pic>
        <p:nvPicPr>
          <p:cNvPr id="3074" name="Picture 2" descr="http://blogdocaminhoneiro.com/wp-content/uploads/2011/11/caminhao-no-mato-grosso.jpg">
            <a:extLst>
              <a:ext uri="{FF2B5EF4-FFF2-40B4-BE49-F238E27FC236}">
                <a16:creationId xmlns:a16="http://schemas.microsoft.com/office/drawing/2014/main" id="{4A9D916C-1B70-45DE-A4A6-2E2258D3DA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77397"/>
            <a:ext cx="7200800" cy="4810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70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Rodapé 4">
            <a:extLst>
              <a:ext uri="{FF2B5EF4-FFF2-40B4-BE49-F238E27FC236}">
                <a16:creationId xmlns:a16="http://schemas.microsoft.com/office/drawing/2014/main" id="{73B11C35-7B0F-4F7B-BCFD-C9A1F2A3565B}"/>
              </a:ext>
            </a:extLst>
          </p:cNvPr>
          <p:cNvSpPr>
            <a:spLocks noGrp="1"/>
          </p:cNvSpPr>
          <p:nvPr>
            <p:ph type="ftr" sz="quarter" idx="11"/>
          </p:nvPr>
        </p:nvSpPr>
        <p:spPr/>
        <p:txBody>
          <a:bodyPr/>
          <a:lstStyle/>
          <a:p>
            <a:pPr>
              <a:defRPr/>
            </a:pPr>
            <a:r>
              <a:rPr lang="en-US" dirty="0" err="1"/>
              <a:t>Folkard</a:t>
            </a:r>
            <a:r>
              <a:rPr lang="en-US" dirty="0"/>
              <a:t> et al. (2006)</a:t>
            </a:r>
          </a:p>
        </p:txBody>
      </p:sp>
      <p:pic>
        <p:nvPicPr>
          <p:cNvPr id="2" name="Picture 2">
            <a:extLst>
              <a:ext uri="{FF2B5EF4-FFF2-40B4-BE49-F238E27FC236}">
                <a16:creationId xmlns:a16="http://schemas.microsoft.com/office/drawing/2014/main" id="{6BBE74EF-5D90-484A-9698-CB24D4DF0FF2}"/>
              </a:ext>
            </a:extLst>
          </p:cNvPr>
          <p:cNvPicPr>
            <a:picLocks noChangeAspect="1" noChangeArrowheads="1"/>
          </p:cNvPicPr>
          <p:nvPr/>
        </p:nvPicPr>
        <p:blipFill>
          <a:blip r:embed="rId2"/>
          <a:srcRect/>
          <a:stretch>
            <a:fillRect/>
          </a:stretch>
        </p:blipFill>
        <p:spPr bwMode="auto">
          <a:xfrm>
            <a:off x="2124075" y="919163"/>
            <a:ext cx="5981700" cy="5545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0" name="CaixaDeTexto 2">
            <a:extLst>
              <a:ext uri="{FF2B5EF4-FFF2-40B4-BE49-F238E27FC236}">
                <a16:creationId xmlns:a16="http://schemas.microsoft.com/office/drawing/2014/main" id="{80FD47FE-5132-4826-A467-A31B8D69E076}"/>
              </a:ext>
            </a:extLst>
          </p:cNvPr>
          <p:cNvSpPr txBox="1">
            <a:spLocks noChangeArrowheads="1"/>
          </p:cNvSpPr>
          <p:nvPr/>
        </p:nvSpPr>
        <p:spPr bwMode="auto">
          <a:xfrm>
            <a:off x="1331913" y="188913"/>
            <a:ext cx="584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b="1">
                <a:solidFill>
                  <a:srgbClr val="C00000"/>
                </a:solidFill>
              </a:rPr>
              <a:t>Ritmo Circadiano x Risco Ocupacional</a:t>
            </a:r>
          </a:p>
        </p:txBody>
      </p:sp>
      <p:sp>
        <p:nvSpPr>
          <p:cNvPr id="6" name="Forma livre 5">
            <a:extLst>
              <a:ext uri="{FF2B5EF4-FFF2-40B4-BE49-F238E27FC236}">
                <a16:creationId xmlns:a16="http://schemas.microsoft.com/office/drawing/2014/main" id="{03B0DCED-CF8D-4E69-ABC5-C2590D807988}"/>
              </a:ext>
            </a:extLst>
          </p:cNvPr>
          <p:cNvSpPr/>
          <p:nvPr/>
        </p:nvSpPr>
        <p:spPr>
          <a:xfrm>
            <a:off x="2889250" y="1368425"/>
            <a:ext cx="5164138" cy="2716213"/>
          </a:xfrm>
          <a:custGeom>
            <a:avLst/>
            <a:gdLst>
              <a:gd name="connsiteX0" fmla="*/ 0 w 5164428"/>
              <a:gd name="connsiteY0" fmla="*/ 1116454 h 2715049"/>
              <a:gd name="connsiteX1" fmla="*/ 244699 w 5164428"/>
              <a:gd name="connsiteY1" fmla="*/ 60386 h 2715049"/>
              <a:gd name="connsiteX2" fmla="*/ 927279 w 5164428"/>
              <a:gd name="connsiteY2" fmla="*/ 2713434 h 2715049"/>
              <a:gd name="connsiteX3" fmla="*/ 2318197 w 5164428"/>
              <a:gd name="connsiteY3" fmla="*/ 485389 h 2715049"/>
              <a:gd name="connsiteX4" fmla="*/ 3721994 w 5164428"/>
              <a:gd name="connsiteY4" fmla="*/ 2610403 h 2715049"/>
              <a:gd name="connsiteX5" fmla="*/ 4842456 w 5164428"/>
              <a:gd name="connsiteY5" fmla="*/ 536904 h 2715049"/>
              <a:gd name="connsiteX6" fmla="*/ 5164428 w 5164428"/>
              <a:gd name="connsiteY6" fmla="*/ 1129332 h 2715049"/>
              <a:gd name="connsiteX7" fmla="*/ 5164428 w 5164428"/>
              <a:gd name="connsiteY7" fmla="*/ 1129332 h 2715049"/>
              <a:gd name="connsiteX8" fmla="*/ 5164428 w 5164428"/>
              <a:gd name="connsiteY8" fmla="*/ 1129332 h 2715049"/>
              <a:gd name="connsiteX9" fmla="*/ 5164428 w 5164428"/>
              <a:gd name="connsiteY9" fmla="*/ 1142211 h 2715049"/>
              <a:gd name="connsiteX10" fmla="*/ 5164428 w 5164428"/>
              <a:gd name="connsiteY10" fmla="*/ 1142211 h 2715049"/>
              <a:gd name="connsiteX11" fmla="*/ 5164428 w 5164428"/>
              <a:gd name="connsiteY11" fmla="*/ 1142211 h 2715049"/>
              <a:gd name="connsiteX12" fmla="*/ 5164428 w 5164428"/>
              <a:gd name="connsiteY12" fmla="*/ 1167969 h 27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4428" h="2715049">
                <a:moveTo>
                  <a:pt x="0" y="1116454"/>
                </a:moveTo>
                <a:cubicBezTo>
                  <a:pt x="45076" y="455338"/>
                  <a:pt x="90153" y="-205777"/>
                  <a:pt x="244699" y="60386"/>
                </a:cubicBezTo>
                <a:cubicBezTo>
                  <a:pt x="399246" y="326549"/>
                  <a:pt x="581696" y="2642600"/>
                  <a:pt x="927279" y="2713434"/>
                </a:cubicBezTo>
                <a:cubicBezTo>
                  <a:pt x="1272862" y="2784268"/>
                  <a:pt x="1852411" y="502561"/>
                  <a:pt x="2318197" y="485389"/>
                </a:cubicBezTo>
                <a:cubicBezTo>
                  <a:pt x="2783983" y="468217"/>
                  <a:pt x="3301284" y="2601817"/>
                  <a:pt x="3721994" y="2610403"/>
                </a:cubicBezTo>
                <a:cubicBezTo>
                  <a:pt x="4142704" y="2618989"/>
                  <a:pt x="4602050" y="783749"/>
                  <a:pt x="4842456" y="536904"/>
                </a:cubicBezTo>
                <a:cubicBezTo>
                  <a:pt x="5082862" y="290059"/>
                  <a:pt x="5164428" y="1129332"/>
                  <a:pt x="5164428" y="1129332"/>
                </a:cubicBezTo>
                <a:lnTo>
                  <a:pt x="5164428" y="1129332"/>
                </a:lnTo>
                <a:lnTo>
                  <a:pt x="5164428" y="1129332"/>
                </a:lnTo>
                <a:lnTo>
                  <a:pt x="5164428" y="1142211"/>
                </a:lnTo>
                <a:lnTo>
                  <a:pt x="5164428" y="1142211"/>
                </a:lnTo>
                <a:lnTo>
                  <a:pt x="5164428" y="1142211"/>
                </a:lnTo>
                <a:lnTo>
                  <a:pt x="5164428" y="1167969"/>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71038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C6101AD1-A862-461D-BC6F-44D09FC27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2133600"/>
            <a:ext cx="5534025" cy="417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43" name="Espaço Reservado para Conteúdo 2">
            <a:extLst>
              <a:ext uri="{FF2B5EF4-FFF2-40B4-BE49-F238E27FC236}">
                <a16:creationId xmlns:a16="http://schemas.microsoft.com/office/drawing/2014/main" id="{DFA17345-663B-4C8E-8C06-796F99AD9B41}"/>
              </a:ext>
            </a:extLst>
          </p:cNvPr>
          <p:cNvSpPr>
            <a:spLocks noGrp="1"/>
          </p:cNvSpPr>
          <p:nvPr>
            <p:ph idx="1"/>
          </p:nvPr>
        </p:nvSpPr>
        <p:spPr>
          <a:xfrm>
            <a:off x="323850" y="620713"/>
            <a:ext cx="8229600" cy="863600"/>
          </a:xfrm>
        </p:spPr>
        <p:txBody>
          <a:bodyPr/>
          <a:lstStyle/>
          <a:p>
            <a:pPr marL="0" indent="0">
              <a:lnSpc>
                <a:spcPct val="150000"/>
              </a:lnSpc>
              <a:buFont typeface="Wingdings" panose="05000000000000000000" pitchFamily="2" charset="2"/>
              <a:buNone/>
            </a:pPr>
            <a:r>
              <a:rPr lang="pt-BR" altLang="pt-BR" sz="1800">
                <a:solidFill>
                  <a:srgbClr val="C00000"/>
                </a:solidFill>
              </a:rPr>
              <a:t>Os RR aumentaram de forma linear entre os turnos M-T-N.</a:t>
            </a:r>
          </a:p>
          <a:p>
            <a:pPr marL="0" lvl="1" indent="0" algn="just">
              <a:lnSpc>
                <a:spcPct val="150000"/>
              </a:lnSpc>
              <a:buFont typeface="Wingdings" panose="05000000000000000000" pitchFamily="2" charset="2"/>
              <a:buNone/>
            </a:pPr>
            <a:endParaRPr lang="pt-BR" altLang="pt-BR" sz="1800">
              <a:solidFill>
                <a:srgbClr val="C00000"/>
              </a:solidFill>
              <a:latin typeface="Myriad Pro" pitchFamily="34" charset="0"/>
            </a:endParaRPr>
          </a:p>
        </p:txBody>
      </p:sp>
      <p:sp>
        <p:nvSpPr>
          <p:cNvPr id="8" name="Espaço Reservado para Conteúdo 2">
            <a:extLst>
              <a:ext uri="{FF2B5EF4-FFF2-40B4-BE49-F238E27FC236}">
                <a16:creationId xmlns:a16="http://schemas.microsoft.com/office/drawing/2014/main" id="{5D860A76-4E20-41BC-92CE-59671959B17B}"/>
              </a:ext>
            </a:extLst>
          </p:cNvPr>
          <p:cNvSpPr txBox="1">
            <a:spLocks/>
          </p:cNvSpPr>
          <p:nvPr/>
        </p:nvSpPr>
        <p:spPr>
          <a:xfrm>
            <a:off x="333375" y="1125538"/>
            <a:ext cx="8229600" cy="863600"/>
          </a:xfrm>
          <a:prstGeom prst="rect">
            <a:avLst/>
          </a:prstGeom>
        </p:spPr>
        <p:txBody>
          <a:bodyPr/>
          <a:lstStyle/>
          <a:p>
            <a:pPr>
              <a:lnSpc>
                <a:spcPct val="150000"/>
              </a:lnSpc>
              <a:spcBef>
                <a:spcPct val="20000"/>
              </a:spcBef>
              <a:defRPr/>
            </a:pPr>
            <a:r>
              <a:rPr lang="pt-BR" b="1" dirty="0">
                <a:solidFill>
                  <a:srgbClr val="C00000"/>
                </a:solidFill>
                <a:latin typeface="+mn-lt"/>
                <a:cs typeface="+mn-cs"/>
              </a:rPr>
              <a:t>O turno vespertino apresentou um </a:t>
            </a:r>
            <a:r>
              <a:rPr lang="pt-BR" b="1" dirty="0">
                <a:solidFill>
                  <a:srgbClr val="C00000"/>
                </a:solidFill>
                <a:latin typeface="Arial" charset="0"/>
                <a:cs typeface="+mn-cs"/>
              </a:rPr>
              <a:t>RR 18,3% </a:t>
            </a:r>
            <a:r>
              <a:rPr lang="pt-BR" b="1" dirty="0">
                <a:solidFill>
                  <a:srgbClr val="C00000"/>
                </a:solidFill>
                <a:latin typeface="+mn-lt"/>
                <a:cs typeface="+mn-cs"/>
              </a:rPr>
              <a:t>maior e o turno noturno 30,4%.</a:t>
            </a:r>
          </a:p>
          <a:p>
            <a:pPr marL="0" lvl="1" algn="just" fontAlgn="auto">
              <a:lnSpc>
                <a:spcPct val="150000"/>
              </a:lnSpc>
              <a:spcBef>
                <a:spcPct val="20000"/>
              </a:spcBef>
              <a:spcAft>
                <a:spcPts val="0"/>
              </a:spcAft>
              <a:buFont typeface="Arial" pitchFamily="34" charset="0"/>
              <a:buNone/>
              <a:defRPr/>
            </a:pPr>
            <a:endParaRPr lang="pt-BR" dirty="0">
              <a:solidFill>
                <a:schemeClr val="bg1">
                  <a:lumMod val="50000"/>
                </a:schemeClr>
              </a:solidFill>
              <a:latin typeface="Myriad Pro" pitchFamily="34" charset="0"/>
              <a:cs typeface="+mn-cs"/>
            </a:endParaRPr>
          </a:p>
        </p:txBody>
      </p:sp>
      <p:sp>
        <p:nvSpPr>
          <p:cNvPr id="87045" name="Retângulo 8">
            <a:extLst>
              <a:ext uri="{FF2B5EF4-FFF2-40B4-BE49-F238E27FC236}">
                <a16:creationId xmlns:a16="http://schemas.microsoft.com/office/drawing/2014/main" id="{890888CB-905A-4AAD-9821-8FBC6EB5779E}"/>
              </a:ext>
            </a:extLst>
          </p:cNvPr>
          <p:cNvSpPr>
            <a:spLocks noChangeArrowheads="1"/>
          </p:cNvSpPr>
          <p:nvPr/>
        </p:nvSpPr>
        <p:spPr bwMode="auto">
          <a:xfrm>
            <a:off x="5508625" y="3213100"/>
            <a:ext cx="84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b="1">
                <a:solidFill>
                  <a:srgbClr val="FF0000"/>
                </a:solidFill>
              </a:rPr>
              <a:t>&gt; 18,3%</a:t>
            </a:r>
          </a:p>
        </p:txBody>
      </p:sp>
      <p:sp>
        <p:nvSpPr>
          <p:cNvPr id="87046" name="Retângulo 9">
            <a:extLst>
              <a:ext uri="{FF2B5EF4-FFF2-40B4-BE49-F238E27FC236}">
                <a16:creationId xmlns:a16="http://schemas.microsoft.com/office/drawing/2014/main" id="{5D2706FA-6646-4F49-A97F-1DED253C2DE9}"/>
              </a:ext>
            </a:extLst>
          </p:cNvPr>
          <p:cNvSpPr>
            <a:spLocks noChangeArrowheads="1"/>
          </p:cNvSpPr>
          <p:nvPr/>
        </p:nvSpPr>
        <p:spPr bwMode="auto">
          <a:xfrm>
            <a:off x="7112000" y="2459038"/>
            <a:ext cx="844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b="1">
                <a:solidFill>
                  <a:srgbClr val="FF0000"/>
                </a:solidFill>
              </a:rPr>
              <a:t>&gt; 30,4%</a:t>
            </a:r>
          </a:p>
        </p:txBody>
      </p:sp>
      <p:cxnSp>
        <p:nvCxnSpPr>
          <p:cNvPr id="11" name="Conector reto 10">
            <a:extLst>
              <a:ext uri="{FF2B5EF4-FFF2-40B4-BE49-F238E27FC236}">
                <a16:creationId xmlns:a16="http://schemas.microsoft.com/office/drawing/2014/main" id="{710FCC8C-12C6-4B0D-B3F9-FE71B6C3FDE1}"/>
              </a:ext>
            </a:extLst>
          </p:cNvPr>
          <p:cNvCxnSpPr/>
          <p:nvPr/>
        </p:nvCxnSpPr>
        <p:spPr>
          <a:xfrm>
            <a:off x="3648075" y="4857750"/>
            <a:ext cx="4740275" cy="111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7048" name="Retângulo 13">
            <a:extLst>
              <a:ext uri="{FF2B5EF4-FFF2-40B4-BE49-F238E27FC236}">
                <a16:creationId xmlns:a16="http://schemas.microsoft.com/office/drawing/2014/main" id="{15A153EF-D61D-4747-9E56-6B3E8939FF21}"/>
              </a:ext>
            </a:extLst>
          </p:cNvPr>
          <p:cNvSpPr>
            <a:spLocks noChangeArrowheads="1"/>
          </p:cNvSpPr>
          <p:nvPr/>
        </p:nvSpPr>
        <p:spPr bwMode="auto">
          <a:xfrm>
            <a:off x="6216650" y="6535738"/>
            <a:ext cx="1884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pt-BR" sz="1100"/>
              <a:t>(Folkard and Tucker, 2003)</a:t>
            </a:r>
            <a:endParaRPr lang="pt-BR" altLang="pt-BR" sz="1100"/>
          </a:p>
        </p:txBody>
      </p:sp>
      <p:sp>
        <p:nvSpPr>
          <p:cNvPr id="12" name="Retângulo 11">
            <a:extLst>
              <a:ext uri="{FF2B5EF4-FFF2-40B4-BE49-F238E27FC236}">
                <a16:creationId xmlns:a16="http://schemas.microsoft.com/office/drawing/2014/main" id="{083794A5-69F9-4120-961D-4472C465BC78}"/>
              </a:ext>
            </a:extLst>
          </p:cNvPr>
          <p:cNvSpPr/>
          <p:nvPr/>
        </p:nvSpPr>
        <p:spPr>
          <a:xfrm>
            <a:off x="7308850" y="3046413"/>
            <a:ext cx="576263" cy="24590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Retângulo 12">
            <a:extLst>
              <a:ext uri="{FF2B5EF4-FFF2-40B4-BE49-F238E27FC236}">
                <a16:creationId xmlns:a16="http://schemas.microsoft.com/office/drawing/2014/main" id="{C8FC4CFB-7FB8-412D-BF91-AEE24A351A6C}"/>
              </a:ext>
            </a:extLst>
          </p:cNvPr>
          <p:cNvSpPr/>
          <p:nvPr/>
        </p:nvSpPr>
        <p:spPr>
          <a:xfrm>
            <a:off x="5700713" y="3884613"/>
            <a:ext cx="649287" cy="16208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1301000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A7F4A146-A0E3-4B5F-8F59-82D41C7D0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50" y="2276475"/>
            <a:ext cx="5305425"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Conector de seta reta 15">
            <a:extLst>
              <a:ext uri="{FF2B5EF4-FFF2-40B4-BE49-F238E27FC236}">
                <a16:creationId xmlns:a16="http://schemas.microsoft.com/office/drawing/2014/main" id="{14092711-B751-4F1C-BB0E-F4DCD472BC40}"/>
              </a:ext>
            </a:extLst>
          </p:cNvPr>
          <p:cNvCxnSpPr/>
          <p:nvPr/>
        </p:nvCxnSpPr>
        <p:spPr>
          <a:xfrm flipV="1">
            <a:off x="4500563" y="2708275"/>
            <a:ext cx="3024187" cy="2016125"/>
          </a:xfrm>
          <a:prstGeom prst="straightConnector1">
            <a:avLst/>
          </a:prstGeom>
          <a:ln w="28575">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88068" name="Retângulo 16">
            <a:extLst>
              <a:ext uri="{FF2B5EF4-FFF2-40B4-BE49-F238E27FC236}">
                <a16:creationId xmlns:a16="http://schemas.microsoft.com/office/drawing/2014/main" id="{5587A02E-3B35-4521-98BA-5A8F8C3F4C87}"/>
              </a:ext>
            </a:extLst>
          </p:cNvPr>
          <p:cNvSpPr>
            <a:spLocks noChangeArrowheads="1"/>
          </p:cNvSpPr>
          <p:nvPr/>
        </p:nvSpPr>
        <p:spPr bwMode="auto">
          <a:xfrm>
            <a:off x="5580063" y="4025900"/>
            <a:ext cx="541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b="1">
                <a:solidFill>
                  <a:srgbClr val="FF0000"/>
                </a:solidFill>
              </a:rPr>
              <a:t>&gt;6%</a:t>
            </a:r>
          </a:p>
        </p:txBody>
      </p:sp>
      <p:sp>
        <p:nvSpPr>
          <p:cNvPr id="88069" name="Retângulo 17">
            <a:extLst>
              <a:ext uri="{FF2B5EF4-FFF2-40B4-BE49-F238E27FC236}">
                <a16:creationId xmlns:a16="http://schemas.microsoft.com/office/drawing/2014/main" id="{7E1D4D1E-7F03-4727-BC72-F50D41EDAD6A}"/>
              </a:ext>
            </a:extLst>
          </p:cNvPr>
          <p:cNvSpPr>
            <a:spLocks noChangeArrowheads="1"/>
          </p:cNvSpPr>
          <p:nvPr/>
        </p:nvSpPr>
        <p:spPr bwMode="auto">
          <a:xfrm>
            <a:off x="6659563" y="3522663"/>
            <a:ext cx="646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b="1">
                <a:solidFill>
                  <a:srgbClr val="FF0000"/>
                </a:solidFill>
              </a:rPr>
              <a:t>&gt;17%</a:t>
            </a:r>
          </a:p>
        </p:txBody>
      </p:sp>
      <p:sp>
        <p:nvSpPr>
          <p:cNvPr id="88070" name="Retângulo 18">
            <a:extLst>
              <a:ext uri="{FF2B5EF4-FFF2-40B4-BE49-F238E27FC236}">
                <a16:creationId xmlns:a16="http://schemas.microsoft.com/office/drawing/2014/main" id="{1EC1C354-FA67-4250-8DD9-BCDFE590BB60}"/>
              </a:ext>
            </a:extLst>
          </p:cNvPr>
          <p:cNvSpPr>
            <a:spLocks noChangeArrowheads="1"/>
          </p:cNvSpPr>
          <p:nvPr/>
        </p:nvSpPr>
        <p:spPr bwMode="auto">
          <a:xfrm>
            <a:off x="7596188" y="2349500"/>
            <a:ext cx="644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b="1">
                <a:solidFill>
                  <a:srgbClr val="FF0000"/>
                </a:solidFill>
              </a:rPr>
              <a:t>&gt;36%</a:t>
            </a:r>
          </a:p>
        </p:txBody>
      </p:sp>
      <p:cxnSp>
        <p:nvCxnSpPr>
          <p:cNvPr id="20" name="Conector reto 19">
            <a:extLst>
              <a:ext uri="{FF2B5EF4-FFF2-40B4-BE49-F238E27FC236}">
                <a16:creationId xmlns:a16="http://schemas.microsoft.com/office/drawing/2014/main" id="{BAF5D684-AF8B-46C3-8CC7-A591B89FB1D5}"/>
              </a:ext>
            </a:extLst>
          </p:cNvPr>
          <p:cNvCxnSpPr/>
          <p:nvPr/>
        </p:nvCxnSpPr>
        <p:spPr>
          <a:xfrm>
            <a:off x="3924300" y="4808538"/>
            <a:ext cx="43195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8072" name="Espaço Reservado para Conteúdo 2">
            <a:extLst>
              <a:ext uri="{FF2B5EF4-FFF2-40B4-BE49-F238E27FC236}">
                <a16:creationId xmlns:a16="http://schemas.microsoft.com/office/drawing/2014/main" id="{5502F736-A1D3-40CD-8F5A-CA65A7CF3456}"/>
              </a:ext>
            </a:extLst>
          </p:cNvPr>
          <p:cNvSpPr txBox="1">
            <a:spLocks/>
          </p:cNvSpPr>
          <p:nvPr/>
        </p:nvSpPr>
        <p:spPr bwMode="auto">
          <a:xfrm>
            <a:off x="250825" y="69215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Bef>
                <a:spcPct val="20000"/>
              </a:spcBef>
              <a:buFont typeface="Arial" panose="020B0604020202020204" pitchFamily="34" charset="0"/>
              <a:buNone/>
            </a:pPr>
            <a:r>
              <a:rPr lang="pt-BR" altLang="pt-BR" sz="2000" b="1">
                <a:solidFill>
                  <a:srgbClr val="C00000"/>
                </a:solidFill>
                <a:latin typeface="Calibri" panose="020F0502020204030204" pitchFamily="34" charset="0"/>
              </a:rPr>
              <a:t>Os resultados demonstraram que os incidentes provocados por fadiga ocorreram em média </a:t>
            </a:r>
            <a:r>
              <a:rPr lang="pt-BR" altLang="pt-BR" sz="2000" b="1">
                <a:solidFill>
                  <a:srgbClr val="FF0000"/>
                </a:solidFill>
                <a:latin typeface="Calibri" panose="020F0502020204030204" pitchFamily="34" charset="0"/>
              </a:rPr>
              <a:t>6%</a:t>
            </a:r>
            <a:r>
              <a:rPr lang="pt-BR" altLang="pt-BR" sz="2000" b="1">
                <a:solidFill>
                  <a:srgbClr val="C00000"/>
                </a:solidFill>
                <a:latin typeface="Calibri" panose="020F0502020204030204" pitchFamily="34" charset="0"/>
              </a:rPr>
              <a:t> a mais na segunda noite, </a:t>
            </a:r>
            <a:r>
              <a:rPr lang="pt-BR" altLang="pt-BR" sz="2000" b="1">
                <a:solidFill>
                  <a:srgbClr val="FF0000"/>
                </a:solidFill>
                <a:latin typeface="Calibri" panose="020F0502020204030204" pitchFamily="34" charset="0"/>
              </a:rPr>
              <a:t>17%</a:t>
            </a:r>
            <a:r>
              <a:rPr lang="pt-BR" altLang="pt-BR" sz="2000" b="1">
                <a:solidFill>
                  <a:srgbClr val="C00000"/>
                </a:solidFill>
                <a:latin typeface="Calibri" panose="020F0502020204030204" pitchFamily="34" charset="0"/>
              </a:rPr>
              <a:t> a mais na terceira e </a:t>
            </a:r>
            <a:r>
              <a:rPr lang="pt-BR" altLang="pt-BR" sz="2000" b="1">
                <a:solidFill>
                  <a:srgbClr val="FF0000"/>
                </a:solidFill>
                <a:latin typeface="Calibri" panose="020F0502020204030204" pitchFamily="34" charset="0"/>
              </a:rPr>
              <a:t>36%</a:t>
            </a:r>
            <a:r>
              <a:rPr lang="pt-BR" altLang="pt-BR" sz="2000" b="1">
                <a:solidFill>
                  <a:srgbClr val="C00000"/>
                </a:solidFill>
                <a:latin typeface="Calibri" panose="020F0502020204030204" pitchFamily="34" charset="0"/>
              </a:rPr>
              <a:t> a mais na quarta noite</a:t>
            </a:r>
          </a:p>
          <a:p>
            <a:pPr marL="0" lvl="1" algn="just" eaLnBrk="1" hangingPunct="1">
              <a:lnSpc>
                <a:spcPct val="150000"/>
              </a:lnSpc>
              <a:spcBef>
                <a:spcPct val="20000"/>
              </a:spcBef>
              <a:buFont typeface="Arial" panose="020B0604020202020204" pitchFamily="34" charset="0"/>
              <a:buNone/>
            </a:pPr>
            <a:endParaRPr lang="pt-BR" altLang="pt-BR" sz="2000" b="1">
              <a:solidFill>
                <a:srgbClr val="C00000"/>
              </a:solidFill>
              <a:latin typeface="Calibri" panose="020F0502020204030204" pitchFamily="34" charset="0"/>
            </a:endParaRPr>
          </a:p>
        </p:txBody>
      </p:sp>
      <p:sp>
        <p:nvSpPr>
          <p:cNvPr id="9" name="Retângulo 8">
            <a:extLst>
              <a:ext uri="{FF2B5EF4-FFF2-40B4-BE49-F238E27FC236}">
                <a16:creationId xmlns:a16="http://schemas.microsoft.com/office/drawing/2014/main" id="{643C8CD6-C975-412C-A21D-6D39A65511D7}"/>
              </a:ext>
            </a:extLst>
          </p:cNvPr>
          <p:cNvSpPr/>
          <p:nvPr/>
        </p:nvSpPr>
        <p:spPr>
          <a:xfrm>
            <a:off x="7535863" y="3057525"/>
            <a:ext cx="431800" cy="22320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0" name="Retângulo 9">
            <a:extLst>
              <a:ext uri="{FF2B5EF4-FFF2-40B4-BE49-F238E27FC236}">
                <a16:creationId xmlns:a16="http://schemas.microsoft.com/office/drawing/2014/main" id="{A3CA772D-7CC1-4C33-867B-8BC6FDF9459F}"/>
              </a:ext>
            </a:extLst>
          </p:cNvPr>
          <p:cNvSpPr/>
          <p:nvPr/>
        </p:nvSpPr>
        <p:spPr>
          <a:xfrm>
            <a:off x="6443663" y="3941763"/>
            <a:ext cx="431800" cy="13668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1" name="Retângulo 10">
            <a:extLst>
              <a:ext uri="{FF2B5EF4-FFF2-40B4-BE49-F238E27FC236}">
                <a16:creationId xmlns:a16="http://schemas.microsoft.com/office/drawing/2014/main" id="{18F6F798-3FF9-4993-80EB-0C0AE26125CE}"/>
              </a:ext>
            </a:extLst>
          </p:cNvPr>
          <p:cNvSpPr/>
          <p:nvPr/>
        </p:nvSpPr>
        <p:spPr>
          <a:xfrm>
            <a:off x="5353050" y="4508500"/>
            <a:ext cx="431800" cy="79216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1284086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ítulo 1">
            <a:extLst>
              <a:ext uri="{FF2B5EF4-FFF2-40B4-BE49-F238E27FC236}">
                <a16:creationId xmlns:a16="http://schemas.microsoft.com/office/drawing/2014/main" id="{F2DE3D3D-FB6B-4698-82BD-60494430B6D5}"/>
              </a:ext>
            </a:extLst>
          </p:cNvPr>
          <p:cNvSpPr>
            <a:spLocks noGrp="1"/>
          </p:cNvSpPr>
          <p:nvPr>
            <p:ph type="title"/>
          </p:nvPr>
        </p:nvSpPr>
        <p:spPr>
          <a:xfrm>
            <a:off x="215900" y="704850"/>
            <a:ext cx="8677275" cy="563563"/>
          </a:xfrm>
        </p:spPr>
        <p:txBody>
          <a:bodyPr>
            <a:normAutofit fontScale="90000"/>
          </a:bodyPr>
          <a:lstStyle/>
          <a:p>
            <a:pPr algn="l"/>
            <a:r>
              <a:rPr lang="pt-BR" altLang="pt-BR" sz="1800">
                <a:solidFill>
                  <a:srgbClr val="C00000"/>
                </a:solidFill>
              </a:rPr>
              <a:t>A partir de </a:t>
            </a:r>
            <a:r>
              <a:rPr lang="pt-BR" altLang="pt-BR" sz="1800">
                <a:solidFill>
                  <a:srgbClr val="FF0000"/>
                </a:solidFill>
              </a:rPr>
              <a:t>2h</a:t>
            </a:r>
            <a:r>
              <a:rPr lang="pt-BR" altLang="pt-BR" sz="1800">
                <a:solidFill>
                  <a:srgbClr val="C00000"/>
                </a:solidFill>
              </a:rPr>
              <a:t> de trabalho já se tem um </a:t>
            </a:r>
            <a:r>
              <a:rPr lang="pt-BR" altLang="pt-BR" sz="1800">
                <a:solidFill>
                  <a:srgbClr val="000000"/>
                </a:solidFill>
              </a:rPr>
              <a:t>RR de 1,0 para acidentes</a:t>
            </a:r>
            <a:br>
              <a:rPr lang="pt-BR" altLang="pt-BR" sz="1800">
                <a:solidFill>
                  <a:srgbClr val="000000"/>
                </a:solidFill>
              </a:rPr>
            </a:br>
            <a:br>
              <a:rPr lang="pt-BR" altLang="pt-BR" sz="1800">
                <a:solidFill>
                  <a:srgbClr val="C00000"/>
                </a:solidFill>
              </a:rPr>
            </a:br>
            <a:r>
              <a:rPr lang="pt-BR" altLang="pt-BR" sz="1800">
                <a:solidFill>
                  <a:srgbClr val="000000"/>
                </a:solidFill>
              </a:rPr>
              <a:t>Aumenta</a:t>
            </a:r>
            <a:r>
              <a:rPr lang="pt-BR" altLang="pt-BR" sz="1800">
                <a:solidFill>
                  <a:srgbClr val="C00000"/>
                </a:solidFill>
              </a:rPr>
              <a:t> com </a:t>
            </a:r>
            <a:r>
              <a:rPr lang="pt-BR" altLang="pt-BR" sz="1800">
                <a:solidFill>
                  <a:srgbClr val="FF0000"/>
                </a:solidFill>
              </a:rPr>
              <a:t>5h</a:t>
            </a:r>
            <a:r>
              <a:rPr lang="pt-BR" altLang="pt-BR" sz="1800">
                <a:solidFill>
                  <a:srgbClr val="C00000"/>
                </a:solidFill>
              </a:rPr>
              <a:t>; </a:t>
            </a:r>
            <a:r>
              <a:rPr lang="pt-BR" altLang="pt-BR" sz="1800">
                <a:solidFill>
                  <a:srgbClr val="000000"/>
                </a:solidFill>
              </a:rPr>
              <a:t>quase duplica </a:t>
            </a:r>
            <a:r>
              <a:rPr lang="pt-BR" altLang="pt-BR" sz="1800">
                <a:solidFill>
                  <a:srgbClr val="C00000"/>
                </a:solidFill>
              </a:rPr>
              <a:t>com </a:t>
            </a:r>
            <a:r>
              <a:rPr lang="pt-BR" altLang="pt-BR" sz="1800">
                <a:solidFill>
                  <a:srgbClr val="FF0000"/>
                </a:solidFill>
              </a:rPr>
              <a:t>10h</a:t>
            </a:r>
            <a:r>
              <a:rPr lang="pt-BR" altLang="pt-BR" sz="1800">
                <a:solidFill>
                  <a:srgbClr val="C00000"/>
                </a:solidFill>
              </a:rPr>
              <a:t> e com </a:t>
            </a:r>
            <a:r>
              <a:rPr lang="pt-BR" altLang="pt-BR" sz="1800">
                <a:solidFill>
                  <a:srgbClr val="FF0000"/>
                </a:solidFill>
              </a:rPr>
              <a:t>12h</a:t>
            </a:r>
            <a:r>
              <a:rPr lang="pt-BR" altLang="pt-BR" sz="1800">
                <a:solidFill>
                  <a:srgbClr val="C00000"/>
                </a:solidFill>
              </a:rPr>
              <a:t> de trabalho tem-se um </a:t>
            </a:r>
            <a:r>
              <a:rPr lang="pt-BR" altLang="pt-BR" sz="1800">
                <a:solidFill>
                  <a:srgbClr val="000000"/>
                </a:solidFill>
              </a:rPr>
              <a:t>RR de 2,5.</a:t>
            </a:r>
          </a:p>
        </p:txBody>
      </p:sp>
      <p:sp>
        <p:nvSpPr>
          <p:cNvPr id="4" name="Espaço Reservado para Data 3">
            <a:extLst>
              <a:ext uri="{FF2B5EF4-FFF2-40B4-BE49-F238E27FC236}">
                <a16:creationId xmlns:a16="http://schemas.microsoft.com/office/drawing/2014/main" id="{D92C0C78-B1C6-4E3F-BA01-CC8D3F33A271}"/>
              </a:ext>
            </a:extLst>
          </p:cNvPr>
          <p:cNvSpPr>
            <a:spLocks noGrp="1"/>
          </p:cNvSpPr>
          <p:nvPr>
            <p:ph type="dt" sz="quarter" idx="10"/>
          </p:nvPr>
        </p:nvSpPr>
        <p:spPr/>
        <p:txBody>
          <a:bodyPr/>
          <a:lstStyle/>
          <a:p>
            <a:pPr>
              <a:defRPr/>
            </a:pPr>
            <a:r>
              <a:rPr lang="en-US"/>
              <a:t>www.thmemgallery.com</a:t>
            </a:r>
          </a:p>
        </p:txBody>
      </p:sp>
      <p:sp>
        <p:nvSpPr>
          <p:cNvPr id="5" name="Espaço Reservado para Rodapé 4">
            <a:extLst>
              <a:ext uri="{FF2B5EF4-FFF2-40B4-BE49-F238E27FC236}">
                <a16:creationId xmlns:a16="http://schemas.microsoft.com/office/drawing/2014/main" id="{FCCDE19A-DF0E-4A12-9960-DEDAEFE3B855}"/>
              </a:ext>
            </a:extLst>
          </p:cNvPr>
          <p:cNvSpPr>
            <a:spLocks noGrp="1"/>
          </p:cNvSpPr>
          <p:nvPr>
            <p:ph type="ftr" sz="quarter" idx="11"/>
          </p:nvPr>
        </p:nvSpPr>
        <p:spPr/>
        <p:txBody>
          <a:bodyPr/>
          <a:lstStyle/>
          <a:p>
            <a:pPr>
              <a:defRPr/>
            </a:pPr>
            <a:r>
              <a:rPr lang="en-US"/>
              <a:t>Company Logo</a:t>
            </a:r>
          </a:p>
        </p:txBody>
      </p:sp>
      <p:pic>
        <p:nvPicPr>
          <p:cNvPr id="89093" name="Picture 2">
            <a:extLst>
              <a:ext uri="{FF2B5EF4-FFF2-40B4-BE49-F238E27FC236}">
                <a16:creationId xmlns:a16="http://schemas.microsoft.com/office/drawing/2014/main" id="{37BBBE1D-61F6-4FB2-9962-A837ED231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133600"/>
            <a:ext cx="5783263" cy="4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ângulo 7">
            <a:extLst>
              <a:ext uri="{FF2B5EF4-FFF2-40B4-BE49-F238E27FC236}">
                <a16:creationId xmlns:a16="http://schemas.microsoft.com/office/drawing/2014/main" id="{7422B27B-2473-4BA6-A2FB-3D92B08B16C2}"/>
              </a:ext>
            </a:extLst>
          </p:cNvPr>
          <p:cNvSpPr/>
          <p:nvPr/>
        </p:nvSpPr>
        <p:spPr>
          <a:xfrm>
            <a:off x="7762875" y="3113088"/>
            <a:ext cx="228600" cy="23669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9" name="Retângulo 8">
            <a:extLst>
              <a:ext uri="{FF2B5EF4-FFF2-40B4-BE49-F238E27FC236}">
                <a16:creationId xmlns:a16="http://schemas.microsoft.com/office/drawing/2014/main" id="{958A5AC1-0E31-49DD-A89E-64E59A132E38}"/>
              </a:ext>
            </a:extLst>
          </p:cNvPr>
          <p:cNvSpPr/>
          <p:nvPr/>
        </p:nvSpPr>
        <p:spPr>
          <a:xfrm>
            <a:off x="8134350" y="2681288"/>
            <a:ext cx="204788" cy="27987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0" name="Retângulo 9">
            <a:extLst>
              <a:ext uri="{FF2B5EF4-FFF2-40B4-BE49-F238E27FC236}">
                <a16:creationId xmlns:a16="http://schemas.microsoft.com/office/drawing/2014/main" id="{3162E671-F8DB-4D63-83A7-3ED485B14A25}"/>
              </a:ext>
            </a:extLst>
          </p:cNvPr>
          <p:cNvSpPr/>
          <p:nvPr/>
        </p:nvSpPr>
        <p:spPr>
          <a:xfrm>
            <a:off x="5386388" y="3946525"/>
            <a:ext cx="215900" cy="1512888"/>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1" name="Retângulo 10">
            <a:extLst>
              <a:ext uri="{FF2B5EF4-FFF2-40B4-BE49-F238E27FC236}">
                <a16:creationId xmlns:a16="http://schemas.microsoft.com/office/drawing/2014/main" id="{17E11EFB-6565-4DB4-A550-E1AE1180FF81}"/>
              </a:ext>
            </a:extLst>
          </p:cNvPr>
          <p:cNvSpPr/>
          <p:nvPr/>
        </p:nvSpPr>
        <p:spPr>
          <a:xfrm>
            <a:off x="4162425" y="4167188"/>
            <a:ext cx="177800" cy="13081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2" name="Retângulo 11">
            <a:extLst>
              <a:ext uri="{FF2B5EF4-FFF2-40B4-BE49-F238E27FC236}">
                <a16:creationId xmlns:a16="http://schemas.microsoft.com/office/drawing/2014/main" id="{4F9AE9C2-7284-4A35-900C-5185B45B79E4}"/>
              </a:ext>
            </a:extLst>
          </p:cNvPr>
          <p:cNvSpPr/>
          <p:nvPr/>
        </p:nvSpPr>
        <p:spPr>
          <a:xfrm>
            <a:off x="7380288" y="3006725"/>
            <a:ext cx="193675" cy="24717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14" name="Conector reto 13">
            <a:extLst>
              <a:ext uri="{FF2B5EF4-FFF2-40B4-BE49-F238E27FC236}">
                <a16:creationId xmlns:a16="http://schemas.microsoft.com/office/drawing/2014/main" id="{11257DED-2D24-464C-B9CD-7B30BB082830}"/>
              </a:ext>
            </a:extLst>
          </p:cNvPr>
          <p:cNvCxnSpPr/>
          <p:nvPr/>
        </p:nvCxnSpPr>
        <p:spPr>
          <a:xfrm flipV="1">
            <a:off x="3684588" y="4183063"/>
            <a:ext cx="4799012" cy="111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996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EB668829-7F10-4625-95D3-5CFF7CFFD092}"/>
              </a:ext>
            </a:extLst>
          </p:cNvPr>
          <p:cNvSpPr>
            <a:spLocks noGrp="1" noChangeArrowheads="1"/>
          </p:cNvSpPr>
          <p:nvPr>
            <p:ph type="title"/>
          </p:nvPr>
        </p:nvSpPr>
        <p:spPr>
          <a:xfrm>
            <a:off x="685800" y="152400"/>
            <a:ext cx="7772400" cy="914400"/>
          </a:xfrm>
        </p:spPr>
        <p:txBody>
          <a:bodyPr/>
          <a:lstStyle/>
          <a:p>
            <a:pPr>
              <a:defRPr/>
            </a:pPr>
            <a:r>
              <a:rPr lang="pt-BR" sz="4000" i="1">
                <a:solidFill>
                  <a:schemeClr val="tx1"/>
                </a:solidFill>
                <a:effectLst>
                  <a:outerShdw blurRad="38100" dist="38100" dir="2700000" algn="tl">
                    <a:srgbClr val="C0C0C0"/>
                  </a:outerShdw>
                </a:effectLst>
                <a:latin typeface="Arial" charset="0"/>
              </a:rPr>
              <a:t>TRABLHADORES POR TURNO</a:t>
            </a:r>
          </a:p>
        </p:txBody>
      </p:sp>
      <p:sp>
        <p:nvSpPr>
          <p:cNvPr id="124931" name="Rectangle 3">
            <a:extLst>
              <a:ext uri="{FF2B5EF4-FFF2-40B4-BE49-F238E27FC236}">
                <a16:creationId xmlns:a16="http://schemas.microsoft.com/office/drawing/2014/main" id="{DB610F3A-25AF-4A32-A7DC-09EDE6C70326}"/>
              </a:ext>
            </a:extLst>
          </p:cNvPr>
          <p:cNvSpPr>
            <a:spLocks noGrp="1" noChangeArrowheads="1"/>
          </p:cNvSpPr>
          <p:nvPr>
            <p:ph type="body" idx="1"/>
          </p:nvPr>
        </p:nvSpPr>
        <p:spPr>
          <a:xfrm>
            <a:off x="304800" y="1371600"/>
            <a:ext cx="8839200" cy="5181600"/>
          </a:xfrm>
        </p:spPr>
        <p:txBody>
          <a:bodyPr/>
          <a:lstStyle/>
          <a:p>
            <a:pPr algn="ctr">
              <a:lnSpc>
                <a:spcPct val="90000"/>
              </a:lnSpc>
            </a:pPr>
            <a:r>
              <a:rPr lang="pt-BR" altLang="pt-BR" sz="3600">
                <a:latin typeface="Arial" panose="020B0604020202020204" pitchFamily="34" charset="0"/>
              </a:rPr>
              <a:t>Desempenho e erros e acidentes de trabalho</a:t>
            </a:r>
          </a:p>
          <a:p>
            <a:pPr lvl="1">
              <a:lnSpc>
                <a:spcPct val="90000"/>
              </a:lnSpc>
            </a:pPr>
            <a:r>
              <a:rPr lang="pt-BR" altLang="pt-BR" b="1">
                <a:latin typeface="Arial" panose="020B0604020202020204" pitchFamily="34" charset="0"/>
              </a:rPr>
              <a:t>Geralmente a eficiência acompanha a curva da temperatura corporal, dependendo do parâmetro avaliado</a:t>
            </a:r>
          </a:p>
          <a:p>
            <a:pPr lvl="1">
              <a:lnSpc>
                <a:spcPct val="90000"/>
              </a:lnSpc>
            </a:pPr>
            <a:r>
              <a:rPr lang="pt-BR" altLang="pt-BR" b="1">
                <a:latin typeface="Arial" panose="020B0604020202020204" pitchFamily="34" charset="0"/>
              </a:rPr>
              <a:t>Estudos mais recentes apontam para </a:t>
            </a:r>
            <a:r>
              <a:rPr lang="pt-BR" altLang="pt-BR" b="1">
                <a:solidFill>
                  <a:srgbClr val="FF9900"/>
                </a:solidFill>
                <a:latin typeface="Arial" panose="020B0604020202020204" pitchFamily="34" charset="0"/>
              </a:rPr>
              <a:t>um aumento do risco de acidentes a partir de 9 hs de trabalho</a:t>
            </a:r>
            <a:r>
              <a:rPr lang="pt-BR" altLang="pt-BR" b="1">
                <a:latin typeface="Arial" panose="020B0604020202020204" pitchFamily="34" charset="0"/>
              </a:rPr>
              <a:t>, </a:t>
            </a:r>
            <a:r>
              <a:rPr lang="pt-BR" altLang="pt-BR" b="1">
                <a:solidFill>
                  <a:srgbClr val="7030A0"/>
                </a:solidFill>
                <a:latin typeface="Arial" panose="020B0604020202020204" pitchFamily="34" charset="0"/>
              </a:rPr>
              <a:t>o risco é dobrado a partir de 12 hs de trabalho</a:t>
            </a:r>
            <a:r>
              <a:rPr lang="pt-BR" altLang="pt-BR" b="1">
                <a:solidFill>
                  <a:srgbClr val="FF0000"/>
                </a:solidFill>
                <a:latin typeface="Arial" panose="020B0604020202020204" pitchFamily="34" charset="0"/>
              </a:rPr>
              <a:t>, triplo a partir de 14hs de trabalho.</a:t>
            </a:r>
            <a:r>
              <a:rPr lang="pt-BR" altLang="pt-BR" b="1">
                <a:latin typeface="Arial" panose="020B0604020202020204" pitchFamily="34" charset="0"/>
              </a:rPr>
              <a:t> Entretanto estudos mostram este mesmo risco a partir de 5hs ou 6 hs consecutivas de trabalho.)</a:t>
            </a:r>
          </a:p>
        </p:txBody>
      </p:sp>
    </p:spTree>
    <p:extLst>
      <p:ext uri="{BB962C8B-B14F-4D97-AF65-F5344CB8AC3E}">
        <p14:creationId xmlns:p14="http://schemas.microsoft.com/office/powerpoint/2010/main" val="3168945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200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blinds(vertical)">
                                      <p:cBhvr>
                                        <p:cTn id="7" dur="500"/>
                                        <p:tgtEl>
                                          <p:spTgt spid="124931">
                                            <p:txEl>
                                              <p:pRg st="0" end="0"/>
                                            </p:txEl>
                                          </p:spTgt>
                                        </p:tgtEl>
                                      </p:cBhvr>
                                    </p:animEffect>
                                  </p:childTnLst>
                                </p:cTn>
                              </p:par>
                              <p:par>
                                <p:cTn id="8" presetID="3" presetClass="entr" presetSubtype="5" fill="hold" grpId="0" nodeType="withEffect">
                                  <p:stCondLst>
                                    <p:cond delay="2000"/>
                                  </p:stCondLst>
                                  <p:childTnLst>
                                    <p:set>
                                      <p:cBhvr>
                                        <p:cTn id="9" dur="1" fill="hold">
                                          <p:stCondLst>
                                            <p:cond delay="0"/>
                                          </p:stCondLst>
                                        </p:cTn>
                                        <p:tgtEl>
                                          <p:spTgt spid="124931">
                                            <p:txEl>
                                              <p:pRg st="1" end="1"/>
                                            </p:txEl>
                                          </p:spTgt>
                                        </p:tgtEl>
                                        <p:attrNameLst>
                                          <p:attrName>style.visibility</p:attrName>
                                        </p:attrNameLst>
                                      </p:cBhvr>
                                      <p:to>
                                        <p:strVal val="visible"/>
                                      </p:to>
                                    </p:set>
                                    <p:animEffect transition="in" filter="blinds(vertical)">
                                      <p:cBhvr>
                                        <p:cTn id="10" dur="500"/>
                                        <p:tgtEl>
                                          <p:spTgt spid="124931">
                                            <p:txEl>
                                              <p:pRg st="1" end="1"/>
                                            </p:txEl>
                                          </p:spTgt>
                                        </p:tgtEl>
                                      </p:cBhvr>
                                    </p:animEffect>
                                  </p:childTnLst>
                                </p:cTn>
                              </p:par>
                              <p:par>
                                <p:cTn id="11" presetID="3" presetClass="entr" presetSubtype="5" fill="hold" grpId="0" nodeType="withEffect">
                                  <p:stCondLst>
                                    <p:cond delay="2000"/>
                                  </p:stCondLst>
                                  <p:childTnLst>
                                    <p:set>
                                      <p:cBhvr>
                                        <p:cTn id="12" dur="1" fill="hold">
                                          <p:stCondLst>
                                            <p:cond delay="0"/>
                                          </p:stCondLst>
                                        </p:cTn>
                                        <p:tgtEl>
                                          <p:spTgt spid="124931">
                                            <p:txEl>
                                              <p:pRg st="2" end="2"/>
                                            </p:txEl>
                                          </p:spTgt>
                                        </p:tgtEl>
                                        <p:attrNameLst>
                                          <p:attrName>style.visibility</p:attrName>
                                        </p:attrNameLst>
                                      </p:cBhvr>
                                      <p:to>
                                        <p:strVal val="visible"/>
                                      </p:to>
                                    </p:set>
                                    <p:animEffect transition="in" filter="blinds(vertical)">
                                      <p:cBhvr>
                                        <p:cTn id="13" dur="500"/>
                                        <p:tgtEl>
                                          <p:spTgt spid="124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utoUpdateAnimBg="0" advAuto="200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8E821FB6-B5D0-49DA-B6EB-4A4D9C77CD3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87900" y="817563"/>
            <a:ext cx="4032250" cy="2898775"/>
          </a:xfrm>
        </p:spPr>
      </p:pic>
      <p:sp>
        <p:nvSpPr>
          <p:cNvPr id="92163" name="Text Box 3">
            <a:extLst>
              <a:ext uri="{FF2B5EF4-FFF2-40B4-BE49-F238E27FC236}">
                <a16:creationId xmlns:a16="http://schemas.microsoft.com/office/drawing/2014/main" id="{D7B90349-1364-49F5-AA99-2C57A12E872E}"/>
              </a:ext>
            </a:extLst>
          </p:cNvPr>
          <p:cNvSpPr txBox="1">
            <a:spLocks noChangeArrowheads="1"/>
          </p:cNvSpPr>
          <p:nvPr/>
        </p:nvSpPr>
        <p:spPr bwMode="auto">
          <a:xfrm>
            <a:off x="107950" y="188913"/>
            <a:ext cx="8588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pt-BR" sz="2400" b="1">
                <a:solidFill>
                  <a:srgbClr val="C00000"/>
                </a:solidFill>
                <a:latin typeface="Myriad Pro" pitchFamily="34" charset="0"/>
              </a:rPr>
              <a:t>Efeitos do álcool e da privação do sono no desempenho </a:t>
            </a:r>
          </a:p>
        </p:txBody>
      </p:sp>
      <p:sp>
        <p:nvSpPr>
          <p:cNvPr id="92164" name="Text Box 4">
            <a:extLst>
              <a:ext uri="{FF2B5EF4-FFF2-40B4-BE49-F238E27FC236}">
                <a16:creationId xmlns:a16="http://schemas.microsoft.com/office/drawing/2014/main" id="{B715E7EC-1BAB-4868-A1FE-E7E0C6C93C00}"/>
              </a:ext>
            </a:extLst>
          </p:cNvPr>
          <p:cNvSpPr txBox="1">
            <a:spLocks noChangeArrowheads="1"/>
          </p:cNvSpPr>
          <p:nvPr/>
        </p:nvSpPr>
        <p:spPr bwMode="auto">
          <a:xfrm>
            <a:off x="179388" y="6494463"/>
            <a:ext cx="43608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pt-BR" sz="1000">
                <a:latin typeface="Myriad Pro" pitchFamily="34" charset="0"/>
              </a:rPr>
              <a:t>Fonte: Shanta MW Rajaratnam &amp; Josephine Arendt, 2001</a:t>
            </a:r>
          </a:p>
        </p:txBody>
      </p:sp>
      <p:sp>
        <p:nvSpPr>
          <p:cNvPr id="92165" name="Rectangle 5">
            <a:extLst>
              <a:ext uri="{FF2B5EF4-FFF2-40B4-BE49-F238E27FC236}">
                <a16:creationId xmlns:a16="http://schemas.microsoft.com/office/drawing/2014/main" id="{EFB024F2-521F-47E0-B6AF-BBD8D714A0B8}"/>
              </a:ext>
            </a:extLst>
          </p:cNvPr>
          <p:cNvSpPr>
            <a:spLocks noChangeArrowheads="1"/>
          </p:cNvSpPr>
          <p:nvPr/>
        </p:nvSpPr>
        <p:spPr bwMode="auto">
          <a:xfrm>
            <a:off x="5364163" y="2803525"/>
            <a:ext cx="144462" cy="1066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Myriad Pro" pitchFamily="34" charset="0"/>
            </a:endParaRPr>
          </a:p>
        </p:txBody>
      </p:sp>
      <p:sp>
        <p:nvSpPr>
          <p:cNvPr id="14" name="Rectangle 7">
            <a:extLst>
              <a:ext uri="{FF2B5EF4-FFF2-40B4-BE49-F238E27FC236}">
                <a16:creationId xmlns:a16="http://schemas.microsoft.com/office/drawing/2014/main" id="{01B9BB38-E105-411E-A696-873F078BF8AA}"/>
              </a:ext>
            </a:extLst>
          </p:cNvPr>
          <p:cNvSpPr txBox="1">
            <a:spLocks noChangeArrowheads="1"/>
          </p:cNvSpPr>
          <p:nvPr/>
        </p:nvSpPr>
        <p:spPr bwMode="auto">
          <a:xfrm>
            <a:off x="285750" y="5153323"/>
            <a:ext cx="4214813" cy="65563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ctr">
              <a:lnSpc>
                <a:spcPct val="90000"/>
              </a:lnSpc>
              <a:spcBef>
                <a:spcPct val="20000"/>
              </a:spcBef>
              <a:buFont typeface="Georgia" pitchFamily="18" charset="0"/>
              <a:buNone/>
              <a:defRPr/>
            </a:pPr>
            <a:r>
              <a:rPr lang="pt-BR" sz="2000" b="1" dirty="0">
                <a:latin typeface="Myriad Pro"/>
                <a:cs typeface="Arial" pitchFamily="34" charset="0"/>
              </a:rPr>
              <a:t>12 copos de cerveja, 6 copos de vinho para um homem de 90 kg</a:t>
            </a:r>
          </a:p>
        </p:txBody>
      </p:sp>
      <p:pic>
        <p:nvPicPr>
          <p:cNvPr id="92169" name="Picture 8">
            <a:extLst>
              <a:ext uri="{FF2B5EF4-FFF2-40B4-BE49-F238E27FC236}">
                <a16:creationId xmlns:a16="http://schemas.microsoft.com/office/drawing/2014/main" id="{60BB83DD-1AF0-458D-9690-7D0A0EECC298}"/>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787900" y="3956050"/>
            <a:ext cx="4032250" cy="2781300"/>
          </a:xfrm>
        </p:spPr>
      </p:pic>
      <p:sp>
        <p:nvSpPr>
          <p:cNvPr id="16" name="CaixaDeTexto 15">
            <a:extLst>
              <a:ext uri="{FF2B5EF4-FFF2-40B4-BE49-F238E27FC236}">
                <a16:creationId xmlns:a16="http://schemas.microsoft.com/office/drawing/2014/main" id="{FB5C67D5-5A77-4D25-8F3A-F320CDDC81C9}"/>
              </a:ext>
            </a:extLst>
          </p:cNvPr>
          <p:cNvSpPr txBox="1"/>
          <p:nvPr/>
        </p:nvSpPr>
        <p:spPr>
          <a:xfrm>
            <a:off x="928688" y="1460798"/>
            <a:ext cx="2786062" cy="400050"/>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pt-BR" sz="2000" b="1" dirty="0">
                <a:effectLst>
                  <a:outerShdw blurRad="38100" dist="38100" dir="2700000" algn="tl">
                    <a:srgbClr val="000000">
                      <a:alpha val="43137"/>
                    </a:srgbClr>
                  </a:outerShdw>
                </a:effectLst>
                <a:latin typeface="Myriad Pro"/>
                <a:cs typeface="Arial" pitchFamily="34" charset="0"/>
              </a:rPr>
              <a:t>19</a:t>
            </a:r>
            <a:r>
              <a:rPr lang="pt-BR" sz="2000" b="1" dirty="0">
                <a:solidFill>
                  <a:schemeClr val="bg1"/>
                </a:solidFill>
                <a:effectLst>
                  <a:outerShdw blurRad="38100" dist="38100" dir="2700000" algn="tl">
                    <a:srgbClr val="000000">
                      <a:alpha val="43137"/>
                    </a:srgbClr>
                  </a:outerShdw>
                </a:effectLst>
                <a:latin typeface="Myriad Pro"/>
                <a:cs typeface="Arial" pitchFamily="34" charset="0"/>
              </a:rPr>
              <a:t> </a:t>
            </a:r>
            <a:r>
              <a:rPr lang="pt-BR" sz="2000" b="1" dirty="0">
                <a:effectLst>
                  <a:outerShdw blurRad="38100" dist="38100" dir="2700000" algn="tl">
                    <a:srgbClr val="000000">
                      <a:alpha val="43137"/>
                    </a:srgbClr>
                  </a:outerShdw>
                </a:effectLst>
                <a:latin typeface="Myriad Pro"/>
                <a:cs typeface="Arial" pitchFamily="34" charset="0"/>
              </a:rPr>
              <a:t>horas sem dormir </a:t>
            </a:r>
          </a:p>
        </p:txBody>
      </p:sp>
      <p:sp>
        <p:nvSpPr>
          <p:cNvPr id="17" name="CaixaDeTexto 16">
            <a:extLst>
              <a:ext uri="{FF2B5EF4-FFF2-40B4-BE49-F238E27FC236}">
                <a16:creationId xmlns:a16="http://schemas.microsoft.com/office/drawing/2014/main" id="{B4D31711-0E6D-49B7-AC58-A5A51B591FCB}"/>
              </a:ext>
            </a:extLst>
          </p:cNvPr>
          <p:cNvSpPr txBox="1"/>
          <p:nvPr/>
        </p:nvSpPr>
        <p:spPr>
          <a:xfrm>
            <a:off x="285750" y="2448223"/>
            <a:ext cx="4143375" cy="708025"/>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a:defRPr/>
            </a:pPr>
            <a:r>
              <a:rPr lang="pt-BR" sz="2000" b="1" dirty="0">
                <a:latin typeface="Myriad Pro"/>
                <a:cs typeface="Arial" pitchFamily="34" charset="0"/>
              </a:rPr>
              <a:t>6 copos de cerveja, 3 copos de vinho  para um homem de 90 kg</a:t>
            </a:r>
          </a:p>
        </p:txBody>
      </p:sp>
      <p:sp>
        <p:nvSpPr>
          <p:cNvPr id="18" name="CaixaDeTexto 17">
            <a:extLst>
              <a:ext uri="{FF2B5EF4-FFF2-40B4-BE49-F238E27FC236}">
                <a16:creationId xmlns:a16="http://schemas.microsoft.com/office/drawing/2014/main" id="{7302CA15-AD79-4769-88D7-97FB89368A54}"/>
              </a:ext>
            </a:extLst>
          </p:cNvPr>
          <p:cNvSpPr txBox="1"/>
          <p:nvPr/>
        </p:nvSpPr>
        <p:spPr>
          <a:xfrm>
            <a:off x="785813" y="4123036"/>
            <a:ext cx="3071812" cy="400050"/>
          </a:xfrm>
          <a:prstGeom prst="rect">
            <a:avLst/>
          </a:prstGeom>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pt-BR" sz="2000" b="1" dirty="0">
                <a:effectLst>
                  <a:outerShdw blurRad="38100" dist="38100" dir="2700000" algn="tl">
                    <a:srgbClr val="000000">
                      <a:alpha val="43137"/>
                    </a:srgbClr>
                  </a:outerShdw>
                </a:effectLst>
                <a:latin typeface="Myriad Pro"/>
                <a:cs typeface="Arial" pitchFamily="34" charset="0"/>
              </a:rPr>
              <a:t>24 horas sem dormir</a:t>
            </a:r>
          </a:p>
        </p:txBody>
      </p:sp>
      <p:sp>
        <p:nvSpPr>
          <p:cNvPr id="19" name="Seta para baixo 18">
            <a:extLst>
              <a:ext uri="{FF2B5EF4-FFF2-40B4-BE49-F238E27FC236}">
                <a16:creationId xmlns:a16="http://schemas.microsoft.com/office/drawing/2014/main" id="{7BEC806A-A41A-416D-A855-26EC3511E600}"/>
              </a:ext>
            </a:extLst>
          </p:cNvPr>
          <p:cNvSpPr/>
          <p:nvPr/>
        </p:nvSpPr>
        <p:spPr bwMode="auto">
          <a:xfrm>
            <a:off x="2214563" y="1960563"/>
            <a:ext cx="285750" cy="357187"/>
          </a:xfrm>
          <a:prstGeom prst="downArrow">
            <a:avLst/>
          </a:prstGeom>
          <a:solidFill>
            <a:srgbClr val="FF0000"/>
          </a:solidFill>
          <a:ln w="9525" cap="flat" cmpd="sng" algn="ctr">
            <a:solidFill>
              <a:schemeClr val="bg1">
                <a:lumMod val="50000"/>
              </a:schemeClr>
            </a:solidFill>
            <a:prstDash val="solid"/>
            <a:round/>
            <a:headEnd type="none" w="med" len="med"/>
            <a:tailEnd type="none" w="med" len="med"/>
          </a:ln>
          <a:effectLst/>
        </p:spPr>
        <p:txBody>
          <a:bodyPr anchor="ctr"/>
          <a:lstStyle/>
          <a:p>
            <a:pPr>
              <a:defRPr/>
            </a:pPr>
            <a:endParaRPr lang="pt-BR">
              <a:latin typeface="Myriad Pro"/>
              <a:cs typeface="+mn-cs"/>
            </a:endParaRPr>
          </a:p>
        </p:txBody>
      </p:sp>
      <p:sp>
        <p:nvSpPr>
          <p:cNvPr id="20" name="Seta para baixo 19">
            <a:extLst>
              <a:ext uri="{FF2B5EF4-FFF2-40B4-BE49-F238E27FC236}">
                <a16:creationId xmlns:a16="http://schemas.microsoft.com/office/drawing/2014/main" id="{B404214A-D4AE-44C9-B57B-A45D43E78BE6}"/>
              </a:ext>
            </a:extLst>
          </p:cNvPr>
          <p:cNvSpPr/>
          <p:nvPr/>
        </p:nvSpPr>
        <p:spPr bwMode="auto">
          <a:xfrm>
            <a:off x="2143125" y="4665663"/>
            <a:ext cx="285750" cy="357187"/>
          </a:xfrm>
          <a:prstGeom prst="downArrow">
            <a:avLst/>
          </a:prstGeom>
          <a:solidFill>
            <a:srgbClr val="FF0000"/>
          </a:solidFill>
          <a:ln w="9525" cap="flat" cmpd="sng" algn="ctr">
            <a:solidFill>
              <a:schemeClr val="bg1">
                <a:lumMod val="50000"/>
              </a:schemeClr>
            </a:solidFill>
            <a:prstDash val="solid"/>
            <a:round/>
            <a:headEnd type="none" w="med" len="med"/>
            <a:tailEnd type="none" w="med" len="med"/>
          </a:ln>
          <a:effectLst/>
        </p:spPr>
        <p:txBody>
          <a:bodyPr anchor="ctr"/>
          <a:lstStyle/>
          <a:p>
            <a:pPr>
              <a:defRPr/>
            </a:pPr>
            <a:endParaRPr lang="pt-BR">
              <a:latin typeface="Myriad Pro"/>
              <a:cs typeface="+mn-cs"/>
            </a:endParaRPr>
          </a:p>
        </p:txBody>
      </p:sp>
      <p:cxnSp>
        <p:nvCxnSpPr>
          <p:cNvPr id="92181" name="Conector reto 15">
            <a:extLst>
              <a:ext uri="{FF2B5EF4-FFF2-40B4-BE49-F238E27FC236}">
                <a16:creationId xmlns:a16="http://schemas.microsoft.com/office/drawing/2014/main" id="{696B027A-66D4-4925-AA13-849776F3DBB3}"/>
              </a:ext>
            </a:extLst>
          </p:cNvPr>
          <p:cNvCxnSpPr>
            <a:cxnSpLocks noChangeShapeType="1"/>
          </p:cNvCxnSpPr>
          <p:nvPr/>
        </p:nvCxnSpPr>
        <p:spPr bwMode="auto">
          <a:xfrm>
            <a:off x="4786313" y="5951538"/>
            <a:ext cx="4000500" cy="0"/>
          </a:xfrm>
          <a:prstGeom prst="line">
            <a:avLst/>
          </a:prstGeom>
          <a:noFill/>
          <a:ln w="2222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92182" name="Conector reto 17">
            <a:extLst>
              <a:ext uri="{FF2B5EF4-FFF2-40B4-BE49-F238E27FC236}">
                <a16:creationId xmlns:a16="http://schemas.microsoft.com/office/drawing/2014/main" id="{89F75754-3306-43E7-AC6E-491DA8F68180}"/>
              </a:ext>
            </a:extLst>
          </p:cNvPr>
          <p:cNvCxnSpPr>
            <a:cxnSpLocks noChangeShapeType="1"/>
          </p:cNvCxnSpPr>
          <p:nvPr/>
        </p:nvCxnSpPr>
        <p:spPr bwMode="auto">
          <a:xfrm flipV="1">
            <a:off x="4894263" y="2876550"/>
            <a:ext cx="3954462" cy="25400"/>
          </a:xfrm>
          <a:prstGeom prst="line">
            <a:avLst/>
          </a:prstGeom>
          <a:noFill/>
          <a:ln w="2222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92183" name="Conector de seta reta 19">
            <a:extLst>
              <a:ext uri="{FF2B5EF4-FFF2-40B4-BE49-F238E27FC236}">
                <a16:creationId xmlns:a16="http://schemas.microsoft.com/office/drawing/2014/main" id="{9306B3BA-38F0-46E7-9ABC-EC9C40FB9BEA}"/>
              </a:ext>
            </a:extLst>
          </p:cNvPr>
          <p:cNvCxnSpPr>
            <a:cxnSpLocks noChangeShapeType="1"/>
          </p:cNvCxnSpPr>
          <p:nvPr/>
        </p:nvCxnSpPr>
        <p:spPr bwMode="auto">
          <a:xfrm rot="5400000">
            <a:off x="7679531" y="5415757"/>
            <a:ext cx="428625" cy="71438"/>
          </a:xfrm>
          <a:prstGeom prst="straightConnector1">
            <a:avLst/>
          </a:prstGeom>
          <a:noFill/>
          <a:ln w="38100" algn="ctr">
            <a:solidFill>
              <a:srgbClr val="FF3300"/>
            </a:solidFill>
            <a:prstDash val="sysDash"/>
            <a:round/>
            <a:headEnd/>
            <a:tailEnd type="arrow" w="med" len="med"/>
          </a:ln>
          <a:extLst>
            <a:ext uri="{909E8E84-426E-40DD-AFC4-6F175D3DCCD1}">
              <a14:hiddenFill xmlns:a14="http://schemas.microsoft.com/office/drawing/2010/main">
                <a:noFill/>
              </a14:hiddenFill>
            </a:ext>
          </a:extLst>
        </p:spPr>
      </p:cxnSp>
      <p:cxnSp>
        <p:nvCxnSpPr>
          <p:cNvPr id="92184" name="Conector de seta reta 20">
            <a:extLst>
              <a:ext uri="{FF2B5EF4-FFF2-40B4-BE49-F238E27FC236}">
                <a16:creationId xmlns:a16="http://schemas.microsoft.com/office/drawing/2014/main" id="{4E041B29-3E4D-4F98-89E1-4857FDF11B73}"/>
              </a:ext>
            </a:extLst>
          </p:cNvPr>
          <p:cNvCxnSpPr>
            <a:cxnSpLocks noChangeShapeType="1"/>
          </p:cNvCxnSpPr>
          <p:nvPr/>
        </p:nvCxnSpPr>
        <p:spPr bwMode="auto">
          <a:xfrm rot="5400000">
            <a:off x="8251031" y="2353469"/>
            <a:ext cx="428625" cy="71438"/>
          </a:xfrm>
          <a:prstGeom prst="straightConnector1">
            <a:avLst/>
          </a:prstGeom>
          <a:noFill/>
          <a:ln w="38100" algn="ctr">
            <a:solidFill>
              <a:srgbClr val="FF3300"/>
            </a:solidFill>
            <a:prstDash val="sysDash"/>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3107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Espaço Reservado para Conteúdo 2">
            <a:extLst>
              <a:ext uri="{FF2B5EF4-FFF2-40B4-BE49-F238E27FC236}">
                <a16:creationId xmlns:a16="http://schemas.microsoft.com/office/drawing/2014/main" id="{49870CA0-54E8-4004-B861-9FE724EF1880}"/>
              </a:ext>
            </a:extLst>
          </p:cNvPr>
          <p:cNvSpPr>
            <a:spLocks noGrp="1"/>
          </p:cNvSpPr>
          <p:nvPr>
            <p:ph idx="1"/>
          </p:nvPr>
        </p:nvSpPr>
        <p:spPr>
          <a:xfrm>
            <a:off x="684213" y="2060575"/>
            <a:ext cx="8002587" cy="647700"/>
          </a:xfrm>
        </p:spPr>
        <p:txBody>
          <a:bodyPr>
            <a:normAutofit/>
          </a:bodyPr>
          <a:lstStyle/>
          <a:p>
            <a:pPr algn="ctr">
              <a:lnSpc>
                <a:spcPct val="150000"/>
              </a:lnSpc>
              <a:buFont typeface="Wingdings" panose="05000000000000000000" pitchFamily="2" charset="2"/>
              <a:buNone/>
              <a:defRPr/>
            </a:pPr>
            <a:r>
              <a:rPr lang="pt-BR" sz="1800" dirty="0">
                <a:solidFill>
                  <a:schemeClr val="tx1">
                    <a:lumMod val="65000"/>
                    <a:lumOff val="35000"/>
                  </a:schemeClr>
                </a:solidFill>
                <a:latin typeface="Myriad Pro" pitchFamily="34" charset="0"/>
              </a:rPr>
              <a:t>Riscos e custos com acidentes relacionados à fadiga em ferrovias</a:t>
            </a:r>
          </a:p>
        </p:txBody>
      </p:sp>
      <p:graphicFrame>
        <p:nvGraphicFramePr>
          <p:cNvPr id="5" name="Gráfico 4">
            <a:extLst>
              <a:ext uri="{FF2B5EF4-FFF2-40B4-BE49-F238E27FC236}">
                <a16:creationId xmlns:a16="http://schemas.microsoft.com/office/drawing/2014/main" id="{F86101AB-85C3-4249-8C5F-536158ADA110}"/>
              </a:ext>
            </a:extLst>
          </p:cNvPr>
          <p:cNvGraphicFramePr/>
          <p:nvPr/>
        </p:nvGraphicFramePr>
        <p:xfrm>
          <a:off x="1403648" y="2780928"/>
          <a:ext cx="6336704"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2">
            <a:extLst>
              <a:ext uri="{FF2B5EF4-FFF2-40B4-BE49-F238E27FC236}">
                <a16:creationId xmlns:a16="http://schemas.microsoft.com/office/drawing/2014/main" id="{6013BD50-ACEF-47CC-9568-CCB7F8B1B49A}"/>
              </a:ext>
            </a:extLst>
          </p:cNvPr>
          <p:cNvSpPr>
            <a:spLocks noChangeArrowheads="1"/>
          </p:cNvSpPr>
          <p:nvPr/>
        </p:nvSpPr>
        <p:spPr bwMode="auto">
          <a:xfrm>
            <a:off x="3071813" y="993775"/>
            <a:ext cx="5643562" cy="506413"/>
          </a:xfrm>
          <a:prstGeom prst="rect">
            <a:avLst/>
          </a:prstGeom>
          <a:noFill/>
          <a:ln w="9525">
            <a:noFill/>
            <a:miter lim="800000"/>
            <a:headEnd/>
            <a:tailEnd/>
          </a:ln>
          <a:effectLst/>
        </p:spPr>
        <p:txBody>
          <a:bodyPr/>
          <a:lstStyle/>
          <a:p>
            <a:pPr algn="r">
              <a:spcBef>
                <a:spcPct val="20000"/>
              </a:spcBef>
              <a:defRPr/>
            </a:pPr>
            <a:r>
              <a:rPr lang="pt-BR" sz="2800" b="1" dirty="0">
                <a:solidFill>
                  <a:srgbClr val="003366"/>
                </a:solidFill>
                <a:effectLst>
                  <a:outerShdw blurRad="38100" dist="38100" dir="2700000" algn="tl">
                    <a:srgbClr val="C0C0C0"/>
                  </a:outerShdw>
                </a:effectLst>
                <a:latin typeface="Myriad Pro" pitchFamily="34" charset="0"/>
                <a:cs typeface="+mn-cs"/>
              </a:rPr>
              <a:t>Riscos e Custos</a:t>
            </a:r>
          </a:p>
        </p:txBody>
      </p:sp>
    </p:spTree>
    <p:extLst>
      <p:ext uri="{BB962C8B-B14F-4D97-AF65-F5344CB8AC3E}">
        <p14:creationId xmlns:p14="http://schemas.microsoft.com/office/powerpoint/2010/main" val="2440854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upload.wikimedia.org/wikipedia/commons/b/be/Mapa_do_Brasil_com_a_Bandeira_Nacional.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62214" y="299269"/>
            <a:ext cx="2274282" cy="2265635"/>
          </a:xfrm>
          <a:prstGeom prst="rect">
            <a:avLst/>
          </a:prstGeom>
          <a:noFill/>
          <a:extLst>
            <a:ext uri="{909E8E84-426E-40DD-AFC4-6F175D3DCCD1}">
              <a14:hiddenFill xmlns:a14="http://schemas.microsoft.com/office/drawing/2010/main">
                <a:solidFill>
                  <a:srgbClr val="FFFFFF"/>
                </a:solidFill>
              </a14:hiddenFill>
            </a:ext>
          </a:extLst>
        </p:spPr>
      </p:pic>
      <p:sp>
        <p:nvSpPr>
          <p:cNvPr id="95235" name="Freeform 3"/>
          <p:cNvSpPr>
            <a:spLocks noEditPoints="1"/>
          </p:cNvSpPr>
          <p:nvPr/>
        </p:nvSpPr>
        <p:spPr bwMode="gray">
          <a:xfrm>
            <a:off x="1053306" y="1706334"/>
            <a:ext cx="7407125" cy="4038600"/>
          </a:xfrm>
          <a:custGeom>
            <a:avLst/>
            <a:gdLst>
              <a:gd name="T0" fmla="*/ 1092 w 2820"/>
              <a:gd name="T1" fmla="*/ 50 h 2912"/>
              <a:gd name="T2" fmla="*/ 822 w 2820"/>
              <a:gd name="T3" fmla="*/ 168 h 2912"/>
              <a:gd name="T4" fmla="*/ 594 w 2820"/>
              <a:gd name="T5" fmla="*/ 300 h 2912"/>
              <a:gd name="T6" fmla="*/ 406 w 2820"/>
              <a:gd name="T7" fmla="*/ 446 h 2912"/>
              <a:gd name="T8" fmla="*/ 254 w 2820"/>
              <a:gd name="T9" fmla="*/ 604 h 2912"/>
              <a:gd name="T10" fmla="*/ 140 w 2820"/>
              <a:gd name="T11" fmla="*/ 772 h 2912"/>
              <a:gd name="T12" fmla="*/ 60 w 2820"/>
              <a:gd name="T13" fmla="*/ 944 h 2912"/>
              <a:gd name="T14" fmla="*/ 14 w 2820"/>
              <a:gd name="T15" fmla="*/ 1122 h 2912"/>
              <a:gd name="T16" fmla="*/ 0 w 2820"/>
              <a:gd name="T17" fmla="*/ 1300 h 2912"/>
              <a:gd name="T18" fmla="*/ 18 w 2820"/>
              <a:gd name="T19" fmla="*/ 1476 h 2912"/>
              <a:gd name="T20" fmla="*/ 64 w 2820"/>
              <a:gd name="T21" fmla="*/ 1650 h 2912"/>
              <a:gd name="T22" fmla="*/ 138 w 2820"/>
              <a:gd name="T23" fmla="*/ 1818 h 2912"/>
              <a:gd name="T24" fmla="*/ 238 w 2820"/>
              <a:gd name="T25" fmla="*/ 1978 h 2912"/>
              <a:gd name="T26" fmla="*/ 364 w 2820"/>
              <a:gd name="T27" fmla="*/ 2126 h 2912"/>
              <a:gd name="T28" fmla="*/ 512 w 2820"/>
              <a:gd name="T29" fmla="*/ 2262 h 2912"/>
              <a:gd name="T30" fmla="*/ 684 w 2820"/>
              <a:gd name="T31" fmla="*/ 2382 h 2912"/>
              <a:gd name="T32" fmla="*/ 874 w 2820"/>
              <a:gd name="T33" fmla="*/ 2484 h 2912"/>
              <a:gd name="T34" fmla="*/ 1086 w 2820"/>
              <a:gd name="T35" fmla="*/ 2564 h 2912"/>
              <a:gd name="T36" fmla="*/ 1314 w 2820"/>
              <a:gd name="T37" fmla="*/ 2622 h 2912"/>
              <a:gd name="T38" fmla="*/ 1558 w 2820"/>
              <a:gd name="T39" fmla="*/ 2654 h 2912"/>
              <a:gd name="T40" fmla="*/ 1818 w 2820"/>
              <a:gd name="T41" fmla="*/ 2658 h 2912"/>
              <a:gd name="T42" fmla="*/ 2090 w 2820"/>
              <a:gd name="T43" fmla="*/ 2632 h 2912"/>
              <a:gd name="T44" fmla="*/ 2374 w 2820"/>
              <a:gd name="T45" fmla="*/ 2574 h 2912"/>
              <a:gd name="T46" fmla="*/ 2544 w 2820"/>
              <a:gd name="T47" fmla="*/ 2912 h 2912"/>
              <a:gd name="T48" fmla="*/ 1868 w 2820"/>
              <a:gd name="T49" fmla="*/ 1552 h 2912"/>
              <a:gd name="T50" fmla="*/ 1956 w 2820"/>
              <a:gd name="T51" fmla="*/ 1914 h 2912"/>
              <a:gd name="T52" fmla="*/ 1788 w 2820"/>
              <a:gd name="T53" fmla="*/ 1936 h 2912"/>
              <a:gd name="T54" fmla="*/ 1616 w 2820"/>
              <a:gd name="T55" fmla="*/ 1934 h 2912"/>
              <a:gd name="T56" fmla="*/ 1442 w 2820"/>
              <a:gd name="T57" fmla="*/ 1912 h 2912"/>
              <a:gd name="T58" fmla="*/ 1272 w 2820"/>
              <a:gd name="T59" fmla="*/ 1872 h 2912"/>
              <a:gd name="T60" fmla="*/ 1108 w 2820"/>
              <a:gd name="T61" fmla="*/ 1812 h 2912"/>
              <a:gd name="T62" fmla="*/ 952 w 2820"/>
              <a:gd name="T63" fmla="*/ 1736 h 2912"/>
              <a:gd name="T64" fmla="*/ 810 w 2820"/>
              <a:gd name="T65" fmla="*/ 1646 h 2912"/>
              <a:gd name="T66" fmla="*/ 684 w 2820"/>
              <a:gd name="T67" fmla="*/ 1542 h 2912"/>
              <a:gd name="T68" fmla="*/ 578 w 2820"/>
              <a:gd name="T69" fmla="*/ 1428 h 2912"/>
              <a:gd name="T70" fmla="*/ 494 w 2820"/>
              <a:gd name="T71" fmla="*/ 1304 h 2912"/>
              <a:gd name="T72" fmla="*/ 438 w 2820"/>
              <a:gd name="T73" fmla="*/ 1170 h 2912"/>
              <a:gd name="T74" fmla="*/ 410 w 2820"/>
              <a:gd name="T75" fmla="*/ 1032 h 2912"/>
              <a:gd name="T76" fmla="*/ 416 w 2820"/>
              <a:gd name="T77" fmla="*/ 888 h 2912"/>
              <a:gd name="T78" fmla="*/ 460 w 2820"/>
              <a:gd name="T79" fmla="*/ 742 h 2912"/>
              <a:gd name="T80" fmla="*/ 544 w 2820"/>
              <a:gd name="T81" fmla="*/ 592 h 2912"/>
              <a:gd name="T82" fmla="*/ 670 w 2820"/>
              <a:gd name="T83" fmla="*/ 444 h 2912"/>
              <a:gd name="T84" fmla="*/ 844 w 2820"/>
              <a:gd name="T85" fmla="*/ 298 h 2912"/>
              <a:gd name="T86" fmla="*/ 1070 w 2820"/>
              <a:gd name="T87" fmla="*/ 154 h 2912"/>
              <a:gd name="T88" fmla="*/ 1348 w 2820"/>
              <a:gd name="T89" fmla="*/ 16 h 2912"/>
              <a:gd name="T90" fmla="*/ 1244 w 2820"/>
              <a:gd name="T91" fmla="*/ 0 h 2912"/>
              <a:gd name="T92" fmla="*/ 2820 w 2820"/>
              <a:gd name="T93" fmla="*/ 1934 h 2912"/>
              <a:gd name="T94" fmla="*/ 2820 w 2820"/>
              <a:gd name="T95" fmla="*/ 1934 h 2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chemeClr val="hlink"/>
              </a:gs>
              <a:gs pos="100000">
                <a:schemeClr val="accent1"/>
              </a:gs>
            </a:gsLst>
            <a:lin ang="5400000" scaled="1"/>
          </a:gradFill>
          <a:ln>
            <a:noFill/>
          </a:ln>
          <a:effectLst>
            <a:outerShdw dist="206741" dir="8249373" algn="ctr" rotWithShape="0">
              <a:srgbClr val="C1D1D3">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pt-BR">
              <a:latin typeface="Calibri" panose="020F0502020204030204" pitchFamily="34" charset="0"/>
            </a:endParaRPr>
          </a:p>
        </p:txBody>
      </p:sp>
      <p:sp>
        <p:nvSpPr>
          <p:cNvPr id="95264" name="Text Box 32"/>
          <p:cNvSpPr txBox="1">
            <a:spLocks noChangeArrowheads="1"/>
          </p:cNvSpPr>
          <p:nvPr/>
        </p:nvSpPr>
        <p:spPr bwMode="auto">
          <a:xfrm>
            <a:off x="683568" y="260648"/>
            <a:ext cx="7686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a:solidFill>
                  <a:srgbClr val="C00000"/>
                </a:solidFill>
                <a:effectLst>
                  <a:outerShdw blurRad="38100" dist="38100" dir="2700000" algn="tl">
                    <a:srgbClr val="C0C0C0"/>
                  </a:outerShdw>
                </a:effectLst>
              </a:rPr>
              <a:t>ÓBITOS POR ACIDENTES DE TRÂNSITO NO BRASIL</a:t>
            </a:r>
            <a:endParaRPr lang="en-US" sz="2400" b="1" dirty="0">
              <a:solidFill>
                <a:srgbClr val="C00000"/>
              </a:solidFill>
            </a:endParaRPr>
          </a:p>
        </p:txBody>
      </p:sp>
      <p:grpSp>
        <p:nvGrpSpPr>
          <p:cNvPr id="95266" name="Group 34"/>
          <p:cNvGrpSpPr>
            <a:grpSpLocks/>
          </p:cNvGrpSpPr>
          <p:nvPr/>
        </p:nvGrpSpPr>
        <p:grpSpPr bwMode="auto">
          <a:xfrm>
            <a:off x="1205040" y="1681591"/>
            <a:ext cx="3405485" cy="3638550"/>
            <a:chOff x="816" y="1404"/>
            <a:chExt cx="2218" cy="2292"/>
          </a:xfrm>
        </p:grpSpPr>
        <p:sp>
          <p:nvSpPr>
            <p:cNvPr id="95267" name="Oval 35"/>
            <p:cNvSpPr>
              <a:spLocks noChangeArrowheads="1"/>
            </p:cNvSpPr>
            <p:nvPr/>
          </p:nvSpPr>
          <p:spPr bwMode="gray">
            <a:xfrm rot="-723406">
              <a:off x="2089" y="3276"/>
              <a:ext cx="906" cy="420"/>
            </a:xfrm>
            <a:prstGeom prst="ellipse">
              <a:avLst/>
            </a:prstGeom>
            <a:solidFill>
              <a:srgbClr val="0F2145">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latin typeface="Calibri" panose="020F0502020204030204" pitchFamily="34" charset="0"/>
              </a:endParaRPr>
            </a:p>
          </p:txBody>
        </p:sp>
        <p:sp>
          <p:nvSpPr>
            <p:cNvPr id="95268" name="Oval 36"/>
            <p:cNvSpPr>
              <a:spLocks noChangeArrowheads="1"/>
            </p:cNvSpPr>
            <p:nvPr/>
          </p:nvSpPr>
          <p:spPr bwMode="gray">
            <a:xfrm>
              <a:off x="2046" y="2508"/>
              <a:ext cx="968" cy="1075"/>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69" name="Oval 37"/>
            <p:cNvSpPr>
              <a:spLocks noChangeArrowheads="1"/>
            </p:cNvSpPr>
            <p:nvPr/>
          </p:nvSpPr>
          <p:spPr bwMode="gray">
            <a:xfrm>
              <a:off x="2059" y="2514"/>
              <a:ext cx="975" cy="1048"/>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70" name="Oval 38"/>
            <p:cNvSpPr>
              <a:spLocks noChangeArrowheads="1"/>
            </p:cNvSpPr>
            <p:nvPr/>
          </p:nvSpPr>
          <p:spPr bwMode="gray">
            <a:xfrm>
              <a:off x="2070" y="2524"/>
              <a:ext cx="911" cy="980"/>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71" name="Oval 39"/>
            <p:cNvSpPr>
              <a:spLocks noChangeArrowheads="1"/>
            </p:cNvSpPr>
            <p:nvPr/>
          </p:nvSpPr>
          <p:spPr bwMode="gray">
            <a:xfrm>
              <a:off x="2128" y="2552"/>
              <a:ext cx="888" cy="795"/>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72" name="Text Box 40"/>
            <p:cNvSpPr txBox="1">
              <a:spLocks noChangeArrowheads="1"/>
            </p:cNvSpPr>
            <p:nvPr/>
          </p:nvSpPr>
          <p:spPr bwMode="gray">
            <a:xfrm>
              <a:off x="2154" y="2854"/>
              <a:ext cx="77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solidFill>
                    <a:srgbClr val="C00000"/>
                  </a:solidFill>
                  <a:latin typeface="Calibri" panose="020F0502020204030204" pitchFamily="34" charset="0"/>
                </a:rPr>
                <a:t>43.908</a:t>
              </a:r>
            </a:p>
          </p:txBody>
        </p:sp>
        <p:sp>
          <p:nvSpPr>
            <p:cNvPr id="95273" name="Oval 41"/>
            <p:cNvSpPr>
              <a:spLocks noChangeArrowheads="1"/>
            </p:cNvSpPr>
            <p:nvPr/>
          </p:nvSpPr>
          <p:spPr bwMode="gray">
            <a:xfrm rot="-772996">
              <a:off x="928" y="2892"/>
              <a:ext cx="714" cy="384"/>
            </a:xfrm>
            <a:prstGeom prst="ellipse">
              <a:avLst/>
            </a:prstGeom>
            <a:solidFill>
              <a:srgbClr val="0F2145">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latin typeface="Calibri" panose="020F0502020204030204" pitchFamily="34" charset="0"/>
              </a:endParaRPr>
            </a:p>
          </p:txBody>
        </p:sp>
        <p:grpSp>
          <p:nvGrpSpPr>
            <p:cNvPr id="95274" name="Group 42"/>
            <p:cNvGrpSpPr>
              <a:grpSpLocks/>
            </p:cNvGrpSpPr>
            <p:nvPr/>
          </p:nvGrpSpPr>
          <p:grpSpPr bwMode="auto">
            <a:xfrm>
              <a:off x="880" y="2268"/>
              <a:ext cx="864" cy="908"/>
              <a:chOff x="732" y="2112"/>
              <a:chExt cx="842" cy="860"/>
            </a:xfrm>
          </p:grpSpPr>
          <p:sp>
            <p:nvSpPr>
              <p:cNvPr id="95275" name="Oval 43"/>
              <p:cNvSpPr>
                <a:spLocks noChangeArrowheads="1"/>
              </p:cNvSpPr>
              <p:nvPr/>
            </p:nvSpPr>
            <p:spPr bwMode="gray">
              <a:xfrm>
                <a:off x="732" y="2112"/>
                <a:ext cx="842" cy="86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76" name="Oval 44"/>
              <p:cNvSpPr>
                <a:spLocks noChangeArrowheads="1"/>
              </p:cNvSpPr>
              <p:nvPr/>
            </p:nvSpPr>
            <p:spPr bwMode="gray">
              <a:xfrm>
                <a:off x="743" y="2117"/>
                <a:ext cx="821" cy="838"/>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77" name="Oval 45"/>
              <p:cNvSpPr>
                <a:spLocks noChangeArrowheads="1"/>
              </p:cNvSpPr>
              <p:nvPr/>
            </p:nvSpPr>
            <p:spPr bwMode="gray">
              <a:xfrm>
                <a:off x="751" y="2125"/>
                <a:ext cx="781" cy="784"/>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78" name="Oval 46"/>
              <p:cNvSpPr>
                <a:spLocks noChangeArrowheads="1"/>
              </p:cNvSpPr>
              <p:nvPr/>
            </p:nvSpPr>
            <p:spPr bwMode="gray">
              <a:xfrm>
                <a:off x="795" y="2147"/>
                <a:ext cx="695" cy="63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79" name="Text Box 47"/>
              <p:cNvSpPr txBox="1">
                <a:spLocks noChangeArrowheads="1"/>
              </p:cNvSpPr>
              <p:nvPr/>
            </p:nvSpPr>
            <p:spPr bwMode="gray">
              <a:xfrm>
                <a:off x="777" y="2414"/>
                <a:ext cx="730"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solidFill>
                      <a:srgbClr val="C00000"/>
                    </a:solidFill>
                    <a:latin typeface="Calibri" panose="020F0502020204030204" pitchFamily="34" charset="0"/>
                  </a:rPr>
                  <a:t>39.211</a:t>
                </a:r>
                <a:endParaRPr lang="en-US" sz="2000" dirty="0">
                  <a:solidFill>
                    <a:srgbClr val="C00000"/>
                  </a:solidFill>
                  <a:latin typeface="Calibri" panose="020F0502020204030204" pitchFamily="34" charset="0"/>
                </a:endParaRPr>
              </a:p>
            </p:txBody>
          </p:sp>
        </p:grpSp>
        <p:sp>
          <p:nvSpPr>
            <p:cNvPr id="95280" name="Oval 48"/>
            <p:cNvSpPr>
              <a:spLocks noChangeArrowheads="1"/>
            </p:cNvSpPr>
            <p:nvPr/>
          </p:nvSpPr>
          <p:spPr bwMode="gray">
            <a:xfrm>
              <a:off x="816" y="1786"/>
              <a:ext cx="576" cy="336"/>
            </a:xfrm>
            <a:prstGeom prst="ellipse">
              <a:avLst/>
            </a:prstGeom>
            <a:solidFill>
              <a:srgbClr val="0F2145">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latin typeface="Calibri" panose="020F0502020204030204" pitchFamily="34" charset="0"/>
              </a:endParaRPr>
            </a:p>
          </p:txBody>
        </p:sp>
        <p:sp>
          <p:nvSpPr>
            <p:cNvPr id="95281" name="Oval 49"/>
            <p:cNvSpPr>
              <a:spLocks noChangeArrowheads="1"/>
            </p:cNvSpPr>
            <p:nvPr/>
          </p:nvSpPr>
          <p:spPr bwMode="gray">
            <a:xfrm>
              <a:off x="864" y="1404"/>
              <a:ext cx="645" cy="645"/>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82" name="Oval 50"/>
            <p:cNvSpPr>
              <a:spLocks noChangeArrowheads="1"/>
            </p:cNvSpPr>
            <p:nvPr/>
          </p:nvSpPr>
          <p:spPr bwMode="gray">
            <a:xfrm>
              <a:off x="872" y="1407"/>
              <a:ext cx="630" cy="63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83" name="Oval 51"/>
            <p:cNvSpPr>
              <a:spLocks noChangeArrowheads="1"/>
            </p:cNvSpPr>
            <p:nvPr/>
          </p:nvSpPr>
          <p:spPr bwMode="gray">
            <a:xfrm>
              <a:off x="879" y="1414"/>
              <a:ext cx="599" cy="58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84" name="Oval 52"/>
            <p:cNvSpPr>
              <a:spLocks noChangeArrowheads="1"/>
            </p:cNvSpPr>
            <p:nvPr/>
          </p:nvSpPr>
          <p:spPr bwMode="gray">
            <a:xfrm>
              <a:off x="913" y="1430"/>
              <a:ext cx="534" cy="477"/>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95285" name="Text Box 53"/>
            <p:cNvSpPr txBox="1">
              <a:spLocks noChangeArrowheads="1"/>
            </p:cNvSpPr>
            <p:nvPr/>
          </p:nvSpPr>
          <p:spPr bwMode="gray">
            <a:xfrm>
              <a:off x="866" y="1592"/>
              <a:ext cx="65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solidFill>
                    <a:srgbClr val="C00000"/>
                  </a:solidFill>
                  <a:latin typeface="Calibri" panose="020F0502020204030204" pitchFamily="34" charset="0"/>
                </a:rPr>
                <a:t>35.674</a:t>
              </a:r>
            </a:p>
          </p:txBody>
        </p:sp>
      </p:grpSp>
      <p:sp>
        <p:nvSpPr>
          <p:cNvPr id="38" name="Text Box 7"/>
          <p:cNvSpPr txBox="1">
            <a:spLocks noChangeArrowheads="1"/>
          </p:cNvSpPr>
          <p:nvPr/>
        </p:nvSpPr>
        <p:spPr bwMode="auto">
          <a:xfrm>
            <a:off x="539552" y="6479758"/>
            <a:ext cx="3240360" cy="261610"/>
          </a:xfrm>
          <a:prstGeom prst="rect">
            <a:avLst/>
          </a:prstGeom>
          <a:noFill/>
          <a:ln w="12700" cap="sq">
            <a:noFill/>
            <a:miter lim="800000"/>
            <a:headEnd type="none" w="sm" len="sm"/>
            <a:tailEnd type="none" w="sm" len="sm"/>
          </a:ln>
        </p:spPr>
        <p:txBody>
          <a:bodyPr wrap="square">
            <a:spAutoFit/>
          </a:bodyPr>
          <a:lstStyle/>
          <a:p>
            <a:pPr eaLnBrk="0" hangingPunct="0"/>
            <a:r>
              <a:rPr lang="en-US" sz="1100" dirty="0">
                <a:latin typeface="Calibri" panose="020F0502020204030204" pitchFamily="34" charset="0"/>
              </a:rPr>
              <a:t>Fonte:  SVS/MS/DATASUS, 2017</a:t>
            </a:r>
            <a:endParaRPr lang="en-GB" sz="1100" dirty="0">
              <a:latin typeface="Calibri" panose="020F0502020204030204" pitchFamily="34" charset="0"/>
            </a:endParaRPr>
          </a:p>
        </p:txBody>
      </p:sp>
      <p:sp>
        <p:nvSpPr>
          <p:cNvPr id="4" name="Fluxograma: Fita perfurada 3"/>
          <p:cNvSpPr/>
          <p:nvPr/>
        </p:nvSpPr>
        <p:spPr>
          <a:xfrm>
            <a:off x="1838705" y="1309207"/>
            <a:ext cx="858078" cy="450749"/>
          </a:xfrm>
          <a:prstGeom prst="flowChartPunchedTap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0000"/>
                </a:solidFill>
                <a:latin typeface="Calibri" panose="020F0502020204030204" pitchFamily="34" charset="0"/>
              </a:rPr>
              <a:t>2004</a:t>
            </a:r>
          </a:p>
        </p:txBody>
      </p:sp>
      <p:sp>
        <p:nvSpPr>
          <p:cNvPr id="40" name="Fluxograma: Fita perfurada 39"/>
          <p:cNvSpPr/>
          <p:nvPr/>
        </p:nvSpPr>
        <p:spPr>
          <a:xfrm>
            <a:off x="2195736" y="2780928"/>
            <a:ext cx="826055" cy="438058"/>
          </a:xfrm>
          <a:prstGeom prst="flowChartPunchedTap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0000"/>
                </a:solidFill>
                <a:latin typeface="Calibri" panose="020F0502020204030204" pitchFamily="34" charset="0"/>
              </a:rPr>
              <a:t>2008</a:t>
            </a:r>
          </a:p>
        </p:txBody>
      </p:sp>
      <p:sp>
        <p:nvSpPr>
          <p:cNvPr id="41" name="Fluxograma: Fita perfurada 40"/>
          <p:cNvSpPr/>
          <p:nvPr/>
        </p:nvSpPr>
        <p:spPr>
          <a:xfrm>
            <a:off x="3853622" y="3083708"/>
            <a:ext cx="858078" cy="446377"/>
          </a:xfrm>
          <a:prstGeom prst="flowChartPunchedTap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0000"/>
                </a:solidFill>
                <a:latin typeface="Calibri" panose="020F0502020204030204" pitchFamily="34" charset="0"/>
              </a:rPr>
              <a:t>2010</a:t>
            </a:r>
          </a:p>
        </p:txBody>
      </p:sp>
      <p:grpSp>
        <p:nvGrpSpPr>
          <p:cNvPr id="32" name="Group 34"/>
          <p:cNvGrpSpPr>
            <a:grpSpLocks/>
          </p:cNvGrpSpPr>
          <p:nvPr/>
        </p:nvGrpSpPr>
        <p:grpSpPr bwMode="auto">
          <a:xfrm>
            <a:off x="4761331" y="3717032"/>
            <a:ext cx="3267053" cy="2096028"/>
            <a:chOff x="880" y="2215"/>
            <a:chExt cx="2077" cy="1209"/>
          </a:xfrm>
        </p:grpSpPr>
        <p:sp>
          <p:nvSpPr>
            <p:cNvPr id="33" name="Oval 35"/>
            <p:cNvSpPr>
              <a:spLocks noChangeArrowheads="1"/>
            </p:cNvSpPr>
            <p:nvPr/>
          </p:nvSpPr>
          <p:spPr bwMode="gray">
            <a:xfrm rot="20876594">
              <a:off x="1959" y="3047"/>
              <a:ext cx="863" cy="377"/>
            </a:xfrm>
            <a:prstGeom prst="ellipse">
              <a:avLst/>
            </a:prstGeom>
            <a:solidFill>
              <a:srgbClr val="0F2145">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latin typeface="Calibri" panose="020F0502020204030204" pitchFamily="34" charset="0"/>
              </a:endParaRPr>
            </a:p>
          </p:txBody>
        </p:sp>
        <p:sp>
          <p:nvSpPr>
            <p:cNvPr id="34" name="Oval 36"/>
            <p:cNvSpPr>
              <a:spLocks noChangeArrowheads="1"/>
            </p:cNvSpPr>
            <p:nvPr/>
          </p:nvSpPr>
          <p:spPr bwMode="gray">
            <a:xfrm>
              <a:off x="1883" y="2299"/>
              <a:ext cx="1074" cy="1003"/>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35" name="Oval 37"/>
            <p:cNvSpPr>
              <a:spLocks noChangeArrowheads="1"/>
            </p:cNvSpPr>
            <p:nvPr/>
          </p:nvSpPr>
          <p:spPr bwMode="gray">
            <a:xfrm>
              <a:off x="1878" y="2215"/>
              <a:ext cx="1049" cy="1048"/>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36" name="Oval 38"/>
            <p:cNvSpPr>
              <a:spLocks noChangeArrowheads="1"/>
            </p:cNvSpPr>
            <p:nvPr/>
          </p:nvSpPr>
          <p:spPr bwMode="gray">
            <a:xfrm>
              <a:off x="1902" y="2299"/>
              <a:ext cx="998" cy="980"/>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37" name="Oval 39"/>
            <p:cNvSpPr>
              <a:spLocks noChangeArrowheads="1"/>
            </p:cNvSpPr>
            <p:nvPr/>
          </p:nvSpPr>
          <p:spPr bwMode="gray">
            <a:xfrm>
              <a:off x="1960" y="2327"/>
              <a:ext cx="888" cy="795"/>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39" name="Text Box 40"/>
            <p:cNvSpPr txBox="1">
              <a:spLocks noChangeArrowheads="1"/>
            </p:cNvSpPr>
            <p:nvPr/>
          </p:nvSpPr>
          <p:spPr bwMode="gray">
            <a:xfrm>
              <a:off x="1959" y="2629"/>
              <a:ext cx="884"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solidFill>
                    <a:srgbClr val="C00000"/>
                  </a:solidFill>
                  <a:latin typeface="Calibri" panose="020F0502020204030204" pitchFamily="34" charset="0"/>
                </a:rPr>
                <a:t>38.209</a:t>
              </a:r>
            </a:p>
            <a:p>
              <a:pPr algn="ctr"/>
              <a:r>
                <a:rPr lang="en-US" sz="1200" dirty="0">
                  <a:solidFill>
                    <a:srgbClr val="C00000"/>
                  </a:solidFill>
                  <a:latin typeface="Calibri" panose="020F0502020204030204" pitchFamily="34" charset="0"/>
                </a:rPr>
                <a:t>Dados </a:t>
              </a:r>
              <a:r>
                <a:rPr lang="en-US" sz="1200" dirty="0" err="1">
                  <a:solidFill>
                    <a:srgbClr val="C00000"/>
                  </a:solidFill>
                  <a:latin typeface="Calibri" panose="020F0502020204030204" pitchFamily="34" charset="0"/>
                </a:rPr>
                <a:t>preliminares</a:t>
              </a:r>
              <a:endParaRPr lang="en-US" sz="1200" dirty="0">
                <a:solidFill>
                  <a:srgbClr val="C00000"/>
                </a:solidFill>
                <a:latin typeface="Calibri" panose="020F0502020204030204" pitchFamily="34" charset="0"/>
              </a:endParaRPr>
            </a:p>
          </p:txBody>
        </p:sp>
        <p:sp>
          <p:nvSpPr>
            <p:cNvPr id="42" name="Oval 41"/>
            <p:cNvSpPr>
              <a:spLocks noChangeArrowheads="1"/>
            </p:cNvSpPr>
            <p:nvPr/>
          </p:nvSpPr>
          <p:spPr bwMode="gray">
            <a:xfrm rot="-772996">
              <a:off x="928" y="2892"/>
              <a:ext cx="714" cy="384"/>
            </a:xfrm>
            <a:prstGeom prst="ellipse">
              <a:avLst/>
            </a:prstGeom>
            <a:solidFill>
              <a:srgbClr val="0F2145">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latin typeface="Calibri" panose="020F0502020204030204" pitchFamily="34" charset="0"/>
              </a:endParaRPr>
            </a:p>
          </p:txBody>
        </p:sp>
        <p:grpSp>
          <p:nvGrpSpPr>
            <p:cNvPr id="43" name="Group 42"/>
            <p:cNvGrpSpPr>
              <a:grpSpLocks/>
            </p:cNvGrpSpPr>
            <p:nvPr/>
          </p:nvGrpSpPr>
          <p:grpSpPr bwMode="auto">
            <a:xfrm>
              <a:off x="880" y="2268"/>
              <a:ext cx="941" cy="908"/>
              <a:chOff x="732" y="2112"/>
              <a:chExt cx="917" cy="860"/>
            </a:xfrm>
          </p:grpSpPr>
          <p:sp>
            <p:nvSpPr>
              <p:cNvPr id="51" name="Oval 43"/>
              <p:cNvSpPr>
                <a:spLocks noChangeArrowheads="1"/>
              </p:cNvSpPr>
              <p:nvPr/>
            </p:nvSpPr>
            <p:spPr bwMode="gray">
              <a:xfrm>
                <a:off x="732" y="2112"/>
                <a:ext cx="917" cy="86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52" name="Oval 44"/>
              <p:cNvSpPr>
                <a:spLocks noChangeArrowheads="1"/>
              </p:cNvSpPr>
              <p:nvPr/>
            </p:nvSpPr>
            <p:spPr bwMode="gray">
              <a:xfrm>
                <a:off x="743" y="2117"/>
                <a:ext cx="821" cy="838"/>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53" name="Oval 45"/>
              <p:cNvSpPr>
                <a:spLocks noChangeArrowheads="1"/>
              </p:cNvSpPr>
              <p:nvPr/>
            </p:nvSpPr>
            <p:spPr bwMode="gray">
              <a:xfrm>
                <a:off x="751" y="2125"/>
                <a:ext cx="850" cy="784"/>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54" name="Oval 46"/>
              <p:cNvSpPr>
                <a:spLocks noChangeArrowheads="1"/>
              </p:cNvSpPr>
              <p:nvPr/>
            </p:nvSpPr>
            <p:spPr bwMode="gray">
              <a:xfrm>
                <a:off x="795" y="2147"/>
                <a:ext cx="695" cy="63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pt-BR">
                  <a:latin typeface="Calibri" panose="020F0502020204030204" pitchFamily="34" charset="0"/>
                </a:endParaRPr>
              </a:p>
            </p:txBody>
          </p:sp>
          <p:sp>
            <p:nvSpPr>
              <p:cNvPr id="55" name="Text Box 47"/>
              <p:cNvSpPr txBox="1">
                <a:spLocks noChangeArrowheads="1"/>
              </p:cNvSpPr>
              <p:nvPr/>
            </p:nvSpPr>
            <p:spPr bwMode="gray">
              <a:xfrm>
                <a:off x="826" y="2414"/>
                <a:ext cx="738"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solidFill>
                      <a:srgbClr val="C00000"/>
                    </a:solidFill>
                    <a:latin typeface="Calibri" panose="020F0502020204030204" pitchFamily="34" charset="0"/>
                  </a:rPr>
                  <a:t>44.823</a:t>
                </a:r>
                <a:endParaRPr lang="en-US" sz="2000" dirty="0">
                  <a:solidFill>
                    <a:srgbClr val="C00000"/>
                  </a:solidFill>
                  <a:latin typeface="Calibri" panose="020F0502020204030204" pitchFamily="34" charset="0"/>
                </a:endParaRPr>
              </a:p>
            </p:txBody>
          </p:sp>
        </p:grpSp>
      </p:grpSp>
      <p:sp>
        <p:nvSpPr>
          <p:cNvPr id="56" name="Fluxograma: Fita perfurada 40"/>
          <p:cNvSpPr/>
          <p:nvPr/>
        </p:nvSpPr>
        <p:spPr>
          <a:xfrm>
            <a:off x="7092280" y="3477699"/>
            <a:ext cx="858078" cy="446377"/>
          </a:xfrm>
          <a:prstGeom prst="flowChartPunchedTap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0000"/>
                </a:solidFill>
                <a:latin typeface="Calibri" panose="020F0502020204030204" pitchFamily="34" charset="0"/>
              </a:rPr>
              <a:t>2015</a:t>
            </a:r>
          </a:p>
        </p:txBody>
      </p:sp>
      <p:sp>
        <p:nvSpPr>
          <p:cNvPr id="30" name="Fluxograma: Fita perfurada 40"/>
          <p:cNvSpPr/>
          <p:nvPr/>
        </p:nvSpPr>
        <p:spPr>
          <a:xfrm>
            <a:off x="5277572" y="3429000"/>
            <a:ext cx="858078" cy="446377"/>
          </a:xfrm>
          <a:prstGeom prst="flowChartPunchedTap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rgbClr val="000000"/>
                </a:solidFill>
                <a:latin typeface="Calibri" panose="020F0502020204030204" pitchFamily="34" charset="0"/>
              </a:rPr>
              <a:t>2014</a:t>
            </a:r>
          </a:p>
        </p:txBody>
      </p:sp>
    </p:spTree>
    <p:extLst>
      <p:ext uri="{BB962C8B-B14F-4D97-AF65-F5344CB8AC3E}">
        <p14:creationId xmlns:p14="http://schemas.microsoft.com/office/powerpoint/2010/main" val="2928694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van donges 2003">
            <a:extLst>
              <a:ext uri="{FF2B5EF4-FFF2-40B4-BE49-F238E27FC236}">
                <a16:creationId xmlns:a16="http://schemas.microsoft.com/office/drawing/2014/main" id="{90A18F82-9692-406F-BD0A-AA9EB3C75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830388"/>
            <a:ext cx="6051550" cy="4289425"/>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883" name="Rectangle 3">
            <a:extLst>
              <a:ext uri="{FF2B5EF4-FFF2-40B4-BE49-F238E27FC236}">
                <a16:creationId xmlns:a16="http://schemas.microsoft.com/office/drawing/2014/main" id="{B1ED3173-CB8D-4B8A-8064-C6E38673C3B1}"/>
              </a:ext>
            </a:extLst>
          </p:cNvPr>
          <p:cNvSpPr>
            <a:spLocks noGrp="1" noChangeArrowheads="1"/>
          </p:cNvSpPr>
          <p:nvPr>
            <p:ph type="title"/>
          </p:nvPr>
        </p:nvSpPr>
        <p:spPr>
          <a:xfrm>
            <a:off x="0" y="303213"/>
            <a:ext cx="9144000" cy="1052512"/>
          </a:xfrm>
        </p:spPr>
        <p:txBody>
          <a:bodyPr>
            <a:normAutofit fontScale="90000"/>
          </a:bodyPr>
          <a:lstStyle/>
          <a:p>
            <a:r>
              <a:rPr lang="pt-BR" altLang="pt-BR" sz="3500"/>
              <a:t>A PIORA NO DESEMPENHO SE ACUMULA COM RESTRIÇÃO CRÔNICA DE SONO</a:t>
            </a:r>
          </a:p>
        </p:txBody>
      </p:sp>
    </p:spTree>
    <p:extLst>
      <p:ext uri="{BB962C8B-B14F-4D97-AF65-F5344CB8AC3E}">
        <p14:creationId xmlns:p14="http://schemas.microsoft.com/office/powerpoint/2010/main" val="1277492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de cantos arredondados 50">
            <a:extLst>
              <a:ext uri="{FF2B5EF4-FFF2-40B4-BE49-F238E27FC236}">
                <a16:creationId xmlns:a16="http://schemas.microsoft.com/office/drawing/2014/main" id="{C58BB083-9736-4B68-B29A-569610DEB858}"/>
              </a:ext>
            </a:extLst>
          </p:cNvPr>
          <p:cNvSpPr/>
          <p:nvPr/>
        </p:nvSpPr>
        <p:spPr>
          <a:xfrm>
            <a:off x="539750" y="1557338"/>
            <a:ext cx="2016125" cy="1008062"/>
          </a:xfrm>
          <a:prstGeom prst="roundRect">
            <a:avLst/>
          </a:prstGeom>
          <a:solidFill>
            <a:schemeClr val="tx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tx1"/>
                </a:solidFill>
              </a:rPr>
              <a:t>Hora do dia</a:t>
            </a:r>
          </a:p>
        </p:txBody>
      </p:sp>
      <p:sp>
        <p:nvSpPr>
          <p:cNvPr id="52" name="Retângulo de cantos arredondados 51">
            <a:extLst>
              <a:ext uri="{FF2B5EF4-FFF2-40B4-BE49-F238E27FC236}">
                <a16:creationId xmlns:a16="http://schemas.microsoft.com/office/drawing/2014/main" id="{2434A595-517D-4778-B446-1B69E0879EE4}"/>
              </a:ext>
            </a:extLst>
          </p:cNvPr>
          <p:cNvSpPr/>
          <p:nvPr/>
        </p:nvSpPr>
        <p:spPr>
          <a:xfrm>
            <a:off x="539750" y="2636838"/>
            <a:ext cx="2016125" cy="1008062"/>
          </a:xfrm>
          <a:prstGeom prst="roundRect">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tx1"/>
                </a:solidFill>
              </a:rPr>
              <a:t>Hora de acordar</a:t>
            </a:r>
          </a:p>
        </p:txBody>
      </p:sp>
      <p:sp>
        <p:nvSpPr>
          <p:cNvPr id="53" name="Retângulo de cantos arredondados 52">
            <a:extLst>
              <a:ext uri="{FF2B5EF4-FFF2-40B4-BE49-F238E27FC236}">
                <a16:creationId xmlns:a16="http://schemas.microsoft.com/office/drawing/2014/main" id="{E45CEF88-E7D2-4B40-934A-E0CE21C725D9}"/>
              </a:ext>
            </a:extLst>
          </p:cNvPr>
          <p:cNvSpPr/>
          <p:nvPr/>
        </p:nvSpPr>
        <p:spPr>
          <a:xfrm>
            <a:off x="539750" y="3716338"/>
            <a:ext cx="2016125" cy="1008062"/>
          </a:xfrm>
          <a:prstGeom prst="roundRect">
            <a:avLst/>
          </a:prstGeom>
          <a:solidFill>
            <a:srgbClr val="D27B5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tx1"/>
                </a:solidFill>
              </a:rPr>
              <a:t>Fatores relacionados ao trabalho</a:t>
            </a:r>
          </a:p>
        </p:txBody>
      </p:sp>
      <p:sp>
        <p:nvSpPr>
          <p:cNvPr id="54" name="Retângulo de cantos arredondados 53">
            <a:extLst>
              <a:ext uri="{FF2B5EF4-FFF2-40B4-BE49-F238E27FC236}">
                <a16:creationId xmlns:a16="http://schemas.microsoft.com/office/drawing/2014/main" id="{8E3D07E4-ED27-4648-AE1A-625C470DC830}"/>
              </a:ext>
            </a:extLst>
          </p:cNvPr>
          <p:cNvSpPr/>
          <p:nvPr/>
        </p:nvSpPr>
        <p:spPr>
          <a:xfrm>
            <a:off x="3492500" y="1773238"/>
            <a:ext cx="2087563" cy="2879725"/>
          </a:xfrm>
          <a:prstGeom prst="roundRect">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94214" name="CaixaDeTexto 54">
            <a:extLst>
              <a:ext uri="{FF2B5EF4-FFF2-40B4-BE49-F238E27FC236}">
                <a16:creationId xmlns:a16="http://schemas.microsoft.com/office/drawing/2014/main" id="{C13A5F8B-13B2-4E34-8BAC-BBCF46D52F9C}"/>
              </a:ext>
            </a:extLst>
          </p:cNvPr>
          <p:cNvSpPr txBox="1">
            <a:spLocks noChangeArrowheads="1"/>
          </p:cNvSpPr>
          <p:nvPr/>
        </p:nvSpPr>
        <p:spPr bwMode="auto">
          <a:xfrm>
            <a:off x="3779838" y="2420938"/>
            <a:ext cx="154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800" b="1">
                <a:solidFill>
                  <a:srgbClr val="FF0000"/>
                </a:solidFill>
              </a:rPr>
              <a:t>FADIGA</a:t>
            </a:r>
          </a:p>
        </p:txBody>
      </p:sp>
      <p:sp>
        <p:nvSpPr>
          <p:cNvPr id="56" name="Elipse 55">
            <a:extLst>
              <a:ext uri="{FF2B5EF4-FFF2-40B4-BE49-F238E27FC236}">
                <a16:creationId xmlns:a16="http://schemas.microsoft.com/office/drawing/2014/main" id="{0A8BC387-C7A0-401B-839B-A0D432E7596F}"/>
              </a:ext>
            </a:extLst>
          </p:cNvPr>
          <p:cNvSpPr/>
          <p:nvPr/>
        </p:nvSpPr>
        <p:spPr>
          <a:xfrm>
            <a:off x="3635375" y="3644900"/>
            <a:ext cx="1800225" cy="8636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b="1" dirty="0">
                <a:solidFill>
                  <a:schemeClr val="tx1"/>
                </a:solidFill>
              </a:rPr>
              <a:t>Sonolência</a:t>
            </a:r>
          </a:p>
        </p:txBody>
      </p:sp>
      <p:sp>
        <p:nvSpPr>
          <p:cNvPr id="58" name="Seta para a direita 57">
            <a:extLst>
              <a:ext uri="{FF2B5EF4-FFF2-40B4-BE49-F238E27FC236}">
                <a16:creationId xmlns:a16="http://schemas.microsoft.com/office/drawing/2014/main" id="{125F23A6-B34D-48AB-917F-60A7E640E678}"/>
              </a:ext>
            </a:extLst>
          </p:cNvPr>
          <p:cNvSpPr/>
          <p:nvPr/>
        </p:nvSpPr>
        <p:spPr>
          <a:xfrm>
            <a:off x="5724525" y="2205038"/>
            <a:ext cx="1008063" cy="647700"/>
          </a:xfrm>
          <a:prstGeom prst="rightArrow">
            <a:avLst/>
          </a:prstGeom>
          <a:solidFill>
            <a:schemeClr val="tx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0" name="Seta para a direita 59">
            <a:extLst>
              <a:ext uri="{FF2B5EF4-FFF2-40B4-BE49-F238E27FC236}">
                <a16:creationId xmlns:a16="http://schemas.microsoft.com/office/drawing/2014/main" id="{A4EF2185-B68E-4578-96EA-D938A4DC0254}"/>
              </a:ext>
            </a:extLst>
          </p:cNvPr>
          <p:cNvSpPr/>
          <p:nvPr/>
        </p:nvSpPr>
        <p:spPr>
          <a:xfrm rot="5400000">
            <a:off x="4247356" y="4725194"/>
            <a:ext cx="649288" cy="647700"/>
          </a:xfrm>
          <a:prstGeom prst="rightArrow">
            <a:avLst/>
          </a:prstGeom>
          <a:solidFill>
            <a:schemeClr val="tx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1" name="Elipse 60">
            <a:extLst>
              <a:ext uri="{FF2B5EF4-FFF2-40B4-BE49-F238E27FC236}">
                <a16:creationId xmlns:a16="http://schemas.microsoft.com/office/drawing/2014/main" id="{97D7241A-5944-43E9-B69B-BA44CB2E6AD5}"/>
              </a:ext>
            </a:extLst>
          </p:cNvPr>
          <p:cNvSpPr/>
          <p:nvPr/>
        </p:nvSpPr>
        <p:spPr>
          <a:xfrm>
            <a:off x="6804025" y="1557338"/>
            <a:ext cx="1871663" cy="1871662"/>
          </a:xfrm>
          <a:prstGeom prst="ellipse">
            <a:avLst/>
          </a:prstGeom>
          <a:solidFill>
            <a:srgbClr val="FF99F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94219" name="CaixaDeTexto 61">
            <a:extLst>
              <a:ext uri="{FF2B5EF4-FFF2-40B4-BE49-F238E27FC236}">
                <a16:creationId xmlns:a16="http://schemas.microsoft.com/office/drawing/2014/main" id="{B543645A-DE08-4290-97F9-3A803E487713}"/>
              </a:ext>
            </a:extLst>
          </p:cNvPr>
          <p:cNvSpPr txBox="1">
            <a:spLocks noChangeArrowheads="1"/>
          </p:cNvSpPr>
          <p:nvPr/>
        </p:nvSpPr>
        <p:spPr bwMode="auto">
          <a:xfrm>
            <a:off x="7019925" y="1916113"/>
            <a:ext cx="1501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b="1"/>
              <a:t>Repouso</a:t>
            </a:r>
          </a:p>
        </p:txBody>
      </p:sp>
      <p:sp>
        <p:nvSpPr>
          <p:cNvPr id="63" name="Elipse 62">
            <a:extLst>
              <a:ext uri="{FF2B5EF4-FFF2-40B4-BE49-F238E27FC236}">
                <a16:creationId xmlns:a16="http://schemas.microsoft.com/office/drawing/2014/main" id="{5A231C49-6E66-4895-A41D-4117ADE0748A}"/>
              </a:ext>
            </a:extLst>
          </p:cNvPr>
          <p:cNvSpPr/>
          <p:nvPr/>
        </p:nvSpPr>
        <p:spPr>
          <a:xfrm>
            <a:off x="7308850" y="2492375"/>
            <a:ext cx="1079500" cy="865188"/>
          </a:xfrm>
          <a:prstGeom prst="ellipse">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b="1" dirty="0">
                <a:solidFill>
                  <a:schemeClr val="tx1"/>
                </a:solidFill>
              </a:rPr>
              <a:t>Sono</a:t>
            </a:r>
          </a:p>
        </p:txBody>
      </p:sp>
      <p:sp>
        <p:nvSpPr>
          <p:cNvPr id="64" name="Retângulo de cantos arredondados 63">
            <a:extLst>
              <a:ext uri="{FF2B5EF4-FFF2-40B4-BE49-F238E27FC236}">
                <a16:creationId xmlns:a16="http://schemas.microsoft.com/office/drawing/2014/main" id="{BD5036DA-AFBC-421C-8BDE-773F7D212ACF}"/>
              </a:ext>
            </a:extLst>
          </p:cNvPr>
          <p:cNvSpPr/>
          <p:nvPr/>
        </p:nvSpPr>
        <p:spPr>
          <a:xfrm>
            <a:off x="3348038" y="5445125"/>
            <a:ext cx="2376487" cy="1008063"/>
          </a:xfrm>
          <a:prstGeom prst="roundRect">
            <a:avLst/>
          </a:prstGeom>
          <a:solidFill>
            <a:srgbClr val="FFC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tx1"/>
                </a:solidFill>
              </a:rPr>
              <a:t>Prejuízo no desempenho das tarefas</a:t>
            </a:r>
          </a:p>
        </p:txBody>
      </p:sp>
      <p:sp>
        <p:nvSpPr>
          <p:cNvPr id="65" name="Seta para a direita 64">
            <a:extLst>
              <a:ext uri="{FF2B5EF4-FFF2-40B4-BE49-F238E27FC236}">
                <a16:creationId xmlns:a16="http://schemas.microsoft.com/office/drawing/2014/main" id="{65A1D259-DCE2-4EF9-B268-6F88786DC8B7}"/>
              </a:ext>
            </a:extLst>
          </p:cNvPr>
          <p:cNvSpPr/>
          <p:nvPr/>
        </p:nvSpPr>
        <p:spPr>
          <a:xfrm>
            <a:off x="5795963" y="5516563"/>
            <a:ext cx="1008062" cy="649287"/>
          </a:xfrm>
          <a:prstGeom prst="rightArrow">
            <a:avLst/>
          </a:prstGeom>
          <a:solidFill>
            <a:schemeClr val="tx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6" name="Explosão 1 65">
            <a:extLst>
              <a:ext uri="{FF2B5EF4-FFF2-40B4-BE49-F238E27FC236}">
                <a16:creationId xmlns:a16="http://schemas.microsoft.com/office/drawing/2014/main" id="{8B698027-4852-4389-A4F9-AE65927C8F07}"/>
              </a:ext>
            </a:extLst>
          </p:cNvPr>
          <p:cNvSpPr/>
          <p:nvPr/>
        </p:nvSpPr>
        <p:spPr>
          <a:xfrm>
            <a:off x="6732588" y="5013325"/>
            <a:ext cx="2160587" cy="1584325"/>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Acidente</a:t>
            </a:r>
          </a:p>
        </p:txBody>
      </p:sp>
      <p:sp>
        <p:nvSpPr>
          <p:cNvPr id="67" name="Seta para a direita 66">
            <a:extLst>
              <a:ext uri="{FF2B5EF4-FFF2-40B4-BE49-F238E27FC236}">
                <a16:creationId xmlns:a16="http://schemas.microsoft.com/office/drawing/2014/main" id="{348A32E7-60F8-488A-84C2-D0B9FB86870F}"/>
              </a:ext>
            </a:extLst>
          </p:cNvPr>
          <p:cNvSpPr/>
          <p:nvPr/>
        </p:nvSpPr>
        <p:spPr>
          <a:xfrm>
            <a:off x="2700338" y="1916113"/>
            <a:ext cx="719137" cy="504825"/>
          </a:xfrm>
          <a:prstGeom prst="rightArrow">
            <a:avLst/>
          </a:prstGeom>
          <a:solidFill>
            <a:schemeClr val="tx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8" name="Seta para a direita 67">
            <a:extLst>
              <a:ext uri="{FF2B5EF4-FFF2-40B4-BE49-F238E27FC236}">
                <a16:creationId xmlns:a16="http://schemas.microsoft.com/office/drawing/2014/main" id="{27790251-97E1-4DCB-89C4-6D190364FD58}"/>
              </a:ext>
            </a:extLst>
          </p:cNvPr>
          <p:cNvSpPr/>
          <p:nvPr/>
        </p:nvSpPr>
        <p:spPr>
          <a:xfrm>
            <a:off x="2700338" y="2852738"/>
            <a:ext cx="719137" cy="504825"/>
          </a:xfrm>
          <a:prstGeom prst="rightArrow">
            <a:avLst/>
          </a:prstGeom>
          <a:solidFill>
            <a:schemeClr val="tx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69" name="Seta para a direita 68">
            <a:extLst>
              <a:ext uri="{FF2B5EF4-FFF2-40B4-BE49-F238E27FC236}">
                <a16:creationId xmlns:a16="http://schemas.microsoft.com/office/drawing/2014/main" id="{4F01291C-B81C-451C-AEAA-2EBFF638F47E}"/>
              </a:ext>
            </a:extLst>
          </p:cNvPr>
          <p:cNvSpPr/>
          <p:nvPr/>
        </p:nvSpPr>
        <p:spPr>
          <a:xfrm>
            <a:off x="2700338" y="3860800"/>
            <a:ext cx="719137" cy="504825"/>
          </a:xfrm>
          <a:prstGeom prst="rightArrow">
            <a:avLst/>
          </a:prstGeom>
          <a:solidFill>
            <a:schemeClr val="tx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70" name="CaixaDeTexto 69">
            <a:extLst>
              <a:ext uri="{FF2B5EF4-FFF2-40B4-BE49-F238E27FC236}">
                <a16:creationId xmlns:a16="http://schemas.microsoft.com/office/drawing/2014/main" id="{C6F29AF4-E5E7-4A7D-8F8A-C40F27FE3BD5}"/>
              </a:ext>
            </a:extLst>
          </p:cNvPr>
          <p:cNvSpPr txBox="1"/>
          <p:nvPr/>
        </p:nvSpPr>
        <p:spPr>
          <a:xfrm>
            <a:off x="304800" y="6551613"/>
            <a:ext cx="1228725" cy="261937"/>
          </a:xfrm>
          <a:prstGeom prst="rect">
            <a:avLst/>
          </a:prstGeom>
          <a:noFill/>
        </p:spPr>
        <p:txBody>
          <a:bodyPr wrap="none">
            <a:spAutoFit/>
          </a:bodyPr>
          <a:lstStyle/>
          <a:p>
            <a:pPr>
              <a:defRPr/>
            </a:pPr>
            <a:r>
              <a:rPr lang="pt-BR" sz="1100" i="1" dirty="0">
                <a:solidFill>
                  <a:schemeClr val="bg1">
                    <a:lumMod val="50000"/>
                  </a:schemeClr>
                </a:solidFill>
                <a:latin typeface="Myriad Pro Cond" pitchFamily="34" charset="0"/>
                <a:cs typeface="+mn-cs"/>
              </a:rPr>
              <a:t>(</a:t>
            </a:r>
            <a:r>
              <a:rPr lang="pt-BR" sz="1100" i="1" dirty="0" err="1">
                <a:solidFill>
                  <a:schemeClr val="bg1">
                    <a:lumMod val="50000"/>
                  </a:schemeClr>
                </a:solidFill>
                <a:latin typeface="Myriad Pro Cond" pitchFamily="34" charset="0"/>
                <a:cs typeface="+mn-cs"/>
              </a:rPr>
              <a:t>Williamson</a:t>
            </a:r>
            <a:r>
              <a:rPr lang="pt-BR" sz="1100" i="1" dirty="0">
                <a:solidFill>
                  <a:schemeClr val="bg1">
                    <a:lumMod val="50000"/>
                  </a:schemeClr>
                </a:solidFill>
                <a:latin typeface="Myriad Pro Cond" pitchFamily="34" charset="0"/>
                <a:cs typeface="+mn-cs"/>
              </a:rPr>
              <a:t> </a:t>
            </a:r>
            <a:r>
              <a:rPr lang="pt-BR" sz="1100" i="1" dirty="0" err="1">
                <a:solidFill>
                  <a:schemeClr val="bg1">
                    <a:lumMod val="50000"/>
                  </a:schemeClr>
                </a:solidFill>
                <a:latin typeface="Myriad Pro Cond" pitchFamily="34" charset="0"/>
                <a:cs typeface="+mn-cs"/>
              </a:rPr>
              <a:t>et</a:t>
            </a:r>
            <a:r>
              <a:rPr lang="pt-BR" sz="1100" i="1" dirty="0">
                <a:solidFill>
                  <a:schemeClr val="bg1">
                    <a:lumMod val="50000"/>
                  </a:schemeClr>
                </a:solidFill>
                <a:latin typeface="Myriad Pro Cond" pitchFamily="34" charset="0"/>
                <a:cs typeface="+mn-cs"/>
              </a:rPr>
              <a:t> al., 2011)</a:t>
            </a:r>
          </a:p>
        </p:txBody>
      </p:sp>
      <p:sp>
        <p:nvSpPr>
          <p:cNvPr id="94228" name="Título 5">
            <a:extLst>
              <a:ext uri="{FF2B5EF4-FFF2-40B4-BE49-F238E27FC236}">
                <a16:creationId xmlns:a16="http://schemas.microsoft.com/office/drawing/2014/main" id="{69976583-1CD0-4EAB-BB38-9153585E8190}"/>
              </a:ext>
            </a:extLst>
          </p:cNvPr>
          <p:cNvSpPr>
            <a:spLocks noGrp="1"/>
          </p:cNvSpPr>
          <p:nvPr>
            <p:ph type="title"/>
          </p:nvPr>
        </p:nvSpPr>
        <p:spPr>
          <a:xfrm>
            <a:off x="2051050" y="115888"/>
            <a:ext cx="8229600" cy="1066800"/>
          </a:xfrm>
        </p:spPr>
        <p:txBody>
          <a:bodyPr/>
          <a:lstStyle/>
          <a:p>
            <a:pPr algn="l"/>
            <a:r>
              <a:rPr lang="pt-BR" altLang="pt-BR" sz="2400">
                <a:solidFill>
                  <a:srgbClr val="C00000"/>
                </a:solidFill>
                <a:latin typeface="Myriad Pro Light" pitchFamily="34" charset="0"/>
              </a:rPr>
              <a:t>Causas da Fadiga - Enfoque biológico</a:t>
            </a:r>
          </a:p>
        </p:txBody>
      </p:sp>
    </p:spTree>
    <p:extLst>
      <p:ext uri="{BB962C8B-B14F-4D97-AF65-F5344CB8AC3E}">
        <p14:creationId xmlns:p14="http://schemas.microsoft.com/office/powerpoint/2010/main" val="381928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ítulo 5">
            <a:extLst>
              <a:ext uri="{FF2B5EF4-FFF2-40B4-BE49-F238E27FC236}">
                <a16:creationId xmlns:a16="http://schemas.microsoft.com/office/drawing/2014/main" id="{6BC78E96-928C-4260-830B-CA10B24B118A}"/>
              </a:ext>
            </a:extLst>
          </p:cNvPr>
          <p:cNvSpPr>
            <a:spLocks noGrp="1"/>
          </p:cNvSpPr>
          <p:nvPr>
            <p:ph type="title"/>
          </p:nvPr>
        </p:nvSpPr>
        <p:spPr>
          <a:xfrm>
            <a:off x="4143375" y="633413"/>
            <a:ext cx="5770563" cy="1066800"/>
          </a:xfrm>
        </p:spPr>
        <p:txBody>
          <a:bodyPr/>
          <a:lstStyle/>
          <a:p>
            <a:r>
              <a:rPr lang="pt-BR" altLang="pt-BR" sz="2800">
                <a:solidFill>
                  <a:srgbClr val="C00000"/>
                </a:solidFill>
                <a:latin typeface="Myriad Pro Light" pitchFamily="34" charset="0"/>
              </a:rPr>
              <a:t>Consequências  </a:t>
            </a:r>
            <a:br>
              <a:rPr lang="pt-BR" altLang="pt-BR" sz="2800">
                <a:solidFill>
                  <a:srgbClr val="C00000"/>
                </a:solidFill>
                <a:latin typeface="Myriad Pro Light" pitchFamily="34" charset="0"/>
              </a:rPr>
            </a:br>
            <a:endParaRPr lang="pt-BR" altLang="pt-BR" sz="2800">
              <a:solidFill>
                <a:srgbClr val="C00000"/>
              </a:solidFill>
              <a:latin typeface="Myriad Pro Light" pitchFamily="34" charset="0"/>
            </a:endParaRPr>
          </a:p>
        </p:txBody>
      </p:sp>
      <p:sp>
        <p:nvSpPr>
          <p:cNvPr id="55" name="Espaço Reservado para Conteúdo 2">
            <a:extLst>
              <a:ext uri="{FF2B5EF4-FFF2-40B4-BE49-F238E27FC236}">
                <a16:creationId xmlns:a16="http://schemas.microsoft.com/office/drawing/2014/main" id="{C95A8627-CCF6-4B0E-9511-87A1062FA5FC}"/>
              </a:ext>
            </a:extLst>
          </p:cNvPr>
          <p:cNvSpPr>
            <a:spLocks noGrp="1"/>
          </p:cNvSpPr>
          <p:nvPr>
            <p:ph idx="1"/>
          </p:nvPr>
        </p:nvSpPr>
        <p:spPr>
          <a:xfrm>
            <a:off x="468313" y="1271588"/>
            <a:ext cx="8280400" cy="4324350"/>
          </a:xfrm>
        </p:spPr>
        <p:txBody>
          <a:bodyPr>
            <a:normAutofit/>
          </a:bodyPr>
          <a:lstStyle/>
          <a:p>
            <a:pPr algn="just">
              <a:lnSpc>
                <a:spcPct val="150000"/>
              </a:lnSpc>
              <a:buFont typeface="Arial" pitchFamily="34" charset="0"/>
              <a:buChar char="•"/>
              <a:defRPr/>
            </a:pPr>
            <a:r>
              <a:rPr lang="pt-BR" sz="1900" dirty="0">
                <a:solidFill>
                  <a:srgbClr val="002060"/>
                </a:solidFill>
                <a:latin typeface="Myriad Pro" pitchFamily="34" charset="0"/>
              </a:rPr>
              <a:t>Sensação de isolamento social</a:t>
            </a:r>
          </a:p>
          <a:p>
            <a:pPr algn="just">
              <a:lnSpc>
                <a:spcPct val="150000"/>
              </a:lnSpc>
              <a:buFont typeface="Arial" pitchFamily="34" charset="0"/>
              <a:buChar char="•"/>
              <a:defRPr/>
            </a:pPr>
            <a:r>
              <a:rPr lang="pt-BR" sz="1900" dirty="0">
                <a:solidFill>
                  <a:srgbClr val="002060"/>
                </a:solidFill>
                <a:latin typeface="Myriad Pro" pitchFamily="34" charset="0"/>
              </a:rPr>
              <a:t>Menor envolvimento na vida diária</a:t>
            </a:r>
          </a:p>
          <a:p>
            <a:pPr algn="just">
              <a:lnSpc>
                <a:spcPct val="150000"/>
              </a:lnSpc>
              <a:buFont typeface="Arial" pitchFamily="34" charset="0"/>
              <a:buChar char="•"/>
              <a:defRPr/>
            </a:pPr>
            <a:r>
              <a:rPr lang="pt-BR" sz="1900" dirty="0">
                <a:solidFill>
                  <a:srgbClr val="002060"/>
                </a:solidFill>
                <a:latin typeface="Myriad Pro" pitchFamily="34" charset="0"/>
              </a:rPr>
              <a:t>Dificuldade em organizar tarefas domésticas e cuidado com as crianças</a:t>
            </a:r>
          </a:p>
          <a:p>
            <a:pPr algn="just">
              <a:lnSpc>
                <a:spcPct val="150000"/>
              </a:lnSpc>
              <a:buFont typeface="Wingdings" panose="05000000000000000000" pitchFamily="2" charset="2"/>
              <a:buNone/>
              <a:defRPr/>
            </a:pPr>
            <a:endParaRPr lang="pt-BR" sz="2000" dirty="0">
              <a:solidFill>
                <a:schemeClr val="tx1">
                  <a:lumMod val="65000"/>
                  <a:lumOff val="35000"/>
                </a:schemeClr>
              </a:solidFill>
              <a:latin typeface="Myriad Pro" pitchFamily="34" charset="0"/>
            </a:endParaRPr>
          </a:p>
        </p:txBody>
      </p:sp>
      <p:sp>
        <p:nvSpPr>
          <p:cNvPr id="8" name="Seta dobrada para cima 7">
            <a:extLst>
              <a:ext uri="{FF2B5EF4-FFF2-40B4-BE49-F238E27FC236}">
                <a16:creationId xmlns:a16="http://schemas.microsoft.com/office/drawing/2014/main" id="{1B1AE2D0-F9FF-4A12-9BF9-F58F605EC6CA}"/>
              </a:ext>
            </a:extLst>
          </p:cNvPr>
          <p:cNvSpPr/>
          <p:nvPr/>
        </p:nvSpPr>
        <p:spPr>
          <a:xfrm rot="5400000">
            <a:off x="1715295" y="3428206"/>
            <a:ext cx="792162" cy="936625"/>
          </a:xfrm>
          <a:prstGeom prst="ben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9" name="CaixaDeTexto 8">
            <a:extLst>
              <a:ext uri="{FF2B5EF4-FFF2-40B4-BE49-F238E27FC236}">
                <a16:creationId xmlns:a16="http://schemas.microsoft.com/office/drawing/2014/main" id="{6F6A50EB-C76D-4545-BF75-7491F648274F}"/>
              </a:ext>
            </a:extLst>
          </p:cNvPr>
          <p:cNvSpPr txBox="1">
            <a:spLocks noChangeArrowheads="1"/>
          </p:cNvSpPr>
          <p:nvPr/>
        </p:nvSpPr>
        <p:spPr bwMode="auto">
          <a:xfrm>
            <a:off x="2755900" y="3643313"/>
            <a:ext cx="5129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pt-BR" altLang="pt-BR" b="1">
                <a:latin typeface="Myriad Pro" pitchFamily="34" charset="0"/>
              </a:rPr>
              <a:t>Preocupações durante o trabalho e/ou viagens/Pensamento longíquo</a:t>
            </a:r>
          </a:p>
        </p:txBody>
      </p:sp>
      <p:sp>
        <p:nvSpPr>
          <p:cNvPr id="10" name="Seta para a direita 9">
            <a:extLst>
              <a:ext uri="{FF2B5EF4-FFF2-40B4-BE49-F238E27FC236}">
                <a16:creationId xmlns:a16="http://schemas.microsoft.com/office/drawing/2014/main" id="{1E2CA6E8-625D-463D-949A-6A03DCEBDD9C}"/>
              </a:ext>
            </a:extLst>
          </p:cNvPr>
          <p:cNvSpPr/>
          <p:nvPr/>
        </p:nvSpPr>
        <p:spPr>
          <a:xfrm rot="2580000">
            <a:off x="4327525" y="4929188"/>
            <a:ext cx="647700" cy="404812"/>
          </a:xfrm>
          <a:prstGeom prst="rightArrow">
            <a:avLst/>
          </a:prstGeom>
          <a:solidFill>
            <a:srgbClr val="CC0099"/>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1" name="CaixaDeTexto 10">
            <a:extLst>
              <a:ext uri="{FF2B5EF4-FFF2-40B4-BE49-F238E27FC236}">
                <a16:creationId xmlns:a16="http://schemas.microsoft.com/office/drawing/2014/main" id="{0BD7BCCA-CEC2-485B-A725-99F68A4338C3}"/>
              </a:ext>
            </a:extLst>
          </p:cNvPr>
          <p:cNvSpPr txBox="1">
            <a:spLocks noChangeArrowheads="1"/>
          </p:cNvSpPr>
          <p:nvPr/>
        </p:nvSpPr>
        <p:spPr bwMode="auto">
          <a:xfrm>
            <a:off x="4079875" y="5505450"/>
            <a:ext cx="23002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pt-BR" altLang="pt-BR" b="1">
                <a:latin typeface="Myriad Pro" pitchFamily="34" charset="0"/>
              </a:rPr>
              <a:t>Atenção diminuída</a:t>
            </a:r>
          </a:p>
          <a:p>
            <a:pPr algn="ctr" eaLnBrk="1" hangingPunct="1">
              <a:lnSpc>
                <a:spcPct val="150000"/>
              </a:lnSpc>
            </a:pPr>
            <a:r>
              <a:rPr lang="pt-BR" altLang="pt-BR" b="1">
                <a:latin typeface="Myriad Pro" pitchFamily="34" charset="0"/>
              </a:rPr>
              <a:t>Baixo desempenho</a:t>
            </a:r>
          </a:p>
        </p:txBody>
      </p:sp>
      <p:sp>
        <p:nvSpPr>
          <p:cNvPr id="12" name="Seta para a direita 11">
            <a:extLst>
              <a:ext uri="{FF2B5EF4-FFF2-40B4-BE49-F238E27FC236}">
                <a16:creationId xmlns:a16="http://schemas.microsoft.com/office/drawing/2014/main" id="{2C6E7EB8-90A2-4C9E-AD2F-494B9CFCF71F}"/>
              </a:ext>
            </a:extLst>
          </p:cNvPr>
          <p:cNvSpPr/>
          <p:nvPr/>
        </p:nvSpPr>
        <p:spPr>
          <a:xfrm rot="-1260000">
            <a:off x="6340475" y="5575300"/>
            <a:ext cx="647700" cy="3413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3" name="Explosão 1 12">
            <a:extLst>
              <a:ext uri="{FF2B5EF4-FFF2-40B4-BE49-F238E27FC236}">
                <a16:creationId xmlns:a16="http://schemas.microsoft.com/office/drawing/2014/main" id="{AEEAEEBA-E9F6-42BF-AC00-FBE32B37D9A1}"/>
              </a:ext>
            </a:extLst>
          </p:cNvPr>
          <p:cNvSpPr/>
          <p:nvPr/>
        </p:nvSpPr>
        <p:spPr>
          <a:xfrm>
            <a:off x="6875463" y="4489450"/>
            <a:ext cx="1944687" cy="1368425"/>
          </a:xfrm>
          <a:prstGeom prst="irregularSeal1">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b="1" dirty="0"/>
              <a:t>Acidente</a:t>
            </a:r>
          </a:p>
        </p:txBody>
      </p:sp>
    </p:spTree>
    <p:extLst>
      <p:ext uri="{BB962C8B-B14F-4D97-AF65-F5344CB8AC3E}">
        <p14:creationId xmlns:p14="http://schemas.microsoft.com/office/powerpoint/2010/main" val="3933687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childTnLst>
                          </p:cTn>
                        </p:par>
                        <p:par>
                          <p:cTn id="11" fill="hold" nodeType="afterGroup">
                            <p:stCondLst>
                              <p:cond delay="500"/>
                            </p:stCondLst>
                            <p:childTnLst>
                              <p:par>
                                <p:cTn id="12" presetID="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1500"/>
                            </p:stCondLst>
                            <p:childTnLst>
                              <p:par>
                                <p:cTn id="17" presetID="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500"/>
                            </p:stCondLst>
                            <p:childTnLst>
                              <p:par>
                                <p:cTn id="22" presetID="3" presetClass="entr" presetSubtype="1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1000"/>
                                        <p:tgtEl>
                                          <p:spTgt spid="12"/>
                                        </p:tgtEl>
                                      </p:cBhvr>
                                    </p:animEffect>
                                  </p:childTnLst>
                                </p:cTn>
                              </p:par>
                            </p:childTnLst>
                          </p:cTn>
                        </p:par>
                        <p:par>
                          <p:cTn id="25" fill="hold" nodeType="afterGroup">
                            <p:stCondLst>
                              <p:cond delay="3500"/>
                            </p:stCondLst>
                            <p:childTnLst>
                              <p:par>
                                <p:cTn id="26" presetID="3" presetClass="entr" presetSubtype="1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ítulo 5">
            <a:extLst>
              <a:ext uri="{FF2B5EF4-FFF2-40B4-BE49-F238E27FC236}">
                <a16:creationId xmlns:a16="http://schemas.microsoft.com/office/drawing/2014/main" id="{B7EB8B91-9164-4100-9D4F-8C51E6807B1C}"/>
              </a:ext>
            </a:extLst>
          </p:cNvPr>
          <p:cNvSpPr>
            <a:spLocks noGrp="1"/>
          </p:cNvSpPr>
          <p:nvPr>
            <p:ph type="title"/>
          </p:nvPr>
        </p:nvSpPr>
        <p:spPr>
          <a:xfrm>
            <a:off x="2152650" y="862013"/>
            <a:ext cx="7491413" cy="1066800"/>
          </a:xfrm>
        </p:spPr>
        <p:txBody>
          <a:bodyPr/>
          <a:lstStyle/>
          <a:p>
            <a:r>
              <a:rPr lang="pt-BR" altLang="pt-BR" sz="2400">
                <a:solidFill>
                  <a:srgbClr val="C00000"/>
                </a:solidFill>
                <a:latin typeface="Myriad Pro Light" pitchFamily="34" charset="0"/>
              </a:rPr>
              <a:t>Fatores humanos são determinantes?</a:t>
            </a:r>
          </a:p>
        </p:txBody>
      </p:sp>
      <p:graphicFrame>
        <p:nvGraphicFramePr>
          <p:cNvPr id="4" name="Tabela 3">
            <a:extLst>
              <a:ext uri="{FF2B5EF4-FFF2-40B4-BE49-F238E27FC236}">
                <a16:creationId xmlns:a16="http://schemas.microsoft.com/office/drawing/2014/main" id="{763C955A-415C-4417-BC67-2AB5B150DC63}"/>
              </a:ext>
            </a:extLst>
          </p:cNvPr>
          <p:cNvGraphicFramePr>
            <a:graphicFrameLocks noGrp="1"/>
          </p:cNvGraphicFramePr>
          <p:nvPr/>
        </p:nvGraphicFramePr>
        <p:xfrm>
          <a:off x="575556" y="2935774"/>
          <a:ext cx="7884876" cy="3001921"/>
        </p:xfrm>
        <a:graphic>
          <a:graphicData uri="http://schemas.openxmlformats.org/drawingml/2006/table">
            <a:tbl>
              <a:tblPr firstRow="1" bandRow="1">
                <a:tableStyleId>{37CE84F3-28C3-443E-9E96-99CF82512B78}</a:tableStyleId>
              </a:tblPr>
              <a:tblGrid>
                <a:gridCol w="2628292">
                  <a:extLst>
                    <a:ext uri="{9D8B030D-6E8A-4147-A177-3AD203B41FA5}">
                      <a16:colId xmlns:a16="http://schemas.microsoft.com/office/drawing/2014/main" val="20000"/>
                    </a:ext>
                  </a:extLst>
                </a:gridCol>
                <a:gridCol w="2628292">
                  <a:extLst>
                    <a:ext uri="{9D8B030D-6E8A-4147-A177-3AD203B41FA5}">
                      <a16:colId xmlns:a16="http://schemas.microsoft.com/office/drawing/2014/main" val="20001"/>
                    </a:ext>
                  </a:extLst>
                </a:gridCol>
                <a:gridCol w="2628292">
                  <a:extLst>
                    <a:ext uri="{9D8B030D-6E8A-4147-A177-3AD203B41FA5}">
                      <a16:colId xmlns:a16="http://schemas.microsoft.com/office/drawing/2014/main" val="20002"/>
                    </a:ext>
                  </a:extLst>
                </a:gridCol>
              </a:tblGrid>
              <a:tr h="548682">
                <a:tc>
                  <a:txBody>
                    <a:bodyPr/>
                    <a:lstStyle/>
                    <a:p>
                      <a:pPr algn="ctr"/>
                      <a:r>
                        <a:rPr lang="pt-BR" dirty="0"/>
                        <a:t>Tipo</a:t>
                      </a:r>
                      <a:endParaRPr lang="pt-BR" dirty="0">
                        <a:solidFill>
                          <a:schemeClr val="bg1"/>
                        </a:solidFill>
                        <a:latin typeface="+mn-lt"/>
                      </a:endParaRPr>
                    </a:p>
                  </a:txBody>
                  <a:tcPr anchor="ctr">
                    <a:cell3D prstMaterial="dkEdge">
                      <a:bevel w="77470" h="12700" prst="softRound"/>
                      <a:lightRig rig="flood" dir="t"/>
                    </a:cell3D>
                  </a:tcPr>
                </a:tc>
                <a:tc>
                  <a:txBody>
                    <a:bodyPr/>
                    <a:lstStyle/>
                    <a:p>
                      <a:pPr algn="ctr"/>
                      <a:r>
                        <a:rPr lang="pt-BR" dirty="0"/>
                        <a:t>%</a:t>
                      </a:r>
                      <a:endParaRPr lang="pt-BR" dirty="0">
                        <a:solidFill>
                          <a:schemeClr val="bg1"/>
                        </a:solidFill>
                        <a:latin typeface="+mn-lt"/>
                      </a:endParaRPr>
                    </a:p>
                  </a:txBody>
                  <a:tcPr anchor="ctr">
                    <a:cell3D prstMaterial="dkEdge">
                      <a:bevel w="77470" h="12700" prst="softRound"/>
                      <a:lightRig rig="flood" dir="t"/>
                    </a:cell3D>
                  </a:tcPr>
                </a:tc>
                <a:tc>
                  <a:txBody>
                    <a:bodyPr/>
                    <a:lstStyle/>
                    <a:p>
                      <a:pPr algn="ctr"/>
                      <a:r>
                        <a:rPr lang="pt-BR" dirty="0"/>
                        <a:t>Fonte</a:t>
                      </a:r>
                      <a:endParaRPr lang="pt-BR" dirty="0">
                        <a:solidFill>
                          <a:schemeClr val="bg1"/>
                        </a:solidFill>
                        <a:latin typeface="+mn-lt"/>
                      </a:endParaRPr>
                    </a:p>
                  </a:txBody>
                  <a:tcPr anchor="ctr">
                    <a:cell3D prstMaterial="dkEdge">
                      <a:bevel w="77470" h="12700" prst="softRound"/>
                      <a:lightRig rig="flood" dir="t"/>
                    </a:cell3D>
                  </a:tcPr>
                </a:tc>
                <a:extLst>
                  <a:ext uri="{0D108BD9-81ED-4DB2-BD59-A6C34878D82A}">
                    <a16:rowId xmlns:a16="http://schemas.microsoft.com/office/drawing/2014/main" val="10000"/>
                  </a:ext>
                </a:extLst>
              </a:tr>
              <a:tr h="8466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u="none" strike="noStrike" kern="1200" dirty="0"/>
                        <a:t>Trânsito</a:t>
                      </a:r>
                      <a:endParaRPr lang="pt-BR" sz="2400" b="1" i="0" u="none" strike="noStrike" kern="1200" dirty="0">
                        <a:solidFill>
                          <a:srgbClr val="000000"/>
                        </a:solidFill>
                        <a:latin typeface="+mn-lt"/>
                        <a:ea typeface="+mn-ea"/>
                        <a:cs typeface="+mn-cs"/>
                      </a:endParaRPr>
                    </a:p>
                  </a:txBody>
                  <a:tcPr anchor="ctr">
                    <a:cell3D prstMaterial="dkEdge">
                      <a:bevel w="77470" h="12700" prst="softRound"/>
                      <a:lightRig rig="flood" dir="t"/>
                    </a:cell3D>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2000" u="none" strike="noStrike" kern="1200" dirty="0"/>
                        <a:t>93%</a:t>
                      </a:r>
                      <a:endParaRPr lang="pt-BR" sz="2000" b="1" i="0" u="none" strike="noStrike" kern="1200" dirty="0">
                        <a:solidFill>
                          <a:srgbClr val="C00000"/>
                        </a:solidFill>
                        <a:latin typeface="+mn-lt"/>
                        <a:ea typeface="+mn-ea"/>
                        <a:cs typeface="+mn-cs"/>
                      </a:endParaRPr>
                    </a:p>
                  </a:txBody>
                  <a:tcPr marL="9525" marR="9525" marT="9525" marB="0" anchor="ctr">
                    <a:cell3D prstMaterial="dkEdge">
                      <a:bevel w="77470" h="12700" prst="softRound"/>
                      <a:lightRig rig="flood" dir="t"/>
                    </a:cell3D>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1800" u="none" strike="noStrike" kern="1200" dirty="0"/>
                        <a:t>ABRAMET</a:t>
                      </a:r>
                      <a:endParaRPr lang="pt-BR" sz="1800" b="1" i="0" u="none" strike="noStrike" kern="1200" dirty="0">
                        <a:solidFill>
                          <a:srgbClr val="000000"/>
                        </a:solidFill>
                        <a:latin typeface="+mn-lt"/>
                        <a:ea typeface="+mn-ea"/>
                        <a:cs typeface="+mn-cs"/>
                      </a:endParaRPr>
                    </a:p>
                  </a:txBody>
                  <a:tcPr marL="9525" marR="9525" marT="9525" marB="0" anchor="ctr">
                    <a:cell3D prstMaterial="dkEdge">
                      <a:bevel w="77470" h="12700" prst="softRound"/>
                      <a:lightRig rig="flood" dir="t"/>
                    </a:cell3D>
                  </a:tcPr>
                </a:tc>
                <a:extLst>
                  <a:ext uri="{0D108BD9-81ED-4DB2-BD59-A6C34878D82A}">
                    <a16:rowId xmlns:a16="http://schemas.microsoft.com/office/drawing/2014/main" val="10001"/>
                  </a:ext>
                </a:extLst>
              </a:tr>
              <a:tr h="803295">
                <a:tc>
                  <a:txBody>
                    <a:bodyPr/>
                    <a:lstStyle/>
                    <a:p>
                      <a:pPr algn="ctr"/>
                      <a:r>
                        <a:rPr lang="pt-BR" sz="2000" dirty="0"/>
                        <a:t>Helicópteros</a:t>
                      </a:r>
                      <a:br>
                        <a:rPr lang="pt-BR" sz="2000" dirty="0"/>
                      </a:br>
                      <a:r>
                        <a:rPr lang="pt-BR" sz="1200" dirty="0"/>
                        <a:t>(operações </a:t>
                      </a:r>
                      <a:r>
                        <a:rPr lang="pt-BR" sz="1200" dirty="0" err="1"/>
                        <a:t>offshore</a:t>
                      </a:r>
                      <a:r>
                        <a:rPr lang="pt-BR" sz="1200" dirty="0"/>
                        <a:t>)</a:t>
                      </a:r>
                      <a:endParaRPr lang="pt-BR" sz="1200" b="0" dirty="0">
                        <a:latin typeface="+mn-lt"/>
                      </a:endParaRPr>
                    </a:p>
                  </a:txBody>
                  <a:tcPr anchor="ctr">
                    <a:cell3D prstMaterial="dkEdge">
                      <a:bevel w="77470" h="12700" prst="softRound"/>
                      <a:lightRig rig="flood" dir="t"/>
                    </a:cell3D>
                  </a:tcPr>
                </a:tc>
                <a:tc>
                  <a:txBody>
                    <a:bodyPr/>
                    <a:lstStyle/>
                    <a:p>
                      <a:pPr algn="ctr" fontAlgn="b"/>
                      <a:r>
                        <a:rPr lang="nb-NO" sz="1800" u="none" strike="noStrike" dirty="0"/>
                        <a:t>41%</a:t>
                      </a:r>
                      <a:endParaRPr lang="nb-NO" sz="1800" b="1" i="0" u="none" strike="noStrike" dirty="0">
                        <a:solidFill>
                          <a:srgbClr val="C00000"/>
                        </a:solidFill>
                        <a:latin typeface="+mn-lt"/>
                      </a:endParaRPr>
                    </a:p>
                  </a:txBody>
                  <a:tcPr marL="9525" marR="9525" marT="9525" marB="0" anchor="ctr">
                    <a:cell3D prstMaterial="dkEdge">
                      <a:bevel w="77470" h="12700" prst="softRound"/>
                      <a:lightRig rig="flood" dir="t"/>
                    </a:cell3D>
                  </a:tcPr>
                </a:tc>
                <a:tc>
                  <a:txBody>
                    <a:bodyPr/>
                    <a:lstStyle/>
                    <a:p>
                      <a:pPr algn="ctr" fontAlgn="b"/>
                      <a:r>
                        <a:rPr lang="nb-NO" sz="1600" u="none" strike="noStrike" dirty="0"/>
                        <a:t>Petroleum</a:t>
                      </a:r>
                      <a:r>
                        <a:rPr lang="nb-NO" sz="1600" u="none" strike="noStrike" baseline="0" dirty="0"/>
                        <a:t> Safety Authority</a:t>
                      </a:r>
                      <a:endParaRPr lang="nb-NO" sz="1600" b="0" i="0" u="none" strike="noStrike" dirty="0">
                        <a:solidFill>
                          <a:srgbClr val="000000"/>
                        </a:solidFill>
                        <a:latin typeface="+mn-lt"/>
                      </a:endParaRPr>
                    </a:p>
                  </a:txBody>
                  <a:tcPr marL="9525" marR="9525" marT="9525" marB="0" anchor="ctr">
                    <a:cell3D prstMaterial="dkEdge">
                      <a:bevel w="77470" h="12700" prst="softRound"/>
                      <a:lightRig rig="flood" dir="t"/>
                    </a:cell3D>
                  </a:tcPr>
                </a:tc>
                <a:extLst>
                  <a:ext uri="{0D108BD9-81ED-4DB2-BD59-A6C34878D82A}">
                    <a16:rowId xmlns:a16="http://schemas.microsoft.com/office/drawing/2014/main" val="10002"/>
                  </a:ext>
                </a:extLst>
              </a:tr>
              <a:tr h="803295">
                <a:tc>
                  <a:txBody>
                    <a:bodyPr/>
                    <a:lstStyle/>
                    <a:p>
                      <a:pPr algn="ctr"/>
                      <a:r>
                        <a:rPr lang="pt-BR" sz="2000" dirty="0"/>
                        <a:t>Aviação</a:t>
                      </a:r>
                      <a:endParaRPr lang="pt-BR" sz="2000" b="1" dirty="0">
                        <a:latin typeface="+mn-lt"/>
                      </a:endParaRPr>
                    </a:p>
                  </a:txBody>
                  <a:tcPr anchor="ctr">
                    <a:cell3D prstMaterial="dkEdge">
                      <a:bevel w="77470" h="12700" prst="softRound"/>
                      <a:lightRig rig="flood" dir="t"/>
                    </a:cell3D>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1800" kern="1200" dirty="0"/>
                        <a:t>80%</a:t>
                      </a:r>
                      <a:endParaRPr lang="pt-BR" sz="1800" b="1" kern="1200" dirty="0">
                        <a:solidFill>
                          <a:srgbClr val="C00000"/>
                        </a:solidFill>
                        <a:latin typeface="+mn-lt"/>
                        <a:ea typeface="+mn-ea"/>
                        <a:cs typeface="+mn-cs"/>
                      </a:endParaRPr>
                    </a:p>
                  </a:txBody>
                  <a:tcPr marL="9525" marR="9525" marT="9525" marB="0" anchor="ctr">
                    <a:cell3D prstMaterial="dkEdge">
                      <a:bevel w="77470" h="12700" prst="softRound"/>
                      <a:lightRig rig="flood" dir="t"/>
                    </a:cell3D>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1600" dirty="0" err="1"/>
                        <a:t>Safety</a:t>
                      </a:r>
                      <a:r>
                        <a:rPr lang="pt-BR" sz="1600" dirty="0"/>
                        <a:t> Embraer</a:t>
                      </a:r>
                      <a:endParaRPr lang="pt-BR" sz="1600" kern="1200" dirty="0">
                        <a:solidFill>
                          <a:schemeClr val="tx1"/>
                        </a:solidFill>
                        <a:latin typeface="+mn-lt"/>
                        <a:ea typeface="+mn-ea"/>
                        <a:cs typeface="+mn-cs"/>
                      </a:endParaRPr>
                    </a:p>
                  </a:txBody>
                  <a:tcPr marL="9525" marR="9525" marT="9525" marB="0" anchor="ctr">
                    <a:cell3D prstMaterial="dkEdge">
                      <a:bevel w="77470" h="12700" prst="softRound"/>
                      <a:lightRig rig="flood" dir="t"/>
                    </a:cell3D>
                  </a:tcPr>
                </a:tc>
                <a:extLst>
                  <a:ext uri="{0D108BD9-81ED-4DB2-BD59-A6C34878D82A}">
                    <a16:rowId xmlns:a16="http://schemas.microsoft.com/office/drawing/2014/main" val="10003"/>
                  </a:ext>
                </a:extLst>
              </a:tr>
            </a:tbl>
          </a:graphicData>
        </a:graphic>
      </p:graphicFrame>
      <p:sp>
        <p:nvSpPr>
          <p:cNvPr id="6" name="Espaço Reservado para Conteúdo 2">
            <a:extLst>
              <a:ext uri="{FF2B5EF4-FFF2-40B4-BE49-F238E27FC236}">
                <a16:creationId xmlns:a16="http://schemas.microsoft.com/office/drawing/2014/main" id="{3A191606-E773-4E4F-9E2A-AAEA6B926102}"/>
              </a:ext>
            </a:extLst>
          </p:cNvPr>
          <p:cNvSpPr>
            <a:spLocks noGrp="1"/>
          </p:cNvSpPr>
          <p:nvPr>
            <p:ph idx="1"/>
          </p:nvPr>
        </p:nvSpPr>
        <p:spPr>
          <a:xfrm>
            <a:off x="250825" y="2071688"/>
            <a:ext cx="8424863" cy="531812"/>
          </a:xfrm>
        </p:spPr>
        <p:txBody>
          <a:bodyPr>
            <a:noAutofit/>
          </a:bodyPr>
          <a:lstStyle/>
          <a:p>
            <a:pPr algn="ctr">
              <a:lnSpc>
                <a:spcPct val="150000"/>
              </a:lnSpc>
              <a:buFont typeface="Wingdings" panose="05000000000000000000" pitchFamily="2" charset="2"/>
              <a:buNone/>
              <a:defRPr/>
            </a:pPr>
            <a:r>
              <a:rPr lang="pt-BR" sz="1700" dirty="0">
                <a:solidFill>
                  <a:srgbClr val="002060"/>
                </a:solidFill>
                <a:latin typeface="+mj-lt"/>
              </a:rPr>
              <a:t>Porcentagem de acidentes com envolvimento de fatores humanos</a:t>
            </a:r>
          </a:p>
        </p:txBody>
      </p:sp>
    </p:spTree>
    <p:extLst>
      <p:ext uri="{BB962C8B-B14F-4D97-AF65-F5344CB8AC3E}">
        <p14:creationId xmlns:p14="http://schemas.microsoft.com/office/powerpoint/2010/main" val="424146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a:extLst>
              <a:ext uri="{FF2B5EF4-FFF2-40B4-BE49-F238E27FC236}">
                <a16:creationId xmlns:a16="http://schemas.microsoft.com/office/drawing/2014/main" id="{5BA34F98-B39C-43CA-AEF3-64604302629B}"/>
              </a:ext>
            </a:extLst>
          </p:cNvPr>
          <p:cNvGrpSpPr>
            <a:grpSpLocks/>
          </p:cNvGrpSpPr>
          <p:nvPr/>
        </p:nvGrpSpPr>
        <p:grpSpPr bwMode="auto">
          <a:xfrm>
            <a:off x="1443038" y="2003425"/>
            <a:ext cx="6329362" cy="3873500"/>
            <a:chOff x="864" y="1310"/>
            <a:chExt cx="3987" cy="2338"/>
          </a:xfrm>
        </p:grpSpPr>
        <p:sp>
          <p:nvSpPr>
            <p:cNvPr id="98314" name="Oval 3">
              <a:extLst>
                <a:ext uri="{FF2B5EF4-FFF2-40B4-BE49-F238E27FC236}">
                  <a16:creationId xmlns:a16="http://schemas.microsoft.com/office/drawing/2014/main" id="{45079B60-8B28-4354-A29A-E2D7FF79C820}"/>
                </a:ext>
              </a:extLst>
            </p:cNvPr>
            <p:cNvSpPr>
              <a:spLocks noChangeArrowheads="1"/>
            </p:cNvSpPr>
            <p:nvPr/>
          </p:nvSpPr>
          <p:spPr bwMode="gray">
            <a:xfrm>
              <a:off x="1347" y="2813"/>
              <a:ext cx="3504" cy="835"/>
            </a:xfrm>
            <a:prstGeom prst="ellipse">
              <a:avLst/>
            </a:prstGeom>
            <a:gradFill rotWithShape="1">
              <a:gsLst>
                <a:gs pos="0">
                  <a:schemeClr val="bg2"/>
                </a:gs>
                <a:gs pos="100000">
                  <a:srgbClr val="F7F9F2"/>
                </a:gs>
              </a:gsLst>
              <a:lin ang="2700000" scaled="1"/>
            </a:gradFill>
            <a:ln>
              <a:noFill/>
            </a:ln>
            <a:effectLst/>
            <a:extLst>
              <a:ext uri="{91240B29-F687-4F45-9708-019B960494DF}">
                <a14:hiddenLine xmlns:a14="http://schemas.microsoft.com/office/drawing/2010/main" w="3175">
                  <a:solidFill>
                    <a:schemeClr val="tx1"/>
                  </a:solidFill>
                  <a:round/>
                  <a:headEnd/>
                  <a:tailEnd type="none" w="sm" len="sm"/>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vert="eaVert" wrap="none" lIns="92075" tIns="46038" rIns="92075" bIns="46038"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98315" name="Oval 4">
              <a:extLst>
                <a:ext uri="{FF2B5EF4-FFF2-40B4-BE49-F238E27FC236}">
                  <a16:creationId xmlns:a16="http://schemas.microsoft.com/office/drawing/2014/main" id="{6E7427D4-F53C-46B3-940E-2FC1016BB077}"/>
                </a:ext>
              </a:extLst>
            </p:cNvPr>
            <p:cNvSpPr>
              <a:spLocks noChangeArrowheads="1"/>
            </p:cNvSpPr>
            <p:nvPr/>
          </p:nvSpPr>
          <p:spPr bwMode="gray">
            <a:xfrm rot="-998297">
              <a:off x="890" y="1482"/>
              <a:ext cx="3630" cy="1900"/>
            </a:xfrm>
            <a:prstGeom prst="ellipse">
              <a:avLst/>
            </a:prstGeom>
            <a:gradFill rotWithShape="0">
              <a:gsLst>
                <a:gs pos="0">
                  <a:srgbClr val="808080"/>
                </a:gs>
                <a:gs pos="50000">
                  <a:srgbClr val="AEAEAE"/>
                </a:gs>
                <a:gs pos="100000">
                  <a:srgbClr val="808080"/>
                </a:gs>
              </a:gsLst>
              <a:lin ang="0" scaled="1"/>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98316" name="Oval 5">
              <a:extLst>
                <a:ext uri="{FF2B5EF4-FFF2-40B4-BE49-F238E27FC236}">
                  <a16:creationId xmlns:a16="http://schemas.microsoft.com/office/drawing/2014/main" id="{618AAA83-7A78-4301-9EEC-863582B4D7A5}"/>
                </a:ext>
              </a:extLst>
            </p:cNvPr>
            <p:cNvSpPr>
              <a:spLocks noChangeArrowheads="1"/>
            </p:cNvSpPr>
            <p:nvPr/>
          </p:nvSpPr>
          <p:spPr bwMode="gray">
            <a:xfrm rot="-998297">
              <a:off x="926" y="1380"/>
              <a:ext cx="3504" cy="1841"/>
            </a:xfrm>
            <a:prstGeom prst="ellipse">
              <a:avLst/>
            </a:prstGeom>
            <a:gradFill rotWithShape="1">
              <a:gsLst>
                <a:gs pos="0">
                  <a:srgbClr val="2791BB"/>
                </a:gs>
                <a:gs pos="100000">
                  <a:srgbClr val="000000"/>
                </a:gs>
              </a:gsLst>
              <a:lin ang="2700000" scaled="1"/>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98317" name="Arc 6">
              <a:extLst>
                <a:ext uri="{FF2B5EF4-FFF2-40B4-BE49-F238E27FC236}">
                  <a16:creationId xmlns:a16="http://schemas.microsoft.com/office/drawing/2014/main" id="{F37B1FE0-C882-4A61-B3C0-34AA64AC3A98}"/>
                </a:ext>
              </a:extLst>
            </p:cNvPr>
            <p:cNvSpPr>
              <a:spLocks/>
            </p:cNvSpPr>
            <p:nvPr/>
          </p:nvSpPr>
          <p:spPr bwMode="gray">
            <a:xfrm rot="-998297">
              <a:off x="2661" y="1310"/>
              <a:ext cx="1795" cy="1239"/>
            </a:xfrm>
            <a:custGeom>
              <a:avLst/>
              <a:gdLst>
                <a:gd name="T0" fmla="*/ 1096 w 21600"/>
                <a:gd name="T1" fmla="*/ 0 h 29046"/>
                <a:gd name="T2" fmla="*/ 1496 w 21600"/>
                <a:gd name="T3" fmla="*/ 1239 h 29046"/>
                <a:gd name="T4" fmla="*/ 0 w 21600"/>
                <a:gd name="T5" fmla="*/ 730 h 29046"/>
                <a:gd name="T6" fmla="*/ 0 60000 65536"/>
                <a:gd name="T7" fmla="*/ 0 60000 65536"/>
                <a:gd name="T8" fmla="*/ 0 60000 65536"/>
                <a:gd name="T9" fmla="*/ 0 w 21600"/>
                <a:gd name="T10" fmla="*/ 0 h 29046"/>
                <a:gd name="T11" fmla="*/ 21600 w 21600"/>
                <a:gd name="T12" fmla="*/ 29046 h 29046"/>
              </a:gdLst>
              <a:ahLst/>
              <a:cxnLst>
                <a:cxn ang="T6">
                  <a:pos x="T0" y="T1"/>
                </a:cxn>
                <a:cxn ang="T7">
                  <a:pos x="T2" y="T3"/>
                </a:cxn>
                <a:cxn ang="T8">
                  <a:pos x="T4" y="T5"/>
                </a:cxn>
              </a:cxnLst>
              <a:rect l="T9" t="T10" r="T11" b="T12"/>
              <a:pathLst>
                <a:path w="21600" h="29046" fill="none" extrusionOk="0">
                  <a:moveTo>
                    <a:pt x="13190" y="-1"/>
                  </a:moveTo>
                  <a:cubicBezTo>
                    <a:pt x="18493" y="4089"/>
                    <a:pt x="21600" y="10407"/>
                    <a:pt x="21600" y="17105"/>
                  </a:cubicBezTo>
                  <a:cubicBezTo>
                    <a:pt x="21600" y="21352"/>
                    <a:pt x="20347" y="25506"/>
                    <a:pt x="17999" y="29046"/>
                  </a:cubicBezTo>
                </a:path>
                <a:path w="21600" h="29046" stroke="0" extrusionOk="0">
                  <a:moveTo>
                    <a:pt x="13190" y="-1"/>
                  </a:moveTo>
                  <a:cubicBezTo>
                    <a:pt x="18493" y="4089"/>
                    <a:pt x="21600" y="10407"/>
                    <a:pt x="21600" y="17105"/>
                  </a:cubicBezTo>
                  <a:cubicBezTo>
                    <a:pt x="21600" y="21352"/>
                    <a:pt x="20347" y="25506"/>
                    <a:pt x="17999" y="29046"/>
                  </a:cubicBezTo>
                  <a:lnTo>
                    <a:pt x="0" y="17105"/>
                  </a:lnTo>
                  <a:lnTo>
                    <a:pt x="13190" y="-1"/>
                  </a:lnTo>
                  <a:close/>
                </a:path>
              </a:pathLst>
            </a:custGeom>
            <a:solidFill>
              <a:srgbClr val="FFFFCC"/>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b="1">
                  <a:solidFill>
                    <a:srgbClr val="002060"/>
                  </a:solidFill>
                </a:rPr>
                <a:t>Obesidade</a:t>
              </a:r>
            </a:p>
          </p:txBody>
        </p:sp>
        <p:sp>
          <p:nvSpPr>
            <p:cNvPr id="98318" name="Arc 7">
              <a:extLst>
                <a:ext uri="{FF2B5EF4-FFF2-40B4-BE49-F238E27FC236}">
                  <a16:creationId xmlns:a16="http://schemas.microsoft.com/office/drawing/2014/main" id="{66151878-7ABD-469E-9D4E-6FD70386DAB8}"/>
                </a:ext>
              </a:extLst>
            </p:cNvPr>
            <p:cNvSpPr>
              <a:spLocks/>
            </p:cNvSpPr>
            <p:nvPr/>
          </p:nvSpPr>
          <p:spPr bwMode="gray">
            <a:xfrm rot="20601703" flipH="1">
              <a:off x="1080" y="2491"/>
              <a:ext cx="2067" cy="930"/>
            </a:xfrm>
            <a:custGeom>
              <a:avLst/>
              <a:gdLst>
                <a:gd name="T0" fmla="*/ 2067 w 25114"/>
                <a:gd name="T1" fmla="*/ 108 h 21600"/>
                <a:gd name="T2" fmla="*/ 0 w 25114"/>
                <a:gd name="T3" fmla="*/ 917 h 21600"/>
                <a:gd name="T4" fmla="*/ 301 w 25114"/>
                <a:gd name="T5" fmla="*/ 0 h 21600"/>
                <a:gd name="T6" fmla="*/ 0 60000 65536"/>
                <a:gd name="T7" fmla="*/ 0 60000 65536"/>
                <a:gd name="T8" fmla="*/ 0 60000 65536"/>
              </a:gdLst>
              <a:ahLst/>
              <a:cxnLst>
                <a:cxn ang="T6">
                  <a:pos x="T0" y="T1"/>
                </a:cxn>
                <a:cxn ang="T7">
                  <a:pos x="T2" y="T3"/>
                </a:cxn>
                <a:cxn ang="T8">
                  <a:pos x="T4" y="T5"/>
                </a:cxn>
              </a:cxnLst>
              <a:rect l="0" t="0" r="r" b="b"/>
              <a:pathLst>
                <a:path w="25114" h="21600" fill="none" extrusionOk="0">
                  <a:moveTo>
                    <a:pt x="25114" y="2497"/>
                  </a:moveTo>
                  <a:cubicBezTo>
                    <a:pt x="23846" y="13386"/>
                    <a:pt x="14622" y="21599"/>
                    <a:pt x="3659" y="21599"/>
                  </a:cubicBezTo>
                  <a:cubicBezTo>
                    <a:pt x="2432" y="21599"/>
                    <a:pt x="1208" y="21495"/>
                    <a:pt x="0" y="21287"/>
                  </a:cubicBezTo>
                </a:path>
                <a:path w="25114" h="21600" stroke="0" extrusionOk="0">
                  <a:moveTo>
                    <a:pt x="25114" y="2497"/>
                  </a:moveTo>
                  <a:cubicBezTo>
                    <a:pt x="23846" y="13386"/>
                    <a:pt x="14622" y="21599"/>
                    <a:pt x="3659" y="21599"/>
                  </a:cubicBezTo>
                  <a:cubicBezTo>
                    <a:pt x="2432" y="21599"/>
                    <a:pt x="1208" y="21495"/>
                    <a:pt x="0" y="21287"/>
                  </a:cubicBezTo>
                  <a:lnTo>
                    <a:pt x="3659" y="0"/>
                  </a:lnTo>
                  <a:lnTo>
                    <a:pt x="25114" y="2497"/>
                  </a:lnTo>
                  <a:close/>
                </a:path>
              </a:pathLst>
            </a:custGeom>
            <a:solidFill>
              <a:srgbClr val="FF99FF"/>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97288" name="Arc 8">
              <a:extLst>
                <a:ext uri="{FF2B5EF4-FFF2-40B4-BE49-F238E27FC236}">
                  <a16:creationId xmlns:a16="http://schemas.microsoft.com/office/drawing/2014/main" id="{6492806A-9AF0-46C0-A59E-8DFF42DFD417}"/>
                </a:ext>
              </a:extLst>
            </p:cNvPr>
            <p:cNvSpPr>
              <a:spLocks/>
            </p:cNvSpPr>
            <p:nvPr/>
          </p:nvSpPr>
          <p:spPr bwMode="gray">
            <a:xfrm rot="-998297">
              <a:off x="1715" y="1339"/>
              <a:ext cx="2034" cy="893"/>
            </a:xfrm>
            <a:custGeom>
              <a:avLst/>
              <a:gdLst>
                <a:gd name="G0" fmla="+- 9843 0 0"/>
                <a:gd name="G1" fmla="+- 21600 0 0"/>
                <a:gd name="G2" fmla="+- 21600 0 0"/>
                <a:gd name="T0" fmla="*/ 0 w 24549"/>
                <a:gd name="T1" fmla="*/ 2373 h 21600"/>
                <a:gd name="T2" fmla="*/ 24549 w 24549"/>
                <a:gd name="T3" fmla="*/ 5780 h 21600"/>
                <a:gd name="T4" fmla="*/ 9843 w 24549"/>
                <a:gd name="T5" fmla="*/ 21600 h 21600"/>
              </a:gdLst>
              <a:ahLst/>
              <a:cxnLst>
                <a:cxn ang="0">
                  <a:pos x="T0" y="T1"/>
                </a:cxn>
                <a:cxn ang="0">
                  <a:pos x="T2" y="T3"/>
                </a:cxn>
                <a:cxn ang="0">
                  <a:pos x="T4" y="T5"/>
                </a:cxn>
              </a:cxnLst>
              <a:rect l="0" t="0" r="r" b="b"/>
              <a:pathLst>
                <a:path w="24549" h="21600" fill="none" extrusionOk="0">
                  <a:moveTo>
                    <a:pt x="0" y="2373"/>
                  </a:moveTo>
                  <a:cubicBezTo>
                    <a:pt x="3046" y="813"/>
                    <a:pt x="6420" y="0"/>
                    <a:pt x="9843" y="0"/>
                  </a:cubicBezTo>
                  <a:cubicBezTo>
                    <a:pt x="15299" y="0"/>
                    <a:pt x="20553" y="2064"/>
                    <a:pt x="24549" y="5779"/>
                  </a:cubicBezTo>
                </a:path>
                <a:path w="24549" h="21600" stroke="0" extrusionOk="0">
                  <a:moveTo>
                    <a:pt x="0" y="2373"/>
                  </a:moveTo>
                  <a:cubicBezTo>
                    <a:pt x="3046" y="813"/>
                    <a:pt x="6420" y="0"/>
                    <a:pt x="9843" y="0"/>
                  </a:cubicBezTo>
                  <a:cubicBezTo>
                    <a:pt x="15299" y="0"/>
                    <a:pt x="20553" y="2064"/>
                    <a:pt x="24549" y="5779"/>
                  </a:cubicBezTo>
                  <a:lnTo>
                    <a:pt x="9843" y="21600"/>
                  </a:lnTo>
                  <a:close/>
                </a:path>
              </a:pathLst>
            </a:custGeom>
            <a:gradFill rotWithShape="1">
              <a:gsLst>
                <a:gs pos="0">
                  <a:schemeClr val="hlink"/>
                </a:gs>
                <a:gs pos="100000">
                  <a:schemeClr val="hlink">
                    <a:gamma/>
                    <a:tint val="54510"/>
                    <a:invGamma/>
                  </a:schemeClr>
                </a:gs>
              </a:gsLst>
              <a:lin ang="2700000" scaled="1"/>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latin typeface="Arial" charset="0"/>
                <a:cs typeface="+mn-cs"/>
              </a:endParaRPr>
            </a:p>
          </p:txBody>
        </p:sp>
        <p:sp>
          <p:nvSpPr>
            <p:cNvPr id="97289" name="Arc 9">
              <a:extLst>
                <a:ext uri="{FF2B5EF4-FFF2-40B4-BE49-F238E27FC236}">
                  <a16:creationId xmlns:a16="http://schemas.microsoft.com/office/drawing/2014/main" id="{50D9E0CB-3D7D-4B74-A3CD-7B87C1ADDA15}"/>
                </a:ext>
              </a:extLst>
            </p:cNvPr>
            <p:cNvSpPr>
              <a:spLocks/>
            </p:cNvSpPr>
            <p:nvPr/>
          </p:nvSpPr>
          <p:spPr bwMode="gray">
            <a:xfrm rot="20601703" flipH="1">
              <a:off x="864" y="1713"/>
              <a:ext cx="1796" cy="1301"/>
            </a:xfrm>
            <a:custGeom>
              <a:avLst/>
              <a:gdLst>
                <a:gd name="G0" fmla="+- 0 0 0"/>
                <a:gd name="G1" fmla="+- 19945 0 0"/>
                <a:gd name="G2" fmla="+- 21600 0 0"/>
                <a:gd name="T0" fmla="*/ 8292 w 21600"/>
                <a:gd name="T1" fmla="*/ 0 h 30468"/>
                <a:gd name="T2" fmla="*/ 18863 w 21600"/>
                <a:gd name="T3" fmla="*/ 30468 h 30468"/>
                <a:gd name="T4" fmla="*/ 0 w 21600"/>
                <a:gd name="T5" fmla="*/ 19945 h 30468"/>
              </a:gdLst>
              <a:ahLst/>
              <a:cxnLst>
                <a:cxn ang="0">
                  <a:pos x="T0" y="T1"/>
                </a:cxn>
                <a:cxn ang="0">
                  <a:pos x="T2" y="T3"/>
                </a:cxn>
                <a:cxn ang="0">
                  <a:pos x="T4" y="T5"/>
                </a:cxn>
              </a:cxnLst>
              <a:rect l="0" t="0" r="r" b="b"/>
              <a:pathLst>
                <a:path w="21600" h="30468" fill="none" extrusionOk="0">
                  <a:moveTo>
                    <a:pt x="8291" y="0"/>
                  </a:moveTo>
                  <a:cubicBezTo>
                    <a:pt x="16349" y="3349"/>
                    <a:pt x="21600" y="11218"/>
                    <a:pt x="21600" y="19945"/>
                  </a:cubicBezTo>
                  <a:cubicBezTo>
                    <a:pt x="21600" y="23628"/>
                    <a:pt x="20657" y="27251"/>
                    <a:pt x="18863" y="30468"/>
                  </a:cubicBezTo>
                </a:path>
                <a:path w="21600" h="30468" stroke="0" extrusionOk="0">
                  <a:moveTo>
                    <a:pt x="8291" y="0"/>
                  </a:moveTo>
                  <a:cubicBezTo>
                    <a:pt x="16349" y="3349"/>
                    <a:pt x="21600" y="11218"/>
                    <a:pt x="21600" y="19945"/>
                  </a:cubicBezTo>
                  <a:cubicBezTo>
                    <a:pt x="21600" y="23628"/>
                    <a:pt x="20657" y="27251"/>
                    <a:pt x="18863" y="30468"/>
                  </a:cubicBezTo>
                  <a:lnTo>
                    <a:pt x="0" y="19945"/>
                  </a:lnTo>
                  <a:close/>
                </a:path>
              </a:pathLst>
            </a:custGeom>
            <a:solidFill>
              <a:schemeClr val="accent5">
                <a:lumMod val="75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latin typeface="Arial" charset="0"/>
                <a:cs typeface="+mn-cs"/>
              </a:endParaRPr>
            </a:p>
          </p:txBody>
        </p:sp>
        <p:sp>
          <p:nvSpPr>
            <p:cNvPr id="97290" name="Freeform 10">
              <a:extLst>
                <a:ext uri="{FF2B5EF4-FFF2-40B4-BE49-F238E27FC236}">
                  <a16:creationId xmlns:a16="http://schemas.microsoft.com/office/drawing/2014/main" id="{66686F92-2298-4D74-A2EC-3572C62BB58D}"/>
                </a:ext>
              </a:extLst>
            </p:cNvPr>
            <p:cNvSpPr>
              <a:spLocks/>
            </p:cNvSpPr>
            <p:nvPr/>
          </p:nvSpPr>
          <p:spPr bwMode="gray">
            <a:xfrm>
              <a:off x="3442" y="2282"/>
              <a:ext cx="1105" cy="1120"/>
            </a:xfrm>
            <a:custGeom>
              <a:avLst/>
              <a:gdLst>
                <a:gd name="T0" fmla="*/ 9 w 1105"/>
                <a:gd name="T1" fmla="*/ 888 h 1120"/>
                <a:gd name="T2" fmla="*/ 1105 w 1105"/>
                <a:gd name="T3" fmla="*/ 0 h 1120"/>
                <a:gd name="T4" fmla="*/ 1081 w 1105"/>
                <a:gd name="T5" fmla="*/ 256 h 1120"/>
                <a:gd name="T6" fmla="*/ 705 w 1105"/>
                <a:gd name="T7" fmla="*/ 704 h 1120"/>
                <a:gd name="T8" fmla="*/ 17 w 1105"/>
                <a:gd name="T9" fmla="*/ 1120 h 1120"/>
                <a:gd name="T10" fmla="*/ 9 w 1105"/>
                <a:gd name="T11" fmla="*/ 888 h 1120"/>
              </a:gdLst>
              <a:ahLst/>
              <a:cxnLst>
                <a:cxn ang="0">
                  <a:pos x="T0" y="T1"/>
                </a:cxn>
                <a:cxn ang="0">
                  <a:pos x="T2" y="T3"/>
                </a:cxn>
                <a:cxn ang="0">
                  <a:pos x="T4" y="T5"/>
                </a:cxn>
                <a:cxn ang="0">
                  <a:pos x="T6" y="T7"/>
                </a:cxn>
                <a:cxn ang="0">
                  <a:pos x="T8" y="T9"/>
                </a:cxn>
                <a:cxn ang="0">
                  <a:pos x="T10" y="T11"/>
                </a:cxn>
              </a:cxnLst>
              <a:rect l="0" t="0" r="r" b="b"/>
              <a:pathLst>
                <a:path w="1105" h="1120">
                  <a:moveTo>
                    <a:pt x="9" y="888"/>
                  </a:moveTo>
                  <a:lnTo>
                    <a:pt x="1105" y="0"/>
                  </a:lnTo>
                  <a:lnTo>
                    <a:pt x="1081" y="256"/>
                  </a:lnTo>
                  <a:cubicBezTo>
                    <a:pt x="1014" y="373"/>
                    <a:pt x="882" y="560"/>
                    <a:pt x="705" y="704"/>
                  </a:cubicBezTo>
                  <a:cubicBezTo>
                    <a:pt x="528" y="848"/>
                    <a:pt x="133" y="1089"/>
                    <a:pt x="17" y="1120"/>
                  </a:cubicBezTo>
                  <a:cubicBezTo>
                    <a:pt x="0" y="1038"/>
                    <a:pt x="9" y="888"/>
                    <a:pt x="9" y="888"/>
                  </a:cubicBezTo>
                  <a:close/>
                </a:path>
              </a:pathLst>
            </a:custGeom>
            <a:gradFill rotWithShape="0">
              <a:gsLst>
                <a:gs pos="0">
                  <a:schemeClr val="folHlink"/>
                </a:gs>
                <a:gs pos="100000">
                  <a:schemeClr val="folHlink">
                    <a:gamma/>
                    <a:shade val="66667"/>
                    <a:invGamma/>
                  </a:scheme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pt-BR">
                <a:latin typeface="Arial" charset="0"/>
                <a:cs typeface="+mn-cs"/>
              </a:endParaRPr>
            </a:p>
          </p:txBody>
        </p:sp>
        <p:sp>
          <p:nvSpPr>
            <p:cNvPr id="97291" name="Arc 11">
              <a:extLst>
                <a:ext uri="{FF2B5EF4-FFF2-40B4-BE49-F238E27FC236}">
                  <a16:creationId xmlns:a16="http://schemas.microsoft.com/office/drawing/2014/main" id="{93C5BFC4-C71F-4463-AE4F-88E87DC9ED8C}"/>
                </a:ext>
              </a:extLst>
            </p:cNvPr>
            <p:cNvSpPr>
              <a:spLocks/>
            </p:cNvSpPr>
            <p:nvPr/>
          </p:nvSpPr>
          <p:spPr bwMode="gray">
            <a:xfrm rot="-1060795">
              <a:off x="2840" y="1897"/>
              <a:ext cx="1719" cy="1171"/>
            </a:xfrm>
            <a:custGeom>
              <a:avLst/>
              <a:gdLst>
                <a:gd name="G0" fmla="+- 0 0 0"/>
                <a:gd name="G1" fmla="+- 0 0 0"/>
                <a:gd name="G2" fmla="+- 21600 0 0"/>
                <a:gd name="T0" fmla="*/ 18016 w 18016"/>
                <a:gd name="T1" fmla="*/ 11915 h 21282"/>
                <a:gd name="T2" fmla="*/ 3695 w 18016"/>
                <a:gd name="T3" fmla="*/ 21282 h 21282"/>
                <a:gd name="T4" fmla="*/ 0 w 18016"/>
                <a:gd name="T5" fmla="*/ 0 h 21282"/>
              </a:gdLst>
              <a:ahLst/>
              <a:cxnLst>
                <a:cxn ang="0">
                  <a:pos x="T0" y="T1"/>
                </a:cxn>
                <a:cxn ang="0">
                  <a:pos x="T2" y="T3"/>
                </a:cxn>
                <a:cxn ang="0">
                  <a:pos x="T4" y="T5"/>
                </a:cxn>
              </a:cxnLst>
              <a:rect l="0" t="0" r="r" b="b"/>
              <a:pathLst>
                <a:path w="18016" h="21282" fill="none" extrusionOk="0">
                  <a:moveTo>
                    <a:pt x="18016" y="11915"/>
                  </a:moveTo>
                  <a:cubicBezTo>
                    <a:pt x="14735" y="16875"/>
                    <a:pt x="9554" y="20264"/>
                    <a:pt x="3694" y="21281"/>
                  </a:cubicBezTo>
                </a:path>
                <a:path w="18016" h="21282" stroke="0" extrusionOk="0">
                  <a:moveTo>
                    <a:pt x="18016" y="11915"/>
                  </a:moveTo>
                  <a:cubicBezTo>
                    <a:pt x="14735" y="16875"/>
                    <a:pt x="9554" y="20264"/>
                    <a:pt x="3694" y="21281"/>
                  </a:cubicBezTo>
                  <a:lnTo>
                    <a:pt x="0" y="0"/>
                  </a:lnTo>
                  <a:close/>
                </a:path>
              </a:pathLst>
            </a:custGeom>
            <a:solidFill>
              <a:schemeClr val="tx2">
                <a:lumMod val="60000"/>
                <a:lumOff val="40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latin typeface="Arial" charset="0"/>
                <a:cs typeface="+mn-cs"/>
              </a:endParaRPr>
            </a:p>
          </p:txBody>
        </p:sp>
        <p:sp>
          <p:nvSpPr>
            <p:cNvPr id="97292" name="Freeform 12">
              <a:extLst>
                <a:ext uri="{FF2B5EF4-FFF2-40B4-BE49-F238E27FC236}">
                  <a16:creationId xmlns:a16="http://schemas.microsoft.com/office/drawing/2014/main" id="{03A02133-5147-4E1A-95E9-C0DA3F88D5A8}"/>
                </a:ext>
              </a:extLst>
            </p:cNvPr>
            <p:cNvSpPr>
              <a:spLocks/>
            </p:cNvSpPr>
            <p:nvPr/>
          </p:nvSpPr>
          <p:spPr bwMode="gray">
            <a:xfrm>
              <a:off x="2819" y="2496"/>
              <a:ext cx="648" cy="928"/>
            </a:xfrm>
            <a:custGeom>
              <a:avLst/>
              <a:gdLst>
                <a:gd name="T0" fmla="*/ 648 w 648"/>
                <a:gd name="T1" fmla="*/ 632 h 928"/>
                <a:gd name="T2" fmla="*/ 648 w 648"/>
                <a:gd name="T3" fmla="*/ 928 h 928"/>
                <a:gd name="T4" fmla="*/ 0 w 648"/>
                <a:gd name="T5" fmla="*/ 64 h 928"/>
                <a:gd name="T6" fmla="*/ 96 w 648"/>
                <a:gd name="T7" fmla="*/ 0 h 928"/>
                <a:gd name="T8" fmla="*/ 648 w 648"/>
                <a:gd name="T9" fmla="*/ 632 h 928"/>
              </a:gdLst>
              <a:ahLst/>
              <a:cxnLst>
                <a:cxn ang="0">
                  <a:pos x="T0" y="T1"/>
                </a:cxn>
                <a:cxn ang="0">
                  <a:pos x="T2" y="T3"/>
                </a:cxn>
                <a:cxn ang="0">
                  <a:pos x="T4" y="T5"/>
                </a:cxn>
                <a:cxn ang="0">
                  <a:pos x="T6" y="T7"/>
                </a:cxn>
                <a:cxn ang="0">
                  <a:pos x="T8" y="T9"/>
                </a:cxn>
              </a:cxnLst>
              <a:rect l="0" t="0" r="r" b="b"/>
              <a:pathLst>
                <a:path w="648" h="928">
                  <a:moveTo>
                    <a:pt x="648" y="632"/>
                  </a:moveTo>
                  <a:lnTo>
                    <a:pt x="648" y="928"/>
                  </a:lnTo>
                  <a:lnTo>
                    <a:pt x="0" y="64"/>
                  </a:lnTo>
                  <a:lnTo>
                    <a:pt x="96" y="0"/>
                  </a:lnTo>
                  <a:lnTo>
                    <a:pt x="648" y="632"/>
                  </a:lnTo>
                  <a:close/>
                </a:path>
              </a:pathLst>
            </a:custGeom>
            <a:gradFill rotWithShape="1">
              <a:gsLst>
                <a:gs pos="0">
                  <a:schemeClr val="folHlink"/>
                </a:gs>
                <a:gs pos="100000">
                  <a:schemeClr val="folHlink">
                    <a:gamma/>
                    <a:shade val="57647"/>
                    <a:invGamma/>
                  </a:schemeClr>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pt-BR">
                <a:latin typeface="Arial" charset="0"/>
                <a:cs typeface="+mn-cs"/>
              </a:endParaRPr>
            </a:p>
          </p:txBody>
        </p:sp>
        <p:sp>
          <p:nvSpPr>
            <p:cNvPr id="97293" name="Oval 13">
              <a:extLst>
                <a:ext uri="{FF2B5EF4-FFF2-40B4-BE49-F238E27FC236}">
                  <a16:creationId xmlns:a16="http://schemas.microsoft.com/office/drawing/2014/main" id="{F46276E1-047A-459B-A436-DE60EB7115D7}"/>
                </a:ext>
              </a:extLst>
            </p:cNvPr>
            <p:cNvSpPr>
              <a:spLocks noChangeArrowheads="1"/>
            </p:cNvSpPr>
            <p:nvPr/>
          </p:nvSpPr>
          <p:spPr bwMode="gray">
            <a:xfrm rot="-998297">
              <a:off x="1846" y="1830"/>
              <a:ext cx="1698" cy="844"/>
            </a:xfrm>
            <a:prstGeom prst="ellipse">
              <a:avLst/>
            </a:prstGeom>
            <a:gradFill rotWithShape="0">
              <a:gsLst>
                <a:gs pos="0">
                  <a:schemeClr val="bg2"/>
                </a:gs>
                <a:gs pos="50000">
                  <a:schemeClr val="bg2">
                    <a:gamma/>
                    <a:tint val="24314"/>
                    <a:invGamma/>
                  </a:schemeClr>
                </a:gs>
                <a:gs pos="100000">
                  <a:schemeClr val="bg2"/>
                </a:gs>
              </a:gsLst>
              <a:lin ang="0" scaled="1"/>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latin typeface="Arial" charset="0"/>
                <a:cs typeface="+mn-cs"/>
              </a:endParaRPr>
            </a:p>
          </p:txBody>
        </p:sp>
        <p:sp>
          <p:nvSpPr>
            <p:cNvPr id="97299" name="Freeform 19">
              <a:extLst>
                <a:ext uri="{FF2B5EF4-FFF2-40B4-BE49-F238E27FC236}">
                  <a16:creationId xmlns:a16="http://schemas.microsoft.com/office/drawing/2014/main" id="{A38884E5-600E-4C6A-9E08-D63A804CFEC4}"/>
                </a:ext>
              </a:extLst>
            </p:cNvPr>
            <p:cNvSpPr>
              <a:spLocks/>
            </p:cNvSpPr>
            <p:nvPr/>
          </p:nvSpPr>
          <p:spPr bwMode="gray">
            <a:xfrm>
              <a:off x="2768" y="2632"/>
              <a:ext cx="544" cy="679"/>
            </a:xfrm>
            <a:custGeom>
              <a:avLst/>
              <a:gdLst>
                <a:gd name="T0" fmla="*/ 0 w 544"/>
                <a:gd name="T1" fmla="*/ 16 h 680"/>
                <a:gd name="T2" fmla="*/ 256 w 544"/>
                <a:gd name="T3" fmla="*/ 528 h 680"/>
                <a:gd name="T4" fmla="*/ 264 w 544"/>
                <a:gd name="T5" fmla="*/ 680 h 680"/>
                <a:gd name="T6" fmla="*/ 448 w 544"/>
                <a:gd name="T7" fmla="*/ 624 h 680"/>
                <a:gd name="T8" fmla="*/ 544 w 544"/>
                <a:gd name="T9" fmla="*/ 576 h 680"/>
                <a:gd name="T10" fmla="*/ 112 w 544"/>
                <a:gd name="T11" fmla="*/ 0 h 680"/>
                <a:gd name="T12" fmla="*/ 0 w 544"/>
                <a:gd name="T13" fmla="*/ 16 h 680"/>
              </a:gdLst>
              <a:ahLst/>
              <a:cxnLst>
                <a:cxn ang="0">
                  <a:pos x="T0" y="T1"/>
                </a:cxn>
                <a:cxn ang="0">
                  <a:pos x="T2" y="T3"/>
                </a:cxn>
                <a:cxn ang="0">
                  <a:pos x="T4" y="T5"/>
                </a:cxn>
                <a:cxn ang="0">
                  <a:pos x="T6" y="T7"/>
                </a:cxn>
                <a:cxn ang="0">
                  <a:pos x="T8" y="T9"/>
                </a:cxn>
                <a:cxn ang="0">
                  <a:pos x="T10" y="T11"/>
                </a:cxn>
                <a:cxn ang="0">
                  <a:pos x="T12" y="T13"/>
                </a:cxn>
              </a:cxnLst>
              <a:rect l="0" t="0" r="r" b="b"/>
              <a:pathLst>
                <a:path w="544" h="680">
                  <a:moveTo>
                    <a:pt x="0" y="16"/>
                  </a:moveTo>
                  <a:lnTo>
                    <a:pt x="256" y="528"/>
                  </a:lnTo>
                  <a:lnTo>
                    <a:pt x="264" y="680"/>
                  </a:lnTo>
                  <a:lnTo>
                    <a:pt x="448" y="624"/>
                  </a:lnTo>
                  <a:lnTo>
                    <a:pt x="544" y="576"/>
                  </a:lnTo>
                  <a:lnTo>
                    <a:pt x="112" y="0"/>
                  </a:lnTo>
                  <a:lnTo>
                    <a:pt x="0" y="16"/>
                  </a:lnTo>
                  <a:close/>
                </a:path>
              </a:pathLst>
            </a:custGeom>
            <a:gradFill rotWithShape="1">
              <a:gsLst>
                <a:gs pos="0">
                  <a:schemeClr val="hlink">
                    <a:alpha val="19000"/>
                  </a:schemeClr>
                </a:gs>
                <a:gs pos="100000">
                  <a:schemeClr val="hlink">
                    <a:gamma/>
                    <a:tint val="66667"/>
                    <a:invGamma/>
                  </a:scheme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BR">
                <a:latin typeface="Arial" charset="0"/>
                <a:cs typeface="+mn-cs"/>
              </a:endParaRPr>
            </a:p>
          </p:txBody>
        </p:sp>
        <p:sp>
          <p:nvSpPr>
            <p:cNvPr id="98326" name="Oval 20">
              <a:extLst>
                <a:ext uri="{FF2B5EF4-FFF2-40B4-BE49-F238E27FC236}">
                  <a16:creationId xmlns:a16="http://schemas.microsoft.com/office/drawing/2014/main" id="{75CD322C-6A7E-4436-8D75-901EBBA9422C}"/>
                </a:ext>
              </a:extLst>
            </p:cNvPr>
            <p:cNvSpPr>
              <a:spLocks noChangeArrowheads="1"/>
            </p:cNvSpPr>
            <p:nvPr/>
          </p:nvSpPr>
          <p:spPr bwMode="gray">
            <a:xfrm rot="-998297">
              <a:off x="1910" y="1989"/>
              <a:ext cx="1629" cy="687"/>
            </a:xfrm>
            <a:prstGeom prst="ellipse">
              <a:avLst/>
            </a:prstGeom>
            <a:solidFill>
              <a:srgbClr val="FFFFFF"/>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400" b="1">
                  <a:solidFill>
                    <a:srgbClr val="C00000"/>
                  </a:solidFill>
                  <a:latin typeface="Myriad Pro Light" pitchFamily="34" charset="0"/>
                </a:rPr>
                <a:t>92%</a:t>
              </a:r>
              <a:endParaRPr lang="pt-BR" altLang="pt-BR" sz="2400"/>
            </a:p>
          </p:txBody>
        </p:sp>
      </p:grpSp>
      <p:sp>
        <p:nvSpPr>
          <p:cNvPr id="2" name="Retângulo 1">
            <a:extLst>
              <a:ext uri="{FF2B5EF4-FFF2-40B4-BE49-F238E27FC236}">
                <a16:creationId xmlns:a16="http://schemas.microsoft.com/office/drawing/2014/main" id="{E5EEDEA0-A78B-491B-98BD-5F72CA922208}"/>
              </a:ext>
            </a:extLst>
          </p:cNvPr>
          <p:cNvSpPr/>
          <p:nvPr/>
        </p:nvSpPr>
        <p:spPr>
          <a:xfrm>
            <a:off x="1187624" y="3429000"/>
            <a:ext cx="2736304" cy="646331"/>
          </a:xfrm>
          <a:prstGeom prst="rect">
            <a:avLst/>
          </a:prstGeom>
          <a:scene3d>
            <a:camera prst="orthographicFront">
              <a:rot lat="0" lon="0" rev="3600000"/>
            </a:camera>
            <a:lightRig rig="threePt" dir="t"/>
          </a:scene3d>
        </p:spPr>
        <p:txBody>
          <a:bodyPr>
            <a:spAutoFit/>
          </a:bodyPr>
          <a:lstStyle/>
          <a:p>
            <a:pPr algn="ctr">
              <a:defRPr/>
            </a:pPr>
            <a:r>
              <a:rPr lang="pt-BR" b="1" dirty="0">
                <a:solidFill>
                  <a:srgbClr val="002060"/>
                </a:solidFill>
                <a:latin typeface="Myriad Pro Light" pitchFamily="34" charset="0"/>
              </a:rPr>
              <a:t>fadiga e estresse </a:t>
            </a:r>
          </a:p>
          <a:p>
            <a:pPr algn="ctr">
              <a:defRPr/>
            </a:pPr>
            <a:r>
              <a:rPr lang="pt-BR" b="1" dirty="0">
                <a:solidFill>
                  <a:srgbClr val="002060"/>
                </a:solidFill>
                <a:latin typeface="Myriad Pro Light" pitchFamily="34" charset="0"/>
              </a:rPr>
              <a:t>no trabalho</a:t>
            </a:r>
            <a:endParaRPr lang="pt-BR" dirty="0">
              <a:latin typeface="Arial" charset="0"/>
              <a:cs typeface="+mn-cs"/>
            </a:endParaRPr>
          </a:p>
        </p:txBody>
      </p:sp>
      <p:sp>
        <p:nvSpPr>
          <p:cNvPr id="3" name="Retângulo 2">
            <a:extLst>
              <a:ext uri="{FF2B5EF4-FFF2-40B4-BE49-F238E27FC236}">
                <a16:creationId xmlns:a16="http://schemas.microsoft.com/office/drawing/2014/main" id="{BDB04893-2544-4CFB-B56F-C835EBF1921E}"/>
              </a:ext>
            </a:extLst>
          </p:cNvPr>
          <p:cNvSpPr/>
          <p:nvPr/>
        </p:nvSpPr>
        <p:spPr>
          <a:xfrm>
            <a:off x="2987824" y="2155716"/>
            <a:ext cx="2520280" cy="646331"/>
          </a:xfrm>
          <a:prstGeom prst="rect">
            <a:avLst/>
          </a:prstGeom>
          <a:scene3d>
            <a:camera prst="orthographicFront">
              <a:rot lat="0" lon="0" rev="900000"/>
            </a:camera>
            <a:lightRig rig="threePt" dir="t"/>
          </a:scene3d>
          <a:sp3d z="-6350"/>
        </p:spPr>
        <p:txBody>
          <a:bodyPr>
            <a:spAutoFit/>
          </a:bodyPr>
          <a:lstStyle/>
          <a:p>
            <a:pPr algn="ctr">
              <a:defRPr/>
            </a:pPr>
            <a:r>
              <a:rPr lang="pt-BR" b="1" dirty="0">
                <a:solidFill>
                  <a:srgbClr val="002060"/>
                </a:solidFill>
                <a:latin typeface="Myriad Pro Light" pitchFamily="34" charset="0"/>
              </a:rPr>
              <a:t>Hábitos alimentares incorretos</a:t>
            </a:r>
            <a:endParaRPr lang="pt-BR" dirty="0">
              <a:latin typeface="Arial" charset="0"/>
              <a:cs typeface="+mn-cs"/>
            </a:endParaRPr>
          </a:p>
        </p:txBody>
      </p:sp>
      <p:sp>
        <p:nvSpPr>
          <p:cNvPr id="26" name="Retângulo 25">
            <a:extLst>
              <a:ext uri="{FF2B5EF4-FFF2-40B4-BE49-F238E27FC236}">
                <a16:creationId xmlns:a16="http://schemas.microsoft.com/office/drawing/2014/main" id="{7CB81578-3659-474A-8428-7DD58F32A7C6}"/>
              </a:ext>
            </a:extLst>
          </p:cNvPr>
          <p:cNvSpPr/>
          <p:nvPr/>
        </p:nvSpPr>
        <p:spPr>
          <a:xfrm>
            <a:off x="4860032" y="3995772"/>
            <a:ext cx="2088232" cy="461665"/>
          </a:xfrm>
          <a:prstGeom prst="rect">
            <a:avLst/>
          </a:prstGeom>
          <a:scene3d>
            <a:camera prst="orthographicFront">
              <a:rot lat="0" lon="0" rev="300000"/>
            </a:camera>
            <a:lightRig rig="threePt" dir="t"/>
          </a:scene3d>
        </p:spPr>
        <p:txBody>
          <a:bodyPr>
            <a:spAutoFit/>
          </a:bodyPr>
          <a:lstStyle/>
          <a:p>
            <a:pPr algn="ctr">
              <a:defRPr/>
            </a:pPr>
            <a:r>
              <a:rPr lang="pt-BR" sz="2400" b="1" dirty="0">
                <a:solidFill>
                  <a:srgbClr val="002060"/>
                </a:solidFill>
                <a:latin typeface="Myriad Pro Light" pitchFamily="34" charset="0"/>
              </a:rPr>
              <a:t>SONO</a:t>
            </a:r>
            <a:endParaRPr lang="pt-BR" sz="2400" dirty="0">
              <a:latin typeface="Arial" charset="0"/>
              <a:cs typeface="+mn-cs"/>
            </a:endParaRPr>
          </a:p>
        </p:txBody>
      </p:sp>
      <p:sp>
        <p:nvSpPr>
          <p:cNvPr id="27" name="Retângulo 26">
            <a:extLst>
              <a:ext uri="{FF2B5EF4-FFF2-40B4-BE49-F238E27FC236}">
                <a16:creationId xmlns:a16="http://schemas.microsoft.com/office/drawing/2014/main" id="{2E4A8920-B2A5-4B0F-AA6F-DFD51681B604}"/>
              </a:ext>
            </a:extLst>
          </p:cNvPr>
          <p:cNvSpPr/>
          <p:nvPr/>
        </p:nvSpPr>
        <p:spPr>
          <a:xfrm>
            <a:off x="2680360" y="4507433"/>
            <a:ext cx="2232248" cy="646331"/>
          </a:xfrm>
          <a:prstGeom prst="rect">
            <a:avLst/>
          </a:prstGeom>
          <a:scene3d>
            <a:camera prst="orthographicFront">
              <a:rot lat="0" lon="0" rev="20999999"/>
            </a:camera>
            <a:lightRig rig="threePt" dir="t"/>
          </a:scene3d>
        </p:spPr>
        <p:txBody>
          <a:bodyPr>
            <a:spAutoFit/>
          </a:bodyPr>
          <a:lstStyle/>
          <a:p>
            <a:pPr algn="ctr">
              <a:defRPr/>
            </a:pPr>
            <a:r>
              <a:rPr lang="pt-BR" b="1" dirty="0">
                <a:solidFill>
                  <a:srgbClr val="002060"/>
                </a:solidFill>
                <a:latin typeface="Myriad Pro Light" pitchFamily="34" charset="0"/>
              </a:rPr>
              <a:t>Álcool/drogas/</a:t>
            </a:r>
          </a:p>
          <a:p>
            <a:pPr algn="ctr">
              <a:defRPr/>
            </a:pPr>
            <a:r>
              <a:rPr lang="pt-BR" b="1" dirty="0">
                <a:solidFill>
                  <a:srgbClr val="002060"/>
                </a:solidFill>
                <a:latin typeface="Myriad Pro Light" pitchFamily="34" charset="0"/>
              </a:rPr>
              <a:t>Medicamentos</a:t>
            </a:r>
            <a:endParaRPr lang="pt-BR" dirty="0">
              <a:latin typeface="Arial" charset="0"/>
              <a:cs typeface="+mn-cs"/>
            </a:endParaRPr>
          </a:p>
        </p:txBody>
      </p:sp>
      <p:pic>
        <p:nvPicPr>
          <p:cNvPr id="98311" name="Picture 2" descr="http://www.sgoncalves.com.br/img/logo_abramet.gif">
            <a:extLst>
              <a:ext uri="{FF2B5EF4-FFF2-40B4-BE49-F238E27FC236}">
                <a16:creationId xmlns:a16="http://schemas.microsoft.com/office/drawing/2014/main" id="{97E4EA87-C15C-4E4B-AED5-2D67497BD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5805488"/>
            <a:ext cx="65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ítulo 11">
            <a:extLst>
              <a:ext uri="{FF2B5EF4-FFF2-40B4-BE49-F238E27FC236}">
                <a16:creationId xmlns:a16="http://schemas.microsoft.com/office/drawing/2014/main" id="{085F386D-6D48-4890-85A6-8538DBFD974F}"/>
              </a:ext>
            </a:extLst>
          </p:cNvPr>
          <p:cNvSpPr>
            <a:spLocks noGrp="1"/>
          </p:cNvSpPr>
          <p:nvPr>
            <p:ph type="title"/>
          </p:nvPr>
        </p:nvSpPr>
        <p:spPr>
          <a:xfrm>
            <a:off x="250825" y="333375"/>
            <a:ext cx="8229600" cy="1068388"/>
          </a:xfrm>
        </p:spPr>
        <p:txBody>
          <a:bodyPr>
            <a:normAutofit fontScale="90000"/>
          </a:bodyPr>
          <a:lstStyle/>
          <a:p>
            <a:pPr>
              <a:lnSpc>
                <a:spcPct val="150000"/>
              </a:lnSpc>
            </a:pPr>
            <a:r>
              <a:rPr lang="pt-BR" altLang="pt-BR" sz="2200">
                <a:solidFill>
                  <a:srgbClr val="C00000"/>
                </a:solidFill>
                <a:latin typeface="Myriad Pro Light" pitchFamily="34" charset="0"/>
                <a:cs typeface="Arial" panose="020B0604020202020204" pitchFamily="34" charset="0"/>
              </a:rPr>
              <a:t>92% dos acidentes são causados por falha humana </a:t>
            </a:r>
            <a:r>
              <a:rPr lang="pt-BR" altLang="pt-BR" sz="2200">
                <a:solidFill>
                  <a:srgbClr val="002060"/>
                </a:solidFill>
                <a:latin typeface="Myriad Pro Light" pitchFamily="34" charset="0"/>
                <a:cs typeface="Arial" panose="020B0604020202020204" pitchFamily="34" charset="0"/>
              </a:rPr>
              <a:t>impulsionada por fatores orgânicos, tais como:</a:t>
            </a:r>
            <a:br>
              <a:rPr lang="pt-BR" altLang="pt-BR" sz="2200">
                <a:solidFill>
                  <a:srgbClr val="002060"/>
                </a:solidFill>
                <a:latin typeface="Myriad Pro Light" pitchFamily="34" charset="0"/>
                <a:cs typeface="Arial" panose="020B0604020202020204" pitchFamily="34" charset="0"/>
              </a:rPr>
            </a:br>
            <a:endParaRPr lang="pt-BR" altLang="pt-BR" sz="2200">
              <a:latin typeface="Myriad Pro Light" pitchFamily="34" charset="0"/>
              <a:cs typeface="Arial" panose="020B0604020202020204" pitchFamily="34" charset="0"/>
            </a:endParaRPr>
          </a:p>
        </p:txBody>
      </p:sp>
      <p:sp>
        <p:nvSpPr>
          <p:cNvPr id="5" name="CaixaDeTexto 4">
            <a:extLst>
              <a:ext uri="{FF2B5EF4-FFF2-40B4-BE49-F238E27FC236}">
                <a16:creationId xmlns:a16="http://schemas.microsoft.com/office/drawing/2014/main" id="{71246F17-A4CE-4B87-9975-7946580162D6}"/>
              </a:ext>
            </a:extLst>
          </p:cNvPr>
          <p:cNvSpPr txBox="1">
            <a:spLocks noChangeArrowheads="1"/>
          </p:cNvSpPr>
          <p:nvPr/>
        </p:nvSpPr>
        <p:spPr bwMode="auto">
          <a:xfrm>
            <a:off x="5583238" y="2659063"/>
            <a:ext cx="1365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b="1"/>
              <a:t>Obesidade</a:t>
            </a:r>
          </a:p>
        </p:txBody>
      </p:sp>
    </p:spTree>
    <p:extLst>
      <p:ext uri="{BB962C8B-B14F-4D97-AF65-F5344CB8AC3E}">
        <p14:creationId xmlns:p14="http://schemas.microsoft.com/office/powerpoint/2010/main" val="58777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250" fill="hold"/>
                                        <p:tgtEl>
                                          <p:spTgt spid="27"/>
                                        </p:tgtEl>
                                        <p:attrNameLst>
                                          <p:attrName>ppt_x</p:attrName>
                                        </p:attrNameLst>
                                      </p:cBhvr>
                                      <p:tavLst>
                                        <p:tav tm="0">
                                          <p:val>
                                            <p:strVal val="#ppt_x"/>
                                          </p:val>
                                        </p:tav>
                                        <p:tav tm="100000">
                                          <p:val>
                                            <p:strVal val="#ppt_x"/>
                                          </p:val>
                                        </p:tav>
                                      </p:tavLst>
                                    </p:anim>
                                    <p:anim calcmode="lin" valueType="num">
                                      <p:cBhvr additive="base">
                                        <p:cTn id="12" dur="125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000" fill="hold"/>
                                        <p:tgtEl>
                                          <p:spTgt spid="5"/>
                                        </p:tgtEl>
                                        <p:attrNameLst>
                                          <p:attrName>ppt_x</p:attrName>
                                        </p:attrNameLst>
                                      </p:cBhvr>
                                      <p:tavLst>
                                        <p:tav tm="0">
                                          <p:val>
                                            <p:strVal val="#ppt_x"/>
                                          </p:val>
                                        </p:tav>
                                        <p:tav tm="100000">
                                          <p:val>
                                            <p:strVal val="#ppt_x"/>
                                          </p:val>
                                        </p:tav>
                                      </p:tavLst>
                                    </p:anim>
                                    <p:anim calcmode="lin" valueType="num">
                                      <p:cBhvr additive="base">
                                        <p:cTn id="16" dur="2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250" fill="hold"/>
                                        <p:tgtEl>
                                          <p:spTgt spid="2"/>
                                        </p:tgtEl>
                                        <p:attrNameLst>
                                          <p:attrName>ppt_x</p:attrName>
                                        </p:attrNameLst>
                                      </p:cBhvr>
                                      <p:tavLst>
                                        <p:tav tm="0">
                                          <p:val>
                                            <p:strVal val="#ppt_x"/>
                                          </p:val>
                                        </p:tav>
                                        <p:tav tm="100000">
                                          <p:val>
                                            <p:strVal val="#ppt_x"/>
                                          </p:val>
                                        </p:tav>
                                      </p:tavLst>
                                    </p:anim>
                                    <p:anim calcmode="lin" valueType="num">
                                      <p:cBhvr additive="base">
                                        <p:cTn id="20" dur="3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0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0" fill="hold"/>
                                        <p:tgtEl>
                                          <p:spTgt spid="26"/>
                                        </p:tgtEl>
                                        <p:attrNameLst>
                                          <p:attrName>ppt_x</p:attrName>
                                        </p:attrNameLst>
                                      </p:cBhvr>
                                      <p:tavLst>
                                        <p:tav tm="0">
                                          <p:val>
                                            <p:strVal val="#ppt_x"/>
                                          </p:val>
                                        </p:tav>
                                        <p:tav tm="100000">
                                          <p:val>
                                            <p:strVal val="#ppt_x"/>
                                          </p:val>
                                        </p:tav>
                                      </p:tavLst>
                                    </p:anim>
                                    <p:anim calcmode="lin" valueType="num">
                                      <p:cBhvr additive="base">
                                        <p:cTn id="24" dur="5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428596" y="1275106"/>
            <a:ext cx="1966064" cy="51082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cstate="print"/>
          <a:srcRect/>
          <a:stretch>
            <a:fillRect/>
          </a:stretch>
        </p:blipFill>
        <p:spPr bwMode="auto">
          <a:xfrm>
            <a:off x="395536" y="285728"/>
            <a:ext cx="8424936" cy="961045"/>
          </a:xfrm>
          <a:prstGeom prst="rect">
            <a:avLst/>
          </a:prstGeom>
          <a:noFill/>
          <a:ln w="9525">
            <a:noFill/>
            <a:miter lim="800000"/>
            <a:headEnd/>
            <a:tailEnd/>
          </a:ln>
          <a:effectLst/>
        </p:spPr>
      </p:pic>
      <p:pic>
        <p:nvPicPr>
          <p:cNvPr id="14340" name="Picture 4"/>
          <p:cNvPicPr>
            <a:picLocks noChangeAspect="1" noChangeArrowheads="1"/>
          </p:cNvPicPr>
          <p:nvPr/>
        </p:nvPicPr>
        <p:blipFill>
          <a:blip r:embed="rId4" cstate="print"/>
          <a:srcRect/>
          <a:stretch>
            <a:fillRect/>
          </a:stretch>
        </p:blipFill>
        <p:spPr bwMode="auto">
          <a:xfrm>
            <a:off x="3956582" y="1221832"/>
            <a:ext cx="4791882" cy="559053"/>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35496" y="3214686"/>
            <a:ext cx="4680520" cy="2289412"/>
          </a:xfrm>
          <a:prstGeom prst="rect">
            <a:avLst/>
          </a:prstGeom>
          <a:noFill/>
          <a:ln w="9525">
            <a:noFill/>
            <a:miter lim="800000"/>
            <a:headEnd/>
            <a:tailEnd/>
          </a:ln>
          <a:effectLst/>
        </p:spPr>
      </p:pic>
      <p:pic>
        <p:nvPicPr>
          <p:cNvPr id="6" name="Picture 3"/>
          <p:cNvPicPr>
            <a:picLocks noChangeAspect="1" noChangeArrowheads="1"/>
          </p:cNvPicPr>
          <p:nvPr/>
        </p:nvPicPr>
        <p:blipFill>
          <a:blip r:embed="rId6" cstate="print"/>
          <a:srcRect/>
          <a:stretch>
            <a:fillRect/>
          </a:stretch>
        </p:blipFill>
        <p:spPr bwMode="auto">
          <a:xfrm>
            <a:off x="138854" y="6072207"/>
            <a:ext cx="3646018" cy="375326"/>
          </a:xfrm>
          <a:prstGeom prst="rect">
            <a:avLst/>
          </a:prstGeom>
          <a:noFill/>
          <a:ln w="9525">
            <a:noFill/>
            <a:miter lim="800000"/>
            <a:headEnd/>
            <a:tailEnd/>
          </a:ln>
          <a:effectLst/>
        </p:spPr>
      </p:pic>
      <p:pic>
        <p:nvPicPr>
          <p:cNvPr id="7" name="Picture 4"/>
          <p:cNvPicPr>
            <a:picLocks noChangeAspect="1" noChangeArrowheads="1"/>
          </p:cNvPicPr>
          <p:nvPr/>
        </p:nvPicPr>
        <p:blipFill>
          <a:blip r:embed="rId7" cstate="print"/>
          <a:srcRect/>
          <a:stretch>
            <a:fillRect/>
          </a:stretch>
        </p:blipFill>
        <p:spPr bwMode="auto">
          <a:xfrm>
            <a:off x="5351030" y="3501008"/>
            <a:ext cx="3685465" cy="3024336"/>
          </a:xfrm>
          <a:prstGeom prst="rect">
            <a:avLst/>
          </a:prstGeom>
          <a:noFill/>
          <a:ln w="9525">
            <a:noFill/>
            <a:miter lim="800000"/>
            <a:headEnd/>
            <a:tailEnd/>
          </a:ln>
          <a:effectLst/>
        </p:spPr>
      </p:pic>
      <p:sp>
        <p:nvSpPr>
          <p:cNvPr id="8" name="Retângulo de cantos arredondados 7"/>
          <p:cNvSpPr/>
          <p:nvPr/>
        </p:nvSpPr>
        <p:spPr>
          <a:xfrm>
            <a:off x="5302554" y="4317576"/>
            <a:ext cx="3805950" cy="2010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sz="quarter" idx="1"/>
          </p:nvPr>
        </p:nvSpPr>
        <p:spPr>
          <a:xfrm>
            <a:off x="-214346" y="1298594"/>
            <a:ext cx="5486400" cy="4773612"/>
          </a:xfrm>
        </p:spPr>
        <p:txBody>
          <a:bodyPr rtlCol="0">
            <a:normAutofit fontScale="92500"/>
          </a:bodyPr>
          <a:lstStyle/>
          <a:p>
            <a:pPr eaLnBrk="1" fontAlgn="auto" hangingPunct="1">
              <a:spcAft>
                <a:spcPts val="0"/>
              </a:spcAft>
              <a:buClr>
                <a:schemeClr val="tx2">
                  <a:lumMod val="50000"/>
                </a:schemeClr>
              </a:buClr>
              <a:buFont typeface="Arial" pitchFamily="34" charset="0"/>
              <a:buNone/>
              <a:defRPr/>
            </a:pPr>
            <a:r>
              <a:rPr lang="pt-BR" sz="2400" i="1" dirty="0">
                <a:solidFill>
                  <a:schemeClr val="accent1">
                    <a:lumMod val="50000"/>
                  </a:schemeClr>
                </a:solidFill>
                <a:latin typeface="Calibri" panose="020F0502020204030204" pitchFamily="34" charset="0"/>
                <a:cs typeface="Calibri" panose="020F0502020204030204" pitchFamily="34" charset="0"/>
              </a:rPr>
              <a:t>     </a:t>
            </a:r>
            <a:endParaRPr lang="pt-BR" sz="2600" i="1" dirty="0">
              <a:solidFill>
                <a:schemeClr val="tx2">
                  <a:lumMod val="50000"/>
                </a:schemeClr>
              </a:solidFill>
              <a:latin typeface="Calibri" panose="020F0502020204030204" pitchFamily="34" charset="0"/>
              <a:cs typeface="Calibri" panose="020F0502020204030204" pitchFamily="34" charset="0"/>
            </a:endParaRPr>
          </a:p>
          <a:p>
            <a:pPr eaLnBrk="1" fontAlgn="auto" hangingPunct="1">
              <a:spcAft>
                <a:spcPts val="0"/>
              </a:spcAft>
              <a:buClr>
                <a:schemeClr val="tx2">
                  <a:lumMod val="50000"/>
                </a:schemeClr>
              </a:buClr>
              <a:buFont typeface="Arial" pitchFamily="34" charset="0"/>
              <a:buNone/>
              <a:defRPr/>
            </a:pPr>
            <a:endParaRPr lang="pt-BR" sz="1100" dirty="0">
              <a:solidFill>
                <a:schemeClr val="tx2">
                  <a:lumMod val="50000"/>
                </a:schemeClr>
              </a:solidFill>
              <a:latin typeface="Calibri" panose="020F0502020204030204" pitchFamily="34" charset="0"/>
              <a:cs typeface="Calibri" panose="020F0502020204030204" pitchFamily="34" charset="0"/>
            </a:endParaRPr>
          </a:p>
          <a:p>
            <a:pPr lvl="1" eaLnBrk="1" fontAlgn="auto" hangingPunct="1">
              <a:lnSpc>
                <a:spcPct val="150000"/>
              </a:lnSpc>
              <a:spcAft>
                <a:spcPts val="0"/>
              </a:spcAft>
              <a:buClr>
                <a:schemeClr val="tx2">
                  <a:lumMod val="50000"/>
                </a:schemeClr>
              </a:buClr>
              <a:buFont typeface="Arial" pitchFamily="34" charset="0"/>
              <a:buChar char="•"/>
              <a:defRPr/>
            </a:pPr>
            <a:r>
              <a:rPr lang="pt-BR" sz="2200" b="1" dirty="0">
                <a:latin typeface="Calibri" panose="020F0502020204030204" pitchFamily="34" charset="0"/>
                <a:cs typeface="Calibri" panose="020F0502020204030204" pitchFamily="34" charset="0"/>
              </a:rPr>
              <a:t>400 motoristas brasileiros/ interestaduais</a:t>
            </a:r>
          </a:p>
          <a:p>
            <a:pPr lvl="1" eaLnBrk="1" fontAlgn="auto" hangingPunct="1">
              <a:lnSpc>
                <a:spcPct val="150000"/>
              </a:lnSpc>
              <a:spcAft>
                <a:spcPts val="0"/>
              </a:spcAft>
              <a:buClr>
                <a:schemeClr val="tx2">
                  <a:lumMod val="50000"/>
                </a:schemeClr>
              </a:buClr>
              <a:buFont typeface="Arial" pitchFamily="34" charset="0"/>
              <a:buChar char="•"/>
              <a:defRPr/>
            </a:pPr>
            <a:r>
              <a:rPr lang="pt-BR" sz="2200" dirty="0">
                <a:solidFill>
                  <a:srgbClr val="C00000"/>
                </a:solidFill>
                <a:latin typeface="Calibri" panose="020F0502020204030204" pitchFamily="34" charset="0"/>
                <a:cs typeface="Calibri" panose="020F0502020204030204" pitchFamily="34" charset="0"/>
              </a:rPr>
              <a:t>16%</a:t>
            </a:r>
            <a:r>
              <a:rPr lang="pt-BR" sz="2200" dirty="0">
                <a:latin typeface="Calibri" panose="020F0502020204030204" pitchFamily="34" charset="0"/>
                <a:cs typeface="Calibri" panose="020F0502020204030204" pitchFamily="34" charset="0"/>
              </a:rPr>
              <a:t> adormeceram ao volante</a:t>
            </a:r>
          </a:p>
          <a:p>
            <a:pPr lvl="1" eaLnBrk="1" fontAlgn="auto" hangingPunct="1">
              <a:lnSpc>
                <a:spcPct val="150000"/>
              </a:lnSpc>
              <a:spcAft>
                <a:spcPts val="0"/>
              </a:spcAft>
              <a:buClr>
                <a:schemeClr val="tx2">
                  <a:lumMod val="50000"/>
                </a:schemeClr>
              </a:buClr>
              <a:buFont typeface="Arial" pitchFamily="34" charset="0"/>
              <a:buChar char="•"/>
              <a:defRPr/>
            </a:pPr>
            <a:r>
              <a:rPr lang="pt-BR" sz="2200" dirty="0">
                <a:solidFill>
                  <a:srgbClr val="C00000"/>
                </a:solidFill>
                <a:latin typeface="Calibri" panose="020F0502020204030204" pitchFamily="34" charset="0"/>
                <a:cs typeface="Calibri" panose="020F0502020204030204" pitchFamily="34" charset="0"/>
              </a:rPr>
              <a:t>58%</a:t>
            </a:r>
            <a:r>
              <a:rPr lang="pt-BR" sz="2200" dirty="0">
                <a:latin typeface="Calibri" panose="020F0502020204030204" pitchFamily="34" charset="0"/>
                <a:cs typeface="Calibri" panose="020F0502020204030204" pitchFamily="34" charset="0"/>
              </a:rPr>
              <a:t> conhecem colegas</a:t>
            </a:r>
          </a:p>
          <a:p>
            <a:pPr lvl="1" eaLnBrk="1" fontAlgn="auto" hangingPunct="1">
              <a:lnSpc>
                <a:spcPct val="150000"/>
              </a:lnSpc>
              <a:spcAft>
                <a:spcPts val="0"/>
              </a:spcAft>
              <a:buClr>
                <a:schemeClr val="tx2">
                  <a:lumMod val="50000"/>
                </a:schemeClr>
              </a:buClr>
              <a:buFont typeface="Arial" pitchFamily="34" charset="0"/>
              <a:buChar char="•"/>
              <a:defRPr/>
            </a:pPr>
            <a:r>
              <a:rPr lang="pt-BR" sz="2200" dirty="0">
                <a:solidFill>
                  <a:srgbClr val="C00000"/>
                </a:solidFill>
                <a:latin typeface="Calibri" panose="020F0502020204030204" pitchFamily="34" charset="0"/>
                <a:cs typeface="Calibri" panose="020F0502020204030204" pitchFamily="34" charset="0"/>
              </a:rPr>
              <a:t>26%</a:t>
            </a:r>
            <a:r>
              <a:rPr lang="pt-BR" sz="2200" dirty="0">
                <a:latin typeface="Calibri" panose="020F0502020204030204" pitchFamily="34" charset="0"/>
                <a:cs typeface="Calibri" panose="020F0502020204030204" pitchFamily="34" charset="0"/>
              </a:rPr>
              <a:t> sonolência</a:t>
            </a:r>
          </a:p>
          <a:p>
            <a:pPr lvl="1" eaLnBrk="1" fontAlgn="auto" hangingPunct="1">
              <a:lnSpc>
                <a:spcPct val="150000"/>
              </a:lnSpc>
              <a:spcAft>
                <a:spcPts val="0"/>
              </a:spcAft>
              <a:buClr>
                <a:schemeClr val="tx2">
                  <a:lumMod val="50000"/>
                </a:schemeClr>
              </a:buClr>
              <a:buFont typeface="Arial" pitchFamily="34" charset="0"/>
              <a:buChar char="•"/>
              <a:defRPr/>
            </a:pPr>
            <a:r>
              <a:rPr lang="pt-BR" sz="2200" dirty="0">
                <a:solidFill>
                  <a:srgbClr val="C00000"/>
                </a:solidFill>
                <a:latin typeface="Calibri" panose="020F0502020204030204" pitchFamily="34" charset="0"/>
                <a:cs typeface="Calibri" panose="020F0502020204030204" pitchFamily="34" charset="0"/>
              </a:rPr>
              <a:t>10%</a:t>
            </a:r>
            <a:r>
              <a:rPr lang="pt-BR" sz="2200" dirty="0">
                <a:latin typeface="Calibri" panose="020F0502020204030204" pitchFamily="34" charset="0"/>
                <a:cs typeface="Calibri" panose="020F0502020204030204" pitchFamily="34" charset="0"/>
              </a:rPr>
              <a:t> sonolência excessiva</a:t>
            </a:r>
          </a:p>
          <a:p>
            <a:pPr lvl="1" eaLnBrk="1" fontAlgn="auto" hangingPunct="1">
              <a:lnSpc>
                <a:spcPct val="150000"/>
              </a:lnSpc>
              <a:spcAft>
                <a:spcPts val="0"/>
              </a:spcAft>
              <a:buClr>
                <a:schemeClr val="tx2">
                  <a:lumMod val="50000"/>
                </a:schemeClr>
              </a:buClr>
              <a:buFont typeface="Arial" pitchFamily="34" charset="0"/>
              <a:buChar char="•"/>
              <a:defRPr/>
            </a:pPr>
            <a:r>
              <a:rPr lang="pt-BR" sz="2200" dirty="0">
                <a:solidFill>
                  <a:srgbClr val="C00000"/>
                </a:solidFill>
                <a:latin typeface="Calibri" panose="020F0502020204030204" pitchFamily="34" charset="0"/>
                <a:cs typeface="Calibri" panose="020F0502020204030204" pitchFamily="34" charset="0"/>
              </a:rPr>
              <a:t>60%</a:t>
            </a:r>
            <a:r>
              <a:rPr lang="pt-BR" sz="2200" dirty="0">
                <a:latin typeface="Calibri" panose="020F0502020204030204" pitchFamily="34" charset="0"/>
                <a:cs typeface="Calibri" panose="020F0502020204030204" pitchFamily="34" charset="0"/>
              </a:rPr>
              <a:t> fadiga mental ou física</a:t>
            </a:r>
          </a:p>
          <a:p>
            <a:pPr lvl="1" eaLnBrk="1" fontAlgn="auto" hangingPunct="1">
              <a:lnSpc>
                <a:spcPct val="150000"/>
              </a:lnSpc>
              <a:spcAft>
                <a:spcPts val="0"/>
              </a:spcAft>
              <a:buClr>
                <a:schemeClr val="tx2">
                  <a:lumMod val="50000"/>
                </a:schemeClr>
              </a:buClr>
              <a:buFont typeface="Arial" pitchFamily="34" charset="0"/>
              <a:buChar char="•"/>
              <a:defRPr/>
            </a:pPr>
            <a:r>
              <a:rPr lang="pt-BR" sz="2200" dirty="0">
                <a:solidFill>
                  <a:srgbClr val="C00000"/>
                </a:solidFill>
                <a:latin typeface="Calibri" panose="020F0502020204030204" pitchFamily="34" charset="0"/>
                <a:cs typeface="Calibri" panose="020F0502020204030204" pitchFamily="34" charset="0"/>
              </a:rPr>
              <a:t>20%</a:t>
            </a:r>
            <a:r>
              <a:rPr lang="pt-BR" sz="2200" dirty="0">
                <a:latin typeface="Calibri" panose="020F0502020204030204" pitchFamily="34" charset="0"/>
                <a:cs typeface="Calibri" panose="020F0502020204030204" pitchFamily="34" charset="0"/>
              </a:rPr>
              <a:t> distúrbios respiratórios</a:t>
            </a:r>
          </a:p>
        </p:txBody>
      </p:sp>
      <p:pic>
        <p:nvPicPr>
          <p:cNvPr id="104452" name="Picture 2"/>
          <p:cNvPicPr>
            <a:picLocks noChangeAspect="1" noChangeArrowheads="1"/>
          </p:cNvPicPr>
          <p:nvPr/>
        </p:nvPicPr>
        <p:blipFill>
          <a:blip r:embed="rId3" cstate="print"/>
          <a:srcRect/>
          <a:stretch>
            <a:fillRect/>
          </a:stretch>
        </p:blipFill>
        <p:spPr bwMode="auto">
          <a:xfrm>
            <a:off x="5598096" y="1160165"/>
            <a:ext cx="3214688" cy="5437187"/>
          </a:xfrm>
          <a:prstGeom prst="rect">
            <a:avLst/>
          </a:prstGeom>
          <a:noFill/>
          <a:ln w="9525">
            <a:noFill/>
            <a:miter lim="800000"/>
            <a:headEnd/>
            <a:tailEnd/>
          </a:ln>
        </p:spPr>
      </p:pic>
      <p:sp>
        <p:nvSpPr>
          <p:cNvPr id="7" name="Retângulo 6"/>
          <p:cNvSpPr/>
          <p:nvPr/>
        </p:nvSpPr>
        <p:spPr>
          <a:xfrm>
            <a:off x="8265096" y="3320405"/>
            <a:ext cx="381000" cy="38100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latin typeface="Calibri" panose="020F0502020204030204" pitchFamily="34" charset="0"/>
              <a:cs typeface="Calibri" panose="020F0502020204030204" pitchFamily="34" charset="0"/>
            </a:endParaRPr>
          </a:p>
        </p:txBody>
      </p:sp>
      <p:sp>
        <p:nvSpPr>
          <p:cNvPr id="8" name="Retângulo 7"/>
          <p:cNvSpPr/>
          <p:nvPr/>
        </p:nvSpPr>
        <p:spPr>
          <a:xfrm>
            <a:off x="8265096" y="4112493"/>
            <a:ext cx="533400" cy="38100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latin typeface="Calibri" panose="020F0502020204030204" pitchFamily="34" charset="0"/>
              <a:cs typeface="Calibri" panose="020F0502020204030204" pitchFamily="34" charset="0"/>
            </a:endParaRPr>
          </a:p>
        </p:txBody>
      </p:sp>
      <p:sp>
        <p:nvSpPr>
          <p:cNvPr id="10" name="Retângulo 9"/>
          <p:cNvSpPr/>
          <p:nvPr/>
        </p:nvSpPr>
        <p:spPr>
          <a:xfrm>
            <a:off x="8265096" y="2566789"/>
            <a:ext cx="457200" cy="609600"/>
          </a:xfrm>
          <a:prstGeom prst="rect">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latin typeface="Calibri" panose="020F0502020204030204" pitchFamily="34" charset="0"/>
              <a:cs typeface="Calibri" panose="020F0502020204030204" pitchFamily="34" charset="0"/>
            </a:endParaRPr>
          </a:p>
        </p:txBody>
      </p:sp>
      <p:cxnSp>
        <p:nvCxnSpPr>
          <p:cNvPr id="13" name="Conector de seta reta 12"/>
          <p:cNvCxnSpPr/>
          <p:nvPr/>
        </p:nvCxnSpPr>
        <p:spPr>
          <a:xfrm>
            <a:off x="7884096" y="3392413"/>
            <a:ext cx="3048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p:nvPr/>
        </p:nvCxnSpPr>
        <p:spPr>
          <a:xfrm>
            <a:off x="8112696" y="3608437"/>
            <a:ext cx="1524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1835696" y="6357958"/>
            <a:ext cx="1271502" cy="261610"/>
          </a:xfrm>
          <a:prstGeom prst="rect">
            <a:avLst/>
          </a:prstGeom>
          <a:noFill/>
        </p:spPr>
        <p:txBody>
          <a:bodyPr wrap="none" rtlCol="0">
            <a:spAutoFit/>
          </a:bodyPr>
          <a:lstStyle/>
          <a:p>
            <a:r>
              <a:rPr lang="pt-BR" sz="1100" b="0" dirty="0">
                <a:solidFill>
                  <a:schemeClr val="tx1"/>
                </a:solidFill>
                <a:latin typeface="Calibri" panose="020F0502020204030204" pitchFamily="34" charset="0"/>
                <a:cs typeface="Calibri" panose="020F0502020204030204" pitchFamily="34" charset="0"/>
              </a:rPr>
              <a:t>(Mello </a:t>
            </a:r>
            <a:r>
              <a:rPr lang="pt-BR" sz="1100" b="0" dirty="0" err="1">
                <a:solidFill>
                  <a:schemeClr val="tx1"/>
                </a:solidFill>
                <a:latin typeface="Calibri" panose="020F0502020204030204" pitchFamily="34" charset="0"/>
                <a:cs typeface="Calibri" panose="020F0502020204030204" pitchFamily="34" charset="0"/>
              </a:rPr>
              <a:t>et</a:t>
            </a:r>
            <a:r>
              <a:rPr lang="pt-BR" sz="1100" b="0" dirty="0">
                <a:solidFill>
                  <a:schemeClr val="tx1"/>
                </a:solidFill>
                <a:latin typeface="Calibri" panose="020F0502020204030204" pitchFamily="34" charset="0"/>
                <a:cs typeface="Calibri" panose="020F0502020204030204" pitchFamily="34" charset="0"/>
              </a:rPr>
              <a:t> al., 2000)</a:t>
            </a:r>
          </a:p>
        </p:txBody>
      </p:sp>
      <p:pic>
        <p:nvPicPr>
          <p:cNvPr id="11" name="Picture 2"/>
          <p:cNvPicPr>
            <a:picLocks noChangeAspect="1" noChangeArrowheads="1"/>
          </p:cNvPicPr>
          <p:nvPr/>
        </p:nvPicPr>
        <p:blipFill>
          <a:blip r:embed="rId4" cstate="print"/>
          <a:srcRect/>
          <a:stretch>
            <a:fillRect/>
          </a:stretch>
        </p:blipFill>
        <p:spPr bwMode="auto">
          <a:xfrm>
            <a:off x="179512" y="116632"/>
            <a:ext cx="3960440" cy="909158"/>
          </a:xfrm>
          <a:prstGeom prst="rect">
            <a:avLst/>
          </a:prstGeom>
          <a:noFill/>
          <a:ln w="9525">
            <a:noFill/>
            <a:miter lim="800000"/>
            <a:headEnd/>
            <a:tailEnd/>
          </a:ln>
          <a:effectLst/>
        </p:spPr>
      </p:pic>
      <p:pic>
        <p:nvPicPr>
          <p:cNvPr id="12" name="Picture 3"/>
          <p:cNvPicPr>
            <a:picLocks noChangeAspect="1" noChangeArrowheads="1"/>
          </p:cNvPicPr>
          <p:nvPr/>
        </p:nvPicPr>
        <p:blipFill>
          <a:blip r:embed="rId5" cstate="print"/>
          <a:srcRect/>
          <a:stretch>
            <a:fillRect/>
          </a:stretch>
        </p:blipFill>
        <p:spPr bwMode="auto">
          <a:xfrm>
            <a:off x="4427984" y="188640"/>
            <a:ext cx="3985938" cy="311402"/>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2"/>
          <p:cNvPicPr>
            <a:picLocks noChangeAspect="1" noChangeArrowheads="1"/>
          </p:cNvPicPr>
          <p:nvPr/>
        </p:nvPicPr>
        <p:blipFill rotWithShape="1">
          <a:blip r:embed="rId3" cstate="print"/>
          <a:srcRect l="9392" t="23191" r="7927" b="50952"/>
          <a:stretch/>
        </p:blipFill>
        <p:spPr bwMode="auto">
          <a:xfrm>
            <a:off x="107504" y="116633"/>
            <a:ext cx="6408712" cy="1800200"/>
          </a:xfrm>
          <a:prstGeom prst="rect">
            <a:avLst/>
          </a:prstGeom>
          <a:noFill/>
          <a:ln w="9525">
            <a:noFill/>
            <a:miter lim="800000"/>
            <a:headEnd/>
            <a:tailEnd/>
          </a:ln>
        </p:spPr>
      </p:pic>
      <p:grpSp>
        <p:nvGrpSpPr>
          <p:cNvPr id="3" name="Group 6"/>
          <p:cNvGrpSpPr>
            <a:grpSpLocks/>
          </p:cNvGrpSpPr>
          <p:nvPr/>
        </p:nvGrpSpPr>
        <p:grpSpPr bwMode="auto">
          <a:xfrm>
            <a:off x="2339752" y="2175665"/>
            <a:ext cx="6660232" cy="4421687"/>
            <a:chOff x="0" y="0"/>
            <a:chExt cx="5760" cy="4320"/>
          </a:xfrm>
        </p:grpSpPr>
        <p:pic>
          <p:nvPicPr>
            <p:cNvPr id="4" name="Picture 4"/>
            <p:cNvPicPr>
              <a:picLocks noChangeAspect="1" noChangeArrowheads="1"/>
            </p:cNvPicPr>
            <p:nvPr/>
          </p:nvPicPr>
          <p:blipFill>
            <a:blip r:embed="rId4" cstate="print"/>
            <a:srcRect l="10139" t="15538" r="9392" b="9636"/>
            <a:stretch>
              <a:fillRect/>
            </a:stretch>
          </p:blipFill>
          <p:spPr bwMode="auto">
            <a:xfrm>
              <a:off x="0" y="0"/>
              <a:ext cx="5760" cy="4320"/>
            </a:xfrm>
            <a:prstGeom prst="rect">
              <a:avLst/>
            </a:prstGeom>
            <a:noFill/>
            <a:ln w="9525">
              <a:noFill/>
              <a:miter lim="800000"/>
              <a:headEnd/>
              <a:tailEnd/>
            </a:ln>
          </p:spPr>
        </p:pic>
        <p:sp>
          <p:nvSpPr>
            <p:cNvPr id="5" name="Text Box 5"/>
            <p:cNvSpPr txBox="1">
              <a:spLocks noChangeArrowheads="1"/>
            </p:cNvSpPr>
            <p:nvPr/>
          </p:nvSpPr>
          <p:spPr bwMode="auto">
            <a:xfrm>
              <a:off x="2971" y="4110"/>
              <a:ext cx="2789" cy="192"/>
            </a:xfrm>
            <a:prstGeom prst="rect">
              <a:avLst/>
            </a:prstGeom>
            <a:solidFill>
              <a:schemeClr val="bg1"/>
            </a:solidFill>
            <a:ln w="9525">
              <a:noFill/>
              <a:miter lim="800000"/>
              <a:headEnd/>
              <a:tailEnd/>
            </a:ln>
          </p:spPr>
          <p:txBody>
            <a:bodyPr>
              <a:spAutoFit/>
            </a:bodyPr>
            <a:lstStyle/>
            <a:p>
              <a:pPr algn="r">
                <a:spcBef>
                  <a:spcPct val="50000"/>
                </a:spcBef>
              </a:pPr>
              <a:endParaRPr lang="pt-B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95536" y="404665"/>
            <a:ext cx="8643837" cy="1442773"/>
            <a:chOff x="395536" y="404665"/>
            <a:chExt cx="8643837" cy="1442773"/>
          </a:xfrm>
        </p:grpSpPr>
        <p:pic>
          <p:nvPicPr>
            <p:cNvPr id="5" name="Imagem 4"/>
            <p:cNvPicPr>
              <a:picLocks noChangeAspect="1"/>
            </p:cNvPicPr>
            <p:nvPr/>
          </p:nvPicPr>
          <p:blipFill>
            <a:blip r:embed="rId2"/>
            <a:stretch>
              <a:fillRect/>
            </a:stretch>
          </p:blipFill>
          <p:spPr>
            <a:xfrm>
              <a:off x="7452320" y="548680"/>
              <a:ext cx="1587053" cy="538827"/>
            </a:xfrm>
            <a:prstGeom prst="rect">
              <a:avLst/>
            </a:prstGeom>
          </p:spPr>
        </p:pic>
        <p:pic>
          <p:nvPicPr>
            <p:cNvPr id="6" name="Imagem 5"/>
            <p:cNvPicPr>
              <a:picLocks noChangeAspect="1"/>
            </p:cNvPicPr>
            <p:nvPr/>
          </p:nvPicPr>
          <p:blipFill>
            <a:blip r:embed="rId3"/>
            <a:stretch>
              <a:fillRect/>
            </a:stretch>
          </p:blipFill>
          <p:spPr>
            <a:xfrm>
              <a:off x="395536" y="404665"/>
              <a:ext cx="6776013" cy="1065584"/>
            </a:xfrm>
            <a:prstGeom prst="rect">
              <a:avLst/>
            </a:prstGeom>
          </p:spPr>
        </p:pic>
        <p:pic>
          <p:nvPicPr>
            <p:cNvPr id="7" name="Imagem 6"/>
            <p:cNvPicPr>
              <a:picLocks noChangeAspect="1"/>
            </p:cNvPicPr>
            <p:nvPr/>
          </p:nvPicPr>
          <p:blipFill>
            <a:blip r:embed="rId4"/>
            <a:stretch>
              <a:fillRect/>
            </a:stretch>
          </p:blipFill>
          <p:spPr>
            <a:xfrm>
              <a:off x="539553" y="1484784"/>
              <a:ext cx="4248472" cy="362654"/>
            </a:xfrm>
            <a:prstGeom prst="rect">
              <a:avLst/>
            </a:prstGeom>
          </p:spPr>
        </p:pic>
      </p:grpSp>
      <p:pic>
        <p:nvPicPr>
          <p:cNvPr id="10" name="Imagem 9"/>
          <p:cNvPicPr>
            <a:picLocks noChangeAspect="1"/>
          </p:cNvPicPr>
          <p:nvPr/>
        </p:nvPicPr>
        <p:blipFill>
          <a:blip r:embed="rId5"/>
          <a:stretch>
            <a:fillRect/>
          </a:stretch>
        </p:blipFill>
        <p:spPr>
          <a:xfrm>
            <a:off x="611560" y="2708919"/>
            <a:ext cx="7966236" cy="2969355"/>
          </a:xfrm>
          <a:prstGeom prst="rect">
            <a:avLst/>
          </a:prstGeom>
        </p:spPr>
      </p:pic>
    </p:spTree>
    <p:extLst>
      <p:ext uri="{BB962C8B-B14F-4D97-AF65-F5344CB8AC3E}">
        <p14:creationId xmlns:p14="http://schemas.microsoft.com/office/powerpoint/2010/main" val="1692358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de cantos arredondados 4"/>
          <p:cNvSpPr/>
          <p:nvPr/>
        </p:nvSpPr>
        <p:spPr>
          <a:xfrm>
            <a:off x="500034" y="5101102"/>
            <a:ext cx="7072362" cy="121331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solidFill>
                <a:prstClr val="white"/>
              </a:solidFill>
              <a:latin typeface="Calibri" panose="020F0502020204030204" pitchFamily="34" charset="0"/>
              <a:cs typeface="Calibri" panose="020F0502020204030204" pitchFamily="34" charset="0"/>
            </a:endParaRPr>
          </a:p>
        </p:txBody>
      </p:sp>
      <p:sp>
        <p:nvSpPr>
          <p:cNvPr id="6" name="Retângulo de cantos arredondados 5"/>
          <p:cNvSpPr/>
          <p:nvPr/>
        </p:nvSpPr>
        <p:spPr>
          <a:xfrm>
            <a:off x="516812" y="3357562"/>
            <a:ext cx="7072362" cy="60363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solidFill>
                <a:prstClr val="white"/>
              </a:solidFill>
              <a:latin typeface="Calibri" panose="020F0502020204030204" pitchFamily="34" charset="0"/>
              <a:cs typeface="Calibri" panose="020F0502020204030204" pitchFamily="34" charset="0"/>
            </a:endParaRPr>
          </a:p>
        </p:txBody>
      </p:sp>
      <p:pic>
        <p:nvPicPr>
          <p:cNvPr id="2" name="Imagem 1"/>
          <p:cNvPicPr>
            <a:picLocks noChangeAspect="1"/>
          </p:cNvPicPr>
          <p:nvPr/>
        </p:nvPicPr>
        <p:blipFill>
          <a:blip r:embed="rId3"/>
          <a:stretch>
            <a:fillRect/>
          </a:stretch>
        </p:blipFill>
        <p:spPr>
          <a:xfrm>
            <a:off x="1115616" y="374779"/>
            <a:ext cx="7263254" cy="1614061"/>
          </a:xfrm>
          <a:prstGeom prst="rect">
            <a:avLst/>
          </a:prstGeom>
        </p:spPr>
      </p:pic>
      <p:pic>
        <p:nvPicPr>
          <p:cNvPr id="7" name="Imagem 6"/>
          <p:cNvPicPr>
            <a:picLocks noChangeAspect="1"/>
          </p:cNvPicPr>
          <p:nvPr/>
        </p:nvPicPr>
        <p:blipFill>
          <a:blip r:embed="rId4"/>
          <a:stretch>
            <a:fillRect/>
          </a:stretch>
        </p:blipFill>
        <p:spPr>
          <a:xfrm>
            <a:off x="1115617" y="1969727"/>
            <a:ext cx="3960440" cy="235137"/>
          </a:xfrm>
          <a:prstGeom prst="rect">
            <a:avLst/>
          </a:prstGeom>
        </p:spPr>
      </p:pic>
      <p:pic>
        <p:nvPicPr>
          <p:cNvPr id="9" name="Imagem 8"/>
          <p:cNvPicPr>
            <a:picLocks noChangeAspect="1"/>
          </p:cNvPicPr>
          <p:nvPr/>
        </p:nvPicPr>
        <p:blipFill>
          <a:blip r:embed="rId5"/>
          <a:stretch>
            <a:fillRect/>
          </a:stretch>
        </p:blipFill>
        <p:spPr>
          <a:xfrm>
            <a:off x="3995936" y="3782558"/>
            <a:ext cx="4536504" cy="2814794"/>
          </a:xfrm>
          <a:prstGeom prst="rect">
            <a:avLst/>
          </a:prstGeom>
          <a:ln>
            <a:noFill/>
          </a:ln>
          <a:effectLst>
            <a:outerShdw blurRad="190500" algn="tl" rotWithShape="0">
              <a:srgbClr val="000000">
                <a:alpha val="70000"/>
              </a:srgbClr>
            </a:outerShdw>
          </a:effectLst>
        </p:spPr>
      </p:pic>
      <p:sp>
        <p:nvSpPr>
          <p:cNvPr id="10" name="CaixaDeTexto 9"/>
          <p:cNvSpPr txBox="1"/>
          <p:nvPr/>
        </p:nvSpPr>
        <p:spPr>
          <a:xfrm>
            <a:off x="1493256" y="2780928"/>
            <a:ext cx="7399224" cy="369332"/>
          </a:xfrm>
          <a:prstGeom prst="rect">
            <a:avLst/>
          </a:prstGeom>
          <a:noFill/>
        </p:spPr>
        <p:txBody>
          <a:bodyPr wrap="square" rtlCol="0">
            <a:spAutoFit/>
          </a:bodyPr>
          <a:lstStyle/>
          <a:p>
            <a:r>
              <a:rPr lang="pt-BR" b="1" dirty="0">
                <a:solidFill>
                  <a:prstClr val="black"/>
                </a:solidFill>
                <a:latin typeface="Calibri" panose="020F0502020204030204" pitchFamily="34" charset="0"/>
                <a:cs typeface="Calibri" panose="020F0502020204030204" pitchFamily="34" charset="0"/>
              </a:rPr>
              <a:t>   sonolência =         desequilíbrio postural e       tempo de reação</a:t>
            </a:r>
          </a:p>
        </p:txBody>
      </p:sp>
      <p:sp>
        <p:nvSpPr>
          <p:cNvPr id="11" name="Seta para cima 10"/>
          <p:cNvSpPr/>
          <p:nvPr/>
        </p:nvSpPr>
        <p:spPr>
          <a:xfrm>
            <a:off x="1493256" y="2736412"/>
            <a:ext cx="163038" cy="3325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panose="020F0502020204030204" pitchFamily="34" charset="0"/>
              <a:cs typeface="Calibri" panose="020F0502020204030204" pitchFamily="34" charset="0"/>
            </a:endParaRPr>
          </a:p>
        </p:txBody>
      </p:sp>
      <p:sp>
        <p:nvSpPr>
          <p:cNvPr id="13" name="Seta para cima 12"/>
          <p:cNvSpPr/>
          <p:nvPr/>
        </p:nvSpPr>
        <p:spPr>
          <a:xfrm>
            <a:off x="3077432" y="2738100"/>
            <a:ext cx="163038" cy="3325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panose="020F0502020204030204" pitchFamily="34" charset="0"/>
              <a:cs typeface="Calibri" panose="020F0502020204030204" pitchFamily="34" charset="0"/>
            </a:endParaRPr>
          </a:p>
        </p:txBody>
      </p:sp>
      <p:sp>
        <p:nvSpPr>
          <p:cNvPr id="14" name="Seta para cima 13"/>
          <p:cNvSpPr/>
          <p:nvPr/>
        </p:nvSpPr>
        <p:spPr>
          <a:xfrm>
            <a:off x="5741728" y="2736412"/>
            <a:ext cx="163038" cy="3325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panose="020F0502020204030204" pitchFamily="34" charset="0"/>
              <a:cs typeface="Calibri" panose="020F0502020204030204" pitchFamily="34" charset="0"/>
            </a:endParaRPr>
          </a:p>
        </p:txBody>
      </p:sp>
      <p:sp>
        <p:nvSpPr>
          <p:cNvPr id="12" name="Retângulo de cantos arredondados 11"/>
          <p:cNvSpPr/>
          <p:nvPr/>
        </p:nvSpPr>
        <p:spPr>
          <a:xfrm>
            <a:off x="1277232" y="2564904"/>
            <a:ext cx="6463120"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85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A5C25F2-907E-47C1-897D-D7521B1FFB56}"/>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pic>
        <p:nvPicPr>
          <p:cNvPr id="51203" name="Picture 3" descr="Rotating_earth_%28large%29">
            <a:hlinkClick r:id="rId2" tooltip="Rotating earth (large).gif"/>
            <a:extLst>
              <a:ext uri="{FF2B5EF4-FFF2-40B4-BE49-F238E27FC236}">
                <a16:creationId xmlns:a16="http://schemas.microsoft.com/office/drawing/2014/main" id="{0E7E1304-A78A-4084-9339-79926A2E7F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4">
            <a:extLst>
              <a:ext uri="{FF2B5EF4-FFF2-40B4-BE49-F238E27FC236}">
                <a16:creationId xmlns:a16="http://schemas.microsoft.com/office/drawing/2014/main" id="{EE87E2D3-6333-4E36-B439-2E550F3DA367}"/>
              </a:ext>
            </a:extLst>
          </p:cNvPr>
          <p:cNvSpPr>
            <a:spLocks noChangeArrowheads="1"/>
          </p:cNvSpPr>
          <p:nvPr/>
        </p:nvSpPr>
        <p:spPr bwMode="auto">
          <a:xfrm>
            <a:off x="3924300" y="0"/>
            <a:ext cx="3816350" cy="6237288"/>
          </a:xfrm>
          <a:prstGeom prst="ellipse">
            <a:avLst/>
          </a:prstGeom>
          <a:solidFill>
            <a:srgbClr val="000000">
              <a:alpha val="8392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44037" name="Rectangle 5">
            <a:extLst>
              <a:ext uri="{FF2B5EF4-FFF2-40B4-BE49-F238E27FC236}">
                <a16:creationId xmlns:a16="http://schemas.microsoft.com/office/drawing/2014/main" id="{1B2D5B1C-F34D-4864-A85F-4EDB5ED00A2E}"/>
              </a:ext>
            </a:extLst>
          </p:cNvPr>
          <p:cNvSpPr>
            <a:spLocks noChangeArrowheads="1"/>
          </p:cNvSpPr>
          <p:nvPr/>
        </p:nvSpPr>
        <p:spPr bwMode="auto">
          <a:xfrm>
            <a:off x="3492500" y="5805488"/>
            <a:ext cx="2119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a:solidFill>
                  <a:schemeClr val="bg1"/>
                </a:solidFill>
                <a:latin typeface="Lucida Sans Unicode" panose="020B0602030504020204" pitchFamily="34" charset="0"/>
              </a:rPr>
              <a:t>Claro-Escuro</a:t>
            </a:r>
          </a:p>
        </p:txBody>
      </p:sp>
      <p:sp>
        <p:nvSpPr>
          <p:cNvPr id="44038" name="Rectangle 6">
            <a:extLst>
              <a:ext uri="{FF2B5EF4-FFF2-40B4-BE49-F238E27FC236}">
                <a16:creationId xmlns:a16="http://schemas.microsoft.com/office/drawing/2014/main" id="{A40AC17E-DD0B-4804-93CB-3FA4B9647A8A}"/>
              </a:ext>
            </a:extLst>
          </p:cNvPr>
          <p:cNvSpPr>
            <a:spLocks noChangeArrowheads="1"/>
          </p:cNvSpPr>
          <p:nvPr/>
        </p:nvSpPr>
        <p:spPr bwMode="auto">
          <a:xfrm>
            <a:off x="3482975" y="6230938"/>
            <a:ext cx="224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i="1">
                <a:solidFill>
                  <a:srgbClr val="FFFF00"/>
                </a:solidFill>
              </a:rPr>
              <a:t>Principal Zeitgeber</a:t>
            </a:r>
          </a:p>
        </p:txBody>
      </p:sp>
    </p:spTree>
    <p:extLst>
      <p:ext uri="{BB962C8B-B14F-4D97-AF65-F5344CB8AC3E}">
        <p14:creationId xmlns:p14="http://schemas.microsoft.com/office/powerpoint/2010/main" val="85836481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3000" fill="hold"/>
                                        <p:tgtEl>
                                          <p:spTgt spid="44036"/>
                                        </p:tgtEl>
                                        <p:attrNameLst>
                                          <p:attrName>ppt_x</p:attrName>
                                        </p:attrNameLst>
                                      </p:cBhvr>
                                      <p:tavLst>
                                        <p:tav tm="0">
                                          <p:val>
                                            <p:strVal val="1+#ppt_w/2"/>
                                          </p:val>
                                        </p:tav>
                                        <p:tav tm="100000">
                                          <p:val>
                                            <p:strVal val="#ppt_x"/>
                                          </p:val>
                                        </p:tav>
                                      </p:tavLst>
                                    </p:anim>
                                    <p:anim calcmode="lin" valueType="num">
                                      <p:cBhvr additive="base">
                                        <p:cTn id="8" dur="3000" fill="hold"/>
                                        <p:tgtEl>
                                          <p:spTgt spid="440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2000" fill="hold"/>
                                        <p:tgtEl>
                                          <p:spTgt spid="44037"/>
                                        </p:tgtEl>
                                        <p:attrNameLst>
                                          <p:attrName>ppt_w</p:attrName>
                                        </p:attrNameLst>
                                      </p:cBhvr>
                                      <p:tavLst>
                                        <p:tav tm="0">
                                          <p:val>
                                            <p:fltVal val="0"/>
                                          </p:val>
                                        </p:tav>
                                        <p:tav tm="100000">
                                          <p:val>
                                            <p:strVal val="#ppt_w"/>
                                          </p:val>
                                        </p:tav>
                                      </p:tavLst>
                                    </p:anim>
                                    <p:anim calcmode="lin" valueType="num">
                                      <p:cBhvr>
                                        <p:cTn id="14" dur="2000" fill="hold"/>
                                        <p:tgtEl>
                                          <p:spTgt spid="44037"/>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4038"/>
                                        </p:tgtEl>
                                        <p:attrNameLst>
                                          <p:attrName>style.visibility</p:attrName>
                                        </p:attrNameLst>
                                      </p:cBhvr>
                                      <p:to>
                                        <p:strVal val="visible"/>
                                      </p:to>
                                    </p:set>
                                    <p:anim calcmode="lin" valueType="num">
                                      <p:cBhvr>
                                        <p:cTn id="17" dur="2000" fill="hold"/>
                                        <p:tgtEl>
                                          <p:spTgt spid="44038"/>
                                        </p:tgtEl>
                                        <p:attrNameLst>
                                          <p:attrName>ppt_w</p:attrName>
                                        </p:attrNameLst>
                                      </p:cBhvr>
                                      <p:tavLst>
                                        <p:tav tm="0">
                                          <p:val>
                                            <p:fltVal val="0"/>
                                          </p:val>
                                        </p:tav>
                                        <p:tav tm="100000">
                                          <p:val>
                                            <p:strVal val="#ppt_w"/>
                                          </p:val>
                                        </p:tav>
                                      </p:tavLst>
                                    </p:anim>
                                    <p:anim calcmode="lin" valueType="num">
                                      <p:cBhvr>
                                        <p:cTn id="18" dur="2000" fill="hold"/>
                                        <p:tgtEl>
                                          <p:spTgt spid="440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P spid="44037" grpId="0"/>
      <p:bldP spid="440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cstate="print">
            <a:extLst>
              <a:ext uri="{28A0092B-C50C-407E-A947-70E740481C1C}">
                <a14:useLocalDpi xmlns:a14="http://schemas.microsoft.com/office/drawing/2010/main" val="0"/>
              </a:ext>
            </a:extLst>
          </a:blip>
          <a:srcRect l="19288" t="8400" r="9051" b="10101"/>
          <a:stretch/>
        </p:blipFill>
        <p:spPr>
          <a:xfrm>
            <a:off x="1187624" y="548680"/>
            <a:ext cx="6890412" cy="5877272"/>
          </a:xfrm>
          <a:prstGeom prst="rect">
            <a:avLst/>
          </a:prstGeom>
        </p:spPr>
      </p:pic>
    </p:spTree>
    <p:extLst>
      <p:ext uri="{BB962C8B-B14F-4D97-AF65-F5344CB8AC3E}">
        <p14:creationId xmlns:p14="http://schemas.microsoft.com/office/powerpoint/2010/main" val="804827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969640" y="332656"/>
            <a:ext cx="69147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50000"/>
              </a:spcBef>
              <a:spcAft>
                <a:spcPct val="0"/>
              </a:spcAft>
            </a:pPr>
            <a:r>
              <a:rPr lang="en-US" sz="2100" b="1" dirty="0" err="1">
                <a:solidFill>
                  <a:srgbClr val="000000"/>
                </a:solidFill>
                <a:latin typeface="Lucida Sans Unicode" pitchFamily="34" charset="0"/>
              </a:rPr>
              <a:t>Actograma</a:t>
            </a:r>
            <a:r>
              <a:rPr lang="en-US" sz="2100" b="1" dirty="0">
                <a:solidFill>
                  <a:srgbClr val="000000"/>
                </a:solidFill>
                <a:latin typeface="Lucida Sans Unicode" pitchFamily="34" charset="0"/>
              </a:rPr>
              <a:t> de um </a:t>
            </a:r>
            <a:r>
              <a:rPr lang="en-US" sz="2100" b="1" dirty="0" err="1">
                <a:solidFill>
                  <a:srgbClr val="000000"/>
                </a:solidFill>
                <a:latin typeface="Lucida Sans Unicode" pitchFamily="34" charset="0"/>
              </a:rPr>
              <a:t>motorista</a:t>
            </a:r>
            <a:r>
              <a:rPr lang="en-US" sz="2100" b="1" dirty="0">
                <a:solidFill>
                  <a:srgbClr val="000000"/>
                </a:solidFill>
                <a:latin typeface="Lucida Sans Unicode" pitchFamily="34" charset="0"/>
              </a:rPr>
              <a:t> que </a:t>
            </a:r>
            <a:r>
              <a:rPr lang="en-US" sz="2100" b="1" dirty="0" err="1">
                <a:solidFill>
                  <a:srgbClr val="000000"/>
                </a:solidFill>
                <a:latin typeface="Lucida Sans Unicode" pitchFamily="34" charset="0"/>
              </a:rPr>
              <a:t>trabalha</a:t>
            </a:r>
            <a:r>
              <a:rPr lang="en-US" sz="2100" b="1" dirty="0">
                <a:solidFill>
                  <a:srgbClr val="000000"/>
                </a:solidFill>
                <a:latin typeface="Lucida Sans Unicode" pitchFamily="34" charset="0"/>
              </a:rPr>
              <a:t> em </a:t>
            </a:r>
            <a:r>
              <a:rPr lang="en-US" sz="2100" b="1" dirty="0" err="1">
                <a:solidFill>
                  <a:srgbClr val="000000"/>
                </a:solidFill>
                <a:latin typeface="Lucida Sans Unicode" pitchFamily="34" charset="0"/>
              </a:rPr>
              <a:t>horários</a:t>
            </a:r>
            <a:r>
              <a:rPr lang="en-US" sz="2100" b="1" dirty="0">
                <a:solidFill>
                  <a:srgbClr val="000000"/>
                </a:solidFill>
                <a:latin typeface="Lucida Sans Unicode" pitchFamily="34" charset="0"/>
              </a:rPr>
              <a:t> </a:t>
            </a:r>
            <a:r>
              <a:rPr lang="en-US" sz="2100" b="1" dirty="0" err="1">
                <a:solidFill>
                  <a:srgbClr val="000000"/>
                </a:solidFill>
                <a:latin typeface="Lucida Sans Unicode" pitchFamily="34" charset="0"/>
              </a:rPr>
              <a:t>irregulares</a:t>
            </a:r>
            <a:endParaRPr lang="en-US" sz="2100" b="1" dirty="0">
              <a:solidFill>
                <a:srgbClr val="000000"/>
              </a:solidFill>
              <a:latin typeface="Lucida Sans Unicode" pitchFamily="34" charset="0"/>
            </a:endParaRP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87624"/>
            <a:ext cx="7828462" cy="464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518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anim calcmode="lin" valueType="num">
                                      <p:cBhvr additive="base">
                                        <p:cTn id="7" dur="500" fill="hold"/>
                                        <p:tgtEl>
                                          <p:spTgt spid="59395"/>
                                        </p:tgtEl>
                                        <p:attrNameLst>
                                          <p:attrName>ppt_x</p:attrName>
                                        </p:attrNameLst>
                                      </p:cBhvr>
                                      <p:tavLst>
                                        <p:tav tm="0">
                                          <p:val>
                                            <p:strVal val="0-#ppt_w/2"/>
                                          </p:val>
                                        </p:tav>
                                        <p:tav tm="100000">
                                          <p:val>
                                            <p:strVal val="#ppt_x"/>
                                          </p:val>
                                        </p:tav>
                                      </p:tavLst>
                                    </p:anim>
                                    <p:anim calcmode="lin" valueType="num">
                                      <p:cBhvr additive="base">
                                        <p:cTn id="8" dur="500" fill="hold"/>
                                        <p:tgtEl>
                                          <p:spTgt spid="59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05" r="14886" b="30702"/>
          <a:stretch/>
        </p:blipFill>
        <p:spPr bwMode="auto">
          <a:xfrm>
            <a:off x="500063" y="1844823"/>
            <a:ext cx="8215312" cy="4084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Explosão 1 2"/>
          <p:cNvSpPr/>
          <p:nvPr/>
        </p:nvSpPr>
        <p:spPr>
          <a:xfrm>
            <a:off x="4357688" y="3602038"/>
            <a:ext cx="428625" cy="42862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4" name="Explosão 1 3"/>
          <p:cNvSpPr/>
          <p:nvPr/>
        </p:nvSpPr>
        <p:spPr>
          <a:xfrm>
            <a:off x="3357563" y="3602038"/>
            <a:ext cx="428625" cy="42862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5" name="Explosão 1 4"/>
          <p:cNvSpPr/>
          <p:nvPr/>
        </p:nvSpPr>
        <p:spPr>
          <a:xfrm>
            <a:off x="2357438" y="3602038"/>
            <a:ext cx="428625" cy="42862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6" name="Explosão 1 5"/>
          <p:cNvSpPr/>
          <p:nvPr/>
        </p:nvSpPr>
        <p:spPr>
          <a:xfrm>
            <a:off x="1428750" y="3602038"/>
            <a:ext cx="428625" cy="42862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0" name="Explosão 1 9"/>
          <p:cNvSpPr/>
          <p:nvPr/>
        </p:nvSpPr>
        <p:spPr>
          <a:xfrm>
            <a:off x="5357813" y="3602038"/>
            <a:ext cx="428625" cy="428625"/>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grpSp>
        <p:nvGrpSpPr>
          <p:cNvPr id="2" name="Grupo 16"/>
          <p:cNvGrpSpPr>
            <a:grpSpLocks/>
          </p:cNvGrpSpPr>
          <p:nvPr/>
        </p:nvGrpSpPr>
        <p:grpSpPr bwMode="auto">
          <a:xfrm>
            <a:off x="5857875" y="3316288"/>
            <a:ext cx="1544638" cy="866775"/>
            <a:chOff x="6456045" y="3438837"/>
            <a:chExt cx="2000250" cy="928726"/>
          </a:xfrm>
        </p:grpSpPr>
        <p:sp>
          <p:nvSpPr>
            <p:cNvPr id="12" name="Explosão 1 11"/>
            <p:cNvSpPr/>
            <p:nvPr/>
          </p:nvSpPr>
          <p:spPr bwMode="auto">
            <a:xfrm rot="19796665">
              <a:off x="6456045" y="3438837"/>
              <a:ext cx="2000250" cy="928726"/>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45068" name="CaixaDeTexto 8"/>
            <p:cNvSpPr txBox="1">
              <a:spLocks noChangeArrowheads="1"/>
            </p:cNvSpPr>
            <p:nvPr/>
          </p:nvSpPr>
          <p:spPr bwMode="auto">
            <a:xfrm rot="-1803335">
              <a:off x="6609230" y="3667799"/>
              <a:ext cx="1592226" cy="36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b="1" i="1">
                  <a:solidFill>
                    <a:schemeClr val="bg1"/>
                  </a:solidFill>
                  <a:latin typeface="Times New Roman" panose="02020603050405020304" pitchFamily="18" charset="0"/>
                  <a:cs typeface="Times New Roman" panose="02020603050405020304" pitchFamily="18" charset="0"/>
                </a:rPr>
                <a:t>ACIDENTE</a:t>
              </a:r>
            </a:p>
          </p:txBody>
        </p:sp>
      </p:grpSp>
      <p:sp>
        <p:nvSpPr>
          <p:cNvPr id="45065" name="Retângulo 4"/>
          <p:cNvSpPr>
            <a:spLocks noChangeArrowheads="1"/>
          </p:cNvSpPr>
          <p:nvPr/>
        </p:nvSpPr>
        <p:spPr bwMode="auto">
          <a:xfrm>
            <a:off x="428625" y="928688"/>
            <a:ext cx="67865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pt-BR" altLang="pt-BR" sz="1400" b="1">
                <a:latin typeface="Verdana" panose="020B0604030504040204" pitchFamily="34" charset="0"/>
                <a:cs typeface="Times New Roman" panose="02020603050405020304" pitchFamily="18" charset="0"/>
              </a:rPr>
              <a:t>Período ilustrado no painel abaixo: 19/03/2010 à 25/03/2010</a:t>
            </a:r>
          </a:p>
          <a:p>
            <a:pPr>
              <a:lnSpc>
                <a:spcPct val="150000"/>
              </a:lnSpc>
            </a:pPr>
            <a:r>
              <a:rPr lang="pt-BR" altLang="pt-BR" sz="1400" b="1">
                <a:latin typeface="Verdana" panose="020B0604030504040204" pitchFamily="34" charset="0"/>
                <a:cs typeface="Times New Roman" panose="02020603050405020304" pitchFamily="18" charset="0"/>
              </a:rPr>
              <a:t>5 dias de jornada + DIA DO ACIDENTE + 1 Folga</a:t>
            </a:r>
            <a:endParaRPr lang="pt-BR" altLang="pt-BR" sz="1400" b="1">
              <a:latin typeface="Verdana" panose="020B0604030504040204" pitchFamily="34" charset="0"/>
            </a:endParaRPr>
          </a:p>
        </p:txBody>
      </p:sp>
      <p:sp>
        <p:nvSpPr>
          <p:cNvPr id="45066" name="Retângulo 9"/>
          <p:cNvSpPr>
            <a:spLocks noChangeArrowheads="1"/>
          </p:cNvSpPr>
          <p:nvPr/>
        </p:nvSpPr>
        <p:spPr bwMode="auto">
          <a:xfrm>
            <a:off x="5572125" y="652463"/>
            <a:ext cx="346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b="1">
                <a:latin typeface="Verdana" panose="020B0604030504040204" pitchFamily="34" charset="0"/>
                <a:cs typeface="Times New Roman" panose="02020603050405020304" pitchFamily="18" charset="0"/>
              </a:rPr>
              <a:t>6 x 2 Fixa – Noturna: 23:00 – 07:30hs</a:t>
            </a:r>
            <a:endParaRPr lang="pt-BR" altLang="pt-BR" sz="1200"/>
          </a:p>
        </p:txBody>
      </p:sp>
    </p:spTree>
    <p:extLst>
      <p:ext uri="{BB962C8B-B14F-4D97-AF65-F5344CB8AC3E}">
        <p14:creationId xmlns:p14="http://schemas.microsoft.com/office/powerpoint/2010/main" val="204288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Exxon Valdez">
            <a:extLst>
              <a:ext uri="{FF2B5EF4-FFF2-40B4-BE49-F238E27FC236}">
                <a16:creationId xmlns:a16="http://schemas.microsoft.com/office/drawing/2014/main" id="{E1B780B1-34C6-4E9F-8771-CF71AFAF6BE8}"/>
              </a:ext>
            </a:extLst>
          </p:cNvPr>
          <p:cNvPicPr>
            <a:picLocks noChangeAspect="1" noChangeArrowheads="1"/>
          </p:cNvPicPr>
          <p:nvPr/>
        </p:nvPicPr>
        <p:blipFill>
          <a:blip r:embed="rId3" cstate="print"/>
          <a:srcRect/>
          <a:stretch>
            <a:fillRect/>
          </a:stretch>
        </p:blipFill>
        <p:spPr bwMode="auto">
          <a:xfrm>
            <a:off x="2844225" y="1428736"/>
            <a:ext cx="3342187" cy="1857388"/>
          </a:xfrm>
          <a:prstGeom prst="ellipse">
            <a:avLst/>
          </a:prstGeom>
          <a:ln>
            <a:noFill/>
          </a:ln>
          <a:effectLst>
            <a:softEdge rad="112500"/>
          </a:effectLst>
        </p:spPr>
      </p:pic>
      <p:sp>
        <p:nvSpPr>
          <p:cNvPr id="482308" name="Text Box 4">
            <a:extLst>
              <a:ext uri="{FF2B5EF4-FFF2-40B4-BE49-F238E27FC236}">
                <a16:creationId xmlns:a16="http://schemas.microsoft.com/office/drawing/2014/main" id="{4D3401E0-94E5-49BC-8364-C0E380690B64}"/>
              </a:ext>
            </a:extLst>
          </p:cNvPr>
          <p:cNvSpPr txBox="1">
            <a:spLocks noChangeArrowheads="1"/>
          </p:cNvSpPr>
          <p:nvPr/>
        </p:nvSpPr>
        <p:spPr bwMode="auto">
          <a:xfrm>
            <a:off x="428625" y="3841750"/>
            <a:ext cx="8429625" cy="2395538"/>
          </a:xfrm>
          <a:prstGeom prst="rect">
            <a:avLst/>
          </a:prstGeom>
          <a:noFill/>
          <a:ln w="9525">
            <a:noFill/>
            <a:miter lim="800000"/>
            <a:headEnd/>
            <a:tailEnd/>
          </a:ln>
          <a:effectLst/>
        </p:spPr>
        <p:txBody>
          <a:bodyPr>
            <a:spAutoFit/>
          </a:bodyPr>
          <a:lstStyle/>
          <a:p>
            <a:pPr algn="just">
              <a:lnSpc>
                <a:spcPct val="150000"/>
              </a:lnSpc>
              <a:defRPr/>
            </a:pPr>
            <a:r>
              <a:rPr lang="pt-BR" dirty="0"/>
              <a:t>Petroleiro Americano encalha na costa do Alasca em março de 1989. Foram derramados 260.000 barris de petróleo com </a:t>
            </a:r>
            <a:r>
              <a:rPr lang="pt-BR" dirty="0" err="1"/>
              <a:t>consequências</a:t>
            </a:r>
            <a:r>
              <a:rPr lang="pt-BR" dirty="0"/>
              <a:t> ambientais trágicas.</a:t>
            </a:r>
          </a:p>
          <a:p>
            <a:pPr algn="ctr">
              <a:lnSpc>
                <a:spcPct val="150000"/>
              </a:lnSpc>
              <a:buFont typeface="Arial" pitchFamily="34" charset="0"/>
              <a:buChar char="•"/>
              <a:defRPr/>
            </a:pPr>
            <a:r>
              <a:rPr lang="pt-BR" dirty="0"/>
              <a:t> O Comandante tinha uma história de abuso de substâncias</a:t>
            </a:r>
          </a:p>
          <a:p>
            <a:pPr algn="ctr">
              <a:defRPr/>
            </a:pPr>
            <a:endParaRPr lang="pt-BR" b="1" dirty="0">
              <a:solidFill>
                <a:schemeClr val="tx2">
                  <a:lumMod val="50000"/>
                </a:schemeClr>
              </a:solidFill>
            </a:endParaRPr>
          </a:p>
          <a:p>
            <a:pPr algn="ctr">
              <a:lnSpc>
                <a:spcPct val="150000"/>
              </a:lnSpc>
              <a:defRPr/>
            </a:pPr>
            <a:r>
              <a:rPr lang="pt-BR" b="1" dirty="0"/>
              <a:t>O comando do navio foi entregue a um oficial que cometeu erros de manobra por </a:t>
            </a:r>
            <a:r>
              <a:rPr lang="pt-BR" b="1" dirty="0">
                <a:solidFill>
                  <a:srgbClr val="C00000"/>
                </a:solidFill>
              </a:rPr>
              <a:t>fadiga excessiva </a:t>
            </a:r>
            <a:r>
              <a:rPr lang="pt-BR" b="1" dirty="0">
                <a:solidFill>
                  <a:schemeClr val="tx2">
                    <a:lumMod val="50000"/>
                  </a:schemeClr>
                </a:solidFill>
              </a:rPr>
              <a:t>e </a:t>
            </a:r>
            <a:r>
              <a:rPr lang="pt-BR" b="1" dirty="0">
                <a:solidFill>
                  <a:srgbClr val="C00000"/>
                </a:solidFill>
              </a:rPr>
              <a:t>excesso de trabalho</a:t>
            </a:r>
          </a:p>
        </p:txBody>
      </p:sp>
      <p:pic>
        <p:nvPicPr>
          <p:cNvPr id="195592" name="Picture 8" descr="ev_OiledHand">
            <a:extLst>
              <a:ext uri="{FF2B5EF4-FFF2-40B4-BE49-F238E27FC236}">
                <a16:creationId xmlns:a16="http://schemas.microsoft.com/office/drawing/2014/main" id="{85609BB7-EF53-443E-8BA1-B110F6029319}"/>
              </a:ext>
            </a:extLst>
          </p:cNvPr>
          <p:cNvPicPr>
            <a:picLocks noChangeAspect="1" noChangeArrowheads="1"/>
          </p:cNvPicPr>
          <p:nvPr/>
        </p:nvPicPr>
        <p:blipFill>
          <a:blip r:embed="rId4" cstate="print"/>
          <a:srcRect/>
          <a:stretch>
            <a:fillRect/>
          </a:stretch>
        </p:blipFill>
        <p:spPr bwMode="auto">
          <a:xfrm>
            <a:off x="7143768" y="1407433"/>
            <a:ext cx="1714512" cy="1878691"/>
          </a:xfrm>
          <a:prstGeom prst="rect">
            <a:avLst/>
          </a:prstGeom>
          <a:ln>
            <a:noFill/>
          </a:ln>
          <a:effectLst>
            <a:softEdge rad="112500"/>
          </a:effectLst>
        </p:spPr>
      </p:pic>
      <p:pic>
        <p:nvPicPr>
          <p:cNvPr id="195594" name="Picture 10" descr="ev_slick">
            <a:extLst>
              <a:ext uri="{FF2B5EF4-FFF2-40B4-BE49-F238E27FC236}">
                <a16:creationId xmlns:a16="http://schemas.microsoft.com/office/drawing/2014/main" id="{809A0F3B-8100-4DEF-A5BB-D60A2519CDCB}"/>
              </a:ext>
            </a:extLst>
          </p:cNvPr>
          <p:cNvPicPr>
            <a:picLocks noChangeAspect="1" noChangeArrowheads="1"/>
          </p:cNvPicPr>
          <p:nvPr/>
        </p:nvPicPr>
        <p:blipFill>
          <a:blip r:embed="rId5" cstate="print"/>
          <a:srcRect b="32143"/>
          <a:stretch>
            <a:fillRect/>
          </a:stretch>
        </p:blipFill>
        <p:spPr bwMode="auto">
          <a:xfrm>
            <a:off x="474144" y="1124744"/>
            <a:ext cx="1865608" cy="19288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4934" name="Título 7">
            <a:extLst>
              <a:ext uri="{FF2B5EF4-FFF2-40B4-BE49-F238E27FC236}">
                <a16:creationId xmlns:a16="http://schemas.microsoft.com/office/drawing/2014/main" id="{FEB54D8E-B39D-4640-819C-229FAED5D470}"/>
              </a:ext>
            </a:extLst>
          </p:cNvPr>
          <p:cNvSpPr>
            <a:spLocks noGrp="1"/>
          </p:cNvSpPr>
          <p:nvPr>
            <p:ph type="title"/>
          </p:nvPr>
        </p:nvSpPr>
        <p:spPr>
          <a:xfrm>
            <a:off x="2871788" y="115888"/>
            <a:ext cx="3571875" cy="1069975"/>
          </a:xfrm>
        </p:spPr>
        <p:txBody>
          <a:bodyPr/>
          <a:lstStyle/>
          <a:p>
            <a:r>
              <a:rPr lang="pt-BR" altLang="pt-BR">
                <a:solidFill>
                  <a:srgbClr val="C00000"/>
                </a:solidFill>
                <a:latin typeface="Arial" panose="020B0604020202020204" pitchFamily="34" charset="0"/>
                <a:cs typeface="Arial" panose="020B0604020202020204" pitchFamily="34" charset="0"/>
              </a:rPr>
              <a:t>Exxon  Valdez</a:t>
            </a:r>
          </a:p>
        </p:txBody>
      </p:sp>
    </p:spTree>
    <p:extLst>
      <p:ext uri="{BB962C8B-B14F-4D97-AF65-F5344CB8AC3E}">
        <p14:creationId xmlns:p14="http://schemas.microsoft.com/office/powerpoint/2010/main" val="286304880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3" name="Text Box 3">
            <a:extLst>
              <a:ext uri="{FF2B5EF4-FFF2-40B4-BE49-F238E27FC236}">
                <a16:creationId xmlns:a16="http://schemas.microsoft.com/office/drawing/2014/main" id="{492C614C-79BF-4303-870C-F928898851BC}"/>
              </a:ext>
            </a:extLst>
          </p:cNvPr>
          <p:cNvSpPr txBox="1">
            <a:spLocks noChangeArrowheads="1"/>
          </p:cNvSpPr>
          <p:nvPr/>
        </p:nvSpPr>
        <p:spPr bwMode="auto">
          <a:xfrm>
            <a:off x="4643438" y="4714875"/>
            <a:ext cx="3902075" cy="1754188"/>
          </a:xfrm>
          <a:prstGeom prst="rect">
            <a:avLst/>
          </a:prstGeom>
          <a:noFill/>
          <a:ln w="9525">
            <a:noFill/>
            <a:miter lim="800000"/>
            <a:headEnd/>
            <a:tailEnd/>
          </a:ln>
          <a:effectLst/>
        </p:spPr>
        <p:txBody>
          <a:bodyPr>
            <a:spAutoFit/>
          </a:bodyPr>
          <a:lstStyle/>
          <a:p>
            <a:pPr algn="ctr">
              <a:lnSpc>
                <a:spcPct val="150000"/>
              </a:lnSpc>
              <a:defRPr/>
            </a:pPr>
            <a:r>
              <a:rPr lang="pt-BR" sz="2400" b="1" dirty="0"/>
              <a:t>O desastre foi provocado por</a:t>
            </a:r>
            <a:r>
              <a:rPr lang="pt-BR" sz="2400" b="1" dirty="0">
                <a:solidFill>
                  <a:schemeClr val="tx2">
                    <a:lumMod val="50000"/>
                  </a:schemeClr>
                </a:solidFill>
              </a:rPr>
              <a:t> </a:t>
            </a:r>
            <a:r>
              <a:rPr lang="pt-BR" sz="2400" b="1" dirty="0">
                <a:solidFill>
                  <a:srgbClr val="C00000"/>
                </a:solidFill>
              </a:rPr>
              <a:t>erros humanos </a:t>
            </a:r>
            <a:r>
              <a:rPr lang="pt-BR" sz="2400" b="1" dirty="0"/>
              <a:t>e foi relacionado com </a:t>
            </a:r>
            <a:r>
              <a:rPr lang="pt-BR" sz="2400" b="1" dirty="0">
                <a:solidFill>
                  <a:srgbClr val="C00000"/>
                </a:solidFill>
              </a:rPr>
              <a:t>fadiga </a:t>
            </a:r>
          </a:p>
        </p:txBody>
      </p:sp>
      <p:sp>
        <p:nvSpPr>
          <p:cNvPr id="481286" name="Text Box 6">
            <a:extLst>
              <a:ext uri="{FF2B5EF4-FFF2-40B4-BE49-F238E27FC236}">
                <a16:creationId xmlns:a16="http://schemas.microsoft.com/office/drawing/2014/main" id="{032E7B4A-5FA6-4A25-94FB-45325AA2EE15}"/>
              </a:ext>
            </a:extLst>
          </p:cNvPr>
          <p:cNvSpPr txBox="1">
            <a:spLocks noChangeArrowheads="1"/>
          </p:cNvSpPr>
          <p:nvPr/>
        </p:nvSpPr>
        <p:spPr bwMode="auto">
          <a:xfrm>
            <a:off x="4286250" y="1214438"/>
            <a:ext cx="4537075" cy="3140075"/>
          </a:xfrm>
          <a:prstGeom prst="rect">
            <a:avLst/>
          </a:prstGeom>
          <a:noFill/>
          <a:ln w="9525">
            <a:noFill/>
            <a:miter lim="800000"/>
            <a:headEnd/>
            <a:tailEnd/>
          </a:ln>
          <a:effectLst/>
        </p:spPr>
        <p:txBody>
          <a:bodyPr>
            <a:spAutoFit/>
          </a:bodyPr>
          <a:lstStyle/>
          <a:p>
            <a:pPr algn="ctr">
              <a:lnSpc>
                <a:spcPct val="150000"/>
              </a:lnSpc>
              <a:defRPr/>
            </a:pPr>
            <a:r>
              <a:rPr lang="pt-BR" sz="2200" dirty="0"/>
              <a:t>26 de Abril de 1986, Ucrânia.  </a:t>
            </a:r>
          </a:p>
          <a:p>
            <a:pPr algn="ctr">
              <a:lnSpc>
                <a:spcPct val="150000"/>
              </a:lnSpc>
              <a:defRPr/>
            </a:pPr>
            <a:r>
              <a:rPr lang="pt-BR" sz="2200" dirty="0"/>
              <a:t>O  reator nuclear explode e causa 2.500 mortes imediatas.</a:t>
            </a:r>
          </a:p>
          <a:p>
            <a:pPr algn="ctr">
              <a:lnSpc>
                <a:spcPct val="150000"/>
              </a:lnSpc>
              <a:defRPr/>
            </a:pPr>
            <a:endParaRPr lang="pt-BR" sz="2200" dirty="0"/>
          </a:p>
          <a:p>
            <a:pPr algn="ctr">
              <a:lnSpc>
                <a:spcPct val="150000"/>
              </a:lnSpc>
              <a:defRPr/>
            </a:pPr>
            <a:r>
              <a:rPr lang="pt-BR" sz="2200" dirty="0"/>
              <a:t>Mais de 10 anos depois milhões de pessoas ainda foram afetadas</a:t>
            </a:r>
            <a:r>
              <a:rPr lang="pt-BR" sz="2200" dirty="0">
                <a:solidFill>
                  <a:schemeClr val="tx2">
                    <a:lumMod val="50000"/>
                  </a:schemeClr>
                </a:solidFill>
              </a:rPr>
              <a:t>.</a:t>
            </a:r>
            <a:endParaRPr lang="en-GB" sz="2200" dirty="0">
              <a:solidFill>
                <a:schemeClr val="tx2">
                  <a:lumMod val="50000"/>
                </a:schemeClr>
              </a:solidFill>
            </a:endParaRPr>
          </a:p>
        </p:txBody>
      </p:sp>
      <p:sp>
        <p:nvSpPr>
          <p:cNvPr id="481288" name="Rectangle 8">
            <a:extLst>
              <a:ext uri="{FF2B5EF4-FFF2-40B4-BE49-F238E27FC236}">
                <a16:creationId xmlns:a16="http://schemas.microsoft.com/office/drawing/2014/main" id="{06D703E4-D980-4C6E-A921-8E25E21E287F}"/>
              </a:ext>
            </a:extLst>
          </p:cNvPr>
          <p:cNvSpPr>
            <a:spLocks noChangeArrowheads="1"/>
          </p:cNvSpPr>
          <p:nvPr/>
        </p:nvSpPr>
        <p:spPr bwMode="auto">
          <a:xfrm>
            <a:off x="428625" y="785813"/>
            <a:ext cx="319088" cy="677862"/>
          </a:xfrm>
          <a:prstGeom prst="rect">
            <a:avLst/>
          </a:prstGeom>
          <a:noFill/>
          <a:ln w="9525" cap="flat" cmpd="sng" algn="ctr">
            <a:noFill/>
            <a:prstDash val="solid"/>
            <a:miter lim="800000"/>
            <a:headEnd/>
            <a:tailEnd/>
          </a:ln>
          <a:effectLst/>
        </p:spPr>
        <p:txBody>
          <a:bodyPr wrap="none">
            <a:spAutoFit/>
          </a:bodyPr>
          <a:lstStyle/>
          <a:p>
            <a:pPr eaLnBrk="0" hangingPunct="0">
              <a:defRPr/>
            </a:pPr>
            <a:r>
              <a:rPr lang="en-AU" altLang="en-AU" sz="3800" dirty="0">
                <a:solidFill>
                  <a:schemeClr val="tx2">
                    <a:lumMod val="50000"/>
                  </a:schemeClr>
                </a:solidFill>
                <a:effectLst>
                  <a:outerShdw blurRad="38100" dist="38100" dir="2700000" algn="tl">
                    <a:srgbClr val="C0C0C0"/>
                  </a:outerShdw>
                </a:effectLst>
              </a:rPr>
              <a:t> </a:t>
            </a:r>
          </a:p>
        </p:txBody>
      </p:sp>
      <p:pic>
        <p:nvPicPr>
          <p:cNvPr id="9" name="Imagem 8" descr="reactor4remains.jpg">
            <a:extLst>
              <a:ext uri="{FF2B5EF4-FFF2-40B4-BE49-F238E27FC236}">
                <a16:creationId xmlns:a16="http://schemas.microsoft.com/office/drawing/2014/main" id="{2C740FAC-2C42-4277-8237-15F2BEAF80BA}"/>
              </a:ext>
            </a:extLst>
          </p:cNvPr>
          <p:cNvPicPr>
            <a:picLocks noChangeAspect="1"/>
          </p:cNvPicPr>
          <p:nvPr/>
        </p:nvPicPr>
        <p:blipFill>
          <a:blip r:embed="rId3" cstate="print"/>
          <a:stretch>
            <a:fillRect/>
          </a:stretch>
        </p:blipFill>
        <p:spPr>
          <a:xfrm>
            <a:off x="755576" y="2109434"/>
            <a:ext cx="2908954" cy="3391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5958" name="Título 7">
            <a:extLst>
              <a:ext uri="{FF2B5EF4-FFF2-40B4-BE49-F238E27FC236}">
                <a16:creationId xmlns:a16="http://schemas.microsoft.com/office/drawing/2014/main" id="{8CE8F7F4-9FE9-414E-915F-BD6B380874B5}"/>
              </a:ext>
            </a:extLst>
          </p:cNvPr>
          <p:cNvSpPr>
            <a:spLocks noGrp="1"/>
          </p:cNvSpPr>
          <p:nvPr>
            <p:ph type="title"/>
          </p:nvPr>
        </p:nvSpPr>
        <p:spPr>
          <a:xfrm>
            <a:off x="642938" y="260350"/>
            <a:ext cx="2971800" cy="1069975"/>
          </a:xfrm>
        </p:spPr>
        <p:txBody>
          <a:bodyPr/>
          <a:lstStyle/>
          <a:p>
            <a:r>
              <a:rPr lang="en-AU" altLang="en-AU">
                <a:solidFill>
                  <a:srgbClr val="C00000"/>
                </a:solidFill>
                <a:latin typeface="Arial" panose="020B0604020202020204" pitchFamily="34" charset="0"/>
                <a:cs typeface="Arial" panose="020B0604020202020204" pitchFamily="34" charset="0"/>
              </a:rPr>
              <a:t>Chernobyl</a:t>
            </a:r>
            <a:endParaRPr lang="pt-BR" altLang="pt-BR">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5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2">
            <a:extLst>
              <a:ext uri="{FF2B5EF4-FFF2-40B4-BE49-F238E27FC236}">
                <a16:creationId xmlns:a16="http://schemas.microsoft.com/office/drawing/2014/main" id="{6144AF6B-92B8-48FE-97E0-37C10A180F92}"/>
              </a:ext>
            </a:extLst>
          </p:cNvPr>
          <p:cNvSpPr txBox="1">
            <a:spLocks noChangeArrowheads="1"/>
          </p:cNvSpPr>
          <p:nvPr/>
        </p:nvSpPr>
        <p:spPr bwMode="auto">
          <a:xfrm rot="-5397154">
            <a:off x="-3025775" y="3192463"/>
            <a:ext cx="6718300" cy="609600"/>
          </a:xfrm>
          <a:prstGeom prst="rect">
            <a:avLst/>
          </a:prstGeom>
          <a:noFill/>
          <a:ln w="9525">
            <a:noFill/>
            <a:miter lim="800000"/>
            <a:headEnd/>
            <a:tailEnd/>
          </a:ln>
          <a:effectLst/>
        </p:spPr>
        <p:txBody>
          <a:bodyPr wrap="none">
            <a:spAutoFit/>
          </a:bodyPr>
          <a:lstStyle/>
          <a:p>
            <a:pPr>
              <a:defRPr/>
            </a:pPr>
            <a:r>
              <a:rPr lang="pt-PT" sz="3400" b="1">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ahoma" charset="0"/>
                <a:cs typeface="+mn-cs"/>
              </a:rPr>
              <a:t>SPACE SHUTTLE CHALLENGER</a:t>
            </a:r>
            <a:endParaRPr lang="en-GB" sz="3400" b="1">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ahoma" charset="0"/>
              <a:cs typeface="+mn-cs"/>
            </a:endParaRPr>
          </a:p>
        </p:txBody>
      </p:sp>
      <p:sp>
        <p:nvSpPr>
          <p:cNvPr id="126979" name="Text Box 3">
            <a:extLst>
              <a:ext uri="{FF2B5EF4-FFF2-40B4-BE49-F238E27FC236}">
                <a16:creationId xmlns:a16="http://schemas.microsoft.com/office/drawing/2014/main" id="{C140389A-7590-4586-B746-6A588AF16FF3}"/>
              </a:ext>
            </a:extLst>
          </p:cNvPr>
          <p:cNvSpPr txBox="1">
            <a:spLocks noChangeArrowheads="1"/>
          </p:cNvSpPr>
          <p:nvPr/>
        </p:nvSpPr>
        <p:spPr bwMode="auto">
          <a:xfrm>
            <a:off x="822325" y="2717800"/>
            <a:ext cx="39020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PT" altLang="pt-BR" sz="2400">
                <a:solidFill>
                  <a:srgbClr val="000000"/>
                </a:solidFill>
                <a:latin typeface="Tahoma" panose="020B0604030504040204" pitchFamily="34" charset="0"/>
              </a:rPr>
              <a:t>“Uma Comissão Presidencial concluiu que executivos em posição chave dormiram menos de 2 horas na noite anterior e estavam a trabalhar desde a 1 h da manhã...”</a:t>
            </a:r>
          </a:p>
          <a:p>
            <a:pPr eaLnBrk="1" hangingPunct="1"/>
            <a:r>
              <a:rPr lang="pt-PT" altLang="pt-BR" sz="2400">
                <a:solidFill>
                  <a:srgbClr val="000000"/>
                </a:solidFill>
                <a:latin typeface="Tahoma" panose="020B0604030504040204" pitchFamily="34" charset="0"/>
              </a:rPr>
              <a:t> </a:t>
            </a:r>
          </a:p>
          <a:p>
            <a:pPr algn="r" eaLnBrk="1" hangingPunct="1"/>
            <a:r>
              <a:rPr lang="pt-PT" altLang="pt-BR" sz="2400">
                <a:solidFill>
                  <a:srgbClr val="000000"/>
                </a:solidFill>
                <a:latin typeface="Tahoma" panose="020B0604030504040204" pitchFamily="34" charset="0"/>
              </a:rPr>
              <a:t>Mitler et al, 2000</a:t>
            </a:r>
            <a:endParaRPr lang="en-GB" altLang="pt-BR" sz="2400">
              <a:solidFill>
                <a:srgbClr val="000000"/>
              </a:solidFill>
              <a:latin typeface="Tahoma" panose="020B0604030504040204" pitchFamily="34" charset="0"/>
            </a:endParaRPr>
          </a:p>
        </p:txBody>
      </p:sp>
      <p:pic>
        <p:nvPicPr>
          <p:cNvPr id="126980" name="Picture 4" descr="Challenger5">
            <a:extLst>
              <a:ext uri="{FF2B5EF4-FFF2-40B4-BE49-F238E27FC236}">
                <a16:creationId xmlns:a16="http://schemas.microsoft.com/office/drawing/2014/main" id="{551C1AD2-2895-4E94-9B1A-3A8BD5E07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00"/>
            <a:ext cx="3429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descr="challenger_shuttle!">
            <a:extLst>
              <a:ext uri="{FF2B5EF4-FFF2-40B4-BE49-F238E27FC236}">
                <a16:creationId xmlns:a16="http://schemas.microsoft.com/office/drawing/2014/main" id="{B54E9362-0C5B-4BBC-9800-E35429D27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84225"/>
            <a:ext cx="38862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6">
            <a:extLst>
              <a:ext uri="{FF2B5EF4-FFF2-40B4-BE49-F238E27FC236}">
                <a16:creationId xmlns:a16="http://schemas.microsoft.com/office/drawing/2014/main" id="{5C3EF370-F5F5-4A81-A86C-13C77F8F3448}"/>
              </a:ext>
            </a:extLst>
          </p:cNvPr>
          <p:cNvSpPr txBox="1">
            <a:spLocks noChangeArrowheads="1"/>
          </p:cNvSpPr>
          <p:nvPr/>
        </p:nvSpPr>
        <p:spPr bwMode="auto">
          <a:xfrm>
            <a:off x="4648200" y="673100"/>
            <a:ext cx="39020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PT" altLang="pt-BR" sz="2400">
                <a:solidFill>
                  <a:srgbClr val="000000"/>
                </a:solidFill>
                <a:latin typeface="Tahoma" panose="020B0604030504040204" pitchFamily="34" charset="0"/>
              </a:rPr>
              <a:t>A 28 de Janeiro de 1986 no Centro Espacial Kennedy às 11:38 hs o Challenger foi lançado. Explodiu no ar 73 segundos depois.</a:t>
            </a:r>
            <a:endParaRPr lang="en-GB" altLang="pt-BR" sz="2400">
              <a:solidFill>
                <a:srgbClr val="000000"/>
              </a:solidFill>
              <a:latin typeface="Tahoma" panose="020B0604030504040204" pitchFamily="34" charset="0"/>
            </a:endParaRPr>
          </a:p>
        </p:txBody>
      </p:sp>
    </p:spTree>
    <p:extLst>
      <p:ext uri="{BB962C8B-B14F-4D97-AF65-F5344CB8AC3E}">
        <p14:creationId xmlns:p14="http://schemas.microsoft.com/office/powerpoint/2010/main" val="1404086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ítulo 1">
            <a:extLst>
              <a:ext uri="{FF2B5EF4-FFF2-40B4-BE49-F238E27FC236}">
                <a16:creationId xmlns:a16="http://schemas.microsoft.com/office/drawing/2014/main" id="{0B2EA825-7998-4700-8ED0-D8DF4AC098AB}"/>
              </a:ext>
            </a:extLst>
          </p:cNvPr>
          <p:cNvSpPr>
            <a:spLocks noGrp="1"/>
          </p:cNvSpPr>
          <p:nvPr>
            <p:ph type="title"/>
          </p:nvPr>
        </p:nvSpPr>
        <p:spPr bwMode="auto">
          <a:xfrm>
            <a:off x="590550" y="260350"/>
            <a:ext cx="8229600" cy="1143000"/>
          </a:xfrm>
        </p:spPr>
        <p:txBody>
          <a:bodyPr anchor="t">
            <a:normAutofit fontScale="90000"/>
          </a:bodyPr>
          <a:lstStyle/>
          <a:p>
            <a:pPr>
              <a:lnSpc>
                <a:spcPct val="150000"/>
              </a:lnSpc>
            </a:pPr>
            <a:r>
              <a:rPr lang="pt-BR" altLang="pt-BR" sz="2000">
                <a:solidFill>
                  <a:srgbClr val="C00000"/>
                </a:solidFill>
                <a:latin typeface="Myriad Pro Light" pitchFamily="34" charset="0"/>
                <a:cs typeface="Arial" panose="020B0604020202020204" pitchFamily="34" charset="0"/>
              </a:rPr>
              <a:t>Investigação culpa piloto 'sonolento' por acidente que matou 158 pessoas na Índia (maio, 2010)</a:t>
            </a:r>
            <a:br>
              <a:rPr lang="pt-BR" altLang="pt-BR" sz="2000">
                <a:latin typeface="Myriad Pro Light" pitchFamily="34" charset="0"/>
                <a:cs typeface="Arial" panose="020B0604020202020204" pitchFamily="34" charset="0"/>
              </a:rPr>
            </a:br>
            <a:br>
              <a:rPr lang="pt-BR" altLang="pt-BR" sz="2000">
                <a:latin typeface="Myriad Pro Light" pitchFamily="34" charset="0"/>
                <a:cs typeface="Arial" panose="020B0604020202020204" pitchFamily="34" charset="0"/>
              </a:rPr>
            </a:br>
            <a:endParaRPr lang="pt-BR" altLang="pt-BR" sz="2000">
              <a:latin typeface="Myriad Pro Light" pitchFamily="34" charset="0"/>
              <a:cs typeface="Arial" panose="020B0604020202020204" pitchFamily="34" charset="0"/>
            </a:endParaRPr>
          </a:p>
        </p:txBody>
      </p:sp>
      <p:sp>
        <p:nvSpPr>
          <p:cNvPr id="128003" name="Espaço Reservado para Conteúdo 2">
            <a:extLst>
              <a:ext uri="{FF2B5EF4-FFF2-40B4-BE49-F238E27FC236}">
                <a16:creationId xmlns:a16="http://schemas.microsoft.com/office/drawing/2014/main" id="{6A90219C-68BA-4A72-95F3-F82FD4D9CE07}"/>
              </a:ext>
            </a:extLst>
          </p:cNvPr>
          <p:cNvSpPr>
            <a:spLocks noGrp="1"/>
          </p:cNvSpPr>
          <p:nvPr>
            <p:ph idx="1"/>
          </p:nvPr>
        </p:nvSpPr>
        <p:spPr>
          <a:xfrm>
            <a:off x="3419475" y="4951413"/>
            <a:ext cx="5329238" cy="1717675"/>
          </a:xfrm>
        </p:spPr>
        <p:txBody>
          <a:bodyPr/>
          <a:lstStyle/>
          <a:p>
            <a:pPr marL="0" indent="0" algn="r">
              <a:lnSpc>
                <a:spcPct val="150000"/>
              </a:lnSpc>
              <a:spcBef>
                <a:spcPct val="0"/>
              </a:spcBef>
              <a:buClr>
                <a:srgbClr val="002060"/>
              </a:buClr>
              <a:buFont typeface="Arial" panose="020B0604020202020204" pitchFamily="34" charset="0"/>
              <a:buNone/>
            </a:pPr>
            <a:r>
              <a:rPr lang="pt-BR" altLang="pt-BR" sz="1800">
                <a:latin typeface="Myriad Pro Light" pitchFamily="34" charset="0"/>
                <a:cs typeface="Arial" panose="020B0604020202020204" pitchFamily="34" charset="0"/>
              </a:rPr>
              <a:t>O piloto estava "desorientado" por </a:t>
            </a:r>
            <a:r>
              <a:rPr lang="pt-BR" altLang="pt-BR" sz="1800">
                <a:solidFill>
                  <a:srgbClr val="C00000"/>
                </a:solidFill>
                <a:latin typeface="Myriad Pro Light" pitchFamily="34" charset="0"/>
                <a:cs typeface="Arial" panose="020B0604020202020204" pitchFamily="34" charset="0"/>
              </a:rPr>
              <a:t>ter dormido </a:t>
            </a:r>
            <a:r>
              <a:rPr lang="pt-BR" altLang="pt-BR" sz="1800">
                <a:latin typeface="Myriad Pro Light" pitchFamily="34" charset="0"/>
                <a:cs typeface="Arial" panose="020B0604020202020204" pitchFamily="34" charset="0"/>
              </a:rPr>
              <a:t>durante a maior parte do vôo de três horas, que tinha decolado de Dubai.</a:t>
            </a:r>
          </a:p>
        </p:txBody>
      </p:sp>
      <p:sp>
        <p:nvSpPr>
          <p:cNvPr id="128004" name="CaixaDeTexto 3">
            <a:extLst>
              <a:ext uri="{FF2B5EF4-FFF2-40B4-BE49-F238E27FC236}">
                <a16:creationId xmlns:a16="http://schemas.microsoft.com/office/drawing/2014/main" id="{36DD4A96-123F-438A-A694-C3640F1A61AE}"/>
              </a:ext>
            </a:extLst>
          </p:cNvPr>
          <p:cNvSpPr txBox="1">
            <a:spLocks noChangeArrowheads="1"/>
          </p:cNvSpPr>
          <p:nvPr/>
        </p:nvSpPr>
        <p:spPr bwMode="auto">
          <a:xfrm>
            <a:off x="322263" y="2211388"/>
            <a:ext cx="41052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Font typeface="Arial" panose="020B0604020202020204" pitchFamily="34" charset="0"/>
              <a:buChar char="•"/>
            </a:pPr>
            <a:r>
              <a:rPr lang="pt-BR" altLang="pt-BR" b="1">
                <a:latin typeface="Myriad Pro Light" pitchFamily="34" charset="0"/>
              </a:rPr>
              <a:t> “É possível ouvir </a:t>
            </a:r>
            <a:r>
              <a:rPr lang="pt-BR" altLang="pt-BR" b="1">
                <a:solidFill>
                  <a:srgbClr val="C00000"/>
                </a:solidFill>
                <a:latin typeface="Myriad Pro Light" pitchFamily="34" charset="0"/>
              </a:rPr>
              <a:t>"roncos" </a:t>
            </a:r>
            <a:r>
              <a:rPr lang="pt-BR" altLang="pt-BR" b="1">
                <a:latin typeface="Myriad Pro Light" pitchFamily="34" charset="0"/>
              </a:rPr>
              <a:t>nas gravações da caixa-preta</a:t>
            </a:r>
            <a:r>
              <a:rPr lang="pt-BR" altLang="pt-BR">
                <a:latin typeface="Myriad Pro Light" pitchFamily="34" charset="0"/>
              </a:rPr>
              <a:t> do avião. </a:t>
            </a:r>
          </a:p>
          <a:p>
            <a:pPr eaLnBrk="1" hangingPunct="1">
              <a:lnSpc>
                <a:spcPct val="150000"/>
              </a:lnSpc>
            </a:pPr>
            <a:endParaRPr lang="pt-BR" altLang="pt-BR" sz="900">
              <a:latin typeface="Myriad Pro Light" pitchFamily="34" charset="0"/>
            </a:endParaRPr>
          </a:p>
          <a:p>
            <a:pPr eaLnBrk="1" hangingPunct="1">
              <a:lnSpc>
                <a:spcPct val="150000"/>
              </a:lnSpc>
            </a:pPr>
            <a:endParaRPr lang="pt-BR" altLang="pt-BR" sz="900">
              <a:latin typeface="Myriad Pro Light" pitchFamily="34" charset="0"/>
            </a:endParaRPr>
          </a:p>
          <a:p>
            <a:pPr eaLnBrk="1" hangingPunct="1">
              <a:lnSpc>
                <a:spcPct val="150000"/>
              </a:lnSpc>
              <a:buFont typeface="Arial" panose="020B0604020202020204" pitchFamily="34" charset="0"/>
              <a:buChar char="•"/>
            </a:pPr>
            <a:r>
              <a:rPr lang="pt-BR" altLang="pt-BR">
                <a:latin typeface="Myriad Pro Light" pitchFamily="34" charset="0"/>
              </a:rPr>
              <a:t> Pouco antes do avião pegar fogo, o copiloto disse: </a:t>
            </a:r>
            <a:r>
              <a:rPr lang="pt-BR" altLang="pt-BR">
                <a:solidFill>
                  <a:srgbClr val="C00000"/>
                </a:solidFill>
                <a:latin typeface="Myriad Pro Light" pitchFamily="34" charset="0"/>
              </a:rPr>
              <a:t>"Não temos pista para aterrissar”</a:t>
            </a:r>
            <a:r>
              <a:rPr lang="pt-BR" altLang="pt-BR">
                <a:latin typeface="Myriad Pro Light" pitchFamily="34" charset="0"/>
              </a:rPr>
              <a:t> </a:t>
            </a:r>
            <a:r>
              <a:rPr lang="pt-BR" altLang="pt-BR" sz="1100">
                <a:latin typeface="Myriad Pro Light" pitchFamily="34" charset="0"/>
              </a:rPr>
              <a:t>(Jornal Hindustan Times).</a:t>
            </a:r>
          </a:p>
        </p:txBody>
      </p:sp>
      <p:sp>
        <p:nvSpPr>
          <p:cNvPr id="128005" name="CaixaDeTexto 4">
            <a:extLst>
              <a:ext uri="{FF2B5EF4-FFF2-40B4-BE49-F238E27FC236}">
                <a16:creationId xmlns:a16="http://schemas.microsoft.com/office/drawing/2014/main" id="{8ECE764E-75B5-45C1-A42E-3270C12105AC}"/>
              </a:ext>
            </a:extLst>
          </p:cNvPr>
          <p:cNvSpPr txBox="1">
            <a:spLocks noChangeArrowheads="1"/>
          </p:cNvSpPr>
          <p:nvPr/>
        </p:nvSpPr>
        <p:spPr bwMode="auto">
          <a:xfrm>
            <a:off x="1763713" y="6524625"/>
            <a:ext cx="6048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1100">
                <a:latin typeface="Myriad Pro Light" pitchFamily="34" charset="0"/>
              </a:rPr>
              <a:t>(investigação obtida pela imprensa indiana, o avião da companhia estatal Air India Express)</a:t>
            </a:r>
          </a:p>
        </p:txBody>
      </p:sp>
      <p:pic>
        <p:nvPicPr>
          <p:cNvPr id="126983" name="Picture 2">
            <a:extLst>
              <a:ext uri="{FF2B5EF4-FFF2-40B4-BE49-F238E27FC236}">
                <a16:creationId xmlns:a16="http://schemas.microsoft.com/office/drawing/2014/main" id="{6F291E0C-D668-4A4E-B754-A0C92456F68A}"/>
              </a:ext>
            </a:extLst>
          </p:cNvPr>
          <p:cNvPicPr>
            <a:picLocks noChangeAspect="1" noChangeArrowheads="1"/>
          </p:cNvPicPr>
          <p:nvPr/>
        </p:nvPicPr>
        <p:blipFill>
          <a:blip r:embed="rId2" cstate="print">
            <a:lum/>
          </a:blip>
          <a:srcRect/>
          <a:stretch>
            <a:fillRect/>
          </a:stretch>
        </p:blipFill>
        <p:spPr bwMode="auto">
          <a:xfrm>
            <a:off x="4860032" y="2132856"/>
            <a:ext cx="3875625" cy="2004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69426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narcifv\Meus documentos\Minhas imagens\folh_cans_1.gif">
            <a:extLst>
              <a:ext uri="{FF2B5EF4-FFF2-40B4-BE49-F238E27FC236}">
                <a16:creationId xmlns:a16="http://schemas.microsoft.com/office/drawing/2014/main" id="{17E2A753-8693-4341-97F5-C117533283BA}"/>
              </a:ext>
            </a:extLst>
          </p:cNvPr>
          <p:cNvPicPr>
            <a:picLocks noChangeAspect="1" noChangeArrowheads="1"/>
          </p:cNvPicPr>
          <p:nvPr/>
        </p:nvPicPr>
        <p:blipFill>
          <a:blip r:embed="rId2"/>
          <a:srcRect/>
          <a:stretch>
            <a:fillRect/>
          </a:stretch>
        </p:blipFill>
        <p:spPr bwMode="auto">
          <a:xfrm>
            <a:off x="2928926" y="-871492"/>
            <a:ext cx="3643338" cy="74688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17037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ítulo 5">
            <a:extLst>
              <a:ext uri="{FF2B5EF4-FFF2-40B4-BE49-F238E27FC236}">
                <a16:creationId xmlns:a16="http://schemas.microsoft.com/office/drawing/2014/main" id="{F2345818-9D66-4762-8F68-2EF5D17CB304}"/>
              </a:ext>
            </a:extLst>
          </p:cNvPr>
          <p:cNvSpPr>
            <a:spLocks noGrp="1"/>
          </p:cNvSpPr>
          <p:nvPr>
            <p:ph type="title"/>
          </p:nvPr>
        </p:nvSpPr>
        <p:spPr>
          <a:xfrm>
            <a:off x="457200" y="1143000"/>
            <a:ext cx="8229600" cy="1066800"/>
          </a:xfrm>
        </p:spPr>
        <p:txBody>
          <a:bodyPr/>
          <a:lstStyle/>
          <a:p>
            <a:pPr algn="l"/>
            <a:r>
              <a:rPr lang="pt-BR" altLang="pt-BR" sz="2800">
                <a:solidFill>
                  <a:schemeClr val="tx2"/>
                </a:solidFill>
                <a:latin typeface="Myriad Pro" pitchFamily="34" charset="0"/>
              </a:rPr>
              <a:t>CEMSA Mobile</a:t>
            </a:r>
          </a:p>
        </p:txBody>
      </p:sp>
      <p:grpSp>
        <p:nvGrpSpPr>
          <p:cNvPr id="15" name="Grupo 14">
            <a:extLst>
              <a:ext uri="{FF2B5EF4-FFF2-40B4-BE49-F238E27FC236}">
                <a16:creationId xmlns:a16="http://schemas.microsoft.com/office/drawing/2014/main" id="{633530F5-C978-4FA6-8A92-5A04EE2843F6}"/>
              </a:ext>
            </a:extLst>
          </p:cNvPr>
          <p:cNvGrpSpPr>
            <a:grpSpLocks/>
          </p:cNvGrpSpPr>
          <p:nvPr/>
        </p:nvGrpSpPr>
        <p:grpSpPr bwMode="auto">
          <a:xfrm>
            <a:off x="1258888" y="2492375"/>
            <a:ext cx="2520950" cy="3960813"/>
            <a:chOff x="3275856" y="2420888"/>
            <a:chExt cx="2520280" cy="3960440"/>
          </a:xfrm>
        </p:grpSpPr>
        <p:sp>
          <p:nvSpPr>
            <p:cNvPr id="16" name="Retângulo de cantos arredondados 15">
              <a:extLst>
                <a:ext uri="{FF2B5EF4-FFF2-40B4-BE49-F238E27FC236}">
                  <a16:creationId xmlns:a16="http://schemas.microsoft.com/office/drawing/2014/main" id="{48D288F6-9B1E-4D03-A8D6-BFE1F0F0E285}"/>
                </a:ext>
              </a:extLst>
            </p:cNvPr>
            <p:cNvSpPr/>
            <p:nvPr/>
          </p:nvSpPr>
          <p:spPr>
            <a:xfrm>
              <a:off x="3275856" y="2420888"/>
              <a:ext cx="2520280" cy="396044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nSpc>
                  <a:spcPct val="150000"/>
                </a:lnSpc>
                <a:buFont typeface="Arial" pitchFamily="34" charset="0"/>
                <a:buChar char="•"/>
                <a:defRPr/>
              </a:pPr>
              <a:r>
                <a:rPr lang="pt-BR" sz="1600" dirty="0">
                  <a:latin typeface="Myriad Pro" pitchFamily="34" charset="0"/>
                </a:rPr>
                <a:t>Fadiga atual</a:t>
              </a:r>
            </a:p>
            <a:p>
              <a:pPr>
                <a:lnSpc>
                  <a:spcPct val="150000"/>
                </a:lnSpc>
                <a:buFont typeface="Arial" pitchFamily="34" charset="0"/>
                <a:buChar char="•"/>
                <a:defRPr/>
              </a:pPr>
              <a:r>
                <a:rPr lang="pt-BR" sz="1600" dirty="0">
                  <a:latin typeface="Myriad Pro" pitchFamily="34" charset="0"/>
                </a:rPr>
                <a:t>Fadiga na entrada e saída da jornada de trabalho</a:t>
              </a:r>
            </a:p>
            <a:p>
              <a:pPr>
                <a:lnSpc>
                  <a:spcPct val="150000"/>
                </a:lnSpc>
                <a:buFont typeface="Arial" pitchFamily="34" charset="0"/>
                <a:buChar char="•"/>
                <a:defRPr/>
              </a:pPr>
              <a:r>
                <a:rPr lang="pt-BR" sz="1600" dirty="0">
                  <a:latin typeface="Myriad Pro" pitchFamily="34" charset="0"/>
                </a:rPr>
                <a:t>Recomendações</a:t>
              </a:r>
            </a:p>
            <a:p>
              <a:pPr>
                <a:lnSpc>
                  <a:spcPct val="150000"/>
                </a:lnSpc>
                <a:buFont typeface="Arial" pitchFamily="34" charset="0"/>
                <a:buChar char="•"/>
                <a:defRPr/>
              </a:pPr>
              <a:r>
                <a:rPr lang="pt-BR" sz="1600" dirty="0">
                  <a:latin typeface="Myriad Pro" pitchFamily="34" charset="0"/>
                </a:rPr>
                <a:t>Envio imediato ao servidor</a:t>
              </a:r>
            </a:p>
          </p:txBody>
        </p:sp>
        <p:sp>
          <p:nvSpPr>
            <p:cNvPr id="17" name="Retângulo 16">
              <a:extLst>
                <a:ext uri="{FF2B5EF4-FFF2-40B4-BE49-F238E27FC236}">
                  <a16:creationId xmlns:a16="http://schemas.microsoft.com/office/drawing/2014/main" id="{96A81886-C7D8-42FC-B1FE-246BDC1912DA}"/>
                </a:ext>
              </a:extLst>
            </p:cNvPr>
            <p:cNvSpPr/>
            <p:nvPr/>
          </p:nvSpPr>
          <p:spPr>
            <a:xfrm>
              <a:off x="3275856" y="2545740"/>
              <a:ext cx="2520280" cy="461665"/>
            </a:xfrm>
            <a:prstGeom prst="rect">
              <a:avLst/>
            </a:prstGeom>
            <a:noFill/>
          </p:spPr>
          <p:txBody>
            <a:bodyPr>
              <a:spAutoFit/>
            </a:bodyPr>
            <a:lstStyle/>
            <a:p>
              <a:pPr algn="ctr">
                <a:defRPr/>
              </a:pPr>
              <a:r>
                <a:rPr lang="pt-B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cs typeface="+mn-cs"/>
                </a:rPr>
                <a:t>Funcionalidades</a:t>
              </a:r>
            </a:p>
          </p:txBody>
        </p:sp>
      </p:grpSp>
      <p:grpSp>
        <p:nvGrpSpPr>
          <p:cNvPr id="18" name="Grupo 17">
            <a:extLst>
              <a:ext uri="{FF2B5EF4-FFF2-40B4-BE49-F238E27FC236}">
                <a16:creationId xmlns:a16="http://schemas.microsoft.com/office/drawing/2014/main" id="{81AB9839-3BFF-42CE-8945-AF10C89C8151}"/>
              </a:ext>
            </a:extLst>
          </p:cNvPr>
          <p:cNvGrpSpPr>
            <a:grpSpLocks/>
          </p:cNvGrpSpPr>
          <p:nvPr/>
        </p:nvGrpSpPr>
        <p:grpSpPr bwMode="auto">
          <a:xfrm>
            <a:off x="1285875" y="2500313"/>
            <a:ext cx="2520950" cy="3960812"/>
            <a:chOff x="467544" y="2420888"/>
            <a:chExt cx="2520280" cy="3960440"/>
          </a:xfrm>
        </p:grpSpPr>
        <p:sp>
          <p:nvSpPr>
            <p:cNvPr id="19" name="Retângulo de cantos arredondados 18">
              <a:extLst>
                <a:ext uri="{FF2B5EF4-FFF2-40B4-BE49-F238E27FC236}">
                  <a16:creationId xmlns:a16="http://schemas.microsoft.com/office/drawing/2014/main" id="{1F7CF606-8795-4963-9474-0947320DDA2C}"/>
                </a:ext>
              </a:extLst>
            </p:cNvPr>
            <p:cNvSpPr/>
            <p:nvPr/>
          </p:nvSpPr>
          <p:spPr>
            <a:xfrm>
              <a:off x="467544" y="2420888"/>
              <a:ext cx="2520280" cy="396044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nSpc>
                  <a:spcPct val="150000"/>
                </a:lnSpc>
                <a:buFont typeface="Arial" pitchFamily="34" charset="0"/>
                <a:buChar char="•"/>
                <a:defRPr/>
              </a:pPr>
              <a:endParaRPr lang="pt-BR" sz="1600" dirty="0">
                <a:latin typeface="Myriad Pro" pitchFamily="34" charset="0"/>
              </a:endParaRPr>
            </a:p>
            <a:p>
              <a:pPr>
                <a:lnSpc>
                  <a:spcPct val="150000"/>
                </a:lnSpc>
                <a:buFont typeface="Arial" pitchFamily="34" charset="0"/>
                <a:buChar char="•"/>
                <a:defRPr/>
              </a:pPr>
              <a:r>
                <a:rPr lang="pt-BR" sz="1600" dirty="0">
                  <a:latin typeface="Myriad Pro" pitchFamily="34" charset="0"/>
                </a:rPr>
                <a:t>Aumento da segurança</a:t>
              </a:r>
            </a:p>
            <a:p>
              <a:pPr>
                <a:lnSpc>
                  <a:spcPct val="150000"/>
                </a:lnSpc>
                <a:buFont typeface="Arial" pitchFamily="34" charset="0"/>
                <a:buChar char="•"/>
                <a:defRPr/>
              </a:pPr>
              <a:r>
                <a:rPr lang="pt-BR" sz="1600" dirty="0">
                  <a:latin typeface="Myriad Pro" pitchFamily="34" charset="0"/>
                </a:rPr>
                <a:t>Resultado instantâneo e preventivo</a:t>
              </a:r>
            </a:p>
            <a:p>
              <a:pPr>
                <a:lnSpc>
                  <a:spcPct val="150000"/>
                </a:lnSpc>
                <a:buFont typeface="Arial" pitchFamily="34" charset="0"/>
                <a:buChar char="•"/>
                <a:defRPr/>
              </a:pPr>
              <a:r>
                <a:rPr lang="pt-BR" sz="1600" dirty="0">
                  <a:latin typeface="Myriad Pro" pitchFamily="34" charset="0"/>
                </a:rPr>
                <a:t>Monitoramento diário</a:t>
              </a:r>
            </a:p>
            <a:p>
              <a:pPr>
                <a:lnSpc>
                  <a:spcPct val="150000"/>
                </a:lnSpc>
                <a:buFont typeface="Arial" pitchFamily="34" charset="0"/>
                <a:buChar char="•"/>
                <a:defRPr/>
              </a:pPr>
              <a:r>
                <a:rPr lang="pt-BR" sz="1600" dirty="0">
                  <a:latin typeface="Myriad Pro" pitchFamily="34" charset="0"/>
                </a:rPr>
                <a:t>Documentação</a:t>
              </a:r>
            </a:p>
            <a:p>
              <a:pPr>
                <a:lnSpc>
                  <a:spcPct val="150000"/>
                </a:lnSpc>
                <a:buFont typeface="Arial" pitchFamily="34" charset="0"/>
                <a:buChar char="•"/>
                <a:defRPr/>
              </a:pPr>
              <a:r>
                <a:rPr lang="pt-BR" sz="1600" dirty="0">
                  <a:latin typeface="Myriad Pro" pitchFamily="34" charset="0"/>
                </a:rPr>
                <a:t>Conscientização</a:t>
              </a:r>
            </a:p>
            <a:p>
              <a:pPr>
                <a:lnSpc>
                  <a:spcPct val="150000"/>
                </a:lnSpc>
                <a:buFont typeface="Arial" pitchFamily="34" charset="0"/>
                <a:buChar char="•"/>
                <a:defRPr/>
              </a:pPr>
              <a:r>
                <a:rPr lang="pt-BR" sz="1600" dirty="0">
                  <a:latin typeface="Myriad Pro" pitchFamily="34" charset="0"/>
                </a:rPr>
                <a:t>Educação</a:t>
              </a:r>
            </a:p>
          </p:txBody>
        </p:sp>
        <p:sp>
          <p:nvSpPr>
            <p:cNvPr id="20" name="Retângulo 19">
              <a:extLst>
                <a:ext uri="{FF2B5EF4-FFF2-40B4-BE49-F238E27FC236}">
                  <a16:creationId xmlns:a16="http://schemas.microsoft.com/office/drawing/2014/main" id="{3C291D78-B609-49F9-9510-589027E7BE1E}"/>
                </a:ext>
              </a:extLst>
            </p:cNvPr>
            <p:cNvSpPr/>
            <p:nvPr/>
          </p:nvSpPr>
          <p:spPr>
            <a:xfrm>
              <a:off x="467544" y="2545740"/>
              <a:ext cx="2520280" cy="523220"/>
            </a:xfrm>
            <a:prstGeom prst="rect">
              <a:avLst/>
            </a:prstGeom>
            <a:noFill/>
          </p:spPr>
          <p:txBody>
            <a:bodyPr>
              <a:spAutoFit/>
            </a:bodyPr>
            <a:lstStyle/>
            <a:p>
              <a:pPr algn="ctr">
                <a:defRPr/>
              </a:pPr>
              <a:r>
                <a:rPr lang="pt-B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cs typeface="+mn-cs"/>
                </a:rPr>
                <a:t>Benefícios</a:t>
              </a:r>
            </a:p>
          </p:txBody>
        </p:sp>
      </p:grpSp>
      <p:grpSp>
        <p:nvGrpSpPr>
          <p:cNvPr id="21" name="Grupo 20">
            <a:extLst>
              <a:ext uri="{FF2B5EF4-FFF2-40B4-BE49-F238E27FC236}">
                <a16:creationId xmlns:a16="http://schemas.microsoft.com/office/drawing/2014/main" id="{4B440488-BBD7-4C61-87D8-D5B8491E3E10}"/>
              </a:ext>
            </a:extLst>
          </p:cNvPr>
          <p:cNvGrpSpPr>
            <a:grpSpLocks/>
          </p:cNvGrpSpPr>
          <p:nvPr/>
        </p:nvGrpSpPr>
        <p:grpSpPr bwMode="auto">
          <a:xfrm>
            <a:off x="428625" y="2209800"/>
            <a:ext cx="3378200" cy="4251325"/>
            <a:chOff x="-59500" y="4635466"/>
            <a:chExt cx="2520280" cy="3960440"/>
          </a:xfrm>
        </p:grpSpPr>
        <p:sp>
          <p:nvSpPr>
            <p:cNvPr id="22" name="Retângulo de cantos arredondados 21">
              <a:extLst>
                <a:ext uri="{FF2B5EF4-FFF2-40B4-BE49-F238E27FC236}">
                  <a16:creationId xmlns:a16="http://schemas.microsoft.com/office/drawing/2014/main" id="{60827D3F-5FA2-4C40-AB4A-0D84DDAC8E60}"/>
                </a:ext>
              </a:extLst>
            </p:cNvPr>
            <p:cNvSpPr/>
            <p:nvPr/>
          </p:nvSpPr>
          <p:spPr>
            <a:xfrm>
              <a:off x="-59500" y="4635466"/>
              <a:ext cx="2520280" cy="396044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nSpc>
                  <a:spcPct val="150000"/>
                </a:lnSpc>
                <a:buFont typeface="Arial" pitchFamily="34" charset="0"/>
                <a:buChar char="•"/>
                <a:defRPr/>
              </a:pPr>
              <a:r>
                <a:rPr lang="pt-BR" sz="1600" dirty="0">
                  <a:latin typeface="Myriad Pro" pitchFamily="34" charset="0"/>
                </a:rPr>
                <a:t>Análise de consistência diária</a:t>
              </a:r>
            </a:p>
            <a:p>
              <a:pPr>
                <a:lnSpc>
                  <a:spcPct val="150000"/>
                </a:lnSpc>
                <a:buFont typeface="Arial" pitchFamily="34" charset="0"/>
                <a:buChar char="•"/>
                <a:defRPr/>
              </a:pPr>
              <a:r>
                <a:rPr lang="pt-BR" sz="1600" dirty="0">
                  <a:latin typeface="Myriad Pro" pitchFamily="34" charset="0"/>
                </a:rPr>
                <a:t>Análise de repetição</a:t>
              </a:r>
            </a:p>
            <a:p>
              <a:pPr>
                <a:lnSpc>
                  <a:spcPct val="150000"/>
                </a:lnSpc>
                <a:buFont typeface="Arial" pitchFamily="34" charset="0"/>
                <a:buChar char="•"/>
                <a:defRPr/>
              </a:pPr>
              <a:r>
                <a:rPr lang="pt-BR" sz="1600" dirty="0">
                  <a:latin typeface="Myriad Pro" pitchFamily="34" charset="0"/>
                </a:rPr>
                <a:t>Conferência com </a:t>
              </a:r>
              <a:r>
                <a:rPr lang="pt-BR" sz="1600" dirty="0" err="1">
                  <a:latin typeface="Myriad Pro" pitchFamily="34" charset="0"/>
                </a:rPr>
                <a:t>actigrafia</a:t>
              </a:r>
              <a:endParaRPr lang="pt-BR" sz="1600" dirty="0">
                <a:latin typeface="Myriad Pro" pitchFamily="34" charset="0"/>
              </a:endParaRPr>
            </a:p>
            <a:p>
              <a:pPr>
                <a:lnSpc>
                  <a:spcPct val="150000"/>
                </a:lnSpc>
                <a:buFont typeface="Arial" pitchFamily="34" charset="0"/>
                <a:buChar char="•"/>
                <a:defRPr/>
              </a:pPr>
              <a:r>
                <a:rPr lang="pt-BR" sz="1600" dirty="0">
                  <a:latin typeface="Myriad Pro" pitchFamily="34" charset="0"/>
                </a:rPr>
                <a:t>Comunica com a Plataforma de força e estima o risco para o acidente,  e índice de fadiga</a:t>
              </a:r>
            </a:p>
            <a:p>
              <a:pPr>
                <a:lnSpc>
                  <a:spcPct val="150000"/>
                </a:lnSpc>
                <a:buFont typeface="Arial" pitchFamily="34" charset="0"/>
                <a:buChar char="•"/>
                <a:defRPr/>
              </a:pPr>
              <a:r>
                <a:rPr lang="pt-BR" sz="1600" dirty="0">
                  <a:latin typeface="Myriad Pro" pitchFamily="34" charset="0"/>
                </a:rPr>
                <a:t>Emite alertas com recomendações de descanso e ações para minimizar a fadiga</a:t>
              </a:r>
            </a:p>
          </p:txBody>
        </p:sp>
        <p:sp>
          <p:nvSpPr>
            <p:cNvPr id="23" name="Retângulo 22">
              <a:extLst>
                <a:ext uri="{FF2B5EF4-FFF2-40B4-BE49-F238E27FC236}">
                  <a16:creationId xmlns:a16="http://schemas.microsoft.com/office/drawing/2014/main" id="{6316EB66-7805-4A6E-B5E0-8660724A0A72}"/>
                </a:ext>
              </a:extLst>
            </p:cNvPr>
            <p:cNvSpPr/>
            <p:nvPr/>
          </p:nvSpPr>
          <p:spPr>
            <a:xfrm>
              <a:off x="-59500" y="4706904"/>
              <a:ext cx="2520280" cy="523220"/>
            </a:xfrm>
            <a:prstGeom prst="rect">
              <a:avLst/>
            </a:prstGeom>
            <a:noFill/>
          </p:spPr>
          <p:txBody>
            <a:bodyPr>
              <a:spAutoFit/>
            </a:bodyPr>
            <a:lstStyle/>
            <a:p>
              <a:pPr algn="ctr">
                <a:defRPr/>
              </a:pPr>
              <a:r>
                <a:rPr lang="pt-BR"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yriad Pro" pitchFamily="34" charset="0"/>
                  <a:cs typeface="+mn-cs"/>
                </a:rPr>
                <a:t>Garantias</a:t>
              </a:r>
            </a:p>
          </p:txBody>
        </p:sp>
      </p:grpSp>
      <p:sp>
        <p:nvSpPr>
          <p:cNvPr id="24" name="Rectangle 22">
            <a:extLst>
              <a:ext uri="{FF2B5EF4-FFF2-40B4-BE49-F238E27FC236}">
                <a16:creationId xmlns:a16="http://schemas.microsoft.com/office/drawing/2014/main" id="{A21083CF-A2A7-4FBD-B53B-20A38566E912}"/>
              </a:ext>
            </a:extLst>
          </p:cNvPr>
          <p:cNvSpPr>
            <a:spLocks noChangeArrowheads="1"/>
          </p:cNvSpPr>
          <p:nvPr/>
        </p:nvSpPr>
        <p:spPr bwMode="auto">
          <a:xfrm>
            <a:off x="3081585" y="529673"/>
            <a:ext cx="5643562" cy="506413"/>
          </a:xfrm>
          <a:prstGeom prst="rect">
            <a:avLst/>
          </a:prstGeom>
          <a:noFill/>
          <a:ln w="9525">
            <a:noFill/>
            <a:miter lim="800000"/>
            <a:headEnd/>
            <a:tailEnd/>
          </a:ln>
          <a:effectLst/>
        </p:spPr>
        <p:txBody>
          <a:bodyPr/>
          <a:lstStyle/>
          <a:p>
            <a:pPr algn="r">
              <a:spcBef>
                <a:spcPct val="20000"/>
              </a:spcBef>
              <a:defRPr/>
            </a:pPr>
            <a:r>
              <a:rPr lang="pt-BR" b="1" dirty="0">
                <a:solidFill>
                  <a:schemeClr val="bg1">
                    <a:lumMod val="50000"/>
                  </a:schemeClr>
                </a:solidFill>
                <a:effectLst>
                  <a:outerShdw blurRad="38100" dist="38100" dir="2700000" algn="tl">
                    <a:srgbClr val="C0C0C0"/>
                  </a:outerShdw>
                </a:effectLst>
                <a:latin typeface="Myriad Pro" pitchFamily="34" charset="0"/>
                <a:cs typeface="+mn-cs"/>
              </a:rPr>
              <a:t>Aplicativos</a:t>
            </a:r>
          </a:p>
        </p:txBody>
      </p:sp>
      <p:pic>
        <p:nvPicPr>
          <p:cNvPr id="25" name="Espaço Reservado para Conteúdo 3">
            <a:extLst>
              <a:ext uri="{FF2B5EF4-FFF2-40B4-BE49-F238E27FC236}">
                <a16:creationId xmlns:a16="http://schemas.microsoft.com/office/drawing/2014/main" id="{7D50B2B3-A5F3-4204-A573-B0DA1FCC5241}"/>
              </a:ext>
            </a:extLst>
          </p:cNvPr>
          <p:cNvPicPr>
            <a:picLocks noGrp="1" noChangeAspect="1"/>
          </p:cNvPicPr>
          <p:nvPr>
            <p:ph idx="1"/>
          </p:nvPr>
        </p:nvPicPr>
        <p:blipFill>
          <a:blip r:embed="rId3"/>
          <a:stretch>
            <a:fillRect/>
          </a:stretch>
        </p:blipFill>
        <p:spPr>
          <a:xfrm>
            <a:off x="5364088" y="1036086"/>
            <a:ext cx="3492768" cy="5646642"/>
          </a:xfrm>
          <a:prstGeom prst="rect">
            <a:avLst/>
          </a:prstGeom>
        </p:spPr>
      </p:pic>
    </p:spTree>
    <p:extLst>
      <p:ext uri="{BB962C8B-B14F-4D97-AF65-F5344CB8AC3E}">
        <p14:creationId xmlns:p14="http://schemas.microsoft.com/office/powerpoint/2010/main" val="2121264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de cantos arredondados 6">
            <a:extLst>
              <a:ext uri="{FF2B5EF4-FFF2-40B4-BE49-F238E27FC236}">
                <a16:creationId xmlns:a16="http://schemas.microsoft.com/office/drawing/2014/main" id="{0133F106-C660-4578-9294-41159053E7C3}"/>
              </a:ext>
            </a:extLst>
          </p:cNvPr>
          <p:cNvSpPr/>
          <p:nvPr/>
        </p:nvSpPr>
        <p:spPr>
          <a:xfrm>
            <a:off x="1403350" y="2205038"/>
            <a:ext cx="2305050" cy="71913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pt-BR" b="1" dirty="0">
                <a:solidFill>
                  <a:schemeClr val="tx1">
                    <a:lumMod val="65000"/>
                    <a:lumOff val="35000"/>
                  </a:schemeClr>
                </a:solidFill>
                <a:latin typeface="Myriad Pro" pitchFamily="34" charset="0"/>
              </a:rPr>
              <a:t>Plataforma de equilíbrio</a:t>
            </a:r>
          </a:p>
        </p:txBody>
      </p:sp>
      <p:sp>
        <p:nvSpPr>
          <p:cNvPr id="155651" name="AutoShape 4" descr="Documento assinado clip art Oferta">
            <a:extLst>
              <a:ext uri="{FF2B5EF4-FFF2-40B4-BE49-F238E27FC236}">
                <a16:creationId xmlns:a16="http://schemas.microsoft.com/office/drawing/2014/main" id="{9656E04C-AEE5-4076-9355-B857F29FB6F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55652" name="AutoShape 6" descr="Documento assinado clip art Oferta">
            <a:extLst>
              <a:ext uri="{FF2B5EF4-FFF2-40B4-BE49-F238E27FC236}">
                <a16:creationId xmlns:a16="http://schemas.microsoft.com/office/drawing/2014/main" id="{2A9A3088-6563-456D-85B0-C04D574EBC7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55653" name="AutoShape 2" descr="http://img.ehowcdn.com/article-new/ehow/images/a08/3p/99/title-chart-scientific-paper-800x800.jpg">
            <a:extLst>
              <a:ext uri="{FF2B5EF4-FFF2-40B4-BE49-F238E27FC236}">
                <a16:creationId xmlns:a16="http://schemas.microsoft.com/office/drawing/2014/main" id="{6DD88ED4-A66F-4348-9D2C-F25CF90A50A3}"/>
              </a:ext>
            </a:extLst>
          </p:cNvPr>
          <p:cNvSpPr>
            <a:spLocks noChangeAspect="1" noChangeArrowheads="1"/>
          </p:cNvSpPr>
          <p:nvPr/>
        </p:nvSpPr>
        <p:spPr bwMode="auto">
          <a:xfrm>
            <a:off x="155575" y="-1371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pic>
        <p:nvPicPr>
          <p:cNvPr id="1026" name="Picture 2">
            <a:extLst>
              <a:ext uri="{FF2B5EF4-FFF2-40B4-BE49-F238E27FC236}">
                <a16:creationId xmlns:a16="http://schemas.microsoft.com/office/drawing/2014/main" id="{3F59B1E2-2D42-467C-8BB2-80E95211E3EF}"/>
              </a:ext>
            </a:extLst>
          </p:cNvPr>
          <p:cNvPicPr>
            <a:picLocks noChangeAspect="1" noChangeArrowheads="1"/>
          </p:cNvPicPr>
          <p:nvPr/>
        </p:nvPicPr>
        <p:blipFill>
          <a:blip r:embed="rId3"/>
          <a:srcRect l="24100" t="46996"/>
          <a:stretch>
            <a:fillRect/>
          </a:stretch>
        </p:blipFill>
        <p:spPr bwMode="auto">
          <a:xfrm>
            <a:off x="1439863" y="3789363"/>
            <a:ext cx="2268537" cy="2111375"/>
          </a:xfrm>
          <a:prstGeom prst="rect">
            <a:avLst/>
          </a:prstGeom>
          <a:ln>
            <a:noFill/>
          </a:ln>
          <a:effectLst>
            <a:outerShdw blurRad="292100" dist="139700" dir="2700000" algn="tl" rotWithShape="0">
              <a:srgbClr val="333333">
                <a:alpha val="65000"/>
              </a:srgbClr>
            </a:outerShdw>
          </a:effectLst>
        </p:spPr>
      </p:pic>
      <p:grpSp>
        <p:nvGrpSpPr>
          <p:cNvPr id="155655" name="Grupo 10">
            <a:extLst>
              <a:ext uri="{FF2B5EF4-FFF2-40B4-BE49-F238E27FC236}">
                <a16:creationId xmlns:a16="http://schemas.microsoft.com/office/drawing/2014/main" id="{4EACDBCD-DD90-4D63-9DF7-AC78BF01DC03}"/>
              </a:ext>
            </a:extLst>
          </p:cNvPr>
          <p:cNvGrpSpPr>
            <a:grpSpLocks/>
          </p:cNvGrpSpPr>
          <p:nvPr/>
        </p:nvGrpSpPr>
        <p:grpSpPr bwMode="auto">
          <a:xfrm>
            <a:off x="5500688" y="2071688"/>
            <a:ext cx="2160587" cy="4357687"/>
            <a:chOff x="5580112" y="1556792"/>
            <a:chExt cx="2160240" cy="4409220"/>
          </a:xfrm>
        </p:grpSpPr>
        <p:pic>
          <p:nvPicPr>
            <p:cNvPr id="1027" name="Picture 3">
              <a:extLst>
                <a:ext uri="{FF2B5EF4-FFF2-40B4-BE49-F238E27FC236}">
                  <a16:creationId xmlns:a16="http://schemas.microsoft.com/office/drawing/2014/main" id="{F62165BE-86EF-40F7-8613-62478EA39342}"/>
                </a:ext>
              </a:extLst>
            </p:cNvPr>
            <p:cNvPicPr>
              <a:picLocks noChangeAspect="1" noChangeArrowheads="1"/>
            </p:cNvPicPr>
            <p:nvPr/>
          </p:nvPicPr>
          <p:blipFill>
            <a:blip r:embed="rId4"/>
            <a:srcRect l="47529" t="19677"/>
            <a:stretch>
              <a:fillRect/>
            </a:stretch>
          </p:blipFill>
          <p:spPr bwMode="auto">
            <a:xfrm>
              <a:off x="5580112" y="1556792"/>
              <a:ext cx="2160240" cy="4409220"/>
            </a:xfrm>
            <a:prstGeom prst="rect">
              <a:avLst/>
            </a:prstGeom>
            <a:ln>
              <a:noFill/>
            </a:ln>
            <a:effectLst>
              <a:outerShdw blurRad="292100" dist="139700" dir="2700000" algn="tl" rotWithShape="0">
                <a:srgbClr val="333333">
                  <a:alpha val="65000"/>
                </a:srgbClr>
              </a:outerShdw>
            </a:effectLst>
          </p:spPr>
        </p:pic>
        <p:sp>
          <p:nvSpPr>
            <p:cNvPr id="12" name="Retângulo 11">
              <a:extLst>
                <a:ext uri="{FF2B5EF4-FFF2-40B4-BE49-F238E27FC236}">
                  <a16:creationId xmlns:a16="http://schemas.microsoft.com/office/drawing/2014/main" id="{37852E4F-6D16-4299-804C-70456DECEE57}"/>
                </a:ext>
              </a:extLst>
            </p:cNvPr>
            <p:cNvSpPr/>
            <p:nvPr/>
          </p:nvSpPr>
          <p:spPr>
            <a:xfrm>
              <a:off x="6876891" y="1772033"/>
              <a:ext cx="358717" cy="432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
        <p:nvSpPr>
          <p:cNvPr id="10" name="Rectangle 22">
            <a:extLst>
              <a:ext uri="{FF2B5EF4-FFF2-40B4-BE49-F238E27FC236}">
                <a16:creationId xmlns:a16="http://schemas.microsoft.com/office/drawing/2014/main" id="{B8A43A5D-2160-4A6A-A4AD-8189150210CD}"/>
              </a:ext>
            </a:extLst>
          </p:cNvPr>
          <p:cNvSpPr>
            <a:spLocks noChangeArrowheads="1"/>
          </p:cNvSpPr>
          <p:nvPr/>
        </p:nvSpPr>
        <p:spPr bwMode="auto">
          <a:xfrm>
            <a:off x="3071813" y="993775"/>
            <a:ext cx="5643562" cy="506413"/>
          </a:xfrm>
          <a:prstGeom prst="rect">
            <a:avLst/>
          </a:prstGeom>
          <a:noFill/>
          <a:ln w="9525">
            <a:noFill/>
            <a:miter lim="800000"/>
            <a:headEnd/>
            <a:tailEnd/>
          </a:ln>
          <a:effectLst/>
        </p:spPr>
        <p:txBody>
          <a:bodyPr/>
          <a:lstStyle/>
          <a:p>
            <a:pPr algn="r">
              <a:spcBef>
                <a:spcPct val="20000"/>
              </a:spcBef>
              <a:defRPr/>
            </a:pPr>
            <a:r>
              <a:rPr lang="pt-BR" b="1" dirty="0">
                <a:solidFill>
                  <a:schemeClr val="bg1">
                    <a:lumMod val="50000"/>
                  </a:schemeClr>
                </a:solidFill>
                <a:effectLst>
                  <a:outerShdw blurRad="38100" dist="38100" dir="2700000" algn="tl">
                    <a:srgbClr val="C0C0C0"/>
                  </a:outerShdw>
                </a:effectLst>
                <a:latin typeface="Myriad Pro" pitchFamily="34" charset="0"/>
                <a:cs typeface="+mn-cs"/>
              </a:rPr>
              <a:t>Consultoria e </a:t>
            </a:r>
            <a:r>
              <a:rPr lang="pt-BR" b="1" dirty="0" err="1">
                <a:solidFill>
                  <a:schemeClr val="bg1">
                    <a:lumMod val="50000"/>
                  </a:schemeClr>
                </a:solidFill>
                <a:effectLst>
                  <a:outerShdw blurRad="38100" dist="38100" dir="2700000" algn="tl">
                    <a:srgbClr val="C0C0C0"/>
                  </a:outerShdw>
                </a:effectLst>
                <a:latin typeface="Myriad Pro" pitchFamily="34" charset="0"/>
                <a:cs typeface="+mn-cs"/>
              </a:rPr>
              <a:t>P&amp;D</a:t>
            </a:r>
            <a:r>
              <a:rPr lang="pt-BR" b="1" dirty="0">
                <a:solidFill>
                  <a:schemeClr val="bg1">
                    <a:lumMod val="50000"/>
                  </a:schemeClr>
                </a:solidFill>
                <a:effectLst>
                  <a:outerShdw blurRad="38100" dist="38100" dir="2700000" algn="tl">
                    <a:srgbClr val="C0C0C0"/>
                  </a:outerShdw>
                </a:effectLst>
                <a:latin typeface="Myriad Pro" pitchFamily="34" charset="0"/>
                <a:cs typeface="+mn-cs"/>
              </a:rPr>
              <a:t> (em desenvolvimento)</a:t>
            </a:r>
          </a:p>
        </p:txBody>
      </p:sp>
      <p:sp>
        <p:nvSpPr>
          <p:cNvPr id="13" name="Retângulo 12">
            <a:extLst>
              <a:ext uri="{FF2B5EF4-FFF2-40B4-BE49-F238E27FC236}">
                <a16:creationId xmlns:a16="http://schemas.microsoft.com/office/drawing/2014/main" id="{E362E80F-3FB0-401D-9614-ECB3134B4653}"/>
              </a:ext>
            </a:extLst>
          </p:cNvPr>
          <p:cNvSpPr/>
          <p:nvPr/>
        </p:nvSpPr>
        <p:spPr>
          <a:xfrm>
            <a:off x="5884863" y="3286125"/>
            <a:ext cx="241300" cy="492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2151967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3FA2589-A5AD-4D79-B220-53B45A18569F}"/>
              </a:ext>
            </a:extLst>
          </p:cNvPr>
          <p:cNvSpPr txBox="1">
            <a:spLocks noChangeArrowheads="1"/>
          </p:cNvSpPr>
          <p:nvPr/>
        </p:nvSpPr>
        <p:spPr bwMode="auto">
          <a:xfrm>
            <a:off x="468313" y="44450"/>
            <a:ext cx="87836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000" b="1">
                <a:solidFill>
                  <a:srgbClr val="C00000"/>
                </a:solidFill>
                <a:latin typeface="Trebuchet MS" panose="020B0603020202020204" pitchFamily="34" charset="0"/>
              </a:rPr>
              <a:t>Localização do sistema de temporização central – “relógio”</a:t>
            </a:r>
          </a:p>
        </p:txBody>
      </p:sp>
      <p:pic>
        <p:nvPicPr>
          <p:cNvPr id="53251" name="Picture 6" descr="Imagem2">
            <a:extLst>
              <a:ext uri="{FF2B5EF4-FFF2-40B4-BE49-F238E27FC236}">
                <a16:creationId xmlns:a16="http://schemas.microsoft.com/office/drawing/2014/main" id="{A6BF3CFC-E261-42B9-846B-89E5C7265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8051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7">
            <a:extLst>
              <a:ext uri="{FF2B5EF4-FFF2-40B4-BE49-F238E27FC236}">
                <a16:creationId xmlns:a16="http://schemas.microsoft.com/office/drawing/2014/main" id="{0AF30C4B-CE35-41AD-ADE1-1171A834394E}"/>
              </a:ext>
            </a:extLst>
          </p:cNvPr>
          <p:cNvSpPr txBox="1">
            <a:spLocks noChangeArrowheads="1"/>
          </p:cNvSpPr>
          <p:nvPr/>
        </p:nvSpPr>
        <p:spPr bwMode="auto">
          <a:xfrm>
            <a:off x="6804025" y="2708275"/>
            <a:ext cx="86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pt-BR" sz="2000" b="1">
                <a:solidFill>
                  <a:srgbClr val="FFFFFF"/>
                </a:solidFill>
                <a:latin typeface="Verdana" panose="020B0604030504040204" pitchFamily="34" charset="0"/>
              </a:rPr>
              <a:t>NSQ</a:t>
            </a:r>
          </a:p>
        </p:txBody>
      </p:sp>
      <p:sp>
        <p:nvSpPr>
          <p:cNvPr id="9" name="Text Box 8">
            <a:extLst>
              <a:ext uri="{FF2B5EF4-FFF2-40B4-BE49-F238E27FC236}">
                <a16:creationId xmlns:a16="http://schemas.microsoft.com/office/drawing/2014/main" id="{C1ACC22F-C31F-4006-9B10-6CE7FAFED384}"/>
              </a:ext>
            </a:extLst>
          </p:cNvPr>
          <p:cNvSpPr txBox="1">
            <a:spLocks noChangeArrowheads="1"/>
          </p:cNvSpPr>
          <p:nvPr/>
        </p:nvSpPr>
        <p:spPr bwMode="auto">
          <a:xfrm>
            <a:off x="1727200" y="5084763"/>
            <a:ext cx="5688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pt-BR" altLang="pt-BR" sz="2400" b="1">
                <a:solidFill>
                  <a:srgbClr val="FFFF00"/>
                </a:solidFill>
                <a:latin typeface="Verdana" panose="020B0604030504040204" pitchFamily="34" charset="0"/>
              </a:rPr>
              <a:t>Núcleo supra-quiasmático do hipotálamo</a:t>
            </a:r>
            <a:endParaRPr lang="en-US" altLang="pt-BR" sz="2400" b="1">
              <a:solidFill>
                <a:srgbClr val="FFFF00"/>
              </a:solidFill>
              <a:latin typeface="Verdana" panose="020B0604030504040204" pitchFamily="34" charset="0"/>
            </a:endParaRPr>
          </a:p>
        </p:txBody>
      </p:sp>
      <p:sp>
        <p:nvSpPr>
          <p:cNvPr id="10" name="Line 9">
            <a:extLst>
              <a:ext uri="{FF2B5EF4-FFF2-40B4-BE49-F238E27FC236}">
                <a16:creationId xmlns:a16="http://schemas.microsoft.com/office/drawing/2014/main" id="{E6EB9110-F3CC-4920-9F9E-187933CB22B2}"/>
              </a:ext>
            </a:extLst>
          </p:cNvPr>
          <p:cNvSpPr>
            <a:spLocks noChangeShapeType="1"/>
          </p:cNvSpPr>
          <p:nvPr/>
        </p:nvSpPr>
        <p:spPr bwMode="auto">
          <a:xfrm flipH="1" flipV="1">
            <a:off x="4716463" y="3357563"/>
            <a:ext cx="0" cy="18002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pic>
        <p:nvPicPr>
          <p:cNvPr id="53255" name="Picture 3">
            <a:extLst>
              <a:ext uri="{FF2B5EF4-FFF2-40B4-BE49-F238E27FC236}">
                <a16:creationId xmlns:a16="http://schemas.microsoft.com/office/drawing/2014/main" id="{ED37D435-2F4F-4DA7-BA02-BF6716AFC9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6524625"/>
            <a:ext cx="31877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41369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guiacomprar.com.br/fotos/2010/01/celular-hiphone-ate-32-gb-com-wi-fi.jpg"/>
          <p:cNvPicPr>
            <a:picLocks noChangeAspect="1" noChangeArrowheads="1"/>
          </p:cNvPicPr>
          <p:nvPr/>
        </p:nvPicPr>
        <p:blipFill>
          <a:blip r:embed="rId2" cstate="print"/>
          <a:srcRect/>
          <a:stretch>
            <a:fillRect/>
          </a:stretch>
        </p:blipFill>
        <p:spPr bwMode="auto">
          <a:xfrm>
            <a:off x="572007" y="1730682"/>
            <a:ext cx="1800200" cy="1916563"/>
          </a:xfrm>
          <a:prstGeom prst="rect">
            <a:avLst/>
          </a:prstGeom>
          <a:noFill/>
        </p:spPr>
      </p:pic>
      <p:pic>
        <p:nvPicPr>
          <p:cNvPr id="5" name="Picture 9" descr="http://t0.gstatic.com/images?q=tbn:ANd9GcQFWHA37sLqXLiLNkrkEVlYqDFfEXLQFez7Wm8CYgaXVpd9ojft"/>
          <p:cNvPicPr>
            <a:picLocks noChangeAspect="1" noChangeArrowheads="1"/>
          </p:cNvPicPr>
          <p:nvPr/>
        </p:nvPicPr>
        <p:blipFill>
          <a:blip r:embed="rId3" cstate="print"/>
          <a:srcRect/>
          <a:stretch>
            <a:fillRect/>
          </a:stretch>
        </p:blipFill>
        <p:spPr bwMode="auto">
          <a:xfrm>
            <a:off x="383730" y="4464779"/>
            <a:ext cx="2908353" cy="1382806"/>
          </a:xfrm>
          <a:prstGeom prst="rect">
            <a:avLst/>
          </a:prstGeom>
          <a:noFill/>
        </p:spPr>
      </p:pic>
      <p:pic>
        <p:nvPicPr>
          <p:cNvPr id="7" name="Picture 4" descr="http://mydoctor.kaiserpermanente.org/ncal/Images/actigraphy_520_284_tcm28-497786.jpg"/>
          <p:cNvPicPr>
            <a:picLocks noChangeAspect="1" noChangeArrowheads="1"/>
          </p:cNvPicPr>
          <p:nvPr/>
        </p:nvPicPr>
        <p:blipFill>
          <a:blip r:embed="rId4" cstate="print"/>
          <a:srcRect/>
          <a:stretch>
            <a:fillRect/>
          </a:stretch>
        </p:blipFill>
        <p:spPr bwMode="auto">
          <a:xfrm>
            <a:off x="5904372" y="1643778"/>
            <a:ext cx="2736304" cy="1152405"/>
          </a:xfrm>
          <a:prstGeom prst="rect">
            <a:avLst/>
          </a:prstGeom>
          <a:noFill/>
        </p:spPr>
      </p:pic>
      <p:pic>
        <p:nvPicPr>
          <p:cNvPr id="1026" name="Picture 2" descr="Resultado de imagem para polissonografia portát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285" y="3480792"/>
            <a:ext cx="2986354" cy="1207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I PVT-192 Psychomotor Vigilance Task 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5373216"/>
            <a:ext cx="2107345" cy="1352352"/>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0"/>
          <p:cNvSpPr>
            <a:spLocks noGrp="1"/>
          </p:cNvSpPr>
          <p:nvPr>
            <p:ph type="title"/>
          </p:nvPr>
        </p:nvSpPr>
        <p:spPr>
          <a:xfrm>
            <a:off x="457200" y="44624"/>
            <a:ext cx="8229600" cy="1251062"/>
          </a:xfrm>
        </p:spPr>
        <p:txBody>
          <a:bodyPr>
            <a:normAutofit/>
          </a:bodyPr>
          <a:lstStyle/>
          <a:p>
            <a:pPr algn="r"/>
            <a:r>
              <a:rPr lang="pt-BR" sz="3200" dirty="0">
                <a:solidFill>
                  <a:srgbClr val="C00000"/>
                </a:solidFill>
                <a:latin typeface="Calibri" panose="020F0502020204030204" pitchFamily="34" charset="0"/>
                <a:cs typeface="Calibri" panose="020F0502020204030204" pitchFamily="34" charset="0"/>
              </a:rPr>
              <a:t>Prevenção de acidentes causados por sono</a:t>
            </a:r>
          </a:p>
        </p:txBody>
      </p:sp>
      <p:pic>
        <p:nvPicPr>
          <p:cNvPr id="10" name="Picture 12">
            <a:extLst>
              <a:ext uri="{FF2B5EF4-FFF2-40B4-BE49-F238E27FC236}">
                <a16:creationId xmlns:a16="http://schemas.microsoft.com/office/drawing/2014/main" id="{8A544FEF-0A0B-4202-A7B1-38854233EB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7708" y="2564904"/>
            <a:ext cx="1883689" cy="3552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00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a:extLst>
              <a:ext uri="{FF2B5EF4-FFF2-40B4-BE49-F238E27FC236}">
                <a16:creationId xmlns:a16="http://schemas.microsoft.com/office/drawing/2014/main" id="{74685B39-269F-43C6-BA4A-38E1EF247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685800"/>
            <a:ext cx="47117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a:extLst>
              <a:ext uri="{FF2B5EF4-FFF2-40B4-BE49-F238E27FC236}">
                <a16:creationId xmlns:a16="http://schemas.microsoft.com/office/drawing/2014/main" id="{73873465-287C-4538-A668-E3AA13434F9C}"/>
              </a:ext>
            </a:extLst>
          </p:cNvPr>
          <p:cNvSpPr txBox="1">
            <a:spLocks noChangeArrowheads="1"/>
          </p:cNvSpPr>
          <p:nvPr/>
        </p:nvSpPr>
        <p:spPr bwMode="auto">
          <a:xfrm>
            <a:off x="633413" y="6324600"/>
            <a:ext cx="220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pt-BR" sz="1600">
                <a:solidFill>
                  <a:srgbClr val="000000"/>
                </a:solidFill>
                <a:latin typeface="Times New Roman" panose="02020603050405020304" pitchFamily="18" charset="0"/>
              </a:rPr>
              <a:t>Fonte: Asbjorn Habberstad</a:t>
            </a:r>
          </a:p>
        </p:txBody>
      </p:sp>
    </p:spTree>
    <p:extLst>
      <p:ext uri="{BB962C8B-B14F-4D97-AF65-F5344CB8AC3E}">
        <p14:creationId xmlns:p14="http://schemas.microsoft.com/office/powerpoint/2010/main" val="4220372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additive="base">
                                        <p:cTn id="7" dur="500" fill="hold"/>
                                        <p:tgtEl>
                                          <p:spTgt spid="70659"/>
                                        </p:tgtEl>
                                        <p:attrNameLst>
                                          <p:attrName>ppt_x</p:attrName>
                                        </p:attrNameLst>
                                      </p:cBhvr>
                                      <p:tavLst>
                                        <p:tav tm="0">
                                          <p:val>
                                            <p:strVal val="0-#ppt_w/2"/>
                                          </p:val>
                                        </p:tav>
                                        <p:tav tm="100000">
                                          <p:val>
                                            <p:strVal val="#ppt_x"/>
                                          </p:val>
                                        </p:tav>
                                      </p:tavLst>
                                    </p:anim>
                                    <p:anim calcmode="lin" valueType="num">
                                      <p:cBhvr additive="base">
                                        <p:cTn id="8" dur="500" fill="hold"/>
                                        <p:tgtEl>
                                          <p:spTgt spid="706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i="1" dirty="0">
                <a:effectLst>
                  <a:outerShdw blurRad="38100" dist="38100" dir="2700000" algn="tl">
                    <a:srgbClr val="000000">
                      <a:alpha val="43137"/>
                    </a:srgbClr>
                  </a:outerShdw>
                </a:effectLst>
              </a:rPr>
              <a:t>AGRADECIMENTOS</a:t>
            </a:r>
          </a:p>
        </p:txBody>
      </p:sp>
      <p:sp>
        <p:nvSpPr>
          <p:cNvPr id="3" name="Espaço Reservado para Conteúdo 2"/>
          <p:cNvSpPr>
            <a:spLocks noGrp="1"/>
          </p:cNvSpPr>
          <p:nvPr>
            <p:ph idx="1"/>
          </p:nvPr>
        </p:nvSpPr>
        <p:spPr/>
        <p:txBody>
          <a:bodyPr>
            <a:normAutofit fontScale="92500"/>
          </a:bodyPr>
          <a:lstStyle/>
          <a:p>
            <a:pPr>
              <a:lnSpc>
                <a:spcPct val="150000"/>
              </a:lnSpc>
            </a:pPr>
            <a:r>
              <a:rPr lang="pt-BR" dirty="0"/>
              <a:t>Centro Multidisciplinar em Sonolência e Acidentes – CEMSA</a:t>
            </a:r>
          </a:p>
          <a:p>
            <a:pPr>
              <a:lnSpc>
                <a:spcPct val="150000"/>
              </a:lnSpc>
            </a:pPr>
            <a:r>
              <a:rPr lang="pt-BR" dirty="0"/>
              <a:t>Centro de Estudos em Psicobiologia e Exercício – CEPE</a:t>
            </a:r>
          </a:p>
          <a:p>
            <a:pPr>
              <a:lnSpc>
                <a:spcPct val="150000"/>
              </a:lnSpc>
            </a:pPr>
            <a:r>
              <a:rPr lang="pt-BR" dirty="0"/>
              <a:t>Universidade Federal de Minas Gerais – UFMG</a:t>
            </a:r>
          </a:p>
          <a:p>
            <a:pPr>
              <a:lnSpc>
                <a:spcPct val="150000"/>
              </a:lnSpc>
            </a:pPr>
            <a:r>
              <a:rPr lang="pt-BR" dirty="0"/>
              <a:t>Universidade Federal de São Paulo – UNIFESP</a:t>
            </a:r>
          </a:p>
          <a:p>
            <a:pPr>
              <a:lnSpc>
                <a:spcPct val="150000"/>
              </a:lnSpc>
            </a:pPr>
            <a:r>
              <a:rPr lang="pt-BR" dirty="0"/>
              <a:t>Instituto do Sono – AFIP</a:t>
            </a:r>
          </a:p>
          <a:p>
            <a:pPr>
              <a:lnSpc>
                <a:spcPct val="150000"/>
              </a:lnSpc>
            </a:pPr>
            <a:r>
              <a:rPr lang="pt-BR" dirty="0"/>
              <a:t>CNPq</a:t>
            </a:r>
          </a:p>
          <a:p>
            <a:pPr>
              <a:lnSpc>
                <a:spcPct val="150000"/>
              </a:lnSpc>
            </a:pPr>
            <a:r>
              <a:rPr lang="pt-BR" dirty="0"/>
              <a:t>DENATRAN / CTSMA</a:t>
            </a:r>
          </a:p>
          <a:p>
            <a:pPr>
              <a:lnSpc>
                <a:spcPct val="150000"/>
              </a:lnSpc>
            </a:pPr>
            <a:r>
              <a:rPr lang="pt-BR" dirty="0"/>
              <a:t>Câmara dos Deputados</a:t>
            </a:r>
          </a:p>
          <a:p>
            <a:pPr>
              <a:lnSpc>
                <a:spcPct val="150000"/>
              </a:lnSpc>
            </a:pPr>
            <a:endParaRPr lang="pt-BR" dirty="0"/>
          </a:p>
          <a:p>
            <a:pPr marL="0" indent="0">
              <a:lnSpc>
                <a:spcPct val="150000"/>
              </a:lnSpc>
              <a:buNone/>
            </a:pPr>
            <a:endParaRPr lang="pt-BR" dirty="0"/>
          </a:p>
        </p:txBody>
      </p:sp>
    </p:spTree>
    <p:extLst>
      <p:ext uri="{BB962C8B-B14F-4D97-AF65-F5344CB8AC3E}">
        <p14:creationId xmlns:p14="http://schemas.microsoft.com/office/powerpoint/2010/main" val="4167139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9070CB75-AB5F-4A4C-B1E8-FB9965D24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450" y="-25400"/>
            <a:ext cx="77851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8" name="Picture 4">
            <a:extLst>
              <a:ext uri="{FF2B5EF4-FFF2-40B4-BE49-F238E27FC236}">
                <a16:creationId xmlns:a16="http://schemas.microsoft.com/office/drawing/2014/main" id="{CCB8A171-FE0E-41DF-B294-DD9E46BD82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0800" y="6527800"/>
            <a:ext cx="7785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ontrols>
      <mc:AlternateContent xmlns:mc="http://schemas.openxmlformats.org/markup-compatibility/2006">
        <mc:Choice xmlns:v="urn:schemas-microsoft-com:vml" Requires="v">
          <p:control spid="1032" r:id="rId2" imgW="8466667" imgH="4700212"/>
        </mc:Choice>
        <mc:Fallback>
          <p:control r:id="rId2" imgW="8466667" imgH="4700212">
            <p:pic>
              <p:nvPicPr>
                <p:cNvPr id="1026" name="ShockwaveFlash1">
                  <a:extLst>
                    <a:ext uri="{FF2B5EF4-FFF2-40B4-BE49-F238E27FC236}">
                      <a16:creationId xmlns:a16="http://schemas.microsoft.com/office/drawing/2014/main" id="{54192D19-2CC8-474A-94BF-B2FD285AC86D}"/>
                    </a:ext>
                  </a:extLst>
                </p:cNvPr>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358775" y="765175"/>
                  <a:ext cx="8467725" cy="47005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7949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61FD88C6-E4B4-433F-A044-5862D8322FCE}"/>
              </a:ext>
            </a:extLst>
          </p:cNvPr>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709613" y="-12700"/>
            <a:ext cx="7699375" cy="1143000"/>
          </a:xfrm>
        </p:spPr>
      </p:pic>
      <p:pic>
        <p:nvPicPr>
          <p:cNvPr id="69635" name="Picture 3">
            <a:extLst>
              <a:ext uri="{FF2B5EF4-FFF2-40B4-BE49-F238E27FC236}">
                <a16:creationId xmlns:a16="http://schemas.microsoft.com/office/drawing/2014/main" id="{EBD3F058-58F0-4B87-8779-C2EBFCBA9B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50" y="6524625"/>
            <a:ext cx="8928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9636" name="Picture 4" descr="ramelteon_sleep_cycle_2">
            <a:extLst>
              <a:ext uri="{FF2B5EF4-FFF2-40B4-BE49-F238E27FC236}">
                <a16:creationId xmlns:a16="http://schemas.microsoft.com/office/drawing/2014/main" id="{73E2F8C8-7989-4995-A5B8-D1FF6961F700}"/>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914400" y="1422400"/>
            <a:ext cx="7543800" cy="5029200"/>
          </a:xfrm>
        </p:spPr>
      </p:pic>
    </p:spTree>
    <p:extLst>
      <p:ext uri="{BB962C8B-B14F-4D97-AF65-F5344CB8AC3E}">
        <p14:creationId xmlns:p14="http://schemas.microsoft.com/office/powerpoint/2010/main" val="310468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F14049A-EA16-4BAD-961B-EFB5556B3A2C}"/>
              </a:ext>
            </a:extLst>
          </p:cNvPr>
          <p:cNvSpPr>
            <a:spLocks noGrp="1" noChangeArrowheads="1"/>
          </p:cNvSpPr>
          <p:nvPr>
            <p:ph type="title"/>
          </p:nvPr>
        </p:nvSpPr>
        <p:spPr>
          <a:xfrm>
            <a:off x="0" y="390525"/>
            <a:ext cx="9144000" cy="885825"/>
          </a:xfrm>
        </p:spPr>
        <p:txBody>
          <a:bodyPr/>
          <a:lstStyle/>
          <a:p>
            <a:r>
              <a:rPr lang="pt-BR" altLang="pt-BR" sz="3600">
                <a:solidFill>
                  <a:schemeClr val="tx1"/>
                </a:solidFill>
              </a:rPr>
              <a:t>MOMENTOS DE SONOLÊNCIA</a:t>
            </a:r>
          </a:p>
        </p:txBody>
      </p:sp>
      <p:sp>
        <p:nvSpPr>
          <p:cNvPr id="73731" name="Rectangle 3">
            <a:extLst>
              <a:ext uri="{FF2B5EF4-FFF2-40B4-BE49-F238E27FC236}">
                <a16:creationId xmlns:a16="http://schemas.microsoft.com/office/drawing/2014/main" id="{F1878C1C-FF0E-416F-9E42-57421ECFDB1B}"/>
              </a:ext>
            </a:extLst>
          </p:cNvPr>
          <p:cNvSpPr>
            <a:spLocks noGrp="1" noChangeArrowheads="1"/>
          </p:cNvSpPr>
          <p:nvPr>
            <p:ph type="body" sz="half" idx="1"/>
          </p:nvPr>
        </p:nvSpPr>
        <p:spPr>
          <a:xfrm>
            <a:off x="755650" y="2589213"/>
            <a:ext cx="3598863" cy="2701925"/>
          </a:xfrm>
        </p:spPr>
        <p:txBody>
          <a:bodyPr>
            <a:normAutofit fontScale="92500" lnSpcReduction="10000"/>
          </a:bodyPr>
          <a:lstStyle/>
          <a:p>
            <a:r>
              <a:rPr lang="pt-BR" altLang="pt-BR"/>
              <a:t>O ser humano é fisiologicamente programado para sentir 2 períodos de sonolência ao longo das 24 horas</a:t>
            </a:r>
          </a:p>
        </p:txBody>
      </p:sp>
      <p:pic>
        <p:nvPicPr>
          <p:cNvPr id="73732" name="Picture 4" descr="see-saw">
            <a:extLst>
              <a:ext uri="{FF2B5EF4-FFF2-40B4-BE49-F238E27FC236}">
                <a16:creationId xmlns:a16="http://schemas.microsoft.com/office/drawing/2014/main" id="{FF7CCCBB-9FBE-40FD-BB35-4245B25D3D87}"/>
              </a:ext>
            </a:extLst>
          </p:cNvPr>
          <p:cNvPicPr>
            <a:picLocks noGrp="1" noChangeAspect="1" noChangeArrowheads="1"/>
          </p:cNvPicPr>
          <p:nvPr>
            <p:ph sz="half" idx="2"/>
          </p:nvPr>
        </p:nvPicPr>
        <p:blipFill>
          <a:blip r:embed="rId3">
            <a:lum bright="-6000" contrast="18000"/>
            <a:extLst>
              <a:ext uri="{28A0092B-C50C-407E-A947-70E740481C1C}">
                <a14:useLocalDpi xmlns:a14="http://schemas.microsoft.com/office/drawing/2010/main" val="0"/>
              </a:ext>
            </a:extLst>
          </a:blip>
          <a:srcRect/>
          <a:stretch>
            <a:fillRect/>
          </a:stretch>
        </p:blipFill>
        <p:spPr>
          <a:xfrm>
            <a:off x="4359275" y="2371725"/>
            <a:ext cx="3873500" cy="2749550"/>
          </a:xfrm>
        </p:spPr>
      </p:pic>
    </p:spTree>
    <p:extLst>
      <p:ext uri="{BB962C8B-B14F-4D97-AF65-F5344CB8AC3E}">
        <p14:creationId xmlns:p14="http://schemas.microsoft.com/office/powerpoint/2010/main" val="170105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4" name="Object 2">
            <a:extLst>
              <a:ext uri="{FF2B5EF4-FFF2-40B4-BE49-F238E27FC236}">
                <a16:creationId xmlns:a16="http://schemas.microsoft.com/office/drawing/2014/main" id="{1AD8F471-98FA-4CCD-8727-9A6033D890B0}"/>
              </a:ext>
            </a:extLst>
          </p:cNvPr>
          <p:cNvGraphicFramePr>
            <a:graphicFrameLocks noChangeAspect="1"/>
          </p:cNvGraphicFramePr>
          <p:nvPr/>
        </p:nvGraphicFramePr>
        <p:xfrm>
          <a:off x="-288925" y="0"/>
          <a:ext cx="9432925" cy="7110413"/>
        </p:xfrm>
        <a:graphic>
          <a:graphicData uri="http://schemas.openxmlformats.org/presentationml/2006/ole">
            <mc:AlternateContent xmlns:mc="http://schemas.openxmlformats.org/markup-compatibility/2006">
              <mc:Choice xmlns:v="urn:schemas-microsoft-com:vml" Requires="v">
                <p:oleObj spid="_x0000_s3080" r:id="rId4" imgW="9431329" imgH="7108552" progId="Excel.Sheet.8">
                  <p:embed/>
                </p:oleObj>
              </mc:Choice>
              <mc:Fallback>
                <p:oleObj r:id="rId4" imgW="9431329" imgH="7108552" progId="Excel.Sheet.8">
                  <p:embed/>
                  <p:pic>
                    <p:nvPicPr>
                      <p:cNvPr id="120834" name="Object 2">
                        <a:extLst>
                          <a:ext uri="{FF2B5EF4-FFF2-40B4-BE49-F238E27FC236}">
                            <a16:creationId xmlns:a16="http://schemas.microsoft.com/office/drawing/2014/main" id="{1AD8F471-98FA-4CCD-8727-9A6033D89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0"/>
                        <a:ext cx="9432925"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 name="Conector reto 3">
            <a:extLst>
              <a:ext uri="{FF2B5EF4-FFF2-40B4-BE49-F238E27FC236}">
                <a16:creationId xmlns:a16="http://schemas.microsoft.com/office/drawing/2014/main" id="{253370F0-4B4D-499E-88EC-A1DDFAC584E6}"/>
              </a:ext>
            </a:extLst>
          </p:cNvPr>
          <p:cNvCxnSpPr/>
          <p:nvPr/>
        </p:nvCxnSpPr>
        <p:spPr>
          <a:xfrm>
            <a:off x="1071563" y="5643563"/>
            <a:ext cx="1676400" cy="0"/>
          </a:xfrm>
          <a:prstGeom prst="line">
            <a:avLst/>
          </a:prstGeom>
          <a:ln w="168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ector reto 4">
            <a:extLst>
              <a:ext uri="{FF2B5EF4-FFF2-40B4-BE49-F238E27FC236}">
                <a16:creationId xmlns:a16="http://schemas.microsoft.com/office/drawing/2014/main" id="{F7331904-2673-4E92-96EF-1A5F1EDA5A90}"/>
              </a:ext>
            </a:extLst>
          </p:cNvPr>
          <p:cNvCxnSpPr/>
          <p:nvPr/>
        </p:nvCxnSpPr>
        <p:spPr>
          <a:xfrm>
            <a:off x="4605338" y="5643563"/>
            <a:ext cx="1285875" cy="0"/>
          </a:xfrm>
          <a:prstGeom prst="line">
            <a:avLst/>
          </a:prstGeom>
          <a:ln w="1682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2">
            <a:extLst>
              <a:ext uri="{FF2B5EF4-FFF2-40B4-BE49-F238E27FC236}">
                <a16:creationId xmlns:a16="http://schemas.microsoft.com/office/drawing/2014/main" id="{98CCF182-86A8-4155-9F1A-80BEAA638244}"/>
              </a:ext>
            </a:extLst>
          </p:cNvPr>
          <p:cNvSpPr txBox="1">
            <a:spLocks noChangeArrowheads="1"/>
          </p:cNvSpPr>
          <p:nvPr/>
        </p:nvSpPr>
        <p:spPr>
          <a:xfrm>
            <a:off x="5021585" y="577891"/>
            <a:ext cx="4032250" cy="584200"/>
          </a:xfrm>
          <a:prstGeom prst="rect">
            <a:avLst/>
          </a:prstGeom>
        </p:spPr>
        <p:txBody>
          <a:bodyPr wrap="none">
            <a:spAutoFit/>
          </a:bodyPr>
          <a:lstStyle/>
          <a:p>
            <a:pPr fontAlgn="auto">
              <a:spcAft>
                <a:spcPts val="0"/>
              </a:spcAft>
              <a:defRPr/>
            </a:pPr>
            <a:r>
              <a:rPr lang="pt-BR" altLang="en-AU" sz="3200" b="1" dirty="0">
                <a:solidFill>
                  <a:srgbClr val="C00000"/>
                </a:solidFill>
                <a:ea typeface="+mj-ea"/>
              </a:rPr>
              <a:t>Momentos de risco </a:t>
            </a:r>
          </a:p>
        </p:txBody>
      </p:sp>
      <p:sp>
        <p:nvSpPr>
          <p:cNvPr id="7" name="Rectangle 2">
            <a:extLst>
              <a:ext uri="{FF2B5EF4-FFF2-40B4-BE49-F238E27FC236}">
                <a16:creationId xmlns:a16="http://schemas.microsoft.com/office/drawing/2014/main" id="{2A91C5DB-893C-4BAE-BEF8-803FE152FA7D}"/>
              </a:ext>
            </a:extLst>
          </p:cNvPr>
          <p:cNvSpPr txBox="1">
            <a:spLocks noChangeArrowheads="1"/>
          </p:cNvSpPr>
          <p:nvPr/>
        </p:nvSpPr>
        <p:spPr>
          <a:xfrm>
            <a:off x="-180528" y="218850"/>
            <a:ext cx="5581005" cy="609600"/>
          </a:xfrm>
          <a:prstGeom prst="rect">
            <a:avLst/>
          </a:prstGeom>
        </p:spPr>
        <p:txBody>
          <a:bodyPr>
            <a:normAutofit fontScale="90000" lnSpcReduction="20000"/>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pt-BR" altLang="pt-BR" dirty="0">
                <a:solidFill>
                  <a:schemeClr val="tx1"/>
                </a:solidFill>
              </a:rPr>
              <a:t>Temperatura Corporal</a:t>
            </a:r>
          </a:p>
        </p:txBody>
      </p:sp>
    </p:spTree>
    <p:extLst>
      <p:ext uri="{BB962C8B-B14F-4D97-AF65-F5344CB8AC3E}">
        <p14:creationId xmlns:p14="http://schemas.microsoft.com/office/powerpoint/2010/main" val="736109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04C6625A-5384-4DD0-81F8-FC78CACEE5D9}"/>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solidFill>
                <a:prstClr val="white"/>
              </a:solidFill>
            </a:endParaRPr>
          </a:p>
        </p:txBody>
      </p:sp>
      <p:pic>
        <p:nvPicPr>
          <p:cNvPr id="76803" name="Picture 8">
            <a:extLst>
              <a:ext uri="{FF2B5EF4-FFF2-40B4-BE49-F238E27FC236}">
                <a16:creationId xmlns:a16="http://schemas.microsoft.com/office/drawing/2014/main" id="{E28AD12F-9459-485F-8B94-B78D46F26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488" y="4581525"/>
            <a:ext cx="460851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AutoShape 2" descr="http://4.bp.blogspot.com/-8kBBfPjSELM/TrTezpUPkdI/AAAAAAAAbq4/qNvvBWakkAs/s1600/2011-11-02t182841z_11810640.jpg">
            <a:extLst>
              <a:ext uri="{FF2B5EF4-FFF2-40B4-BE49-F238E27FC236}">
                <a16:creationId xmlns:a16="http://schemas.microsoft.com/office/drawing/2014/main" id="{E9FCEFE2-CA9F-4B81-8DFD-934CF836FA9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76805" name="AutoShape 4" descr="http://4.bp.blogspot.com/-8kBBfPjSELM/TrTezpUPkdI/AAAAAAAAbq4/qNvvBWakkAs/s1600/2011-11-02t182841z_11810640.jpg">
            <a:extLst>
              <a:ext uri="{FF2B5EF4-FFF2-40B4-BE49-F238E27FC236}">
                <a16:creationId xmlns:a16="http://schemas.microsoft.com/office/drawing/2014/main" id="{9A5EF55A-DED5-4F83-B048-EBAA4DA344C5}"/>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76806" name="AutoShape 6" descr="http://4.bp.blogspot.com/-8kBBfPjSELM/TrTezpUPkdI/AAAAAAAAbq4/qNvvBWakkAs/s1600/2011-11-02t182841z_11810640.jpg">
            <a:extLst>
              <a:ext uri="{FF2B5EF4-FFF2-40B4-BE49-F238E27FC236}">
                <a16:creationId xmlns:a16="http://schemas.microsoft.com/office/drawing/2014/main" id="{9846A398-3CDF-4A3B-A131-DC633ADB0C5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pic>
        <p:nvPicPr>
          <p:cNvPr id="76807" name="Picture 7">
            <a:extLst>
              <a:ext uri="{FF2B5EF4-FFF2-40B4-BE49-F238E27FC236}">
                <a16:creationId xmlns:a16="http://schemas.microsoft.com/office/drawing/2014/main" id="{A867EE3C-CA56-4E05-BC1C-A93C561AC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88" t="35062" r="43277" b="13751"/>
          <a:stretch>
            <a:fillRect/>
          </a:stretch>
        </p:blipFill>
        <p:spPr bwMode="auto">
          <a:xfrm>
            <a:off x="0" y="79375"/>
            <a:ext cx="618331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8">
            <a:extLst>
              <a:ext uri="{FF2B5EF4-FFF2-40B4-BE49-F238E27FC236}">
                <a16:creationId xmlns:a16="http://schemas.microsoft.com/office/drawing/2014/main" id="{FA8B0686-A3B8-42C7-AE00-3CC0D8884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643" t="35062" r="52132" b="13751"/>
          <a:stretch>
            <a:fillRect/>
          </a:stretch>
        </p:blipFill>
        <p:spPr bwMode="auto">
          <a:xfrm>
            <a:off x="6227763" y="79375"/>
            <a:ext cx="2827337"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2" descr="http://2.bp.blogspot.com/-RWhKaJIx5cM/T5RgvGq4-mI/AAAAAAAAAP4/CmjQp0ZfLVE/s320/planeta+terra.jpg">
            <a:hlinkClick r:id="rId5"/>
            <a:extLst>
              <a:ext uri="{FF2B5EF4-FFF2-40B4-BE49-F238E27FC236}">
                <a16:creationId xmlns:a16="http://schemas.microsoft.com/office/drawing/2014/main" id="{374AE9B3-EFD1-427B-B31C-5C7656251A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3068638"/>
            <a:ext cx="282733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4" descr="Altamente detalhado planeta Terra à noite com os continentes em relevo, iluminado pela luz das cidades, translúcido e reflexivo oceano da Terra é cercada por uma rede luminosa, representando as principais rotas aéreas com base em dados reais Banco de Imagens - 14964906">
            <a:extLst>
              <a:ext uri="{FF2B5EF4-FFF2-40B4-BE49-F238E27FC236}">
                <a16:creationId xmlns:a16="http://schemas.microsoft.com/office/drawing/2014/main" id="{314C8666-89BD-4CD3-A696-2AB1C5CCC7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81525"/>
            <a:ext cx="44275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trela de 5 pontas 1">
            <a:extLst>
              <a:ext uri="{FF2B5EF4-FFF2-40B4-BE49-F238E27FC236}">
                <a16:creationId xmlns:a16="http://schemas.microsoft.com/office/drawing/2014/main" id="{8608F1AB-4486-4944-B30F-C1B7FD71A489}"/>
              </a:ext>
            </a:extLst>
          </p:cNvPr>
          <p:cNvSpPr/>
          <p:nvPr/>
        </p:nvSpPr>
        <p:spPr>
          <a:xfrm>
            <a:off x="1619250" y="1657350"/>
            <a:ext cx="5832475" cy="3384550"/>
          </a:xfrm>
          <a:prstGeom prst="star5">
            <a:avLst/>
          </a:prstGeom>
          <a:solidFill>
            <a:srgbClr val="C4C14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b="1" dirty="0">
                <a:solidFill>
                  <a:srgbClr val="000000"/>
                </a:solidFill>
              </a:rPr>
              <a:t>Sociedade 24 horas</a:t>
            </a:r>
          </a:p>
        </p:txBody>
      </p:sp>
    </p:spTree>
    <p:extLst>
      <p:ext uri="{BB962C8B-B14F-4D97-AF65-F5344CB8AC3E}">
        <p14:creationId xmlns:p14="http://schemas.microsoft.com/office/powerpoint/2010/main" val="36430265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ample 3">
    <a:dk1>
      <a:srgbClr val="000066"/>
    </a:dk1>
    <a:lt1>
      <a:srgbClr val="FFFFFF"/>
    </a:lt1>
    <a:dk2>
      <a:srgbClr val="175B5B"/>
    </a:dk2>
    <a:lt2>
      <a:srgbClr val="C0C0C0"/>
    </a:lt2>
    <a:accent1>
      <a:srgbClr val="7DB038"/>
    </a:accent1>
    <a:accent2>
      <a:srgbClr val="6CA5D8"/>
    </a:accent2>
    <a:accent3>
      <a:srgbClr val="FFFFFF"/>
    </a:accent3>
    <a:accent4>
      <a:srgbClr val="000056"/>
    </a:accent4>
    <a:accent5>
      <a:srgbClr val="BFD4AE"/>
    </a:accent5>
    <a:accent6>
      <a:srgbClr val="6195C4"/>
    </a:accent6>
    <a:hlink>
      <a:srgbClr val="5D4BC7"/>
    </a:hlink>
    <a:folHlink>
      <a:srgbClr val="878FA5"/>
    </a:folHlink>
  </a:clrScheme>
  <a:fontScheme name="sample">
    <a:majorFont>
      <a:latin typeface="Verdana"/>
      <a:ea typeface=""/>
      <a:cs typeface=""/>
    </a:majorFont>
    <a:minorFont>
      <a:latin typeface="Verdan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Apex</Template>
  <TotalTime>4901</TotalTime>
  <Words>1809</Words>
  <Application>Microsoft Office PowerPoint</Application>
  <PresentationFormat>Apresentação na tela (4:3)</PresentationFormat>
  <Paragraphs>248</Paragraphs>
  <Slides>42</Slides>
  <Notes>21</Notes>
  <HiddenSlides>0</HiddenSlides>
  <MMClips>0</MMClips>
  <ScaleCrop>false</ScaleCrop>
  <HeadingPairs>
    <vt:vector size="8" baseType="variant">
      <vt:variant>
        <vt:lpstr>Fontes usadas</vt:lpstr>
      </vt:variant>
      <vt:variant>
        <vt:i4>17</vt:i4>
      </vt:variant>
      <vt:variant>
        <vt:lpstr>Tema</vt:lpstr>
      </vt:variant>
      <vt:variant>
        <vt:i4>2</vt:i4>
      </vt:variant>
      <vt:variant>
        <vt:lpstr>Servidores OLE inseridos</vt:lpstr>
      </vt:variant>
      <vt:variant>
        <vt:i4>1</vt:i4>
      </vt:variant>
      <vt:variant>
        <vt:lpstr>Títulos de slides</vt:lpstr>
      </vt:variant>
      <vt:variant>
        <vt:i4>42</vt:i4>
      </vt:variant>
    </vt:vector>
  </HeadingPairs>
  <TitlesOfParts>
    <vt:vector size="62" baseType="lpstr">
      <vt:lpstr>Arial</vt:lpstr>
      <vt:lpstr>Calibri</vt:lpstr>
      <vt:lpstr>Calibri Light</vt:lpstr>
      <vt:lpstr>Corbel</vt:lpstr>
      <vt:lpstr>Georgia</vt:lpstr>
      <vt:lpstr>Lucida Sans Unicode</vt:lpstr>
      <vt:lpstr>Myriad Pro</vt:lpstr>
      <vt:lpstr>Myriad Pro Black</vt:lpstr>
      <vt:lpstr>Myriad Pro Cond</vt:lpstr>
      <vt:lpstr>Myriad Pro Light</vt:lpstr>
      <vt:lpstr>Tahoma</vt:lpstr>
      <vt:lpstr>Times New Roman</vt:lpstr>
      <vt:lpstr>Trebuchet MS</vt:lpstr>
      <vt:lpstr>Verdana</vt:lpstr>
      <vt:lpstr>Wingdings</vt:lpstr>
      <vt:lpstr>Wingdings 2</vt:lpstr>
      <vt:lpstr>Wingdings 3</vt:lpstr>
      <vt:lpstr>Módulo</vt:lpstr>
      <vt:lpstr>Tema do Office</vt:lpstr>
      <vt:lpstr>Planilha do Microsoft Excel 97-2003</vt:lpstr>
      <vt:lpstr>Apresentação do PowerPoint</vt:lpstr>
      <vt:lpstr>Apresentação do PowerPoint</vt:lpstr>
      <vt:lpstr>Apresentação do PowerPoint</vt:lpstr>
      <vt:lpstr>Apresentação do PowerPoint</vt:lpstr>
      <vt:lpstr>Apresentação do PowerPoint</vt:lpstr>
      <vt:lpstr>Apresentação do PowerPoint</vt:lpstr>
      <vt:lpstr>MOMENTOS DE SONOLÊNCIA</vt:lpstr>
      <vt:lpstr>Apresentação do PowerPoint</vt:lpstr>
      <vt:lpstr>Apresentação do PowerPoint</vt:lpstr>
      <vt:lpstr>Consequências do débito  de SONO</vt:lpstr>
      <vt:lpstr>Apresentação do PowerPoint</vt:lpstr>
      <vt:lpstr>Apresentação do PowerPoint</vt:lpstr>
      <vt:lpstr>Apresentação do PowerPoint</vt:lpstr>
      <vt:lpstr>Apresentação do PowerPoint</vt:lpstr>
      <vt:lpstr>Apresentação do PowerPoint</vt:lpstr>
      <vt:lpstr>A partir de 2h de trabalho já se tem um RR de 1,0 para acidentes  Aumenta com 5h; quase duplica com 10h e com 12h de trabalho tem-se um RR de 2,5.</vt:lpstr>
      <vt:lpstr>TRABLHADORES POR TURNO</vt:lpstr>
      <vt:lpstr>Apresentação do PowerPoint</vt:lpstr>
      <vt:lpstr>Apresentação do PowerPoint</vt:lpstr>
      <vt:lpstr>A PIORA NO DESEMPENHO SE ACUMULA COM RESTRIÇÃO CRÔNICA DE SONO</vt:lpstr>
      <vt:lpstr>Causas da Fadiga - Enfoque biológico</vt:lpstr>
      <vt:lpstr>Consequências   </vt:lpstr>
      <vt:lpstr>Fatores humanos são determinantes?</vt:lpstr>
      <vt:lpstr>92% dos acidentes são causados por falha humana impulsionada por fatores orgânicos, tais como: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Exxon  Valdez</vt:lpstr>
      <vt:lpstr>Chernobyl</vt:lpstr>
      <vt:lpstr>Apresentação do PowerPoint</vt:lpstr>
      <vt:lpstr>Investigação culpa piloto 'sonolento' por acidente que matou 158 pessoas na Índia (maio, 2010)  </vt:lpstr>
      <vt:lpstr>Apresentação do PowerPoint</vt:lpstr>
      <vt:lpstr>CEMSA Mobile</vt:lpstr>
      <vt:lpstr>Apresentação do PowerPoint</vt:lpstr>
      <vt:lpstr>Prevenção de acidentes causados por sono</vt:lpstr>
      <vt:lpstr>Apresentação do PowerPoint</vt:lpstr>
      <vt:lpstr>AGRADECIMENTOS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Ergonomia</dc:title>
  <dc:creator>Adriana Carvalho</dc:creator>
  <cp:lastModifiedBy>Marco Túlio de Mello</cp:lastModifiedBy>
  <cp:revision>508</cp:revision>
  <dcterms:created xsi:type="dcterms:W3CDTF">2012-08-30T19:47:52Z</dcterms:created>
  <dcterms:modified xsi:type="dcterms:W3CDTF">2017-06-07T21:10:46Z</dcterms:modified>
</cp:coreProperties>
</file>