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4" r:id="rId2"/>
    <p:sldId id="353" r:id="rId3"/>
    <p:sldId id="355" r:id="rId4"/>
    <p:sldId id="354" r:id="rId5"/>
    <p:sldId id="362" r:id="rId6"/>
    <p:sldId id="364" r:id="rId7"/>
    <p:sldId id="377" r:id="rId8"/>
    <p:sldId id="371" r:id="rId9"/>
    <p:sldId id="372" r:id="rId10"/>
    <p:sldId id="373" r:id="rId11"/>
    <p:sldId id="374" r:id="rId12"/>
    <p:sldId id="375" r:id="rId13"/>
    <p:sldId id="376" r:id="rId14"/>
    <p:sldId id="366" r:id="rId15"/>
    <p:sldId id="348" r:id="rId16"/>
    <p:sldId id="334" r:id="rId17"/>
    <p:sldId id="357" r:id="rId18"/>
    <p:sldId id="378" r:id="rId19"/>
    <p:sldId id="379" r:id="rId20"/>
    <p:sldId id="380" r:id="rId21"/>
    <p:sldId id="344" r:id="rId22"/>
  </p:sldIdLst>
  <p:sldSz cx="9144000" cy="5715000" type="screen16x10"/>
  <p:notesSz cx="6888163" cy="10020300"/>
  <p:defaultTextStyle>
    <a:defPPr>
      <a:defRPr lang="pt-BR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91">
          <p15:clr>
            <a:srgbClr val="A4A3A4"/>
          </p15:clr>
        </p15:guide>
        <p15:guide id="2" orient="horz" pos="2389">
          <p15:clr>
            <a:srgbClr val="A4A3A4"/>
          </p15:clr>
        </p15:guide>
        <p15:guide id="3" orient="horz" pos="801">
          <p15:clr>
            <a:srgbClr val="A4A3A4"/>
          </p15:clr>
        </p15:guide>
        <p15:guide id="4" orient="horz" pos="1618">
          <p15:clr>
            <a:srgbClr val="A4A3A4"/>
          </p15:clr>
        </p15:guide>
        <p15:guide id="5" pos="4648">
          <p15:clr>
            <a:srgbClr val="A4A3A4"/>
          </p15:clr>
        </p15:guide>
        <p15:guide id="6" pos="2154">
          <p15:clr>
            <a:srgbClr val="A4A3A4"/>
          </p15:clr>
        </p15:guide>
        <p15:guide id="7" pos="9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a Barbosa" initials="F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855"/>
    <a:srgbClr val="2245B0"/>
    <a:srgbClr val="FF8000"/>
    <a:srgbClr val="ED1916"/>
    <a:srgbClr val="653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0655" autoAdjust="0"/>
  </p:normalViewPr>
  <p:slideViewPr>
    <p:cSldViewPr>
      <p:cViewPr varScale="1">
        <p:scale>
          <a:sx n="129" d="100"/>
          <a:sy n="129" d="100"/>
        </p:scale>
        <p:origin x="-1088" y="-96"/>
      </p:cViewPr>
      <p:guideLst>
        <p:guide orient="horz" pos="1891"/>
        <p:guide orient="horz" pos="2389"/>
        <p:guide orient="horz" pos="801"/>
        <p:guide orient="horz" pos="1618"/>
        <p:guide pos="4648"/>
        <p:guide pos="2154"/>
        <p:guide pos="9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E47C8F4-27D0-4DBB-90F6-F21B0173AA91}" type="datetimeFigureOut">
              <a:rPr lang="pt-BR" smtClean="0"/>
              <a:t>03/07/17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2664218-0567-49F1-8402-1472C50BE5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8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6F59F039-1024-46F3-9F05-DFFCB1642489}" type="datetimeFigureOut">
              <a:rPr lang="pt-BR" smtClean="0"/>
              <a:t>03/07/17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4982C7CD-A320-4DC9-B2B3-EEAB8756C3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01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1881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ctr" defTabSz="9143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3" indent="-285728" algn="l" defTabSz="9143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8" indent="-228583" algn="l" defTabSz="9143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3" indent="-228583" algn="l" defTabSz="9143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8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8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Relationship Id="rId3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Relationship Id="rId3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7.png"/><Relationship Id="rId47" Type="http://schemas.openxmlformats.org/officeDocument/2006/relationships/image" Target="../media/image48.png"/><Relationship Id="rId48" Type="http://schemas.openxmlformats.org/officeDocument/2006/relationships/image" Target="../media/image49.png"/><Relationship Id="rId20" Type="http://schemas.openxmlformats.org/officeDocument/2006/relationships/image" Target="../media/image21.jpeg"/><Relationship Id="rId21" Type="http://schemas.openxmlformats.org/officeDocument/2006/relationships/image" Target="../media/image22.jpeg"/><Relationship Id="rId22" Type="http://schemas.openxmlformats.org/officeDocument/2006/relationships/image" Target="../media/image23.jpeg"/><Relationship Id="rId23" Type="http://schemas.openxmlformats.org/officeDocument/2006/relationships/image" Target="../media/image24.jpeg"/><Relationship Id="rId24" Type="http://schemas.openxmlformats.org/officeDocument/2006/relationships/image" Target="../media/image25.jpeg"/><Relationship Id="rId25" Type="http://schemas.openxmlformats.org/officeDocument/2006/relationships/image" Target="../media/image26.png"/><Relationship Id="rId26" Type="http://schemas.openxmlformats.org/officeDocument/2006/relationships/image" Target="../media/image27.jpeg"/><Relationship Id="rId27" Type="http://schemas.openxmlformats.org/officeDocument/2006/relationships/image" Target="../media/image28.jpeg"/><Relationship Id="rId28" Type="http://schemas.openxmlformats.org/officeDocument/2006/relationships/image" Target="../media/image29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30" Type="http://schemas.openxmlformats.org/officeDocument/2006/relationships/image" Target="../media/image31.jpeg"/><Relationship Id="rId31" Type="http://schemas.openxmlformats.org/officeDocument/2006/relationships/image" Target="../media/image32.jpeg"/><Relationship Id="rId32" Type="http://schemas.openxmlformats.org/officeDocument/2006/relationships/image" Target="../media/image33.png"/><Relationship Id="rId9" Type="http://schemas.openxmlformats.org/officeDocument/2006/relationships/image" Target="../media/image10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pn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jpeg"/><Relationship Id="rId17" Type="http://schemas.openxmlformats.org/officeDocument/2006/relationships/image" Target="../media/image18.png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Relationship Id="rId37" Type="http://schemas.openxmlformats.org/officeDocument/2006/relationships/image" Target="../media/image38.png"/><Relationship Id="rId38" Type="http://schemas.openxmlformats.org/officeDocument/2006/relationships/image" Target="../media/image39.png"/><Relationship Id="rId39" Type="http://schemas.openxmlformats.org/officeDocument/2006/relationships/image" Target="../media/image40.png"/><Relationship Id="rId40" Type="http://schemas.openxmlformats.org/officeDocument/2006/relationships/image" Target="../media/image41.png"/><Relationship Id="rId41" Type="http://schemas.openxmlformats.org/officeDocument/2006/relationships/image" Target="../media/image42.png"/><Relationship Id="rId42" Type="http://schemas.openxmlformats.org/officeDocument/2006/relationships/image" Target="../media/image43.png"/><Relationship Id="rId43" Type="http://schemas.openxmlformats.org/officeDocument/2006/relationships/image" Target="../media/image44.png"/><Relationship Id="rId44" Type="http://schemas.openxmlformats.org/officeDocument/2006/relationships/image" Target="../media/image45.png"/><Relationship Id="rId45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7871" y="1840230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/>
            <a:endParaRPr lang="en-US" sz="162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46" y="2112893"/>
            <a:ext cx="5735825" cy="3514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822960"/>
            <a:r>
              <a:rPr lang="pt-BR" sz="16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ABTP - Associação Brasileira dos Terminais Portuários</a:t>
            </a:r>
          </a:p>
          <a:p>
            <a:pPr defTabSz="822960"/>
            <a:endParaRPr lang="pt-BR" sz="10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2960"/>
            <a:r>
              <a:rPr lang="pt-BR" sz="2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Audiência Pública</a:t>
            </a:r>
          </a:p>
          <a:p>
            <a:pPr defTabSz="822960"/>
            <a:r>
              <a:rPr lang="pt-BR" sz="2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Comissão de Viação e Transportes</a:t>
            </a:r>
          </a:p>
          <a:p>
            <a:pPr defTabSz="822960"/>
            <a:r>
              <a:rPr lang="pt-BR" sz="2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Câmara dos Deputados</a:t>
            </a:r>
          </a:p>
          <a:p>
            <a:pPr defTabSz="822960"/>
            <a:endParaRPr lang="pt-BR" sz="16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2960"/>
            <a:r>
              <a:rPr lang="pt-BR" sz="16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Plenário 11</a:t>
            </a:r>
          </a:p>
          <a:p>
            <a:pPr defTabSz="822960"/>
            <a:endParaRPr lang="pt-BR" sz="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2960"/>
            <a:r>
              <a:rPr lang="pt-BR" sz="16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de julho de 2017</a:t>
            </a:r>
          </a:p>
          <a:p>
            <a:pPr defTabSz="822960"/>
            <a:r>
              <a:rPr lang="pt-BR" sz="16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3ª feira, 10h</a:t>
            </a:r>
          </a:p>
          <a:p>
            <a:pPr defTabSz="822960"/>
            <a:endParaRPr lang="pt-BR" sz="16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2960"/>
            <a:r>
              <a:rPr lang="pt-BR" sz="16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Brasília - DF</a:t>
            </a:r>
          </a:p>
          <a:p>
            <a:pPr defTabSz="822960"/>
            <a:endParaRPr lang="pt-BR" sz="1620" b="1" kern="0" dirty="0">
              <a:solidFill>
                <a:schemeClr val="bg1"/>
              </a:solidFill>
              <a:latin typeface="Trebuchet MS" panose="020B0603020202020204" pitchFamily="34" charset="0"/>
              <a:cs typeface="Trebuchet MS"/>
            </a:endParaRPr>
          </a:p>
          <a:p>
            <a:pPr defTabSz="822960"/>
            <a:endParaRPr lang="pt-BR" sz="1620" kern="0" dirty="0">
              <a:solidFill>
                <a:schemeClr val="bg1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3408" y="3577580"/>
            <a:ext cx="5735825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822960"/>
            <a:r>
              <a:rPr lang="pt-BR" sz="2400" b="1" i="1" kern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 futuro das Companhias Docas</a:t>
            </a:r>
          </a:p>
          <a:p>
            <a:pPr defTabSz="822960"/>
            <a:r>
              <a:rPr lang="pt-BR" sz="2400" b="1" i="1" kern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as funções essenciais das Autoridades Portuárias para o desenvolvimento</a:t>
            </a:r>
          </a:p>
          <a:p>
            <a:pPr defTabSz="822960"/>
            <a:r>
              <a:rPr lang="pt-BR" sz="2400" b="1" i="1" kern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setor portuário nacional</a:t>
            </a:r>
            <a:r>
              <a:rPr lang="pt-BR" sz="2000" b="1" i="1" kern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2441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branc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062" y="-22820"/>
            <a:ext cx="9144000" cy="573782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23528" y="997293"/>
            <a:ext cx="8496944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337220"/>
            <a:ext cx="7416824" cy="66007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 defTabSz="628650">
              <a:spcBef>
                <a:spcPct val="0"/>
              </a:spcBef>
              <a:tabLst>
                <a:tab pos="442913" algn="l"/>
                <a:tab pos="5743575" algn="l"/>
              </a:tabLst>
              <a:defRPr/>
            </a:pPr>
            <a:r>
              <a:rPr lang="pt-BR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Algumas atribuições </a:t>
            </a:r>
            <a:r>
              <a:rPr lang="pt-BR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das Companhias Docas 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1237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496" y="997294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Administrar e responder pelos acessos </a:t>
            </a:r>
            <a:r>
              <a:rPr lang="pt-BR" dirty="0" err="1"/>
              <a:t>aquaviários</a:t>
            </a:r>
            <a:r>
              <a:rPr lang="pt-BR" dirty="0"/>
              <a:t> e terrestres; </a:t>
            </a:r>
          </a:p>
          <a:p>
            <a:pPr algn="just"/>
            <a:endParaRPr lang="pt-BR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Fiscalizar as obras e operações portuárias;</a:t>
            </a:r>
          </a:p>
          <a:p>
            <a:pPr algn="just"/>
            <a:endParaRPr lang="pt-BR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Controle da </a:t>
            </a:r>
            <a:r>
              <a:rPr lang="pt-BR" dirty="0"/>
              <a:t>entrada e saída de </a:t>
            </a:r>
            <a:r>
              <a:rPr lang="pt-BR" dirty="0" smtClean="0"/>
              <a:t>navios;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Coordenar os prestadores de serviços do </a:t>
            </a:r>
            <a:r>
              <a:rPr lang="pt-BR" dirty="0" smtClean="0"/>
              <a:t>porto;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Elaborar o PDZ dos portos;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Atrair cargas e empreendimentos;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800" dirty="0"/>
          </a:p>
          <a:p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6859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branc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062" y="-22820"/>
            <a:ext cx="9144000" cy="573782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23528" y="997293"/>
            <a:ext cx="8496944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337220"/>
            <a:ext cx="7416824" cy="66007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 defTabSz="628650">
              <a:spcBef>
                <a:spcPct val="0"/>
              </a:spcBef>
              <a:tabLst>
                <a:tab pos="442913" algn="l"/>
                <a:tab pos="5743575" algn="l"/>
              </a:tabLst>
              <a:defRPr/>
            </a:pPr>
            <a:r>
              <a:rPr lang="pt-BR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Competências </a:t>
            </a:r>
            <a:r>
              <a:rPr lang="pt-BR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suprimidas e outros problemas 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1237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496" y="997294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L</a:t>
            </a:r>
            <a:r>
              <a:rPr lang="pt-BR" dirty="0" smtClean="0"/>
              <a:t>icitação </a:t>
            </a:r>
            <a:r>
              <a:rPr lang="pt-BR" dirty="0"/>
              <a:t>de </a:t>
            </a:r>
            <a:r>
              <a:rPr lang="pt-BR" dirty="0" smtClean="0"/>
              <a:t>áreas;</a:t>
            </a: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Fixação das </a:t>
            </a:r>
            <a:r>
              <a:rPr lang="pt-BR" dirty="0" smtClean="0"/>
              <a:t>tarifas;</a:t>
            </a:r>
            <a:endParaRPr lang="pt-BR" dirty="0"/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pc="-5" dirty="0" smtClean="0"/>
              <a:t>Grande </a:t>
            </a:r>
            <a:r>
              <a:rPr lang="pt-BR" dirty="0"/>
              <a:t>parte das </a:t>
            </a:r>
            <a:r>
              <a:rPr lang="pt-BR" spc="-5" dirty="0"/>
              <a:t>receitas </a:t>
            </a:r>
            <a:r>
              <a:rPr lang="pt-BR" dirty="0"/>
              <a:t>das Cias Docas são comprometidas com gastos correntes, </a:t>
            </a:r>
            <a:r>
              <a:rPr lang="pt-BR" spc="-5" dirty="0"/>
              <a:t>sobrando </a:t>
            </a:r>
            <a:r>
              <a:rPr lang="pt-BR" dirty="0"/>
              <a:t>pouco </a:t>
            </a:r>
            <a:r>
              <a:rPr lang="pt-BR" spc="-10" dirty="0"/>
              <a:t>para </a:t>
            </a:r>
            <a:r>
              <a:rPr lang="pt-BR" spc="-5" dirty="0"/>
              <a:t>investimentos </a:t>
            </a:r>
            <a:r>
              <a:rPr lang="pt-BR" dirty="0"/>
              <a:t>e </a:t>
            </a:r>
            <a:r>
              <a:rPr lang="pt-BR" spc="-5" dirty="0"/>
              <a:t>saneamento </a:t>
            </a:r>
            <a:r>
              <a:rPr lang="pt-BR" dirty="0"/>
              <a:t>dos</a:t>
            </a:r>
            <a:r>
              <a:rPr lang="pt-BR" spc="55" dirty="0"/>
              <a:t> </a:t>
            </a:r>
            <a:r>
              <a:rPr lang="pt-BR" spc="-5" dirty="0" smtClean="0"/>
              <a:t>passivos</a:t>
            </a:r>
            <a:r>
              <a:rPr lang="pt-BR" dirty="0"/>
              <a:t>;</a:t>
            </a:r>
            <a:endParaRPr lang="pt-BR" dirty="0"/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Continuidade da interferência </a:t>
            </a:r>
            <a:r>
              <a:rPr lang="pt-BR" dirty="0" smtClean="0"/>
              <a:t>político-partidária; </a:t>
            </a:r>
            <a:r>
              <a:rPr lang="pt-BR" dirty="0"/>
              <a:t>e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Descontinuidade da gestão portuária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93614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branc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782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23528" y="997293"/>
            <a:ext cx="8496944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68888"/>
            <a:ext cx="8435280" cy="66007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Situação </a:t>
            </a: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Financeira das Companhias Docas</a:t>
            </a:r>
            <a:endParaRPr kumimoji="0" lang="pt-BR" sz="2400" b="1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1864" y="847283"/>
            <a:ext cx="8496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830"/>
            <a:ext cx="9144000" cy="45609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876256" y="841276"/>
            <a:ext cx="241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Fonte: BNDES, 2012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6234140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branc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1" y="0"/>
            <a:ext cx="9144000" cy="573782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23528" y="997293"/>
            <a:ext cx="8496944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68888"/>
            <a:ext cx="8435280" cy="66007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Situação </a:t>
            </a: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Financeira das Companhias Docas</a:t>
            </a:r>
            <a:endParaRPr kumimoji="0" lang="pt-BR" sz="2400" b="1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1864" y="847283"/>
            <a:ext cx="8496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5142"/>
            <a:ext cx="9168631" cy="45926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552928" y="888662"/>
            <a:ext cx="241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Fonte: BNDES, 2012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2687772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183710" cy="537005"/>
          </a:xfrm>
        </p:spPr>
        <p:txBody>
          <a:bodyPr/>
          <a:lstStyle/>
          <a:p>
            <a:pPr algn="l"/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BUSCA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ADMINISTRAÇÕES PORTUÁRIAS?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28650" y="1201316"/>
            <a:ext cx="79037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Wingdings" charset="2"/>
              <a:buChar char="ü"/>
              <a:defRPr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ADMINISTRATIVA E OPERACIONAL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EFICAZES;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Wingdings" charset="2"/>
              <a:buChar char="ü"/>
              <a:defRPr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TARIFAS E CUSTOS EM REGIME DE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EFICIÊNCIA;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Wingdings" charset="2"/>
              <a:buChar char="ü"/>
              <a:defRPr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AUTOSUFICIÊNCIA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ECONÔMICO-FINANCEIRA;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Wingdings" charset="2"/>
              <a:buChar char="ü"/>
              <a:defRPr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ADMINISTRAÇÃO PORTUÁRIA VOLTADA PARA A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COMPETITIVIDADE;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Wingdings" charset="2"/>
              <a:buChar char="ü"/>
              <a:defRPr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TRANSPARÊNCIA COM O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MERCADO;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74" indent="-342874" algn="just" defTabSz="912813">
              <a:spcBef>
                <a:spcPct val="20000"/>
              </a:spcBef>
              <a:buClr>
                <a:srgbClr val="002060"/>
              </a:buClr>
              <a:buFont typeface="Wingdings" charset="2"/>
              <a:buChar char="ü"/>
              <a:defRPr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PROFISSIONAL, APOIADA NA MERITOCR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ACIA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6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2811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800" b="1" dirty="0">
              <a:solidFill>
                <a:schemeClr val="accent4">
                  <a:lumMod val="90000"/>
                  <a:lumOff val="10000"/>
                </a:schemeClr>
              </a:solidFill>
              <a:latin typeface="+mj-lt"/>
              <a:cs typeface="Trebuchet MS"/>
            </a:endParaRPr>
          </a:p>
        </p:txBody>
      </p:sp>
      <p:sp>
        <p:nvSpPr>
          <p:cNvPr id="7" name="CaixaDeTexto 2"/>
          <p:cNvSpPr txBox="1"/>
          <p:nvPr/>
        </p:nvSpPr>
        <p:spPr>
          <a:xfrm>
            <a:off x="251520" y="134533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32727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CAMINHO DA PRIVATIZA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ÇÃO</a:t>
            </a:r>
            <a:endParaRPr lang="pt-BR" sz="20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1B03A6E-6F80-4946-A6E5-1DB805236423}"/>
              </a:ext>
            </a:extLst>
          </p:cNvPr>
          <p:cNvSpPr txBox="1"/>
          <p:nvPr/>
        </p:nvSpPr>
        <p:spPr>
          <a:xfrm>
            <a:off x="683568" y="13453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CF0D177-4059-4F46-B889-DD5058CCEF5D}"/>
              </a:ext>
            </a:extLst>
          </p:cNvPr>
          <p:cNvSpPr txBox="1"/>
          <p:nvPr/>
        </p:nvSpPr>
        <p:spPr>
          <a:xfrm>
            <a:off x="143508" y="1281386"/>
            <a:ext cx="87849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objetivo da privatização é dar mais eficiência aos portos públicos. A meta é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melhorar a logística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produtividade, com redu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ção das indesejáveis influências político-partidárias nos quadros de pessoal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dando mais flexibilidade para compras e contratações de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serviços.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Privatização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exigirá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diferente para cada porto – é necessário atender às especificidades de cada uma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ompanhias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ocas.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ão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haverá um modelo único a ser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aplicado.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9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2811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800" b="1" dirty="0">
              <a:solidFill>
                <a:schemeClr val="accent4">
                  <a:lumMod val="90000"/>
                  <a:lumOff val="10000"/>
                </a:schemeClr>
              </a:solidFill>
              <a:latin typeface="+mj-lt"/>
              <a:cs typeface="Trebuchet MS"/>
            </a:endParaRPr>
          </a:p>
        </p:txBody>
      </p:sp>
      <p:sp>
        <p:nvSpPr>
          <p:cNvPr id="7" name="CaixaDeTexto 2"/>
          <p:cNvSpPr txBox="1"/>
          <p:nvPr/>
        </p:nvSpPr>
        <p:spPr>
          <a:xfrm>
            <a:off x="253443" y="895707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75703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POSSÍVEIS ESCOPOS E SUGESTÕES DE FORMAS DE CONCESSÃO</a:t>
            </a:r>
            <a:endParaRPr lang="pt-BR" sz="20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4377" y="1651926"/>
            <a:ext cx="718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0708" y="901081"/>
            <a:ext cx="84792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/>
          </a:p>
          <a:p>
            <a:pPr algn="just"/>
            <a:endParaRPr lang="pt-BR" sz="800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47941" y="2203381"/>
            <a:ext cx="838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67426" y="2331090"/>
            <a:ext cx="4069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dirty="0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559CC3A9-13DE-4173-86EE-715FFEA3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77" y="928470"/>
            <a:ext cx="8136904" cy="109560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71AE0B44-C677-48F8-8FFF-C88509668FD1}"/>
              </a:ext>
            </a:extLst>
          </p:cNvPr>
          <p:cNvSpPr/>
          <p:nvPr/>
        </p:nvSpPr>
        <p:spPr>
          <a:xfrm>
            <a:off x="304422" y="994195"/>
            <a:ext cx="1538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Concessão  “cheia” (operação  e administração)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8B63CBC-ED4D-4CB3-9BDE-629680C56801}"/>
              </a:ext>
            </a:extLst>
          </p:cNvPr>
          <p:cNvSpPr/>
          <p:nvPr/>
        </p:nvSpPr>
        <p:spPr>
          <a:xfrm>
            <a:off x="1881446" y="1060885"/>
            <a:ext cx="3960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Único privado é responsável pela gestão da infraestrutura  portuária e operação dos terminais do porto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Papel de autoridade pode ser segregado da gestão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parece adequado para portos de pequeno porte e  sem arrendamentos vigentes (ou com poucos  arrendamentos)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21E95B62-F674-49F3-925E-4EDF9C72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7" y="2282126"/>
            <a:ext cx="8166065" cy="108384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6DA46A62-ED23-4B2E-A542-DB7B53B385AF}"/>
              </a:ext>
            </a:extLst>
          </p:cNvPr>
          <p:cNvSpPr/>
          <p:nvPr/>
        </p:nvSpPr>
        <p:spPr>
          <a:xfrm>
            <a:off x="369276" y="2356200"/>
            <a:ext cx="1466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Concessão da  </a:t>
            </a:r>
            <a:r>
              <a:rPr lang="pt-BR" sz="1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administraç</a:t>
            </a:r>
            <a:r>
              <a:rPr lang="pt-BR" sz="1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ã</a:t>
            </a:r>
            <a:r>
              <a:rPr lang="pt-BR" sz="1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1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 porto</a:t>
            </a:r>
          </a:p>
        </p:txBody>
      </p:sp>
      <p:sp>
        <p:nvSpPr>
          <p:cNvPr id="17" name="object 12">
            <a:extLst>
              <a:ext uri="{FF2B5EF4-FFF2-40B4-BE49-F238E27FC236}">
                <a16:creationId xmlns="" xmlns:a16="http://schemas.microsoft.com/office/drawing/2014/main" id="{701EC92D-C169-4FB5-8360-C11E5CB3C623}"/>
              </a:ext>
            </a:extLst>
          </p:cNvPr>
          <p:cNvSpPr txBox="1"/>
          <p:nvPr/>
        </p:nvSpPr>
        <p:spPr>
          <a:xfrm>
            <a:off x="1881446" y="2413700"/>
            <a:ext cx="3842683" cy="7187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0" marR="5080" indent="-17145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20675" algn="l"/>
                <a:tab pos="321945" algn="l"/>
              </a:tabLst>
            </a:pPr>
            <a:r>
              <a:rPr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Privado assume responsabilidade apenas pela administração  (restrição à operação)</a:t>
            </a:r>
          </a:p>
          <a:p>
            <a:pPr marL="171450" marR="95250" indent="-171450" algn="just">
              <a:lnSpc>
                <a:spcPct val="100000"/>
              </a:lnSpc>
              <a:spcBef>
                <a:spcPts val="655"/>
              </a:spcBef>
              <a:buFont typeface="Arial" panose="020B0604020202020204" pitchFamily="34" charset="0"/>
              <a:buChar char="•"/>
              <a:tabLst>
                <a:tab pos="320675" algn="l"/>
                <a:tab pos="321945" algn="l"/>
              </a:tabLst>
            </a:pPr>
            <a:r>
              <a:rPr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mais adequado para portos de maior complexidade  e com arrendamentos já vigentes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9ECB4E35-7822-4458-8755-2E7C71455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6" y="3562416"/>
            <a:ext cx="8110917" cy="1156919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44BAF3DE-F68C-4E06-9962-6952419926C5}"/>
              </a:ext>
            </a:extLst>
          </p:cNvPr>
          <p:cNvSpPr/>
          <p:nvPr/>
        </p:nvSpPr>
        <p:spPr>
          <a:xfrm>
            <a:off x="5948155" y="906970"/>
            <a:ext cx="23851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/>
            <a:r>
              <a:rPr lang="pt-BR" sz="1200" b="1" spc="-5" dirty="0">
                <a:solidFill>
                  <a:srgbClr val="FF8900"/>
                </a:solidFill>
                <a:latin typeface="Tahoma"/>
                <a:cs typeface="Tahoma"/>
              </a:rPr>
              <a:t>Concessão pura</a:t>
            </a:r>
          </a:p>
          <a:p>
            <a:pPr algn="just"/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(remuneração do  privado é dado pela cobrança de  tarifas dos usuários e futuros  “aluguéis de áreas” ou cobrança de  preços por operação e  armazenagem)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0132BDB8-1D5B-4BB0-9B68-32C855F86EAB}"/>
              </a:ext>
            </a:extLst>
          </p:cNvPr>
          <p:cNvSpPr/>
          <p:nvPr/>
        </p:nvSpPr>
        <p:spPr>
          <a:xfrm>
            <a:off x="6006206" y="2223885"/>
            <a:ext cx="2338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pt-BR" sz="1200" b="1" spc="-5" dirty="0">
                <a:solidFill>
                  <a:srgbClr val="FF8900"/>
                </a:solidFill>
                <a:latin typeface="Tahoma"/>
                <a:cs typeface="Tahoma"/>
              </a:rPr>
              <a:t>Concessão pura</a:t>
            </a:r>
          </a:p>
          <a:p>
            <a:pPr marR="5080" algn="just">
              <a:lnSpc>
                <a:spcPct val="100000"/>
              </a:lnSpc>
            </a:pPr>
            <a:r>
              <a:rPr lang="pt-BR" sz="1000" spc="-5" dirty="0">
                <a:solidFill>
                  <a:srgbClr val="303030"/>
                </a:solidFill>
                <a:latin typeface="Tahoma"/>
                <a:cs typeface="Tahoma"/>
              </a:rPr>
              <a:t>(remuneração do  privado é dado unicamente pela  cobrança de tarifas dos usuários)</a:t>
            </a:r>
          </a:p>
          <a:p>
            <a:pPr marR="5080" algn="just">
              <a:lnSpc>
                <a:spcPct val="100000"/>
              </a:lnSpc>
            </a:pPr>
            <a:r>
              <a:rPr lang="pt-BR" sz="1000" b="1" spc="-5" dirty="0">
                <a:solidFill>
                  <a:srgbClr val="303030"/>
                </a:solidFill>
                <a:latin typeface="Tahoma"/>
                <a:cs typeface="Tahoma"/>
              </a:rPr>
              <a:t>PPP Patrocinada </a:t>
            </a:r>
            <a:r>
              <a:rPr lang="pt-BR" sz="1000" spc="-5" dirty="0">
                <a:solidFill>
                  <a:srgbClr val="303030"/>
                </a:solidFill>
                <a:latin typeface="Tahoma"/>
                <a:cs typeface="Tahoma"/>
              </a:rPr>
              <a:t>(tarifas +  contrapartida do governo – pouco  aplicável)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94767184-21B4-46B9-AE6E-E84906FD5E89}"/>
              </a:ext>
            </a:extLst>
          </p:cNvPr>
          <p:cNvSpPr/>
          <p:nvPr/>
        </p:nvSpPr>
        <p:spPr>
          <a:xfrm>
            <a:off x="355531" y="3687823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 indent="-102235" algn="ctr">
              <a:spcBef>
                <a:spcPts val="100"/>
              </a:spcBef>
            </a:pPr>
            <a:r>
              <a:rPr lang="pt-BR" sz="1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Delegação de  atribuições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55631C21-80DB-4687-8DEC-01209883270E}"/>
              </a:ext>
            </a:extLst>
          </p:cNvPr>
          <p:cNvSpPr/>
          <p:nvPr/>
        </p:nvSpPr>
        <p:spPr>
          <a:xfrm>
            <a:off x="1881446" y="3633043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Algumas atribuições podem ser delegadas à iniciativa  privada, sem comprometer a continuidade das Companhias  Docas (ex.: gestão do canal de acesso)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Deve-se ter preocupação na reestruturação da Companhia  Docas, uma vez que a perda de receitas pode aumentar  ainda mais a situação </a:t>
            </a:r>
            <a:r>
              <a:rPr lang="pt-BR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financeira</a:t>
            </a:r>
            <a:endParaRPr lang="pt-B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7DC8E1A-F92B-4579-A4FA-F9AC67E8EAFA}"/>
              </a:ext>
            </a:extLst>
          </p:cNvPr>
          <p:cNvSpPr/>
          <p:nvPr/>
        </p:nvSpPr>
        <p:spPr>
          <a:xfrm>
            <a:off x="6060971" y="3633043"/>
            <a:ext cx="2385119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98755" algn="ctr">
              <a:lnSpc>
                <a:spcPct val="100000"/>
              </a:lnSpc>
              <a:spcBef>
                <a:spcPts val="100"/>
              </a:spcBef>
            </a:pPr>
            <a:r>
              <a:rPr lang="pt-BR" sz="1200" b="1" spc="-5" dirty="0">
                <a:solidFill>
                  <a:srgbClr val="FF8900"/>
                </a:solidFill>
                <a:latin typeface="Tahoma"/>
                <a:cs typeface="Tahoma"/>
              </a:rPr>
              <a:t>PPP Administrativa</a:t>
            </a:r>
          </a:p>
          <a:p>
            <a:pPr marL="12700" marR="198755" algn="just">
              <a:lnSpc>
                <a:spcPct val="100000"/>
              </a:lnSpc>
              <a:spcBef>
                <a:spcPts val="100"/>
              </a:spcBef>
            </a:pPr>
            <a:r>
              <a:rPr lang="pt-BR" sz="1000" spc="-5" dirty="0">
                <a:solidFill>
                  <a:srgbClr val="303030"/>
                </a:solidFill>
                <a:latin typeface="Tahoma"/>
                <a:cs typeface="Tahoma"/>
              </a:rPr>
              <a:t>(remuneração do privado </a:t>
            </a:r>
            <a:r>
              <a:rPr lang="pt-BR" sz="1000" dirty="0">
                <a:solidFill>
                  <a:srgbClr val="303030"/>
                </a:solidFill>
                <a:latin typeface="Tahoma"/>
                <a:cs typeface="Tahoma"/>
              </a:rPr>
              <a:t>é </a:t>
            </a:r>
            <a:r>
              <a:rPr lang="pt-BR" sz="1000" spc="-5" dirty="0">
                <a:solidFill>
                  <a:srgbClr val="303030"/>
                </a:solidFill>
                <a:latin typeface="Tahoma"/>
                <a:cs typeface="Tahoma"/>
              </a:rPr>
              <a:t>dado  unicamente por contrapartidas do  </a:t>
            </a:r>
            <a:r>
              <a:rPr lang="pt-BR" sz="1000" spc="-10" dirty="0">
                <a:solidFill>
                  <a:srgbClr val="303030"/>
                </a:solidFill>
                <a:latin typeface="Tahoma"/>
                <a:cs typeface="Tahoma"/>
              </a:rPr>
              <a:t>Poder</a:t>
            </a:r>
            <a:r>
              <a:rPr lang="pt-BR" sz="1000" spc="-95" dirty="0">
                <a:solidFill>
                  <a:srgbClr val="303030"/>
                </a:solidFill>
                <a:latin typeface="Tahoma"/>
                <a:cs typeface="Tahoma"/>
              </a:rPr>
              <a:t> </a:t>
            </a:r>
            <a:r>
              <a:rPr lang="pt-BR" sz="1000" spc="-5" dirty="0">
                <a:solidFill>
                  <a:srgbClr val="303030"/>
                </a:solidFill>
                <a:latin typeface="Tahoma"/>
                <a:cs typeface="Tahoma"/>
              </a:rPr>
              <a:t>Público)</a:t>
            </a:r>
            <a:endParaRPr lang="pt-BR" sz="10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lang="pt-BR" sz="1000" b="1" spc="-5" dirty="0">
                <a:solidFill>
                  <a:srgbClr val="FF8900"/>
                </a:solidFill>
                <a:latin typeface="Tahoma"/>
                <a:cs typeface="Tahoma"/>
              </a:rPr>
              <a:t>Concessão</a:t>
            </a:r>
            <a:r>
              <a:rPr lang="pt-BR" sz="1000" b="1" spc="-60" dirty="0">
                <a:solidFill>
                  <a:srgbClr val="FF8900"/>
                </a:solidFill>
                <a:latin typeface="Tahoma"/>
                <a:cs typeface="Tahoma"/>
              </a:rPr>
              <a:t> </a:t>
            </a:r>
            <a:r>
              <a:rPr lang="pt-BR" sz="1000" b="1" spc="-5" dirty="0">
                <a:solidFill>
                  <a:srgbClr val="FF8900"/>
                </a:solidFill>
                <a:latin typeface="Tahoma"/>
                <a:cs typeface="Tahoma"/>
              </a:rPr>
              <a:t>pura</a:t>
            </a:r>
            <a:endParaRPr lang="pt-BR" sz="1000" dirty="0">
              <a:latin typeface="Tahoma"/>
              <a:cs typeface="Tahoma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E1D3F0D9-ED2D-4BFB-81E1-8ED6601F0BE1}"/>
              </a:ext>
            </a:extLst>
          </p:cNvPr>
          <p:cNvSpPr txBox="1"/>
          <p:nvPr/>
        </p:nvSpPr>
        <p:spPr>
          <a:xfrm>
            <a:off x="5384770" y="4749813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Terrafirma</a:t>
            </a:r>
            <a:r>
              <a:rPr lang="pt-B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2016.</a:t>
            </a:r>
          </a:p>
        </p:txBody>
      </p:sp>
    </p:spTree>
    <p:extLst>
      <p:ext uri="{BB962C8B-B14F-4D97-AF65-F5344CB8AC3E}">
        <p14:creationId xmlns:p14="http://schemas.microsoft.com/office/powerpoint/2010/main" val="31803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2811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800" b="1" dirty="0">
              <a:solidFill>
                <a:schemeClr val="accent4">
                  <a:lumMod val="90000"/>
                  <a:lumOff val="10000"/>
                </a:schemeClr>
              </a:solidFill>
              <a:latin typeface="+mj-lt"/>
              <a:cs typeface="Trebuchet MS"/>
            </a:endParaRPr>
          </a:p>
        </p:txBody>
      </p:sp>
      <p:sp>
        <p:nvSpPr>
          <p:cNvPr id="7" name="CaixaDeTexto 2"/>
          <p:cNvSpPr txBox="1"/>
          <p:nvPr/>
        </p:nvSpPr>
        <p:spPr>
          <a:xfrm>
            <a:off x="251520" y="80433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CAMINHO DA PRIVATIZAÇÃO</a:t>
            </a:r>
            <a:endParaRPr lang="pt-BR" sz="20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1B03A6E-6F80-4946-A6E5-1DB805236423}"/>
              </a:ext>
            </a:extLst>
          </p:cNvPr>
          <p:cNvSpPr txBox="1"/>
          <p:nvPr/>
        </p:nvSpPr>
        <p:spPr>
          <a:xfrm>
            <a:off x="683568" y="13453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CF0D177-4059-4F46-B889-DD5058CCEF5D}"/>
              </a:ext>
            </a:extLst>
          </p:cNvPr>
          <p:cNvSpPr txBox="1"/>
          <p:nvPr/>
        </p:nvSpPr>
        <p:spPr>
          <a:xfrm>
            <a:off x="467544" y="1217711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755576" y="1561356"/>
            <a:ext cx="9105515" cy="3662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Manter a Autoridade Portu</a:t>
            </a: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ária?</a:t>
            </a: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pt-BR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</a:t>
            </a: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ão cheia ou parcial?</a:t>
            </a:r>
            <a:endParaRPr lang="pt-BR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pt-BR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</a:t>
            </a: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ão em etapas? </a:t>
            </a:r>
            <a:endParaRPr lang="pt-BR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15" lvl="1" indent="-285750" algn="just">
              <a:buFont typeface="Arial" charset="0"/>
              <a:buChar char="•"/>
            </a:pP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 de gestão entre a União e a AP?</a:t>
            </a:r>
          </a:p>
          <a:p>
            <a:pPr marL="742915" lvl="1" indent="-285750" algn="just">
              <a:buFont typeface="Arial" charset="0"/>
              <a:buChar char="•"/>
            </a:pP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Criação de Estatal para gerir os passivos?</a:t>
            </a:r>
          </a:p>
          <a:p>
            <a:pPr marL="742915" lvl="1" indent="-285750" algn="just">
              <a:buFont typeface="Arial" charset="0"/>
              <a:buChar char="•"/>
            </a:pP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Concessão das funções de administração, mantendo a AP? </a:t>
            </a:r>
            <a:endParaRPr lang="pt-BR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pt-BR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Envolvimento do Poder P</a:t>
            </a: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úblico na atividade portuária. </a:t>
            </a:r>
          </a:p>
          <a:p>
            <a:pPr marL="742915" lvl="1" indent="-285750" algn="just">
              <a:buFont typeface="Arial" charset="0"/>
              <a:buChar char="•"/>
            </a:pPr>
            <a:r>
              <a:rPr lang="pt-BR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 a medida correta?  </a:t>
            </a:r>
            <a:endParaRPr lang="pt-BR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600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2811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800" b="1" dirty="0">
              <a:solidFill>
                <a:schemeClr val="accent4">
                  <a:lumMod val="90000"/>
                  <a:lumOff val="10000"/>
                </a:schemeClr>
              </a:solidFill>
              <a:latin typeface="+mj-lt"/>
              <a:cs typeface="Trebuchet MS"/>
            </a:endParaRPr>
          </a:p>
        </p:txBody>
      </p:sp>
      <p:sp>
        <p:nvSpPr>
          <p:cNvPr id="7" name="CaixaDeTexto 2"/>
          <p:cNvSpPr txBox="1"/>
          <p:nvPr/>
        </p:nvSpPr>
        <p:spPr>
          <a:xfrm>
            <a:off x="251520" y="80433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1B03A6E-6F80-4946-A6E5-1DB805236423}"/>
              </a:ext>
            </a:extLst>
          </p:cNvPr>
          <p:cNvSpPr txBox="1"/>
          <p:nvPr/>
        </p:nvSpPr>
        <p:spPr>
          <a:xfrm>
            <a:off x="683568" y="13453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CF0D177-4059-4F46-B889-DD5058CCEF5D}"/>
              </a:ext>
            </a:extLst>
          </p:cNvPr>
          <p:cNvSpPr txBox="1"/>
          <p:nvPr/>
        </p:nvSpPr>
        <p:spPr>
          <a:xfrm>
            <a:off x="467544" y="1217711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620121" y="1273324"/>
            <a:ext cx="586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A REVIS</a:t>
            </a:r>
            <a:r>
              <a:rPr lang="pt-BR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ÃO DO MARCO REGULATÓRIO DO SETOR</a:t>
            </a:r>
            <a:endParaRPr lang="pt-BR" b="1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8485" y="2048708"/>
            <a:ext cx="91055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endParaRPr lang="pt-BR" sz="800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pt-BR" sz="16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REVISADO O DECRETO, CABE ADEQUAR A BASE INFRALEGAL (Portarias e Resolu</a:t>
            </a:r>
            <a:r>
              <a:rPr lang="pt-BR" sz="16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ções)</a:t>
            </a:r>
            <a:r>
              <a:rPr lang="pt-BR" sz="16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800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pt-BR" sz="800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pt-BR" sz="16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POSTERIORMENTE, A REVIS</a:t>
            </a:r>
            <a:r>
              <a:rPr lang="pt-BR" sz="16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ÃO LEGAL</a:t>
            </a:r>
          </a:p>
          <a:p>
            <a:pPr marL="742915" lvl="1" indent="-28575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2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MTPA</a:t>
            </a:r>
            <a:r>
              <a:rPr lang="pt-BR" sz="1200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Poder concedente. Funções de planejar e instituir as políticas e diretrizes setoriais</a:t>
            </a:r>
            <a:r>
              <a:rPr lang="pt-BR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sz="1200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15" lvl="1" indent="-28575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2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ANTAQ</a:t>
            </a:r>
            <a:r>
              <a:rPr lang="pt-BR" sz="1200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Regulação e fiscalização, ente recursal em caso de conflitos e guardiã dos contratos</a:t>
            </a:r>
            <a:r>
              <a:rPr lang="pt-BR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sz="1200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15" lvl="1" indent="-28575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2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CIAS. DOCAS </a:t>
            </a:r>
            <a:r>
              <a:rPr lang="pt-BR" sz="1200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Funções de autoridade portuária e executor da políticas emanadas do poder concedente (Licitações e Contratos)</a:t>
            </a:r>
            <a:r>
              <a:rPr lang="pt-BR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sz="1200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15" lvl="1" indent="-28575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2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CONSAD</a:t>
            </a:r>
            <a:r>
              <a:rPr lang="pt-BR" sz="1200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Órgão deliberativo colegiado.  </a:t>
            </a:r>
            <a:r>
              <a:rPr lang="pt-BR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Fixar </a:t>
            </a:r>
            <a:r>
              <a:rPr lang="pt-BR" sz="1200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orientação geral dos negócios, </a:t>
            </a:r>
            <a:r>
              <a:rPr lang="pt-BR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fiscalizar </a:t>
            </a:r>
            <a:r>
              <a:rPr lang="pt-BR" sz="1200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atuação da Diretoria e </a:t>
            </a:r>
            <a:r>
              <a:rPr lang="pt-BR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atuar </a:t>
            </a:r>
            <a:r>
              <a:rPr lang="pt-BR" sz="1200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condução dos negócios e resultados. </a:t>
            </a:r>
          </a:p>
          <a:p>
            <a:pPr marL="742915" lvl="1" indent="-28575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2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</a:t>
            </a:r>
            <a:r>
              <a:rPr lang="pt-BR" sz="1200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Órgão deliberativo e autônomo no processo decisório interno das autoridades </a:t>
            </a:r>
            <a:r>
              <a:rPr lang="pt-BR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portuárias</a:t>
            </a:r>
            <a:r>
              <a:rPr lang="pt-BR" sz="1200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nas áreas de Tarifas, Operação, PDZ e Desenvolvimento </a:t>
            </a:r>
            <a:r>
              <a:rPr lang="pt-BR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Portuário</a:t>
            </a:r>
            <a:endParaRPr lang="pt-BR" sz="1200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pt-BR" sz="800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7228"/>
            <a:ext cx="7094612" cy="2014208"/>
          </a:xfrm>
        </p:spPr>
        <p:txBody>
          <a:bodyPr/>
          <a:lstStyle/>
          <a:p>
            <a:pPr lvl="0"/>
            <a:r>
              <a:rPr lang="pt-BR" sz="2000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</a:t>
            </a:r>
            <a:r>
              <a:rPr lang="pt-BR" sz="2000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Õ</a:t>
            </a:r>
            <a:r>
              <a:rPr lang="pt-BR" sz="2000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20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9268"/>
            <a:ext cx="8174732" cy="3482099"/>
          </a:xfrm>
        </p:spPr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o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cenário para os próximos 25 anos é de grande 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constante aumento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movimentação de cargas (1 Bi para 1,8 Bi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20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pilares para o desenvolvimento da infraestrutura são a competição, a competitividade, a livre iniciativa e a segurança jurídica (lei da PPI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20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000" b="1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mudança do modelo de gestão das Docas em busca de eficiência é necessário e se insere no preparo para o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futuro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20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000" b="1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haverá um modelo único para todas as Cias Docas, cada caso deve ser estudado de per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CODESA projeto piloto.</a:t>
            </a:r>
            <a:endParaRPr lang="pt-BR" sz="20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(Continua)</a:t>
            </a:r>
            <a:endParaRPr lang="pt-BR" sz="16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  <a:defRPr/>
            </a:pPr>
            <a:endParaRPr lang="pt-BR" sz="1600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0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409228"/>
            <a:ext cx="113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ABTP</a:t>
            </a:r>
          </a:p>
        </p:txBody>
      </p:sp>
      <p:sp>
        <p:nvSpPr>
          <p:cNvPr id="7" name="CaixaDeTexto 2"/>
          <p:cNvSpPr txBox="1"/>
          <p:nvPr/>
        </p:nvSpPr>
        <p:spPr>
          <a:xfrm>
            <a:off x="28780" y="985292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Constituída em 1989;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72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empresas titulares de mais de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170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terminais e instalações portuárias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privadas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e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públicas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;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70%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de toda a carga movimentada nos portos brasileiros;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Participou ativamente das Leis 8.630/1993, 12.815/2013 e Decreto 9.048/2017;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Parceira do Governo Federal no desenvolvimento do setor;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Bandeiras: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coalisão empresarial e liberdade de empreender, contratar, operar. Convivência construtiva entre privados e arrendados no setor. Desenvolvimento do setor portuário, com foco no cliente do Porto e na redução do custo Brasil.</a:t>
            </a:r>
          </a:p>
        </p:txBody>
      </p:sp>
    </p:spTree>
    <p:extLst>
      <p:ext uri="{BB962C8B-B14F-4D97-AF65-F5344CB8AC3E}">
        <p14:creationId xmlns:p14="http://schemas.microsoft.com/office/powerpoint/2010/main" val="34657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21196"/>
            <a:ext cx="7886700" cy="1104636"/>
          </a:xfrm>
        </p:spPr>
        <p:txBody>
          <a:bodyPr/>
          <a:lstStyle/>
          <a:p>
            <a:pPr lvl="0"/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Õ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20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53244"/>
            <a:ext cx="8174732" cy="3482099"/>
          </a:xfrm>
        </p:spPr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ABTP apoia as ações do Governo que levem à mudança do modelo de gestão das Cias 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Docas em busca de efici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ência.</a:t>
            </a:r>
            <a:endParaRPr lang="pt-BR" sz="20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000" b="1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assunto deve ser bem estudado por equipe 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qualificada.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ABTP está pronta a colaborar e tem sugestões a 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fazer,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fórum 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apropriado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20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000" b="1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revisão do marco regulatório do setor, com redução da intervenção estatal na atividade e a separação clara dos papéis institucionais é 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fundamental.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20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revisão do Decreto 8.033/17 foi um excelente passo adiante 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desburocratiza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ção, aumento da segurança jurídica 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2000" b="1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destravamento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investimentos. 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preciso rever igualmente a Lei do setor.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6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b="1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sz="1600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  <a:defRPr/>
            </a:pPr>
            <a:endParaRPr lang="pt-BR" sz="1600" dirty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0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08" y="1705372"/>
            <a:ext cx="4104456" cy="1692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Muito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obrigado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Calibri"/>
              <a:cs typeface="Trebuchet MS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Calibri"/>
              <a:cs typeface="Trebuchet MS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AE2749B-FDD1-4AF8-B12B-BC9FF9CF22AB}"/>
              </a:ext>
            </a:extLst>
          </p:cNvPr>
          <p:cNvSpPr txBox="1"/>
          <p:nvPr/>
        </p:nvSpPr>
        <p:spPr>
          <a:xfrm>
            <a:off x="395536" y="242545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Wagner Moreira</a:t>
            </a:r>
          </a:p>
          <a:p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 Técnico ABTP</a:t>
            </a:r>
          </a:p>
          <a:p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wmoreira@abtp.org.br</a:t>
            </a:r>
          </a:p>
        </p:txBody>
      </p:sp>
    </p:spTree>
    <p:extLst>
      <p:ext uri="{BB962C8B-B14F-4D97-AF65-F5344CB8AC3E}">
        <p14:creationId xmlns:p14="http://schemas.microsoft.com/office/powerpoint/2010/main" val="6823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2"/>
          <p:cNvSpPr txBox="1"/>
          <p:nvPr/>
        </p:nvSpPr>
        <p:spPr>
          <a:xfrm>
            <a:off x="251520" y="1201316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MISSÃO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1600" dirty="0" smtClean="0">
              <a:solidFill>
                <a:schemeClr val="accent3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Mobilizar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as empresas associadas e as entidades empresariais portuárias a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contribuírem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para a modernização e a competitividade do setor portuário nacional. </a:t>
            </a:r>
          </a:p>
          <a:p>
            <a:endParaRPr lang="pt-BR" sz="1600" dirty="0">
              <a:solidFill>
                <a:schemeClr val="accent4">
                  <a:lumMod val="90000"/>
                  <a:lumOff val="1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PRINCÍPIOS</a:t>
            </a:r>
            <a:endParaRPr lang="pt-BR" sz="2000" b="1" dirty="0">
              <a:solidFill>
                <a:schemeClr val="accent4">
                  <a:lumMod val="90000"/>
                  <a:lumOff val="1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1600" b="1" dirty="0">
              <a:solidFill>
                <a:schemeClr val="accent4">
                  <a:lumMod val="90000"/>
                  <a:lumOff val="1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Respeito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à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legalidade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ao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direito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da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propriedade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privada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à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livre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iniciativa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à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livre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concorrência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à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liberdade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contratar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,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o respeito aos contratos, à segurança jurídica e à economia de mercado. </a:t>
            </a:r>
          </a:p>
          <a:p>
            <a:pPr algn="just"/>
            <a:r>
              <a:rPr lang="pt-BR" sz="16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algn="just"/>
            <a:r>
              <a:rPr lang="pt-BR" sz="16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pt-BR" sz="1600" dirty="0">
              <a:solidFill>
                <a:schemeClr val="accent4">
                  <a:lumMod val="90000"/>
                  <a:lumOff val="1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16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76" y="1035062"/>
            <a:ext cx="957492" cy="224576"/>
          </a:xfrm>
          <a:prstGeom prst="rect">
            <a:avLst/>
          </a:prstGeom>
        </p:spPr>
      </p:pic>
      <p:pic>
        <p:nvPicPr>
          <p:cNvPr id="15" name="image24.jpeg" descr="Z:\ABTP\GERENCIA DE PROCESSOS\COMUNICAÇÃO\LOGOS\logo dos associados da ABTP\intermarítim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9053" y="770021"/>
            <a:ext cx="779861" cy="28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20.jpeg" descr="Z:\ABTP\GERENCIA DE PROCESSOS\COMUNICAÇÃO\LOGOS\logo dos associados da ABTP\Gerdau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6754" y="951927"/>
            <a:ext cx="1022231" cy="325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324" y="570292"/>
            <a:ext cx="1028607" cy="1028607"/>
          </a:xfrm>
          <a:prstGeom prst="rect">
            <a:avLst/>
          </a:prstGeom>
        </p:spPr>
      </p:pic>
      <p:pic>
        <p:nvPicPr>
          <p:cNvPr id="21" name="image43.jpeg" descr="Z:\ABTP\GERENCIA DE PROCESSOS\COMUNICAÇÃO\LOGOS\logo dos associados da ABTP\TESC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7530" y="1511879"/>
            <a:ext cx="1094185" cy="390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2" descr="Logo Deicmar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84" y="4170111"/>
            <a:ext cx="1134126" cy="326515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7978" y="1558775"/>
            <a:ext cx="810090" cy="401035"/>
          </a:xfrm>
          <a:prstGeom prst="rect">
            <a:avLst/>
          </a:prstGeom>
        </p:spPr>
      </p:pic>
      <p:pic>
        <p:nvPicPr>
          <p:cNvPr id="26" name="image42.jpeg" descr="Z:\ABTP\GERENCIA DE PROCESSOS\COMUNICAÇÃO\LOGOS\logo dos associados da ABTP\Terminais Ponta do Félix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33908" y="1987187"/>
            <a:ext cx="660797" cy="416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28.jpeg" descr="Z:\ABTP\GERENCIA DE PROCESSOS\COMUNICAÇÃO\LOGOS\logo dos associados da ABTP\louis dreyfus commodities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25512" y="949010"/>
            <a:ext cx="1026320" cy="390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51.jpeg" descr="C:\Users\lguerise\AppData\Local\Microsoft\Windows\Temporary Internet Files\Content.Outlook\G5FYF322\af_logo ecoporto_santos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68951" y="2643242"/>
            <a:ext cx="1122310" cy="488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41.jpeg" descr="Z:\ABTP\GERENCIA DE PROCESSOS\COMUNICAÇÃO\LOGOS\logo dos associados da ABTP\termasa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8146" y="2101729"/>
            <a:ext cx="1029891" cy="307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50.jpeg" descr="http://oilrotterdam.vopak.com/Vopak_logo_gestapeld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950360" y="2202975"/>
            <a:ext cx="422672" cy="269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39.jpeg" descr="Z:\ABTP\GERENCIA DE PROCESSOS\COMUNICAÇÃO\LOGOS\logo dos associados da ABTP\tecon salvador.JP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727552" y="2222103"/>
            <a:ext cx="792956" cy="3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12.jpeg" descr="Z:\ABTP\GERENCIA DE PROCESSOS\COMUNICAÇÃO\LOGOS\logo dos associados da ABTP\coamo.JP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653289" y="2310155"/>
            <a:ext cx="739379" cy="234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29.jpeg" descr="Z:\ABTP\GERENCIA DE PROCESSOS\COMUNICAÇÃO\LOGOS\logo dos associados da ABTP\Mosaic Fospar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54727" y="3249087"/>
            <a:ext cx="771526" cy="354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40744" y="1127568"/>
            <a:ext cx="810090" cy="572464"/>
          </a:xfrm>
          <a:prstGeom prst="rect">
            <a:avLst/>
          </a:prstGeom>
        </p:spPr>
      </p:pic>
      <p:pic>
        <p:nvPicPr>
          <p:cNvPr id="42" name="image49.jpeg" descr="Z:\ABTP\GERENCIA DE PROCESSOS\COMUNICAÇÃO\LOGOS\logo dos associados da ABTP\Yara.JP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745956" y="2255321"/>
            <a:ext cx="509588" cy="492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33.jpeg" descr="Z:\ABTP\GERENCIA DE PROCESSOS\COMUNICAÇÃO\LOGOS\logo dos associados da ABTP\portonave.JP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849221" y="2880373"/>
            <a:ext cx="650082" cy="502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4.jpeg" descr="Z:\ABTP\GERENCIA DE PROCESSOS\COMUNICAÇÃO\LOGOS\logo dos associados da ABTP\ALBRAS.JP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554548" y="3136948"/>
            <a:ext cx="738188" cy="3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22.jpeg" descr="Z:\ABTP\GERENCIA DE PROCESSOS\COMUNICAÇÃO\LOGOS\logo dos associados da ABTP\hermasa - grupo maggi.JPG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5831624" y="2906340"/>
            <a:ext cx="701279" cy="307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45.jpeg" descr="Z:\ABTP\GERENCIA DE PROCESSOS\COMUNICAÇÃO\LOGOS\logo dos associados da ABTP\triunfo.JPG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6620469" y="2908113"/>
            <a:ext cx="904877" cy="265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10.jpeg" descr="Z:\ABTP\GERENCIA DE PROCESSOS\COMUNICAÇÃO\LOGOS\logo dos associados da ABTP\Centro Sul.JPG"/>
          <p:cNvPicPr/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45370" y="3475245"/>
            <a:ext cx="447677" cy="39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15.jpeg" descr="Z:\ABTP\GERENCIA DE PROCESSOS\COMUNICAÇÃO\LOGOS\logo dos associados da ABTP\csn.JPG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5987652" y="1621837"/>
            <a:ext cx="535783" cy="239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 descr="Z:\ABTP\GERENCIA DE PROCESSOS\COMUNICAÇÃO\LOGOS\logo dos associados da ABTP\Alunorte.gif"/>
          <p:cNvPicPr/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298184" y="3838876"/>
            <a:ext cx="602456" cy="251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3.jpeg" descr="Z:\ABTP\GERENCIA DE PROCESSOS\COMUNICAÇÃO\LOGOS\logo dos associados da ABTP\ADMlogo2[1].jpg"/>
          <p:cNvPicPr/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2640687" y="3617421"/>
            <a:ext cx="510779" cy="472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19.jpeg" descr="Z:\ABTP\GERENCIA DE PROCESSOS\COMUNICAÇÃO\LOGOS\logo dos associados da ABTP\fosfértil . ultrafétil.JPG"/>
          <p:cNvPicPr/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3525403" y="3719168"/>
            <a:ext cx="494110" cy="370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32.jpeg" descr="Z:\ABTP\GERENCIA DE PROCESSOS\COMUNICAÇÃO\LOGOS\logo dos associados da ABTP\portocel.JPG"/>
          <p:cNvPicPr/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2399635" y="1387526"/>
            <a:ext cx="759407" cy="422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14.jpeg" descr="Z:\ABTP\GERENCIA DE PROCESSOS\COMUNICAÇÃO\LOGOS\logo dos associados da ABTP\cotriguaçu.JPG"/>
          <p:cNvPicPr/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6849374" y="1535978"/>
            <a:ext cx="602458" cy="29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38.jpeg" descr="Z:\ABTP\GERENCIA DE PROCESSOS\COMUNICAÇÃO\LOGOS\logo dos associados da ABTP\super terminais.JPG"/>
          <p:cNvPicPr/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6305819" y="4156313"/>
            <a:ext cx="952500" cy="272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9.jpeg" descr="Z:\ABTP\GERENCIA DE PROCESSOS\COMUNICAÇÃO\LOGOS\logo dos associados da ABTP\cenibra.JPG"/>
          <p:cNvPicPr/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5307929" y="3575806"/>
            <a:ext cx="482205" cy="479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278355" y="3438072"/>
            <a:ext cx="1042988" cy="42148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643407" y="4410950"/>
            <a:ext cx="1414463" cy="3429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62722" y="2062006"/>
            <a:ext cx="987917" cy="22465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99165" y="4410950"/>
            <a:ext cx="1100138" cy="264319"/>
          </a:xfrm>
          <a:prstGeom prst="rect">
            <a:avLst/>
          </a:prstGeom>
        </p:spPr>
      </p:pic>
      <p:sp>
        <p:nvSpPr>
          <p:cNvPr id="58" name="CaixaDeTexto 57"/>
          <p:cNvSpPr txBox="1"/>
          <p:nvPr/>
        </p:nvSpPr>
        <p:spPr>
          <a:xfrm>
            <a:off x="484960" y="184141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ASSOCIADAS </a:t>
            </a:r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ABTP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8A97A2B-0A00-41B4-A25F-294E9672074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640687" y="2854247"/>
            <a:ext cx="1027752" cy="4423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493FADF-B682-4C84-A9D9-2141C8C3556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80190" y="3709225"/>
            <a:ext cx="459462" cy="4960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9C956FC-2422-4EBE-A481-3EA6A99DC4A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504242" y="2206905"/>
            <a:ext cx="1192011" cy="3805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D9B614E-CB8F-4042-82DE-B8B8CC486B5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133113" y="3400100"/>
            <a:ext cx="648956" cy="5835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ED47F58-23B1-4D1C-A7D9-312EB909B62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234270" y="811680"/>
            <a:ext cx="697148" cy="5458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46E0343-0DBF-4CA5-9FD2-31FA5607367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358559" y="1485136"/>
            <a:ext cx="961726" cy="39936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E709AA9-DB3A-4ED5-9F58-F847FD01D443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471207" y="2388260"/>
            <a:ext cx="1103090" cy="54994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28FC9AA1-2DB2-465D-8546-4277300EF16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761045" y="2733373"/>
            <a:ext cx="1168106" cy="336366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="" xmlns:a16="http://schemas.microsoft.com/office/drawing/2014/main" id="{B3DBAADA-E608-47FE-97B7-8F8F213B86C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320285" y="3690965"/>
            <a:ext cx="853699" cy="405410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="" xmlns:a16="http://schemas.microsoft.com/office/drawing/2014/main" id="{52EB643F-35F9-4598-A5E9-27068A786F3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12295" y="4275534"/>
            <a:ext cx="877322" cy="306866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="" xmlns:a16="http://schemas.microsoft.com/office/drawing/2014/main" id="{6998A656-EE06-4295-809C-21DCC5EE3E0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660313" y="2893350"/>
            <a:ext cx="1027253" cy="373977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="" xmlns:a16="http://schemas.microsoft.com/office/drawing/2014/main" id="{251849BB-31F0-4A09-856C-08E2AC331CE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681327" y="4330599"/>
            <a:ext cx="1118764" cy="332053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="" xmlns:a16="http://schemas.microsoft.com/office/drawing/2014/main" id="{D48B671F-B7A3-4C04-A6F5-0549E7D65CB0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402973" y="1502602"/>
            <a:ext cx="819583" cy="3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3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6823670" cy="537005"/>
          </a:xfrm>
        </p:spPr>
        <p:txBody>
          <a:bodyPr/>
          <a:lstStyle/>
          <a:p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</a:t>
            </a:r>
            <a:r>
              <a:rPr lang="pt-BR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ÓXIMOS 25 ANOS</a:t>
            </a:r>
            <a:r>
              <a:rPr lang="en-US" b="1" i="1" dirty="0">
                <a:solidFill>
                  <a:srgbClr val="002060"/>
                </a:solidFill>
              </a:rPr>
              <a:t/>
            </a:r>
            <a:br>
              <a:rPr lang="en-US" b="1" i="1" dirty="0">
                <a:solidFill>
                  <a:srgbClr val="002060"/>
                </a:solidFill>
              </a:rPr>
            </a:br>
            <a:endParaRPr lang="pt-BR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4" y="985291"/>
            <a:ext cx="6540436" cy="379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652120" y="464394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/>
              <a:t>Fonte: MTPA e ANTAQ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8855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6823670" cy="537005"/>
          </a:xfrm>
        </p:spPr>
        <p:txBody>
          <a:bodyPr/>
          <a:lstStyle/>
          <a:p>
            <a:r>
              <a:rPr lang="pt-BR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PERSPECTIVAS PARA O SETOR PORTUÁRIO</a:t>
            </a:r>
            <a:r>
              <a:rPr lang="en-US" b="1" i="1" dirty="0">
                <a:solidFill>
                  <a:srgbClr val="002060"/>
                </a:solidFill>
              </a:rPr>
              <a:t/>
            </a:r>
            <a:br>
              <a:rPr lang="en-US" b="1" i="1" dirty="0">
                <a:solidFill>
                  <a:srgbClr val="002060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41276"/>
            <a:ext cx="8568952" cy="2927047"/>
          </a:xfrm>
        </p:spPr>
        <p:txBody>
          <a:bodyPr/>
          <a:lstStyle/>
          <a:p>
            <a:pPr algn="ctr" defTabSz="912813">
              <a:buClr>
                <a:srgbClr val="002060"/>
              </a:buClr>
              <a:buNone/>
              <a:defRPr/>
            </a:pPr>
            <a:r>
              <a:rPr lang="pt-BR" sz="1600" b="1" kern="0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CENÁRIO PARA OS PRÓXIMOS </a:t>
            </a:r>
            <a:r>
              <a:rPr lang="pt-BR" sz="1600" b="1" kern="0" dirty="0" smtClean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25 </a:t>
            </a:r>
            <a:r>
              <a:rPr lang="pt-BR" sz="1600" b="1" kern="0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ANOS</a:t>
            </a:r>
          </a:p>
          <a:p>
            <a:pPr algn="just" defTabSz="912813">
              <a:buClr>
                <a:srgbClr val="002060"/>
              </a:buClr>
              <a:buNone/>
              <a:defRPr/>
            </a:pPr>
            <a:endParaRPr lang="pt-BR" sz="800" b="1" kern="0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defTabSz="912813">
              <a:buClr>
                <a:srgbClr val="002060"/>
              </a:buClr>
              <a:defRPr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Previsão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aumento da </a:t>
            </a:r>
            <a:r>
              <a:rPr lang="pt-BR" sz="1600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Bi </a:t>
            </a:r>
            <a:r>
              <a:rPr lang="pt-BR" sz="1600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 para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1,8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pt-BR" sz="1600" dirty="0" err="1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/ano.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912813">
              <a:buClr>
                <a:srgbClr val="002060"/>
              </a:buClr>
              <a:defRPr/>
            </a:pPr>
            <a:endParaRPr lang="pt-BR" sz="8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912813">
              <a:buClr>
                <a:srgbClr val="002060"/>
              </a:buClr>
              <a:defRPr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Crescimento da capacidade de transporte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da velocidade dos navios.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912813">
              <a:buClr>
                <a:srgbClr val="002060"/>
              </a:buClr>
              <a:defRPr/>
            </a:pPr>
            <a:endParaRPr lang="pt-BR" sz="8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912813">
              <a:buClr>
                <a:srgbClr val="002060"/>
              </a:buClr>
              <a:defRPr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rescimento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produção do agronegócio e na indústria.</a:t>
            </a:r>
          </a:p>
          <a:p>
            <a:pPr algn="just" defTabSz="912813">
              <a:buClr>
                <a:srgbClr val="002060"/>
              </a:buClr>
              <a:defRPr/>
            </a:pPr>
            <a:endParaRPr lang="pt-BR" sz="8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912813">
              <a:buClr>
                <a:srgbClr val="002060"/>
              </a:buClr>
              <a:defRPr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Necessidade de aumentar a capacidade competitiva </a:t>
            </a:r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produto brasileiro.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912813">
              <a:buClr>
                <a:srgbClr val="002060"/>
              </a:buClr>
              <a:defRPr/>
            </a:pPr>
            <a:endParaRPr lang="pt-BR" sz="8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912813">
              <a:buClr>
                <a:srgbClr val="002060"/>
              </a:buClr>
              <a:defRPr/>
            </a:pPr>
            <a:endParaRPr lang="pt-BR" sz="8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3217540"/>
            <a:ext cx="6120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buClr>
                <a:srgbClr val="002060"/>
              </a:buClr>
              <a:buNone/>
              <a:defRPr/>
            </a:pPr>
            <a:r>
              <a:rPr lang="pt-BR" sz="2000" b="1" kern="0" dirty="0" smtClean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ESTRAT</a:t>
            </a:r>
            <a:r>
              <a:rPr lang="pt-BR" sz="2000" b="1" kern="0" dirty="0" smtClean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ÉGIA </a:t>
            </a:r>
            <a:r>
              <a:rPr lang="pt-BR" sz="2000" b="1" kern="0" dirty="0" smtClean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?</a:t>
            </a:r>
            <a:endParaRPr lang="pt-BR" sz="2000" b="1" kern="0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  <a:p>
            <a:pPr defTabSz="912813">
              <a:buClr>
                <a:srgbClr val="002060"/>
              </a:buClr>
              <a:buNone/>
              <a:defRPr/>
            </a:pPr>
            <a:endParaRPr lang="pt-BR" sz="2000" b="1" kern="0" dirty="0" smtClean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  <a:p>
            <a:pPr defTabSz="912813">
              <a:buClr>
                <a:srgbClr val="002060"/>
              </a:buClr>
              <a:buNone/>
              <a:defRPr/>
            </a:pPr>
            <a:r>
              <a:rPr lang="pt-BR" sz="2000" b="1" kern="0" dirty="0" smtClean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1) Revis</a:t>
            </a:r>
            <a:r>
              <a:rPr lang="pt-BR" sz="2000" b="1" kern="0" dirty="0" smtClean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ão do marco regulat</a:t>
            </a:r>
            <a:r>
              <a:rPr lang="pt-BR" sz="2000" b="1" kern="0" dirty="0" smtClean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ório</a:t>
            </a:r>
            <a:endParaRPr lang="pt-BR" sz="2000" b="1" kern="0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  <a:p>
            <a:pPr defTabSz="912813">
              <a:buClr>
                <a:srgbClr val="002060"/>
              </a:buClr>
              <a:buNone/>
              <a:defRPr/>
            </a:pPr>
            <a:r>
              <a:rPr lang="pt-BR" sz="2000" b="1" kern="0" dirty="0" smtClean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2) Novo modelo de gest</a:t>
            </a:r>
            <a:r>
              <a:rPr lang="pt-BR" sz="2000" b="1" kern="0" dirty="0" smtClean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ão das Cias Docas</a:t>
            </a:r>
            <a:endParaRPr lang="pt-BR" sz="2000" b="1" kern="0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defTabSz="912813">
              <a:buClr>
                <a:srgbClr val="002060"/>
              </a:buClr>
              <a:buNone/>
              <a:defRPr/>
            </a:pPr>
            <a:endParaRPr lang="pt-BR" b="1" kern="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8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-35601" y="1921396"/>
            <a:ext cx="2310127" cy="2750739"/>
            <a:chOff x="-375056" y="24359"/>
            <a:chExt cx="2310127" cy="2686834"/>
          </a:xfrm>
        </p:grpSpPr>
        <p:sp>
          <p:nvSpPr>
            <p:cNvPr id="8" name="Fluxograma: Operação Manual 7"/>
            <p:cNvSpPr/>
            <p:nvPr/>
          </p:nvSpPr>
          <p:spPr>
            <a:xfrm rot="16200000">
              <a:off x="-508319" y="401737"/>
              <a:ext cx="2686834" cy="1932078"/>
            </a:xfrm>
            <a:prstGeom prst="flowChartManualOperati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luxograma: Operação Manual 4"/>
            <p:cNvSpPr txBox="1"/>
            <p:nvPr/>
          </p:nvSpPr>
          <p:spPr>
            <a:xfrm>
              <a:off x="-375056" y="451972"/>
              <a:ext cx="2310127" cy="1859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pt-BR" sz="1400" b="1" kern="1200" dirty="0"/>
                <a:t>COMPETIÇÃO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pt-BR" sz="1400" kern="1200" dirty="0"/>
                <a:t> 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pt-BR" sz="1400" kern="1200" dirty="0" err="1"/>
                <a:t>Intra</a:t>
              </a:r>
              <a:r>
                <a:rPr lang="pt-BR" sz="1400" kern="1200" dirty="0"/>
                <a:t> e Intermodal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600" kern="1200" dirty="0"/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2236459" y="1921396"/>
            <a:ext cx="2129084" cy="2722379"/>
            <a:chOff x="1897354" y="-166554"/>
            <a:chExt cx="2453292" cy="3098848"/>
          </a:xfrm>
        </p:grpSpPr>
        <p:sp>
          <p:nvSpPr>
            <p:cNvPr id="11" name="Fluxograma: Operação Manual 10"/>
            <p:cNvSpPr/>
            <p:nvPr/>
          </p:nvSpPr>
          <p:spPr>
            <a:xfrm rot="16200000">
              <a:off x="1559262" y="171538"/>
              <a:ext cx="3098848" cy="2422663"/>
            </a:xfrm>
            <a:prstGeom prst="flowChartManualOperati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" name="Fluxograma: Operação Manual 4"/>
            <p:cNvSpPr txBox="1"/>
            <p:nvPr/>
          </p:nvSpPr>
          <p:spPr>
            <a:xfrm>
              <a:off x="1927983" y="579377"/>
              <a:ext cx="2422663" cy="1859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pt-BR" sz="1400" b="1" kern="1200" dirty="0"/>
                <a:t>COMPETITIVIDADE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endParaRPr lang="pt-BR" sz="1400" kern="1200" dirty="0"/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pt-BR" sz="1400" kern="1200" dirty="0"/>
                <a:t> Preços e Tarifas Adequados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600" kern="1200" dirty="0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4424742" y="1913189"/>
            <a:ext cx="2483120" cy="2722378"/>
            <a:chOff x="3561204" y="-512082"/>
            <a:chExt cx="2483120" cy="3098848"/>
          </a:xfrm>
        </p:grpSpPr>
        <p:sp>
          <p:nvSpPr>
            <p:cNvPr id="14" name="Fluxograma: Operação Manual 13"/>
            <p:cNvSpPr/>
            <p:nvPr/>
          </p:nvSpPr>
          <p:spPr>
            <a:xfrm rot="16200000">
              <a:off x="3283569" y="-173990"/>
              <a:ext cx="3098848" cy="2422663"/>
            </a:xfrm>
            <a:prstGeom prst="flowChartManualOperati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uxograma: Operação Manual 4"/>
            <p:cNvSpPr txBox="1"/>
            <p:nvPr/>
          </p:nvSpPr>
          <p:spPr>
            <a:xfrm>
              <a:off x="3561204" y="115970"/>
              <a:ext cx="2422663" cy="1859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000" b="1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000" b="1" kern="1200" dirty="0"/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pt-BR" sz="1400" b="1" kern="1200" dirty="0"/>
                <a:t>LIVRE INICIATIVA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endParaRPr lang="pt-BR" sz="1400" b="1" kern="1200" dirty="0"/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pt-BR" sz="1400" kern="1200" dirty="0"/>
                <a:t>Risco Privado</a:t>
              </a:r>
            </a:p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pt-BR" sz="1400" kern="1200" dirty="0"/>
                <a:t> Regulação e Fiscalização pelo Estado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600" kern="1200" dirty="0"/>
            </a:p>
          </p:txBody>
        </p:sp>
      </p:grpSp>
      <p:sp>
        <p:nvSpPr>
          <p:cNvPr id="16" name="Fluxograma: Operação Manual 15"/>
          <p:cNvSpPr/>
          <p:nvPr/>
        </p:nvSpPr>
        <p:spPr>
          <a:xfrm rot="16200000">
            <a:off x="6625919" y="2278547"/>
            <a:ext cx="2722378" cy="2064929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aixaDeTexto 1"/>
          <p:cNvSpPr txBox="1"/>
          <p:nvPr/>
        </p:nvSpPr>
        <p:spPr>
          <a:xfrm>
            <a:off x="7092280" y="2641476"/>
            <a:ext cx="1728192" cy="160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prstClr val="white"/>
                </a:solidFill>
              </a:rPr>
              <a:t>SEGURANÇA </a:t>
            </a:r>
            <a:r>
              <a:rPr lang="pt-BR" sz="1400" b="1" dirty="0" smtClean="0">
                <a:solidFill>
                  <a:prstClr val="white"/>
                </a:solidFill>
              </a:rPr>
              <a:t>JURÍDICA</a:t>
            </a:r>
            <a:endParaRPr lang="pt-BR" sz="1400" b="1" dirty="0">
              <a:solidFill>
                <a:prstClr val="white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>
                <a:solidFill>
                  <a:prstClr val="white"/>
                </a:solidFill>
              </a:rPr>
              <a:t>Regras </a:t>
            </a:r>
            <a:r>
              <a:rPr lang="pt-BR" sz="1400" dirty="0" smtClean="0">
                <a:solidFill>
                  <a:prstClr val="white"/>
                </a:solidFill>
              </a:rPr>
              <a:t>estáveis </a:t>
            </a:r>
            <a:r>
              <a:rPr lang="pt-BR" sz="1400" dirty="0">
                <a:solidFill>
                  <a:prstClr val="white"/>
                </a:solidFill>
              </a:rPr>
              <a:t>e de Longo </a:t>
            </a:r>
            <a:r>
              <a:rPr lang="pt-BR" sz="1400" dirty="0">
                <a:solidFill>
                  <a:prstClr val="white"/>
                </a:solidFill>
              </a:rPr>
              <a:t>p</a:t>
            </a:r>
            <a:r>
              <a:rPr lang="pt-BR" sz="1400" dirty="0" smtClean="0">
                <a:solidFill>
                  <a:prstClr val="white"/>
                </a:solidFill>
              </a:rPr>
              <a:t>razo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 smtClean="0">
                <a:solidFill>
                  <a:prstClr val="white"/>
                </a:solidFill>
              </a:rPr>
              <a:t>Interven</a:t>
            </a:r>
            <a:r>
              <a:rPr lang="pt-BR" sz="1400" dirty="0" smtClean="0">
                <a:solidFill>
                  <a:prstClr val="white"/>
                </a:solidFill>
              </a:rPr>
              <a:t>ção mínima nos negócios</a:t>
            </a:r>
            <a:endParaRPr lang="pt-BR" sz="1400" dirty="0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0406" y="89784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PILARES PARA O DESENVOLVIMENTO DA INFRAESTRUTURA</a:t>
            </a:r>
          </a:p>
          <a:p>
            <a:pPr lvl="0" algn="ctr" defTabSz="914400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(Lei do PPI)</a:t>
            </a:r>
          </a:p>
        </p:txBody>
      </p:sp>
    </p:spTree>
    <p:extLst>
      <p:ext uri="{BB962C8B-B14F-4D97-AF65-F5344CB8AC3E}">
        <p14:creationId xmlns:p14="http://schemas.microsoft.com/office/powerpoint/2010/main" val="36872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branc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20"/>
            <a:ext cx="9144000" cy="573782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23528" y="997293"/>
            <a:ext cx="8496944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93204"/>
            <a:ext cx="7416824" cy="66007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 defTabSz="628650">
              <a:spcBef>
                <a:spcPct val="0"/>
              </a:spcBef>
              <a:tabLst>
                <a:tab pos="542925" algn="l"/>
              </a:tabLst>
              <a:defRPr/>
            </a:pPr>
            <a:r>
              <a:rPr lang="pt-B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Companhias </a:t>
            </a:r>
            <a:r>
              <a:rPr lang="pt-B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Docas </a:t>
            </a:r>
            <a:endParaRPr lang="pt-BR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lvl="0" algn="ctr" defTabSz="628650">
              <a:spcBef>
                <a:spcPct val="0"/>
              </a:spcBef>
              <a:tabLst>
                <a:tab pos="542925" algn="l"/>
              </a:tabLst>
              <a:defRPr/>
            </a:pPr>
            <a:r>
              <a:rPr lang="pt-B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t-B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Investimentos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" name="Retângulo 1"/>
          <p:cNvSpPr/>
          <p:nvPr/>
        </p:nvSpPr>
        <p:spPr>
          <a:xfrm>
            <a:off x="275903" y="69726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							        </a:t>
            </a:r>
            <a:r>
              <a:rPr lang="pt-BR" sz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itchFamily="34" charset="0"/>
              </a:rPr>
              <a:t>Fonte: MP/DEST</a:t>
            </a:r>
            <a:r>
              <a:rPr lang="pt-BR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						</a:t>
            </a:r>
          </a:p>
          <a:p>
            <a:pPr algn="just"/>
            <a:endParaRPr lang="pt-BR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pt-BR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pt-BR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pt-BR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pt-BR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pt-BR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pt-BR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pt-BR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pt-BR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												</a:t>
            </a:r>
            <a:endParaRPr lang="pt-B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5841"/>
            <a:ext cx="9144000" cy="4778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5088346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branc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1" y="0"/>
            <a:ext cx="9144000" cy="573782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23528" y="997293"/>
            <a:ext cx="8496944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4360" y="18600"/>
            <a:ext cx="8435280" cy="66007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Pessoal das </a:t>
            </a:r>
            <a:r>
              <a:rPr lang="pt-B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Companhias Docas</a:t>
            </a:r>
            <a:endParaRPr kumimoji="0" lang="pt-BR" sz="2800" b="1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1864" y="847283"/>
            <a:ext cx="8496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51328"/>
              </p:ext>
            </p:extLst>
          </p:nvPr>
        </p:nvGraphicFramePr>
        <p:xfrm>
          <a:off x="1554832" y="897571"/>
          <a:ext cx="6096002" cy="2346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69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Companhias</a:t>
                      </a:r>
                      <a:r>
                        <a:rPr lang="en-US" sz="17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Docas</a:t>
                      </a:r>
                      <a:endParaRPr lang="pt-BR" sz="17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Servidores</a:t>
                      </a:r>
                      <a:endParaRPr lang="pt-BR" sz="17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CODESP</a:t>
                      </a:r>
                      <a:r>
                        <a:rPr lang="en-US" sz="1700" baseline="0" dirty="0"/>
                        <a:t> (São Paulo)</a:t>
                      </a:r>
                      <a:endParaRPr lang="pt-BR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1511</a:t>
                      </a:r>
                      <a:endParaRPr lang="pt-BR" sz="17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CDRJ (Rio de Janeiro)</a:t>
                      </a:r>
                      <a:endParaRPr lang="pt-BR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902</a:t>
                      </a:r>
                      <a:endParaRPr lang="pt-BR" sz="17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CDP (</a:t>
                      </a:r>
                      <a:r>
                        <a:rPr lang="en-US" sz="1700" dirty="0" err="1"/>
                        <a:t>Pará</a:t>
                      </a:r>
                      <a:r>
                        <a:rPr lang="en-US" sz="1700" dirty="0"/>
                        <a:t>)</a:t>
                      </a:r>
                      <a:endParaRPr lang="pt-BR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418</a:t>
                      </a:r>
                      <a:endParaRPr lang="pt-BR" sz="17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CODEBA (Bahia)</a:t>
                      </a:r>
                      <a:endParaRPr lang="pt-BR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345</a:t>
                      </a:r>
                      <a:endParaRPr lang="pt-BR" sz="17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CODERN (Rio Grande do Norte)</a:t>
                      </a:r>
                      <a:endParaRPr lang="pt-BR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222</a:t>
                      </a:r>
                      <a:endParaRPr lang="pt-BR" sz="17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CDC (</a:t>
                      </a:r>
                      <a:r>
                        <a:rPr lang="en-US" sz="1700" dirty="0" err="1"/>
                        <a:t>Ceará</a:t>
                      </a:r>
                      <a:r>
                        <a:rPr lang="en-US" sz="1700" dirty="0"/>
                        <a:t>)</a:t>
                      </a:r>
                      <a:endParaRPr lang="pt-BR" sz="1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165</a:t>
                      </a:r>
                      <a:endParaRPr lang="pt-BR" sz="17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501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FSB Comunicação">
      <a:dk1>
        <a:srgbClr val="000000"/>
      </a:dk1>
      <a:lt1>
        <a:srgbClr val="FFFFFF"/>
      </a:lt1>
      <a:dk2>
        <a:srgbClr val="183028"/>
      </a:dk2>
      <a:lt2>
        <a:srgbClr val="CAC7BB"/>
      </a:lt2>
      <a:accent1>
        <a:srgbClr val="00AF40"/>
      </a:accent1>
      <a:accent2>
        <a:srgbClr val="53656D"/>
      </a:accent2>
      <a:accent3>
        <a:srgbClr val="00AFCB"/>
      </a:accent3>
      <a:accent4>
        <a:srgbClr val="005163"/>
      </a:accent4>
      <a:accent5>
        <a:srgbClr val="F7A824"/>
      </a:accent5>
      <a:accent6>
        <a:srgbClr val="E94F2D"/>
      </a:accent6>
      <a:hlink>
        <a:srgbClr val="00AFCB"/>
      </a:hlink>
      <a:folHlink>
        <a:srgbClr val="53656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1117</Words>
  <Application>Microsoft Macintosh PowerPoint</Application>
  <PresentationFormat>On-screen Show (16:10)</PresentationFormat>
  <Paragraphs>211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PRÓXIMOS 25 ANOS </vt:lpstr>
      <vt:lpstr>PERSPECTIVAS PARA O SETOR PORTUÁRIO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QUE SE BUSCA DAS ADMINISTRAÇÕES PORTUÁRIAS?</vt:lpstr>
      <vt:lpstr>PowerPoint Presentation</vt:lpstr>
      <vt:lpstr>PowerPoint Presentation</vt:lpstr>
      <vt:lpstr>PowerPoint Presentation</vt:lpstr>
      <vt:lpstr>PowerPoint Presentation</vt:lpstr>
      <vt:lpstr>CONCLUSÕES </vt:lpstr>
      <vt:lpstr>CONCLUSÕES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Barbosa</dc:creator>
  <cp:lastModifiedBy>Wagner  Moreira</cp:lastModifiedBy>
  <cp:revision>381</cp:revision>
  <cp:lastPrinted>2017-01-11T16:52:49Z</cp:lastPrinted>
  <dcterms:created xsi:type="dcterms:W3CDTF">2015-05-15T14:08:08Z</dcterms:created>
  <dcterms:modified xsi:type="dcterms:W3CDTF">2017-07-04T10:48:04Z</dcterms:modified>
</cp:coreProperties>
</file>