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69" r:id="rId1"/>
  </p:sldMasterIdLst>
  <p:notesMasterIdLst>
    <p:notesMasterId r:id="rId115"/>
  </p:notesMasterIdLst>
  <p:sldIdLst>
    <p:sldId id="364" r:id="rId2"/>
    <p:sldId id="368" r:id="rId3"/>
    <p:sldId id="369" r:id="rId4"/>
    <p:sldId id="522" r:id="rId5"/>
    <p:sldId id="524" r:id="rId6"/>
    <p:sldId id="523" r:id="rId7"/>
    <p:sldId id="562" r:id="rId8"/>
    <p:sldId id="553" r:id="rId9"/>
    <p:sldId id="492" r:id="rId10"/>
    <p:sldId id="546" r:id="rId11"/>
    <p:sldId id="547" r:id="rId12"/>
    <p:sldId id="548" r:id="rId13"/>
    <p:sldId id="627" r:id="rId14"/>
    <p:sldId id="628" r:id="rId15"/>
    <p:sldId id="629" r:id="rId16"/>
    <p:sldId id="534" r:id="rId17"/>
    <p:sldId id="499" r:id="rId18"/>
    <p:sldId id="542" r:id="rId19"/>
    <p:sldId id="543" r:id="rId20"/>
    <p:sldId id="626" r:id="rId21"/>
    <p:sldId id="437" r:id="rId22"/>
    <p:sldId id="456" r:id="rId23"/>
    <p:sldId id="457" r:id="rId24"/>
    <p:sldId id="525" r:id="rId25"/>
    <p:sldId id="526" r:id="rId26"/>
    <p:sldId id="527" r:id="rId27"/>
    <p:sldId id="528" r:id="rId28"/>
    <p:sldId id="529" r:id="rId29"/>
    <p:sldId id="530" r:id="rId30"/>
    <p:sldId id="531" r:id="rId31"/>
    <p:sldId id="533" r:id="rId32"/>
    <p:sldId id="532" r:id="rId33"/>
    <p:sldId id="545" r:id="rId34"/>
    <p:sldId id="465" r:id="rId35"/>
    <p:sldId id="561" r:id="rId36"/>
    <p:sldId id="575" r:id="rId37"/>
    <p:sldId id="464" r:id="rId38"/>
    <p:sldId id="459" r:id="rId39"/>
    <p:sldId id="570" r:id="rId40"/>
    <p:sldId id="488" r:id="rId41"/>
    <p:sldId id="466" r:id="rId42"/>
    <p:sldId id="564" r:id="rId43"/>
    <p:sldId id="573" r:id="rId44"/>
    <p:sldId id="571" r:id="rId45"/>
    <p:sldId id="463" r:id="rId46"/>
    <p:sldId id="572" r:id="rId47"/>
    <p:sldId id="559" r:id="rId48"/>
    <p:sldId id="475" r:id="rId49"/>
    <p:sldId id="476" r:id="rId50"/>
    <p:sldId id="477" r:id="rId51"/>
    <p:sldId id="560" r:id="rId52"/>
    <p:sldId id="467" r:id="rId53"/>
    <p:sldId id="470" r:id="rId54"/>
    <p:sldId id="471" r:id="rId55"/>
    <p:sldId id="472" r:id="rId56"/>
    <p:sldId id="474" r:id="rId57"/>
    <p:sldId id="458" r:id="rId58"/>
    <p:sldId id="574" r:id="rId59"/>
    <p:sldId id="576" r:id="rId60"/>
    <p:sldId id="577" r:id="rId61"/>
    <p:sldId id="578" r:id="rId62"/>
    <p:sldId id="579" r:id="rId63"/>
    <p:sldId id="590" r:id="rId64"/>
    <p:sldId id="586" r:id="rId65"/>
    <p:sldId id="591" r:id="rId66"/>
    <p:sldId id="592" r:id="rId67"/>
    <p:sldId id="593" r:id="rId68"/>
    <p:sldId id="582" r:id="rId69"/>
    <p:sldId id="583" r:id="rId70"/>
    <p:sldId id="584" r:id="rId71"/>
    <p:sldId id="608" r:id="rId72"/>
    <p:sldId id="610" r:id="rId73"/>
    <p:sldId id="609" r:id="rId74"/>
    <p:sldId id="581" r:id="rId75"/>
    <p:sldId id="611" r:id="rId76"/>
    <p:sldId id="594" r:id="rId77"/>
    <p:sldId id="483" r:id="rId78"/>
    <p:sldId id="469" r:id="rId79"/>
    <p:sldId id="485" r:id="rId80"/>
    <p:sldId id="484" r:id="rId81"/>
    <p:sldId id="566" r:id="rId82"/>
    <p:sldId id="567" r:id="rId83"/>
    <p:sldId id="565" r:id="rId84"/>
    <p:sldId id="612" r:id="rId85"/>
    <p:sldId id="613" r:id="rId86"/>
    <p:sldId id="614" r:id="rId87"/>
    <p:sldId id="615" r:id="rId88"/>
    <p:sldId id="616" r:id="rId89"/>
    <p:sldId id="617" r:id="rId90"/>
    <p:sldId id="618" r:id="rId91"/>
    <p:sldId id="620" r:id="rId92"/>
    <p:sldId id="619" r:id="rId93"/>
    <p:sldId id="621" r:id="rId94"/>
    <p:sldId id="622" r:id="rId95"/>
    <p:sldId id="623" r:id="rId96"/>
    <p:sldId id="366" r:id="rId97"/>
    <p:sldId id="379" r:id="rId98"/>
    <p:sldId id="490" r:id="rId99"/>
    <p:sldId id="495" r:id="rId100"/>
    <p:sldId id="491" r:id="rId101"/>
    <p:sldId id="544" r:id="rId102"/>
    <p:sldId id="595" r:id="rId103"/>
    <p:sldId id="596" r:id="rId104"/>
    <p:sldId id="597" r:id="rId105"/>
    <p:sldId id="598" r:id="rId106"/>
    <p:sldId id="599" r:id="rId107"/>
    <p:sldId id="600" r:id="rId108"/>
    <p:sldId id="601" r:id="rId109"/>
    <p:sldId id="602" r:id="rId110"/>
    <p:sldId id="603" r:id="rId111"/>
    <p:sldId id="604" r:id="rId112"/>
    <p:sldId id="605" r:id="rId113"/>
    <p:sldId id="606" r:id="rId1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35" autoAdjust="0"/>
    <p:restoredTop sz="94660"/>
  </p:normalViewPr>
  <p:slideViewPr>
    <p:cSldViewPr snapToGrid="0">
      <p:cViewPr>
        <p:scale>
          <a:sx n="68" d="100"/>
          <a:sy n="68" d="100"/>
        </p:scale>
        <p:origin x="8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02408-57BB-42A3-8D70-8CBCE6279DCB}" type="datetimeFigureOut">
              <a:rPr lang="pt-BR" smtClean="0"/>
              <a:t>03/07/2017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D8789-2FDE-443B-83D4-3607A3346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59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3828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11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269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155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04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8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04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953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58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741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597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580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0078A-B5E7-42A3-BD3F-B3DE2A8F57DA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81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BE6D-F1FA-45E0-B56B-F5BF6A9151A3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9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EB78-42D2-4DD0-8D48-9A0BAD30E9E0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3A21-8B52-4225-B64B-6B4D945EA1D8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75C6-EA1B-42C6-89EC-F6A5AF4945E7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44C-7E45-4339-AE6F-890CDD9CE2C1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05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E2D-5751-48A5-B388-F42CFC60E074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7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ADA0-AB28-4888-88E4-684875DA7625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148F-A9E7-4127-8F92-B069CDBC3784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7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4932-1CED-4726-940E-526050F1ABD0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9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E545-A5E0-4013-9F1A-548F0A46FB5D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7DD8-251F-49E9-A39A-959A153DA4CD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1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8750C-5DF9-417D-AD15-CAFDA5441A2B}" type="datetime1">
              <a:rPr lang="en-US" smtClean="0"/>
              <a:t>7/3/2017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7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6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3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5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hyperlink" Target="http://www.google.com.br/url?sa=i&amp;rct=j&amp;q=&amp;esrc=s&amp;frm=1&amp;source=images&amp;cd=&amp;cad=rja&amp;docid=Qv-4GwKbABb5aM&amp;tbnid=16I-EsA7K7kDMM:&amp;ved=0CAUQjRw&amp;url=http://azigaziafrika.blog.hu/&amp;ei=e23EUa-rBuzV0gHPqYDABw&amp;bvm=bv.48293060,d.dmQ&amp;psig=AFQjCNGyG4h-zzfD6NuzGxQ1DZCt4__8tQ&amp;ust=1371913925322463" TargetMode="External"/><Relationship Id="rId9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0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0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0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0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Relationship Id="rId9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43.gif"/><Relationship Id="rId10" Type="http://schemas.openxmlformats.org/officeDocument/2006/relationships/image" Target="../media/image3.jpeg"/><Relationship Id="rId4" Type="http://schemas.openxmlformats.org/officeDocument/2006/relationships/image" Target="../media/image5.png"/><Relationship Id="rId9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43.gif"/><Relationship Id="rId10" Type="http://schemas.openxmlformats.org/officeDocument/2006/relationships/image" Target="../media/image3.jpeg"/><Relationship Id="rId4" Type="http://schemas.openxmlformats.org/officeDocument/2006/relationships/image" Target="../media/image5.png"/><Relationship Id="rId9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.png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5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3.jpeg"/><Relationship Id="rId5" Type="http://schemas.openxmlformats.org/officeDocument/2006/relationships/image" Target="../media/image8.JPG"/><Relationship Id="rId10" Type="http://schemas.openxmlformats.org/officeDocument/2006/relationships/image" Target="../media/image4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hyperlink" Target="http://www.planalto.gov.br/ccivil_03/LEIS/L9277.ht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egislacao.planalto.gov.br/legisla/legislacao.nsf/Viw_Identificacao/lei%2012.815-2013?OpenDocument" TargetMode="External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gif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fenop@fenop.com.b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73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49" y="237478"/>
            <a:ext cx="6754126" cy="6337996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Imagem 4" descr="dent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40" y="1098471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9" descr="5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681" y="1185387"/>
            <a:ext cx="432197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855153" y="1634252"/>
            <a:ext cx="6536531" cy="40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1500" dirty="0">
              <a:latin typeface="Calibri" pitchFamily="34" charset="0"/>
              <a:cs typeface="Arial" charset="0"/>
            </a:endParaRPr>
          </a:p>
          <a:p>
            <a:pPr marL="342900" indent="-342900">
              <a:buFont typeface="+mj-lt"/>
              <a:buAutoNum type="arabicPeriod" startAt="2"/>
              <a:defRPr/>
            </a:pPr>
            <a:r>
              <a:rPr lang="en-US" b="1" dirty="0" err="1">
                <a:latin typeface="Calibri" pitchFamily="34" charset="0"/>
                <a:cs typeface="Arial" charset="0"/>
              </a:rPr>
              <a:t>Modelo</a:t>
            </a:r>
            <a:r>
              <a:rPr lang="en-US" b="1" dirty="0">
                <a:latin typeface="Calibri" pitchFamily="34" charset="0"/>
                <a:cs typeface="Arial" charset="0"/>
              </a:rPr>
              <a:t>   de </a:t>
            </a:r>
            <a:r>
              <a:rPr lang="en-US" b="1" dirty="0" err="1">
                <a:latin typeface="Calibri" pitchFamily="34" charset="0"/>
                <a:cs typeface="Arial" charset="0"/>
              </a:rPr>
              <a:t>administração</a:t>
            </a:r>
            <a:r>
              <a:rPr lang="en-US" b="1" dirty="0">
                <a:latin typeface="Calibri" pitchFamily="34" charset="0"/>
                <a:cs typeface="Arial" charset="0"/>
              </a:rPr>
              <a:t> </a:t>
            </a:r>
            <a:r>
              <a:rPr lang="en-US" b="1" dirty="0" err="1">
                <a:latin typeface="Calibri" pitchFamily="34" charset="0"/>
                <a:cs typeface="Arial" charset="0"/>
              </a:rPr>
              <a:t>portuária</a:t>
            </a:r>
            <a:r>
              <a:rPr lang="en-US" b="1" dirty="0">
                <a:latin typeface="Calibri" pitchFamily="34" charset="0"/>
                <a:cs typeface="Arial" charset="0"/>
              </a:rPr>
              <a:t> – </a:t>
            </a:r>
            <a:r>
              <a:rPr lang="en-US" b="1" dirty="0" err="1">
                <a:latin typeface="Calibri" pitchFamily="34" charset="0"/>
                <a:cs typeface="Arial" charset="0"/>
              </a:rPr>
              <a:t>na</a:t>
            </a:r>
            <a:r>
              <a:rPr lang="en-US" b="1" dirty="0">
                <a:latin typeface="Calibri" pitchFamily="34" charset="0"/>
                <a:cs typeface="Arial" charset="0"/>
              </a:rPr>
              <a:t> MP 595;</a:t>
            </a:r>
          </a:p>
          <a:p>
            <a:pPr marL="342900" indent="-342900">
              <a:buFont typeface="+mj-lt"/>
              <a:buAutoNum type="arabicPeriod" startAt="2"/>
              <a:defRPr/>
            </a:pPr>
            <a:endParaRPr lang="en-US" sz="750" b="1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+mj-lt"/>
              <a:buAutoNum type="alphaUcPeriod"/>
              <a:defRPr/>
            </a:pPr>
            <a:r>
              <a:rPr lang="en-US" sz="1500" b="1" dirty="0" err="1">
                <a:latin typeface="Calibri" pitchFamily="34" charset="0"/>
                <a:cs typeface="Arial" charset="0"/>
              </a:rPr>
              <a:t>Entendo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que</a:t>
            </a:r>
            <a:r>
              <a:rPr lang="en-US" sz="1500" b="1" dirty="0">
                <a:latin typeface="Calibri" pitchFamily="34" charset="0"/>
                <a:cs typeface="Arial" charset="0"/>
              </a:rPr>
              <a:t> a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administração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portuária</a:t>
            </a:r>
            <a:r>
              <a:rPr lang="en-US" sz="1500" b="1" dirty="0">
                <a:latin typeface="Calibri" pitchFamily="34" charset="0"/>
                <a:cs typeface="Arial" charset="0"/>
              </a:rPr>
              <a:t> local  é o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tema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que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necessita</a:t>
            </a:r>
            <a:r>
              <a:rPr lang="en-US" sz="1500" b="1" dirty="0">
                <a:latin typeface="Calibri" pitchFamily="34" charset="0"/>
                <a:cs typeface="Arial" charset="0"/>
              </a:rPr>
              <a:t> de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maior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atenção</a:t>
            </a:r>
            <a:r>
              <a:rPr lang="en-US" sz="1500" b="1" dirty="0">
                <a:latin typeface="Calibri" pitchFamily="34" charset="0"/>
                <a:cs typeface="Arial" charset="0"/>
              </a:rPr>
              <a:t> 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para</a:t>
            </a:r>
            <a:r>
              <a:rPr lang="en-US" sz="1500" b="1" dirty="0">
                <a:latin typeface="Calibri" pitchFamily="34" charset="0"/>
                <a:cs typeface="Arial" charset="0"/>
              </a:rPr>
              <a:t> a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eficiência</a:t>
            </a:r>
            <a:r>
              <a:rPr lang="en-US" sz="1500" b="1" dirty="0">
                <a:latin typeface="Calibri" pitchFamily="34" charset="0"/>
                <a:cs typeface="Arial" charset="0"/>
              </a:rPr>
              <a:t> do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sistema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portuário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brasileiro</a:t>
            </a:r>
            <a:r>
              <a:rPr lang="en-US" sz="1500" b="1" dirty="0">
                <a:latin typeface="Calibri" pitchFamily="34" charset="0"/>
                <a:cs typeface="Arial" charset="0"/>
              </a:rPr>
              <a:t>;</a:t>
            </a:r>
          </a:p>
          <a:p>
            <a:pPr marL="685800" lvl="1" indent="-342900">
              <a:buFont typeface="+mj-lt"/>
              <a:buAutoNum type="alphaUcPeriod"/>
              <a:defRPr/>
            </a:pPr>
            <a:endParaRPr lang="en-US" sz="1500" b="1" dirty="0">
              <a:latin typeface="Calibri" pitchFamily="34" charset="0"/>
              <a:cs typeface="Arial" charset="0"/>
            </a:endParaRPr>
          </a:p>
          <a:p>
            <a:pPr marL="1071563" lvl="2" indent="-385763">
              <a:buFont typeface="+mj-lt"/>
              <a:buAutoNum type="romanUcPeriod"/>
              <a:defRPr/>
            </a:pP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público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é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uma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parceria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público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/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privada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e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portanto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a Administração Portuária e o Terminal Portuário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precisam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ter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eficiência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gestão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.</a:t>
            </a:r>
          </a:p>
          <a:p>
            <a:pPr marL="685800" lvl="1" indent="-342900">
              <a:buFont typeface="+mj-lt"/>
              <a:buAutoNum type="alphaUcPeriod"/>
              <a:defRPr/>
            </a:pPr>
            <a:endParaRPr lang="en-US" sz="1500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+mj-lt"/>
              <a:buAutoNum type="alphaUcPeriod"/>
              <a:defRPr/>
            </a:pPr>
            <a:r>
              <a:rPr lang="en-US" sz="1500" b="1" dirty="0">
                <a:latin typeface="Calibri" pitchFamily="34" charset="0"/>
                <a:cs typeface="Arial" charset="0"/>
              </a:rPr>
              <a:t>A MP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está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na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linha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contrária</a:t>
            </a:r>
            <a:r>
              <a:rPr lang="en-US" sz="1500" b="1" dirty="0">
                <a:latin typeface="Calibri" pitchFamily="34" charset="0"/>
                <a:cs typeface="Arial" charset="0"/>
              </a:rPr>
              <a:t> do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sistema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mundial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que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valoriza</a:t>
            </a:r>
            <a:r>
              <a:rPr lang="en-US" sz="1500" b="1" dirty="0">
                <a:latin typeface="Calibri" pitchFamily="34" charset="0"/>
                <a:cs typeface="Arial" charset="0"/>
              </a:rPr>
              <a:t> a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administração</a:t>
            </a:r>
            <a:r>
              <a:rPr lang="en-US" sz="1500" b="1" dirty="0">
                <a:latin typeface="Calibri" pitchFamily="34" charset="0"/>
                <a:cs typeface="Arial" charset="0"/>
              </a:rPr>
              <a:t> local</a:t>
            </a:r>
            <a:r>
              <a:rPr lang="en-US" sz="1500" dirty="0">
                <a:latin typeface="Calibri" pitchFamily="34" charset="0"/>
                <a:cs typeface="Arial" charset="0"/>
              </a:rPr>
              <a:t>; (</a:t>
            </a:r>
            <a:r>
              <a:rPr lang="en-US" sz="1500" dirty="0" err="1">
                <a:latin typeface="Calibri" pitchFamily="34" charset="0"/>
                <a:cs typeface="Arial" charset="0"/>
              </a:rPr>
              <a:t>creio</a:t>
            </a:r>
            <a:r>
              <a:rPr lang="en-US" sz="1500" dirty="0">
                <a:latin typeface="Calibri" pitchFamily="34" charset="0"/>
                <a:cs typeface="Arial" charset="0"/>
              </a:rPr>
              <a:t> ser </a:t>
            </a:r>
            <a:r>
              <a:rPr lang="en-US" sz="1500" dirty="0" err="1">
                <a:latin typeface="Calibri" pitchFamily="34" charset="0"/>
                <a:cs typeface="Arial" charset="0"/>
              </a:rPr>
              <a:t>este</a:t>
            </a:r>
            <a:r>
              <a:rPr lang="en-US" sz="1500" dirty="0">
                <a:latin typeface="Calibri" pitchFamily="34" charset="0"/>
                <a:cs typeface="Arial" charset="0"/>
              </a:rPr>
              <a:t> o </a:t>
            </a:r>
            <a:r>
              <a:rPr lang="en-US" sz="1500" dirty="0" err="1">
                <a:latin typeface="Calibri" pitchFamily="34" charset="0"/>
                <a:cs typeface="Arial" charset="0"/>
              </a:rPr>
              <a:t>problema</a:t>
            </a:r>
            <a:r>
              <a:rPr lang="en-US" sz="1500" dirty="0">
                <a:latin typeface="Calibri" pitchFamily="34" charset="0"/>
                <a:cs typeface="Arial" charset="0"/>
              </a:rPr>
              <a:t> </a:t>
            </a:r>
            <a:r>
              <a:rPr lang="en-US" sz="1500" dirty="0" err="1">
                <a:latin typeface="Calibri" pitchFamily="34" charset="0"/>
                <a:cs typeface="Arial" charset="0"/>
              </a:rPr>
              <a:t>mais</a:t>
            </a:r>
            <a:r>
              <a:rPr lang="en-US" sz="1500" dirty="0">
                <a:latin typeface="Calibri" pitchFamily="34" charset="0"/>
                <a:cs typeface="Arial" charset="0"/>
              </a:rPr>
              <a:t> </a:t>
            </a:r>
            <a:r>
              <a:rPr lang="en-US" sz="1500" dirty="0" err="1">
                <a:latin typeface="Calibri" pitchFamily="34" charset="0"/>
                <a:cs typeface="Arial" charset="0"/>
              </a:rPr>
              <a:t>comprometedor</a:t>
            </a:r>
            <a:r>
              <a:rPr lang="en-US" sz="1500" dirty="0">
                <a:latin typeface="Calibri" pitchFamily="34" charset="0"/>
                <a:cs typeface="Arial" charset="0"/>
              </a:rPr>
              <a:t> da MP) e </a:t>
            </a:r>
          </a:p>
          <a:p>
            <a:pPr marL="685800" lvl="1" indent="-342900">
              <a:buFont typeface="+mj-lt"/>
              <a:buAutoNum type="alphaUcPeriod"/>
              <a:defRPr/>
            </a:pPr>
            <a:endParaRPr lang="en-US" sz="1500" b="1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+mj-lt"/>
              <a:buAutoNum type="alphaUcPeriod"/>
              <a:defRPr/>
            </a:pPr>
            <a:r>
              <a:rPr lang="en-US" sz="1500" b="1" dirty="0" err="1">
                <a:latin typeface="Calibri" pitchFamily="34" charset="0"/>
                <a:cs typeface="Arial" charset="0"/>
              </a:rPr>
              <a:t>Mundialmente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os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países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quando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modernizaram</a:t>
            </a:r>
            <a:r>
              <a:rPr lang="en-US" sz="1500" b="1" dirty="0">
                <a:latin typeface="Calibri" pitchFamily="34" charset="0"/>
                <a:cs typeface="Arial" charset="0"/>
              </a:rPr>
              <a:t> o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sistema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portuário</a:t>
            </a:r>
            <a:r>
              <a:rPr lang="en-US" sz="1500" b="1" dirty="0">
                <a:latin typeface="Calibri" pitchFamily="34" charset="0"/>
                <a:cs typeface="Arial" charset="0"/>
              </a:rPr>
              <a:t> –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deram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atenção</a:t>
            </a:r>
            <a:r>
              <a:rPr lang="en-US" sz="1500" b="1" dirty="0">
                <a:latin typeface="Calibri" pitchFamily="34" charset="0"/>
                <a:cs typeface="Arial" charset="0"/>
              </a:rPr>
              <a:t> especial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para</a:t>
            </a:r>
            <a:r>
              <a:rPr lang="en-US" sz="1500" b="1" dirty="0">
                <a:latin typeface="Calibri" pitchFamily="34" charset="0"/>
                <a:cs typeface="Arial" charset="0"/>
              </a:rPr>
              <a:t> a 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modernização</a:t>
            </a:r>
            <a:r>
              <a:rPr lang="en-US" sz="1500" b="1" dirty="0">
                <a:latin typeface="Calibri" pitchFamily="34" charset="0"/>
                <a:cs typeface="Arial" charset="0"/>
              </a:rPr>
              <a:t> das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administradoras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1500" b="1" dirty="0">
                <a:latin typeface="Calibri" pitchFamily="34" charset="0"/>
                <a:cs typeface="Arial" charset="0"/>
              </a:rPr>
              <a:t>; (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reposicionaram</a:t>
            </a:r>
            <a:r>
              <a:rPr lang="en-US" sz="1500" b="1" dirty="0">
                <a:latin typeface="Calibri" pitchFamily="34" charset="0"/>
                <a:cs typeface="Arial" charset="0"/>
              </a:rPr>
              <a:t> as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administrações</a:t>
            </a:r>
            <a:r>
              <a:rPr lang="en-US" sz="1500" b="1" dirty="0">
                <a:latin typeface="Calibri" pitchFamily="34" charset="0"/>
                <a:cs typeface="Arial" charset="0"/>
              </a:rPr>
              <a:t> dos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portos</a:t>
            </a:r>
            <a:r>
              <a:rPr lang="en-US" sz="1500" b="1" dirty="0">
                <a:latin typeface="Calibri" pitchFamily="34" charset="0"/>
                <a:cs typeface="Arial" charset="0"/>
              </a:rPr>
              <a:t> </a:t>
            </a:r>
            <a:r>
              <a:rPr lang="en-US" sz="1500" b="1" dirty="0" err="1">
                <a:latin typeface="Calibri" pitchFamily="34" charset="0"/>
                <a:cs typeface="Arial" charset="0"/>
              </a:rPr>
              <a:t>públicos</a:t>
            </a:r>
            <a:r>
              <a:rPr lang="en-US" sz="1500" b="1" dirty="0">
                <a:latin typeface="Calibri" pitchFamily="34" charset="0"/>
                <a:cs typeface="Arial" charset="0"/>
              </a:rPr>
              <a:t>)</a:t>
            </a:r>
          </a:p>
          <a:p>
            <a:pPr marL="685800" lvl="1" indent="-342900">
              <a:buFont typeface="+mj-lt"/>
              <a:buAutoNum type="alphaUcPeriod"/>
              <a:defRPr/>
            </a:pPr>
            <a:endParaRPr lang="en-US" sz="600" dirty="0">
              <a:latin typeface="Calibri" pitchFamily="34" charset="0"/>
              <a:cs typeface="Arial" charset="0"/>
            </a:endParaRPr>
          </a:p>
        </p:txBody>
      </p:sp>
      <p:pic>
        <p:nvPicPr>
          <p:cNvPr id="8" name="Imagem 5" descr="logodesenh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309" y="5614512"/>
            <a:ext cx="477441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" descr="Câmara dos Deputados">
            <a:extLst>
              <a:ext uri="{FF2B5EF4-FFF2-40B4-BE49-F238E27FC236}">
                <a16:creationId xmlns:a16="http://schemas.microsoft.com/office/drawing/2014/main" id="{A198F9B3-42B5-4317-A3A2-1717CF9C4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A718CD6C-BAD9-40CB-B117-F3DC03D86F0E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1537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100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50" y="1701175"/>
            <a:ext cx="7972023" cy="477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17" y="-913786"/>
            <a:ext cx="9683434" cy="9086825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101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162221" y="2271073"/>
            <a:ext cx="30024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 recentes mudanças modelo portuário</a:t>
            </a:r>
          </a:p>
        </p:txBody>
      </p:sp>
    </p:spTree>
    <p:extLst>
      <p:ext uri="{BB962C8B-B14F-4D97-AF65-F5344CB8AC3E}">
        <p14:creationId xmlns:p14="http://schemas.microsoft.com/office/powerpoint/2010/main" val="6539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102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plueckmann\Pictures\Praesentation-Pics\Strategy\puzz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58" y="726059"/>
            <a:ext cx="26685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:\web_suplly\psd\img\S2_engrenagem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08" y="1273887"/>
            <a:ext cx="3597526" cy="36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378309" y="3019948"/>
            <a:ext cx="3705905" cy="37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559945" y="1728357"/>
            <a:ext cx="28931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dragagens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582419" y="3346730"/>
            <a:ext cx="344562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Atuação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direta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da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iniciativa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privada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como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já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ocorre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nos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Terminais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Privados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103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057400" y="518769"/>
            <a:ext cx="6836673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Necessária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isonomia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atuação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privada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para as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dragagens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257601" y="1214058"/>
            <a:ext cx="7623595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>
              <a:buBlip>
                <a:blip r:embed="rId5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O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Poder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Público</a:t>
            </a:r>
            <a:r>
              <a:rPr lang="en-US" sz="2400" dirty="0">
                <a:latin typeface="Calibri" pitchFamily="34" charset="0"/>
                <a:cs typeface="Arial" charset="0"/>
              </a:rPr>
              <a:t> e as </a:t>
            </a:r>
            <a:r>
              <a:rPr lang="en-US" sz="2400" dirty="0" err="1">
                <a:latin typeface="Calibri" pitchFamily="34" charset="0"/>
                <a:cs typeface="Arial" charset="0"/>
              </a:rPr>
              <a:t>Administradoras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são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responsáveis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pelas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dragagens</a:t>
            </a:r>
            <a:r>
              <a:rPr lang="en-US" sz="2400" dirty="0">
                <a:latin typeface="Calibri" pitchFamily="34" charset="0"/>
                <a:cs typeface="Arial" charset="0"/>
              </a:rPr>
              <a:t> dos </a:t>
            </a:r>
            <a:r>
              <a:rPr lang="en-US" sz="2400" dirty="0" err="1">
                <a:latin typeface="Calibri" pitchFamily="34" charset="0"/>
                <a:cs typeface="Arial" charset="0"/>
              </a:rPr>
              <a:t>canais</a:t>
            </a:r>
            <a:r>
              <a:rPr lang="en-US" sz="2400" dirty="0">
                <a:latin typeface="Calibri" pitchFamily="34" charset="0"/>
                <a:cs typeface="Arial" charset="0"/>
              </a:rPr>
              <a:t> e </a:t>
            </a:r>
            <a:r>
              <a:rPr lang="en-US" sz="2400" dirty="0" err="1">
                <a:latin typeface="Calibri" pitchFamily="34" charset="0"/>
                <a:cs typeface="Arial" charset="0"/>
              </a:rPr>
              <a:t>berços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atracação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somente</a:t>
            </a:r>
            <a:r>
              <a:rPr lang="en-US" sz="2400" dirty="0">
                <a:latin typeface="Calibri" pitchFamily="34" charset="0"/>
                <a:cs typeface="Arial" charset="0"/>
              </a:rPr>
              <a:t> dos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Organizados</a:t>
            </a:r>
            <a:r>
              <a:rPr lang="en-US" sz="2400" dirty="0">
                <a:latin typeface="Calibri" pitchFamily="34" charset="0"/>
                <a:cs typeface="Arial" charset="0"/>
              </a:rPr>
              <a:t> (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Públicos</a:t>
            </a:r>
            <a:r>
              <a:rPr lang="en-US" sz="2400" dirty="0">
                <a:latin typeface="Calibri" pitchFamily="34" charset="0"/>
                <a:cs typeface="Arial" charset="0"/>
              </a:rPr>
              <a:t>);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serviços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condominiais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>
                <a:latin typeface="Calibri" pitchFamily="34" charset="0"/>
                <a:cs typeface="Arial" charset="0"/>
              </a:rPr>
              <a:t>Estes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serviços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contam</a:t>
            </a:r>
            <a:r>
              <a:rPr lang="en-US" sz="2200" dirty="0">
                <a:latin typeface="Calibri" pitchFamily="34" charset="0"/>
                <a:cs typeface="Arial" charset="0"/>
              </a:rPr>
              <a:t> com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recursos</a:t>
            </a:r>
            <a:r>
              <a:rPr lang="en-US" sz="2200" dirty="0">
                <a:latin typeface="Calibri" pitchFamily="34" charset="0"/>
                <a:cs typeface="Arial" charset="0"/>
              </a:rPr>
              <a:t> das </a:t>
            </a:r>
            <a:r>
              <a:rPr lang="en-US" sz="2200" dirty="0" err="1">
                <a:latin typeface="Calibri" pitchFamily="34" charset="0"/>
                <a:cs typeface="Arial" charset="0"/>
              </a:rPr>
              <a:t>empresas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arrendatárias</a:t>
            </a:r>
            <a:r>
              <a:rPr lang="en-US" sz="2200" dirty="0">
                <a:latin typeface="Calibri" pitchFamily="34" charset="0"/>
                <a:cs typeface="Arial" charset="0"/>
              </a:rPr>
              <a:t> e das </a:t>
            </a:r>
            <a:r>
              <a:rPr lang="en-US" sz="2200" dirty="0" err="1">
                <a:latin typeface="Calibri" pitchFamily="34" charset="0"/>
                <a:cs typeface="Arial" charset="0"/>
              </a:rPr>
              <a:t>embarcações</a:t>
            </a:r>
            <a:r>
              <a:rPr lang="en-US" sz="2200" dirty="0">
                <a:latin typeface="Calibri" pitchFamily="34" charset="0"/>
                <a:cs typeface="Arial" charset="0"/>
              </a:rPr>
              <a:t>, que </a:t>
            </a:r>
            <a:r>
              <a:rPr lang="en-US" sz="2200" dirty="0" err="1">
                <a:latin typeface="Calibri" pitchFamily="34" charset="0"/>
                <a:cs typeface="Arial" charset="0"/>
              </a:rPr>
              <a:t>pagam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valores</a:t>
            </a:r>
            <a:r>
              <a:rPr lang="en-US" sz="2200" dirty="0">
                <a:latin typeface="Calibri" pitchFamily="34" charset="0"/>
                <a:cs typeface="Arial" charset="0"/>
              </a:rPr>
              <a:t> de </a:t>
            </a:r>
            <a:r>
              <a:rPr lang="en-US" sz="2200" dirty="0" err="1">
                <a:latin typeface="Calibri" pitchFamily="34" charset="0"/>
                <a:cs typeface="Arial" charset="0"/>
              </a:rPr>
              <a:t>arrendamentos</a:t>
            </a:r>
            <a:r>
              <a:rPr lang="en-US" sz="2200" dirty="0">
                <a:latin typeface="Calibri" pitchFamily="34" charset="0"/>
                <a:cs typeface="Arial" charset="0"/>
              </a:rPr>
              <a:t> e </a:t>
            </a:r>
            <a:r>
              <a:rPr lang="en-US" sz="2200" dirty="0" err="1">
                <a:latin typeface="Calibri" pitchFamily="34" charset="0"/>
                <a:cs typeface="Arial" charset="0"/>
              </a:rPr>
              <a:t>tarifa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portuária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</a:p>
          <a:p>
            <a:pPr lvl="1" algn="just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>
                <a:latin typeface="Calibri" pitchFamily="34" charset="0"/>
                <a:cs typeface="Arial" charset="0"/>
              </a:rPr>
              <a:t>As </a:t>
            </a:r>
            <a:r>
              <a:rPr lang="en-US" sz="2200" dirty="0" err="1">
                <a:latin typeface="Calibri" pitchFamily="34" charset="0"/>
                <a:cs typeface="Arial" charset="0"/>
              </a:rPr>
              <a:t>empresas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pagam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estes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serviços</a:t>
            </a:r>
            <a:r>
              <a:rPr lang="en-US" sz="2200" dirty="0">
                <a:latin typeface="Calibri" pitchFamily="34" charset="0"/>
                <a:cs typeface="Arial" charset="0"/>
              </a:rPr>
              <a:t> e </a:t>
            </a:r>
            <a:r>
              <a:rPr lang="en-US" sz="2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recebem</a:t>
            </a:r>
            <a:r>
              <a:rPr lang="en-US" sz="2200" dirty="0">
                <a:latin typeface="Calibri" pitchFamily="34" charset="0"/>
                <a:cs typeface="Arial" charset="0"/>
              </a:rPr>
              <a:t> a </a:t>
            </a:r>
            <a:r>
              <a:rPr lang="en-US" sz="22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efetivada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</a:p>
          <a:p>
            <a:pPr algn="just" eaLnBrk="1" hangingPunct="1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en-US" sz="2400" dirty="0" err="1">
                <a:latin typeface="Calibri" pitchFamily="34" charset="0"/>
                <a:cs typeface="Arial" charset="0"/>
              </a:rPr>
              <a:t>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Terminais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Privados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contratam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diretamente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tais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serviços</a:t>
            </a:r>
            <a:r>
              <a:rPr lang="en-US" sz="2400" dirty="0"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latin typeface="Calibri" pitchFamily="34" charset="0"/>
                <a:cs typeface="Arial" charset="0"/>
              </a:rPr>
              <a:t>sem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nenhuma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interferência</a:t>
            </a:r>
            <a:r>
              <a:rPr lang="en-US" sz="2400" dirty="0">
                <a:latin typeface="Calibri" pitchFamily="34" charset="0"/>
                <a:cs typeface="Arial" charset="0"/>
              </a:rPr>
              <a:t> do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Poder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Público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>
                <a:latin typeface="Calibri" pitchFamily="34" charset="0"/>
                <a:cs typeface="Arial" charset="0"/>
              </a:rPr>
              <a:t>As </a:t>
            </a:r>
            <a:r>
              <a:rPr lang="en-US" sz="2200" dirty="0" err="1">
                <a:latin typeface="Calibri" pitchFamily="34" charset="0"/>
                <a:cs typeface="Arial" charset="0"/>
              </a:rPr>
              <a:t>empresas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contratam</a:t>
            </a:r>
            <a:r>
              <a:rPr lang="en-US" sz="2200" dirty="0">
                <a:latin typeface="Calibri" pitchFamily="34" charset="0"/>
                <a:cs typeface="Arial" charset="0"/>
              </a:rPr>
              <a:t> e </a:t>
            </a:r>
            <a:r>
              <a:rPr lang="en-US" sz="2200" dirty="0" err="1">
                <a:latin typeface="Calibri" pitchFamily="34" charset="0"/>
                <a:cs typeface="Arial" charset="0"/>
              </a:rPr>
              <a:t>pagam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tais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serviços</a:t>
            </a:r>
            <a:r>
              <a:rPr lang="en-US" sz="2200" dirty="0">
                <a:latin typeface="Calibri" pitchFamily="34" charset="0"/>
                <a:cs typeface="Arial" charset="0"/>
              </a:rPr>
              <a:t> e </a:t>
            </a:r>
            <a:r>
              <a:rPr lang="en-US" sz="2200" dirty="0" err="1">
                <a:latin typeface="Calibri" pitchFamily="34" charset="0"/>
                <a:cs typeface="Arial" charset="0"/>
              </a:rPr>
              <a:t>têm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certeza</a:t>
            </a:r>
            <a:r>
              <a:rPr lang="en-US" sz="2200" dirty="0">
                <a:latin typeface="Calibri" pitchFamily="34" charset="0"/>
                <a:cs typeface="Arial" charset="0"/>
              </a:rPr>
              <a:t> que </a:t>
            </a:r>
            <a:r>
              <a:rPr lang="en-US" sz="2200" dirty="0" err="1">
                <a:latin typeface="Calibri" pitchFamily="34" charset="0"/>
                <a:cs typeface="Arial" charset="0"/>
              </a:rPr>
              <a:t>terão</a:t>
            </a:r>
            <a:r>
              <a:rPr lang="en-US" sz="2200" dirty="0">
                <a:latin typeface="Calibri" pitchFamily="34" charset="0"/>
                <a:cs typeface="Arial" charset="0"/>
              </a:rPr>
              <a:t> a </a:t>
            </a:r>
            <a:r>
              <a:rPr lang="en-US" sz="22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disponibilizada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  <a:endParaRPr lang="en-US" sz="2200" i="1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5"/>
              </a:buBlip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5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104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Necessário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ampliar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atuação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privada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: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181579" y="1388270"/>
            <a:ext cx="7524546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A </a:t>
            </a:r>
            <a:r>
              <a:rPr lang="en-US" sz="2400" dirty="0" err="1">
                <a:latin typeface="Calibri" pitchFamily="34" charset="0"/>
                <a:cs typeface="Arial" charset="0"/>
              </a:rPr>
              <a:t>iniciativa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privada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já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atua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investimentos</a:t>
            </a:r>
            <a:r>
              <a:rPr lang="en-US" sz="2400" dirty="0">
                <a:latin typeface="Calibri" pitchFamily="34" charset="0"/>
                <a:cs typeface="Arial" charset="0"/>
              </a:rPr>
              <a:t> e </a:t>
            </a:r>
            <a:r>
              <a:rPr lang="en-US" sz="2400" dirty="0" err="1">
                <a:latin typeface="Calibri" pitchFamily="34" charset="0"/>
                <a:cs typeface="Arial" charset="0"/>
              </a:rPr>
              <a:t>nos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serviços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operação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portuária</a:t>
            </a:r>
            <a:r>
              <a:rPr lang="en-US" sz="2400" dirty="0">
                <a:latin typeface="Calibri" pitchFamily="34" charset="0"/>
                <a:cs typeface="Arial" charset="0"/>
              </a:rPr>
              <a:t> (</a:t>
            </a:r>
            <a:r>
              <a:rPr lang="en-US" sz="2400" dirty="0" err="1">
                <a:latin typeface="Calibri" pitchFamily="34" charset="0"/>
                <a:cs typeface="Arial" charset="0"/>
              </a:rPr>
              <a:t>dentro</a:t>
            </a:r>
            <a:r>
              <a:rPr lang="en-US" sz="2400" dirty="0">
                <a:latin typeface="Calibri" pitchFamily="34" charset="0"/>
                <a:cs typeface="Arial" charset="0"/>
              </a:rPr>
              <a:t> dos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400" dirty="0">
                <a:latin typeface="Calibri" pitchFamily="34" charset="0"/>
                <a:cs typeface="Arial" charset="0"/>
              </a:rPr>
              <a:t>)</a:t>
            </a:r>
          </a:p>
          <a:p>
            <a:pPr algn="just" eaLnBrk="1" hangingPunct="1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Tais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temas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foram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transferidos</a:t>
            </a:r>
            <a:r>
              <a:rPr lang="en-US" sz="2200" dirty="0">
                <a:latin typeface="Calibri" pitchFamily="34" charset="0"/>
                <a:cs typeface="Arial" charset="0"/>
              </a:rPr>
              <a:t> para a </a:t>
            </a:r>
            <a:r>
              <a:rPr lang="en-US" sz="2200" dirty="0" err="1">
                <a:latin typeface="Calibri" pitchFamily="34" charset="0"/>
                <a:cs typeface="Arial" charset="0"/>
              </a:rPr>
              <a:t>iniciativa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privada</a:t>
            </a:r>
            <a:r>
              <a:rPr lang="en-US" sz="2200" dirty="0">
                <a:latin typeface="Calibri" pitchFamily="34" charset="0"/>
                <a:cs typeface="Arial" charset="0"/>
              </a:rPr>
              <a:t>,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porque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ficou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demonstrado</a:t>
            </a:r>
            <a:r>
              <a:rPr lang="en-US" sz="2200" dirty="0">
                <a:latin typeface="Calibri" pitchFamily="34" charset="0"/>
                <a:cs typeface="Arial" charset="0"/>
              </a:rPr>
              <a:t> que o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Poder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Público</a:t>
            </a:r>
            <a:r>
              <a:rPr lang="en-US" sz="2200" dirty="0">
                <a:latin typeface="Calibri" pitchFamily="34" charset="0"/>
                <a:cs typeface="Arial" charset="0"/>
              </a:rPr>
              <a:t>, </a:t>
            </a:r>
            <a:r>
              <a:rPr lang="en-US" sz="2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tinha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recursos</a:t>
            </a:r>
            <a:r>
              <a:rPr lang="en-US" sz="2200" dirty="0">
                <a:latin typeface="Calibri" pitchFamily="34" charset="0"/>
                <a:cs typeface="Arial" charset="0"/>
              </a:rPr>
              <a:t> e </a:t>
            </a:r>
            <a:r>
              <a:rPr lang="en-US" sz="2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detinha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eficiência</a:t>
            </a:r>
            <a:r>
              <a:rPr lang="en-US" sz="2200" dirty="0">
                <a:latin typeface="Calibri" pitchFamily="34" charset="0"/>
                <a:cs typeface="Arial" charset="0"/>
              </a:rPr>
              <a:t> para responder </a:t>
            </a:r>
            <a:r>
              <a:rPr lang="en-US" sz="2200" dirty="0" err="1">
                <a:latin typeface="Calibri" pitchFamily="34" charset="0"/>
                <a:cs typeface="Arial" charset="0"/>
              </a:rPr>
              <a:t>às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necessidades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logísticas</a:t>
            </a:r>
            <a:r>
              <a:rPr lang="en-US" sz="2200" dirty="0">
                <a:latin typeface="Calibri" pitchFamily="34" charset="0"/>
                <a:cs typeface="Arial" charset="0"/>
              </a:rPr>
              <a:t> e do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comércio</a:t>
            </a:r>
            <a:r>
              <a:rPr lang="en-US" sz="2200" dirty="0">
                <a:latin typeface="Calibri" pitchFamily="34" charset="0"/>
                <a:cs typeface="Arial" charset="0"/>
              </a:rPr>
              <a:t> exterior </a:t>
            </a:r>
            <a:r>
              <a:rPr lang="en-US" sz="2200" dirty="0" err="1">
                <a:latin typeface="Calibri" pitchFamily="34" charset="0"/>
                <a:cs typeface="Arial" charset="0"/>
              </a:rPr>
              <a:t>brasileiro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</a:p>
          <a:p>
            <a:pPr lvl="1" algn="just">
              <a:defRPr/>
            </a:pPr>
            <a:endParaRPr lang="en-US" sz="2200" dirty="0">
              <a:latin typeface="Calibri" pitchFamily="34" charset="0"/>
              <a:cs typeface="Arial" charset="0"/>
            </a:endParaRPr>
          </a:p>
          <a:p>
            <a:pPr algn="just">
              <a:buBlip>
                <a:blip r:embed="rId5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A </a:t>
            </a:r>
            <a:r>
              <a:rPr lang="en-US" sz="2400" dirty="0" err="1">
                <a:latin typeface="Calibri" pitchFamily="34" charset="0"/>
                <a:cs typeface="Arial" charset="0"/>
              </a:rPr>
              <a:t>iniciativa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privada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já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foi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chamada</a:t>
            </a:r>
            <a:r>
              <a:rPr lang="en-US" sz="2400" dirty="0">
                <a:latin typeface="Calibri" pitchFamily="34" charset="0"/>
                <a:cs typeface="Arial" charset="0"/>
              </a:rPr>
              <a:t> para </a:t>
            </a:r>
            <a:r>
              <a:rPr lang="en-US" sz="2400" dirty="0" err="1">
                <a:latin typeface="Calibri" pitchFamily="34" charset="0"/>
                <a:cs typeface="Arial" charset="0"/>
              </a:rPr>
              <a:t>atender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solução</a:t>
            </a:r>
            <a:r>
              <a:rPr lang="en-US" sz="2400" dirty="0">
                <a:latin typeface="Calibri" pitchFamily="34" charset="0"/>
                <a:cs typeface="Arial" charset="0"/>
              </a:rPr>
              <a:t> da </a:t>
            </a:r>
            <a:r>
              <a:rPr lang="en-US" sz="2400" dirty="0" err="1">
                <a:latin typeface="Calibri" pitchFamily="34" charset="0"/>
                <a:cs typeface="Arial" charset="0"/>
              </a:rPr>
              <a:t>infraestrutura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aquaviária</a:t>
            </a:r>
            <a:r>
              <a:rPr lang="en-US" sz="2400" dirty="0"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latin typeface="Calibri" pitchFamily="34" charset="0"/>
                <a:cs typeface="Arial" charset="0"/>
              </a:rPr>
              <a:t>quando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explora</a:t>
            </a:r>
            <a:r>
              <a:rPr lang="en-US" sz="2400" dirty="0">
                <a:latin typeface="Calibri" pitchFamily="34" charset="0"/>
                <a:cs typeface="Arial" charset="0"/>
              </a:rPr>
              <a:t> Terminal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Privado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  <a:p>
            <a:pPr algn="just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Terminais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privados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já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contratam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diretamente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serviços</a:t>
            </a:r>
            <a:r>
              <a:rPr lang="en-US" sz="2200" dirty="0">
                <a:latin typeface="Calibri" pitchFamily="34" charset="0"/>
                <a:cs typeface="Arial" charset="0"/>
              </a:rPr>
              <a:t> de </a:t>
            </a:r>
            <a:r>
              <a:rPr lang="en-US" sz="22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2200" dirty="0">
                <a:latin typeface="Calibri" pitchFamily="34" charset="0"/>
                <a:cs typeface="Arial" charset="0"/>
              </a:rPr>
              <a:t>.</a:t>
            </a:r>
            <a:endParaRPr lang="en-US" sz="2200" i="1" dirty="0">
              <a:latin typeface="Calibri" pitchFamily="34" charset="0"/>
              <a:cs typeface="Arial" charset="0"/>
            </a:endParaRPr>
          </a:p>
          <a:p>
            <a:pPr algn="just">
              <a:buBlip>
                <a:blip r:embed="rId5"/>
              </a:buBlip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97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105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Necessário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ampliar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atuação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privada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: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216889" y="1320557"/>
            <a:ext cx="7677184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Está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no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momento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iniciativa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privada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que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atua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Organizados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também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autorizada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a resolver as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necessidades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das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dragagens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mediante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aplicação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desconto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ou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isenção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Tarifa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Portuária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que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envolve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tais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serviços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:</a:t>
            </a:r>
          </a:p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>
                <a:latin typeface="Calibri" pitchFamily="34" charset="0"/>
                <a:cs typeface="Arial" charset="0"/>
              </a:rPr>
              <a:t>A </a:t>
            </a:r>
            <a:r>
              <a:rPr lang="en-US" sz="2200" dirty="0" err="1">
                <a:latin typeface="Calibri" pitchFamily="34" charset="0"/>
                <a:cs typeface="Arial" charset="0"/>
              </a:rPr>
              <a:t>atuação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direta</a:t>
            </a:r>
            <a:r>
              <a:rPr lang="en-US" sz="2200" dirty="0">
                <a:latin typeface="Calibri" pitchFamily="34" charset="0"/>
                <a:cs typeface="Arial" charset="0"/>
              </a:rPr>
              <a:t>,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contratando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serviços</a:t>
            </a:r>
            <a:r>
              <a:rPr lang="en-US" sz="2200" dirty="0">
                <a:latin typeface="Calibri" pitchFamily="34" charset="0"/>
                <a:cs typeface="Arial" charset="0"/>
              </a:rPr>
              <a:t> de </a:t>
            </a:r>
            <a:r>
              <a:rPr lang="en-US" sz="22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2200" dirty="0">
                <a:latin typeface="Calibri" pitchFamily="34" charset="0"/>
                <a:cs typeface="Arial" charset="0"/>
              </a:rPr>
              <a:t>, da </a:t>
            </a:r>
            <a:r>
              <a:rPr lang="en-US" sz="2200" dirty="0" err="1">
                <a:latin typeface="Calibri" pitchFamily="34" charset="0"/>
                <a:cs typeface="Arial" charset="0"/>
              </a:rPr>
              <a:t>iniciativa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privada</a:t>
            </a:r>
            <a:r>
              <a:rPr lang="en-US" sz="2200" dirty="0">
                <a:latin typeface="Calibri" pitchFamily="34" charset="0"/>
                <a:cs typeface="Arial" charset="0"/>
              </a:rPr>
              <a:t> que </a:t>
            </a:r>
            <a:r>
              <a:rPr lang="en-US" sz="2200" dirty="0" err="1">
                <a:latin typeface="Calibri" pitchFamily="34" charset="0"/>
                <a:cs typeface="Arial" charset="0"/>
              </a:rPr>
              <a:t>investe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nos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Organizados</a:t>
            </a:r>
            <a:r>
              <a:rPr lang="en-US" sz="2200" dirty="0">
                <a:latin typeface="Calibri" pitchFamily="34" charset="0"/>
                <a:cs typeface="Arial" charset="0"/>
              </a:rPr>
              <a:t> é fundamental para </a:t>
            </a:r>
            <a:r>
              <a:rPr lang="en-US" sz="2200" dirty="0" err="1">
                <a:latin typeface="Calibri" pitchFamily="34" charset="0"/>
                <a:cs typeface="Arial" charset="0"/>
              </a:rPr>
              <a:t>garantir</a:t>
            </a:r>
            <a:r>
              <a:rPr lang="en-US" sz="2200" dirty="0">
                <a:latin typeface="Calibri" pitchFamily="34" charset="0"/>
                <a:cs typeface="Arial" charset="0"/>
              </a:rPr>
              <a:t> a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competitividade</a:t>
            </a:r>
            <a:r>
              <a:rPr lang="en-US" sz="2200" dirty="0">
                <a:latin typeface="Calibri" pitchFamily="34" charset="0"/>
                <a:cs typeface="Arial" charset="0"/>
              </a:rPr>
              <a:t> do </a:t>
            </a:r>
            <a:r>
              <a:rPr lang="en-US" sz="2200" dirty="0" err="1">
                <a:latin typeface="Calibri" pitchFamily="34" charset="0"/>
                <a:cs typeface="Arial" charset="0"/>
              </a:rPr>
              <a:t>país</a:t>
            </a:r>
            <a:r>
              <a:rPr lang="en-US" sz="2200" dirty="0">
                <a:latin typeface="Calibri" pitchFamily="34" charset="0"/>
                <a:cs typeface="Arial" charset="0"/>
              </a:rPr>
              <a:t> do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comércio</a:t>
            </a:r>
            <a:r>
              <a:rPr lang="en-US" sz="2200" dirty="0">
                <a:latin typeface="Calibri" pitchFamily="34" charset="0"/>
                <a:cs typeface="Arial" charset="0"/>
              </a:rPr>
              <a:t> exterior e para a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competividade</a:t>
            </a:r>
            <a:r>
              <a:rPr lang="en-US" sz="2200" dirty="0">
                <a:latin typeface="Calibri" pitchFamily="34" charset="0"/>
                <a:cs typeface="Arial" charset="0"/>
              </a:rPr>
              <a:t> dos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Organizados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</a:p>
          <a:p>
            <a:pPr lvl="1" algn="just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Organizados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conseguirão</a:t>
            </a:r>
            <a:r>
              <a:rPr lang="en-US" sz="2200" dirty="0">
                <a:latin typeface="Calibri" pitchFamily="34" charset="0"/>
                <a:cs typeface="Arial" charset="0"/>
              </a:rPr>
              <a:t> resolver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seus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problemas</a:t>
            </a:r>
            <a:r>
              <a:rPr lang="en-US" sz="2200" dirty="0">
                <a:latin typeface="Calibri" pitchFamily="34" charset="0"/>
                <a:cs typeface="Arial" charset="0"/>
              </a:rPr>
              <a:t> de </a:t>
            </a:r>
            <a:r>
              <a:rPr lang="en-US" sz="2200" dirty="0" err="1">
                <a:latin typeface="Calibri" pitchFamily="34" charset="0"/>
                <a:cs typeface="Arial" charset="0"/>
              </a:rPr>
              <a:t>dragagens</a:t>
            </a:r>
            <a:r>
              <a:rPr lang="en-US" sz="2200" dirty="0">
                <a:latin typeface="Calibri" pitchFamily="34" charset="0"/>
                <a:cs typeface="Arial" charset="0"/>
              </a:rPr>
              <a:t>,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sem</a:t>
            </a:r>
            <a:r>
              <a:rPr lang="en-US" sz="2200" dirty="0">
                <a:latin typeface="Calibri" pitchFamily="34" charset="0"/>
                <a:cs typeface="Arial" charset="0"/>
              </a:rPr>
              <a:t> a </a:t>
            </a:r>
            <a:r>
              <a:rPr lang="en-US" sz="2200" dirty="0" err="1">
                <a:latin typeface="Calibri" pitchFamily="34" charset="0"/>
                <a:cs typeface="Arial" charset="0"/>
              </a:rPr>
              <a:t>participação</a:t>
            </a:r>
            <a:r>
              <a:rPr lang="en-US" sz="2200" dirty="0">
                <a:latin typeface="Calibri" pitchFamily="34" charset="0"/>
                <a:cs typeface="Arial" charset="0"/>
              </a:rPr>
              <a:t> da </a:t>
            </a:r>
            <a:r>
              <a:rPr lang="en-US" sz="2200" dirty="0" err="1">
                <a:latin typeface="Calibri" pitchFamily="34" charset="0"/>
                <a:cs typeface="Arial" charset="0"/>
              </a:rPr>
              <a:t>iniciativa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privada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  <a:endParaRPr lang="en-US" sz="2400" dirty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5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106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9" name="Picture 2" descr="C:\Users\plueckmann\Pictures\Praesentation-Pics\Strategy\puzz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09" y="706031"/>
            <a:ext cx="26685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2458524" y="2377576"/>
            <a:ext cx="3705905" cy="37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2816407" y="2958838"/>
            <a:ext cx="29901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questão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das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receitas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das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Administradoras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Portuárias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Cias.Docas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107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267783" y="540656"/>
            <a:ext cx="6613413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atuação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privada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reflexos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Adm.Port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.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257601" y="1214058"/>
            <a:ext cx="7623595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>
              <a:buBlip>
                <a:blip r:embed="rId5"/>
              </a:buBlip>
              <a:defRPr/>
            </a:pPr>
            <a:r>
              <a:rPr lang="en-US" sz="2400" dirty="0" err="1">
                <a:latin typeface="Calibri" pitchFamily="34" charset="0"/>
                <a:cs typeface="Arial" charset="0"/>
              </a:rPr>
              <a:t>Alguns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argumentam</a:t>
            </a:r>
            <a:r>
              <a:rPr lang="en-US" sz="2400" dirty="0">
                <a:latin typeface="Calibri" pitchFamily="34" charset="0"/>
                <a:cs typeface="Arial" charset="0"/>
              </a:rPr>
              <a:t> que se for </a:t>
            </a:r>
            <a:r>
              <a:rPr lang="en-US" sz="2400" dirty="0" err="1">
                <a:latin typeface="Calibri" pitchFamily="34" charset="0"/>
                <a:cs typeface="Arial" charset="0"/>
              </a:rPr>
              <a:t>retirada</a:t>
            </a:r>
            <a:r>
              <a:rPr lang="en-US" sz="2400" dirty="0">
                <a:latin typeface="Calibri" pitchFamily="34" charset="0"/>
                <a:cs typeface="Arial" charset="0"/>
              </a:rPr>
              <a:t> a </a:t>
            </a:r>
            <a:r>
              <a:rPr lang="en-US" sz="2400" dirty="0" err="1">
                <a:latin typeface="Calibri" pitchFamily="34" charset="0"/>
                <a:cs typeface="Arial" charset="0"/>
              </a:rPr>
              <a:t>receita</a:t>
            </a:r>
            <a:r>
              <a:rPr lang="en-US" sz="2400" dirty="0">
                <a:latin typeface="Calibri" pitchFamily="34" charset="0"/>
                <a:cs typeface="Arial" charset="0"/>
              </a:rPr>
              <a:t> da </a:t>
            </a:r>
            <a:r>
              <a:rPr lang="en-US" sz="2400" dirty="0" err="1">
                <a:latin typeface="Calibri" pitchFamily="34" charset="0"/>
                <a:cs typeface="Arial" charset="0"/>
              </a:rPr>
              <a:t>Tarifa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Portuária</a:t>
            </a:r>
            <a:r>
              <a:rPr lang="en-US" sz="2400" dirty="0"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latin typeface="Calibri" pitchFamily="34" charset="0"/>
                <a:cs typeface="Arial" charset="0"/>
              </a:rPr>
              <a:t>relativa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aos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serviços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dragagens</a:t>
            </a:r>
            <a:r>
              <a:rPr lang="en-US" sz="2400" dirty="0">
                <a:latin typeface="Calibri" pitchFamily="34" charset="0"/>
                <a:cs typeface="Arial" charset="0"/>
              </a:rPr>
              <a:t>, as </a:t>
            </a:r>
            <a:r>
              <a:rPr lang="en-US" sz="2400" dirty="0" err="1">
                <a:latin typeface="Calibri" pitchFamily="34" charset="0"/>
                <a:cs typeface="Arial" charset="0"/>
              </a:rPr>
              <a:t>Administradoras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não</a:t>
            </a:r>
            <a:r>
              <a:rPr lang="en-US" sz="2400" dirty="0">
                <a:latin typeface="Calibri" pitchFamily="34" charset="0"/>
                <a:cs typeface="Arial" charset="0"/>
              </a:rPr>
              <a:t> se </a:t>
            </a:r>
            <a:r>
              <a:rPr lang="en-US" sz="2400" dirty="0" err="1">
                <a:latin typeface="Calibri" pitchFamily="34" charset="0"/>
                <a:cs typeface="Arial" charset="0"/>
              </a:rPr>
              <a:t>manterão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  <a:p>
            <a:pPr algn="just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>
              <a:buBlip>
                <a:blip r:embed="rId5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Se </a:t>
            </a:r>
            <a:r>
              <a:rPr lang="en-US" sz="2400" dirty="0" err="1">
                <a:latin typeface="Calibri" pitchFamily="34" charset="0"/>
                <a:cs typeface="Arial" charset="0"/>
              </a:rPr>
              <a:t>isto</a:t>
            </a:r>
            <a:r>
              <a:rPr lang="en-US" sz="2400" dirty="0">
                <a:latin typeface="Calibri" pitchFamily="34" charset="0"/>
                <a:cs typeface="Arial" charset="0"/>
              </a:rPr>
              <a:t> for </a:t>
            </a:r>
            <a:r>
              <a:rPr lang="en-US" sz="2400" dirty="0" err="1">
                <a:latin typeface="Calibri" pitchFamily="34" charset="0"/>
                <a:cs typeface="Arial" charset="0"/>
              </a:rPr>
              <a:t>verdadeiro</a:t>
            </a:r>
            <a:r>
              <a:rPr lang="en-US" sz="2400" dirty="0">
                <a:latin typeface="Calibri" pitchFamily="34" charset="0"/>
                <a:cs typeface="Arial" charset="0"/>
              </a:rPr>
              <a:t> é o </a:t>
            </a:r>
            <a:r>
              <a:rPr lang="en-US" sz="2400" dirty="0" err="1">
                <a:latin typeface="Calibri" pitchFamily="34" charset="0"/>
                <a:cs typeface="Arial" charset="0"/>
              </a:rPr>
              <a:t>maior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atestado</a:t>
            </a:r>
            <a:r>
              <a:rPr lang="en-US" sz="2400" dirty="0">
                <a:latin typeface="Calibri" pitchFamily="34" charset="0"/>
                <a:cs typeface="Arial" charset="0"/>
              </a:rPr>
              <a:t> de que </a:t>
            </a:r>
            <a:r>
              <a:rPr lang="en-US" sz="2400" dirty="0" err="1">
                <a:latin typeface="Calibri" pitchFamily="34" charset="0"/>
                <a:cs typeface="Arial" charset="0"/>
              </a:rPr>
              <a:t>algo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está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muito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errado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Administradoras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2400" dirty="0">
                <a:latin typeface="Calibri" pitchFamily="34" charset="0"/>
                <a:cs typeface="Arial" charset="0"/>
              </a:rPr>
              <a:t> e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precisa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ser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revisto</a:t>
            </a:r>
            <a:r>
              <a:rPr lang="en-US" sz="2400" dirty="0">
                <a:latin typeface="Calibri" pitchFamily="34" charset="0"/>
                <a:cs typeface="Arial" charset="0"/>
              </a:rPr>
              <a:t>:</a:t>
            </a:r>
          </a:p>
          <a:p>
            <a:pPr lvl="1" algn="just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>
                <a:latin typeface="Calibri" pitchFamily="34" charset="0"/>
                <a:cs typeface="Arial" charset="0"/>
              </a:rPr>
              <a:t>As </a:t>
            </a:r>
            <a:r>
              <a:rPr lang="en-US" sz="2200" dirty="0" err="1">
                <a:latin typeface="Calibri" pitchFamily="34" charset="0"/>
                <a:cs typeface="Arial" charset="0"/>
              </a:rPr>
              <a:t>Adms.Ports</a:t>
            </a:r>
            <a:r>
              <a:rPr lang="en-US" sz="2200" dirty="0">
                <a:latin typeface="Calibri" pitchFamily="34" charset="0"/>
                <a:cs typeface="Arial" charset="0"/>
              </a:rPr>
              <a:t>. </a:t>
            </a:r>
            <a:r>
              <a:rPr lang="en-US" sz="2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são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mais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responsáveis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pelas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dragagens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>
                <a:latin typeface="Calibri" pitchFamily="34" charset="0"/>
                <a:cs typeface="Arial" charset="0"/>
              </a:rPr>
              <a:t>Pela </a:t>
            </a:r>
            <a:r>
              <a:rPr lang="en-US" sz="2200" dirty="0" err="1">
                <a:latin typeface="Calibri" pitchFamily="34" charset="0"/>
                <a:cs typeface="Arial" charset="0"/>
              </a:rPr>
              <a:t>legislação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atual</a:t>
            </a:r>
            <a:r>
              <a:rPr lang="en-US" sz="2200" dirty="0">
                <a:latin typeface="Calibri" pitchFamily="34" charset="0"/>
                <a:cs typeface="Arial" charset="0"/>
              </a:rPr>
              <a:t> o </a:t>
            </a:r>
            <a:r>
              <a:rPr lang="en-US" sz="2200" dirty="0" err="1">
                <a:latin typeface="Calibri" pitchFamily="34" charset="0"/>
                <a:cs typeface="Arial" charset="0"/>
              </a:rPr>
              <a:t>Governo</a:t>
            </a:r>
            <a:r>
              <a:rPr lang="en-US" sz="2200" dirty="0">
                <a:latin typeface="Calibri" pitchFamily="34" charset="0"/>
                <a:cs typeface="Arial" charset="0"/>
              </a:rPr>
              <a:t> Federal é o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responsável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pelas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dragagens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Quando</a:t>
            </a:r>
            <a:r>
              <a:rPr lang="en-US" sz="2200" dirty="0">
                <a:latin typeface="Calibri" pitchFamily="34" charset="0"/>
                <a:cs typeface="Arial" charset="0"/>
              </a:rPr>
              <a:t> as </a:t>
            </a:r>
            <a:r>
              <a:rPr lang="en-US" sz="2200" dirty="0" err="1">
                <a:latin typeface="Calibri" pitchFamily="34" charset="0"/>
                <a:cs typeface="Arial" charset="0"/>
              </a:rPr>
              <a:t>Administradoras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efetivam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tais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serviços</a:t>
            </a:r>
            <a:r>
              <a:rPr lang="en-US" sz="2200" dirty="0">
                <a:latin typeface="Calibri" pitchFamily="34" charset="0"/>
                <a:cs typeface="Arial" charset="0"/>
              </a:rPr>
              <a:t>, </a:t>
            </a:r>
            <a:r>
              <a:rPr lang="en-US" sz="2200" dirty="0" err="1">
                <a:latin typeface="Calibri" pitchFamily="34" charset="0"/>
                <a:cs typeface="Arial" charset="0"/>
              </a:rPr>
              <a:t>deveriam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ser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ressarcidas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pelo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Governo</a:t>
            </a:r>
            <a:r>
              <a:rPr lang="en-US" sz="2200" dirty="0">
                <a:latin typeface="Calibri" pitchFamily="34" charset="0"/>
                <a:cs typeface="Arial" charset="0"/>
              </a:rPr>
              <a:t> Federal;</a:t>
            </a:r>
          </a:p>
          <a:p>
            <a:pPr lvl="1" algn="just">
              <a:buBlip>
                <a:blip r:embed="rId6"/>
              </a:buBlip>
              <a:defRPr/>
            </a:pPr>
            <a:r>
              <a:rPr lang="en-US" sz="2200" dirty="0">
                <a:latin typeface="Calibri" pitchFamily="34" charset="0"/>
                <a:cs typeface="Arial" charset="0"/>
              </a:rPr>
              <a:t>As </a:t>
            </a:r>
            <a:r>
              <a:rPr lang="en-US" sz="2200" dirty="0" err="1">
                <a:latin typeface="Calibri" pitchFamily="34" charset="0"/>
                <a:cs typeface="Arial" charset="0"/>
              </a:rPr>
              <a:t>Administradoras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continuaram</a:t>
            </a:r>
            <a:r>
              <a:rPr lang="en-US" sz="2200" dirty="0">
                <a:latin typeface="Calibri" pitchFamily="34" charset="0"/>
                <a:cs typeface="Arial" charset="0"/>
              </a:rPr>
              <a:t> a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receber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recursos</a:t>
            </a:r>
            <a:r>
              <a:rPr lang="en-US" sz="2200" dirty="0">
                <a:latin typeface="Calibri" pitchFamily="34" charset="0"/>
                <a:cs typeface="Arial" charset="0"/>
              </a:rPr>
              <a:t> da </a:t>
            </a:r>
            <a:r>
              <a:rPr lang="en-US" sz="2200" dirty="0" err="1">
                <a:latin typeface="Calibri" pitchFamily="34" charset="0"/>
                <a:cs typeface="Arial" charset="0"/>
              </a:rPr>
              <a:t>Tarifa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Portuária</a:t>
            </a:r>
            <a:r>
              <a:rPr lang="en-US" sz="2200" dirty="0">
                <a:latin typeface="Calibri" pitchFamily="34" charset="0"/>
                <a:cs typeface="Arial" charset="0"/>
              </a:rPr>
              <a:t> das </a:t>
            </a:r>
            <a:r>
              <a:rPr lang="en-US" sz="2200" dirty="0" err="1">
                <a:latin typeface="Calibri" pitchFamily="34" charset="0"/>
                <a:cs typeface="Arial" charset="0"/>
              </a:rPr>
              <a:t>dragagens</a:t>
            </a:r>
            <a:r>
              <a:rPr lang="en-US" sz="2200" dirty="0">
                <a:latin typeface="Calibri" pitchFamily="34" charset="0"/>
                <a:cs typeface="Arial" charset="0"/>
              </a:rPr>
              <a:t>, </a:t>
            </a:r>
            <a:r>
              <a:rPr lang="en-US" sz="2200" dirty="0" err="1">
                <a:latin typeface="Calibri" pitchFamily="34" charset="0"/>
                <a:cs typeface="Arial" charset="0"/>
              </a:rPr>
              <a:t>mesmo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responsabilidade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tais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serviços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1328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108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267783" y="540656"/>
            <a:ext cx="6613413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atuação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privada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reflexos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Adm.Port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.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257601" y="1214058"/>
            <a:ext cx="7623595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>
              <a:buBlip>
                <a:blip r:embed="rId5"/>
              </a:buBlip>
              <a:defRPr/>
            </a:pPr>
            <a:r>
              <a:rPr lang="en-US" sz="2400" dirty="0" err="1">
                <a:latin typeface="Calibri" pitchFamily="34" charset="0"/>
                <a:cs typeface="Arial" charset="0"/>
              </a:rPr>
              <a:t>Talvez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esta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seja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uma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oportunidade</a:t>
            </a:r>
            <a:r>
              <a:rPr lang="en-US" sz="2400" dirty="0">
                <a:latin typeface="Calibri" pitchFamily="34" charset="0"/>
                <a:cs typeface="Arial" charset="0"/>
              </a:rPr>
              <a:t> para </a:t>
            </a:r>
            <a:r>
              <a:rPr lang="en-US" sz="2400" dirty="0" err="1">
                <a:latin typeface="Calibri" pitchFamily="34" charset="0"/>
                <a:cs typeface="Arial" charset="0"/>
              </a:rPr>
              <a:t>revisar</a:t>
            </a:r>
            <a:r>
              <a:rPr lang="en-US" sz="2400" dirty="0">
                <a:latin typeface="Calibri" pitchFamily="34" charset="0"/>
                <a:cs typeface="Arial" charset="0"/>
              </a:rPr>
              <a:t> as </a:t>
            </a:r>
            <a:r>
              <a:rPr lang="en-US" sz="2400" dirty="0" err="1">
                <a:latin typeface="Calibri" pitchFamily="34" charset="0"/>
                <a:cs typeface="Arial" charset="0"/>
              </a:rPr>
              <a:t>atuações</a:t>
            </a:r>
            <a:r>
              <a:rPr lang="en-US" sz="2400" dirty="0">
                <a:latin typeface="Calibri" pitchFamily="34" charset="0"/>
                <a:cs typeface="Arial" charset="0"/>
              </a:rPr>
              <a:t> das </a:t>
            </a:r>
            <a:r>
              <a:rPr lang="en-US" sz="2400" dirty="0" err="1">
                <a:latin typeface="Calibri" pitchFamily="34" charset="0"/>
                <a:cs typeface="Arial" charset="0"/>
              </a:rPr>
              <a:t>Administradoras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  <a:p>
            <a:pPr algn="just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algn="just">
              <a:buBlip>
                <a:blip r:embed="rId5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Se </a:t>
            </a:r>
            <a:r>
              <a:rPr lang="en-US" sz="2400" dirty="0" err="1">
                <a:latin typeface="Calibri" pitchFamily="34" charset="0"/>
                <a:cs typeface="Arial" charset="0"/>
              </a:rPr>
              <a:t>ficar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evidenciado</a:t>
            </a:r>
            <a:r>
              <a:rPr lang="en-US" sz="2400" dirty="0">
                <a:latin typeface="Calibri" pitchFamily="34" charset="0"/>
                <a:cs typeface="Arial" charset="0"/>
              </a:rPr>
              <a:t> que </a:t>
            </a:r>
            <a:r>
              <a:rPr lang="en-US" sz="2400" dirty="0" err="1">
                <a:latin typeface="Calibri" pitchFamily="34" charset="0"/>
                <a:cs typeface="Arial" charset="0"/>
              </a:rPr>
              <a:t>tais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empresas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estão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utilizando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recursos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tarifários</a:t>
            </a:r>
            <a:r>
              <a:rPr lang="en-US" sz="2400" dirty="0">
                <a:latin typeface="Calibri" pitchFamily="34" charset="0"/>
                <a:cs typeface="Arial" charset="0"/>
              </a:rPr>
              <a:t> para </a:t>
            </a:r>
            <a:r>
              <a:rPr lang="en-US" sz="24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2400" dirty="0">
                <a:latin typeface="Calibri" pitchFamily="34" charset="0"/>
                <a:cs typeface="Arial" charset="0"/>
              </a:rPr>
              <a:t>, para </a:t>
            </a:r>
            <a:r>
              <a:rPr lang="en-US" sz="2400" dirty="0" err="1">
                <a:latin typeface="Calibri" pitchFamily="34" charset="0"/>
                <a:cs typeface="Arial" charset="0"/>
              </a:rPr>
              <a:t>seu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custeio</a:t>
            </a:r>
            <a:r>
              <a:rPr lang="en-US" sz="2400" dirty="0">
                <a:latin typeface="Calibri" pitchFamily="34" charset="0"/>
                <a:cs typeface="Arial" charset="0"/>
              </a:rPr>
              <a:t> e </a:t>
            </a:r>
            <a:r>
              <a:rPr lang="en-US" sz="2400" dirty="0" err="1">
                <a:latin typeface="Calibri" pitchFamily="34" charset="0"/>
                <a:cs typeface="Arial" charset="0"/>
              </a:rPr>
              <a:t>outras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destinações</a:t>
            </a:r>
            <a:r>
              <a:rPr lang="en-US" sz="2400" dirty="0"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latin typeface="Calibri" pitchFamily="34" charset="0"/>
                <a:cs typeface="Arial" charset="0"/>
              </a:rPr>
              <a:t>há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necessidade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também</a:t>
            </a:r>
            <a:r>
              <a:rPr lang="en-US" sz="2400" dirty="0">
                <a:latin typeface="Calibri" pitchFamily="34" charset="0"/>
                <a:cs typeface="Arial" charset="0"/>
              </a:rPr>
              <a:t> debater a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possibilidade</a:t>
            </a:r>
            <a:r>
              <a:rPr lang="en-US" sz="2400" dirty="0">
                <a:latin typeface="Calibri" pitchFamily="34" charset="0"/>
                <a:cs typeface="Arial" charset="0"/>
              </a:rPr>
              <a:t>, de se privatizer </a:t>
            </a:r>
            <a:r>
              <a:rPr lang="en-US" sz="2400" dirty="0" err="1">
                <a:latin typeface="Calibri" pitchFamily="34" charset="0"/>
                <a:cs typeface="Arial" charset="0"/>
              </a:rPr>
              <a:t>tal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função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  <a:p>
            <a:pPr algn="just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algn="just">
              <a:buBlip>
                <a:blip r:embed="rId5"/>
              </a:buBlip>
              <a:defRPr/>
            </a:pPr>
            <a:r>
              <a:rPr lang="en-US" sz="2400" dirty="0" err="1">
                <a:latin typeface="Calibri" pitchFamily="34" charset="0"/>
                <a:cs typeface="Arial" charset="0"/>
              </a:rPr>
              <a:t>Umas</a:t>
            </a:r>
            <a:r>
              <a:rPr lang="en-US" sz="2400" dirty="0">
                <a:latin typeface="Calibri" pitchFamily="34" charset="0"/>
                <a:cs typeface="Arial" charset="0"/>
              </a:rPr>
              <a:t> das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constatações</a:t>
            </a:r>
            <a:r>
              <a:rPr lang="en-US" sz="2400" dirty="0">
                <a:latin typeface="Calibri" pitchFamily="34" charset="0"/>
                <a:cs typeface="Arial" charset="0"/>
              </a:rPr>
              <a:t> que </a:t>
            </a:r>
            <a:r>
              <a:rPr lang="en-US" sz="2400" dirty="0" err="1">
                <a:latin typeface="Calibri" pitchFamily="34" charset="0"/>
                <a:cs typeface="Arial" charset="0"/>
              </a:rPr>
              <a:t>são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efetuadas</a:t>
            </a:r>
            <a:r>
              <a:rPr lang="en-US" sz="2400" dirty="0">
                <a:latin typeface="Calibri" pitchFamily="34" charset="0"/>
                <a:cs typeface="Arial" charset="0"/>
              </a:rPr>
              <a:t> é a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continuidade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influências</a:t>
            </a:r>
            <a:r>
              <a:rPr lang="en-US" sz="2400" dirty="0">
                <a:latin typeface="Calibri" pitchFamily="34" charset="0"/>
                <a:cs typeface="Arial" charset="0"/>
              </a:rPr>
              <a:t> politico </a:t>
            </a:r>
            <a:r>
              <a:rPr lang="en-US" sz="2400" dirty="0" err="1">
                <a:latin typeface="Calibri" pitchFamily="34" charset="0"/>
                <a:cs typeface="Arial" charset="0"/>
              </a:rPr>
              <a:t>partidárias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Administrações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2400" dirty="0">
                <a:latin typeface="Calibri" pitchFamily="34" charset="0"/>
                <a:cs typeface="Arial" charset="0"/>
              </a:rPr>
              <a:t> e </a:t>
            </a:r>
            <a:r>
              <a:rPr lang="en-US" sz="2400" dirty="0" err="1">
                <a:latin typeface="Calibri" pitchFamily="34" charset="0"/>
                <a:cs typeface="Arial" charset="0"/>
              </a:rPr>
              <a:t>isto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também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gera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perda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eficiência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Organizados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7923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109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267783" y="540656"/>
            <a:ext cx="6613413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atuação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privada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reflexos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Adm.Port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.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257601" y="2052258"/>
            <a:ext cx="762359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>
              <a:buBlip>
                <a:blip r:embed="rId5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Se </a:t>
            </a:r>
            <a:r>
              <a:rPr lang="en-US" sz="2400" dirty="0" err="1">
                <a:latin typeface="Calibri" pitchFamily="34" charset="0"/>
                <a:cs typeface="Arial" charset="0"/>
              </a:rPr>
              <a:t>não</a:t>
            </a:r>
            <a:r>
              <a:rPr lang="en-US" sz="2400" dirty="0">
                <a:latin typeface="Calibri" pitchFamily="34" charset="0"/>
                <a:cs typeface="Arial" charset="0"/>
              </a:rPr>
              <a:t> for </a:t>
            </a:r>
            <a:r>
              <a:rPr lang="en-US" sz="2400" dirty="0" err="1">
                <a:latin typeface="Calibri" pitchFamily="34" charset="0"/>
                <a:cs typeface="Arial" charset="0"/>
              </a:rPr>
              <a:t>viável</a:t>
            </a:r>
            <a:r>
              <a:rPr lang="en-US" sz="2400" dirty="0">
                <a:latin typeface="Calibri" pitchFamily="34" charset="0"/>
                <a:cs typeface="Arial" charset="0"/>
              </a:rPr>
              <a:t> a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privatização</a:t>
            </a:r>
            <a:r>
              <a:rPr lang="en-US" sz="2400" dirty="0">
                <a:latin typeface="Calibri" pitchFamily="34" charset="0"/>
                <a:cs typeface="Arial" charset="0"/>
              </a:rPr>
              <a:t> das </a:t>
            </a:r>
            <a:r>
              <a:rPr lang="en-US" sz="2400" dirty="0" err="1">
                <a:latin typeface="Calibri" pitchFamily="34" charset="0"/>
                <a:cs typeface="Arial" charset="0"/>
              </a:rPr>
              <a:t>Administrações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2400" dirty="0"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conforme</a:t>
            </a:r>
            <a:r>
              <a:rPr lang="en-US" sz="2400" dirty="0">
                <a:latin typeface="Calibri" pitchFamily="34" charset="0"/>
                <a:cs typeface="Arial" charset="0"/>
              </a:rPr>
              <a:t> a lei </a:t>
            </a:r>
            <a:r>
              <a:rPr lang="en-US" sz="2400" dirty="0" err="1">
                <a:latin typeface="Calibri" pitchFamily="34" charset="0"/>
                <a:cs typeface="Arial" charset="0"/>
              </a:rPr>
              <a:t>já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permite</a:t>
            </a:r>
            <a:r>
              <a:rPr lang="en-US" sz="2400" dirty="0"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latin typeface="Calibri" pitchFamily="34" charset="0"/>
                <a:cs typeface="Arial" charset="0"/>
              </a:rPr>
              <a:t>torna</a:t>
            </a:r>
            <a:r>
              <a:rPr lang="en-US" sz="2400" dirty="0">
                <a:latin typeface="Calibri" pitchFamily="34" charset="0"/>
                <a:cs typeface="Arial" charset="0"/>
              </a:rPr>
              <a:t>-se fundamental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profissionalizar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tais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empresas</a:t>
            </a:r>
            <a:r>
              <a:rPr lang="en-US" sz="2400" dirty="0">
                <a:latin typeface="Calibri" pitchFamily="34" charset="0"/>
                <a:cs typeface="Arial" charset="0"/>
              </a:rPr>
              <a:t>, com a </a:t>
            </a:r>
            <a:r>
              <a:rPr lang="en-US" sz="2400" dirty="0" err="1">
                <a:latin typeface="Calibri" pitchFamily="34" charset="0"/>
                <a:cs typeface="Arial" charset="0"/>
              </a:rPr>
              <a:t>aplicação</a:t>
            </a:r>
            <a:r>
              <a:rPr lang="en-US" sz="2400" dirty="0">
                <a:latin typeface="Calibri" pitchFamily="34" charset="0"/>
                <a:cs typeface="Arial" charset="0"/>
              </a:rPr>
              <a:t> da </a:t>
            </a:r>
            <a:r>
              <a:rPr lang="en-US" sz="2400" dirty="0" err="1">
                <a:latin typeface="Calibri" pitchFamily="34" charset="0"/>
                <a:cs typeface="Arial" charset="0"/>
              </a:rPr>
              <a:t>meritocracia</a:t>
            </a:r>
            <a:r>
              <a:rPr lang="en-US" sz="2400" dirty="0"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conceito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porto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autônomo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descentralizado</a:t>
            </a:r>
            <a:r>
              <a:rPr lang="en-US" sz="2400" dirty="0">
                <a:latin typeface="Calibri" pitchFamily="34" charset="0"/>
                <a:cs typeface="Arial" charset="0"/>
              </a:rPr>
              <a:t> e </a:t>
            </a:r>
            <a:r>
              <a:rPr lang="en-US" sz="2400" dirty="0" err="1">
                <a:latin typeface="Calibri" pitchFamily="34" charset="0"/>
                <a:cs typeface="Arial" charset="0"/>
              </a:rPr>
              <a:t>Governaça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Corporativa</a:t>
            </a:r>
            <a:r>
              <a:rPr lang="en-US" sz="2400" dirty="0">
                <a:latin typeface="Calibri" pitchFamily="34" charset="0"/>
                <a:cs typeface="Arial" charset="0"/>
              </a:rPr>
              <a:t>, com a </a:t>
            </a:r>
            <a:r>
              <a:rPr lang="en-US" sz="2400" dirty="0" err="1">
                <a:latin typeface="Calibri" pitchFamily="34" charset="0"/>
                <a:cs typeface="Arial" charset="0"/>
              </a:rPr>
              <a:t>recuperação</a:t>
            </a:r>
            <a:r>
              <a:rPr lang="en-US" sz="2400" dirty="0">
                <a:latin typeface="Calibri" pitchFamily="34" charset="0"/>
                <a:cs typeface="Arial" charset="0"/>
              </a:rPr>
              <a:t> do CAP e </a:t>
            </a:r>
            <a:r>
              <a:rPr lang="en-US" sz="2400" dirty="0" err="1">
                <a:latin typeface="Calibri" pitchFamily="34" charset="0"/>
                <a:cs typeface="Arial" charset="0"/>
              </a:rPr>
              <a:t>equacionamento</a:t>
            </a:r>
            <a:r>
              <a:rPr lang="en-US" sz="2400" dirty="0">
                <a:latin typeface="Calibri" pitchFamily="34" charset="0"/>
                <a:cs typeface="Arial" charset="0"/>
              </a:rPr>
              <a:t> para </a:t>
            </a:r>
            <a:r>
              <a:rPr lang="en-US" sz="2400" dirty="0" err="1">
                <a:latin typeface="Calibri" pitchFamily="34" charset="0"/>
                <a:cs typeface="Arial" charset="0"/>
              </a:rPr>
              <a:t>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conflitos</a:t>
            </a:r>
            <a:r>
              <a:rPr lang="en-US" sz="2400" dirty="0">
                <a:latin typeface="Calibri" pitchFamily="34" charset="0"/>
                <a:cs typeface="Arial" charset="0"/>
              </a:rPr>
              <a:t> com </a:t>
            </a:r>
            <a:r>
              <a:rPr lang="en-US" sz="2400" dirty="0" err="1">
                <a:latin typeface="Calibri" pitchFamily="34" charset="0"/>
                <a:cs typeface="Arial" charset="0"/>
              </a:rPr>
              <a:t>os</a:t>
            </a:r>
            <a:r>
              <a:rPr lang="en-US" sz="2400" dirty="0">
                <a:latin typeface="Calibri" pitchFamily="34" charset="0"/>
                <a:cs typeface="Arial" charset="0"/>
              </a:rPr>
              <a:t> CONSADs.</a:t>
            </a:r>
          </a:p>
        </p:txBody>
      </p:sp>
    </p:spTree>
    <p:extLst>
      <p:ext uri="{BB962C8B-B14F-4D97-AF65-F5344CB8AC3E}">
        <p14:creationId xmlns:p14="http://schemas.microsoft.com/office/powerpoint/2010/main" val="8297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Imagem 4" descr="dent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60" y="1192109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9" descr="5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01" y="1279025"/>
            <a:ext cx="432197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1771095" y="2038644"/>
            <a:ext cx="6429375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endParaRPr lang="en-US" sz="1500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Calibri" pitchFamily="34" charset="0"/>
              <a:buAutoNum type="alphaUcPeriod" startAt="5"/>
              <a:defRPr/>
            </a:pPr>
            <a:r>
              <a:rPr lang="en-US" sz="1200" b="1" dirty="0">
                <a:latin typeface="Calibri" pitchFamily="34" charset="0"/>
                <a:cs typeface="Arial" charset="0"/>
              </a:rPr>
              <a:t>A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falta</a:t>
            </a:r>
            <a:r>
              <a:rPr lang="en-US" sz="1200" b="1" dirty="0">
                <a:latin typeface="Calibri" pitchFamily="34" charset="0"/>
                <a:cs typeface="Arial" charset="0"/>
              </a:rPr>
              <a:t> de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modernização</a:t>
            </a:r>
            <a:r>
              <a:rPr lang="en-US" sz="1200" b="1" dirty="0">
                <a:latin typeface="Calibri" pitchFamily="34" charset="0"/>
                <a:cs typeface="Arial" charset="0"/>
              </a:rPr>
              <a:t> das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administradoras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1200" b="1" dirty="0">
                <a:latin typeface="Calibri" pitchFamily="34" charset="0"/>
                <a:cs typeface="Arial" charset="0"/>
              </a:rPr>
              <a:t>,  e o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excesso</a:t>
            </a:r>
            <a:r>
              <a:rPr lang="en-US" sz="1200" b="1" dirty="0">
                <a:latin typeface="Calibri" pitchFamily="34" charset="0"/>
                <a:cs typeface="Arial" charset="0"/>
              </a:rPr>
              <a:t> de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intervenientes</a:t>
            </a:r>
            <a:r>
              <a:rPr lang="en-US" sz="1200" b="1" dirty="0">
                <a:latin typeface="Calibri" pitchFamily="34" charset="0"/>
                <a:cs typeface="Arial" charset="0"/>
              </a:rPr>
              <a:t>,  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estão</a:t>
            </a:r>
            <a:r>
              <a:rPr lang="en-US" sz="1200" b="1" dirty="0">
                <a:latin typeface="Calibri" pitchFamily="34" charset="0"/>
                <a:cs typeface="Arial" charset="0"/>
              </a:rPr>
              <a:t> entre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os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principais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motivadores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para</a:t>
            </a:r>
            <a:r>
              <a:rPr lang="en-US" sz="1200" b="1" dirty="0">
                <a:latin typeface="Calibri" pitchFamily="34" charset="0"/>
                <a:cs typeface="Arial" charset="0"/>
              </a:rPr>
              <a:t> parte dos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problemas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que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ainda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temos</a:t>
            </a:r>
            <a:r>
              <a:rPr lang="en-US" sz="1200" b="1" dirty="0">
                <a:latin typeface="Calibri" pitchFamily="34" charset="0"/>
                <a:cs typeface="Arial" charset="0"/>
              </a:rPr>
              <a:t> nos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portos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brasileiros</a:t>
            </a:r>
            <a:r>
              <a:rPr lang="en-US" sz="1200" b="1" dirty="0">
                <a:latin typeface="Calibri" pitchFamily="34" charset="0"/>
                <a:cs typeface="Arial" charset="0"/>
              </a:rPr>
              <a:t>;  (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não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podemos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errar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novamente</a:t>
            </a:r>
            <a:r>
              <a:rPr lang="en-US" sz="1200" b="1" dirty="0">
                <a:latin typeface="Calibri" pitchFamily="34" charset="0"/>
                <a:cs typeface="Arial" charset="0"/>
              </a:rPr>
              <a:t>)</a:t>
            </a:r>
          </a:p>
          <a:p>
            <a:pPr marL="685800" lvl="1" indent="-342900">
              <a:defRPr/>
            </a:pPr>
            <a:endParaRPr lang="en-US" sz="1200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Calibri" pitchFamily="34" charset="0"/>
              <a:buAutoNum type="alphaUcPeriod" startAt="5"/>
              <a:defRPr/>
            </a:pPr>
            <a:r>
              <a:rPr lang="en-US" sz="1200" dirty="0">
                <a:latin typeface="Calibri" pitchFamily="34" charset="0"/>
                <a:cs typeface="Arial" charset="0"/>
              </a:rPr>
              <a:t>Na </a:t>
            </a:r>
            <a:r>
              <a:rPr lang="en-US" sz="1200" dirty="0" err="1">
                <a:latin typeface="Calibri" pitchFamily="34" charset="0"/>
                <a:cs typeface="Arial" charset="0"/>
              </a:rPr>
              <a:t>fase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inicial</a:t>
            </a:r>
            <a:r>
              <a:rPr lang="en-US" sz="1200" dirty="0">
                <a:latin typeface="Calibri" pitchFamily="34" charset="0"/>
                <a:cs typeface="Arial" charset="0"/>
              </a:rPr>
              <a:t> da lei 8630/93 as </a:t>
            </a:r>
            <a:r>
              <a:rPr lang="en-US" sz="1200" dirty="0" err="1">
                <a:latin typeface="Calibri" pitchFamily="34" charset="0"/>
                <a:cs typeface="Arial" charset="0"/>
              </a:rPr>
              <a:t>Cias</a:t>
            </a:r>
            <a:r>
              <a:rPr lang="en-US" sz="1200" dirty="0">
                <a:latin typeface="Calibri" pitchFamily="34" charset="0"/>
                <a:cs typeface="Arial" charset="0"/>
              </a:rPr>
              <a:t> Docas </a:t>
            </a:r>
            <a:r>
              <a:rPr lang="en-US" sz="1200" dirty="0" err="1">
                <a:latin typeface="Calibri" pitchFamily="34" charset="0"/>
                <a:cs typeface="Arial" charset="0"/>
              </a:rPr>
              <a:t>ainda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tinham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maior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autonomia</a:t>
            </a:r>
            <a:r>
              <a:rPr lang="en-US" sz="1200" dirty="0">
                <a:latin typeface="Calibri" pitchFamily="34" charset="0"/>
                <a:cs typeface="Arial" charset="0"/>
              </a:rPr>
              <a:t> e </a:t>
            </a:r>
            <a:r>
              <a:rPr lang="en-US" sz="1200" dirty="0" err="1">
                <a:latin typeface="Calibri" pitchFamily="34" charset="0"/>
                <a:cs typeface="Arial" charset="0"/>
              </a:rPr>
              <a:t>puderam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atuar</a:t>
            </a:r>
            <a:r>
              <a:rPr lang="en-US" sz="1200" dirty="0">
                <a:latin typeface="Calibri" pitchFamily="34" charset="0"/>
                <a:cs typeface="Arial" charset="0"/>
              </a:rPr>
              <a:t> de forma </a:t>
            </a:r>
            <a:r>
              <a:rPr lang="en-US" sz="1200" dirty="0" err="1">
                <a:latin typeface="Calibri" pitchFamily="34" charset="0"/>
                <a:cs typeface="Arial" charset="0"/>
              </a:rPr>
              <a:t>mais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ativa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para</a:t>
            </a:r>
            <a:r>
              <a:rPr lang="en-US" sz="1200" dirty="0">
                <a:latin typeface="Calibri" pitchFamily="34" charset="0"/>
                <a:cs typeface="Arial" charset="0"/>
              </a:rPr>
              <a:t> a </a:t>
            </a:r>
            <a:r>
              <a:rPr lang="en-US" sz="1200" dirty="0" err="1">
                <a:latin typeface="Calibri" pitchFamily="34" charset="0"/>
                <a:cs typeface="Arial" charset="0"/>
              </a:rPr>
              <a:t>modernização</a:t>
            </a:r>
            <a:r>
              <a:rPr lang="en-US" sz="1200" dirty="0">
                <a:latin typeface="Calibri" pitchFamily="34" charset="0"/>
                <a:cs typeface="Arial" charset="0"/>
              </a:rPr>
              <a:t> do </a:t>
            </a:r>
            <a:r>
              <a:rPr lang="en-US" sz="1200" dirty="0" err="1">
                <a:latin typeface="Calibri" pitchFamily="34" charset="0"/>
                <a:cs typeface="Arial" charset="0"/>
              </a:rPr>
              <a:t>sistema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portuário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brasileiro</a:t>
            </a:r>
            <a:r>
              <a:rPr lang="en-US" sz="1200" dirty="0">
                <a:latin typeface="Calibri" pitchFamily="34" charset="0"/>
                <a:cs typeface="Arial" charset="0"/>
              </a:rPr>
              <a:t>:</a:t>
            </a:r>
          </a:p>
          <a:p>
            <a:pPr marL="1028700" lvl="2" indent="-342900">
              <a:buFont typeface="Calibri" pitchFamily="34" charset="0"/>
              <a:buAutoNum type="romanUcPeriod"/>
              <a:defRPr/>
            </a:pPr>
            <a:r>
              <a:rPr lang="en-US" sz="1200" dirty="0" err="1">
                <a:latin typeface="Calibri" pitchFamily="34" charset="0"/>
                <a:cs typeface="Arial" charset="0"/>
              </a:rPr>
              <a:t>Foi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criado</a:t>
            </a:r>
            <a:r>
              <a:rPr lang="en-US" sz="1200" dirty="0">
                <a:latin typeface="Calibri" pitchFamily="34" charset="0"/>
                <a:cs typeface="Arial" charset="0"/>
              </a:rPr>
              <a:t> o </a:t>
            </a:r>
            <a:r>
              <a:rPr lang="en-US" sz="1200" dirty="0" err="1">
                <a:latin typeface="Calibri" pitchFamily="34" charset="0"/>
                <a:cs typeface="Arial" charset="0"/>
              </a:rPr>
              <a:t>modelo</a:t>
            </a:r>
            <a:r>
              <a:rPr lang="en-US" sz="1200" dirty="0">
                <a:latin typeface="Calibri" pitchFamily="34" charset="0"/>
                <a:cs typeface="Arial" charset="0"/>
              </a:rPr>
              <a:t> de </a:t>
            </a:r>
            <a:r>
              <a:rPr lang="en-US" sz="1200" dirty="0" err="1">
                <a:latin typeface="Calibri" pitchFamily="34" charset="0"/>
                <a:cs typeface="Arial" charset="0"/>
              </a:rPr>
              <a:t>licitações</a:t>
            </a:r>
            <a:r>
              <a:rPr lang="en-US" sz="1200" dirty="0">
                <a:latin typeface="Calibri" pitchFamily="34" charset="0"/>
                <a:cs typeface="Arial" charset="0"/>
              </a:rPr>
              <a:t> – </a:t>
            </a:r>
            <a:r>
              <a:rPr lang="en-US" sz="1200" dirty="0" err="1">
                <a:latin typeface="Calibri" pitchFamily="34" charset="0"/>
                <a:cs typeface="Arial" charset="0"/>
              </a:rPr>
              <a:t>modelo</a:t>
            </a:r>
            <a:r>
              <a:rPr lang="en-US" sz="1200" dirty="0">
                <a:latin typeface="Calibri" pitchFamily="34" charset="0"/>
                <a:cs typeface="Arial" charset="0"/>
              </a:rPr>
              <a:t> Santos – PROAPS;</a:t>
            </a:r>
          </a:p>
          <a:p>
            <a:pPr marL="1028700" lvl="2" indent="-342900">
              <a:buFont typeface="Calibri" pitchFamily="34" charset="0"/>
              <a:buAutoNum type="romanUcPeriod"/>
              <a:defRPr/>
            </a:pPr>
            <a:r>
              <a:rPr lang="en-US" sz="1200" dirty="0" err="1">
                <a:latin typeface="Calibri" pitchFamily="34" charset="0"/>
                <a:cs typeface="Arial" charset="0"/>
              </a:rPr>
              <a:t>Maior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percentual</a:t>
            </a:r>
            <a:r>
              <a:rPr lang="en-US" sz="1200" dirty="0">
                <a:latin typeface="Calibri" pitchFamily="34" charset="0"/>
                <a:cs typeface="Arial" charset="0"/>
              </a:rPr>
              <a:t> de </a:t>
            </a:r>
            <a:r>
              <a:rPr lang="en-US" sz="1200" dirty="0" err="1">
                <a:latin typeface="Calibri" pitchFamily="34" charset="0"/>
                <a:cs typeface="Arial" charset="0"/>
              </a:rPr>
              <a:t>áreas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arrendadas</a:t>
            </a:r>
            <a:r>
              <a:rPr lang="en-US" sz="1200" dirty="0">
                <a:latin typeface="Calibri" pitchFamily="34" charset="0"/>
                <a:cs typeface="Arial" charset="0"/>
              </a:rPr>
              <a:t> nos </a:t>
            </a:r>
            <a:r>
              <a:rPr lang="en-US" sz="12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ocorreu</a:t>
            </a:r>
            <a:r>
              <a:rPr lang="en-US" sz="1200" dirty="0">
                <a:latin typeface="Calibri" pitchFamily="34" charset="0"/>
                <a:cs typeface="Arial" charset="0"/>
              </a:rPr>
              <a:t> entre 1997/2000;</a:t>
            </a:r>
          </a:p>
          <a:p>
            <a:pPr marL="1028700" lvl="2" indent="-342900">
              <a:buFont typeface="Calibri" pitchFamily="34" charset="0"/>
              <a:buAutoNum type="romanUcPeriod"/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Com a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introdução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novos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intervenientes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o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sistema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tornou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-se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cada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vez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mais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burocrático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e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mais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dez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anos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pouquíssimas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licitações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foram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realizadas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;</a:t>
            </a:r>
          </a:p>
          <a:p>
            <a:pPr marL="1028700" lvl="2" indent="-342900">
              <a:buFont typeface="Calibri" pitchFamily="34" charset="0"/>
              <a:buAutoNum type="romanUcPeriod"/>
              <a:defRPr/>
            </a:pPr>
            <a:r>
              <a:rPr lang="en-US" sz="1200" dirty="0">
                <a:latin typeface="Calibri" pitchFamily="34" charset="0"/>
                <a:cs typeface="Arial" charset="0"/>
              </a:rPr>
              <a:t>No </a:t>
            </a:r>
            <a:r>
              <a:rPr lang="en-US" sz="1200" dirty="0" err="1">
                <a:latin typeface="Calibri" pitchFamily="34" charset="0"/>
                <a:cs typeface="Arial" charset="0"/>
              </a:rPr>
              <a:t>início</a:t>
            </a:r>
            <a:r>
              <a:rPr lang="en-US" sz="1200" dirty="0">
                <a:latin typeface="Calibri" pitchFamily="34" charset="0"/>
                <a:cs typeface="Arial" charset="0"/>
              </a:rPr>
              <a:t> um </a:t>
            </a:r>
            <a:r>
              <a:rPr lang="en-US" sz="1200" dirty="0" err="1">
                <a:latin typeface="Calibri" pitchFamily="34" charset="0"/>
                <a:cs typeface="Arial" charset="0"/>
              </a:rPr>
              <a:t>processo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licitatório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precisa</a:t>
            </a:r>
            <a:r>
              <a:rPr lang="en-US" sz="1200" dirty="0">
                <a:latin typeface="Calibri" pitchFamily="34" charset="0"/>
                <a:cs typeface="Arial" charset="0"/>
              </a:rPr>
              <a:t> de 6/12 </a:t>
            </a:r>
            <a:r>
              <a:rPr lang="en-US" sz="1200" dirty="0" err="1">
                <a:latin typeface="Calibri" pitchFamily="34" charset="0"/>
                <a:cs typeface="Arial" charset="0"/>
              </a:rPr>
              <a:t>meses</a:t>
            </a:r>
            <a:r>
              <a:rPr lang="en-US" sz="1200" dirty="0">
                <a:latin typeface="Calibri" pitchFamily="34" charset="0"/>
                <a:cs typeface="Arial" charset="0"/>
              </a:rPr>
              <a:t> – </a:t>
            </a:r>
            <a:r>
              <a:rPr lang="en-US" sz="1200" dirty="0" err="1">
                <a:latin typeface="Calibri" pitchFamily="34" charset="0"/>
                <a:cs typeface="Arial" charset="0"/>
              </a:rPr>
              <a:t>hoje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utilizam</a:t>
            </a:r>
            <a:r>
              <a:rPr lang="en-US" sz="1200" dirty="0">
                <a:latin typeface="Calibri" pitchFamily="34" charset="0"/>
                <a:cs typeface="Arial" charset="0"/>
              </a:rPr>
              <a:t> em </a:t>
            </a:r>
            <a:r>
              <a:rPr lang="en-US" sz="1200" dirty="0" err="1">
                <a:latin typeface="Calibri" pitchFamily="34" charset="0"/>
                <a:cs typeface="Arial" charset="0"/>
              </a:rPr>
              <a:t>média</a:t>
            </a:r>
            <a:r>
              <a:rPr lang="en-US" sz="1200" dirty="0">
                <a:latin typeface="Calibri" pitchFamily="34" charset="0"/>
                <a:cs typeface="Arial" charset="0"/>
              </a:rPr>
              <a:t> 2/3 </a:t>
            </a:r>
            <a:r>
              <a:rPr lang="en-US" sz="1200" dirty="0" err="1">
                <a:latin typeface="Calibri" pitchFamily="34" charset="0"/>
                <a:cs typeface="Arial" charset="0"/>
              </a:rPr>
              <a:t>anos</a:t>
            </a:r>
            <a:r>
              <a:rPr lang="en-US" sz="1200" dirty="0">
                <a:latin typeface="Calibri" pitchFamily="34" charset="0"/>
                <a:cs typeface="Arial" charset="0"/>
              </a:rPr>
              <a:t>;</a:t>
            </a:r>
          </a:p>
          <a:p>
            <a:pPr marL="1028700" lvl="2" indent="-342900">
              <a:buFont typeface="Calibri" pitchFamily="34" charset="0"/>
              <a:buAutoNum type="romanUcPeriod"/>
              <a:defRPr/>
            </a:pPr>
            <a:endParaRPr lang="en-US" sz="1200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Calibri" pitchFamily="34" charset="0"/>
              <a:buAutoNum type="alphaUcPeriod" startAt="5"/>
              <a:defRPr/>
            </a:pPr>
            <a:r>
              <a:rPr lang="en-US" sz="1200" dirty="0">
                <a:latin typeface="Calibri" pitchFamily="34" charset="0"/>
                <a:cs typeface="Arial" charset="0"/>
              </a:rPr>
              <a:t>A </a:t>
            </a:r>
            <a:r>
              <a:rPr lang="en-US" sz="1200" dirty="0" err="1">
                <a:latin typeface="Calibri" pitchFamily="34" charset="0"/>
                <a:cs typeface="Arial" charset="0"/>
              </a:rPr>
              <a:t>introdução</a:t>
            </a:r>
            <a:r>
              <a:rPr lang="en-US" sz="1200" dirty="0">
                <a:latin typeface="Calibri" pitchFamily="34" charset="0"/>
                <a:cs typeface="Arial" charset="0"/>
              </a:rPr>
              <a:t> dos </a:t>
            </a:r>
            <a:r>
              <a:rPr lang="en-US" sz="1200" dirty="0" err="1">
                <a:latin typeface="Calibri" pitchFamily="34" charset="0"/>
                <a:cs typeface="Arial" charset="0"/>
              </a:rPr>
              <a:t>novos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intervenientes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dificultou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ainda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mais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os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investimentos</a:t>
            </a:r>
            <a:r>
              <a:rPr lang="en-US" sz="1200" dirty="0">
                <a:latin typeface="Calibri" pitchFamily="34" charset="0"/>
                <a:cs typeface="Arial" charset="0"/>
              </a:rPr>
              <a:t> de </a:t>
            </a:r>
            <a:r>
              <a:rPr lang="en-US" sz="1200" dirty="0" err="1">
                <a:latin typeface="Calibri" pitchFamily="34" charset="0"/>
                <a:cs typeface="Arial" charset="0"/>
              </a:rPr>
              <a:t>responsabilidade</a:t>
            </a:r>
            <a:r>
              <a:rPr lang="en-US" sz="1200" dirty="0">
                <a:latin typeface="Calibri" pitchFamily="34" charset="0"/>
                <a:cs typeface="Arial" charset="0"/>
              </a:rPr>
              <a:t> do </a:t>
            </a:r>
            <a:r>
              <a:rPr lang="en-US" sz="1200" dirty="0" err="1">
                <a:latin typeface="Calibri" pitchFamily="34" charset="0"/>
                <a:cs typeface="Arial" charset="0"/>
              </a:rPr>
              <a:t>poder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público</a:t>
            </a:r>
            <a:r>
              <a:rPr lang="en-US" sz="1200" dirty="0">
                <a:latin typeface="Calibri" pitchFamily="34" charset="0"/>
                <a:cs typeface="Arial" charset="0"/>
              </a:rPr>
              <a:t> (</a:t>
            </a:r>
            <a:r>
              <a:rPr lang="en-US" sz="1200" dirty="0" err="1">
                <a:latin typeface="Calibri" pitchFamily="34" charset="0"/>
                <a:cs typeface="Arial" charset="0"/>
              </a:rPr>
              <a:t>acessos</a:t>
            </a:r>
            <a:r>
              <a:rPr lang="en-US" sz="1200" dirty="0">
                <a:latin typeface="Calibri" pitchFamily="34" charset="0"/>
                <a:cs typeface="Arial" charset="0"/>
              </a:rPr>
              <a:t> – </a:t>
            </a:r>
            <a:r>
              <a:rPr lang="en-US" sz="1200" dirty="0" err="1">
                <a:latin typeface="Calibri" pitchFamily="34" charset="0"/>
                <a:cs typeface="Arial" charset="0"/>
              </a:rPr>
              <a:t>pontos</a:t>
            </a:r>
            <a:r>
              <a:rPr lang="en-US" sz="1200" dirty="0">
                <a:latin typeface="Calibri" pitchFamily="34" charset="0"/>
                <a:cs typeface="Arial" charset="0"/>
              </a:rPr>
              <a:t> de </a:t>
            </a:r>
            <a:r>
              <a:rPr lang="en-US" sz="1200" dirty="0" err="1">
                <a:latin typeface="Calibri" pitchFamily="34" charset="0"/>
                <a:cs typeface="Arial" charset="0"/>
              </a:rPr>
              <a:t>atracação</a:t>
            </a:r>
            <a:r>
              <a:rPr lang="en-US" sz="1200" dirty="0">
                <a:latin typeface="Calibri" pitchFamily="34" charset="0"/>
                <a:cs typeface="Arial" charset="0"/>
              </a:rPr>
              <a:t> e etc);</a:t>
            </a:r>
          </a:p>
          <a:p>
            <a:pPr marL="685800" lvl="1" indent="-342900">
              <a:buFont typeface="Calibri" pitchFamily="34" charset="0"/>
              <a:buAutoNum type="alphaUcPeriod" startAt="5"/>
              <a:defRPr/>
            </a:pPr>
            <a:endParaRPr lang="en-US" sz="1200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Calibri" pitchFamily="34" charset="0"/>
              <a:buAutoNum type="alphaUcPeriod" startAt="5"/>
              <a:defRPr/>
            </a:pPr>
            <a:r>
              <a:rPr lang="en-US" sz="1200" dirty="0" err="1">
                <a:latin typeface="Calibri" pitchFamily="34" charset="0"/>
                <a:cs typeface="Arial" charset="0"/>
              </a:rPr>
              <a:t>Costumo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dizer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que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hoje</a:t>
            </a:r>
            <a:r>
              <a:rPr lang="en-US" sz="1200" dirty="0">
                <a:latin typeface="Calibri" pitchFamily="34" charset="0"/>
                <a:cs typeface="Arial" charset="0"/>
              </a:rPr>
              <a:t> o  Diretor de Porto no Brasil é  </a:t>
            </a:r>
            <a:r>
              <a:rPr lang="en-US" sz="1200" dirty="0" err="1">
                <a:latin typeface="Calibri" pitchFamily="34" charset="0"/>
                <a:cs typeface="Arial" charset="0"/>
              </a:rPr>
              <a:t>quase</a:t>
            </a:r>
            <a:r>
              <a:rPr lang="en-US" sz="1200" dirty="0">
                <a:latin typeface="Calibri" pitchFamily="34" charset="0"/>
                <a:cs typeface="Arial" charset="0"/>
              </a:rPr>
              <a:t> um </a:t>
            </a:r>
            <a:r>
              <a:rPr lang="en-US" sz="1200" dirty="0" err="1">
                <a:latin typeface="Calibri" pitchFamily="34" charset="0"/>
                <a:cs typeface="Arial" charset="0"/>
              </a:rPr>
              <a:t>herói</a:t>
            </a:r>
            <a:r>
              <a:rPr lang="en-US" sz="1200" dirty="0">
                <a:latin typeface="Calibri" pitchFamily="34" charset="0"/>
                <a:cs typeface="Arial" charset="0"/>
              </a:rPr>
              <a:t>) – </a:t>
            </a:r>
            <a:r>
              <a:rPr lang="en-US" sz="1200" dirty="0" err="1">
                <a:latin typeface="Calibri" pitchFamily="34" charset="0"/>
                <a:cs typeface="Arial" charset="0"/>
              </a:rPr>
              <a:t>luta</a:t>
            </a:r>
            <a:r>
              <a:rPr lang="en-US" sz="1200" dirty="0">
                <a:latin typeface="Calibri" pitchFamily="34" charset="0"/>
                <a:cs typeface="Arial" charset="0"/>
              </a:rPr>
              <a:t> com um </a:t>
            </a:r>
            <a:r>
              <a:rPr lang="en-US" sz="1200" dirty="0" err="1">
                <a:latin typeface="Calibri" pitchFamily="34" charset="0"/>
                <a:cs typeface="Arial" charset="0"/>
              </a:rPr>
              <a:t>mundo</a:t>
            </a:r>
            <a:r>
              <a:rPr lang="en-US" sz="1200" dirty="0">
                <a:latin typeface="Calibri" pitchFamily="34" charset="0"/>
                <a:cs typeface="Arial" charset="0"/>
              </a:rPr>
              <a:t> de </a:t>
            </a:r>
            <a:r>
              <a:rPr lang="en-US" sz="1200" dirty="0" err="1">
                <a:latin typeface="Calibri" pitchFamily="34" charset="0"/>
                <a:cs typeface="Arial" charset="0"/>
              </a:rPr>
              <a:t>intervenientes</a:t>
            </a:r>
            <a:r>
              <a:rPr lang="en-US" sz="1200" dirty="0">
                <a:latin typeface="Calibri" pitchFamily="34" charset="0"/>
                <a:cs typeface="Arial" charset="0"/>
              </a:rPr>
              <a:t> e </a:t>
            </a:r>
            <a:r>
              <a:rPr lang="en-US" sz="1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agrada</a:t>
            </a:r>
            <a:r>
              <a:rPr lang="en-US" sz="1200" dirty="0">
                <a:latin typeface="Calibri" pitchFamily="34" charset="0"/>
                <a:cs typeface="Arial" charset="0"/>
              </a:rPr>
              <a:t> a </a:t>
            </a:r>
            <a:r>
              <a:rPr lang="en-US" sz="1200" dirty="0" err="1">
                <a:latin typeface="Calibri" pitchFamily="34" charset="0"/>
                <a:cs typeface="Arial" charset="0"/>
              </a:rPr>
              <a:t>quase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ninguém</a:t>
            </a:r>
            <a:r>
              <a:rPr lang="en-US" sz="1200" dirty="0">
                <a:latin typeface="Calibri" pitchFamily="34" charset="0"/>
                <a:cs typeface="Arial" charset="0"/>
              </a:rPr>
              <a:t>.</a:t>
            </a:r>
          </a:p>
        </p:txBody>
      </p:sp>
      <p:pic>
        <p:nvPicPr>
          <p:cNvPr id="8" name="Imagem 5" descr="logodesenh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29" y="5708150"/>
            <a:ext cx="477441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" descr="Câmara dos Deputados">
            <a:extLst>
              <a:ext uri="{FF2B5EF4-FFF2-40B4-BE49-F238E27FC236}">
                <a16:creationId xmlns:a16="http://schemas.microsoft.com/office/drawing/2014/main" id="{7998E63A-53DB-4CEC-8A40-783E7CD3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1CABA05-6B22-4673-BC78-60BA983BE893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2995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110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plueckmann\Pictures\Praesentation-Pics\Strategy\puzz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67" y="586038"/>
            <a:ext cx="26685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:\web_suplly\psd\img\S2_engrenagem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291673"/>
            <a:ext cx="3111179" cy="31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5169135" y="3543009"/>
            <a:ext cx="2857215" cy="286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269470" y="3906514"/>
            <a:ext cx="265654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Direito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ressarcimanto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quando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não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disponibilizados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os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serviços</a:t>
            </a:r>
            <a:endParaRPr lang="en-US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5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870326" y="3511392"/>
            <a:ext cx="2923774" cy="293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936099" y="4270885"/>
            <a:ext cx="271842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Formação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Condomínio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Portuário</a:t>
            </a:r>
            <a:endParaRPr lang="en-US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3337947" y="1634107"/>
            <a:ext cx="241241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Textos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básicos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propostos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para a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atuação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da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iniciativa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privada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nas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dragagens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111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SPE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Sociedade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Propósito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Específico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: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204012" y="912785"/>
            <a:ext cx="767718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Lei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autorizativa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para a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formação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SPE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a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ser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formado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entre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arrendatários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e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operadores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portuários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 Porto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Organizado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com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propósito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específico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dos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serviços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condominiais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dragagem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:</a:t>
            </a:r>
          </a:p>
          <a:p>
            <a:pPr algn="just" eaLnBrk="1" hangingPunct="1"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>
              <a:defRPr/>
            </a:pPr>
            <a:r>
              <a:rPr lang="pt-BR" altLang="pt-BR" sz="2200" i="1" dirty="0"/>
              <a:t>“As funções de  administração portuária, com atribuições previstas em lei, bem como os serviços e investimentos na infraestrutura de uso comum dos Portos Organizados,  poderão ser delegadas, na forma do regulamentado,  pelo poder concedente,  ou diretamente pela Autoridade Portuária local, a Sociedade de Propósito Específico – SPE, de capital aberto, com participação acionária permanentemente aberta, proporcional e obrigatória de todos os arrendatários do respectivo porto organizado, enquanto vigerem seus contratos, que deverão contar com o controle societário,  e facultativa dos operadores portuários, com a qual será celebrado também o instrumento objeto do art....”</a:t>
            </a:r>
            <a:endParaRPr lang="en-US" altLang="pt-BR" sz="2200" b="1" i="1" dirty="0"/>
          </a:p>
        </p:txBody>
      </p:sp>
    </p:spTree>
    <p:extLst>
      <p:ext uri="{BB962C8B-B14F-4D97-AF65-F5344CB8AC3E}">
        <p14:creationId xmlns:p14="http://schemas.microsoft.com/office/powerpoint/2010/main" val="29728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112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Condomínio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: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204012" y="912785"/>
            <a:ext cx="7677184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Lei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autorizativa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para a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formação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Condomínio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a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ser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formado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entre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arrendatários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e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operadores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portuários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 Porto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Organizado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com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propósito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específico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dos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serviços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condominiais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dragagem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;</a:t>
            </a:r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Proposta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 SOPESP –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Sindicato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Operadores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Portuários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 Estado de São Paulo (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Projeto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Santos 17)</a:t>
            </a:r>
          </a:p>
          <a:p>
            <a:pPr algn="just" eaLnBrk="1" hangingPunct="1"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>
              <a:defRPr/>
            </a:pPr>
            <a:r>
              <a:rPr lang="pt-BR" altLang="pt-BR" sz="2200" i="1" dirty="0"/>
              <a:t>Art. 1º. Fica instituído, no âmbito do porto organizado de Santos, o Condomínio Portuário que será composto por todos os arrendatários de áreas operacionais do porto.</a:t>
            </a:r>
          </a:p>
          <a:p>
            <a:pPr algn="just">
              <a:defRPr/>
            </a:pPr>
            <a:r>
              <a:rPr lang="pt-BR" altLang="pt-BR" sz="2200" i="1" dirty="0"/>
              <a:t>Parágrafo único: O condomínio portuário terá natureza de associação civil, exercendo atividade de utilidade pública, sendo vedado prestar quaisquer outros serviços que não vinculados a sua competência;</a:t>
            </a:r>
          </a:p>
          <a:p>
            <a:pPr algn="just">
              <a:defRPr/>
            </a:pPr>
            <a:endParaRPr lang="pt-BR" altLang="pt-BR" sz="2200" i="1" dirty="0"/>
          </a:p>
          <a:p>
            <a:pPr algn="just">
              <a:defRPr/>
            </a:pPr>
            <a:r>
              <a:rPr lang="pt-BR" altLang="pt-BR" sz="2200" i="1" dirty="0"/>
              <a:t>Seguem  outros artigos no texto proposto ao Governo.</a:t>
            </a:r>
            <a:endParaRPr lang="en-US" altLang="pt-BR" sz="2200" i="1" dirty="0"/>
          </a:p>
        </p:txBody>
      </p:sp>
    </p:spTree>
    <p:extLst>
      <p:ext uri="{BB962C8B-B14F-4D97-AF65-F5344CB8AC3E}">
        <p14:creationId xmlns:p14="http://schemas.microsoft.com/office/powerpoint/2010/main" val="33518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113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Ressarcimento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mediante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desconto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: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216889" y="1388270"/>
            <a:ext cx="7677184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Lei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autorizativa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para o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ressarcimento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mediante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desconto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tarifário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:</a:t>
            </a:r>
          </a:p>
          <a:p>
            <a:pPr algn="just" eaLnBrk="1" hangingPunct="1"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>
              <a:defRPr/>
            </a:pPr>
            <a:r>
              <a:rPr lang="pt-BR" altLang="pt-BR" sz="2200" i="1" dirty="0"/>
              <a:t>“Quando os serviços de dragagem, não forem disponibilizados pela Administradora do Porto Organizado, na forma e cronograma definidos, fica autorizada a contratação de tais serviços diretamente por arrendatários, de áreas no mesmo porto, com direito a isenção parcial ou total, do item tarifário envolvido, até o montante dos investimentos realizados, exclusivamente referente ao objetivo de garantir e disponibilizar profundidade necessária ao atendimento das embarcações envolvidas com os mesmos.</a:t>
            </a:r>
          </a:p>
          <a:p>
            <a:pPr algn="just">
              <a:defRPr/>
            </a:pPr>
            <a:endParaRPr lang="en-US" altLang="pt-BR" sz="2200" b="1" i="1" dirty="0"/>
          </a:p>
        </p:txBody>
      </p:sp>
    </p:spTree>
    <p:extLst>
      <p:ext uri="{BB962C8B-B14F-4D97-AF65-F5344CB8AC3E}">
        <p14:creationId xmlns:p14="http://schemas.microsoft.com/office/powerpoint/2010/main" val="10990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Imagem 4" descr="dent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60403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7"/>
          <p:cNvSpPr txBox="1">
            <a:spLocks noChangeArrowheads="1"/>
          </p:cNvSpPr>
          <p:nvPr/>
        </p:nvSpPr>
        <p:spPr bwMode="auto">
          <a:xfrm>
            <a:off x="5181601" y="1510434"/>
            <a:ext cx="2518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200">
                <a:latin typeface="Calibri" panose="020F0502020204030204" pitchFamily="34" charset="0"/>
              </a:rPr>
              <a:t>MP 595 – Sistema portuário brasileiro</a:t>
            </a:r>
            <a:endParaRPr lang="pt-BR" altLang="pt-BR" sz="1200">
              <a:latin typeface="Calibri" panose="020F0502020204030204" pitchFamily="34" charset="0"/>
            </a:endParaRP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3350419" y="1796184"/>
            <a:ext cx="39743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200" b="1">
                <a:latin typeface="Calibri" panose="020F0502020204030204" pitchFamily="34" charset="0"/>
              </a:rPr>
              <a:t>Modelo de Administração portuária  -  na MP 595</a:t>
            </a:r>
            <a:endParaRPr lang="pt-BR" altLang="pt-BR" sz="1200" b="1">
              <a:latin typeface="Calibri" panose="020F0502020204030204" pitchFamily="34" charset="0"/>
            </a:endParaRPr>
          </a:p>
        </p:txBody>
      </p:sp>
      <p:pic>
        <p:nvPicPr>
          <p:cNvPr id="8" name="Imagem 9" descr="5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441" y="1347319"/>
            <a:ext cx="432197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859756" y="2041453"/>
            <a:ext cx="642937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lphaUcPeriod" startAt="4"/>
              <a:defRPr/>
            </a:pPr>
            <a:r>
              <a:rPr lang="en-US" sz="1200" b="1" dirty="0">
                <a:latin typeface="Calibri" pitchFamily="34" charset="0"/>
                <a:cs typeface="Arial" charset="0"/>
              </a:rPr>
              <a:t>MP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adota</a:t>
            </a:r>
            <a:r>
              <a:rPr lang="en-US" sz="1200" b="1" dirty="0">
                <a:latin typeface="Calibri" pitchFamily="34" charset="0"/>
                <a:cs typeface="Arial" charset="0"/>
              </a:rPr>
              <a:t> a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administração</a:t>
            </a:r>
            <a:r>
              <a:rPr lang="en-US" sz="1200" b="1" dirty="0">
                <a:latin typeface="Calibri" pitchFamily="34" charset="0"/>
                <a:cs typeface="Arial" charset="0"/>
              </a:rPr>
              <a:t> individual </a:t>
            </a:r>
            <a:r>
              <a:rPr lang="en-US" sz="1200" dirty="0">
                <a:latin typeface="Calibri" pitchFamily="34" charset="0"/>
                <a:cs typeface="Arial" charset="0"/>
              </a:rPr>
              <a:t>(</a:t>
            </a:r>
            <a:r>
              <a:rPr lang="en-US" sz="1200" dirty="0" err="1">
                <a:latin typeface="Calibri" pitchFamily="34" charset="0"/>
                <a:cs typeface="Arial" charset="0"/>
              </a:rPr>
              <a:t>Cias.Docas</a:t>
            </a:r>
            <a:r>
              <a:rPr lang="en-US" sz="1200" dirty="0">
                <a:latin typeface="Calibri" pitchFamily="34" charset="0"/>
                <a:cs typeface="Arial" charset="0"/>
              </a:rPr>
              <a:t> e etc) - </a:t>
            </a:r>
            <a:r>
              <a:rPr lang="en-US" sz="1200" dirty="0" err="1">
                <a:latin typeface="Calibri" pitchFamily="34" charset="0"/>
                <a:cs typeface="Arial" charset="0"/>
              </a:rPr>
              <a:t>modelo</a:t>
            </a:r>
            <a:r>
              <a:rPr lang="en-US" sz="1200" dirty="0">
                <a:latin typeface="Calibri" pitchFamily="34" charset="0"/>
                <a:cs typeface="Arial" charset="0"/>
              </a:rPr>
              <a:t> anterior </a:t>
            </a:r>
            <a:r>
              <a:rPr lang="en-US" sz="1200" dirty="0" err="1">
                <a:latin typeface="Calibri" pitchFamily="34" charset="0"/>
                <a:cs typeface="Arial" charset="0"/>
              </a:rPr>
              <a:t>aplicava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governança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corporativa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>
                <a:latin typeface="Calibri" pitchFamily="34" charset="0"/>
                <a:cs typeface="Arial" charset="0"/>
              </a:rPr>
              <a:t>(</a:t>
            </a:r>
            <a:r>
              <a:rPr lang="en-US" sz="1200" dirty="0" err="1">
                <a:latin typeface="Calibri" pitchFamily="34" charset="0"/>
                <a:cs typeface="Arial" charset="0"/>
              </a:rPr>
              <a:t>todos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segmentos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envolvidos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atuando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na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administração</a:t>
            </a:r>
            <a:r>
              <a:rPr lang="en-US" sz="1200" dirty="0">
                <a:latin typeface="Calibri" pitchFamily="34" charset="0"/>
                <a:cs typeface="Arial" charset="0"/>
              </a:rPr>
              <a:t> local do </a:t>
            </a:r>
            <a:r>
              <a:rPr lang="en-US" sz="1200" dirty="0" err="1">
                <a:latin typeface="Calibri" pitchFamily="34" charset="0"/>
                <a:cs typeface="Arial" charset="0"/>
              </a:rPr>
              <a:t>porto</a:t>
            </a:r>
            <a:r>
              <a:rPr lang="en-US" sz="1200" dirty="0">
                <a:latin typeface="Calibri" pitchFamily="34" charset="0"/>
                <a:cs typeface="Arial" charset="0"/>
              </a:rPr>
              <a:t>);</a:t>
            </a:r>
          </a:p>
          <a:p>
            <a:pPr marL="1028700" lvl="2" indent="-342900">
              <a:buFont typeface="Calibri" pitchFamily="34" charset="0"/>
              <a:buAutoNum type="romanUcPeriod"/>
              <a:defRPr/>
            </a:pPr>
            <a:endParaRPr lang="en-US" sz="1200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r>
              <a:rPr lang="en-US" sz="1200" b="1" dirty="0" err="1">
                <a:latin typeface="Calibri" pitchFamily="34" charset="0"/>
                <a:cs typeface="Arial" charset="0"/>
              </a:rPr>
              <a:t>Mundialmente</a:t>
            </a:r>
            <a:r>
              <a:rPr lang="en-US" sz="1200" b="1" dirty="0">
                <a:latin typeface="Calibri" pitchFamily="34" charset="0"/>
                <a:cs typeface="Arial" charset="0"/>
              </a:rPr>
              <a:t> as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administrações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contam</a:t>
            </a:r>
            <a:r>
              <a:rPr lang="en-US" sz="1200" b="1" dirty="0">
                <a:latin typeface="Calibri" pitchFamily="34" charset="0"/>
                <a:cs typeface="Arial" charset="0"/>
              </a:rPr>
              <a:t> com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conselhos</a:t>
            </a:r>
            <a:r>
              <a:rPr lang="en-US" sz="1200" dirty="0">
                <a:latin typeface="Calibri" pitchFamily="34" charset="0"/>
                <a:cs typeface="Arial" charset="0"/>
              </a:rPr>
              <a:t>, com </a:t>
            </a:r>
            <a:r>
              <a:rPr lang="en-US" sz="1200" dirty="0" err="1">
                <a:latin typeface="Calibri" pitchFamily="34" charset="0"/>
                <a:cs typeface="Arial" charset="0"/>
              </a:rPr>
              <a:t>participação</a:t>
            </a:r>
            <a:r>
              <a:rPr lang="en-US" sz="1200" dirty="0">
                <a:latin typeface="Calibri" pitchFamily="34" charset="0"/>
                <a:cs typeface="Arial" charset="0"/>
              </a:rPr>
              <a:t> de </a:t>
            </a:r>
            <a:r>
              <a:rPr lang="en-US" sz="1200" dirty="0" err="1">
                <a:latin typeface="Calibri" pitchFamily="34" charset="0"/>
                <a:cs typeface="Arial" charset="0"/>
              </a:rPr>
              <a:t>todos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segmentos</a:t>
            </a:r>
            <a:r>
              <a:rPr lang="en-US" sz="1200" dirty="0">
                <a:latin typeface="Calibri" pitchFamily="34" charset="0"/>
                <a:cs typeface="Arial" charset="0"/>
              </a:rPr>
              <a:t> (</a:t>
            </a:r>
            <a:r>
              <a:rPr lang="en-US" sz="1200" dirty="0" err="1">
                <a:latin typeface="Calibri" pitchFamily="34" charset="0"/>
                <a:cs typeface="Arial" charset="0"/>
              </a:rPr>
              <a:t>poder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público</a:t>
            </a:r>
            <a:r>
              <a:rPr lang="en-US" sz="1200" dirty="0">
                <a:latin typeface="Calibri" pitchFamily="34" charset="0"/>
                <a:cs typeface="Arial" charset="0"/>
              </a:rPr>
              <a:t> – </a:t>
            </a:r>
            <a:r>
              <a:rPr lang="en-US" sz="1200" dirty="0" err="1">
                <a:latin typeface="Calibri" pitchFamily="34" charset="0"/>
                <a:cs typeface="Arial" charset="0"/>
              </a:rPr>
              <a:t>iniciativa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privada</a:t>
            </a:r>
            <a:r>
              <a:rPr lang="en-US" sz="1200" dirty="0">
                <a:latin typeface="Calibri" pitchFamily="34" charset="0"/>
                <a:cs typeface="Arial" charset="0"/>
              </a:rPr>
              <a:t> do </a:t>
            </a:r>
            <a:r>
              <a:rPr lang="en-US" sz="1200" dirty="0" err="1">
                <a:latin typeface="Calibri" pitchFamily="34" charset="0"/>
                <a:cs typeface="Arial" charset="0"/>
              </a:rPr>
              <a:t>porto</a:t>
            </a:r>
            <a:r>
              <a:rPr lang="en-US" sz="1200" dirty="0">
                <a:latin typeface="Calibri" pitchFamily="34" charset="0"/>
                <a:cs typeface="Arial" charset="0"/>
              </a:rPr>
              <a:t> – </a:t>
            </a:r>
            <a:r>
              <a:rPr lang="en-US" sz="1200" dirty="0" err="1">
                <a:latin typeface="Calibri" pitchFamily="34" charset="0"/>
                <a:cs typeface="Arial" charset="0"/>
              </a:rPr>
              <a:t>usuários</a:t>
            </a:r>
            <a:r>
              <a:rPr lang="en-US" sz="1200" dirty="0">
                <a:latin typeface="Calibri" pitchFamily="34" charset="0"/>
                <a:cs typeface="Arial" charset="0"/>
              </a:rPr>
              <a:t>) –  </a:t>
            </a:r>
            <a:r>
              <a:rPr lang="en-US" sz="1200" dirty="0" err="1">
                <a:latin typeface="Calibri" pitchFamily="34" charset="0"/>
                <a:cs typeface="Arial" charset="0"/>
              </a:rPr>
              <a:t>administração</a:t>
            </a:r>
            <a:r>
              <a:rPr lang="en-US" sz="1200" dirty="0">
                <a:latin typeface="Calibri" pitchFamily="34" charset="0"/>
                <a:cs typeface="Arial" charset="0"/>
              </a:rPr>
              <a:t> com ‘’</a:t>
            </a:r>
            <a:r>
              <a:rPr lang="en-US" sz="1200" dirty="0" err="1">
                <a:latin typeface="Calibri" pitchFamily="34" charset="0"/>
                <a:cs typeface="Arial" charset="0"/>
              </a:rPr>
              <a:t>governança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corporativa</a:t>
            </a:r>
            <a:r>
              <a:rPr lang="en-US" sz="1200" dirty="0">
                <a:latin typeface="Calibri" pitchFamily="34" charset="0"/>
                <a:cs typeface="Arial" charset="0"/>
              </a:rPr>
              <a:t>;</a:t>
            </a: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endParaRPr lang="en-US" sz="1200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r>
              <a:rPr lang="en-US" sz="1200" b="1" dirty="0">
                <a:latin typeface="Calibri" pitchFamily="34" charset="0"/>
                <a:cs typeface="Arial" charset="0"/>
              </a:rPr>
              <a:t>No Brasil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isto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foi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adotado</a:t>
            </a:r>
            <a:r>
              <a:rPr lang="en-US" sz="1200" b="1" dirty="0">
                <a:latin typeface="Calibri" pitchFamily="34" charset="0"/>
                <a:cs typeface="Arial" charset="0"/>
              </a:rPr>
              <a:t> com o CAP </a:t>
            </a:r>
            <a:r>
              <a:rPr lang="en-US" sz="1200" dirty="0">
                <a:latin typeface="Calibri" pitchFamily="34" charset="0"/>
                <a:cs typeface="Arial" charset="0"/>
              </a:rPr>
              <a:t>– Conselho de Autoridade Portuária, </a:t>
            </a:r>
            <a:r>
              <a:rPr lang="en-US" sz="1200" dirty="0" err="1">
                <a:latin typeface="Calibri" pitchFamily="34" charset="0"/>
                <a:cs typeface="Arial" charset="0"/>
              </a:rPr>
              <a:t>onde</a:t>
            </a:r>
            <a:r>
              <a:rPr lang="en-US" sz="1200" dirty="0">
                <a:latin typeface="Calibri" pitchFamily="34" charset="0"/>
                <a:cs typeface="Arial" charset="0"/>
              </a:rPr>
              <a:t> o Brasil inclusive </a:t>
            </a:r>
            <a:r>
              <a:rPr lang="en-US" sz="1200" dirty="0" err="1">
                <a:latin typeface="Calibri" pitchFamily="34" charset="0"/>
                <a:cs typeface="Arial" charset="0"/>
              </a:rPr>
              <a:t>inovou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incluindo</a:t>
            </a:r>
            <a:r>
              <a:rPr lang="en-US" sz="1200" dirty="0">
                <a:latin typeface="Calibri" pitchFamily="34" charset="0"/>
                <a:cs typeface="Arial" charset="0"/>
              </a:rPr>
              <a:t> o </a:t>
            </a:r>
            <a:r>
              <a:rPr lang="en-US" sz="1200" dirty="0" err="1">
                <a:latin typeface="Calibri" pitchFamily="34" charset="0"/>
                <a:cs typeface="Arial" charset="0"/>
              </a:rPr>
              <a:t>segmento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laboral</a:t>
            </a:r>
            <a:r>
              <a:rPr lang="en-US" sz="1200" dirty="0">
                <a:latin typeface="Calibri" pitchFamily="34" charset="0"/>
                <a:cs typeface="Arial" charset="0"/>
              </a:rPr>
              <a:t>;</a:t>
            </a: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endParaRPr lang="en-US" sz="1200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r>
              <a:rPr lang="en-US" sz="1200" b="1" dirty="0">
                <a:latin typeface="Calibri" pitchFamily="34" charset="0"/>
                <a:cs typeface="Arial" charset="0"/>
              </a:rPr>
              <a:t>A MP 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na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prática</a:t>
            </a:r>
            <a:r>
              <a:rPr lang="en-US" sz="1200" b="1" dirty="0">
                <a:latin typeface="Calibri" pitchFamily="34" charset="0"/>
                <a:cs typeface="Arial" charset="0"/>
              </a:rPr>
              <a:t> ‘’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acaba</a:t>
            </a:r>
            <a:r>
              <a:rPr lang="en-US" sz="1200" b="1" dirty="0">
                <a:latin typeface="Calibri" pitchFamily="34" charset="0"/>
                <a:cs typeface="Arial" charset="0"/>
              </a:rPr>
              <a:t>’’ com o CAP </a:t>
            </a:r>
            <a:r>
              <a:rPr lang="en-US" sz="1200" dirty="0">
                <a:latin typeface="Calibri" pitchFamily="34" charset="0"/>
                <a:cs typeface="Arial" charset="0"/>
              </a:rPr>
              <a:t> - o </a:t>
            </a:r>
            <a:r>
              <a:rPr lang="en-US" sz="1200" dirty="0" err="1">
                <a:latin typeface="Calibri" pitchFamily="34" charset="0"/>
                <a:cs typeface="Arial" charset="0"/>
              </a:rPr>
              <a:t>transformou</a:t>
            </a:r>
            <a:r>
              <a:rPr lang="en-US" sz="1200" dirty="0">
                <a:latin typeface="Calibri" pitchFamily="34" charset="0"/>
                <a:cs typeface="Arial" charset="0"/>
              </a:rPr>
              <a:t> em </a:t>
            </a:r>
            <a:r>
              <a:rPr lang="en-US" sz="1200" dirty="0" err="1">
                <a:latin typeface="Calibri" pitchFamily="34" charset="0"/>
                <a:cs typeface="Arial" charset="0"/>
              </a:rPr>
              <a:t>apenas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consultivo</a:t>
            </a:r>
            <a:r>
              <a:rPr lang="en-US" sz="1200" dirty="0">
                <a:latin typeface="Calibri" pitchFamily="34" charset="0"/>
                <a:cs typeface="Arial" charset="0"/>
              </a:rPr>
              <a:t> e </a:t>
            </a:r>
            <a:r>
              <a:rPr lang="en-US" sz="1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será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considerado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pelas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Administradoras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que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já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resistiam</a:t>
            </a:r>
            <a:r>
              <a:rPr lang="en-US" sz="1200" dirty="0">
                <a:latin typeface="Calibri" pitchFamily="34" charset="0"/>
                <a:cs typeface="Arial" charset="0"/>
              </a:rPr>
              <a:t> a </a:t>
            </a:r>
            <a:r>
              <a:rPr lang="en-US" sz="1200" dirty="0" err="1">
                <a:latin typeface="Calibri" pitchFamily="34" charset="0"/>
                <a:cs typeface="Arial" charset="0"/>
              </a:rPr>
              <a:t>ele</a:t>
            </a:r>
            <a:r>
              <a:rPr lang="en-US" sz="1200" dirty="0">
                <a:latin typeface="Calibri" pitchFamily="34" charset="0"/>
                <a:cs typeface="Arial" charset="0"/>
              </a:rPr>
              <a:t>;</a:t>
            </a: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endParaRPr lang="en-US" sz="1200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r>
              <a:rPr lang="en-US" sz="1200" dirty="0">
                <a:latin typeface="Calibri" pitchFamily="34" charset="0"/>
                <a:cs typeface="Arial" charset="0"/>
              </a:rPr>
              <a:t>Portos </a:t>
            </a:r>
            <a:r>
              <a:rPr lang="en-US" sz="1200" dirty="0" err="1">
                <a:latin typeface="Calibri" pitchFamily="34" charset="0"/>
                <a:cs typeface="Arial" charset="0"/>
              </a:rPr>
              <a:t>mundiais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trabalham</a:t>
            </a:r>
            <a:r>
              <a:rPr lang="en-US" sz="1200" dirty="0">
                <a:latin typeface="Calibri" pitchFamily="34" charset="0"/>
                <a:cs typeface="Arial" charset="0"/>
              </a:rPr>
              <a:t> com </a:t>
            </a:r>
            <a:r>
              <a:rPr lang="en-US" sz="1200" dirty="0" err="1">
                <a:latin typeface="Calibri" pitchFamily="34" charset="0"/>
                <a:cs typeface="Arial" charset="0"/>
              </a:rPr>
              <a:t>estes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Conselhos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como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aliados</a:t>
            </a:r>
            <a:r>
              <a:rPr lang="en-US" sz="1200" dirty="0">
                <a:latin typeface="Calibri" pitchFamily="34" charset="0"/>
                <a:cs typeface="Arial" charset="0"/>
              </a:rPr>
              <a:t> e </a:t>
            </a:r>
            <a:r>
              <a:rPr lang="en-US" sz="1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como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dispensáveis</a:t>
            </a:r>
            <a:r>
              <a:rPr lang="en-US" sz="1200" dirty="0">
                <a:latin typeface="Calibri" pitchFamily="34" charset="0"/>
                <a:cs typeface="Arial" charset="0"/>
              </a:rPr>
              <a:t>;</a:t>
            </a: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endParaRPr lang="en-US" sz="1200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r>
              <a:rPr lang="en-US" sz="1200" b="1" dirty="0" err="1">
                <a:latin typeface="Calibri" pitchFamily="34" charset="0"/>
                <a:cs typeface="Arial" charset="0"/>
              </a:rPr>
              <a:t>Mundialmente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estes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Conselhos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dão</a:t>
            </a:r>
            <a:r>
              <a:rPr lang="en-US" sz="1200" b="1" dirty="0">
                <a:latin typeface="Calibri" pitchFamily="34" charset="0"/>
                <a:cs typeface="Arial" charset="0"/>
              </a:rPr>
              <a:t> a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última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palavra</a:t>
            </a:r>
            <a:r>
              <a:rPr lang="en-US" sz="1200" b="1" dirty="0">
                <a:latin typeface="Calibri" pitchFamily="34" charset="0"/>
                <a:cs typeface="Arial" charset="0"/>
              </a:rPr>
              <a:t> em 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todos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temas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fundamentais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para</a:t>
            </a:r>
            <a:r>
              <a:rPr lang="en-US" sz="1200" b="1" dirty="0">
                <a:latin typeface="Calibri" pitchFamily="34" charset="0"/>
                <a:cs typeface="Arial" charset="0"/>
              </a:rPr>
              <a:t> o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porto</a:t>
            </a:r>
            <a:r>
              <a:rPr lang="en-US" sz="1200" b="1" dirty="0">
                <a:latin typeface="Calibri" pitchFamily="34" charset="0"/>
                <a:cs typeface="Arial" charset="0"/>
              </a:rPr>
              <a:t>, inclusive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homologando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os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Diretores</a:t>
            </a:r>
            <a:r>
              <a:rPr lang="en-US" sz="1200" b="1" dirty="0">
                <a:latin typeface="Calibri" pitchFamily="34" charset="0"/>
                <a:cs typeface="Arial" charset="0"/>
              </a:rPr>
              <a:t> do Porto;</a:t>
            </a: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endParaRPr lang="en-US" sz="1200" b="1" dirty="0">
              <a:latin typeface="Calibri" pitchFamily="34" charset="0"/>
              <a:cs typeface="Arial" charset="0"/>
            </a:endParaRPr>
          </a:p>
          <a:p>
            <a:pPr marL="685800" lvl="1" indent="-342900">
              <a:buFont typeface="Calibri" pitchFamily="34" charset="0"/>
              <a:buAutoNum type="romanUcPeriod"/>
              <a:defRPr/>
            </a:pPr>
            <a:r>
              <a:rPr lang="en-US" sz="1200" b="1" dirty="0">
                <a:latin typeface="Calibri" pitchFamily="34" charset="0"/>
                <a:cs typeface="Arial" charset="0"/>
              </a:rPr>
              <a:t>As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administradoras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portuárias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foram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enfraquecidas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ainda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mais</a:t>
            </a:r>
            <a:r>
              <a:rPr lang="en-US" sz="1200" b="1" dirty="0">
                <a:latin typeface="Calibri" pitchFamily="34" charset="0"/>
                <a:cs typeface="Arial" charset="0"/>
              </a:rPr>
              <a:t> </a:t>
            </a:r>
            <a:r>
              <a:rPr lang="en-US" sz="1200" b="1" dirty="0" err="1">
                <a:latin typeface="Calibri" pitchFamily="34" charset="0"/>
                <a:cs typeface="Arial" charset="0"/>
              </a:rPr>
              <a:t>na</a:t>
            </a:r>
            <a:r>
              <a:rPr lang="en-US" sz="1200" b="1" dirty="0">
                <a:latin typeface="Calibri" pitchFamily="34" charset="0"/>
                <a:cs typeface="Arial" charset="0"/>
              </a:rPr>
              <a:t> MP :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 local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vai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fiscalizar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mas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não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aplicará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sanções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pois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vai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enviar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notificação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para</a:t>
            </a:r>
            <a:r>
              <a:rPr lang="en-US" sz="1200" dirty="0">
                <a:latin typeface="Calibri" pitchFamily="34" charset="0"/>
                <a:cs typeface="Arial" charset="0"/>
              </a:rPr>
              <a:t> ANTAQ / </a:t>
            </a:r>
            <a:r>
              <a:rPr lang="en-US" sz="1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há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previsão</a:t>
            </a:r>
            <a:r>
              <a:rPr lang="en-US" sz="1200" dirty="0">
                <a:latin typeface="Calibri" pitchFamily="34" charset="0"/>
                <a:cs typeface="Arial" charset="0"/>
              </a:rPr>
              <a:t> de </a:t>
            </a:r>
            <a:r>
              <a:rPr lang="en-US" sz="1200" dirty="0" err="1">
                <a:latin typeface="Calibri" pitchFamily="34" charset="0"/>
                <a:cs typeface="Arial" charset="0"/>
              </a:rPr>
              <a:t>que</a:t>
            </a:r>
            <a:r>
              <a:rPr lang="en-US" sz="1200" dirty="0">
                <a:latin typeface="Calibri" pitchFamily="34" charset="0"/>
                <a:cs typeface="Arial" charset="0"/>
              </a:rPr>
              <a:t> a Administração local </a:t>
            </a:r>
            <a:r>
              <a:rPr lang="en-US" sz="1200" dirty="0" err="1">
                <a:latin typeface="Calibri" pitchFamily="34" charset="0"/>
                <a:cs typeface="Arial" charset="0"/>
              </a:rPr>
              <a:t>vai</a:t>
            </a:r>
            <a:r>
              <a:rPr lang="en-US" sz="1200" dirty="0">
                <a:latin typeface="Calibri" pitchFamily="34" charset="0"/>
                <a:cs typeface="Arial" charset="0"/>
              </a:rPr>
              <a:t> </a:t>
            </a:r>
            <a:r>
              <a:rPr lang="en-US" sz="1200" dirty="0" err="1">
                <a:latin typeface="Calibri" pitchFamily="34" charset="0"/>
                <a:cs typeface="Arial" charset="0"/>
              </a:rPr>
              <a:t>programar</a:t>
            </a:r>
            <a:r>
              <a:rPr lang="en-US" sz="1200" dirty="0">
                <a:latin typeface="Calibri" pitchFamily="34" charset="0"/>
                <a:cs typeface="Arial" charset="0"/>
              </a:rPr>
              <a:t> e </a:t>
            </a:r>
            <a:r>
              <a:rPr lang="en-US" sz="1200" dirty="0" err="1">
                <a:latin typeface="Calibri" pitchFamily="34" charset="0"/>
                <a:cs typeface="Arial" charset="0"/>
              </a:rPr>
              <a:t>operacionalizar</a:t>
            </a:r>
            <a:r>
              <a:rPr lang="en-US" sz="1200" dirty="0">
                <a:latin typeface="Calibri" pitchFamily="34" charset="0"/>
                <a:cs typeface="Arial" charset="0"/>
              </a:rPr>
              <a:t> a </a:t>
            </a:r>
            <a:r>
              <a:rPr lang="en-US" sz="12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1200" dirty="0">
                <a:latin typeface="Calibri" pitchFamily="34" charset="0"/>
                <a:cs typeface="Arial" charset="0"/>
              </a:rPr>
              <a:t> de </a:t>
            </a:r>
            <a:r>
              <a:rPr lang="en-US" sz="1200" dirty="0" err="1">
                <a:latin typeface="Calibri" pitchFamily="34" charset="0"/>
                <a:cs typeface="Arial" charset="0"/>
              </a:rPr>
              <a:t>manutenção</a:t>
            </a:r>
            <a:r>
              <a:rPr lang="en-US" sz="1200" dirty="0">
                <a:latin typeface="Calibri" pitchFamily="34" charset="0"/>
                <a:cs typeface="Arial" charset="0"/>
              </a:rPr>
              <a:t>;</a:t>
            </a:r>
            <a:endParaRPr lang="en-US" sz="1200" b="1" dirty="0">
              <a:latin typeface="Calibri" pitchFamily="34" charset="0"/>
              <a:cs typeface="Arial" charset="0"/>
            </a:endParaRPr>
          </a:p>
          <a:p>
            <a:pPr marL="1028700" lvl="2" indent="-342900">
              <a:defRPr/>
            </a:pPr>
            <a:endParaRPr lang="en-US" sz="1200" dirty="0">
              <a:latin typeface="Calibri" pitchFamily="34" charset="0"/>
              <a:cs typeface="Arial" charset="0"/>
            </a:endParaRPr>
          </a:p>
        </p:txBody>
      </p:sp>
      <p:pic>
        <p:nvPicPr>
          <p:cNvPr id="10" name="Imagem 5" descr="logodesenh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69" y="5776444"/>
            <a:ext cx="477441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D4C3D819-DA3B-4AAF-B018-A342F5F63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F87448C-5F6F-40AC-B120-A75CC41FEAD5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9713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plueckmann\Pictures\Praesentation-Pics\Strategy\puzz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09" y="706031"/>
            <a:ext cx="26685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2458524" y="2377576"/>
            <a:ext cx="3705905" cy="37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2839162" y="2712617"/>
            <a:ext cx="294462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navegação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define as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necessidades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que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precisam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ser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atendidas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pelos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2C676B23-E930-4F06-9318-F3F83A93E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1D52A0FF-5CCF-40F0-B34F-EEECBCD45C0A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347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precisam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se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adequar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navios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328791" y="1147905"/>
            <a:ext cx="769129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história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demonstra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que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é que se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adaptam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às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necessidades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dos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navios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não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o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inverso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:</a:t>
            </a: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5" name="Picture 2" descr="http://3.bp.blogspot.com/-Np8XYPvCC9g/UKBAxvL27CI/AAAAAAAADaE/idgFcwReUj4/s1600/SS+Cape+Farewell+ex-Delta+M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721377"/>
            <a:ext cx="2456037" cy="175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Embarque de café: cada saca pesa 60 kg, e alguns levavam até 5 sacas às costa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9230" y="2538896"/>
            <a:ext cx="2580915" cy="1640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4" descr="C:\Users\lguerise\Desktop\Jule Verne atracad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2616" y="4715492"/>
            <a:ext cx="2477963" cy="1624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3" y="2346670"/>
            <a:ext cx="2322322" cy="194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!1963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b="9596"/>
          <a:stretch>
            <a:fillRect/>
          </a:stretch>
        </p:blipFill>
        <p:spPr bwMode="auto">
          <a:xfrm>
            <a:off x="6178078" y="2346670"/>
            <a:ext cx="2570897" cy="19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Resultado de imagem para imagens navio grane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633" y="4668857"/>
            <a:ext cx="2667342" cy="17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2" descr="Câmara dos Deputados">
            <a:extLst>
              <a:ext uri="{FF2B5EF4-FFF2-40B4-BE49-F238E27FC236}">
                <a16:creationId xmlns:a16="http://schemas.microsoft.com/office/drawing/2014/main" id="{F86F28A6-F59A-4A6D-8980-FCCC2C6D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E853C586-351F-4A5D-8391-128C90087788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287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026535" y="518769"/>
            <a:ext cx="5867537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modernos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=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Operações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especializadas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7" descr="Terminal Líquido-Foto Ilustraç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39" y="1223435"/>
            <a:ext cx="2845787" cy="290490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9" y="4128338"/>
            <a:ext cx="4187825" cy="25765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CONDI-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626" y="4314075"/>
            <a:ext cx="3108523" cy="2390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70" y="1183802"/>
            <a:ext cx="41433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BE7C2109-9AC2-4FB6-8165-438670FEA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3BDBAFB7-3FB2-4579-9207-929745060942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3665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S:\web_suplly\psd\img\S2_engrenagem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796" y="949681"/>
            <a:ext cx="3597526" cy="36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5451694" y="3467539"/>
            <a:ext cx="3304179" cy="331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3334490" y="1530793"/>
            <a:ext cx="28931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portos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precisam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sempre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adequar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aos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navios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632820" y="4014014"/>
            <a:ext cx="307211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 </a:t>
            </a:r>
          </a:p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eficiente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é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uma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questão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sobrevivência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C462E483-D984-4E0B-ADAF-7F5EE8B8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3992681-0955-4015-8475-A672357B2FD9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  <p:pic>
        <p:nvPicPr>
          <p:cNvPr id="16" name="Picture 2" descr="S:\web_suplly\psd\img\S2_engrenagem1.png">
            <a:extLst>
              <a:ext uri="{FF2B5EF4-FFF2-40B4-BE49-F238E27FC236}">
                <a16:creationId xmlns:a16="http://schemas.microsoft.com/office/drawing/2014/main" id="{80264BA2-B1DB-46F1-A02F-E12466B3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71054" y="3504316"/>
            <a:ext cx="3304179" cy="331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8564AEC2-D27C-40F2-A069-D89701176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183" y="4168573"/>
            <a:ext cx="307211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 </a:t>
            </a:r>
          </a:p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eficiente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é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uma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opção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Desafios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para o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Brasil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no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comércio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exterior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5" descr="http://m.cdn.blog.hu/az/azigaziafrika/image/international%20maritime%20route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28" y="968281"/>
            <a:ext cx="5871532" cy="247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9" y="3754164"/>
            <a:ext cx="4817763" cy="30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655950"/>
              </p:ext>
            </p:extLst>
          </p:nvPr>
        </p:nvGraphicFramePr>
        <p:xfrm>
          <a:off x="5867539" y="3541602"/>
          <a:ext cx="2712843" cy="3337454"/>
        </p:xfrm>
        <a:graphic>
          <a:graphicData uri="http://schemas.openxmlformats.org/drawingml/2006/table">
            <a:tbl>
              <a:tblPr/>
              <a:tblGrid>
                <a:gridCol w="1489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2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Item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JULES VERNE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Rota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França/Ásia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Largura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54 m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Comprimento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396 m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Calado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14m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Capacidade (un.)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16.000 TEU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Tripulação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7" name="Picture 3" descr="C:\Users\lguerise\Desktop\Jules verne frent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9912" y="2214005"/>
            <a:ext cx="2457232" cy="15574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fondo de esclusas pacificas cop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7199" y="1249100"/>
            <a:ext cx="2927937" cy="219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</p:pic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F0E03213-079D-4D76-8D19-2A5A1EF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5740EB7-100A-445E-AF4A-6A4A4CCD5904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8726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58"/>
          <p:cNvSpPr>
            <a:spLocks noChangeAspect="1" noChangeArrowheads="1"/>
          </p:cNvSpPr>
          <p:nvPr/>
        </p:nvSpPr>
        <p:spPr bwMode="auto">
          <a:xfrm>
            <a:off x="909638" y="1607308"/>
            <a:ext cx="7234237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17" name="Picture 40" descr="C:\André\Operação\Multi\Rio-Minas PowerPoint\Arquivos\5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5593520"/>
            <a:ext cx="5043487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7" descr="C:\André\Operação\Multi\Rio-Minas PowerPoint\Arquivos\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2534408"/>
            <a:ext cx="27844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8" descr="C:\André\Operação\Multi\Rio-Minas PowerPoint\Arquivos\3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3205920"/>
            <a:ext cx="3014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9" descr="C:\André\Operação\Multi\Rio-Minas PowerPoint\Arquivos\4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3885370"/>
            <a:ext cx="3175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0" descr="C:\André\Operação\Multi\Rio-Minas PowerPoint\Arquivos\5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4706108"/>
            <a:ext cx="42084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6" descr="D:\Projeto Porto Rio-Minas\img\apresentações\Evolução\1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940683"/>
            <a:ext cx="2365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5"/>
          <p:cNvSpPr>
            <a:spLocks noChangeAspect="1" noChangeArrowheads="1" noTextEdit="1"/>
          </p:cNvSpPr>
          <p:nvPr/>
        </p:nvSpPr>
        <p:spPr bwMode="auto">
          <a:xfrm>
            <a:off x="1571625" y="1712083"/>
            <a:ext cx="5976938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017588" y="4783895"/>
            <a:ext cx="20081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8.600 TEU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3679825" y="4444170"/>
            <a:ext cx="265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5</a:t>
            </a:r>
            <a:r>
              <a:rPr lang="pt-BR" altLang="pt-BR" sz="1600" baseline="30000">
                <a:latin typeface="Arial" panose="020B0604020202020204" pitchFamily="34" charset="0"/>
              </a:rPr>
              <a:t>th</a:t>
            </a:r>
            <a:r>
              <a:rPr lang="pt-BR" altLang="pt-BR" sz="1600">
                <a:latin typeface="Arial" panose="020B0604020202020204" pitchFamily="34" charset="0"/>
              </a:rPr>
              <a:t> Generation (2000 - 2005)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3697288" y="4818820"/>
            <a:ext cx="19494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Super </a:t>
            </a:r>
            <a:r>
              <a:rPr lang="pt-B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Post-Panamax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3679825" y="3632958"/>
            <a:ext cx="265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4</a:t>
            </a:r>
            <a:r>
              <a:rPr lang="pt-BR" altLang="pt-BR" sz="1600" baseline="30000">
                <a:latin typeface="Arial" panose="020B0604020202020204" pitchFamily="34" charset="0"/>
              </a:rPr>
              <a:t>th</a:t>
            </a:r>
            <a:r>
              <a:rPr lang="pt-BR" altLang="pt-BR" sz="1600">
                <a:latin typeface="Arial" panose="020B0604020202020204" pitchFamily="34" charset="0"/>
              </a:rPr>
              <a:t> Generation (1986 - 2000)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3763963" y="4004433"/>
            <a:ext cx="13446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pt-B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Post-Panamax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1062038" y="3926645"/>
            <a:ext cx="1865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pt-BR" sz="26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4.848 TEU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3678238" y="2959858"/>
            <a:ext cx="2027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3</a:t>
            </a:r>
            <a:r>
              <a:rPr lang="pt-BR" altLang="pt-BR" sz="1600" baseline="30000">
                <a:latin typeface="Arial" panose="020B0604020202020204" pitchFamily="34" charset="0"/>
              </a:rPr>
              <a:t>rd</a:t>
            </a:r>
            <a:r>
              <a:rPr lang="pt-BR" altLang="pt-BR" sz="1600">
                <a:latin typeface="Arial" panose="020B0604020202020204" pitchFamily="34" charset="0"/>
              </a:rPr>
              <a:t> Generation (1985)</a:t>
            </a: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3814763" y="3288470"/>
            <a:ext cx="898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pt-B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Panamax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1104900" y="3212270"/>
            <a:ext cx="171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3.220 TEU</a:t>
            </a:r>
            <a:endParaRPr lang="pt-BR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3679825" y="2302633"/>
            <a:ext cx="269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2</a:t>
            </a:r>
            <a:r>
              <a:rPr lang="pt-BR" altLang="pt-BR" sz="1600" baseline="30000">
                <a:latin typeface="Arial" panose="020B0604020202020204" pitchFamily="34" charset="0"/>
              </a:rPr>
              <a:t>nd</a:t>
            </a:r>
            <a:r>
              <a:rPr lang="pt-BR" altLang="pt-BR" sz="1600">
                <a:latin typeface="Arial" panose="020B0604020202020204" pitchFamily="34" charset="0"/>
              </a:rPr>
              <a:t> Generation (1970 - 1980)</a:t>
            </a: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1143000" y="2569333"/>
            <a:ext cx="1501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pt-BR" sz="21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2.305 TEU</a:t>
            </a:r>
            <a:endParaRPr lang="pt-BR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>
            <a:off x="3262313" y="1727958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3679825" y="1659695"/>
            <a:ext cx="43926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1</a:t>
            </a:r>
            <a:r>
              <a:rPr lang="pt-BR" altLang="pt-BR" sz="1600" baseline="30000">
                <a:latin typeface="Arial" panose="020B0604020202020204" pitchFamily="34" charset="0"/>
              </a:rPr>
              <a:t>st</a:t>
            </a:r>
            <a:r>
              <a:rPr lang="pt-BR" altLang="pt-BR" sz="1600">
                <a:latin typeface="Arial" panose="020B0604020202020204" pitchFamily="34" charset="0"/>
              </a:rPr>
              <a:t> Generation (Pre 1960 - 1970)</a:t>
            </a:r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3840163" y="1986720"/>
            <a:ext cx="6619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Ideal X</a:t>
            </a:r>
          </a:p>
        </p:txBody>
      </p:sp>
      <p:sp>
        <p:nvSpPr>
          <p:cNvPr id="38" name="Rectangle 35"/>
          <p:cNvSpPr>
            <a:spLocks noChangeArrowheads="1"/>
          </p:cNvSpPr>
          <p:nvPr/>
        </p:nvSpPr>
        <p:spPr bwMode="auto">
          <a:xfrm>
            <a:off x="1214438" y="1926395"/>
            <a:ext cx="1289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1.700 TEU</a:t>
            </a:r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3840163" y="2626483"/>
            <a:ext cx="1079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pt-B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Full</a:t>
            </a: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Cellular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868363" y="5712583"/>
            <a:ext cx="2395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pt-BR" sz="3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15.000 TEU</a:t>
            </a: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3679825" y="5334758"/>
            <a:ext cx="23256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6</a:t>
            </a:r>
            <a:r>
              <a:rPr lang="pt-BR" altLang="pt-BR" sz="1600" baseline="30000">
                <a:latin typeface="Arial" panose="020B0604020202020204" pitchFamily="34" charset="0"/>
              </a:rPr>
              <a:t>th</a:t>
            </a:r>
            <a:r>
              <a:rPr lang="pt-BR" altLang="pt-BR" sz="1600">
                <a:latin typeface="Arial" panose="020B0604020202020204" pitchFamily="34" charset="0"/>
              </a:rPr>
              <a:t> Generation (2006 - ?)</a:t>
            </a:r>
          </a:p>
        </p:txBody>
      </p:sp>
      <p:sp>
        <p:nvSpPr>
          <p:cNvPr id="42" name="Rectangle 12"/>
          <p:cNvSpPr>
            <a:spLocks noChangeArrowheads="1"/>
          </p:cNvSpPr>
          <p:nvPr/>
        </p:nvSpPr>
        <p:spPr bwMode="auto">
          <a:xfrm>
            <a:off x="3697288" y="5739570"/>
            <a:ext cx="17097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pt-B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Super-size</a:t>
            </a: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Maersk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5114266" y="1704145"/>
            <a:ext cx="14417676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2847145"/>
            <a:ext cx="688181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6" name="CaixaDeTexto 45"/>
          <p:cNvSpPr txBox="1"/>
          <p:nvPr/>
        </p:nvSpPr>
        <p:spPr>
          <a:xfrm>
            <a:off x="3026535" y="518769"/>
            <a:ext cx="5867537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Evoluções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navios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reflexos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47" name="Imagem 2" descr="Câmara dos Deputados">
            <a:extLst>
              <a:ext uri="{FF2B5EF4-FFF2-40B4-BE49-F238E27FC236}">
                <a16:creationId xmlns:a16="http://schemas.microsoft.com/office/drawing/2014/main" id="{8BAEFE27-619C-4131-95AB-EB58B136E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7048A3B0-9CB9-4340-BDB3-E7A5A83D0F07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3248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lguerise\Desktop\jules Verne plan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245" y="4221476"/>
            <a:ext cx="4544834" cy="30612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C:\Users\lguerise\Desktop\Jules verne fren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2423" y="696173"/>
            <a:ext cx="6465888" cy="40973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2" name="Group 4"/>
          <p:cNvGraphicFramePr>
            <a:graphicFrameLocks noGrp="1"/>
          </p:cNvGraphicFramePr>
          <p:nvPr>
            <p:extLst/>
          </p:nvPr>
        </p:nvGraphicFramePr>
        <p:xfrm>
          <a:off x="5222185" y="4367272"/>
          <a:ext cx="3671887" cy="2490728"/>
        </p:xfrm>
        <a:graphic>
          <a:graphicData uri="http://schemas.openxmlformats.org/drawingml/2006/table">
            <a:tbl>
              <a:tblPr/>
              <a:tblGrid>
                <a:gridCol w="2015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2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Item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JULES VERNE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Rota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França/Ásia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Largura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54 m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Comprimento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396 m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Calado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14m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Capacidade (un.)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16.000 TEU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Tripulação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</a:txBody>
                  <a:tcPr marL="89987" marR="89987" marT="46801" marB="468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3026535" y="518769"/>
            <a:ext cx="5867537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Evoluções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navios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reflexos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F7444AD0-E8BE-489F-9A29-B344E46D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BBB999AD-6795-4BE2-A83F-89AA7B271609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3987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rca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356988"/>
            <a:ext cx="8689344" cy="6136603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S:\web_suplly\psd\img\S2_engrenagem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796" y="949681"/>
            <a:ext cx="3597526" cy="36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5451694" y="3467539"/>
            <a:ext cx="3304179" cy="331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3334490" y="1530793"/>
            <a:ext cx="28931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lei 8.630/93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seguia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melhores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práticas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mundiais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665604" y="4303687"/>
            <a:ext cx="307211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 Lei 8.630/93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precisava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poucas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reviões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C462E483-D984-4E0B-ADAF-7F5EE8B8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3992681-0955-4015-8475-A672357B2FD9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  <p:pic>
        <p:nvPicPr>
          <p:cNvPr id="16" name="Picture 2" descr="S:\web_suplly\psd\img\S2_engrenagem1.png">
            <a:extLst>
              <a:ext uri="{FF2B5EF4-FFF2-40B4-BE49-F238E27FC236}">
                <a16:creationId xmlns:a16="http://schemas.microsoft.com/office/drawing/2014/main" id="{80264BA2-B1DB-46F1-A02F-E12466B3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71054" y="3504316"/>
            <a:ext cx="3304179" cy="331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8564AEC2-D27C-40F2-A069-D89701176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47" y="4140577"/>
            <a:ext cx="307211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Precisávamos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corrigir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as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distorções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burocracia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21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Evoluções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modelo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gestão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no Brasil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ounded Rectangle 12"/>
          <p:cNvSpPr/>
          <p:nvPr/>
        </p:nvSpPr>
        <p:spPr>
          <a:xfrm>
            <a:off x="500034" y="4917798"/>
            <a:ext cx="8143932" cy="959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Autoridade Portuária </a:t>
            </a:r>
            <a:r>
              <a:rPr lang="pt-BR" sz="44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Executiva</a:t>
            </a:r>
            <a:endParaRPr lang="pt-BR" sz="4400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Conector reto 9"/>
          <p:cNvCxnSpPr/>
          <p:nvPr/>
        </p:nvCxnSpPr>
        <p:spPr>
          <a:xfrm rot="16200000" flipH="1">
            <a:off x="4356100" y="4702175"/>
            <a:ext cx="431800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9"/>
          <p:cNvSpPr/>
          <p:nvPr/>
        </p:nvSpPr>
        <p:spPr>
          <a:xfrm>
            <a:off x="5580112" y="1785927"/>
            <a:ext cx="3135292" cy="11156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ANTAQ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Agência Nacional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Transportes </a:t>
            </a:r>
            <a:r>
              <a:rPr lang="pt-BR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Aquaviários</a:t>
            </a:r>
            <a:endParaRPr lang="pt-B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le 18"/>
          <p:cNvSpPr/>
          <p:nvPr/>
        </p:nvSpPr>
        <p:spPr>
          <a:xfrm>
            <a:off x="2339752" y="3405631"/>
            <a:ext cx="4680520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Conselho de Autoridade Portuária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(Autoridade portuária reguladora local)</a:t>
            </a:r>
          </a:p>
        </p:txBody>
      </p:sp>
      <p:sp>
        <p:nvSpPr>
          <p:cNvPr id="17" name="Rounded Rectangle 8"/>
          <p:cNvSpPr/>
          <p:nvPr/>
        </p:nvSpPr>
        <p:spPr>
          <a:xfrm>
            <a:off x="500034" y="1730824"/>
            <a:ext cx="3888432" cy="11156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Ministérios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Transportes</a:t>
            </a:r>
          </a:p>
        </p:txBody>
      </p:sp>
      <p:cxnSp>
        <p:nvCxnSpPr>
          <p:cNvPr id="18" name="Conector reto 17"/>
          <p:cNvCxnSpPr/>
          <p:nvPr/>
        </p:nvCxnSpPr>
        <p:spPr>
          <a:xfrm rot="5400000">
            <a:off x="971550" y="3910014"/>
            <a:ext cx="2016125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rot="5400000">
            <a:off x="6300787" y="3910014"/>
            <a:ext cx="2016125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2" descr="Câmara dos Deputados">
            <a:extLst>
              <a:ext uri="{FF2B5EF4-FFF2-40B4-BE49-F238E27FC236}">
                <a16:creationId xmlns:a16="http://schemas.microsoft.com/office/drawing/2014/main" id="{B9DC91EE-3D9E-4B15-AB29-43A0EDB8F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597AE71-A650-4F52-8E0D-190AE105A31C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35250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22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Evoluções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modelo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gestão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no Brasil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ounded Rectangle 12"/>
          <p:cNvSpPr/>
          <p:nvPr/>
        </p:nvSpPr>
        <p:spPr>
          <a:xfrm>
            <a:off x="500034" y="4917798"/>
            <a:ext cx="8143932" cy="9592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Autoridade Portuária </a:t>
            </a:r>
            <a:r>
              <a:rPr lang="pt-BR" sz="44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Executiva</a:t>
            </a:r>
            <a:endParaRPr lang="pt-BR" sz="4400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Conector reto 9"/>
          <p:cNvCxnSpPr/>
          <p:nvPr/>
        </p:nvCxnSpPr>
        <p:spPr>
          <a:xfrm rot="16200000" flipH="1">
            <a:off x="4356100" y="4702175"/>
            <a:ext cx="431800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8"/>
          <p:cNvSpPr/>
          <p:nvPr/>
        </p:nvSpPr>
        <p:spPr>
          <a:xfrm>
            <a:off x="2339752" y="3405631"/>
            <a:ext cx="4680520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Conselho de Autoridade Portuária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(Autoridade portuária reguladora local)</a:t>
            </a:r>
          </a:p>
        </p:txBody>
      </p:sp>
      <p:cxnSp>
        <p:nvCxnSpPr>
          <p:cNvPr id="13" name="Conector reto 12"/>
          <p:cNvCxnSpPr/>
          <p:nvPr/>
        </p:nvCxnSpPr>
        <p:spPr>
          <a:xfrm rot="5400000">
            <a:off x="6300787" y="3910014"/>
            <a:ext cx="2016125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8"/>
          <p:cNvSpPr/>
          <p:nvPr/>
        </p:nvSpPr>
        <p:spPr>
          <a:xfrm>
            <a:off x="428596" y="1785928"/>
            <a:ext cx="2343204" cy="11156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Portos da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Presidência da República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5580112" y="1785928"/>
            <a:ext cx="3135292" cy="11156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ANTAQ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Agência Nacional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Transportes </a:t>
            </a:r>
            <a:r>
              <a:rPr lang="pt-BR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Aquaviários</a:t>
            </a:r>
            <a:endParaRPr lang="pt-B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ounded Rectangle 8"/>
          <p:cNvSpPr/>
          <p:nvPr/>
        </p:nvSpPr>
        <p:spPr>
          <a:xfrm>
            <a:off x="2876868" y="1785928"/>
            <a:ext cx="2343204" cy="11156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Ministérios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Transportes</a:t>
            </a:r>
          </a:p>
        </p:txBody>
      </p:sp>
      <p:cxnSp>
        <p:nvCxnSpPr>
          <p:cNvPr id="20" name="Conector reto 19"/>
          <p:cNvCxnSpPr/>
          <p:nvPr/>
        </p:nvCxnSpPr>
        <p:spPr>
          <a:xfrm rot="5400000">
            <a:off x="1079500" y="4017965"/>
            <a:ext cx="1800225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971550" y="3117852"/>
            <a:ext cx="2447925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rot="5400000">
            <a:off x="863600" y="3009902"/>
            <a:ext cx="215900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rot="5400000">
            <a:off x="3311525" y="3009902"/>
            <a:ext cx="215900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" descr="Câmara dos Deputados">
            <a:extLst>
              <a:ext uri="{FF2B5EF4-FFF2-40B4-BE49-F238E27FC236}">
                <a16:creationId xmlns:a16="http://schemas.microsoft.com/office/drawing/2014/main" id="{FF34654B-4E66-4603-88D1-4AF20F504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6529044-4654-4205-A55D-A1CBA2348168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7237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23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Evoluções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modelo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gestão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no Brasil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8"/>
          <p:cNvSpPr/>
          <p:nvPr/>
        </p:nvSpPr>
        <p:spPr>
          <a:xfrm>
            <a:off x="428596" y="1785926"/>
            <a:ext cx="2343204" cy="11156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Portos da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Presidência da Repúbli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</a:p>
        </p:txBody>
      </p:sp>
      <p:sp>
        <p:nvSpPr>
          <p:cNvPr id="12" name="Rounded Rectangle 9"/>
          <p:cNvSpPr/>
          <p:nvPr/>
        </p:nvSpPr>
        <p:spPr>
          <a:xfrm>
            <a:off x="5580112" y="1785926"/>
            <a:ext cx="3135292" cy="11156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ANTAQ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Agência Nacional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Transportes </a:t>
            </a:r>
            <a:r>
              <a:rPr lang="pt-BR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Aquaviários</a:t>
            </a:r>
            <a:endParaRPr lang="pt-B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0034" y="4917798"/>
            <a:ext cx="8143932" cy="14401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Autoridade Portuária </a:t>
            </a:r>
            <a:r>
              <a:rPr lang="pt-BR" sz="4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Executiva</a:t>
            </a:r>
            <a:endParaRPr lang="pt-BR" sz="44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le 18"/>
          <p:cNvSpPr/>
          <p:nvPr/>
        </p:nvSpPr>
        <p:spPr>
          <a:xfrm>
            <a:off x="2339752" y="3405630"/>
            <a:ext cx="4680520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Conselho de Autoridade Portuária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(Autoridade portuária reguladora local)</a:t>
            </a:r>
          </a:p>
        </p:txBody>
      </p:sp>
      <p:sp>
        <p:nvSpPr>
          <p:cNvPr id="18" name="Rounded Rectangle 8"/>
          <p:cNvSpPr/>
          <p:nvPr/>
        </p:nvSpPr>
        <p:spPr>
          <a:xfrm>
            <a:off x="2876868" y="1785926"/>
            <a:ext cx="2343204" cy="11156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Ministérios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Transportes</a:t>
            </a:r>
          </a:p>
        </p:txBody>
      </p:sp>
      <p:sp>
        <p:nvSpPr>
          <p:cNvPr id="19" name="Chave direita 18"/>
          <p:cNvSpPr/>
          <p:nvPr/>
        </p:nvSpPr>
        <p:spPr>
          <a:xfrm rot="5400000">
            <a:off x="1763713" y="1893887"/>
            <a:ext cx="431800" cy="2447925"/>
          </a:xfrm>
          <a:prstGeom prst="rightBrac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ounded Rectangle 9"/>
          <p:cNvSpPr/>
          <p:nvPr/>
        </p:nvSpPr>
        <p:spPr>
          <a:xfrm>
            <a:off x="539552" y="4989236"/>
            <a:ext cx="1532118" cy="136872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TCU</a:t>
            </a:r>
          </a:p>
        </p:txBody>
      </p:sp>
      <p:sp>
        <p:nvSpPr>
          <p:cNvPr id="21" name="Rounded Rectangle 9"/>
          <p:cNvSpPr/>
          <p:nvPr/>
        </p:nvSpPr>
        <p:spPr>
          <a:xfrm>
            <a:off x="2071670" y="5000636"/>
            <a:ext cx="1500198" cy="135732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CGU</a:t>
            </a:r>
          </a:p>
        </p:txBody>
      </p:sp>
      <p:sp>
        <p:nvSpPr>
          <p:cNvPr id="22" name="Rounded Rectangle 9"/>
          <p:cNvSpPr/>
          <p:nvPr/>
        </p:nvSpPr>
        <p:spPr>
          <a:xfrm>
            <a:off x="3571868" y="5000636"/>
            <a:ext cx="1714512" cy="135732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ounded Rectangle 9"/>
          <p:cNvSpPr/>
          <p:nvPr/>
        </p:nvSpPr>
        <p:spPr>
          <a:xfrm>
            <a:off x="6929454" y="5000636"/>
            <a:ext cx="1643074" cy="135732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MINISTER.</a:t>
            </a:r>
          </a:p>
        </p:txBody>
      </p:sp>
      <p:sp>
        <p:nvSpPr>
          <p:cNvPr id="24" name="Rounded Rectangle 9"/>
          <p:cNvSpPr/>
          <p:nvPr/>
        </p:nvSpPr>
        <p:spPr>
          <a:xfrm>
            <a:off x="5214942" y="5000636"/>
            <a:ext cx="1785950" cy="135732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ANTAQ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ector reto 24"/>
          <p:cNvCxnSpPr>
            <a:stCxn id="19" idx="1"/>
          </p:cNvCxnSpPr>
          <p:nvPr/>
        </p:nvCxnSpPr>
        <p:spPr>
          <a:xfrm rot="16200000" flipH="1">
            <a:off x="1187450" y="4125913"/>
            <a:ext cx="1584325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rot="16200000" flipH="1">
            <a:off x="4356100" y="4702175"/>
            <a:ext cx="431800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rot="5400000">
            <a:off x="6300787" y="3910013"/>
            <a:ext cx="2016125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12"/>
          <p:cNvSpPr/>
          <p:nvPr/>
        </p:nvSpPr>
        <p:spPr>
          <a:xfrm>
            <a:off x="467544" y="4905451"/>
            <a:ext cx="8208912" cy="144016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Impossível administração eficiente e eficaz.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</a:t>
            </a:r>
            <a:r>
              <a:rPr lang="en-US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descentralizada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regramentos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centralizados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28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Imagem 2" descr="Câmara dos Deputados">
            <a:extLst>
              <a:ext uri="{FF2B5EF4-FFF2-40B4-BE49-F238E27FC236}">
                <a16:creationId xmlns:a16="http://schemas.microsoft.com/office/drawing/2014/main" id="{2F5C0D35-3B52-45B8-B434-FEDA0EB4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1D294820-5614-4FD6-93A5-04337FF4BFAA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6451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  <p:bldP spid="21" grpId="0" build="p" animBg="1"/>
      <p:bldP spid="22" grpId="0" build="p" animBg="1"/>
      <p:bldP spid="23" grpId="0" build="p" animBg="1"/>
      <p:bldP spid="24" grpId="0" build="p" animBg="1"/>
      <p:bldP spid="28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1" y="-650999"/>
            <a:ext cx="9002598" cy="8447936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24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489455" y="2930146"/>
            <a:ext cx="2526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 portuários</a:t>
            </a:r>
          </a:p>
        </p:txBody>
      </p:sp>
    </p:spTree>
    <p:extLst>
      <p:ext uri="{BB962C8B-B14F-4D97-AF65-F5344CB8AC3E}">
        <p14:creationId xmlns:p14="http://schemas.microsoft.com/office/powerpoint/2010/main" val="40248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25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Evoluções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no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modelo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portuário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13964" y="1214959"/>
            <a:ext cx="1490526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</a:t>
            </a:r>
          </a:p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PORTUÁRIOS</a:t>
            </a:r>
            <a:endParaRPr lang="pt-BR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669506" y="1173680"/>
            <a:ext cx="135004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 </a:t>
            </a:r>
          </a:p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  <a:endParaRPr lang="pt-BR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220703" y="1173680"/>
            <a:ext cx="135868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</a:t>
            </a:r>
          </a:p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  <a:endParaRPr lang="pt-BR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479011" y="1214959"/>
            <a:ext cx="149939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LEI</a:t>
            </a:r>
          </a:p>
          <a:p>
            <a:pPr algn="ctr" eaLnBrk="1" hangingPunct="1">
              <a:defRPr/>
            </a:pPr>
            <a:r>
              <a:rPr lang="en-US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“MIX PORT”</a:t>
            </a:r>
            <a:endParaRPr lang="pt-BR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884830" y="1195864"/>
            <a:ext cx="1241237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</a:t>
            </a:r>
          </a:p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  <a:endParaRPr lang="pt-BR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088518" y="1195864"/>
            <a:ext cx="1290905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LANDLORD</a:t>
            </a:r>
          </a:p>
          <a:p>
            <a:pPr algn="ctr" eaLnBrk="1" hangingPunct="1">
              <a:defRPr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99163" y="2691371"/>
            <a:ext cx="1490526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INFRAES-</a:t>
            </a:r>
          </a:p>
          <a:p>
            <a:pPr algn="ctr"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TRUTURA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654705" y="2708032"/>
            <a:ext cx="135004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PODER PÚBLICO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3205902" y="2708032"/>
            <a:ext cx="135868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PODER PÚBLICO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870029" y="2730216"/>
            <a:ext cx="1241237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INICIATIVA PRIVADA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6073717" y="2730216"/>
            <a:ext cx="129090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PÚBLICO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99163" y="3340785"/>
            <a:ext cx="1490526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ACESSOS - ÁREAS PREPARADAS-CAIS E ETC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91240" y="3820515"/>
            <a:ext cx="1490526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ESTRUTURA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4634166" y="3788696"/>
            <a:ext cx="135004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PÚBLICO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3185363" y="3788696"/>
            <a:ext cx="135868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PODER PÚBLICO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849490" y="3810880"/>
            <a:ext cx="1241237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INICIATIVA PRIVADA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6053178" y="3810880"/>
            <a:ext cx="1290905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PRIVADA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178624" y="4942021"/>
            <a:ext cx="1490526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OPERAÇÃO PORTUÁRIA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4654705" y="4900742"/>
            <a:ext cx="135004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PRIVADA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3205902" y="4900742"/>
            <a:ext cx="135868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PODER PÚBLICO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1870029" y="4922926"/>
            <a:ext cx="1241237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INICIATIVA PRIVADA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6073717" y="4922926"/>
            <a:ext cx="1290905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PRIVADA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178624" y="6068205"/>
            <a:ext cx="1490526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PAÍSES QUE ADOTAM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4634166" y="6026926"/>
            <a:ext cx="1350040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1100" b="1" dirty="0">
                <a:solidFill>
                  <a:srgbClr val="000000"/>
                </a:solidFill>
              </a:rPr>
              <a:t>Alguns portos da França, Chittagong (Bangladesh) – Houston - EUA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3185363" y="6026926"/>
            <a:ext cx="1358683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1100" dirty="0">
                <a:solidFill>
                  <a:srgbClr val="000000"/>
                </a:solidFill>
              </a:rPr>
              <a:t>Colombo (Sri Lanka), </a:t>
            </a:r>
            <a:r>
              <a:rPr lang="pt-BR" altLang="pt-BR" sz="1100" dirty="0" err="1">
                <a:solidFill>
                  <a:srgbClr val="000000"/>
                </a:solidFill>
              </a:rPr>
              <a:t>Nhava</a:t>
            </a:r>
            <a:r>
              <a:rPr lang="pt-BR" altLang="pt-BR" sz="1100" dirty="0">
                <a:solidFill>
                  <a:srgbClr val="000000"/>
                </a:solidFill>
              </a:rPr>
              <a:t> </a:t>
            </a:r>
            <a:r>
              <a:rPr lang="pt-BR" altLang="pt-BR" sz="1100" dirty="0" err="1">
                <a:solidFill>
                  <a:srgbClr val="000000"/>
                </a:solidFill>
              </a:rPr>
              <a:t>Sheva</a:t>
            </a:r>
            <a:r>
              <a:rPr lang="pt-BR" altLang="pt-BR" sz="1100" dirty="0">
                <a:solidFill>
                  <a:srgbClr val="000000"/>
                </a:solidFill>
              </a:rPr>
              <a:t> (Índia), outros </a:t>
            </a:r>
            <a:r>
              <a:rPr lang="pt-BR" altLang="pt-BR" sz="1100" b="1" dirty="0">
                <a:solidFill>
                  <a:srgbClr val="000000"/>
                </a:solidFill>
              </a:rPr>
              <a:t>países em desenvolvimento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7443671" y="5917614"/>
            <a:ext cx="1499390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Brasil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1849490" y="6049110"/>
            <a:ext cx="1241237" cy="76944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100" b="1" dirty="0" err="1">
                <a:solidFill>
                  <a:schemeClr val="tx1"/>
                </a:solidFill>
              </a:rPr>
              <a:t>Atualmente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b="1" dirty="0" err="1">
                <a:solidFill>
                  <a:schemeClr val="tx1"/>
                </a:solidFill>
              </a:rPr>
              <a:t>Somente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b="1" dirty="0" err="1">
                <a:solidFill>
                  <a:schemeClr val="tx1"/>
                </a:solidFill>
              </a:rPr>
              <a:t>Inglaterra</a:t>
            </a:r>
            <a:r>
              <a:rPr lang="en-US" sz="1100" b="1" dirty="0">
                <a:solidFill>
                  <a:schemeClr val="tx1"/>
                </a:solidFill>
              </a:rPr>
              <a:t> e Nova </a:t>
            </a:r>
            <a:r>
              <a:rPr lang="en-US" sz="1100" b="1" dirty="0" err="1">
                <a:solidFill>
                  <a:schemeClr val="tx1"/>
                </a:solidFill>
              </a:rPr>
              <a:t>Zelândia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6053178" y="5804376"/>
            <a:ext cx="1290905" cy="1015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mundial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Ex.: Rotterdam –  </a:t>
            </a:r>
            <a:r>
              <a:rPr lang="en-US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Hamburog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Antwrpia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Los Angeles – </a:t>
            </a:r>
            <a:r>
              <a:rPr lang="en-US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Singapura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Shangai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191240" y="4465575"/>
            <a:ext cx="1490526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TERMINAIS E EQUIPTOS. PORTUÁRIOS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178624" y="5581017"/>
            <a:ext cx="1490526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SERVIÇOS – OPER.NAVIOS E ETC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99163" y="1987952"/>
            <a:ext cx="1490526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DESTAQUES INICIAIS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660037" y="1965768"/>
            <a:ext cx="1350040" cy="5539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 b="1" i="1" dirty="0" err="1">
                <a:solidFill>
                  <a:schemeClr val="bg1">
                    <a:lumMod val="50000"/>
                  </a:schemeClr>
                </a:solidFill>
              </a:rPr>
              <a:t>Já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1" i="1" dirty="0" err="1">
                <a:solidFill>
                  <a:schemeClr val="bg1">
                    <a:lumMod val="50000"/>
                  </a:schemeClr>
                </a:solidFill>
              </a:rPr>
              <a:t>foi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1" i="1" dirty="0" err="1">
                <a:solidFill>
                  <a:schemeClr val="bg1">
                    <a:lumMod val="50000"/>
                  </a:schemeClr>
                </a:solidFill>
              </a:rPr>
              <a:t>modelo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1" i="1" dirty="0" err="1">
                <a:solidFill>
                  <a:schemeClr val="bg1">
                    <a:lumMod val="50000"/>
                  </a:schemeClr>
                </a:solidFill>
              </a:rPr>
              <a:t>mundial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</a:rPr>
              <a:t>  - </a:t>
            </a:r>
            <a:r>
              <a:rPr lang="en-US" sz="1000" b="1" i="1" dirty="0" err="1">
                <a:solidFill>
                  <a:schemeClr val="bg1">
                    <a:lumMod val="50000"/>
                  </a:schemeClr>
                </a:solidFill>
              </a:rPr>
              <a:t>Fase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1" i="1" dirty="0" err="1">
                <a:solidFill>
                  <a:schemeClr val="bg1">
                    <a:lumMod val="50000"/>
                  </a:schemeClr>
                </a:solidFill>
              </a:rPr>
              <a:t>início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1" i="1" dirty="0" err="1">
                <a:solidFill>
                  <a:schemeClr val="bg1">
                    <a:lumMod val="50000"/>
                  </a:schemeClr>
                </a:solidFill>
              </a:rPr>
              <a:t>parceria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1" i="1" dirty="0" err="1">
                <a:solidFill>
                  <a:schemeClr val="bg1">
                    <a:lumMod val="50000"/>
                  </a:schemeClr>
                </a:solidFill>
              </a:rPr>
              <a:t>público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1" i="1" dirty="0" err="1">
                <a:solidFill>
                  <a:schemeClr val="bg1">
                    <a:lumMod val="50000"/>
                  </a:schemeClr>
                </a:solidFill>
              </a:rPr>
              <a:t>privada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3211234" y="1965768"/>
            <a:ext cx="135868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Já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foi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modelo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mundial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em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fase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que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Governos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entenderam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porto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como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</a:rPr>
              <a:t>estratégico</a:t>
            </a:r>
            <a:endParaRPr lang="en-US" sz="9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1875361" y="1987952"/>
            <a:ext cx="1241237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00" b="1" i="1" dirty="0" err="1">
                <a:solidFill>
                  <a:schemeClr val="tx1"/>
                </a:solidFill>
              </a:rPr>
              <a:t>Já</a:t>
            </a:r>
            <a:r>
              <a:rPr lang="en-US" sz="900" b="1" i="1" dirty="0">
                <a:solidFill>
                  <a:schemeClr val="tx1"/>
                </a:solidFill>
              </a:rPr>
              <a:t> </a:t>
            </a:r>
            <a:r>
              <a:rPr lang="en-US" sz="900" b="1" i="1" dirty="0" err="1">
                <a:solidFill>
                  <a:schemeClr val="tx1"/>
                </a:solidFill>
              </a:rPr>
              <a:t>foi</a:t>
            </a:r>
            <a:r>
              <a:rPr lang="en-US" sz="900" b="1" i="1" dirty="0">
                <a:solidFill>
                  <a:schemeClr val="tx1"/>
                </a:solidFill>
              </a:rPr>
              <a:t> </a:t>
            </a:r>
            <a:r>
              <a:rPr lang="en-US" sz="900" b="1" i="1" dirty="0" err="1">
                <a:solidFill>
                  <a:schemeClr val="tx1"/>
                </a:solidFill>
              </a:rPr>
              <a:t>modelo</a:t>
            </a:r>
            <a:r>
              <a:rPr lang="en-US" sz="900" b="1" i="1" dirty="0">
                <a:solidFill>
                  <a:schemeClr val="tx1"/>
                </a:solidFill>
              </a:rPr>
              <a:t> </a:t>
            </a:r>
            <a:r>
              <a:rPr lang="en-US" sz="900" b="1" i="1" dirty="0" err="1">
                <a:solidFill>
                  <a:schemeClr val="tx1"/>
                </a:solidFill>
              </a:rPr>
              <a:t>mundial</a:t>
            </a:r>
            <a:r>
              <a:rPr lang="en-US" sz="900" b="1" i="1" dirty="0">
                <a:solidFill>
                  <a:schemeClr val="tx1"/>
                </a:solidFill>
              </a:rPr>
              <a:t> – </a:t>
            </a:r>
            <a:r>
              <a:rPr lang="en-US" sz="900" b="1" i="1" dirty="0" err="1">
                <a:solidFill>
                  <a:schemeClr val="tx1"/>
                </a:solidFill>
              </a:rPr>
              <a:t>Gov.Utilizaram</a:t>
            </a:r>
            <a:r>
              <a:rPr lang="en-US" sz="900" b="1" i="1" dirty="0">
                <a:solidFill>
                  <a:schemeClr val="tx1"/>
                </a:solidFill>
              </a:rPr>
              <a:t> para </a:t>
            </a:r>
            <a:r>
              <a:rPr lang="en-US" sz="900" b="1" i="1" dirty="0" err="1">
                <a:solidFill>
                  <a:schemeClr val="tx1"/>
                </a:solidFill>
              </a:rPr>
              <a:t>novos</a:t>
            </a:r>
            <a:r>
              <a:rPr lang="en-US" sz="900" b="1" i="1" dirty="0">
                <a:solidFill>
                  <a:schemeClr val="tx1"/>
                </a:solidFill>
              </a:rPr>
              <a:t> </a:t>
            </a:r>
            <a:r>
              <a:rPr lang="en-US" sz="900" b="1" i="1" dirty="0" err="1">
                <a:solidFill>
                  <a:schemeClr val="tx1"/>
                </a:solidFill>
              </a:rPr>
              <a:t>portos</a:t>
            </a:r>
            <a:r>
              <a:rPr lang="en-US" sz="900" b="1" i="1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sz="900" b="1" i="1" dirty="0" err="1">
                <a:solidFill>
                  <a:schemeClr val="tx1"/>
                </a:solidFill>
              </a:rPr>
              <a:t>Falta</a:t>
            </a:r>
            <a:r>
              <a:rPr lang="en-US" sz="900" b="1" i="1" dirty="0">
                <a:solidFill>
                  <a:schemeClr val="tx1"/>
                </a:solidFill>
              </a:rPr>
              <a:t> de </a:t>
            </a:r>
            <a:r>
              <a:rPr lang="en-US" sz="900" b="1" i="1" dirty="0" err="1">
                <a:solidFill>
                  <a:schemeClr val="tx1"/>
                </a:solidFill>
              </a:rPr>
              <a:t>recuros</a:t>
            </a:r>
            <a:endParaRPr lang="en-US" sz="900" b="1" i="1" dirty="0">
              <a:solidFill>
                <a:schemeClr val="tx1"/>
              </a:solidFill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6079049" y="1987952"/>
            <a:ext cx="1290905" cy="5539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 b="1" i="1" dirty="0" err="1">
                <a:solidFill>
                  <a:schemeClr val="bg1"/>
                </a:solidFill>
              </a:rPr>
              <a:t>Modelo</a:t>
            </a:r>
            <a:r>
              <a:rPr lang="en-US" sz="1000" b="1" i="1" dirty="0">
                <a:solidFill>
                  <a:schemeClr val="bg1"/>
                </a:solidFill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</a:rPr>
              <a:t>mundial</a:t>
            </a:r>
            <a:r>
              <a:rPr lang="en-US" sz="1000" b="1" i="1" dirty="0">
                <a:solidFill>
                  <a:schemeClr val="bg1"/>
                </a:solidFill>
              </a:rPr>
              <a:t> – </a:t>
            </a:r>
            <a:r>
              <a:rPr lang="en-US" sz="1000" b="1" i="1" dirty="0" err="1">
                <a:solidFill>
                  <a:schemeClr val="bg1"/>
                </a:solidFill>
              </a:rPr>
              <a:t>evolução</a:t>
            </a:r>
            <a:r>
              <a:rPr lang="en-US" sz="1000" b="1" i="1" dirty="0">
                <a:solidFill>
                  <a:schemeClr val="bg1"/>
                </a:solidFill>
              </a:rPr>
              <a:t> da </a:t>
            </a:r>
            <a:r>
              <a:rPr lang="en-US" sz="1000" b="1" i="1" dirty="0" err="1">
                <a:solidFill>
                  <a:schemeClr val="bg1"/>
                </a:solidFill>
              </a:rPr>
              <a:t>parceria</a:t>
            </a:r>
            <a:r>
              <a:rPr lang="en-US" sz="1000" b="1" i="1" dirty="0">
                <a:solidFill>
                  <a:schemeClr val="bg1"/>
                </a:solidFill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</a:rPr>
              <a:t>público-privada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7462481" y="1980039"/>
            <a:ext cx="1488522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LANDLORD PORT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7479579" y="2323306"/>
            <a:ext cx="1471424" cy="27699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 PORT</a:t>
            </a:r>
            <a:endParaRPr lang="pt-BR" sz="12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7451432" y="2739970"/>
            <a:ext cx="148852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 b="1" dirty="0">
                <a:solidFill>
                  <a:schemeClr val="tx1"/>
                </a:solidFill>
              </a:rPr>
              <a:t>PORTO PÚBLICO: </a:t>
            </a:r>
          </a:p>
          <a:p>
            <a:pPr algn="ctr" eaLnBrk="1" hangingPunct="1">
              <a:defRPr/>
            </a:pPr>
            <a:r>
              <a:rPr lang="en-US" sz="1000" b="1" dirty="0" err="1">
                <a:solidFill>
                  <a:schemeClr val="tx1"/>
                </a:solidFill>
              </a:rPr>
              <a:t>Poder</a:t>
            </a:r>
            <a:r>
              <a:rPr lang="en-US" sz="1000" b="1" dirty="0">
                <a:solidFill>
                  <a:schemeClr val="tx1"/>
                </a:solidFill>
              </a:rPr>
              <a:t> </a:t>
            </a:r>
            <a:r>
              <a:rPr lang="en-US" sz="1000" b="1" dirty="0" err="1">
                <a:solidFill>
                  <a:schemeClr val="tx1"/>
                </a:solidFill>
              </a:rPr>
              <a:t>Público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7468530" y="3202796"/>
            <a:ext cx="1471424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 PRIVADO:</a:t>
            </a:r>
          </a:p>
          <a:p>
            <a:pPr algn="ctr" eaLnBrk="1" hangingPunct="1">
              <a:defRPr/>
            </a:pPr>
            <a:r>
              <a:rPr lang="en-US" sz="1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</a:t>
            </a: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Privada</a:t>
            </a: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(?)</a:t>
            </a:r>
            <a:endParaRPr lang="pt-BR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7462481" y="3829975"/>
            <a:ext cx="1477473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PRIVADA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7483020" y="4942021"/>
            <a:ext cx="1477473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PRIVADA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7451432" y="6340370"/>
            <a:ext cx="1499390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56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33" y="6381433"/>
            <a:ext cx="5667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m 2" descr="Câmara dos Deputados">
            <a:extLst>
              <a:ext uri="{FF2B5EF4-FFF2-40B4-BE49-F238E27FC236}">
                <a16:creationId xmlns:a16="http://schemas.microsoft.com/office/drawing/2014/main" id="{56E0C11A-7FC2-4D20-8145-412C863A0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2227AC51-EF91-4A99-BFF3-BBEA83CC9D39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25947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1" y="-650999"/>
            <a:ext cx="9002598" cy="8447936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26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398677" y="2397947"/>
            <a:ext cx="2526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portuário brasileiro comparado</a:t>
            </a:r>
          </a:p>
        </p:txBody>
      </p:sp>
    </p:spTree>
    <p:extLst>
      <p:ext uri="{BB962C8B-B14F-4D97-AF65-F5344CB8AC3E}">
        <p14:creationId xmlns:p14="http://schemas.microsoft.com/office/powerpoint/2010/main" val="116575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27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285346" y="739340"/>
            <a:ext cx="6715810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Resumo comparativo modelo portuário brasileiro e as melhores práticas mundiais (considerando a lei e o decreto regulamentador)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1729590"/>
            <a:ext cx="21431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Princípios</a:t>
            </a:r>
            <a:endParaRPr lang="pt-B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643438" y="1729590"/>
            <a:ext cx="2071702" cy="3693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Mundial(*)</a:t>
            </a:r>
            <a:endParaRPr lang="pt-B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357422" y="1729590"/>
            <a:ext cx="22145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8.630/93</a:t>
            </a:r>
            <a:endParaRPr lang="pt-BR" u="sng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786578" y="1729590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“”Nova”” Lei</a:t>
            </a:r>
            <a:endParaRPr lang="pt-B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42844" y="2229656"/>
            <a:ext cx="21431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Exploração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Portuária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643438" y="2229656"/>
            <a:ext cx="2071702" cy="3693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/>
              <a:t>Público / </a:t>
            </a:r>
            <a:r>
              <a:rPr lang="en-US" dirty="0" err="1"/>
              <a:t>Privado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2357422" y="2229656"/>
            <a:ext cx="22145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Público /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Privado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786578" y="2229656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/>
              <a:t>Público / </a:t>
            </a:r>
            <a:r>
              <a:rPr lang="en-US" dirty="0" err="1"/>
              <a:t>Privado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142844" y="3658416"/>
            <a:ext cx="21431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PortAutority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643438" y="3658416"/>
            <a:ext cx="2071702" cy="3693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/>
              <a:t>Descentralizada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2357422" y="3658416"/>
            <a:ext cx="22145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Incentivo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Descentr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786578" y="3658416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FF00"/>
                </a:solidFill>
              </a:rPr>
              <a:t>Centralizada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42844" y="4087044"/>
            <a:ext cx="21431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643438" y="4087044"/>
            <a:ext cx="2071702" cy="3693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/>
              <a:t>Gover.Corporativa</a:t>
            </a:r>
            <a:endParaRPr lang="pt-BR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2357422" y="4087044"/>
            <a:ext cx="22145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Govern.Corporativa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6786578" y="4087044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FF00"/>
                </a:solidFill>
              </a:rPr>
              <a:t>Isolada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Reduzida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142844" y="2729722"/>
            <a:ext cx="21431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Exploração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4643438" y="2729722"/>
            <a:ext cx="2071702" cy="76944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200" dirty="0"/>
              <a:t>Porto Público </a:t>
            </a:r>
          </a:p>
          <a:p>
            <a:pPr algn="ctr" eaLnBrk="1" hangingPunct="1">
              <a:defRPr/>
            </a:pPr>
            <a:r>
              <a:rPr lang="en-US" sz="2200" dirty="0"/>
              <a:t>Land Lord</a:t>
            </a:r>
            <a:endParaRPr lang="pt-BR" sz="22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2357422" y="2729722"/>
            <a:ext cx="2214578" cy="8771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Porto Público </a:t>
            </a:r>
          </a:p>
          <a:p>
            <a:pPr algn="ctr" eaLnBrk="1" hangingPunct="1"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Land Lord e </a:t>
            </a:r>
          </a:p>
          <a:p>
            <a:pPr algn="ctr" eaLnBrk="1" hangingPunct="1">
              <a:defRPr/>
            </a:pPr>
            <a:r>
              <a:rPr lang="en-US" sz="1700" dirty="0" err="1">
                <a:solidFill>
                  <a:schemeClr val="bg1">
                    <a:lumMod val="50000"/>
                  </a:schemeClr>
                </a:solidFill>
              </a:rPr>
              <a:t>Privado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</a:rPr>
              <a:t>Complementar</a:t>
            </a:r>
            <a:endParaRPr lang="pt-BR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6786578" y="2729722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PortPúbl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-Land Lord</a:t>
            </a:r>
            <a:endParaRPr lang="pt-B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6786578" y="3158350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Porto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Privado</a:t>
            </a:r>
            <a:endParaRPr lang="pt-B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142844" y="5867207"/>
            <a:ext cx="21431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Portuário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4643438" y="5867207"/>
            <a:ext cx="2071702" cy="3693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/>
              <a:t>OIT e </a:t>
            </a:r>
            <a:r>
              <a:rPr lang="en-US" dirty="0" err="1"/>
              <a:t>Vínc</a:t>
            </a:r>
            <a:r>
              <a:rPr lang="en-US" dirty="0"/>
              <a:t>/</a:t>
            </a:r>
            <a:r>
              <a:rPr lang="en-US" dirty="0" err="1"/>
              <a:t>Av.Compl</a:t>
            </a:r>
            <a:r>
              <a:rPr lang="en-US" dirty="0"/>
              <a:t> </a:t>
            </a:r>
            <a:endParaRPr lang="pt-BR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2357422" y="5867207"/>
            <a:ext cx="22145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Base OIT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6786578" y="5867207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FF00"/>
                </a:solidFill>
              </a:rPr>
              <a:t>Conflita</a:t>
            </a:r>
            <a:r>
              <a:rPr lang="en-US" dirty="0">
                <a:solidFill>
                  <a:srgbClr val="FFFF00"/>
                </a:solidFill>
              </a:rPr>
              <a:t> OIT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142844" y="5438579"/>
            <a:ext cx="21431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Relação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Cid/Porto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4643438" y="5438579"/>
            <a:ext cx="2071702" cy="3693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/>
              <a:t>Como </a:t>
            </a:r>
            <a:r>
              <a:rPr lang="en-US" dirty="0" err="1"/>
              <a:t>regra</a:t>
            </a:r>
            <a:r>
              <a:rPr lang="en-US" dirty="0"/>
              <a:t> </a:t>
            </a:r>
            <a:endParaRPr lang="pt-BR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2357422" y="5438579"/>
            <a:ext cx="22145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Incentivo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Integração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6786578" y="5438579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FF00"/>
                </a:solidFill>
              </a:rPr>
              <a:t>Distanciamento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42844" y="5009951"/>
            <a:ext cx="21431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Concorrência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Portos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4643438" y="5009951"/>
            <a:ext cx="2071702" cy="3693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/>
              <a:t>Como </a:t>
            </a:r>
            <a:r>
              <a:rPr lang="en-US" dirty="0" err="1"/>
              <a:t>regra</a:t>
            </a:r>
            <a:endParaRPr lang="pt-BR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2357422" y="5009951"/>
            <a:ext cx="22145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Estímulo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6786578" y="5009951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FF00"/>
                </a:solidFill>
              </a:rPr>
              <a:t>Não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adota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142844" y="4581323"/>
            <a:ext cx="21431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Autonomia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4643438" y="4581323"/>
            <a:ext cx="2071702" cy="3693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/>
              <a:t>Como </a:t>
            </a:r>
            <a:r>
              <a:rPr lang="en-US" dirty="0" err="1"/>
              <a:t>regra</a:t>
            </a:r>
            <a:r>
              <a:rPr lang="en-US" dirty="0"/>
              <a:t> </a:t>
            </a:r>
            <a:endParaRPr lang="pt-BR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2357422" y="4581323"/>
            <a:ext cx="22145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Estímulo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6786578" y="4581323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FF00"/>
                </a:solidFill>
              </a:rPr>
              <a:t>Não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adota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142844" y="6289504"/>
            <a:ext cx="21431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Treinato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4643438" y="6289504"/>
            <a:ext cx="2071702" cy="3693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/>
              <a:t>Atenção</a:t>
            </a:r>
            <a:r>
              <a:rPr lang="en-US" dirty="0"/>
              <a:t> Especial</a:t>
            </a:r>
            <a:endParaRPr lang="pt-BR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2357422" y="6289504"/>
            <a:ext cx="22145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Previa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Centros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Treito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6786578" y="6301622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FF00"/>
                </a:solidFill>
              </a:rPr>
              <a:t>Nehuma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obrigação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55" name="Espaço Reservado para Número de Slide 46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6" name="Imagem 2" descr="Câmara dos Deputados">
            <a:extLst>
              <a:ext uri="{FF2B5EF4-FFF2-40B4-BE49-F238E27FC236}">
                <a16:creationId xmlns:a16="http://schemas.microsoft.com/office/drawing/2014/main" id="{61AA5455-5C5C-4C9D-90C4-F80367CF0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tângulo 57">
            <a:extLst>
              <a:ext uri="{FF2B5EF4-FFF2-40B4-BE49-F238E27FC236}">
                <a16:creationId xmlns:a16="http://schemas.microsoft.com/office/drawing/2014/main" id="{FFC7BECA-3D26-424D-A18E-292B5872FC80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74661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 animBg="1"/>
      <p:bldP spid="20" grpId="0" build="allAtOnce" animBg="1"/>
      <p:bldP spid="21" grpId="0" build="allAtOnce" animBg="1"/>
      <p:bldP spid="23" grpId="0" build="allAtOnce" animBg="1"/>
      <p:bldP spid="24" grpId="0" build="allAtOnce" animBg="1"/>
      <p:bldP spid="25" grpId="0" build="allAtOnce" animBg="1"/>
      <p:bldP spid="27" grpId="0" build="allAtOnce" animBg="1"/>
      <p:bldP spid="28" grpId="0" build="allAtOnce" animBg="1"/>
      <p:bldP spid="29" grpId="0" build="allAtOnce" animBg="1"/>
      <p:bldP spid="31" grpId="0" build="allAtOnce" animBg="1"/>
      <p:bldP spid="32" grpId="0" build="allAtOnce" animBg="1"/>
      <p:bldP spid="33" grpId="0" build="allAtOnce" animBg="1"/>
      <p:bldP spid="34" grpId="0" build="allAtOnce" animBg="1"/>
      <p:bldP spid="36" grpId="0" build="allAtOnce" animBg="1"/>
      <p:bldP spid="37" grpId="0" build="allAtOnce" animBg="1"/>
      <p:bldP spid="38" grpId="0" build="allAtOnce" animBg="1"/>
      <p:bldP spid="40" grpId="0" build="allAtOnce" animBg="1"/>
      <p:bldP spid="41" grpId="0" build="allAtOnce" animBg="1"/>
      <p:bldP spid="42" grpId="0" build="allAtOnce" animBg="1"/>
      <p:bldP spid="44" grpId="0" build="allAtOnce" animBg="1"/>
      <p:bldP spid="45" grpId="0" build="allAtOnce" animBg="1"/>
      <p:bldP spid="46" grpId="0" build="allAtOnce" animBg="1"/>
      <p:bldP spid="48" grpId="0" build="allAtOnce" animBg="1"/>
      <p:bldP spid="49" grpId="0" build="allAtOnce" animBg="1"/>
      <p:bldP spid="50" grpId="0" build="allAtOnce" animBg="1"/>
      <p:bldP spid="52" grpId="0" build="allAtOnce" animBg="1"/>
      <p:bldP spid="53" grpId="0" build="allAtOnce" animBg="1"/>
      <p:bldP spid="54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28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2078204" y="857361"/>
            <a:ext cx="7065796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Destaques da nova lei portuária brasileira - Lei 12.815/13 - Decreto 8.033/14 e 9.048/17</a:t>
            </a:r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957580" y="1432878"/>
            <a:ext cx="7929563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Dois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modelos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exploração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portuária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- </a:t>
            </a:r>
            <a:r>
              <a:rPr lang="en-US" sz="2400" dirty="0" err="1">
                <a:latin typeface="Calibri" pitchFamily="34" charset="0"/>
                <a:cs typeface="Arial" charset="0"/>
              </a:rPr>
              <a:t>implantados</a:t>
            </a:r>
            <a:r>
              <a:rPr lang="en-US" sz="2400" dirty="0">
                <a:latin typeface="Calibri" pitchFamily="34" charset="0"/>
                <a:cs typeface="Arial" charset="0"/>
              </a:rPr>
              <a:t> pela (MP 595 – Lei 12.815/13)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convivendo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simultaneamente</a:t>
            </a:r>
            <a:r>
              <a:rPr lang="en-US" sz="2400" dirty="0">
                <a:latin typeface="Calibri" pitchFamily="34" charset="0"/>
                <a:cs typeface="Arial" charset="0"/>
              </a:rPr>
              <a:t>:</a:t>
            </a:r>
          </a:p>
          <a:p>
            <a:pPr algn="just" eaLnBrk="1" hangingPunct="1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lvl="1" algn="just" eaLnBrk="1" hangingPunct="1">
              <a:buFontTx/>
              <a:buBlip>
                <a:blip r:embed="rId5"/>
              </a:buBlip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Organizado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>
                <a:latin typeface="Calibri" pitchFamily="34" charset="0"/>
                <a:cs typeface="Arial" charset="0"/>
              </a:rPr>
              <a:t>(Porto </a:t>
            </a:r>
            <a:r>
              <a:rPr lang="en-US" sz="2400" dirty="0" err="1">
                <a:latin typeface="Calibri" pitchFamily="34" charset="0"/>
                <a:cs typeface="Arial" charset="0"/>
              </a:rPr>
              <a:t>Público</a:t>
            </a:r>
            <a:r>
              <a:rPr lang="en-US" sz="2400" dirty="0">
                <a:latin typeface="Calibri" pitchFamily="34" charset="0"/>
                <a:cs typeface="Arial" charset="0"/>
              </a:rPr>
              <a:t>)</a:t>
            </a:r>
          </a:p>
          <a:p>
            <a:pPr lvl="1" algn="just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lvl="2" algn="just" eaLnBrk="1" hangingPunct="1">
              <a:buFontTx/>
              <a:buBlip>
                <a:blip r:embed="rId6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Conceito</a:t>
            </a:r>
            <a:r>
              <a:rPr lang="en-US" sz="2400" dirty="0">
                <a:latin typeface="Calibri" pitchFamily="34" charset="0"/>
                <a:cs typeface="Arial" charset="0"/>
              </a:rPr>
              <a:t> do </a:t>
            </a:r>
            <a:r>
              <a:rPr lang="en-US" sz="2400" i="1" dirty="0">
                <a:latin typeface="Calibri" pitchFamily="34" charset="0"/>
                <a:cs typeface="Arial" charset="0"/>
              </a:rPr>
              <a:t>land lord – </a:t>
            </a:r>
            <a:r>
              <a:rPr lang="en-US" sz="2400" dirty="0" err="1">
                <a:latin typeface="Calibri" pitchFamily="34" charset="0"/>
                <a:cs typeface="Arial" charset="0"/>
              </a:rPr>
              <a:t>modelo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mundial</a:t>
            </a:r>
            <a:r>
              <a:rPr lang="en-US" sz="2400" dirty="0">
                <a:latin typeface="Calibri" pitchFamily="34" charset="0"/>
                <a:cs typeface="Arial" charset="0"/>
              </a:rPr>
              <a:t> (inclusive China) e </a:t>
            </a:r>
            <a:r>
              <a:rPr lang="en-US" sz="2400" dirty="0" err="1">
                <a:latin typeface="Calibri" pitchFamily="34" charset="0"/>
                <a:cs typeface="Arial" charset="0"/>
              </a:rPr>
              <a:t>já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existia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</a:t>
            </a:r>
            <a:r>
              <a:rPr lang="en-US" sz="2400" dirty="0">
                <a:latin typeface="Calibri" pitchFamily="34" charset="0"/>
                <a:cs typeface="Arial" charset="0"/>
              </a:rPr>
              <a:t> lei anterior (lei 8.630/93) e</a:t>
            </a:r>
          </a:p>
          <a:p>
            <a:pPr algn="just" eaLnBrk="1" hangingPunct="1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lvl="1" algn="just" eaLnBrk="1" hangingPunct="1">
              <a:buFontTx/>
              <a:buBlip>
                <a:blip r:embed="rId5"/>
              </a:buBlip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Terminal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Privado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>
                <a:latin typeface="Calibri" pitchFamily="34" charset="0"/>
                <a:cs typeface="Arial" charset="0"/>
              </a:rPr>
              <a:t>(Porto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Privado</a:t>
            </a:r>
            <a:r>
              <a:rPr lang="en-US" sz="2400" dirty="0">
                <a:latin typeface="Calibri" pitchFamily="34" charset="0"/>
                <a:cs typeface="Arial" charset="0"/>
              </a:rPr>
              <a:t>) </a:t>
            </a:r>
          </a:p>
          <a:p>
            <a:pPr lvl="1" algn="just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lvl="2" algn="just" eaLnBrk="1" hangingPunct="1">
              <a:buFontTx/>
              <a:buBlip>
                <a:blip r:embed="rId6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Conceito</a:t>
            </a:r>
            <a:r>
              <a:rPr lang="en-US" sz="2400" dirty="0">
                <a:latin typeface="Calibri" pitchFamily="34" charset="0"/>
                <a:cs typeface="Arial" charset="0"/>
              </a:rPr>
              <a:t> do </a:t>
            </a:r>
            <a:r>
              <a:rPr lang="en-US" sz="2400" i="1" dirty="0">
                <a:latin typeface="Calibri" pitchFamily="34" charset="0"/>
                <a:cs typeface="Arial" charset="0"/>
              </a:rPr>
              <a:t>Private Porto –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poucos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países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adotam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este</a:t>
            </a:r>
            <a:r>
              <a:rPr lang="en-US" sz="2400" dirty="0">
                <a:latin typeface="Calibri" pitchFamily="34" charset="0"/>
                <a:cs typeface="Arial" charset="0"/>
              </a:rPr>
              <a:t> regime (</a:t>
            </a:r>
            <a:r>
              <a:rPr lang="en-US" sz="2400" dirty="0" err="1">
                <a:latin typeface="Calibri" pitchFamily="34" charset="0"/>
                <a:cs typeface="Arial" charset="0"/>
              </a:rPr>
              <a:t>Inglaterra</a:t>
            </a:r>
            <a:r>
              <a:rPr lang="en-US" sz="2400" dirty="0">
                <a:latin typeface="Calibri" pitchFamily="34" charset="0"/>
                <a:cs typeface="Arial" charset="0"/>
              </a:rPr>
              <a:t> e Nova </a:t>
            </a:r>
            <a:r>
              <a:rPr lang="en-US" sz="2400" dirty="0" err="1">
                <a:latin typeface="Calibri" pitchFamily="34" charset="0"/>
                <a:cs typeface="Arial" charset="0"/>
              </a:rPr>
              <a:t>Zelândia</a:t>
            </a:r>
            <a:r>
              <a:rPr lang="en-US" sz="2400" dirty="0">
                <a:latin typeface="Calibri" pitchFamily="34" charset="0"/>
                <a:cs typeface="Arial" charset="0"/>
              </a:rPr>
              <a:t>);</a:t>
            </a:r>
          </a:p>
          <a:p>
            <a:pPr lvl="2"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lvl="2" algn="just" eaLnBrk="1" hangingPunct="1">
              <a:buFontTx/>
              <a:buBlip>
                <a:blip r:embed="rId6"/>
              </a:buBlip>
              <a:defRPr/>
            </a:pPr>
            <a:r>
              <a:rPr lang="en-US" sz="2400" dirty="0" err="1">
                <a:latin typeface="Calibri" pitchFamily="34" charset="0"/>
                <a:cs typeface="Arial" charset="0"/>
              </a:rPr>
              <a:t>Já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existia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</a:t>
            </a:r>
            <a:r>
              <a:rPr lang="en-US" sz="2400" dirty="0">
                <a:latin typeface="Calibri" pitchFamily="34" charset="0"/>
                <a:cs typeface="Arial" charset="0"/>
              </a:rPr>
              <a:t> lei anterior </a:t>
            </a:r>
            <a:r>
              <a:rPr lang="en-US" sz="2400" dirty="0" err="1">
                <a:latin typeface="Calibri" pitchFamily="34" charset="0"/>
                <a:cs typeface="Arial" charset="0"/>
              </a:rPr>
              <a:t>porém</a:t>
            </a:r>
            <a:r>
              <a:rPr lang="en-US" sz="2400" dirty="0">
                <a:latin typeface="Calibri" pitchFamily="34" charset="0"/>
                <a:cs typeface="Arial" charset="0"/>
              </a:rPr>
              <a:t>,  para </a:t>
            </a:r>
            <a:r>
              <a:rPr lang="en-US" sz="2400" dirty="0" err="1">
                <a:latin typeface="Calibri" pitchFamily="34" charset="0"/>
                <a:cs typeface="Arial" charset="0"/>
              </a:rPr>
              <a:t>atendimento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carga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própria</a:t>
            </a:r>
            <a:r>
              <a:rPr lang="en-US" sz="2400" dirty="0">
                <a:latin typeface="Calibri" pitchFamily="34" charset="0"/>
                <a:cs typeface="Arial" charset="0"/>
              </a:rPr>
              <a:t> e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complementarmente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carga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terceiros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</p:txBody>
      </p:sp>
      <p:pic>
        <p:nvPicPr>
          <p:cNvPr id="10" name="Imagem 2" descr="Câmara dos Deputados">
            <a:extLst>
              <a:ext uri="{FF2B5EF4-FFF2-40B4-BE49-F238E27FC236}">
                <a16:creationId xmlns:a16="http://schemas.microsoft.com/office/drawing/2014/main" id="{FC433199-2A2F-49AF-812A-8350775A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2B4F8716-CB22-4712-983E-171878EF62FF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2512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29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456689" y="839590"/>
            <a:ext cx="6255426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Destaques da nova lei portuária brasileira - Lei 12.815/13 - Decreto 8.033/14</a:t>
            </a:r>
          </a:p>
        </p:txBody>
      </p:sp>
      <p:sp>
        <p:nvSpPr>
          <p:cNvPr id="14" name="Divisa 11"/>
          <p:cNvSpPr/>
          <p:nvPr/>
        </p:nvSpPr>
        <p:spPr>
          <a:xfrm>
            <a:off x="5857248" y="2656312"/>
            <a:ext cx="3165253" cy="1714512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 </a:t>
            </a:r>
            <a:r>
              <a:rPr 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Organizado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(Porto Público)</a:t>
            </a:r>
            <a:endParaRPr lang="pt-B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Divisa 13"/>
          <p:cNvSpPr/>
          <p:nvPr/>
        </p:nvSpPr>
        <p:spPr>
          <a:xfrm>
            <a:off x="3093147" y="2656312"/>
            <a:ext cx="3478481" cy="1714512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</a:t>
            </a:r>
          </a:p>
          <a:p>
            <a:pPr algn="ctr" eaLnBrk="1" hangingPunct="1">
              <a:defRPr/>
            </a:pPr>
            <a:r>
              <a:rPr lang="en-US" sz="2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Pública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Divisa 14"/>
          <p:cNvSpPr/>
          <p:nvPr/>
        </p:nvSpPr>
        <p:spPr>
          <a:xfrm>
            <a:off x="681988" y="2656312"/>
            <a:ext cx="3317871" cy="1714512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Operação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en-US" sz="2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Privada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Divisa 15"/>
          <p:cNvSpPr/>
          <p:nvPr/>
        </p:nvSpPr>
        <p:spPr>
          <a:xfrm>
            <a:off x="5829772" y="4509140"/>
            <a:ext cx="3099310" cy="1714512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</a:t>
            </a:r>
          </a:p>
          <a:p>
            <a:pPr algn="ctr" eaLnBrk="1" hangingPunct="1"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Privado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Divisa 16"/>
          <p:cNvSpPr/>
          <p:nvPr/>
        </p:nvSpPr>
        <p:spPr>
          <a:xfrm>
            <a:off x="642274" y="4509140"/>
            <a:ext cx="5929354" cy="1714512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9" descr="C:\Users\HOME\AppData\Local\Microsoft\Windows\Temporary Internet Files\Content.Outlook\PQGQUINI\duas_cabec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03" y="1794510"/>
            <a:ext cx="2452687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3999865" y="5002848"/>
            <a:ext cx="15621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Administração</a:t>
            </a:r>
          </a:p>
          <a:p>
            <a:pPr algn="ctr">
              <a:defRPr/>
            </a:pP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Privada</a:t>
            </a:r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785303" y="5006023"/>
            <a:ext cx="11017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Operação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ctr">
              <a:defRPr/>
            </a:pP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Privada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22" name="Divisa 14"/>
          <p:cNvSpPr/>
          <p:nvPr/>
        </p:nvSpPr>
        <p:spPr>
          <a:xfrm>
            <a:off x="-152400" y="1784350"/>
            <a:ext cx="9652000" cy="2596634"/>
          </a:xfrm>
          <a:prstGeom prst="chevron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PORTUÁRIO PÚBLICO TOTALMENTE CENTRALIZADO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MINISTÉRIO TRANSPORTES E ANTAQ DECIDEM TUDO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 PORTUÁRIA LOCAL ESVAZIADA E POLITIZADA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 SEM PODER DELIBERATIVO</a:t>
            </a:r>
          </a:p>
        </p:txBody>
      </p:sp>
      <p:pic>
        <p:nvPicPr>
          <p:cNvPr id="23" name="Imagem 2" descr="Câmara dos Deputados">
            <a:extLst>
              <a:ext uri="{FF2B5EF4-FFF2-40B4-BE49-F238E27FC236}">
                <a16:creationId xmlns:a16="http://schemas.microsoft.com/office/drawing/2014/main" id="{8FEACB72-8B96-4981-893C-53CACB10F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354D9F2A-7B31-4D01-BC4C-748488E1B984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286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40913" y="2434475"/>
            <a:ext cx="8087932" cy="68179"/>
          </a:xfrm>
          <a:prstGeom prst="line">
            <a:avLst/>
          </a:prstGeom>
          <a:ln>
            <a:solidFill>
              <a:srgbClr val="9DDC2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1218" y="6121536"/>
            <a:ext cx="732918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i="1" dirty="0">
                <a:solidFill>
                  <a:srgbClr val="9DDC29"/>
                </a:solidFill>
                <a:latin typeface="Arial"/>
                <a:cs typeface="Arial"/>
              </a:rPr>
              <a:t>Sérgio Aquino – Presidente FENOP - Brasília</a:t>
            </a:r>
            <a:r>
              <a:rPr lang="en-US" sz="1600" i="1" dirty="0">
                <a:solidFill>
                  <a:srgbClr val="9DDC29"/>
                </a:solidFill>
                <a:latin typeface="Arial"/>
                <a:cs typeface="Arial"/>
              </a:rPr>
              <a:t> – 04/07/2017</a:t>
            </a:r>
          </a:p>
        </p:txBody>
      </p:sp>
      <p:pic>
        <p:nvPicPr>
          <p:cNvPr id="3" name="Picture 2" descr="marca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55" y="3994529"/>
            <a:ext cx="2974161" cy="2100418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628845" y="6473343"/>
            <a:ext cx="401660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Imagem 2" descr="Câmara dos Deputados">
            <a:extLst>
              <a:ext uri="{FF2B5EF4-FFF2-40B4-BE49-F238E27FC236}">
                <a16:creationId xmlns:a16="http://schemas.microsoft.com/office/drawing/2014/main" id="{5ABE5E72-61EB-4C70-ABC3-B6B848EF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0" y="774273"/>
            <a:ext cx="8908860" cy="123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F431122-152C-4BFF-AD55-2716BE774FFC}"/>
              </a:ext>
            </a:extLst>
          </p:cNvPr>
          <p:cNvSpPr txBox="1"/>
          <p:nvPr/>
        </p:nvSpPr>
        <p:spPr>
          <a:xfrm>
            <a:off x="1819371" y="862941"/>
            <a:ext cx="53167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CÂMARA DOS DEPUTADOS</a:t>
            </a:r>
          </a:p>
          <a:p>
            <a:pPr algn="ctr"/>
            <a:r>
              <a:rPr lang="pt-BR" sz="1600" b="1" dirty="0"/>
              <a:t>Comissão de Viação e Transportes – </a:t>
            </a:r>
            <a:r>
              <a:rPr lang="pt-BR" sz="1600" b="1" dirty="0" err="1"/>
              <a:t>Sub-Comissão</a:t>
            </a:r>
            <a:r>
              <a:rPr lang="pt-BR" sz="1600" b="1" dirty="0"/>
              <a:t> de Portos</a:t>
            </a:r>
          </a:p>
          <a:p>
            <a:pPr algn="ctr"/>
            <a:r>
              <a:rPr lang="pt-BR" sz="1600" b="1" dirty="0"/>
              <a:t>55ª. Legislatura – 3ª. Sessão Legislativa Ordinária</a:t>
            </a:r>
          </a:p>
          <a:p>
            <a:pPr algn="ctr"/>
            <a:r>
              <a:rPr lang="pt-BR" sz="1600" b="1" i="1" dirty="0"/>
              <a:t>Requerimento Deputado João Paulo Papa</a:t>
            </a:r>
          </a:p>
          <a:p>
            <a:endParaRPr lang="pt-BR" sz="1200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474A94-D2FF-4985-A2B9-AD29DC3AE659}"/>
              </a:ext>
            </a:extLst>
          </p:cNvPr>
          <p:cNvSpPr txBox="1"/>
          <p:nvPr/>
        </p:nvSpPr>
        <p:spPr>
          <a:xfrm>
            <a:off x="791852" y="2618295"/>
            <a:ext cx="7635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“Audiência Pública para discutir o futuro das Companhias Docas e as funções essenciais das Autoridades Portuárias para o desenvolvimento do setor portuário nacional”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17" y="-913786"/>
            <a:ext cx="9683434" cy="9086825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30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186260" y="2933623"/>
            <a:ext cx="3002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Consequências parciais do atual modelo</a:t>
            </a:r>
          </a:p>
        </p:txBody>
      </p:sp>
    </p:spTree>
    <p:extLst>
      <p:ext uri="{BB962C8B-B14F-4D97-AF65-F5344CB8AC3E}">
        <p14:creationId xmlns:p14="http://schemas.microsoft.com/office/powerpoint/2010/main" val="4640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31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Evoluções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Brasil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competitividade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cxnSp>
        <p:nvCxnSpPr>
          <p:cNvPr id="9" name="Conector reto 8"/>
          <p:cNvCxnSpPr>
            <a:cxnSpLocks/>
          </p:cNvCxnSpPr>
          <p:nvPr/>
        </p:nvCxnSpPr>
        <p:spPr>
          <a:xfrm>
            <a:off x="3493097" y="4002177"/>
            <a:ext cx="1615578" cy="59183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>
            <a:cxnSpLocks/>
          </p:cNvCxnSpPr>
          <p:nvPr/>
        </p:nvCxnSpPr>
        <p:spPr>
          <a:xfrm>
            <a:off x="5144797" y="4037117"/>
            <a:ext cx="969395" cy="39166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Número de Slide 11"/>
          <p:cNvSpPr txBox="1">
            <a:spLocks/>
          </p:cNvSpPr>
          <p:nvPr/>
        </p:nvSpPr>
        <p:spPr bwMode="auto">
          <a:xfrm>
            <a:off x="4900911" y="5579071"/>
            <a:ext cx="16002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A77A42-3435-407D-B3D4-027A0D7B3BBD}" type="slidenum">
              <a:rPr lang="pt-BR" altLang="pt-BR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pt-BR" altLang="pt-BR" sz="900">
              <a:solidFill>
                <a:srgbClr val="898989"/>
              </a:solidFill>
            </a:endParaRPr>
          </a:p>
        </p:txBody>
      </p:sp>
      <p:sp>
        <p:nvSpPr>
          <p:cNvPr id="16" name="Espaço Reservado para Número de Slide 11"/>
          <p:cNvSpPr txBox="1">
            <a:spLocks noGrp="1"/>
          </p:cNvSpPr>
          <p:nvPr/>
        </p:nvSpPr>
        <p:spPr bwMode="auto">
          <a:xfrm>
            <a:off x="4900911" y="5579071"/>
            <a:ext cx="16002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8472F78-1D23-4746-B0FB-C6DAED115688}" type="slidenum">
              <a:rPr lang="pt-BR" altLang="pt-BR" sz="9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pt-BR" altLang="pt-BR" sz="900">
              <a:solidFill>
                <a:srgbClr val="898989"/>
              </a:solidFill>
            </a:endParaRPr>
          </a:p>
        </p:txBody>
      </p:sp>
      <p:cxnSp>
        <p:nvCxnSpPr>
          <p:cNvPr id="17" name="Conector reto 16"/>
          <p:cNvCxnSpPr>
            <a:stCxn id="47" idx="3"/>
            <a:endCxn id="37" idx="0"/>
          </p:cNvCxnSpPr>
          <p:nvPr/>
        </p:nvCxnSpPr>
        <p:spPr>
          <a:xfrm flipV="1">
            <a:off x="3557886" y="3758605"/>
            <a:ext cx="1571625" cy="24169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1794571" y="3400227"/>
            <a:ext cx="172521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>
            <a:stCxn id="52" idx="1"/>
            <a:endCxn id="47" idx="1"/>
          </p:cNvCxnSpPr>
          <p:nvPr/>
        </p:nvCxnSpPr>
        <p:spPr>
          <a:xfrm rot="10800000" flipH="1">
            <a:off x="1632646" y="4000302"/>
            <a:ext cx="1764506" cy="258366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1632646" y="5095677"/>
            <a:ext cx="192524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ta para a direita 21"/>
          <p:cNvSpPr/>
          <p:nvPr/>
        </p:nvSpPr>
        <p:spPr>
          <a:xfrm rot="21036008">
            <a:off x="1628585" y="3281872"/>
            <a:ext cx="6988426" cy="851297"/>
          </a:xfrm>
          <a:prstGeom prst="rightArrow">
            <a:avLst/>
          </a:prstGeom>
          <a:solidFill>
            <a:schemeClr val="tx2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2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CaixaDeTexto 21"/>
          <p:cNvSpPr txBox="1">
            <a:spLocks noChangeArrowheads="1"/>
          </p:cNvSpPr>
          <p:nvPr/>
        </p:nvSpPr>
        <p:spPr bwMode="auto">
          <a:xfrm>
            <a:off x="1473102" y="1462419"/>
            <a:ext cx="28054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pt-BR" sz="12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LPI</a:t>
            </a:r>
            <a:r>
              <a:rPr lang="pt-BR" altLang="pt-BR" sz="12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 </a:t>
            </a:r>
            <a:r>
              <a:rPr lang="pt-BR" altLang="pt-BR" sz="1200" b="1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Logistics</a:t>
            </a:r>
            <a:r>
              <a:rPr lang="pt-BR" altLang="pt-BR" sz="12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pt-BR" altLang="pt-BR" sz="1200" dirty="0">
                <a:latin typeface="Arial" panose="020B0604020202020204" pitchFamily="34" charset="0"/>
                <a:ea typeface="MS PGothic" panose="020B0600070205080204" pitchFamily="34" charset="-128"/>
              </a:rPr>
              <a:t>Performance Index - (160 países avaliados)</a:t>
            </a:r>
          </a:p>
        </p:txBody>
      </p:sp>
      <p:sp>
        <p:nvSpPr>
          <p:cNvPr id="23" name="CaixaDeTexto 22"/>
          <p:cNvSpPr txBox="1"/>
          <p:nvPr/>
        </p:nvSpPr>
        <p:spPr bwMode="auto">
          <a:xfrm>
            <a:off x="4279107" y="2097683"/>
            <a:ext cx="1178719" cy="3231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sz="1500" i="1">
              <a:solidFill>
                <a:srgbClr val="558ED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Seta para cima 26"/>
          <p:cNvSpPr/>
          <p:nvPr/>
        </p:nvSpPr>
        <p:spPr>
          <a:xfrm rot="5400000">
            <a:off x="4300189" y="2140003"/>
            <a:ext cx="103584" cy="6650728"/>
          </a:xfrm>
          <a:prstGeom prst="upArrow">
            <a:avLst>
              <a:gd name="adj1" fmla="val 50000"/>
              <a:gd name="adj2" fmla="val 328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2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Seta para cima 27"/>
          <p:cNvSpPr/>
          <p:nvPr/>
        </p:nvSpPr>
        <p:spPr>
          <a:xfrm>
            <a:off x="986136" y="2731096"/>
            <a:ext cx="160735" cy="2799160"/>
          </a:xfrm>
          <a:prstGeom prst="upArrow">
            <a:avLst>
              <a:gd name="adj1" fmla="val 50000"/>
              <a:gd name="adj2" fmla="val 328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2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4546104" y="5517159"/>
            <a:ext cx="112514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050" b="1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TARGET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050" b="1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by 2012</a:t>
            </a:r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718245" y="2784675"/>
            <a:ext cx="4822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pt-BR" sz="900" b="1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LPI</a:t>
            </a:r>
            <a:endParaRPr lang="pt-BR" altLang="pt-BR" sz="900" b="1">
              <a:solidFill>
                <a:srgbClr val="7F7F7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8" name="CaixaDeTexto 27"/>
          <p:cNvSpPr txBox="1">
            <a:spLocks noChangeArrowheads="1"/>
          </p:cNvSpPr>
          <p:nvPr/>
        </p:nvSpPr>
        <p:spPr bwMode="auto">
          <a:xfrm>
            <a:off x="2289870" y="5758856"/>
            <a:ext cx="17145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825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SOURCE: World Bank</a:t>
            </a:r>
          </a:p>
        </p:txBody>
      </p:sp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3236417" y="5517158"/>
            <a:ext cx="48220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050" b="1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2010</a:t>
            </a:r>
          </a:p>
        </p:txBody>
      </p:sp>
      <p:sp>
        <p:nvSpPr>
          <p:cNvPr id="30" name="CaixaDeTexto 29"/>
          <p:cNvSpPr txBox="1">
            <a:spLocks noChangeArrowheads="1"/>
          </p:cNvSpPr>
          <p:nvPr/>
        </p:nvSpPr>
        <p:spPr bwMode="auto">
          <a:xfrm>
            <a:off x="788492" y="2731096"/>
            <a:ext cx="272832" cy="268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pt-BR" sz="1350">
                <a:solidFill>
                  <a:srgbClr val="7F7F7F"/>
                </a:solidFill>
                <a:ea typeface="MS PGothic" panose="020B0600070205080204" pitchFamily="34" charset="-128"/>
              </a:rPr>
              <a:t>5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pt-BR" sz="1350">
                <a:solidFill>
                  <a:srgbClr val="7F7F7F"/>
                </a:solidFill>
                <a:ea typeface="MS PGothic" panose="020B0600070205080204" pitchFamily="34" charset="-128"/>
              </a:rPr>
              <a:t>4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pt-BR" sz="1350">
                <a:solidFill>
                  <a:srgbClr val="7F7F7F"/>
                </a:solidFill>
                <a:ea typeface="MS PGothic" panose="020B0600070205080204" pitchFamily="34" charset="-128"/>
              </a:rPr>
              <a:t>3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pt-BR" sz="1350">
                <a:solidFill>
                  <a:srgbClr val="7F7F7F"/>
                </a:solidFill>
                <a:ea typeface="MS PGothic" panose="020B0600070205080204" pitchFamily="34" charset="-128"/>
              </a:rPr>
              <a:t>2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pt-BR" sz="1350">
                <a:solidFill>
                  <a:srgbClr val="7F7F7F"/>
                </a:solidFill>
                <a:ea typeface="MS PGothic" panose="020B0600070205080204" pitchFamily="34" charset="-128"/>
              </a:rPr>
              <a:t>1</a:t>
            </a:r>
            <a:endParaRPr lang="pt-BR" altLang="pt-BR" sz="1350">
              <a:solidFill>
                <a:srgbClr val="7F7F7F"/>
              </a:solidFill>
              <a:ea typeface="MS PGothic" panose="020B0600070205080204" pitchFamily="34" charset="-128"/>
            </a:endParaRPr>
          </a:p>
        </p:txBody>
      </p:sp>
      <p:cxnSp>
        <p:nvCxnSpPr>
          <p:cNvPr id="31" name="Conector reto 30"/>
          <p:cNvCxnSpPr/>
          <p:nvPr/>
        </p:nvCxnSpPr>
        <p:spPr>
          <a:xfrm>
            <a:off x="1109961" y="4255096"/>
            <a:ext cx="683419" cy="357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1093292" y="5088534"/>
            <a:ext cx="700088" cy="714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>
            <a:spLocks noChangeArrowheads="1"/>
          </p:cNvSpPr>
          <p:nvPr/>
        </p:nvSpPr>
        <p:spPr bwMode="auto">
          <a:xfrm>
            <a:off x="2867531" y="2933927"/>
            <a:ext cx="1566454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050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Singapore LPI  =  4.09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825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Second Place</a:t>
            </a:r>
            <a:endParaRPr lang="pt-BR" altLang="pt-BR" sz="825" dirty="0">
              <a:solidFill>
                <a:srgbClr val="7F7F7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4" name="CaixaDeTexto 33"/>
          <p:cNvSpPr txBox="1">
            <a:spLocks noChangeArrowheads="1"/>
          </p:cNvSpPr>
          <p:nvPr/>
        </p:nvSpPr>
        <p:spPr bwMode="auto">
          <a:xfrm>
            <a:off x="3584080" y="4686102"/>
            <a:ext cx="1721644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05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Somalia  LPI = 1.34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825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Last Place</a:t>
            </a:r>
            <a:endParaRPr lang="pt-BR" altLang="pt-BR" sz="825">
              <a:solidFill>
                <a:srgbClr val="7F7F7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35" name="Grupo 68"/>
          <p:cNvGrpSpPr/>
          <p:nvPr/>
        </p:nvGrpSpPr>
        <p:grpSpPr>
          <a:xfrm>
            <a:off x="5022552" y="3758255"/>
            <a:ext cx="214314" cy="1744710"/>
            <a:chOff x="6344795" y="2868446"/>
            <a:chExt cx="162726" cy="2508716"/>
          </a:xfrm>
          <a:solidFill>
            <a:srgbClr val="C00000"/>
          </a:solidFill>
        </p:grpSpPr>
        <p:cxnSp>
          <p:nvCxnSpPr>
            <p:cNvPr id="36" name="Conector reto 35"/>
            <p:cNvCxnSpPr>
              <a:stCxn id="37" idx="2"/>
            </p:cNvCxnSpPr>
            <p:nvPr/>
          </p:nvCxnSpPr>
          <p:spPr>
            <a:xfrm rot="16200000" flipH="1">
              <a:off x="5278603" y="4226376"/>
              <a:ext cx="2298342" cy="3230"/>
            </a:xfrm>
            <a:prstGeom prst="line">
              <a:avLst/>
            </a:prstGeom>
            <a:grpFill/>
            <a:ln w="571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tângulo 36"/>
            <p:cNvSpPr/>
            <p:nvPr/>
          </p:nvSpPr>
          <p:spPr>
            <a:xfrm>
              <a:off x="6344795" y="2868446"/>
              <a:ext cx="162726" cy="2103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4200"/>
            </a:p>
          </p:txBody>
        </p:sp>
      </p:grpSp>
      <p:sp>
        <p:nvSpPr>
          <p:cNvPr id="38" name="CaixaDeTexto 37"/>
          <p:cNvSpPr txBox="1">
            <a:spLocks noChangeArrowheads="1"/>
          </p:cNvSpPr>
          <p:nvPr/>
        </p:nvSpPr>
        <p:spPr bwMode="auto">
          <a:xfrm>
            <a:off x="7159882" y="1403005"/>
            <a:ext cx="1572815" cy="170816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rPr>
              <a:t>Brazil-</a:t>
            </a:r>
            <a:r>
              <a:rPr lang="en-US" sz="1500" b="1" dirty="0" err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rPr>
              <a:t>Previsão</a:t>
            </a:r>
            <a:r>
              <a:rPr lang="en-US" sz="1500" b="1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rPr>
              <a:t> </a:t>
            </a:r>
          </a:p>
          <a:p>
            <a:pPr>
              <a:defRPr/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rPr>
              <a:t>In 2.012 - LPI = +/- 3.45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rPr>
              <a:t>Approx. 30th. position</a:t>
            </a:r>
          </a:p>
          <a:p>
            <a:pPr>
              <a:defRPr/>
            </a:pPr>
            <a:endParaRPr lang="en-US" sz="900" b="1" dirty="0">
              <a:solidFill>
                <a:schemeClr val="bg1"/>
              </a:solidFill>
              <a:latin typeface="Arial" charset="0"/>
              <a:ea typeface="MS PGothic" pitchFamily="34" charset="-128"/>
              <a:cs typeface="Arial" charset="0"/>
            </a:endParaRPr>
          </a:p>
          <a:p>
            <a:pPr algn="ctr"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rPr>
              <a:t>In 2022 among the 10 Best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rPr>
              <a:t>LPI = +/- 3.90</a:t>
            </a:r>
            <a:endParaRPr lang="pt-BR" sz="1200" b="1" dirty="0">
              <a:solidFill>
                <a:schemeClr val="bg1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cxnSp>
        <p:nvCxnSpPr>
          <p:cNvPr id="39" name="Conector reto 38"/>
          <p:cNvCxnSpPr/>
          <p:nvPr/>
        </p:nvCxnSpPr>
        <p:spPr>
          <a:xfrm>
            <a:off x="1807667" y="5740996"/>
            <a:ext cx="30313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/>
          <p:cNvSpPr txBox="1">
            <a:spLocks noChangeArrowheads="1"/>
          </p:cNvSpPr>
          <p:nvPr/>
        </p:nvSpPr>
        <p:spPr bwMode="auto">
          <a:xfrm>
            <a:off x="1473102" y="5517158"/>
            <a:ext cx="48220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050" b="1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2007</a:t>
            </a:r>
          </a:p>
        </p:txBody>
      </p:sp>
      <p:sp>
        <p:nvSpPr>
          <p:cNvPr id="41" name="CaixaDeTexto 40"/>
          <p:cNvSpPr txBox="1">
            <a:spLocks noChangeArrowheads="1"/>
          </p:cNvSpPr>
          <p:nvPr/>
        </p:nvSpPr>
        <p:spPr bwMode="auto">
          <a:xfrm>
            <a:off x="1270694" y="2926608"/>
            <a:ext cx="1492716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050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Singapore  LPI = 4.19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25" dirty="0" err="1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First</a:t>
            </a:r>
            <a:r>
              <a:rPr lang="pt-BR" altLang="pt-BR" sz="825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pt-BR" altLang="pt-BR" sz="825" dirty="0" err="1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Place</a:t>
            </a:r>
            <a:endParaRPr lang="pt-BR" altLang="pt-BR" sz="825" dirty="0">
              <a:solidFill>
                <a:srgbClr val="7F7F7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2" name="CaixaDeTexto 41"/>
          <p:cNvSpPr txBox="1">
            <a:spLocks noChangeArrowheads="1"/>
          </p:cNvSpPr>
          <p:nvPr/>
        </p:nvSpPr>
        <p:spPr bwMode="auto">
          <a:xfrm>
            <a:off x="1819573" y="4671815"/>
            <a:ext cx="1721644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05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Afghanistan  LPI = 1.21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25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Last place</a:t>
            </a:r>
          </a:p>
        </p:txBody>
      </p:sp>
      <p:cxnSp>
        <p:nvCxnSpPr>
          <p:cNvPr id="43" name="Conector reto 42"/>
          <p:cNvCxnSpPr/>
          <p:nvPr/>
        </p:nvCxnSpPr>
        <p:spPr>
          <a:xfrm>
            <a:off x="1093292" y="3401418"/>
            <a:ext cx="7000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o 67"/>
          <p:cNvGrpSpPr/>
          <p:nvPr/>
        </p:nvGrpSpPr>
        <p:grpSpPr>
          <a:xfrm>
            <a:off x="3396976" y="3320737"/>
            <a:ext cx="160736" cy="2128652"/>
            <a:chOff x="3813376" y="2714620"/>
            <a:chExt cx="214314" cy="2838203"/>
          </a:xfrm>
          <a:solidFill>
            <a:schemeClr val="tx2">
              <a:lumMod val="60000"/>
              <a:lumOff val="40000"/>
            </a:schemeClr>
          </a:solidFill>
        </p:grpSpPr>
        <p:cxnSp>
          <p:nvCxnSpPr>
            <p:cNvPr id="45" name="Conector reto 44"/>
            <p:cNvCxnSpPr/>
            <p:nvPr/>
          </p:nvCxnSpPr>
          <p:spPr>
            <a:xfrm rot="5400000">
              <a:off x="2565558" y="4195501"/>
              <a:ext cx="2714644" cy="0"/>
            </a:xfrm>
            <a:prstGeom prst="line">
              <a:avLst/>
            </a:prstGeom>
            <a:grp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tângulo 45"/>
            <p:cNvSpPr/>
            <p:nvPr/>
          </p:nvSpPr>
          <p:spPr>
            <a:xfrm>
              <a:off x="3813376" y="2714620"/>
              <a:ext cx="214314" cy="214314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4200"/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3813376" y="3512292"/>
              <a:ext cx="214314" cy="214314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4200"/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3813376" y="4973442"/>
              <a:ext cx="214314" cy="214314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4200"/>
            </a:p>
          </p:txBody>
        </p:sp>
      </p:grpSp>
      <p:grpSp>
        <p:nvGrpSpPr>
          <p:cNvPr id="49" name="Grupo 67"/>
          <p:cNvGrpSpPr/>
          <p:nvPr/>
        </p:nvGrpSpPr>
        <p:grpSpPr>
          <a:xfrm>
            <a:off x="1632998" y="3320737"/>
            <a:ext cx="160736" cy="2128652"/>
            <a:chOff x="3813376" y="2714620"/>
            <a:chExt cx="214314" cy="2838203"/>
          </a:xfrm>
          <a:solidFill>
            <a:schemeClr val="tx2">
              <a:lumMod val="60000"/>
              <a:lumOff val="40000"/>
            </a:schemeClr>
          </a:solidFill>
        </p:grpSpPr>
        <p:cxnSp>
          <p:nvCxnSpPr>
            <p:cNvPr id="50" name="Conector reto 49"/>
            <p:cNvCxnSpPr/>
            <p:nvPr/>
          </p:nvCxnSpPr>
          <p:spPr>
            <a:xfrm rot="5400000">
              <a:off x="2565558" y="4195501"/>
              <a:ext cx="2714644" cy="0"/>
            </a:xfrm>
            <a:prstGeom prst="line">
              <a:avLst/>
            </a:prstGeom>
            <a:grp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tângulo 50"/>
            <p:cNvSpPr/>
            <p:nvPr/>
          </p:nvSpPr>
          <p:spPr>
            <a:xfrm>
              <a:off x="3813376" y="2714620"/>
              <a:ext cx="214314" cy="214314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4200"/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3813376" y="3857628"/>
              <a:ext cx="214314" cy="214314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4200"/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3813376" y="4973442"/>
              <a:ext cx="214314" cy="214314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4200"/>
            </a:p>
          </p:txBody>
        </p:sp>
      </p:grpSp>
      <p:cxnSp>
        <p:nvCxnSpPr>
          <p:cNvPr id="54" name="Conector reto 53"/>
          <p:cNvCxnSpPr>
            <a:stCxn id="55" idx="0"/>
          </p:cNvCxnSpPr>
          <p:nvPr/>
        </p:nvCxnSpPr>
        <p:spPr>
          <a:xfrm rot="16200000" flipH="1">
            <a:off x="4435921" y="4713033"/>
            <a:ext cx="1378744" cy="1191"/>
          </a:xfrm>
          <a:prstGeom prst="line">
            <a:avLst/>
          </a:prstGeom>
          <a:solidFill>
            <a:srgbClr val="C00000"/>
          </a:solidFill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 54"/>
          <p:cNvSpPr/>
          <p:nvPr/>
        </p:nvSpPr>
        <p:spPr>
          <a:xfrm>
            <a:off x="5017541" y="4023066"/>
            <a:ext cx="214313" cy="146447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/>
          </a:p>
        </p:txBody>
      </p:sp>
      <p:pic>
        <p:nvPicPr>
          <p:cNvPr id="56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4807" y="1387877"/>
            <a:ext cx="2324857" cy="53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7" name="CaixaDeTexto 56"/>
          <p:cNvSpPr txBox="1">
            <a:spLocks noChangeArrowheads="1"/>
          </p:cNvSpPr>
          <p:nvPr/>
        </p:nvSpPr>
        <p:spPr bwMode="auto">
          <a:xfrm>
            <a:off x="4885903" y="4113003"/>
            <a:ext cx="51400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</a:p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Brazil</a:t>
            </a:r>
          </a:p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3,13  </a:t>
            </a:r>
          </a:p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r>
            <a:r>
              <a:rPr lang="en-US" sz="9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endParaRPr lang="en-US" sz="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8" name="Conector reto 57"/>
          <p:cNvCxnSpPr>
            <a:cxnSpLocks/>
          </p:cNvCxnSpPr>
          <p:nvPr/>
        </p:nvCxnSpPr>
        <p:spPr>
          <a:xfrm>
            <a:off x="6132326" y="4491266"/>
            <a:ext cx="3075" cy="935956"/>
          </a:xfrm>
          <a:prstGeom prst="line">
            <a:avLst/>
          </a:prstGeom>
          <a:solidFill>
            <a:srgbClr val="C00000"/>
          </a:solidFill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ângulo 58"/>
          <p:cNvSpPr/>
          <p:nvPr/>
        </p:nvSpPr>
        <p:spPr>
          <a:xfrm>
            <a:off x="6024571" y="4327501"/>
            <a:ext cx="214313" cy="146447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/>
          </a:p>
        </p:txBody>
      </p:sp>
      <p:sp>
        <p:nvSpPr>
          <p:cNvPr id="60" name="CaixaDeTexto 59"/>
          <p:cNvSpPr txBox="1">
            <a:spLocks noChangeArrowheads="1"/>
          </p:cNvSpPr>
          <p:nvPr/>
        </p:nvSpPr>
        <p:spPr bwMode="auto">
          <a:xfrm>
            <a:off x="5890493" y="4413045"/>
            <a:ext cx="51400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Brazil</a:t>
            </a:r>
          </a:p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2,94  </a:t>
            </a:r>
          </a:p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</a:t>
            </a:r>
            <a:r>
              <a:rPr lang="en-US" sz="9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endParaRPr lang="en-US" sz="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Conector reto 60"/>
          <p:cNvCxnSpPr>
            <a:cxnSpLocks/>
          </p:cNvCxnSpPr>
          <p:nvPr/>
        </p:nvCxnSpPr>
        <p:spPr>
          <a:xfrm flipV="1">
            <a:off x="6116089" y="4322609"/>
            <a:ext cx="955017" cy="72357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/>
          <p:cNvSpPr/>
          <p:nvPr/>
        </p:nvSpPr>
        <p:spPr>
          <a:xfrm>
            <a:off x="6967705" y="4266093"/>
            <a:ext cx="214313" cy="146447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/>
          </a:p>
        </p:txBody>
      </p:sp>
      <p:cxnSp>
        <p:nvCxnSpPr>
          <p:cNvPr id="63" name="Conector reto 62"/>
          <p:cNvCxnSpPr>
            <a:cxnSpLocks/>
          </p:cNvCxnSpPr>
          <p:nvPr/>
        </p:nvCxnSpPr>
        <p:spPr>
          <a:xfrm>
            <a:off x="7080204" y="4548416"/>
            <a:ext cx="3075" cy="935956"/>
          </a:xfrm>
          <a:prstGeom prst="line">
            <a:avLst/>
          </a:prstGeom>
          <a:solidFill>
            <a:srgbClr val="C00000"/>
          </a:solidFill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ixaDeTexto 63"/>
          <p:cNvSpPr txBox="1">
            <a:spLocks noChangeArrowheads="1"/>
          </p:cNvSpPr>
          <p:nvPr/>
        </p:nvSpPr>
        <p:spPr bwMode="auto">
          <a:xfrm>
            <a:off x="6839301" y="4374105"/>
            <a:ext cx="51400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</a:p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Brazil</a:t>
            </a:r>
          </a:p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3,09  </a:t>
            </a:r>
          </a:p>
          <a:p>
            <a:pPr algn="ctr" eaLnBrk="1" hangingPunct="1">
              <a:defRPr/>
            </a:pPr>
            <a:r>
              <a:rPr lang="en-US" sz="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</a:t>
            </a:r>
            <a:r>
              <a:rPr lang="en-US" sz="9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</a:p>
        </p:txBody>
      </p:sp>
      <p:sp>
        <p:nvSpPr>
          <p:cNvPr id="65" name="CaixaDeTexto 64"/>
          <p:cNvSpPr txBox="1">
            <a:spLocks noChangeArrowheads="1"/>
          </p:cNvSpPr>
          <p:nvPr/>
        </p:nvSpPr>
        <p:spPr bwMode="auto">
          <a:xfrm>
            <a:off x="5911445" y="5501044"/>
            <a:ext cx="48220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050" b="1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2014</a:t>
            </a:r>
          </a:p>
        </p:txBody>
      </p:sp>
      <p:sp>
        <p:nvSpPr>
          <p:cNvPr id="66" name="CaixaDeTexto 65"/>
          <p:cNvSpPr txBox="1">
            <a:spLocks noChangeArrowheads="1"/>
          </p:cNvSpPr>
          <p:nvPr/>
        </p:nvSpPr>
        <p:spPr bwMode="auto">
          <a:xfrm>
            <a:off x="6849695" y="5508231"/>
            <a:ext cx="48220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050" b="1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2016</a:t>
            </a:r>
          </a:p>
        </p:txBody>
      </p:sp>
      <p:sp>
        <p:nvSpPr>
          <p:cNvPr id="67" name="CaixaDeTexto 66"/>
          <p:cNvSpPr txBox="1">
            <a:spLocks noChangeArrowheads="1"/>
          </p:cNvSpPr>
          <p:nvPr/>
        </p:nvSpPr>
        <p:spPr bwMode="auto">
          <a:xfrm>
            <a:off x="7396876" y="4458282"/>
            <a:ext cx="1468672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050" b="1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Singapore - LPI 4.14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825" b="1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Fifth Place</a:t>
            </a:r>
            <a:endParaRPr lang="pt-BR" altLang="pt-BR" sz="825" b="1" dirty="0">
              <a:solidFill>
                <a:srgbClr val="7F7F7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8" name="CaixaDeTexto 67"/>
          <p:cNvSpPr txBox="1">
            <a:spLocks noChangeArrowheads="1"/>
          </p:cNvSpPr>
          <p:nvPr/>
        </p:nvSpPr>
        <p:spPr bwMode="auto">
          <a:xfrm>
            <a:off x="7402862" y="4792798"/>
            <a:ext cx="1529586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050" b="1" dirty="0" err="1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Alemanha</a:t>
            </a:r>
            <a:r>
              <a:rPr lang="en-US" altLang="pt-BR" sz="1050" b="1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-  LPI 4.23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825" b="1" dirty="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First Place</a:t>
            </a:r>
            <a:endParaRPr lang="pt-BR" altLang="pt-BR" sz="825" b="1" dirty="0">
              <a:solidFill>
                <a:srgbClr val="7F7F7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9" name="CaixaDeTexto 68"/>
          <p:cNvSpPr txBox="1">
            <a:spLocks noChangeArrowheads="1"/>
          </p:cNvSpPr>
          <p:nvPr/>
        </p:nvSpPr>
        <p:spPr bwMode="auto">
          <a:xfrm>
            <a:off x="4833091" y="3032923"/>
            <a:ext cx="660317" cy="78483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Centralização</a:t>
            </a: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Portos Casa Civil</a:t>
            </a:r>
          </a:p>
        </p:txBody>
      </p:sp>
      <p:sp>
        <p:nvSpPr>
          <p:cNvPr id="70" name="CaixaDeTexto 69"/>
          <p:cNvSpPr txBox="1">
            <a:spLocks noChangeArrowheads="1"/>
          </p:cNvSpPr>
          <p:nvPr/>
        </p:nvSpPr>
        <p:spPr bwMode="auto">
          <a:xfrm>
            <a:off x="5827236" y="3247684"/>
            <a:ext cx="739469" cy="1061829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 595</a:t>
            </a:r>
          </a:p>
          <a:p>
            <a:pPr algn="ctr" eaLnBrk="1" hangingPunct="1">
              <a:defRPr/>
            </a:pP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Maior</a:t>
            </a:r>
            <a:endParaRPr lang="en-US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Centralização</a:t>
            </a:r>
            <a:endParaRPr lang="en-US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Enfraquecimento</a:t>
            </a: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local</a:t>
            </a:r>
          </a:p>
        </p:txBody>
      </p:sp>
      <p:sp>
        <p:nvSpPr>
          <p:cNvPr id="71" name="CaixaDeTexto 70"/>
          <p:cNvSpPr txBox="1">
            <a:spLocks noChangeArrowheads="1"/>
          </p:cNvSpPr>
          <p:nvPr/>
        </p:nvSpPr>
        <p:spPr bwMode="auto">
          <a:xfrm>
            <a:off x="6747852" y="3186244"/>
            <a:ext cx="727025" cy="1061829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Pequena</a:t>
            </a: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mudança</a:t>
            </a: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licitações</a:t>
            </a: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defesas</a:t>
            </a: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pela </a:t>
            </a: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descentralizações</a:t>
            </a:r>
            <a:endParaRPr lang="en-US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CaixaDeTexto 71"/>
          <p:cNvSpPr txBox="1">
            <a:spLocks noChangeArrowheads="1"/>
          </p:cNvSpPr>
          <p:nvPr/>
        </p:nvSpPr>
        <p:spPr bwMode="auto">
          <a:xfrm>
            <a:off x="1251129" y="4346843"/>
            <a:ext cx="1358064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35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Brazil</a:t>
            </a:r>
            <a:r>
              <a:rPr lang="en-US" altLang="pt-BR" sz="1350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pt-BR" sz="1050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LPI = 2.75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61st. place</a:t>
            </a:r>
            <a:endParaRPr lang="pt-BR" altLang="pt-BR" sz="1050" b="1" dirty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3" name="CaixaDeTexto 72"/>
          <p:cNvSpPr txBox="1">
            <a:spLocks noChangeArrowheads="1"/>
          </p:cNvSpPr>
          <p:nvPr/>
        </p:nvSpPr>
        <p:spPr bwMode="auto">
          <a:xfrm>
            <a:off x="2897172" y="3529711"/>
            <a:ext cx="1242648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MS PGothic" pitchFamily="34" charset="-128"/>
                <a:cs typeface="Arial" charset="0"/>
              </a:rPr>
              <a:t>Brazil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MS PGothic" pitchFamily="34" charset="-128"/>
                <a:cs typeface="Arial" charset="0"/>
              </a:rPr>
              <a:t>  LPI = 3.20</a:t>
            </a:r>
          </a:p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MS PGothic" pitchFamily="34" charset="-128"/>
                <a:cs typeface="Arial" charset="0"/>
              </a:rPr>
              <a:t>41st. place</a:t>
            </a:r>
            <a:endParaRPr lang="pt-BR" sz="1050" b="1" dirty="0">
              <a:solidFill>
                <a:schemeClr val="tx2">
                  <a:lumMod val="75000"/>
                </a:schemeClr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4" name="CaixaDeTexto 73"/>
          <p:cNvSpPr txBox="1">
            <a:spLocks noChangeArrowheads="1"/>
          </p:cNvSpPr>
          <p:nvPr/>
        </p:nvSpPr>
        <p:spPr bwMode="auto">
          <a:xfrm>
            <a:off x="2897172" y="2377857"/>
            <a:ext cx="1256208" cy="5078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</a:t>
            </a:r>
          </a:p>
          <a:p>
            <a:pPr algn="ctr" eaLnBrk="1" hangingPunct="1">
              <a:defRPr/>
            </a:pP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Descentralização</a:t>
            </a: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Profissionalização</a:t>
            </a:r>
            <a:endParaRPr lang="en-US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" name="Imagem 2" descr="Câmara dos Deputados">
            <a:extLst>
              <a:ext uri="{FF2B5EF4-FFF2-40B4-BE49-F238E27FC236}">
                <a16:creationId xmlns:a16="http://schemas.microsoft.com/office/drawing/2014/main" id="{3177F30C-4D46-4F1E-A226-2C9E74DAA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2B79EC2C-FF26-4733-9694-1398463C21B9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78297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7" grpId="0"/>
      <p:bldP spid="28" grpId="0"/>
      <p:bldP spid="55" grpId="0" animBg="1"/>
      <p:bldP spid="57" grpId="0" animBg="1"/>
      <p:bldP spid="59" grpId="0" animBg="1"/>
      <p:bldP spid="60" grpId="0" animBg="1"/>
      <p:bldP spid="62" grpId="0" animBg="1"/>
      <p:bldP spid="64" grpId="0" animBg="1"/>
      <p:bldP spid="67" grpId="0"/>
      <p:bldP spid="68" grpId="0"/>
      <p:bldP spid="69" grpId="0" animBg="1"/>
      <p:bldP spid="70" grpId="0" animBg="1"/>
      <p:bldP spid="71" grpId="0" animBg="1"/>
      <p:bldP spid="7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32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logística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brasileira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comércio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exterior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17" y="1800519"/>
            <a:ext cx="8032166" cy="4609707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433633" y="6099142"/>
            <a:ext cx="2149311" cy="31108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3487190" y="1319035"/>
            <a:ext cx="49410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pt-BR" sz="12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LPI</a:t>
            </a:r>
            <a:r>
              <a:rPr lang="pt-BR" altLang="pt-BR" sz="12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 </a:t>
            </a:r>
            <a:r>
              <a:rPr lang="pt-BR" altLang="pt-BR" sz="1200" b="1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Logistics</a:t>
            </a:r>
            <a:r>
              <a:rPr lang="pt-BR" altLang="pt-BR" sz="12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pt-BR" altLang="pt-BR" sz="1200" dirty="0">
                <a:latin typeface="Arial" panose="020B0604020202020204" pitchFamily="34" charset="0"/>
                <a:ea typeface="MS PGothic" panose="020B0600070205080204" pitchFamily="34" charset="-128"/>
              </a:rPr>
              <a:t>Performance Index - (160 países avaliados)</a:t>
            </a:r>
          </a:p>
        </p:txBody>
      </p:sp>
      <p:pic>
        <p:nvPicPr>
          <p:cNvPr id="16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8599" y="1252369"/>
            <a:ext cx="1778108" cy="41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E7B8D2E7-A1B4-4728-B61A-22F80129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F0798486-C48F-4D96-997B-EDEA8CFE56A2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990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17" y="-913786"/>
            <a:ext cx="9683434" cy="9086825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33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202861" y="2791614"/>
            <a:ext cx="30024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Esvaziamento Administrações Portuárias no Brasil</a:t>
            </a:r>
          </a:p>
        </p:txBody>
      </p:sp>
    </p:spTree>
    <p:extLst>
      <p:ext uri="{BB962C8B-B14F-4D97-AF65-F5344CB8AC3E}">
        <p14:creationId xmlns:p14="http://schemas.microsoft.com/office/powerpoint/2010/main" val="397066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34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Destruição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no Brasil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CaixaDeTexto 25"/>
          <p:cNvSpPr txBox="1">
            <a:spLocks noChangeArrowheads="1"/>
          </p:cNvSpPr>
          <p:nvPr/>
        </p:nvSpPr>
        <p:spPr bwMode="auto">
          <a:xfrm>
            <a:off x="1689730" y="5793169"/>
            <a:ext cx="2808288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Fiscalização</a:t>
            </a:r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1689730" y="3561144"/>
            <a:ext cx="2808288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Plano estratégico local</a:t>
            </a:r>
          </a:p>
        </p:txBody>
      </p:sp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1689730" y="4065969"/>
            <a:ext cx="2808288" cy="3683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Arrendamentos</a:t>
            </a:r>
          </a:p>
        </p:txBody>
      </p:sp>
      <p:sp>
        <p:nvSpPr>
          <p:cNvPr id="22" name="CaixaDeTexto 21"/>
          <p:cNvSpPr txBox="1">
            <a:spLocks noChangeArrowheads="1"/>
          </p:cNvSpPr>
          <p:nvPr/>
        </p:nvSpPr>
        <p:spPr bwMode="auto">
          <a:xfrm>
            <a:off x="1689730" y="4578732"/>
            <a:ext cx="2808288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Definição das Tarifas</a:t>
            </a:r>
          </a:p>
        </p:txBody>
      </p: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1689730" y="5154994"/>
            <a:ext cx="2808288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Execução Dragagem</a:t>
            </a:r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1689730" y="5731257"/>
            <a:ext cx="2808288" cy="3683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Fiscalização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689904" y="1268154"/>
            <a:ext cx="280831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/>
              <a:t>Gestão local</a:t>
            </a:r>
          </a:p>
          <a:p>
            <a:pPr algn="ctr">
              <a:defRPr/>
            </a:pPr>
            <a:r>
              <a:rPr lang="pt-BR" b="1" dirty="0"/>
              <a:t>ADM.PORTO / CAP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5650344" y="1268153"/>
            <a:ext cx="2808312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/>
              <a:t>Atuações usuais do Poder Público Central</a:t>
            </a:r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1689730" y="6307519"/>
            <a:ext cx="2808288" cy="3683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Aplicação Penalidades</a:t>
            </a:r>
          </a:p>
        </p:txBody>
      </p:sp>
      <p:sp>
        <p:nvSpPr>
          <p:cNvPr id="28" name="CaixaDeTexto 20"/>
          <p:cNvSpPr txBox="1">
            <a:spLocks noChangeArrowheads="1"/>
          </p:cNvSpPr>
          <p:nvPr/>
        </p:nvSpPr>
        <p:spPr bwMode="auto">
          <a:xfrm>
            <a:off x="1689730" y="2057782"/>
            <a:ext cx="2808288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Administração local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636255" y="2057782"/>
            <a:ext cx="2808288" cy="369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dirty="0"/>
              <a:t>Políticas públicas</a:t>
            </a:r>
          </a:p>
        </p:txBody>
      </p:sp>
      <p:sp>
        <p:nvSpPr>
          <p:cNvPr id="30" name="CaixaDeTexto 22"/>
          <p:cNvSpPr txBox="1">
            <a:spLocks noChangeArrowheads="1"/>
          </p:cNvSpPr>
          <p:nvPr/>
        </p:nvSpPr>
        <p:spPr bwMode="auto">
          <a:xfrm>
            <a:off x="1689730" y="2562607"/>
            <a:ext cx="2808288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Arrecadação local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5636255" y="2562607"/>
            <a:ext cx="2808288" cy="369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dirty="0"/>
              <a:t>Plano </a:t>
            </a:r>
            <a:r>
              <a:rPr lang="pt-BR" dirty="0" err="1"/>
              <a:t>Estrat.Nacional</a:t>
            </a:r>
            <a:endParaRPr lang="pt-BR" dirty="0"/>
          </a:p>
        </p:txBody>
      </p:sp>
      <p:sp>
        <p:nvSpPr>
          <p:cNvPr id="32" name="CaixaDeTexto 27"/>
          <p:cNvSpPr txBox="1">
            <a:spLocks noChangeArrowheads="1"/>
          </p:cNvSpPr>
          <p:nvPr/>
        </p:nvSpPr>
        <p:spPr bwMode="auto">
          <a:xfrm>
            <a:off x="1689730" y="3057907"/>
            <a:ext cx="2808288" cy="3683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Serviços condominiais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5636255" y="3057907"/>
            <a:ext cx="2808288" cy="36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dirty="0" err="1"/>
              <a:t>Autorid</a:t>
            </a:r>
            <a:r>
              <a:rPr lang="pt-BR" dirty="0"/>
              <a:t>. Intervenientes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5671772" y="1268153"/>
            <a:ext cx="2808312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/>
              <a:t>Gestão Centralizada</a:t>
            </a:r>
          </a:p>
          <a:p>
            <a:pPr algn="ctr">
              <a:defRPr/>
            </a:pPr>
            <a:r>
              <a:rPr lang="pt-BR" b="1" dirty="0"/>
              <a:t>MTPAC - ANTAQ</a:t>
            </a:r>
          </a:p>
        </p:txBody>
      </p:sp>
      <p:sp>
        <p:nvSpPr>
          <p:cNvPr id="35" name="CaixaDeTexto 20"/>
          <p:cNvSpPr txBox="1">
            <a:spLocks noChangeArrowheads="1"/>
          </p:cNvSpPr>
          <p:nvPr/>
        </p:nvSpPr>
        <p:spPr bwMode="auto">
          <a:xfrm>
            <a:off x="1574914" y="2068262"/>
            <a:ext cx="3037919" cy="35394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700" dirty="0">
                <a:latin typeface="Arial" panose="020B0604020202020204" pitchFamily="34" charset="0"/>
              </a:rPr>
              <a:t>Administração enfraquecida</a:t>
            </a:r>
          </a:p>
        </p:txBody>
      </p:sp>
      <p:sp>
        <p:nvSpPr>
          <p:cNvPr id="36" name="CaixaDeTexto 22"/>
          <p:cNvSpPr txBox="1">
            <a:spLocks noChangeArrowheads="1"/>
          </p:cNvSpPr>
          <p:nvPr/>
        </p:nvSpPr>
        <p:spPr bwMode="auto">
          <a:xfrm>
            <a:off x="1574914" y="2572131"/>
            <a:ext cx="3037918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Arrecadação compartilhada</a:t>
            </a:r>
          </a:p>
        </p:txBody>
      </p:sp>
      <p:pic>
        <p:nvPicPr>
          <p:cNvPr id="38" name="Imagem 2" descr="Câmara dos Deputados">
            <a:extLst>
              <a:ext uri="{FF2B5EF4-FFF2-40B4-BE49-F238E27FC236}">
                <a16:creationId xmlns:a16="http://schemas.microsoft.com/office/drawing/2014/main" id="{DC346BD9-CCFF-4216-BDB3-AE5C95042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3B42F489-6BA1-4882-B425-2B69716414EB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9893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1598 0.04005 C 0.14045 0.04908 0.17691 0.05394 0.21476 0.05394 C 0.25816 0.05394 0.29271 0.04908 0.31702 0.04005 L 0.43334 -2.96296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11598 0.04005 C 0.14045 0.04908 0.17691 0.05394 0.21476 0.05394 C 0.25816 0.05394 0.29271 0.04908 0.31702 0.04005 L 0.43334 -4.07407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11598 0.04005 C 0.14045 0.04908 0.17691 0.05394 0.21476 0.05394 C 0.25816 0.05394 0.29271 0.04908 0.31702 0.04005 L 0.43334 -2.59259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1158 0.04005 C 0.14028 0.04907 0.17674 0.05394 0.21476 0.05394 C 0.25816 0.05394 0.29254 0.04907 0.31702 0.04005 L 0.43334 -3.7037E-7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1598 0.04004 C 0.14045 0.04907 0.17691 0.05393 0.21476 0.05393 C 0.25816 0.05393 0.29271 0.04907 0.31702 0.04004 L 0.43334 1.85185E-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11598 0.04004 C 0.14045 0.04907 0.17691 0.05393 0.21476 0.05393 C 0.25816 0.05393 0.29271 0.04907 0.31702 0.04004 L 0.43334 4.07407E-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35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17" y="-913786"/>
            <a:ext cx="9683434" cy="9086825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35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2924207" y="2598574"/>
            <a:ext cx="35337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 das realidades atuais das Administrações Portuárias</a:t>
            </a:r>
          </a:p>
        </p:txBody>
      </p:sp>
    </p:spTree>
    <p:extLst>
      <p:ext uri="{BB962C8B-B14F-4D97-AF65-F5344CB8AC3E}">
        <p14:creationId xmlns:p14="http://schemas.microsoft.com/office/powerpoint/2010/main" val="4241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36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1330755" y="829238"/>
            <a:ext cx="7550441" cy="766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Administração portuária local, </a:t>
            </a:r>
            <a:r>
              <a:rPr lang="pt-BR" altLang="pt-BR" sz="2400" b="1" dirty="0">
                <a:latin typeface="Arial" panose="020B0604020202020204" pitchFamily="34" charset="0"/>
              </a:rPr>
              <a:t>enfraquecida</a:t>
            </a:r>
            <a:r>
              <a:rPr lang="pt-BR" altLang="pt-BR" sz="2400" dirty="0">
                <a:latin typeface="Arial" panose="020B0604020202020204" pitchFamily="34" charset="0"/>
              </a:rPr>
              <a:t> (Autoridade Portuária é um mero apelido);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Maioria com quadro funcional </a:t>
            </a:r>
            <a:r>
              <a:rPr lang="pt-BR" altLang="pt-BR" sz="2400" b="1" dirty="0">
                <a:latin typeface="Arial" panose="020B0604020202020204" pitchFamily="34" charset="0"/>
              </a:rPr>
              <a:t>excedente e desmotivado</a:t>
            </a:r>
            <a:r>
              <a:rPr lang="pt-BR" altLang="pt-BR" sz="2400" dirty="0">
                <a:latin typeface="Arial" panose="020B0604020202020204" pitchFamily="34" charset="0"/>
              </a:rPr>
              <a:t>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Na grande maioria com sérios </a:t>
            </a:r>
            <a:r>
              <a:rPr lang="pt-BR" altLang="pt-BR" sz="2400" b="1" dirty="0">
                <a:latin typeface="Arial" panose="020B0604020202020204" pitchFamily="34" charset="0"/>
              </a:rPr>
              <a:t>problemas financeiros;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Em geral utilizam os </a:t>
            </a:r>
            <a:r>
              <a:rPr lang="pt-BR" altLang="pt-BR" sz="2400" b="1" dirty="0">
                <a:latin typeface="Arial" panose="020B0604020202020204" pitchFamily="34" charset="0"/>
              </a:rPr>
              <a:t>recursos tarifários para cobrir seus passivos;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Em geral </a:t>
            </a:r>
            <a:r>
              <a:rPr lang="pt-BR" altLang="pt-BR" sz="2400" b="1" dirty="0">
                <a:latin typeface="Arial" panose="020B0604020202020204" pitchFamily="34" charset="0"/>
              </a:rPr>
              <a:t>não disponibilizam os serviços condominiais </a:t>
            </a:r>
            <a:r>
              <a:rPr lang="pt-BR" altLang="pt-BR" sz="2400" dirty="0">
                <a:latin typeface="Arial" panose="020B0604020202020204" pitchFamily="34" charset="0"/>
              </a:rPr>
              <a:t>para os quais recebe valores tarifários e de arrendamentos;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b="1" dirty="0">
                <a:latin typeface="Arial" panose="020B0604020202020204" pitchFamily="34" charset="0"/>
              </a:rPr>
              <a:t>Estrutura funcional reduzida e permanentemente atualizada;</a:t>
            </a:r>
            <a:endParaRPr lang="pt-BR" altLang="pt-BR" sz="2400" dirty="0">
              <a:latin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Principais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problemas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da Adm.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D758A2DF-DC89-414C-BA0B-C88A4FF5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5A47BEB-F2DE-4B36-9F17-4D4F1982AEAC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79056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37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plueckmann\Pictures\Praesentation-Pics\Strategy\puzz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05" y="815099"/>
            <a:ext cx="26685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:\web_suplly\psd\img\S2_engrenagem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24" y="3206832"/>
            <a:ext cx="3597526" cy="36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5241739" y="1288707"/>
            <a:ext cx="3705905" cy="37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510422" y="4155314"/>
            <a:ext cx="289313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Melhores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práticas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mundiais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632979" y="2668223"/>
            <a:ext cx="303783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Administrações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portuárias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5EF66953-8D08-4549-A45D-872BBACD4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5287A5FD-D473-4ACA-B26F-67B77939C479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5139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38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Espaço Reservado para Número de Slide 11"/>
          <p:cNvSpPr txBox="1">
            <a:spLocks/>
          </p:cNvSpPr>
          <p:nvPr/>
        </p:nvSpPr>
        <p:spPr bwMode="auto">
          <a:xfrm>
            <a:off x="6875175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4C292E-BF56-4074-9987-D0D0B820A97B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pt-BR" altLang="pt-BR" sz="1200">
              <a:solidFill>
                <a:srgbClr val="898989"/>
              </a:solidFill>
            </a:endParaRPr>
          </a:p>
        </p:txBody>
      </p:sp>
      <p:sp>
        <p:nvSpPr>
          <p:cNvPr id="18" name="Espaço Reservado para Número de Slide 11"/>
          <p:cNvSpPr txBox="1">
            <a:spLocks noGrp="1"/>
          </p:cNvSpPr>
          <p:nvPr/>
        </p:nvSpPr>
        <p:spPr bwMode="auto">
          <a:xfrm>
            <a:off x="6875175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53DC855-418A-49AF-BFFF-589BA7C520D2}" type="slidenum">
              <a:rPr lang="pt-BR" altLang="pt-B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pt-BR" altLang="pt-BR" sz="1200">
              <a:solidFill>
                <a:srgbClr val="898989"/>
              </a:solidFill>
            </a:endParaRPr>
          </a:p>
        </p:txBody>
      </p:sp>
      <p:sp>
        <p:nvSpPr>
          <p:cNvPr id="19" name="Retângulo 9"/>
          <p:cNvSpPr>
            <a:spLocks noChangeArrowheads="1"/>
          </p:cNvSpPr>
          <p:nvPr/>
        </p:nvSpPr>
        <p:spPr bwMode="auto">
          <a:xfrm>
            <a:off x="1571223" y="720725"/>
            <a:ext cx="757725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en-US" altLang="pt-BR" sz="2400" dirty="0" err="1">
                <a:latin typeface="Arial" panose="020B0604020202020204" pitchFamily="34" charset="0"/>
              </a:rPr>
              <a:t>Importante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verificar</a:t>
            </a:r>
            <a:r>
              <a:rPr lang="en-US" altLang="pt-BR" sz="2400" dirty="0">
                <a:latin typeface="Arial" panose="020B0604020202020204" pitchFamily="34" charset="0"/>
              </a:rPr>
              <a:t> a </a:t>
            </a:r>
            <a:r>
              <a:rPr lang="en-US" altLang="pt-BR" sz="2400" dirty="0" err="1">
                <a:latin typeface="Arial" panose="020B0604020202020204" pitchFamily="34" charset="0"/>
              </a:rPr>
              <a:t>evolução</a:t>
            </a:r>
            <a:r>
              <a:rPr lang="en-US" altLang="pt-BR" sz="2400" dirty="0">
                <a:latin typeface="Arial" panose="020B0604020202020204" pitchFamily="34" charset="0"/>
              </a:rPr>
              <a:t> dos Portos </a:t>
            </a:r>
            <a:r>
              <a:rPr lang="en-US" altLang="pt-BR" sz="2400" dirty="0" err="1">
                <a:latin typeface="Arial" panose="020B0604020202020204" pitchFamily="34" charset="0"/>
              </a:rPr>
              <a:t>mundias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ao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longo</a:t>
            </a:r>
            <a:r>
              <a:rPr lang="en-US" altLang="pt-BR" sz="2400" dirty="0">
                <a:latin typeface="Arial" panose="020B0604020202020204" pitchFamily="34" charset="0"/>
              </a:rPr>
              <a:t> do tempo e </a:t>
            </a:r>
            <a:r>
              <a:rPr lang="en-US" altLang="pt-BR" sz="2400" dirty="0" err="1">
                <a:latin typeface="Arial" panose="020B0604020202020204" pitchFamily="34" charset="0"/>
              </a:rPr>
              <a:t>avaliar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seus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modelos</a:t>
            </a:r>
            <a:r>
              <a:rPr lang="en-US" altLang="pt-BR" sz="2400" dirty="0">
                <a:latin typeface="Arial" panose="020B0604020202020204" pitchFamily="34" charset="0"/>
              </a:rPr>
              <a:t> de </a:t>
            </a:r>
            <a:r>
              <a:rPr lang="en-US" altLang="pt-BR" sz="2400" dirty="0" err="1">
                <a:latin typeface="Arial" panose="020B0604020202020204" pitchFamily="34" charset="0"/>
              </a:rPr>
              <a:t>administração</a:t>
            </a:r>
            <a:r>
              <a:rPr lang="en-US" altLang="pt-BR" sz="2400" dirty="0">
                <a:latin typeface="Arial" panose="020B0604020202020204" pitchFamily="34" charset="0"/>
              </a:rPr>
              <a:t>:</a:t>
            </a:r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15447"/>
              </p:ext>
            </p:extLst>
          </p:nvPr>
        </p:nvGraphicFramePr>
        <p:xfrm>
          <a:off x="780763" y="2987675"/>
          <a:ext cx="3740150" cy="3227389"/>
        </p:xfrm>
        <a:graphic>
          <a:graphicData uri="http://schemas.openxmlformats.org/drawingml/2006/table">
            <a:tbl>
              <a:tblPr/>
              <a:tblGrid>
                <a:gridCol w="686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Hong Kong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Singapore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Singapore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Rotterdam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Holland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Kaoshiung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Taiwan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Kobe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Japan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Korea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Hamburg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 Beach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33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Antwerp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Belgica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2" name="CaixaDeTexto 21"/>
          <p:cNvSpPr txBox="1"/>
          <p:nvPr/>
        </p:nvSpPr>
        <p:spPr>
          <a:xfrm>
            <a:off x="1293575" y="2463279"/>
            <a:ext cx="2808312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dirty="0"/>
              <a:t>Top tem – Portos </a:t>
            </a:r>
            <a:r>
              <a:rPr lang="pt-BR" sz="1200" b="1" dirty="0" err="1"/>
              <a:t>Contâineres</a:t>
            </a:r>
            <a:endParaRPr lang="pt-BR" sz="1200" b="1" dirty="0"/>
          </a:p>
          <a:p>
            <a:pPr algn="ctr">
              <a:defRPr/>
            </a:pPr>
            <a:r>
              <a:rPr lang="pt-BR" sz="1200" b="1" dirty="0"/>
              <a:t>1.990</a:t>
            </a:r>
          </a:p>
        </p:txBody>
      </p:sp>
      <p:graphicFrame>
        <p:nvGraphicFramePr>
          <p:cNvPr id="24" name="Tabe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349250"/>
              </p:ext>
            </p:extLst>
          </p:nvPr>
        </p:nvGraphicFramePr>
        <p:xfrm>
          <a:off x="5091113" y="3053080"/>
          <a:ext cx="3441700" cy="3186117"/>
        </p:xfrm>
        <a:graphic>
          <a:graphicData uri="http://schemas.openxmlformats.org/drawingml/2006/table">
            <a:tbl>
              <a:tblPr/>
              <a:tblGrid>
                <a:gridCol w="631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8" marR="9528" marT="95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Porto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Shangai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Cingapore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Cingapore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Shenzhen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Hong</a:t>
                      </a:r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Kong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Ningbo-Zoushan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Busan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Koreia</a:t>
                      </a:r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do Sul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7º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Qingdao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8º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Guangzou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9º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Jebel</a:t>
                      </a:r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Emirados</a:t>
                      </a:r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Árabes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10º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Tiajin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</a:t>
                      </a:r>
                    </a:p>
                  </a:txBody>
                  <a:tcPr marL="9528" marR="9528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5" name="CaixaDeTexto 24"/>
          <p:cNvSpPr txBox="1"/>
          <p:nvPr/>
        </p:nvSpPr>
        <p:spPr>
          <a:xfrm>
            <a:off x="5436096" y="2518936"/>
            <a:ext cx="2808312" cy="46166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dirty="0"/>
              <a:t>Top tem – Portos </a:t>
            </a:r>
            <a:r>
              <a:rPr lang="pt-BR" sz="1200" b="1" dirty="0" err="1"/>
              <a:t>Contâineres</a:t>
            </a:r>
            <a:endParaRPr lang="pt-BR" sz="1200" b="1" dirty="0"/>
          </a:p>
          <a:p>
            <a:pPr algn="ctr">
              <a:defRPr/>
            </a:pPr>
            <a:r>
              <a:rPr lang="pt-BR" sz="1200" b="1" dirty="0"/>
              <a:t>2.014</a:t>
            </a:r>
          </a:p>
        </p:txBody>
      </p:sp>
      <p:pic>
        <p:nvPicPr>
          <p:cNvPr id="16" name="Imagem 2" descr="Câmara dos Deputados">
            <a:extLst>
              <a:ext uri="{FF2B5EF4-FFF2-40B4-BE49-F238E27FC236}">
                <a16:creationId xmlns:a16="http://schemas.microsoft.com/office/drawing/2014/main" id="{AF71EAB3-7116-4276-9581-7E042765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6FE0F9BC-3CAD-46A5-8533-F3A922494DE3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118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39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1330755" y="1479093"/>
            <a:ext cx="7550441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en-US" altLang="pt-BR" sz="2400" b="1" dirty="0" err="1">
                <a:latin typeface="Arial" panose="020B0604020202020204" pitchFamily="34" charset="0"/>
              </a:rPr>
              <a:t>Modelo</a:t>
            </a:r>
            <a:r>
              <a:rPr lang="en-US" altLang="pt-BR" sz="2400" b="1" dirty="0">
                <a:latin typeface="Arial" panose="020B0604020202020204" pitchFamily="34" charset="0"/>
              </a:rPr>
              <a:t> </a:t>
            </a:r>
            <a:r>
              <a:rPr lang="en-US" altLang="pt-BR" sz="2400" b="1" dirty="0" err="1">
                <a:latin typeface="Arial" panose="020B0604020202020204" pitchFamily="34" charset="0"/>
              </a:rPr>
              <a:t>portuário</a:t>
            </a:r>
            <a:r>
              <a:rPr lang="en-US" altLang="pt-BR" sz="2400" b="1" dirty="0">
                <a:latin typeface="Arial" panose="020B0604020202020204" pitchFamily="34" charset="0"/>
              </a:rPr>
              <a:t> </a:t>
            </a:r>
            <a:r>
              <a:rPr lang="en-US" altLang="pt-BR" sz="2400" b="1" i="1" dirty="0">
                <a:latin typeface="Arial" panose="020B0604020202020204" pitchFamily="34" charset="0"/>
              </a:rPr>
              <a:t>Land Lord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en-US" altLang="pt-BR" sz="2400" b="1" i="1" dirty="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Blip>
                <a:blip r:embed="rId5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Parceria público privada;</a:t>
            </a:r>
          </a:p>
          <a:p>
            <a:pPr lvl="1" algn="just">
              <a:spcBef>
                <a:spcPct val="0"/>
              </a:spcBef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Blip>
                <a:blip r:embed="rId5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Poder Público na administração</a:t>
            </a:r>
          </a:p>
          <a:p>
            <a:pPr lvl="1" algn="just">
              <a:spcBef>
                <a:spcPct val="0"/>
              </a:spcBef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Blip>
                <a:blip r:embed="rId5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Iniciativa Privada nas operações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pt-BR" altLang="pt-BR" sz="1000" dirty="0">
              <a:latin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Gestão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mundiais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35E8D5C3-D9B9-4EB3-B55D-D792DDC91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7A5FE92-7780-492E-BA2D-1F9C9F27C922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4249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1" y="-650999"/>
            <a:ext cx="9002598" cy="8447936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4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459637" y="2890390"/>
            <a:ext cx="252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FENOP</a:t>
            </a:r>
          </a:p>
        </p:txBody>
      </p:sp>
    </p:spTree>
    <p:extLst>
      <p:ext uri="{BB962C8B-B14F-4D97-AF65-F5344CB8AC3E}">
        <p14:creationId xmlns:p14="http://schemas.microsoft.com/office/powerpoint/2010/main" val="126010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40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1330755" y="1396220"/>
            <a:ext cx="7550441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endParaRPr lang="en-US" altLang="pt-BR" sz="2400" b="1" i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b="1" dirty="0">
                <a:latin typeface="Arial" panose="020B0604020202020204" pitchFamily="34" charset="0"/>
              </a:rPr>
              <a:t>Gestão e administração descentralizadas;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Modelo de </a:t>
            </a:r>
            <a:r>
              <a:rPr lang="pt-BR" altLang="pt-BR" sz="2400" b="1" dirty="0">
                <a:latin typeface="Arial" panose="020B0604020202020204" pitchFamily="34" charset="0"/>
              </a:rPr>
              <a:t>Porto Autônomo </a:t>
            </a:r>
            <a:r>
              <a:rPr lang="pt-BR" altLang="pt-BR" sz="2400" dirty="0">
                <a:latin typeface="Arial" panose="020B0604020202020204" pitchFamily="34" charset="0"/>
              </a:rPr>
              <a:t>– (administrativo e financeiro);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Livre </a:t>
            </a:r>
            <a:r>
              <a:rPr lang="pt-BR" altLang="pt-BR" sz="2400" b="1" dirty="0">
                <a:latin typeface="Arial" panose="020B0604020202020204" pitchFamily="34" charset="0"/>
              </a:rPr>
              <a:t>concorrência entre os Portos </a:t>
            </a:r>
            <a:r>
              <a:rPr lang="pt-BR" altLang="pt-BR" sz="2400" dirty="0">
                <a:latin typeface="Arial" panose="020B0604020202020204" pitchFamily="34" charset="0"/>
              </a:rPr>
              <a:t>de mesmo país;</a:t>
            </a:r>
          </a:p>
          <a:p>
            <a:pPr lvl="1" algn="just">
              <a:spcBef>
                <a:spcPct val="0"/>
              </a:spcBef>
              <a:buBlip>
                <a:blip r:embed="rId5"/>
              </a:buBlip>
            </a:pPr>
            <a:endParaRPr lang="pt-BR" altLang="pt-BR" sz="2000" dirty="0"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Tx/>
              <a:buBlip>
                <a:blip r:embed="rId5"/>
              </a:buBlip>
            </a:pPr>
            <a:endParaRPr lang="pt-BR" altLang="pt-BR" sz="2000" b="1" dirty="0"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None/>
            </a:pPr>
            <a:endParaRPr lang="pt-BR" altLang="pt-BR" sz="2000" b="1" dirty="0"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pt-BR" altLang="pt-BR" sz="1000" b="1" dirty="0"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pt-BR" altLang="pt-BR" sz="1000" dirty="0">
              <a:latin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Gestão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mundiais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A7F160DD-1117-4DE7-8082-79FE0BA4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2DD7A1C-D728-4F4F-B413-070E48DD199E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1125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41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1307658" y="1425835"/>
            <a:ext cx="755044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b="1" dirty="0">
                <a:latin typeface="Arial" panose="020B0604020202020204" pitchFamily="34" charset="0"/>
              </a:rPr>
              <a:t>Administração portuária local</a:t>
            </a:r>
            <a:r>
              <a:rPr lang="pt-BR" altLang="pt-BR" sz="2400" dirty="0">
                <a:latin typeface="Arial" panose="020B0604020202020204" pitchFamily="34" charset="0"/>
              </a:rPr>
              <a:t>, compartilhada entre o Poder Público e Iniciativa Privada (de forma efetiva);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b="1" dirty="0">
                <a:latin typeface="Arial" panose="020B0604020202020204" pitchFamily="34" charset="0"/>
              </a:rPr>
              <a:t>Governança Corporativa </a:t>
            </a:r>
            <a:r>
              <a:rPr lang="pt-BR" altLang="pt-BR" sz="2400" dirty="0">
                <a:latin typeface="Arial" panose="020B0604020202020204" pitchFamily="34" charset="0"/>
              </a:rPr>
              <a:t>(Conselho similar ao CAP – com participação de todos segmentos envolvidos);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b="1" dirty="0">
                <a:latin typeface="Arial" panose="020B0604020202020204" pitchFamily="34" charset="0"/>
              </a:rPr>
              <a:t>Administração profissionalizada </a:t>
            </a:r>
            <a:r>
              <a:rPr lang="pt-BR" altLang="pt-BR" sz="2400" dirty="0">
                <a:latin typeface="Arial" panose="020B0604020202020204" pitchFamily="34" charset="0"/>
              </a:rPr>
              <a:t>com Plano de Metas e avaliações periódicas;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b="1" dirty="0">
                <a:latin typeface="Arial" panose="020B0604020202020204" pitchFamily="34" charset="0"/>
              </a:rPr>
              <a:t>Estrutura funcional reduzida e permanentemente atualizada;</a:t>
            </a:r>
            <a:endParaRPr lang="pt-BR" altLang="pt-BR" sz="2400" dirty="0">
              <a:latin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868F90F7-7083-4FA0-861A-8ABF1816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63DD093C-E65A-4CEB-AF9D-628EA244F360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11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42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1284495" y="518769"/>
            <a:ext cx="755044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endParaRPr lang="en-US" altLang="pt-BR" sz="24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endParaRPr lang="en-US" altLang="pt-BR" sz="2400" b="1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Blip>
                <a:blip r:embed="rId4"/>
              </a:buBlip>
            </a:pPr>
            <a:r>
              <a:rPr lang="en-US" altLang="pt-BR" sz="2400" b="1" dirty="0" err="1">
                <a:latin typeface="Arial" panose="020B0604020202020204" pitchFamily="34" charset="0"/>
              </a:rPr>
              <a:t>Programas</a:t>
            </a:r>
            <a:r>
              <a:rPr lang="en-US" altLang="pt-BR" sz="2400" b="1" dirty="0">
                <a:latin typeface="Arial" panose="020B0604020202020204" pitchFamily="34" charset="0"/>
              </a:rPr>
              <a:t> de </a:t>
            </a:r>
            <a:r>
              <a:rPr lang="en-US" altLang="pt-BR" sz="2400" b="1" dirty="0" err="1">
                <a:latin typeface="Arial" panose="020B0604020202020204" pitchFamily="34" charset="0"/>
              </a:rPr>
              <a:t>treinamentos</a:t>
            </a:r>
            <a:r>
              <a:rPr lang="en-US" altLang="pt-BR" sz="2400" b="1" dirty="0">
                <a:latin typeface="Arial" panose="020B0604020202020204" pitchFamily="34" charset="0"/>
              </a:rPr>
              <a:t> </a:t>
            </a:r>
            <a:r>
              <a:rPr lang="en-US" altLang="pt-BR" sz="2400" dirty="0">
                <a:latin typeface="Arial" panose="020B0604020202020204" pitchFamily="34" charset="0"/>
              </a:rPr>
              <a:t>e </a:t>
            </a:r>
            <a:r>
              <a:rPr lang="en-US" altLang="pt-BR" sz="2400" dirty="0" err="1">
                <a:latin typeface="Arial" panose="020B0604020202020204" pitchFamily="34" charset="0"/>
              </a:rPr>
              <a:t>desenvolvimentos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profissionais</a:t>
            </a:r>
            <a:r>
              <a:rPr lang="en-US" altLang="pt-BR" sz="2400" dirty="0">
                <a:latin typeface="Arial" panose="020B0604020202020204" pitchFamily="34" charset="0"/>
              </a:rPr>
              <a:t>, </a:t>
            </a:r>
            <a:r>
              <a:rPr lang="en-US" altLang="pt-BR" sz="2400" dirty="0" err="1">
                <a:latin typeface="Arial" panose="020B0604020202020204" pitchFamily="34" charset="0"/>
              </a:rPr>
              <a:t>administrativos</a:t>
            </a:r>
            <a:r>
              <a:rPr lang="en-US" altLang="pt-BR" sz="2400" dirty="0">
                <a:latin typeface="Arial" panose="020B0604020202020204" pitchFamily="34" charset="0"/>
              </a:rPr>
              <a:t> e </a:t>
            </a:r>
            <a:r>
              <a:rPr lang="en-US" altLang="pt-BR" sz="2400" dirty="0" err="1">
                <a:latin typeface="Arial" panose="020B0604020202020204" pitchFamily="34" charset="0"/>
              </a:rPr>
              <a:t>operacionais</a:t>
            </a:r>
            <a:r>
              <a:rPr lang="en-US" altLang="pt-BR" sz="2400" dirty="0">
                <a:latin typeface="Arial" panose="020B0604020202020204" pitchFamily="34" charset="0"/>
              </a:rPr>
              <a:t>;</a:t>
            </a:r>
          </a:p>
          <a:p>
            <a:pPr algn="just">
              <a:spcBef>
                <a:spcPct val="0"/>
              </a:spcBef>
              <a:buNone/>
            </a:pPr>
            <a:endParaRPr lang="en-US" altLang="pt-BR" sz="1000" dirty="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None/>
            </a:pPr>
            <a:endParaRPr lang="pt-BR" altLang="pt-BR" sz="1000" dirty="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Blip>
                <a:blip r:embed="rId5"/>
              </a:buBlip>
            </a:pPr>
            <a:r>
              <a:rPr lang="pt-BR" altLang="pt-BR" sz="2000" dirty="0">
                <a:latin typeface="Arial" panose="020B0604020202020204" pitchFamily="34" charset="0"/>
              </a:rPr>
              <a:t>Sistemas de financiamento de treinamentos financiados pelo próprio segmento portuário;</a:t>
            </a:r>
          </a:p>
          <a:p>
            <a:pPr lvl="1" algn="just">
              <a:spcBef>
                <a:spcPct val="0"/>
              </a:spcBef>
              <a:buNone/>
            </a:pPr>
            <a:endParaRPr lang="pt-BR" altLang="pt-BR" sz="2000" dirty="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Blip>
                <a:blip r:embed="rId5"/>
              </a:buBlip>
            </a:pPr>
            <a:r>
              <a:rPr lang="pt-BR" altLang="pt-BR" sz="2000" dirty="0">
                <a:latin typeface="Arial" panose="020B0604020202020204" pitchFamily="34" charset="0"/>
              </a:rPr>
              <a:t>Sistemas geridos pelo próprio segmento empresarial que o financia;</a:t>
            </a:r>
          </a:p>
          <a:p>
            <a:pPr lvl="1" algn="just">
              <a:spcBef>
                <a:spcPct val="0"/>
              </a:spcBef>
              <a:buNone/>
            </a:pPr>
            <a:endParaRPr lang="pt-BR" altLang="pt-BR" sz="2000" dirty="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Blip>
                <a:blip r:embed="rId5"/>
              </a:buBlip>
            </a:pPr>
            <a:r>
              <a:rPr lang="pt-BR" altLang="pt-BR" sz="2000" dirty="0">
                <a:latin typeface="Arial" panose="020B0604020202020204" pitchFamily="34" charset="0"/>
              </a:rPr>
              <a:t>Centros de treinamentos e de pesquisas tecnológicas, em áreas cedidas pelo porto, equipados e </a:t>
            </a:r>
            <a:r>
              <a:rPr lang="pt-BR" altLang="pt-BR" sz="2000" dirty="0" err="1">
                <a:latin typeface="Arial" panose="020B0604020202020204" pitchFamily="34" charset="0"/>
              </a:rPr>
              <a:t>tecnoliogicamente</a:t>
            </a:r>
            <a:r>
              <a:rPr lang="pt-BR" altLang="pt-BR" sz="2000" dirty="0">
                <a:latin typeface="Arial" panose="020B0604020202020204" pitchFamily="34" charset="0"/>
              </a:rPr>
              <a:t> atualizados;</a:t>
            </a:r>
          </a:p>
          <a:p>
            <a:pPr lvl="1" algn="just">
              <a:spcBef>
                <a:spcPct val="0"/>
              </a:spcBef>
              <a:buNone/>
            </a:pPr>
            <a:endParaRPr lang="pt-BR" altLang="pt-BR" sz="2000" dirty="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Blip>
                <a:blip r:embed="rId5"/>
              </a:buBlip>
            </a:pPr>
            <a:r>
              <a:rPr lang="pt-BR" altLang="pt-BR" sz="2000" dirty="0">
                <a:latin typeface="Arial" panose="020B0604020202020204" pitchFamily="34" charset="0"/>
              </a:rPr>
              <a:t>Efetiva atenção para tais questões;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89E3C9A2-4DDF-4F8C-961B-D63253FFE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361D986-9494-43C7-A31A-4CF7D5CD6919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62414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43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1155683" y="1519177"/>
            <a:ext cx="755044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endParaRPr lang="en-US" altLang="pt-BR" sz="24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en-US" altLang="pt-BR" sz="2400" b="1" dirty="0" err="1">
                <a:latin typeface="Arial" panose="020B0604020202020204" pitchFamily="34" charset="0"/>
              </a:rPr>
              <a:t>Principalmente</a:t>
            </a:r>
            <a:r>
              <a:rPr lang="en-US" altLang="pt-BR" sz="2400" b="1" dirty="0">
                <a:latin typeface="Arial" panose="020B0604020202020204" pitchFamily="34" charset="0"/>
              </a:rPr>
              <a:t> - </a:t>
            </a:r>
            <a:r>
              <a:rPr lang="pt-BR" altLang="pt-BR" sz="2400" b="1" dirty="0">
                <a:latin typeface="Arial" panose="020B0604020202020204" pitchFamily="34" charset="0"/>
              </a:rPr>
              <a:t>Nenhuma mudança de direção em função de mudanças na Administração Pública/Política;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b="1" dirty="0">
                <a:latin typeface="Arial" panose="020B0604020202020204" pitchFamily="34" charset="0"/>
              </a:rPr>
              <a:t>Sabem perfeitamente a diferença entre o Público e o Político;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b="1" dirty="0">
                <a:latin typeface="Arial" panose="020B0604020202020204" pitchFamily="34" charset="0"/>
              </a:rPr>
              <a:t>Portos são instrumentos de Estado e não de Governo.</a:t>
            </a:r>
            <a:endParaRPr lang="pt-BR" altLang="pt-BR" sz="2400" dirty="0">
              <a:latin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B3826C92-5EC9-4046-BAF8-D0504A3C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3AB4D5E-B467-493C-A913-D91D227BC75A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6770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44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1240524" y="1268065"/>
            <a:ext cx="755044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endParaRPr lang="en-US" altLang="pt-BR" sz="2400" b="1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Blip>
                <a:blip r:embed="rId4"/>
              </a:buBlip>
            </a:pPr>
            <a:r>
              <a:rPr lang="en-US" altLang="pt-BR" sz="2400" dirty="0" err="1">
                <a:latin typeface="Arial" panose="020B0604020202020204" pitchFamily="34" charset="0"/>
              </a:rPr>
              <a:t>Praticamente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todos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estes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princípios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constavam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como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regramentos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ou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como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induções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na</a:t>
            </a:r>
            <a:r>
              <a:rPr lang="en-US" altLang="pt-BR" sz="2400" dirty="0">
                <a:latin typeface="Arial" panose="020B0604020202020204" pitchFamily="34" charset="0"/>
              </a:rPr>
              <a:t> anterior lei </a:t>
            </a:r>
            <a:r>
              <a:rPr lang="en-US" altLang="pt-BR" sz="2400" dirty="0" err="1">
                <a:latin typeface="Arial" panose="020B0604020202020204" pitchFamily="34" charset="0"/>
              </a:rPr>
              <a:t>portuária</a:t>
            </a:r>
            <a:r>
              <a:rPr lang="en-US" altLang="pt-BR" sz="2400" dirty="0">
                <a:latin typeface="Arial" panose="020B0604020202020204" pitchFamily="34" charset="0"/>
              </a:rPr>
              <a:t> (Lei 8.630/93);</a:t>
            </a:r>
          </a:p>
          <a:p>
            <a:pPr algn="just">
              <a:spcBef>
                <a:spcPct val="0"/>
              </a:spcBef>
              <a:buNone/>
            </a:pPr>
            <a:endParaRPr lang="en-US" altLang="pt-BR" sz="24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Blip>
                <a:blip r:embed="rId4"/>
              </a:buBlip>
            </a:pPr>
            <a:r>
              <a:rPr lang="en-US" altLang="pt-BR" sz="2400" dirty="0">
                <a:latin typeface="Arial" panose="020B0604020202020204" pitchFamily="34" charset="0"/>
              </a:rPr>
              <a:t>Nos </a:t>
            </a:r>
            <a:r>
              <a:rPr lang="en-US" altLang="pt-BR" sz="2400" dirty="0" err="1">
                <a:latin typeface="Arial" panose="020B0604020202020204" pitchFamily="34" charset="0"/>
              </a:rPr>
              <a:t>cerca</a:t>
            </a:r>
            <a:r>
              <a:rPr lang="en-US" altLang="pt-BR" sz="2400" dirty="0">
                <a:latin typeface="Arial" panose="020B0604020202020204" pitchFamily="34" charset="0"/>
              </a:rPr>
              <a:t> de 20 </a:t>
            </a:r>
            <a:r>
              <a:rPr lang="en-US" altLang="pt-BR" sz="2400" dirty="0" err="1">
                <a:latin typeface="Arial" panose="020B0604020202020204" pitchFamily="34" charset="0"/>
              </a:rPr>
              <a:t>anos</a:t>
            </a:r>
            <a:r>
              <a:rPr lang="en-US" altLang="pt-BR" sz="2400" dirty="0">
                <a:latin typeface="Arial" panose="020B0604020202020204" pitchFamily="34" charset="0"/>
              </a:rPr>
              <a:t> da Lei 8.630/93 o </a:t>
            </a:r>
            <a:r>
              <a:rPr lang="en-US" altLang="pt-BR" sz="2400" dirty="0" err="1">
                <a:latin typeface="Arial" panose="020B0604020202020204" pitchFamily="34" charset="0"/>
              </a:rPr>
              <a:t>Pode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Público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brasileiro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foi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criando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engessamentos</a:t>
            </a:r>
            <a:r>
              <a:rPr lang="en-US" altLang="pt-BR" sz="2400" dirty="0">
                <a:latin typeface="Arial" panose="020B0604020202020204" pitchFamily="34" charset="0"/>
              </a:rPr>
              <a:t> para a plena </a:t>
            </a:r>
            <a:r>
              <a:rPr lang="en-US" altLang="pt-BR" sz="2400" dirty="0" err="1">
                <a:latin typeface="Arial" panose="020B0604020202020204" pitchFamily="34" charset="0"/>
              </a:rPr>
              <a:t>aplicação</a:t>
            </a:r>
            <a:r>
              <a:rPr lang="en-US" altLang="pt-BR" sz="2400" dirty="0">
                <a:latin typeface="Arial" panose="020B0604020202020204" pitchFamily="34" charset="0"/>
              </a:rPr>
              <a:t> da lei </a:t>
            </a:r>
            <a:r>
              <a:rPr lang="en-US" altLang="pt-BR" sz="2400" dirty="0" err="1">
                <a:latin typeface="Arial" panose="020B0604020202020204" pitchFamily="34" charset="0"/>
              </a:rPr>
              <a:t>portuária</a:t>
            </a:r>
            <a:r>
              <a:rPr lang="en-US" altLang="pt-BR" sz="2400" dirty="0">
                <a:latin typeface="Arial" panose="020B0604020202020204" pitchFamily="34" charset="0"/>
              </a:rPr>
              <a:t>;</a:t>
            </a:r>
          </a:p>
          <a:p>
            <a:pPr algn="just">
              <a:spcBef>
                <a:spcPct val="0"/>
              </a:spcBef>
              <a:buNone/>
            </a:pPr>
            <a:endParaRPr lang="en-US" altLang="pt-BR" sz="24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Blip>
                <a:blip r:embed="rId4"/>
              </a:buBlip>
            </a:pPr>
            <a:r>
              <a:rPr lang="en-US" altLang="pt-BR" sz="2400" dirty="0">
                <a:latin typeface="Arial" panose="020B0604020202020204" pitchFamily="34" charset="0"/>
              </a:rPr>
              <a:t>No </a:t>
            </a:r>
            <a:r>
              <a:rPr lang="en-US" altLang="pt-BR" sz="2400" dirty="0" err="1">
                <a:latin typeface="Arial" panose="020B0604020202020204" pitchFamily="34" charset="0"/>
              </a:rPr>
              <a:t>lugar</a:t>
            </a:r>
            <a:r>
              <a:rPr lang="en-US" altLang="pt-BR" sz="2400" dirty="0">
                <a:latin typeface="Arial" panose="020B0604020202020204" pitchFamily="34" charset="0"/>
              </a:rPr>
              <a:t> de </a:t>
            </a:r>
            <a:r>
              <a:rPr lang="en-US" altLang="pt-BR" sz="2400" dirty="0" err="1">
                <a:latin typeface="Arial" panose="020B0604020202020204" pitchFamily="34" charset="0"/>
              </a:rPr>
              <a:t>retirar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os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engessamentos</a:t>
            </a:r>
            <a:r>
              <a:rPr lang="en-US" altLang="pt-BR" sz="2400" dirty="0">
                <a:latin typeface="Arial" panose="020B0604020202020204" pitchFamily="34" charset="0"/>
              </a:rPr>
              <a:t> o </a:t>
            </a:r>
            <a:r>
              <a:rPr lang="en-US" altLang="pt-BR" sz="2400" dirty="0" err="1">
                <a:latin typeface="Arial" panose="020B0604020202020204" pitchFamily="34" charset="0"/>
              </a:rPr>
              <a:t>Governo</a:t>
            </a:r>
            <a:r>
              <a:rPr lang="en-US" altLang="pt-BR" sz="2400" dirty="0">
                <a:latin typeface="Arial" panose="020B0604020202020204" pitchFamily="34" charset="0"/>
              </a:rPr>
              <a:t> Federal, </a:t>
            </a:r>
            <a:r>
              <a:rPr lang="en-US" altLang="pt-BR" sz="2400" dirty="0" err="1">
                <a:latin typeface="Arial" panose="020B0604020202020204" pitchFamily="34" charset="0"/>
              </a:rPr>
              <a:t>implantou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uma</a:t>
            </a:r>
            <a:r>
              <a:rPr lang="en-US" altLang="pt-BR" sz="2400" dirty="0">
                <a:latin typeface="Arial" panose="020B0604020202020204" pitchFamily="34" charset="0"/>
              </a:rPr>
              <a:t> nova lei </a:t>
            </a:r>
            <a:r>
              <a:rPr lang="en-US" altLang="pt-BR" sz="2400" dirty="0" err="1">
                <a:latin typeface="Arial" panose="020B0604020202020204" pitchFamily="34" charset="0"/>
              </a:rPr>
              <a:t>portuária</a:t>
            </a:r>
            <a:r>
              <a:rPr lang="en-US" altLang="pt-BR" sz="2400" dirty="0">
                <a:latin typeface="Arial" panose="020B0604020202020204" pitchFamily="34" charset="0"/>
              </a:rPr>
              <a:t>, </a:t>
            </a:r>
            <a:r>
              <a:rPr lang="en-US" altLang="pt-BR" sz="2400" dirty="0" err="1">
                <a:latin typeface="Arial" panose="020B0604020202020204" pitchFamily="34" charset="0"/>
              </a:rPr>
              <a:t>aprofundando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ainda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mais</a:t>
            </a:r>
            <a:r>
              <a:rPr lang="en-US" altLang="pt-BR" sz="2400" dirty="0">
                <a:latin typeface="Arial" panose="020B0604020202020204" pitchFamily="34" charset="0"/>
              </a:rPr>
              <a:t> as </a:t>
            </a:r>
            <a:r>
              <a:rPr lang="en-US" altLang="pt-BR" sz="2400" dirty="0" err="1">
                <a:latin typeface="Arial" panose="020B0604020202020204" pitchFamily="34" charset="0"/>
              </a:rPr>
              <a:t>distorções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em</a:t>
            </a:r>
            <a:r>
              <a:rPr lang="en-US" altLang="pt-BR" sz="2400" dirty="0">
                <a:latin typeface="Arial" panose="020B0604020202020204" pitchFamily="34" charset="0"/>
              </a:rPr>
              <a:t> que o Sistema </a:t>
            </a:r>
            <a:r>
              <a:rPr lang="en-US" altLang="pt-BR" sz="2400" dirty="0" err="1">
                <a:latin typeface="Arial" panose="020B0604020202020204" pitchFamily="34" charset="0"/>
              </a:rPr>
              <a:t>portuário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foi</a:t>
            </a:r>
            <a:r>
              <a:rPr lang="en-US" altLang="pt-BR" sz="2400" dirty="0">
                <a:latin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</a:rPr>
              <a:t>aprisionado</a:t>
            </a:r>
            <a:r>
              <a:rPr lang="en-US" altLang="pt-BR" sz="2400" dirty="0"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Estas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características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Lei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anterior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3959D25E-9BAF-495C-ABCD-158A3D8F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6ED0BCF4-320F-4F8D-87E6-8818FD2069C6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8203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45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Evoluções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modelo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gestão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no Brasil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8596" y="1714488"/>
            <a:ext cx="8001056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MTPAC (incluindo Portos)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fiscaliza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etc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Autoridade Portuária de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fato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29124" y="3500438"/>
            <a:ext cx="3429024" cy="13573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ANTAQ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Agência Nacional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Transportes Aquaviários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Executa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diretrizes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SEP</a:t>
            </a:r>
            <a:endParaRPr lang="pt-B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2"/>
          <p:cNvSpPr/>
          <p:nvPr/>
        </p:nvSpPr>
        <p:spPr>
          <a:xfrm>
            <a:off x="1285852" y="5357826"/>
            <a:ext cx="4786346" cy="100013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Administradora Portuária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(Autoridade </a:t>
            </a:r>
            <a:r>
              <a:rPr lang="en-US" sz="20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sòmente</a:t>
            </a:r>
            <a:r>
              <a:rPr 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denominação</a:t>
            </a:r>
            <a:r>
              <a:rPr 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0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le 18"/>
          <p:cNvSpPr/>
          <p:nvPr/>
        </p:nvSpPr>
        <p:spPr>
          <a:xfrm>
            <a:off x="6429388" y="6215082"/>
            <a:ext cx="1643074" cy="4286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17" name="Conector reto 16"/>
          <p:cNvCxnSpPr/>
          <p:nvPr/>
        </p:nvCxnSpPr>
        <p:spPr>
          <a:xfrm rot="16200000" flipH="1">
            <a:off x="1714500" y="4214813"/>
            <a:ext cx="2143125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rot="5400000">
            <a:off x="5180013" y="5108575"/>
            <a:ext cx="500062" cy="1588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rot="16200000" flipH="1">
            <a:off x="5961857" y="5747544"/>
            <a:ext cx="649287" cy="428625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rot="5400000">
            <a:off x="6322219" y="3321844"/>
            <a:ext cx="357188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rot="16200000" flipH="1">
            <a:off x="6465093" y="4679157"/>
            <a:ext cx="3071813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9"/>
          <p:cNvSpPr/>
          <p:nvPr/>
        </p:nvSpPr>
        <p:spPr>
          <a:xfrm>
            <a:off x="1285852" y="5357826"/>
            <a:ext cx="932594" cy="92499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TCU</a:t>
            </a:r>
          </a:p>
        </p:txBody>
      </p:sp>
      <p:sp>
        <p:nvSpPr>
          <p:cNvPr id="23" name="Rounded Rectangle 9"/>
          <p:cNvSpPr/>
          <p:nvPr/>
        </p:nvSpPr>
        <p:spPr>
          <a:xfrm>
            <a:off x="2143108" y="5369226"/>
            <a:ext cx="945084" cy="91729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CGU</a:t>
            </a:r>
          </a:p>
        </p:txBody>
      </p:sp>
      <p:sp>
        <p:nvSpPr>
          <p:cNvPr id="24" name="Rounded Rectangle 9"/>
          <p:cNvSpPr/>
          <p:nvPr/>
        </p:nvSpPr>
        <p:spPr>
          <a:xfrm>
            <a:off x="4071934" y="5369226"/>
            <a:ext cx="1043616" cy="91729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ounded Rectangle 9"/>
          <p:cNvSpPr/>
          <p:nvPr/>
        </p:nvSpPr>
        <p:spPr>
          <a:xfrm>
            <a:off x="5072066" y="5369226"/>
            <a:ext cx="1103490" cy="91729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</a:t>
            </a:r>
          </a:p>
        </p:txBody>
      </p:sp>
      <p:sp>
        <p:nvSpPr>
          <p:cNvPr id="26" name="Rounded Rectangle 9"/>
          <p:cNvSpPr/>
          <p:nvPr/>
        </p:nvSpPr>
        <p:spPr>
          <a:xfrm>
            <a:off x="3000364" y="5369226"/>
            <a:ext cx="1214446" cy="91729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ANTAQ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714375" y="1214438"/>
            <a:ext cx="7572375" cy="70802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O SISTEMA PORTUÁRIO - COM A NOVA LEGISLAÇÃO BRASILEIRA</a:t>
            </a:r>
          </a:p>
          <a:p>
            <a:pPr algn="ctr" eaLnBrk="1" hangingPunct="1"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Modelo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Contrário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às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melhores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práticas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mundiais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 </a:t>
            </a: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Imagem 2" descr="Câmara dos Deputados">
            <a:extLst>
              <a:ext uri="{FF2B5EF4-FFF2-40B4-BE49-F238E27FC236}">
                <a16:creationId xmlns:a16="http://schemas.microsoft.com/office/drawing/2014/main" id="{F8FE73E1-D0D7-4BB8-BFF1-69E77FAD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D31BE15D-B101-4737-8AA4-15B339BFA491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9165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46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1155683" y="951513"/>
            <a:ext cx="7550441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endParaRPr lang="en-US" altLang="pt-BR" sz="24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endParaRPr lang="en-US" altLang="pt-BR" sz="2400" b="1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Blip>
                <a:blip r:embed="rId4"/>
              </a:buBlip>
            </a:pPr>
            <a:r>
              <a:rPr lang="en-US" altLang="pt-BR" sz="2400" b="1" dirty="0">
                <a:latin typeface="Arial" panose="020B0604020202020204" pitchFamily="34" charset="0"/>
              </a:rPr>
              <a:t>A </a:t>
            </a:r>
            <a:r>
              <a:rPr lang="en-US" altLang="pt-BR" sz="2400" b="1" dirty="0" err="1">
                <a:latin typeface="Arial" panose="020B0604020202020204" pitchFamily="34" charset="0"/>
              </a:rPr>
              <a:t>centralização</a:t>
            </a:r>
            <a:r>
              <a:rPr lang="en-US" altLang="pt-BR" sz="2400" b="1" dirty="0">
                <a:latin typeface="Arial" panose="020B0604020202020204" pitchFamily="34" charset="0"/>
              </a:rPr>
              <a:t> do Sistema </a:t>
            </a:r>
            <a:r>
              <a:rPr lang="en-US" altLang="pt-BR" sz="2400" b="1" dirty="0" err="1">
                <a:latin typeface="Arial" panose="020B0604020202020204" pitchFamily="34" charset="0"/>
              </a:rPr>
              <a:t>portuário</a:t>
            </a:r>
            <a:r>
              <a:rPr lang="en-US" altLang="pt-BR" sz="2400" b="1" dirty="0">
                <a:latin typeface="Arial" panose="020B0604020202020204" pitchFamily="34" charset="0"/>
              </a:rPr>
              <a:t> e</a:t>
            </a:r>
          </a:p>
          <a:p>
            <a:pPr algn="just">
              <a:spcBef>
                <a:spcPct val="0"/>
              </a:spcBef>
              <a:buNone/>
            </a:pPr>
            <a:endParaRPr lang="en-US" altLang="pt-BR" sz="2400" b="1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Blip>
                <a:blip r:embed="rId4"/>
              </a:buBlip>
            </a:pPr>
            <a:r>
              <a:rPr lang="en-US" altLang="pt-BR" sz="2400" b="1" dirty="0">
                <a:latin typeface="Arial" panose="020B0604020202020204" pitchFamily="34" charset="0"/>
              </a:rPr>
              <a:t>O </a:t>
            </a:r>
            <a:r>
              <a:rPr lang="en-US" altLang="pt-BR" sz="2400" b="1" dirty="0" err="1">
                <a:latin typeface="Arial" panose="020B0604020202020204" pitchFamily="34" charset="0"/>
              </a:rPr>
              <a:t>enfraquecimento</a:t>
            </a:r>
            <a:r>
              <a:rPr lang="en-US" altLang="pt-BR" sz="2400" b="1" dirty="0">
                <a:latin typeface="Arial" panose="020B0604020202020204" pitchFamily="34" charset="0"/>
              </a:rPr>
              <a:t> das </a:t>
            </a:r>
            <a:r>
              <a:rPr lang="en-US" altLang="pt-BR" sz="2400" b="1" dirty="0" err="1">
                <a:latin typeface="Arial" panose="020B0604020202020204" pitchFamily="34" charset="0"/>
              </a:rPr>
              <a:t>Administrações</a:t>
            </a:r>
            <a:r>
              <a:rPr lang="en-US" altLang="pt-BR" sz="2400" b="1" dirty="0">
                <a:latin typeface="Arial" panose="020B0604020202020204" pitchFamily="34" charset="0"/>
              </a:rPr>
              <a:t> </a:t>
            </a:r>
            <a:r>
              <a:rPr lang="en-US" altLang="pt-BR" sz="2400" b="1" dirty="0" err="1">
                <a:latin typeface="Arial" panose="020B0604020202020204" pitchFamily="34" charset="0"/>
              </a:rPr>
              <a:t>portuárias</a:t>
            </a:r>
            <a:r>
              <a:rPr lang="en-US" altLang="pt-BR" sz="2400" b="1" dirty="0">
                <a:latin typeface="Arial" panose="020B0604020202020204" pitchFamily="34" charset="0"/>
              </a:rPr>
              <a:t> </a:t>
            </a:r>
            <a:r>
              <a:rPr lang="en-US" altLang="pt-BR" sz="2400" b="1" dirty="0" err="1">
                <a:latin typeface="Arial" panose="020B0604020202020204" pitchFamily="34" charset="0"/>
              </a:rPr>
              <a:t>locais</a:t>
            </a:r>
            <a:r>
              <a:rPr lang="en-US" altLang="pt-BR" sz="2400" b="1" dirty="0">
                <a:latin typeface="Arial" panose="020B0604020202020204" pitchFamily="34" charset="0"/>
              </a:rPr>
              <a:t>;</a:t>
            </a:r>
          </a:p>
          <a:p>
            <a:pPr algn="just">
              <a:spcBef>
                <a:spcPct val="0"/>
              </a:spcBef>
              <a:buNone/>
            </a:pPr>
            <a:endParaRPr lang="en-US" altLang="pt-BR" sz="2400" b="1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Blip>
                <a:blip r:embed="rId4"/>
              </a:buBlip>
            </a:pPr>
            <a:r>
              <a:rPr lang="en-US" altLang="pt-BR" sz="2400" b="1" dirty="0" err="1">
                <a:latin typeface="Arial" panose="020B0604020202020204" pitchFamily="34" charset="0"/>
              </a:rPr>
              <a:t>Destacam</a:t>
            </a:r>
            <a:r>
              <a:rPr lang="en-US" altLang="pt-BR" sz="2400" b="1" dirty="0">
                <a:latin typeface="Arial" panose="020B0604020202020204" pitchFamily="34" charset="0"/>
              </a:rPr>
              <a:t>-se entre </a:t>
            </a:r>
            <a:r>
              <a:rPr lang="en-US" altLang="pt-BR" sz="2400" b="1" dirty="0" err="1">
                <a:latin typeface="Arial" panose="020B0604020202020204" pitchFamily="34" charset="0"/>
              </a:rPr>
              <a:t>os</a:t>
            </a:r>
            <a:r>
              <a:rPr lang="en-US" altLang="pt-BR" sz="2400" b="1" dirty="0">
                <a:latin typeface="Arial" panose="020B0604020202020204" pitchFamily="34" charset="0"/>
              </a:rPr>
              <a:t> </a:t>
            </a:r>
            <a:r>
              <a:rPr lang="en-US" altLang="pt-BR" sz="2400" b="1" dirty="0" err="1">
                <a:latin typeface="Arial" panose="020B0604020202020204" pitchFamily="34" charset="0"/>
              </a:rPr>
              <a:t>grandes</a:t>
            </a:r>
            <a:r>
              <a:rPr lang="en-US" altLang="pt-BR" sz="2400" b="1" dirty="0">
                <a:latin typeface="Arial" panose="020B0604020202020204" pitchFamily="34" charset="0"/>
              </a:rPr>
              <a:t> </a:t>
            </a:r>
            <a:r>
              <a:rPr lang="en-US" altLang="pt-BR" sz="2400" b="1" dirty="0" err="1">
                <a:latin typeface="Arial" panose="020B0604020202020204" pitchFamily="34" charset="0"/>
              </a:rPr>
              <a:t>prejuízos</a:t>
            </a:r>
            <a:r>
              <a:rPr lang="en-US" altLang="pt-BR" sz="2400" b="1" dirty="0">
                <a:latin typeface="Arial" panose="020B0604020202020204" pitchFamily="34" charset="0"/>
              </a:rPr>
              <a:t> que a </a:t>
            </a:r>
            <a:r>
              <a:rPr lang="en-US" altLang="pt-BR" sz="2400" b="1" dirty="0" err="1">
                <a:latin typeface="Arial" panose="020B0604020202020204" pitchFamily="34" charset="0"/>
              </a:rPr>
              <a:t>atual</a:t>
            </a:r>
            <a:r>
              <a:rPr lang="en-US" altLang="pt-BR" sz="2400" b="1" dirty="0">
                <a:latin typeface="Arial" panose="020B0604020202020204" pitchFamily="34" charset="0"/>
              </a:rPr>
              <a:t> Lei 12.815/13 </a:t>
            </a:r>
            <a:r>
              <a:rPr lang="en-US" altLang="pt-BR" sz="2400" b="1" dirty="0" err="1">
                <a:latin typeface="Arial" panose="020B0604020202020204" pitchFamily="34" charset="0"/>
              </a:rPr>
              <a:t>trouxe</a:t>
            </a:r>
            <a:r>
              <a:rPr lang="en-US" altLang="pt-BR" sz="2400" b="1" dirty="0">
                <a:latin typeface="Arial" panose="020B0604020202020204" pitchFamily="34" charset="0"/>
              </a:rPr>
              <a:t> para o Sistema </a:t>
            </a:r>
            <a:r>
              <a:rPr lang="en-US" altLang="pt-BR" sz="2400" b="1" dirty="0" err="1">
                <a:latin typeface="Arial" panose="020B0604020202020204" pitchFamily="34" charset="0"/>
              </a:rPr>
              <a:t>portuário</a:t>
            </a:r>
            <a:r>
              <a:rPr lang="en-US" altLang="pt-BR" sz="2400" b="1" dirty="0">
                <a:latin typeface="Arial" panose="020B0604020202020204" pitchFamily="34" charset="0"/>
              </a:rPr>
              <a:t> </a:t>
            </a:r>
            <a:r>
              <a:rPr lang="en-US" altLang="pt-BR" sz="2400" b="1" dirty="0" err="1">
                <a:latin typeface="Arial" panose="020B0604020202020204" pitchFamily="34" charset="0"/>
              </a:rPr>
              <a:t>brasileiro</a:t>
            </a:r>
            <a:r>
              <a:rPr lang="en-US" altLang="pt-BR" sz="2400" b="1" dirty="0">
                <a:latin typeface="Arial" panose="020B0604020202020204" pitchFamily="34" charset="0"/>
              </a:rPr>
              <a:t>.</a:t>
            </a:r>
            <a:endParaRPr lang="en-US" altLang="pt-BR" sz="24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endParaRPr lang="en-US" altLang="pt-BR" sz="1000" dirty="0">
              <a:latin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Estas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características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u="sng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</a:t>
            </a:r>
            <a:r>
              <a:rPr lang="en-US" sz="2000" b="1" u="sng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Lei </a:t>
            </a:r>
            <a:r>
              <a:rPr lang="en-US" sz="2000" b="1" u="sng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b="1" u="sng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u="sng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atual</a:t>
            </a:r>
            <a:endParaRPr lang="pt-BR" sz="2000" u="sng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F8BA0111-396F-4F12-8AF7-E2EB4ADB1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385ADE2-797C-4C15-8BCE-C78C2662B384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3855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17" y="-913786"/>
            <a:ext cx="9683434" cy="9086825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47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121581" y="2324254"/>
            <a:ext cx="32246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Alguns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exemplos de </a:t>
            </a:r>
            <a:r>
              <a:rPr lang="pt-B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Adm.Portuária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Eficiente/eficaz</a:t>
            </a:r>
          </a:p>
        </p:txBody>
      </p:sp>
    </p:spTree>
    <p:extLst>
      <p:ext uri="{BB962C8B-B14F-4D97-AF65-F5344CB8AC3E}">
        <p14:creationId xmlns:p14="http://schemas.microsoft.com/office/powerpoint/2010/main" val="11637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48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026535" y="518769"/>
            <a:ext cx="5867537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Destaques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para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alguns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descentralizados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25169" y="790089"/>
            <a:ext cx="7580955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Los Angeles – </a:t>
            </a:r>
            <a:r>
              <a:rPr lang="pt-BR" sz="2400" b="1" dirty="0" err="1">
                <a:cs typeface="Arial"/>
              </a:rPr>
              <a:t>Long</a:t>
            </a:r>
            <a:r>
              <a:rPr lang="pt-BR" sz="2400" b="1" dirty="0">
                <a:cs typeface="Arial"/>
              </a:rPr>
              <a:t> Beach</a:t>
            </a:r>
            <a:endParaRPr lang="en-US" sz="2400" dirty="0">
              <a:cs typeface="Arial"/>
            </a:endParaRPr>
          </a:p>
          <a:p>
            <a:pPr lvl="1" algn="just" eaLnBrk="1" hangingPunct="1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Movimentam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cerca</a:t>
            </a:r>
            <a:r>
              <a:rPr lang="en-US" sz="2400" dirty="0">
                <a:cs typeface="Arial"/>
              </a:rPr>
              <a:t> de 40% do Comércio exterior </a:t>
            </a:r>
            <a:r>
              <a:rPr lang="en-US" sz="2400" dirty="0" err="1">
                <a:cs typeface="Arial"/>
              </a:rPr>
              <a:t>americado</a:t>
            </a:r>
            <a:r>
              <a:rPr lang="en-US" sz="2400" dirty="0">
                <a:cs typeface="Arial"/>
              </a:rPr>
              <a:t> de </a:t>
            </a:r>
            <a:r>
              <a:rPr lang="en-US" sz="2400" dirty="0" err="1">
                <a:cs typeface="Arial"/>
              </a:rPr>
              <a:t>contêineres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>
                <a:cs typeface="Arial"/>
              </a:rPr>
              <a:t>São </a:t>
            </a:r>
            <a:r>
              <a:rPr lang="en-US" sz="2400" dirty="0" err="1">
                <a:cs typeface="Arial"/>
              </a:rPr>
              <a:t>administrados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pelo</a:t>
            </a:r>
            <a:r>
              <a:rPr lang="en-US" sz="2400" dirty="0">
                <a:cs typeface="Arial"/>
              </a:rPr>
              <a:t> Estado da California e </a:t>
            </a:r>
            <a:r>
              <a:rPr lang="en-US" sz="2400" dirty="0" err="1">
                <a:cs typeface="Arial"/>
              </a:rPr>
              <a:t>seus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Municípios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Totalmente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profissionalizados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defRPr/>
            </a:pPr>
            <a:endParaRPr lang="en-US" sz="20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New York – New Jersey</a:t>
            </a:r>
            <a:endParaRPr lang="en-US" sz="2400" dirty="0">
              <a:cs typeface="Arial"/>
            </a:endParaRPr>
          </a:p>
          <a:p>
            <a:pPr lvl="1" algn="just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>
                <a:cs typeface="Arial"/>
              </a:rPr>
              <a:t>São </a:t>
            </a:r>
            <a:r>
              <a:rPr lang="en-US" sz="2400" dirty="0" err="1">
                <a:cs typeface="Arial"/>
              </a:rPr>
              <a:t>administrados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pelos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seus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Municípios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Totalmente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profissionalizados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Investiram</a:t>
            </a:r>
            <a:r>
              <a:rPr lang="en-US" sz="2400" dirty="0">
                <a:cs typeface="Arial"/>
              </a:rPr>
              <a:t> em </a:t>
            </a:r>
            <a:r>
              <a:rPr lang="en-US" sz="2400" dirty="0" err="1">
                <a:cs typeface="Arial"/>
              </a:rPr>
              <a:t>várias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atividades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definidas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pelos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Municípios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Aeroporto</a:t>
            </a:r>
            <a:r>
              <a:rPr lang="en-US" sz="2400" dirty="0">
                <a:cs typeface="Arial"/>
              </a:rPr>
              <a:t> JFK – </a:t>
            </a:r>
            <a:r>
              <a:rPr lang="en-US" sz="2400" dirty="0" err="1">
                <a:cs typeface="Arial"/>
              </a:rPr>
              <a:t>Túneis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ligando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Manhatan</a:t>
            </a:r>
            <a:r>
              <a:rPr lang="en-US" sz="2400" dirty="0">
                <a:cs typeface="Arial"/>
              </a:rPr>
              <a:t> e Torres </a:t>
            </a:r>
            <a:r>
              <a:rPr lang="en-US" sz="2400" dirty="0" err="1">
                <a:cs typeface="Arial"/>
              </a:rPr>
              <a:t>Gêmas</a:t>
            </a:r>
            <a:r>
              <a:rPr lang="en-US" sz="2400" dirty="0">
                <a:cs typeface="Arial"/>
              </a:rPr>
              <a:t>.</a:t>
            </a:r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0C37006B-60FD-4649-9C39-77BF62A1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FA4E8C45-0D30-48F1-8360-3E7715CDF258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0593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49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026535" y="518769"/>
            <a:ext cx="5867537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Destaques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para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alguns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descentralizados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25169" y="790089"/>
            <a:ext cx="758095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Houston</a:t>
            </a:r>
            <a:endParaRPr lang="en-US" sz="2400" dirty="0">
              <a:cs typeface="Arial"/>
            </a:endParaRPr>
          </a:p>
          <a:p>
            <a:pPr lvl="1" algn="just" eaLnBrk="1" hangingPunct="1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Propriedade</a:t>
            </a:r>
            <a:r>
              <a:rPr lang="en-US" sz="2400" dirty="0">
                <a:cs typeface="Arial"/>
              </a:rPr>
              <a:t> e </a:t>
            </a:r>
            <a:r>
              <a:rPr lang="en-US" sz="2400" dirty="0" err="1">
                <a:cs typeface="Arial"/>
              </a:rPr>
              <a:t>administrados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pelos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Municípios</a:t>
            </a:r>
            <a:r>
              <a:rPr lang="en-US" sz="2400" dirty="0">
                <a:cs typeface="Arial"/>
              </a:rPr>
              <a:t> do </a:t>
            </a:r>
            <a:r>
              <a:rPr lang="en-US" sz="2400" dirty="0" err="1">
                <a:cs typeface="Arial"/>
              </a:rPr>
              <a:t>Condado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Totalmente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profissionalizados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Maior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complexo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portuário</a:t>
            </a:r>
            <a:r>
              <a:rPr lang="en-US" sz="2400" dirty="0">
                <a:cs typeface="Arial"/>
              </a:rPr>
              <a:t> de </a:t>
            </a:r>
            <a:r>
              <a:rPr lang="en-US" sz="2400" dirty="0" err="1">
                <a:cs typeface="Arial"/>
              </a:rPr>
              <a:t>combustíveis</a:t>
            </a:r>
            <a:r>
              <a:rPr lang="en-US" sz="2400" dirty="0">
                <a:cs typeface="Arial"/>
              </a:rPr>
              <a:t> dos EUA;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Conta</a:t>
            </a:r>
            <a:r>
              <a:rPr lang="en-US" sz="2400" dirty="0">
                <a:cs typeface="Arial"/>
              </a:rPr>
              <a:t> com </a:t>
            </a:r>
            <a:r>
              <a:rPr lang="en-US" sz="2400" dirty="0" err="1">
                <a:cs typeface="Arial"/>
              </a:rPr>
              <a:t>refinarias</a:t>
            </a:r>
            <a:r>
              <a:rPr lang="en-US" sz="2400" dirty="0">
                <a:cs typeface="Arial"/>
              </a:rPr>
              <a:t> de </a:t>
            </a:r>
            <a:r>
              <a:rPr lang="en-US" sz="2400" dirty="0" err="1">
                <a:cs typeface="Arial"/>
              </a:rPr>
              <a:t>petróleo</a:t>
            </a:r>
            <a:r>
              <a:rPr lang="en-US" sz="2400" dirty="0">
                <a:cs typeface="Arial"/>
              </a:rPr>
              <a:t> e </a:t>
            </a:r>
            <a:r>
              <a:rPr lang="en-US" sz="2400" dirty="0" err="1">
                <a:cs typeface="Arial"/>
              </a:rPr>
              <a:t>indústrias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defRPr/>
            </a:pPr>
            <a:endParaRPr lang="en-US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 err="1">
                <a:cs typeface="Arial"/>
              </a:rPr>
              <a:t>Roterdam</a:t>
            </a:r>
            <a:endParaRPr lang="en-US" sz="2400" dirty="0">
              <a:cs typeface="Arial"/>
            </a:endParaRPr>
          </a:p>
          <a:p>
            <a:pPr lvl="1" algn="just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>
                <a:cs typeface="Arial"/>
              </a:rPr>
              <a:t>De </a:t>
            </a:r>
            <a:r>
              <a:rPr lang="en-US" sz="2400" dirty="0" err="1">
                <a:cs typeface="Arial"/>
              </a:rPr>
              <a:t>propriedade</a:t>
            </a:r>
            <a:r>
              <a:rPr lang="en-US" sz="2400" dirty="0">
                <a:cs typeface="Arial"/>
              </a:rPr>
              <a:t> do </a:t>
            </a:r>
            <a:r>
              <a:rPr lang="en-US" sz="2400" dirty="0" err="1">
                <a:cs typeface="Arial"/>
              </a:rPr>
              <a:t>Município</a:t>
            </a:r>
            <a:r>
              <a:rPr lang="en-US" sz="2400" dirty="0">
                <a:cs typeface="Arial"/>
              </a:rPr>
              <a:t> (70%) e </a:t>
            </a:r>
            <a:r>
              <a:rPr lang="en-US" sz="2400" dirty="0" err="1">
                <a:cs typeface="Arial"/>
              </a:rPr>
              <a:t>Holanda</a:t>
            </a:r>
            <a:r>
              <a:rPr lang="en-US" sz="2400" dirty="0">
                <a:cs typeface="Arial"/>
              </a:rPr>
              <a:t> (30%)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Totalmente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profissionalizado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Distribui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dividendos</a:t>
            </a:r>
            <a:r>
              <a:rPr lang="en-US" sz="2400" dirty="0">
                <a:cs typeface="Arial"/>
              </a:rPr>
              <a:t> para </a:t>
            </a:r>
            <a:r>
              <a:rPr lang="en-US" sz="2400" dirty="0" err="1">
                <a:cs typeface="Arial"/>
              </a:rPr>
              <a:t>seus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acionistas</a:t>
            </a:r>
            <a:r>
              <a:rPr lang="en-US" sz="2400" dirty="0">
                <a:cs typeface="Arial"/>
              </a:rPr>
              <a:t> (</a:t>
            </a:r>
            <a:r>
              <a:rPr lang="en-US" sz="2400" dirty="0" err="1">
                <a:cs typeface="Arial"/>
              </a:rPr>
              <a:t>Município</a:t>
            </a:r>
            <a:r>
              <a:rPr lang="en-US" sz="2400" dirty="0">
                <a:cs typeface="Arial"/>
              </a:rPr>
              <a:t> e </a:t>
            </a:r>
            <a:r>
              <a:rPr lang="en-US" sz="2400" dirty="0" err="1">
                <a:cs typeface="Arial"/>
              </a:rPr>
              <a:t>Holanda</a:t>
            </a:r>
            <a:r>
              <a:rPr lang="en-US" sz="2400" dirty="0">
                <a:cs typeface="Arial"/>
              </a:rPr>
              <a:t>);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>
                <a:cs typeface="Arial"/>
              </a:rPr>
              <a:t>Pela </a:t>
            </a:r>
            <a:r>
              <a:rPr lang="en-US" sz="2400" dirty="0" err="1">
                <a:cs typeface="Arial"/>
              </a:rPr>
              <a:t>primeira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vez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precisou</a:t>
            </a:r>
            <a:r>
              <a:rPr lang="en-US" sz="2400" dirty="0">
                <a:cs typeface="Arial"/>
              </a:rPr>
              <a:t> de </a:t>
            </a:r>
            <a:r>
              <a:rPr lang="en-US" sz="2400" dirty="0" err="1">
                <a:cs typeface="Arial"/>
              </a:rPr>
              <a:t>recursos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públicos</a:t>
            </a:r>
            <a:r>
              <a:rPr lang="en-US" sz="2400" dirty="0">
                <a:cs typeface="Arial"/>
              </a:rPr>
              <a:t> da </a:t>
            </a:r>
            <a:r>
              <a:rPr lang="en-US" sz="2400" dirty="0" err="1">
                <a:cs typeface="Arial"/>
              </a:rPr>
              <a:t>Holanda</a:t>
            </a:r>
            <a:r>
              <a:rPr lang="en-US" sz="2400" dirty="0">
                <a:cs typeface="Arial"/>
              </a:rPr>
              <a:t> para a </a:t>
            </a:r>
            <a:r>
              <a:rPr lang="en-US" sz="2400" dirty="0" err="1">
                <a:cs typeface="Arial"/>
              </a:rPr>
              <a:t>expansão</a:t>
            </a:r>
            <a:r>
              <a:rPr lang="en-US" sz="2400" dirty="0">
                <a:cs typeface="Arial"/>
              </a:rPr>
              <a:t> do </a:t>
            </a:r>
            <a:r>
              <a:rPr lang="en-US" sz="2400" dirty="0" err="1">
                <a:cs typeface="Arial"/>
              </a:rPr>
              <a:t>Masvlat</a:t>
            </a:r>
            <a:r>
              <a:rPr lang="en-US" sz="2400" dirty="0">
                <a:cs typeface="Arial"/>
              </a:rPr>
              <a:t> II;</a:t>
            </a:r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1889BD0C-A997-4CA2-8DF6-7237708F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C8FC9457-0121-4B3E-8F5D-7CBA26091405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5122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Destaques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iniciais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sobre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a FENOP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1119926" y="2058076"/>
            <a:ext cx="7629049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en-US" altLang="pt-BR" sz="1400" dirty="0"/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n-US" altLang="pt-BR" sz="2200" dirty="0"/>
              <a:t>A </a:t>
            </a:r>
            <a:r>
              <a:rPr lang="en-US" altLang="pt-BR" sz="2200" b="1" dirty="0"/>
              <a:t>FENOP – </a:t>
            </a:r>
            <a:r>
              <a:rPr lang="en-US" altLang="pt-BR" sz="2200" b="1" dirty="0" err="1"/>
              <a:t>Federação</a:t>
            </a:r>
            <a:r>
              <a:rPr lang="en-US" altLang="pt-BR" sz="2200" b="1" dirty="0"/>
              <a:t> Nacional dos </a:t>
            </a:r>
            <a:r>
              <a:rPr lang="en-US" altLang="pt-BR" sz="2200" b="1" dirty="0" err="1"/>
              <a:t>Operadores</a:t>
            </a:r>
            <a:r>
              <a:rPr lang="en-US" altLang="pt-BR" sz="2200" b="1" dirty="0"/>
              <a:t> Portuários </a:t>
            </a:r>
            <a:r>
              <a:rPr lang="en-US" altLang="pt-BR" sz="2200" dirty="0"/>
              <a:t>é a </a:t>
            </a:r>
            <a:r>
              <a:rPr lang="en-US" altLang="pt-BR" sz="2200" dirty="0" err="1"/>
              <a:t>entidade</a:t>
            </a:r>
            <a:r>
              <a:rPr lang="en-US" altLang="pt-BR" sz="2200" dirty="0"/>
              <a:t> </a:t>
            </a:r>
            <a:r>
              <a:rPr lang="en-US" altLang="pt-BR" sz="2200" dirty="0" err="1"/>
              <a:t>nacional</a:t>
            </a:r>
            <a:r>
              <a:rPr lang="en-US" altLang="pt-BR" sz="2200" dirty="0"/>
              <a:t> do Sistema </a:t>
            </a:r>
            <a:r>
              <a:rPr lang="en-US" altLang="pt-BR" sz="2200" dirty="0" err="1"/>
              <a:t>federativo</a:t>
            </a:r>
            <a:r>
              <a:rPr lang="en-US" altLang="pt-BR" sz="2200" dirty="0"/>
              <a:t>, que </a:t>
            </a:r>
            <a:r>
              <a:rPr lang="en-US" altLang="pt-BR" sz="2200" dirty="0" err="1"/>
              <a:t>representa</a:t>
            </a:r>
            <a:r>
              <a:rPr lang="en-US" altLang="pt-BR" sz="2200" dirty="0"/>
              <a:t> </a:t>
            </a:r>
            <a:r>
              <a:rPr lang="en-US" altLang="pt-BR" sz="2200" dirty="0" err="1"/>
              <a:t>todas</a:t>
            </a:r>
            <a:r>
              <a:rPr lang="en-US" altLang="pt-BR" sz="2200" dirty="0"/>
              <a:t> as </a:t>
            </a:r>
            <a:r>
              <a:rPr lang="en-US" altLang="pt-BR" sz="2200" dirty="0" err="1"/>
              <a:t>empresas</a:t>
            </a:r>
            <a:r>
              <a:rPr lang="en-US" altLang="pt-BR" sz="2200" dirty="0"/>
              <a:t> que </a:t>
            </a:r>
            <a:r>
              <a:rPr lang="en-US" altLang="pt-BR" sz="2200" dirty="0" err="1"/>
              <a:t>investem</a:t>
            </a:r>
            <a:r>
              <a:rPr lang="en-US" altLang="pt-BR" sz="2200" dirty="0"/>
              <a:t> e </a:t>
            </a:r>
            <a:r>
              <a:rPr lang="en-US" altLang="pt-BR" sz="2200" dirty="0" err="1"/>
              <a:t>realizam</a:t>
            </a:r>
            <a:r>
              <a:rPr lang="en-US" altLang="pt-BR" sz="2200" dirty="0"/>
              <a:t> as </a:t>
            </a:r>
            <a:r>
              <a:rPr lang="en-US" altLang="pt-BR" sz="2200" dirty="0" err="1"/>
              <a:t>operações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nos</a:t>
            </a:r>
            <a:r>
              <a:rPr lang="en-US" altLang="pt-BR" sz="2200" dirty="0"/>
              <a:t> Portos </a:t>
            </a:r>
            <a:r>
              <a:rPr lang="en-US" altLang="pt-BR" sz="2200" dirty="0" err="1"/>
              <a:t>Organizados</a:t>
            </a:r>
            <a:r>
              <a:rPr lang="en-US" altLang="pt-BR" sz="2200" dirty="0"/>
              <a:t> do </a:t>
            </a:r>
            <a:r>
              <a:rPr lang="en-US" altLang="pt-BR" sz="2200" dirty="0" err="1"/>
              <a:t>país</a:t>
            </a:r>
            <a:r>
              <a:rPr lang="en-US" altLang="pt-BR" sz="2200" dirty="0"/>
              <a:t> (</a:t>
            </a:r>
            <a:r>
              <a:rPr lang="en-US" altLang="pt-BR" sz="2200" dirty="0" err="1"/>
              <a:t>denominados</a:t>
            </a:r>
            <a:r>
              <a:rPr lang="en-US" altLang="pt-BR" sz="2200" dirty="0"/>
              <a:t> Portos </a:t>
            </a:r>
            <a:r>
              <a:rPr lang="en-US" altLang="pt-BR" sz="2200" dirty="0" err="1"/>
              <a:t>Públicos</a:t>
            </a:r>
            <a:r>
              <a:rPr lang="en-US" altLang="pt-BR" sz="2200" dirty="0"/>
              <a:t>), </a:t>
            </a:r>
            <a:r>
              <a:rPr lang="en-US" altLang="pt-BR" sz="2200" dirty="0" err="1"/>
              <a:t>por</a:t>
            </a:r>
            <a:r>
              <a:rPr lang="en-US" altLang="pt-BR" sz="2200" dirty="0"/>
              <a:t> </a:t>
            </a:r>
            <a:r>
              <a:rPr lang="en-US" altLang="pt-BR" sz="2200" dirty="0" err="1"/>
              <a:t>meio</a:t>
            </a:r>
            <a:r>
              <a:rPr lang="en-US" altLang="pt-BR" sz="2200" dirty="0"/>
              <a:t> dos </a:t>
            </a:r>
            <a:r>
              <a:rPr lang="en-US" altLang="pt-BR" sz="2200" dirty="0" err="1"/>
              <a:t>Sindicatos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empresariais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locais</a:t>
            </a:r>
            <a:r>
              <a:rPr lang="en-US" altLang="pt-BR" sz="2200" dirty="0"/>
              <a:t>; </a:t>
            </a:r>
          </a:p>
          <a:p>
            <a:pPr algn="just" eaLnBrk="1" hangingPunct="1"/>
            <a:endParaRPr lang="en-US" altLang="pt-BR" sz="1400" dirty="0"/>
          </a:p>
          <a:p>
            <a:pPr algn="just" eaLnBrk="1" hangingPunct="1"/>
            <a:endParaRPr lang="en-US" altLang="pt-BR" sz="1400" dirty="0"/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n-US" altLang="pt-BR" sz="2200" dirty="0"/>
              <a:t>A </a:t>
            </a:r>
            <a:r>
              <a:rPr lang="en-US" altLang="pt-BR" sz="2200" b="1" dirty="0"/>
              <a:t>FENOP </a:t>
            </a:r>
            <a:r>
              <a:rPr lang="en-US" altLang="pt-BR" sz="2200" b="1" dirty="0" err="1"/>
              <a:t>foi</a:t>
            </a:r>
            <a:r>
              <a:rPr lang="en-US" altLang="pt-BR" sz="2200" b="1" dirty="0"/>
              <a:t> </a:t>
            </a:r>
            <a:r>
              <a:rPr lang="en-US" altLang="pt-BR" sz="2200" b="1" dirty="0" err="1"/>
              <a:t>fundada</a:t>
            </a:r>
            <a:r>
              <a:rPr lang="en-US" altLang="pt-BR" sz="2200" b="1" dirty="0"/>
              <a:t> </a:t>
            </a:r>
            <a:r>
              <a:rPr lang="en-US" altLang="pt-BR" sz="2200" b="1" dirty="0" err="1"/>
              <a:t>em</a:t>
            </a:r>
            <a:r>
              <a:rPr lang="en-US" altLang="pt-BR" sz="2200" b="1" dirty="0"/>
              <a:t> 01 de Agosto de 1.994 </a:t>
            </a:r>
            <a:r>
              <a:rPr lang="en-US" altLang="pt-BR" sz="2200" dirty="0"/>
              <a:t>(Lei 8.630 de 25 de </a:t>
            </a:r>
            <a:r>
              <a:rPr lang="en-US" altLang="pt-BR" sz="2200" dirty="0" err="1"/>
              <a:t>fevereiro</a:t>
            </a:r>
            <a:r>
              <a:rPr lang="en-US" altLang="pt-BR" sz="2200" dirty="0"/>
              <a:t> de 1.993)</a:t>
            </a:r>
            <a:endParaRPr lang="en-US" altLang="pt-BR" sz="1000" dirty="0"/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3727AF58-9AFB-4146-B5B7-50EE2B9F1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03EC1321-0E9D-454E-8EA6-B79CD6523A01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1804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50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026535" y="518769"/>
            <a:ext cx="5867537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Destaques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para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alguns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descentralizados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25169" y="790089"/>
            <a:ext cx="758095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 err="1">
                <a:cs typeface="Arial"/>
              </a:rPr>
              <a:t>Antwerpia</a:t>
            </a:r>
            <a:endParaRPr lang="en-US" sz="2400" dirty="0">
              <a:cs typeface="Arial"/>
            </a:endParaRPr>
          </a:p>
          <a:p>
            <a:pPr lvl="1" algn="just" eaLnBrk="1" hangingPunct="1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Propriedade</a:t>
            </a:r>
            <a:r>
              <a:rPr lang="en-US" sz="2400" dirty="0">
                <a:cs typeface="Arial"/>
              </a:rPr>
              <a:t> e </a:t>
            </a:r>
            <a:r>
              <a:rPr lang="en-US" sz="2400" dirty="0" err="1">
                <a:cs typeface="Arial"/>
              </a:rPr>
              <a:t>administrado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pelo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Município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>
                <a:cs typeface="Arial"/>
              </a:rPr>
              <a:t>O Secretário de Portos do </a:t>
            </a:r>
            <a:r>
              <a:rPr lang="en-US" sz="2400" dirty="0" err="1">
                <a:cs typeface="Arial"/>
              </a:rPr>
              <a:t>Municípios</a:t>
            </a:r>
            <a:r>
              <a:rPr lang="en-US" sz="2400" dirty="0">
                <a:cs typeface="Arial"/>
              </a:rPr>
              <a:t> é </a:t>
            </a:r>
            <a:r>
              <a:rPr lang="en-US" sz="2400" dirty="0" err="1">
                <a:cs typeface="Arial"/>
              </a:rPr>
              <a:t>automaticamente</a:t>
            </a:r>
            <a:r>
              <a:rPr lang="en-US" sz="2400" dirty="0">
                <a:cs typeface="Arial"/>
              </a:rPr>
              <a:t> o Presidente do Porto;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Porém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quem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administra</a:t>
            </a:r>
            <a:r>
              <a:rPr lang="en-US" sz="2400" dirty="0">
                <a:cs typeface="Arial"/>
              </a:rPr>
              <a:t> é o </a:t>
            </a:r>
            <a:r>
              <a:rPr lang="en-US" sz="2400" dirty="0" err="1">
                <a:cs typeface="Arial"/>
              </a:rPr>
              <a:t>Diretor</a:t>
            </a:r>
            <a:r>
              <a:rPr lang="en-US" sz="2400" dirty="0">
                <a:cs typeface="Arial"/>
              </a:rPr>
              <a:t> Geral (</a:t>
            </a:r>
            <a:r>
              <a:rPr lang="en-US" sz="2400" dirty="0" err="1">
                <a:cs typeface="Arial"/>
              </a:rPr>
              <a:t>prossional</a:t>
            </a:r>
            <a:r>
              <a:rPr lang="en-US" sz="2400" dirty="0">
                <a:cs typeface="Arial"/>
              </a:rPr>
              <a:t> de </a:t>
            </a:r>
            <a:r>
              <a:rPr lang="en-US" sz="2400" dirty="0" err="1">
                <a:cs typeface="Arial"/>
              </a:rPr>
              <a:t>carreira</a:t>
            </a:r>
            <a:r>
              <a:rPr lang="en-US" sz="2400" dirty="0">
                <a:cs typeface="Arial"/>
              </a:rPr>
              <a:t>)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Totalmente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profissionalizados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defRPr/>
            </a:pPr>
            <a:endParaRPr lang="en-US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 err="1">
                <a:cs typeface="Arial"/>
              </a:rPr>
              <a:t>Ningboo</a:t>
            </a:r>
            <a:r>
              <a:rPr lang="pt-BR" sz="2400" b="1" dirty="0">
                <a:cs typeface="Arial"/>
              </a:rPr>
              <a:t> e outros portos Chineses</a:t>
            </a:r>
            <a:endParaRPr lang="en-US" sz="2400" dirty="0">
              <a:cs typeface="Arial"/>
            </a:endParaRPr>
          </a:p>
          <a:p>
            <a:pPr lvl="1" algn="just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Propriedade</a:t>
            </a:r>
            <a:r>
              <a:rPr lang="en-US" sz="2400" dirty="0">
                <a:cs typeface="Arial"/>
              </a:rPr>
              <a:t> do </a:t>
            </a:r>
            <a:r>
              <a:rPr lang="en-US" sz="2400" dirty="0" err="1">
                <a:cs typeface="Arial"/>
              </a:rPr>
              <a:t>Município</a:t>
            </a:r>
            <a:r>
              <a:rPr lang="en-US" sz="2400" dirty="0">
                <a:cs typeface="Arial"/>
              </a:rPr>
              <a:t> e </a:t>
            </a:r>
            <a:r>
              <a:rPr lang="en-US" sz="2400" dirty="0" err="1">
                <a:cs typeface="Arial"/>
              </a:rPr>
              <a:t>Arrendatários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Município</a:t>
            </a:r>
            <a:r>
              <a:rPr lang="en-US" sz="2400" dirty="0">
                <a:cs typeface="Arial"/>
              </a:rPr>
              <a:t> é a </a:t>
            </a:r>
            <a:r>
              <a:rPr lang="en-US" sz="2400" dirty="0" err="1">
                <a:cs typeface="Arial"/>
              </a:rPr>
              <a:t>Autoridade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Portuária</a:t>
            </a:r>
            <a:r>
              <a:rPr lang="en-US" sz="2400" dirty="0">
                <a:cs typeface="Arial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/>
              </a:rPr>
              <a:t>Totalmente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profissionalizado</a:t>
            </a:r>
            <a:r>
              <a:rPr lang="en-US" sz="2400" dirty="0">
                <a:cs typeface="Arial"/>
              </a:rPr>
              <a:t>;</a:t>
            </a:r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B29E59A9-31D4-4BC3-AD78-97E5B3C4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059AC01-4D04-459E-9534-989CAB771C84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6309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17" y="-913786"/>
            <a:ext cx="9683434" cy="9086825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51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121581" y="2598574"/>
            <a:ext cx="32246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Estudos e destaques melhores práticas mundiais</a:t>
            </a:r>
          </a:p>
        </p:txBody>
      </p:sp>
    </p:spTree>
    <p:extLst>
      <p:ext uri="{BB962C8B-B14F-4D97-AF65-F5344CB8AC3E}">
        <p14:creationId xmlns:p14="http://schemas.microsoft.com/office/powerpoint/2010/main" val="416103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52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0"/>
          <p:cNvSpPr>
            <a:spLocks noChangeArrowheads="1"/>
          </p:cNvSpPr>
          <p:nvPr/>
        </p:nvSpPr>
        <p:spPr bwMode="auto">
          <a:xfrm>
            <a:off x="642938" y="5803900"/>
            <a:ext cx="8572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12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i="1">
                <a:latin typeface="Arial" panose="020B0604020202020204" pitchFamily="34" charset="0"/>
              </a:rPr>
              <a:t>Sander Magalhães Lacerda - Economista do Departamento de Transportes e Logística do BNDES</a:t>
            </a:r>
            <a:r>
              <a:rPr lang="pt-BR" altLang="pt-BR" sz="1800" i="1">
                <a:latin typeface="Arial" panose="020B0604020202020204" pitchFamily="34" charset="0"/>
              </a:rPr>
              <a:t>.</a:t>
            </a:r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127250"/>
            <a:ext cx="89820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1268044" y="1386300"/>
            <a:ext cx="7786688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 de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BNDES 2005/2006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Portos –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1093F7C4-67E8-4DD4-8A40-45560C7CC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7DF49B9A-A0BA-47CC-A4D6-37ECDC3287B8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7387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53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268044" y="1386300"/>
            <a:ext cx="7786688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 de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BNDES 2005/2006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Portos –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325227" y="1773378"/>
            <a:ext cx="737134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US" i="1" dirty="0">
              <a:latin typeface="Arial" charset="0"/>
              <a:cs typeface="Arial" charset="0"/>
            </a:endParaRPr>
          </a:p>
          <a:p>
            <a:pPr algn="just">
              <a:defRPr/>
            </a:pPr>
            <a:endParaRPr lang="pt-BR" sz="1000" i="1" dirty="0">
              <a:latin typeface="Arial" charset="0"/>
              <a:cs typeface="Arial" charset="0"/>
            </a:endParaRPr>
          </a:p>
          <a:p>
            <a:pPr algn="just">
              <a:buFontTx/>
              <a:buBlip>
                <a:blip r:embed="rId4"/>
              </a:buBlip>
              <a:defRPr/>
            </a:pPr>
            <a:r>
              <a:rPr lang="pt-BR" sz="2400" i="1" dirty="0">
                <a:latin typeface="Arial" charset="0"/>
                <a:cs typeface="Arial" charset="0"/>
              </a:rPr>
              <a:t>Anteriormente a </a:t>
            </a:r>
            <a:r>
              <a:rPr lang="pt-BR" sz="2400" b="1" i="1" dirty="0">
                <a:latin typeface="Arial" charset="0"/>
                <a:cs typeface="Arial" charset="0"/>
              </a:rPr>
              <a:t>1980</a:t>
            </a:r>
            <a:r>
              <a:rPr lang="pt-BR" sz="2400" i="1" dirty="0">
                <a:latin typeface="Arial" charset="0"/>
                <a:cs typeface="Arial" charset="0"/>
              </a:rPr>
              <a:t>,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os portos chineses eram administrados pelo poder central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através do Ministério </a:t>
            </a:r>
            <a:r>
              <a:rPr lang="pt-BR" sz="2400" i="1" dirty="0">
                <a:latin typeface="Arial" charset="0"/>
                <a:cs typeface="Arial" charset="0"/>
              </a:rPr>
              <a:t>das Comunicações.</a:t>
            </a:r>
          </a:p>
          <a:p>
            <a:pPr algn="just">
              <a:buFontTx/>
              <a:buBlip>
                <a:blip r:embed="rId4"/>
              </a:buBlip>
              <a:defRPr/>
            </a:pPr>
            <a:endParaRPr lang="pt-B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buFontTx/>
              <a:buBlip>
                <a:blip r:embed="rId4"/>
              </a:buBlip>
              <a:defRPr/>
            </a:pPr>
            <a:r>
              <a:rPr lang="pt-BR" sz="2400" i="1" dirty="0">
                <a:latin typeface="Arial" charset="0"/>
                <a:cs typeface="Arial" charset="0"/>
              </a:rPr>
              <a:t>A partir de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1984, iniciou-se a descentralização 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da responsabilidade sobre os portos, em favor do maior envolvimento dos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governos locais, que tornaram-se, ao mesmo tempo, </a:t>
            </a:r>
            <a:r>
              <a:rPr lang="pt-BR" sz="24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landlords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e reguladores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</a:p>
          <a:p>
            <a:pPr algn="just">
              <a:buFontTx/>
              <a:buBlip>
                <a:blip r:embed="rId4"/>
              </a:buBlip>
              <a:defRPr/>
            </a:pPr>
            <a:endParaRPr lang="pt-B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buFontTx/>
              <a:buBlip>
                <a:blip r:embed="rId4"/>
              </a:buBlip>
              <a:defRPr/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As autoridades portuárias foram transferidas aos municípios e obtiveram autonomia financeira.</a:t>
            </a:r>
          </a:p>
          <a:p>
            <a:pPr algn="just">
              <a:defRPr/>
            </a:pPr>
            <a:endParaRPr lang="pt-BR" sz="1000" i="1" dirty="0">
              <a:latin typeface="Arial" charset="0"/>
              <a:cs typeface="Arial" charset="0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EC86D47C-9419-45C7-8BDE-81310CC3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2223DF7-74D6-4FB1-B732-4C4962A563B6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6659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54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268044" y="1386300"/>
            <a:ext cx="7786688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 de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BNDES 2005/2006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Portos –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268044" y="1729578"/>
            <a:ext cx="744861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US" i="1" dirty="0">
              <a:latin typeface="Arial" charset="0"/>
              <a:cs typeface="Arial" charset="0"/>
            </a:endParaRPr>
          </a:p>
          <a:p>
            <a:pPr algn="just">
              <a:defRPr/>
            </a:pPr>
            <a:endParaRPr lang="pt-BR" sz="1000" i="1" dirty="0">
              <a:latin typeface="Arial" charset="0"/>
              <a:cs typeface="Arial" charset="0"/>
            </a:endParaRPr>
          </a:p>
          <a:p>
            <a:pPr algn="just">
              <a:defRPr/>
            </a:pPr>
            <a:endParaRPr lang="pt-B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buFontTx/>
              <a:buBlip>
                <a:blip r:embed="rId4"/>
              </a:buBlip>
              <a:defRPr/>
            </a:pPr>
            <a:r>
              <a:rPr lang="pt-BR" sz="2400" i="1" dirty="0">
                <a:latin typeface="Arial" charset="0"/>
                <a:cs typeface="Arial" charset="0"/>
              </a:rPr>
              <a:t>Tornou-se uma prática comum nos portos chineses o estabelecimento, pelas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autoridades portuárias locais, de entidades independentes 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para participação em joint ventures para construção e operação de facilidades portuárias. </a:t>
            </a:r>
          </a:p>
          <a:p>
            <a:pPr algn="just">
              <a:buFontTx/>
              <a:buBlip>
                <a:blip r:embed="rId4"/>
              </a:buBlip>
              <a:defRPr/>
            </a:pPr>
            <a:endParaRPr lang="pt-B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buFontTx/>
              <a:buBlip>
                <a:blip r:embed="rId4"/>
              </a:buBlip>
              <a:defRPr/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Ao mesmo tempo, as autoridades portuárias assumiram funções de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regulação local, sob delegação dos governos municipais. </a:t>
            </a:r>
          </a:p>
          <a:p>
            <a:pPr algn="just">
              <a:defRPr/>
            </a:pPr>
            <a:endParaRPr lang="pt-BR" sz="1000" i="1" dirty="0">
              <a:latin typeface="Arial" charset="0"/>
              <a:cs typeface="Arial" charset="0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3CAEC13B-79ED-4FC9-8AFF-58986818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7B82EBE-4CF3-49FA-BE7A-F27F7C7E9CA6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0882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55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268044" y="1386300"/>
            <a:ext cx="7786688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 de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BNDES 2005/2006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Portos –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268044" y="2008232"/>
            <a:ext cx="744861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Conclusões e propostas do técnico do BNDES:</a:t>
            </a:r>
          </a:p>
          <a:p>
            <a:pPr algn="just">
              <a:defRPr/>
            </a:pPr>
            <a:endParaRPr lang="pt-B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defRPr/>
            </a:pPr>
            <a:endParaRPr lang="pt-B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 poder discricionário dos governos pode ser limitado, utilizando-se a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independência das autoridades portuárias, </a:t>
            </a:r>
          </a:p>
          <a:p>
            <a:pPr algn="just">
              <a:defRPr/>
            </a:pPr>
            <a:endParaRPr lang="pt-BR" sz="2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i="1" dirty="0">
                <a:latin typeface="Arial" charset="0"/>
                <a:cs typeface="Arial" charset="0"/>
              </a:rPr>
              <a:t>pela adoção de </a:t>
            </a:r>
            <a:r>
              <a:rPr lang="pt-BR" sz="2400" b="1" i="1" dirty="0">
                <a:latin typeface="Arial" charset="0"/>
                <a:cs typeface="Arial" charset="0"/>
              </a:rPr>
              <a:t>regras para a indicação e demissão de seus dirigentes </a:t>
            </a:r>
            <a:r>
              <a:rPr lang="pt-BR" sz="2400" i="1" dirty="0">
                <a:latin typeface="Arial" charset="0"/>
                <a:cs typeface="Arial" charset="0"/>
              </a:rPr>
              <a:t>e de </a:t>
            </a:r>
            <a:r>
              <a:rPr lang="pt-BR" sz="2400" b="1" i="1" dirty="0">
                <a:latin typeface="Arial" charset="0"/>
                <a:cs typeface="Arial" charset="0"/>
              </a:rPr>
              <a:t>sua autonomia financeira, </a:t>
            </a:r>
          </a:p>
          <a:p>
            <a:pPr algn="just">
              <a:buBlip>
                <a:blip r:embed="rId4"/>
              </a:buBlip>
              <a:defRPr/>
            </a:pPr>
            <a:endParaRPr lang="pt-BR" sz="2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endParaRPr lang="pt-BR" sz="2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buFontTx/>
              <a:buBlip>
                <a:blip r:embed="rId4"/>
              </a:buBlip>
              <a:defRPr/>
            </a:pPr>
            <a:endParaRPr lang="pt-BR" sz="2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defRPr/>
            </a:pPr>
            <a:endParaRPr lang="pt-BR" sz="1000" i="1" dirty="0">
              <a:latin typeface="Arial" charset="0"/>
              <a:cs typeface="Arial" charset="0"/>
            </a:endParaRPr>
          </a:p>
        </p:txBody>
      </p:sp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32D66C21-2E49-4F07-BE0A-5AF27494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8C03A415-2BF4-4C36-8C9D-90A0ADE5CD4B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6771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56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268044" y="1386300"/>
            <a:ext cx="7786688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 de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BNDES 2005/2006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Portos –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268044" y="2008232"/>
            <a:ext cx="74486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Conclusões e propostas do técnico do BNDES:</a:t>
            </a:r>
          </a:p>
          <a:p>
            <a:pPr algn="just">
              <a:defRPr/>
            </a:pPr>
            <a:endParaRPr lang="pt-B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defRPr/>
            </a:pPr>
            <a:endParaRPr lang="pt-B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</a:t>
            </a:r>
            <a:r>
              <a:rPr lang="pt-BR" sz="2400" i="1" dirty="0">
                <a:latin typeface="Arial" charset="0"/>
                <a:cs typeface="Arial" charset="0"/>
              </a:rPr>
              <a:t>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pelo compartilhamento do poder decisório</a:t>
            </a:r>
            <a:r>
              <a:rPr lang="pt-BR" sz="2400" i="1" u="sng" dirty="0">
                <a:latin typeface="Arial" charset="0"/>
                <a:cs typeface="Arial" charset="0"/>
              </a:rPr>
              <a:t> </a:t>
            </a:r>
            <a:r>
              <a:rPr lang="pt-BR" sz="2400" i="1" dirty="0">
                <a:latin typeface="Arial" charset="0"/>
                <a:cs typeface="Arial" charset="0"/>
              </a:rPr>
              <a:t>sobre as questões portuárias com usuários, operadores e trabalhadores dos portos,</a:t>
            </a:r>
          </a:p>
          <a:p>
            <a:pPr algn="just">
              <a:defRPr/>
            </a:pPr>
            <a:endParaRPr lang="pt-BR" sz="2400" i="1" dirty="0">
              <a:latin typeface="Arial" charset="0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t-BR" sz="2400" i="1" dirty="0">
                <a:latin typeface="Arial" charset="0"/>
                <a:cs typeface="Arial" charset="0"/>
              </a:rPr>
              <a:t>por meio do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fortalecimento dos Conselhos de Autoridade Portuária.</a:t>
            </a:r>
            <a:endParaRPr lang="pt-BR" sz="2400" dirty="0">
              <a:latin typeface="Arial" charset="0"/>
              <a:cs typeface="Arial" charset="0"/>
            </a:endParaRPr>
          </a:p>
        </p:txBody>
      </p:sp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D3B12613-DD38-4756-B631-191CA3A35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C7D9173-8054-470E-983E-A907E83E4F1F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8433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57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O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modelo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que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deveríamos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ter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8596" y="1785926"/>
            <a:ext cx="4857784" cy="1115648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MTPAC (SNP)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Portos da - Presidência da República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políticas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públicas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suprir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necessidades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nacionais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29256" y="1785926"/>
            <a:ext cx="3286148" cy="1115648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ANTAQ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Agência Nacional de  Transportes Aquaviários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Regulação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fiscalização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2"/>
          <p:cNvSpPr/>
          <p:nvPr/>
        </p:nvSpPr>
        <p:spPr>
          <a:xfrm>
            <a:off x="500034" y="4917798"/>
            <a:ext cx="8143932" cy="1071839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Autoridade Portuária </a:t>
            </a:r>
            <a:r>
              <a:rPr lang="pt-BR" sz="24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Autonomia</a:t>
            </a:r>
            <a:r>
              <a:rPr lang="en-US" sz="2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400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</a:t>
            </a:r>
            <a:r>
              <a:rPr lang="en-US" sz="2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400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financeira</a:t>
            </a:r>
            <a:endParaRPr lang="pt-BR" sz="2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profissionalizada</a:t>
            </a:r>
            <a:r>
              <a:rPr lang="en-US" sz="2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le 18"/>
          <p:cNvSpPr/>
          <p:nvPr/>
        </p:nvSpPr>
        <p:spPr>
          <a:xfrm>
            <a:off x="3500430" y="3071810"/>
            <a:ext cx="3714776" cy="14139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Conselho de Autoridade Portuária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(Autoridade portuária reguladora local)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Reestruturado</a:t>
            </a:r>
            <a:r>
              <a:rPr lang="en-US" sz="1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1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regulamentado</a:t>
            </a:r>
            <a:endParaRPr lang="pt-BR" sz="1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Conector reto 16"/>
          <p:cNvCxnSpPr/>
          <p:nvPr/>
        </p:nvCxnSpPr>
        <p:spPr>
          <a:xfrm rot="5400000">
            <a:off x="1781176" y="4699000"/>
            <a:ext cx="417512" cy="2063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rot="16200000" flipH="1">
            <a:off x="5070475" y="4702175"/>
            <a:ext cx="431800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rot="5400000">
            <a:off x="6300787" y="3910013"/>
            <a:ext cx="2016125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8"/>
          <p:cNvSpPr/>
          <p:nvPr/>
        </p:nvSpPr>
        <p:spPr>
          <a:xfrm>
            <a:off x="428596" y="3429000"/>
            <a:ext cx="2857520" cy="108012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Delegações</a:t>
            </a:r>
            <a:endParaRPr lang="en-US" sz="36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Municípios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Regionalizações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Conector reto 20"/>
          <p:cNvCxnSpPr/>
          <p:nvPr/>
        </p:nvCxnSpPr>
        <p:spPr>
          <a:xfrm rot="5400000">
            <a:off x="1714500" y="3143250"/>
            <a:ext cx="571500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" descr="Câmara dos Deputados">
            <a:extLst>
              <a:ext uri="{FF2B5EF4-FFF2-40B4-BE49-F238E27FC236}">
                <a16:creationId xmlns:a16="http://schemas.microsoft.com/office/drawing/2014/main" id="{E592FAE0-8780-4864-9256-DF081E959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CF439B02-0128-4CBC-B998-237AC16708C2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452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17" y="-913786"/>
            <a:ext cx="9683434" cy="9086825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58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112154" y="2532586"/>
            <a:ext cx="32246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deficiência inclusive no principal serviço condominial</a:t>
            </a:r>
          </a:p>
        </p:txBody>
      </p:sp>
    </p:spTree>
    <p:extLst>
      <p:ext uri="{BB962C8B-B14F-4D97-AF65-F5344CB8AC3E}">
        <p14:creationId xmlns:p14="http://schemas.microsoft.com/office/powerpoint/2010/main" val="459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59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plueckmann\Pictures\Praesentation-Pics\Strategy\puzz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58" y="726059"/>
            <a:ext cx="26685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:\web_suplly\psd\img\S2_engrenagem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08" y="1273887"/>
            <a:ext cx="3597526" cy="36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378309" y="3019948"/>
            <a:ext cx="3705905" cy="37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559945" y="1950783"/>
            <a:ext cx="289313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Canais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navegação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adequados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desimpedidos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508448" y="3679756"/>
            <a:ext cx="344562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Sobrevivência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competitividade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dos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competitividade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país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5C46FF9-F21D-4F55-A6B2-6F27A8D0E4F4}"/>
              </a:ext>
            </a:extLst>
          </p:cNvPr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6" name="Imagem 2" descr="Câmara dos Deputados">
            <a:extLst>
              <a:ext uri="{FF2B5EF4-FFF2-40B4-BE49-F238E27FC236}">
                <a16:creationId xmlns:a16="http://schemas.microsoft.com/office/drawing/2014/main" id="{FB3E81E0-CCAD-4B97-846F-25772B404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68F00B77-C607-4BA6-852F-180078669DB3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47163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Destaques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iniciais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sobre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a FENOP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1265024" y="874228"/>
            <a:ext cx="7629049" cy="56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pt-BR" altLang="pt-BR" sz="2400" dirty="0"/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n-US" altLang="pt-BR" sz="2200" dirty="0"/>
              <a:t>São </a:t>
            </a:r>
            <a:r>
              <a:rPr lang="en-US" altLang="pt-BR" sz="2200" b="1" dirty="0"/>
              <a:t>352 </a:t>
            </a:r>
            <a:r>
              <a:rPr lang="en-US" altLang="pt-BR" sz="2200" b="1" dirty="0" err="1"/>
              <a:t>empresas</a:t>
            </a:r>
            <a:r>
              <a:rPr lang="en-US" altLang="pt-BR" sz="2200" b="1" dirty="0"/>
              <a:t> </a:t>
            </a:r>
            <a:r>
              <a:rPr lang="en-US" altLang="pt-BR" sz="2200" b="1" dirty="0" err="1"/>
              <a:t>Operadoras</a:t>
            </a:r>
            <a:r>
              <a:rPr lang="en-US" altLang="pt-BR" sz="2200" b="1" dirty="0"/>
              <a:t> </a:t>
            </a:r>
            <a:r>
              <a:rPr lang="en-US" altLang="pt-BR" sz="2200" b="1" dirty="0" err="1"/>
              <a:t>Portuários</a:t>
            </a:r>
            <a:r>
              <a:rPr lang="en-US" altLang="pt-BR" sz="2200" b="1" dirty="0"/>
              <a:t> </a:t>
            </a:r>
            <a:r>
              <a:rPr lang="en-US" altLang="pt-BR" sz="2200" b="1" dirty="0" err="1"/>
              <a:t>privados</a:t>
            </a:r>
            <a:r>
              <a:rPr lang="en-US" altLang="pt-BR" sz="2200" dirty="0"/>
              <a:t>, </a:t>
            </a:r>
            <a:r>
              <a:rPr lang="en-US" altLang="pt-BR" sz="2200" dirty="0" err="1"/>
              <a:t>nos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portos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brasileiros</a:t>
            </a:r>
            <a:r>
              <a:rPr lang="en-US" altLang="pt-BR" sz="2200" dirty="0"/>
              <a:t>;</a:t>
            </a:r>
          </a:p>
          <a:p>
            <a:pPr algn="just" eaLnBrk="1" hangingPunct="1"/>
            <a:endParaRPr lang="en-US" altLang="pt-BR" sz="2200" dirty="0"/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n-US" altLang="pt-BR" sz="2200" dirty="0" err="1"/>
              <a:t>Sendo</a:t>
            </a:r>
            <a:r>
              <a:rPr lang="en-US" altLang="pt-BR" sz="2200" dirty="0"/>
              <a:t> </a:t>
            </a:r>
            <a:r>
              <a:rPr lang="en-US" altLang="pt-BR" sz="2200" b="1" dirty="0"/>
              <a:t>315</a:t>
            </a:r>
            <a:r>
              <a:rPr lang="en-US" altLang="pt-BR" sz="2200" dirty="0"/>
              <a:t> </a:t>
            </a:r>
            <a:r>
              <a:rPr lang="en-US" altLang="pt-BR" sz="2200" dirty="0" err="1"/>
              <a:t>empresas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privadas</a:t>
            </a:r>
            <a:r>
              <a:rPr lang="en-US" altLang="pt-BR" sz="2200" dirty="0"/>
              <a:t>;</a:t>
            </a:r>
          </a:p>
          <a:p>
            <a:pPr algn="just" eaLnBrk="1" hangingPunct="1"/>
            <a:endParaRPr lang="en-US" altLang="pt-BR" sz="3200" dirty="0"/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n-US" altLang="pt-BR" sz="2200" dirty="0"/>
              <a:t>E </a:t>
            </a:r>
            <a:r>
              <a:rPr lang="en-US" altLang="pt-BR" sz="2200" b="1" dirty="0"/>
              <a:t>37</a:t>
            </a:r>
            <a:r>
              <a:rPr lang="en-US" altLang="pt-BR" sz="2200" dirty="0"/>
              <a:t> </a:t>
            </a:r>
            <a:r>
              <a:rPr lang="en-US" altLang="pt-BR" sz="2200" dirty="0" err="1"/>
              <a:t>administradoras</a:t>
            </a:r>
            <a:r>
              <a:rPr lang="en-US" altLang="pt-BR" sz="2200" dirty="0"/>
              <a:t> dos </a:t>
            </a:r>
            <a:r>
              <a:rPr lang="en-US" altLang="pt-BR" sz="2200" dirty="0" err="1"/>
              <a:t>Portos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Organizados</a:t>
            </a:r>
            <a:r>
              <a:rPr lang="en-US" altLang="pt-BR" sz="2200" dirty="0"/>
              <a:t>, que </a:t>
            </a:r>
            <a:r>
              <a:rPr lang="en-US" altLang="pt-BR" sz="2200" dirty="0" err="1"/>
              <a:t>também</a:t>
            </a:r>
            <a:r>
              <a:rPr lang="en-US" altLang="pt-BR" sz="2200" dirty="0"/>
              <a:t> </a:t>
            </a:r>
            <a:r>
              <a:rPr lang="en-US" altLang="pt-BR" sz="2200" dirty="0" err="1"/>
              <a:t>são</a:t>
            </a:r>
            <a:r>
              <a:rPr lang="en-US" altLang="pt-BR" sz="2200" dirty="0"/>
              <a:t> </a:t>
            </a:r>
            <a:r>
              <a:rPr lang="en-US" altLang="pt-BR" sz="2200" dirty="0" err="1"/>
              <a:t>legalmente</a:t>
            </a:r>
            <a:r>
              <a:rPr lang="en-US" altLang="pt-BR" sz="2200" dirty="0"/>
              <a:t> </a:t>
            </a:r>
            <a:r>
              <a:rPr lang="en-US" altLang="pt-BR" sz="2200" dirty="0" err="1"/>
              <a:t>qualificadas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como</a:t>
            </a:r>
            <a:r>
              <a:rPr lang="en-US" altLang="pt-BR" sz="2200" dirty="0"/>
              <a:t> “</a:t>
            </a:r>
            <a:r>
              <a:rPr lang="en-US" altLang="pt-BR" sz="2200" dirty="0" err="1"/>
              <a:t>Operadoras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Portuárias</a:t>
            </a:r>
            <a:r>
              <a:rPr lang="en-US" altLang="pt-BR" sz="2200" dirty="0"/>
              <a:t>”;</a:t>
            </a:r>
          </a:p>
          <a:p>
            <a:pPr algn="just" eaLnBrk="1" hangingPunct="1"/>
            <a:endParaRPr lang="en-US" altLang="pt-BR" sz="2200" dirty="0"/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n-US" altLang="pt-BR" sz="2200" dirty="0" err="1"/>
              <a:t>Todas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estas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empresas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Operadoras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Portuárias</a:t>
            </a:r>
            <a:r>
              <a:rPr lang="en-US" altLang="pt-BR" sz="2200" dirty="0"/>
              <a:t>, </a:t>
            </a:r>
            <a:r>
              <a:rPr lang="en-US" altLang="pt-BR" sz="2200" dirty="0" err="1"/>
              <a:t>são</a:t>
            </a:r>
            <a:r>
              <a:rPr lang="en-US" altLang="pt-BR" sz="2200" dirty="0"/>
              <a:t> </a:t>
            </a:r>
            <a:r>
              <a:rPr lang="en-US" altLang="pt-BR" sz="2200" dirty="0" err="1"/>
              <a:t>localmente</a:t>
            </a:r>
            <a:r>
              <a:rPr lang="en-US" altLang="pt-BR" sz="2200" dirty="0"/>
              <a:t> </a:t>
            </a:r>
            <a:r>
              <a:rPr lang="en-US" altLang="pt-BR" sz="2200" dirty="0" err="1"/>
              <a:t>representadas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pelos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Sindicatos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Empresariais</a:t>
            </a:r>
            <a:r>
              <a:rPr lang="en-US" altLang="pt-BR" sz="2200" dirty="0"/>
              <a:t> Portuários (SINDOPs);</a:t>
            </a:r>
          </a:p>
          <a:p>
            <a:pPr algn="just" eaLnBrk="1" hangingPunct="1"/>
            <a:endParaRPr lang="en-US" altLang="pt-BR" sz="2000" dirty="0"/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n-US" altLang="pt-BR" sz="2200" dirty="0"/>
              <a:t>São </a:t>
            </a:r>
            <a:r>
              <a:rPr lang="en-US" altLang="pt-BR" sz="2200" b="1" dirty="0"/>
              <a:t>20 </a:t>
            </a:r>
            <a:r>
              <a:rPr lang="en-US" altLang="pt-BR" sz="2200" b="1" dirty="0" err="1"/>
              <a:t>Sindicatos</a:t>
            </a:r>
            <a:r>
              <a:rPr lang="en-US" altLang="pt-BR" sz="2200" b="1" dirty="0"/>
              <a:t> </a:t>
            </a:r>
            <a:r>
              <a:rPr lang="en-US" altLang="pt-BR" sz="2200" b="1" dirty="0" err="1"/>
              <a:t>Empresariais</a:t>
            </a:r>
            <a:r>
              <a:rPr lang="en-US" altLang="pt-BR" sz="2200" b="1" dirty="0"/>
              <a:t> </a:t>
            </a:r>
            <a:r>
              <a:rPr lang="en-US" altLang="pt-BR" sz="2200" b="1" dirty="0" err="1"/>
              <a:t>Portuários</a:t>
            </a:r>
            <a:r>
              <a:rPr lang="en-US" altLang="pt-BR" sz="2200" b="1" dirty="0"/>
              <a:t>, </a:t>
            </a:r>
            <a:r>
              <a:rPr lang="en-US" altLang="pt-BR" sz="2200" dirty="0" err="1"/>
              <a:t>nos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portos</a:t>
            </a:r>
            <a:r>
              <a:rPr lang="en-US" altLang="pt-BR" sz="2200" dirty="0"/>
              <a:t> </a:t>
            </a:r>
            <a:r>
              <a:rPr lang="en-US" altLang="pt-BR" sz="2200" dirty="0" err="1"/>
              <a:t>brasileiros</a:t>
            </a:r>
            <a:r>
              <a:rPr lang="en-US" altLang="pt-BR" sz="2200" dirty="0"/>
              <a:t>, </a:t>
            </a:r>
            <a:r>
              <a:rPr lang="en-US" altLang="pt-BR" sz="2200" dirty="0" err="1"/>
              <a:t>em</a:t>
            </a:r>
            <a:r>
              <a:rPr lang="en-US" altLang="pt-BR" sz="2200" dirty="0"/>
              <a:t> </a:t>
            </a:r>
            <a:r>
              <a:rPr lang="en-US" altLang="pt-BR" sz="2200" dirty="0" err="1"/>
              <a:t>geral</a:t>
            </a:r>
            <a:r>
              <a:rPr lang="en-US" altLang="pt-BR" sz="2200" dirty="0"/>
              <a:t> com </a:t>
            </a:r>
            <a:r>
              <a:rPr lang="en-US" altLang="pt-BR" sz="2200" dirty="0" err="1"/>
              <a:t>representatividade</a:t>
            </a:r>
            <a:r>
              <a:rPr lang="en-US" altLang="pt-BR" sz="2200" dirty="0"/>
              <a:t> </a:t>
            </a:r>
            <a:r>
              <a:rPr lang="en-US" altLang="pt-BR" sz="2200" dirty="0" err="1"/>
              <a:t>estadual</a:t>
            </a:r>
            <a:r>
              <a:rPr lang="en-US" altLang="pt-BR" sz="2200" dirty="0"/>
              <a:t>.</a:t>
            </a:r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5CC54029-2F25-4AC0-86DE-641C200C8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5E03B20-E5F3-45B1-90AA-9572009B7D4E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7282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60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837497" y="518831"/>
            <a:ext cx="6199632" cy="7078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Sistema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respiratório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.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Proporcional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à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intensidade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das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atividades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211961" y="1041666"/>
            <a:ext cx="749416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Sistema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respiratório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garante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viabilidade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vida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: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Oxigênio</a:t>
            </a:r>
            <a:r>
              <a:rPr lang="en-US" sz="2200" dirty="0">
                <a:latin typeface="Calibri" pitchFamily="34" charset="0"/>
                <a:cs typeface="Arial" charset="0"/>
              </a:rPr>
              <a:t> fundamental para a </a:t>
            </a:r>
            <a:r>
              <a:rPr lang="en-US" sz="2200" dirty="0" err="1">
                <a:latin typeface="Calibri" pitchFamily="34" charset="0"/>
                <a:cs typeface="Arial" charset="0"/>
              </a:rPr>
              <a:t>vida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humana</a:t>
            </a:r>
            <a:endParaRPr lang="en-US" sz="2200" i="1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200" dirty="0">
                <a:latin typeface="Calibri" pitchFamily="34" charset="0"/>
                <a:cs typeface="Arial" charset="0"/>
              </a:rPr>
              <a:t>Sistema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respiratório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garante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fluxos</a:t>
            </a:r>
            <a:r>
              <a:rPr lang="en-US" sz="2200" dirty="0">
                <a:latin typeface="Calibri" pitchFamily="34" charset="0"/>
                <a:cs typeface="Arial" charset="0"/>
              </a:rPr>
              <a:t> de </a:t>
            </a:r>
            <a:r>
              <a:rPr lang="en-US" sz="2200" dirty="0" err="1">
                <a:latin typeface="Calibri" pitchFamily="34" charset="0"/>
                <a:cs typeface="Arial" charset="0"/>
              </a:rPr>
              <a:t>oxigênio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adequados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 Sistema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respiratório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precisa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diferente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para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situações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conforto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e para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situações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competição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:</a:t>
            </a:r>
          </a:p>
        </p:txBody>
      </p:sp>
      <p:pic>
        <p:nvPicPr>
          <p:cNvPr id="14" name="Picture 2" descr="Resultado de imagem para imagem sistema respirator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77" y="2636846"/>
            <a:ext cx="1955786" cy="146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sultado de imagem para imaGEM EXAME ESTEI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856" y="5059263"/>
            <a:ext cx="2584723" cy="175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esultado de imagem para IMAGEM SENTADO CADEIRA ESCRITÓR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33" y="5155249"/>
            <a:ext cx="2777979" cy="156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2" descr="Câmara dos Deputados">
            <a:extLst>
              <a:ext uri="{FF2B5EF4-FFF2-40B4-BE49-F238E27FC236}">
                <a16:creationId xmlns:a16="http://schemas.microsoft.com/office/drawing/2014/main" id="{6E417C98-9184-49F2-ACC7-74560698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E4E0FF9B-8C82-485A-B043-82F044A7300A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5951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61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311400" y="518769"/>
            <a:ext cx="6709673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Canais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navegação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/ Sistema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respiratório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dos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321589" y="936296"/>
            <a:ext cx="7494163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–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competivididade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seus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acessos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aquaviários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: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dependem</a:t>
            </a:r>
            <a:r>
              <a:rPr lang="en-US" sz="2200" dirty="0">
                <a:latin typeface="Calibri" pitchFamily="34" charset="0"/>
                <a:cs typeface="Arial" charset="0"/>
              </a:rPr>
              <a:t> dos </a:t>
            </a:r>
            <a:r>
              <a:rPr lang="en-US" sz="2200" dirty="0" err="1">
                <a:latin typeface="Calibri" pitchFamily="34" charset="0"/>
                <a:cs typeface="Arial" charset="0"/>
              </a:rPr>
              <a:t>navios</a:t>
            </a:r>
            <a:r>
              <a:rPr lang="en-US" sz="2200" dirty="0">
                <a:latin typeface="Calibri" pitchFamily="34" charset="0"/>
                <a:cs typeface="Arial" charset="0"/>
              </a:rPr>
              <a:t> (</a:t>
            </a:r>
            <a:r>
              <a:rPr lang="en-US" sz="2200" dirty="0" err="1">
                <a:latin typeface="Calibri" pitchFamily="34" charset="0"/>
                <a:cs typeface="Arial" charset="0"/>
              </a:rPr>
              <a:t>oxigênio</a:t>
            </a:r>
            <a:r>
              <a:rPr lang="en-US" sz="2200" dirty="0">
                <a:latin typeface="Calibri" pitchFamily="34" charset="0"/>
                <a:cs typeface="Arial" charset="0"/>
              </a:rPr>
              <a:t> dos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200" dirty="0">
                <a:latin typeface="Calibri" pitchFamily="34" charset="0"/>
                <a:cs typeface="Arial" charset="0"/>
              </a:rPr>
              <a:t>)</a:t>
            </a:r>
            <a:endParaRPr lang="en-US" sz="2200" i="1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Canais</a:t>
            </a:r>
            <a:r>
              <a:rPr lang="en-US" sz="2200" dirty="0">
                <a:latin typeface="Calibri" pitchFamily="34" charset="0"/>
                <a:cs typeface="Arial" charset="0"/>
              </a:rPr>
              <a:t> de </a:t>
            </a:r>
            <a:r>
              <a:rPr lang="en-US" sz="2200" dirty="0" err="1">
                <a:latin typeface="Calibri" pitchFamily="34" charset="0"/>
                <a:cs typeface="Arial" charset="0"/>
              </a:rPr>
              <a:t>navegação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adequados</a:t>
            </a:r>
            <a:r>
              <a:rPr lang="en-US" sz="2200" dirty="0">
                <a:latin typeface="Calibri" pitchFamily="34" charset="0"/>
                <a:cs typeface="Arial" charset="0"/>
              </a:rPr>
              <a:t> e </a:t>
            </a:r>
            <a:r>
              <a:rPr lang="en-US" sz="2200" dirty="0" err="1">
                <a:latin typeface="Calibri" pitchFamily="34" charset="0"/>
                <a:cs typeface="Arial" charset="0"/>
              </a:rPr>
              <a:t>desimpedidos</a:t>
            </a:r>
            <a:r>
              <a:rPr lang="en-US" sz="2200" dirty="0">
                <a:latin typeface="Calibri" pitchFamily="34" charset="0"/>
                <a:cs typeface="Arial" charset="0"/>
              </a:rPr>
              <a:t> (Sistema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respiratório</a:t>
            </a:r>
            <a:r>
              <a:rPr lang="en-US" sz="2200" dirty="0">
                <a:latin typeface="Calibri" pitchFamily="34" charset="0"/>
                <a:cs typeface="Arial" charset="0"/>
              </a:rPr>
              <a:t> dos </a:t>
            </a:r>
            <a:r>
              <a:rPr lang="en-US" sz="22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200" dirty="0">
                <a:latin typeface="Calibri" pitchFamily="34" charset="0"/>
                <a:cs typeface="Arial" charset="0"/>
              </a:rPr>
              <a:t>)</a:t>
            </a: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Acessos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aquaviários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diferentes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cenários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de: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Países</a:t>
            </a:r>
            <a:r>
              <a:rPr lang="en-US" sz="2200" dirty="0">
                <a:latin typeface="Calibri" pitchFamily="34" charset="0"/>
                <a:cs typeface="Arial" charset="0"/>
              </a:rPr>
              <a:t> que </a:t>
            </a:r>
            <a:r>
              <a:rPr lang="en-US" sz="2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participam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ou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precisam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competir</a:t>
            </a:r>
            <a:r>
              <a:rPr lang="en-US" sz="2200" dirty="0">
                <a:latin typeface="Calibri" pitchFamily="34" charset="0"/>
                <a:cs typeface="Arial" charset="0"/>
              </a:rPr>
              <a:t> no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comércio</a:t>
            </a:r>
            <a:r>
              <a:rPr lang="en-US" sz="2200" dirty="0">
                <a:latin typeface="Calibri" pitchFamily="34" charset="0"/>
                <a:cs typeface="Arial" charset="0"/>
              </a:rPr>
              <a:t> exterior;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Momentos</a:t>
            </a:r>
            <a:r>
              <a:rPr lang="en-US" sz="2200" dirty="0">
                <a:latin typeface="Calibri" pitchFamily="34" charset="0"/>
                <a:cs typeface="Arial" charset="0"/>
              </a:rPr>
              <a:t> da </a:t>
            </a:r>
            <a:r>
              <a:rPr lang="en-US" sz="2200" dirty="0" err="1">
                <a:latin typeface="Calibri" pitchFamily="34" charset="0"/>
                <a:cs typeface="Arial" charset="0"/>
              </a:rPr>
              <a:t>história</a:t>
            </a:r>
            <a:r>
              <a:rPr lang="en-US" sz="2200" dirty="0">
                <a:latin typeface="Calibri" pitchFamily="34" charset="0"/>
                <a:cs typeface="Arial" charset="0"/>
              </a:rPr>
              <a:t> com </a:t>
            </a:r>
            <a:r>
              <a:rPr lang="en-US" sz="2200" dirty="0" err="1">
                <a:latin typeface="Calibri" pitchFamily="34" charset="0"/>
                <a:cs typeface="Arial" charset="0"/>
              </a:rPr>
              <a:t>reduzido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comércio</a:t>
            </a:r>
            <a:r>
              <a:rPr lang="en-US" sz="2200" dirty="0">
                <a:latin typeface="Calibri" pitchFamily="34" charset="0"/>
                <a:cs typeface="Arial" charset="0"/>
              </a:rPr>
              <a:t> exterior:</a:t>
            </a:r>
          </a:p>
        </p:txBody>
      </p:sp>
      <p:pic>
        <p:nvPicPr>
          <p:cNvPr id="17" name="Picture 2" descr="Resultado de imagem para IMAGEM CANAIS NAVEGAÇÃ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1" y="2577918"/>
            <a:ext cx="2565400" cy="1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m para IMAGEM CANAIS NAVEGAÇÃ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51" y="2333841"/>
            <a:ext cx="1839680" cy="145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58" y="5291664"/>
            <a:ext cx="2784666" cy="143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E:\PORTO SANTOS-QUADROS-ANTIGAS\PortoSantos-188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1" y="5337033"/>
            <a:ext cx="2430521" cy="135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373270E3-E905-4E7D-989A-22C26073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79549114-1F6D-45E6-B3FF-E61EAE27D514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4555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62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311400" y="518769"/>
            <a:ext cx="6709673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Canais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navegação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/ Sistema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respiratório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dos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321589" y="936296"/>
            <a:ext cx="7494163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10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importância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dragagem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relação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às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características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dos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: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estuarinos</a:t>
            </a:r>
            <a:r>
              <a:rPr lang="en-US" sz="2200" dirty="0">
                <a:latin typeface="Calibri" pitchFamily="34" charset="0"/>
                <a:cs typeface="Arial" charset="0"/>
              </a:rPr>
              <a:t> (</a:t>
            </a:r>
            <a:r>
              <a:rPr lang="en-US" sz="2200" dirty="0" err="1">
                <a:latin typeface="Calibri" pitchFamily="34" charset="0"/>
                <a:cs typeface="Arial" charset="0"/>
              </a:rPr>
              <a:t>não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estão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implantados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em</a:t>
            </a:r>
            <a:r>
              <a:rPr lang="en-US" sz="2200" dirty="0">
                <a:latin typeface="Calibri" pitchFamily="34" charset="0"/>
                <a:cs typeface="Arial" charset="0"/>
              </a:rPr>
              <a:t> mar </a:t>
            </a:r>
            <a:r>
              <a:rPr lang="en-US" sz="2200" dirty="0" err="1">
                <a:latin typeface="Calibri" pitchFamily="34" charset="0"/>
                <a:cs typeface="Arial" charset="0"/>
              </a:rPr>
              <a:t>aberto</a:t>
            </a:r>
            <a:r>
              <a:rPr lang="en-US" sz="2200" dirty="0">
                <a:latin typeface="Calibri" pitchFamily="34" charset="0"/>
                <a:cs typeface="Arial" charset="0"/>
              </a:rPr>
              <a:t>)  </a:t>
            </a:r>
            <a:r>
              <a:rPr lang="en-US" sz="2200" dirty="0" err="1">
                <a:latin typeface="Calibri" pitchFamily="34" charset="0"/>
                <a:cs typeface="Arial" charset="0"/>
              </a:rPr>
              <a:t>necessitam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maior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endParaRPr lang="en-US" sz="2200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endParaRPr lang="en-US" sz="2200" dirty="0">
              <a:latin typeface="Calibri" pitchFamily="34" charset="0"/>
              <a:cs typeface="Arial" charset="0"/>
            </a:endParaRPr>
          </a:p>
          <a:p>
            <a:pPr lvl="1" algn="just">
              <a:defRPr/>
            </a:pPr>
            <a:endParaRPr lang="en-US" sz="2200" dirty="0">
              <a:latin typeface="Calibri" pitchFamily="34" charset="0"/>
              <a:cs typeface="Arial" charset="0"/>
            </a:endParaRPr>
          </a:p>
          <a:p>
            <a:pPr lvl="1" algn="just">
              <a:defRPr/>
            </a:pPr>
            <a:endParaRPr lang="en-US" sz="2200" i="1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200" dirty="0" err="1">
                <a:latin typeface="Calibri" pitchFamily="34" charset="0"/>
                <a:cs typeface="Arial" charset="0"/>
              </a:rPr>
              <a:t>Portos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em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águas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profundas</a:t>
            </a:r>
            <a:r>
              <a:rPr lang="en-US" sz="2200" dirty="0">
                <a:latin typeface="Calibri" pitchFamily="34" charset="0"/>
                <a:cs typeface="Arial" charset="0"/>
              </a:rPr>
              <a:t> (off shore) </a:t>
            </a:r>
            <a:r>
              <a:rPr lang="en-US" sz="2200" dirty="0" err="1">
                <a:latin typeface="Calibri" pitchFamily="34" charset="0"/>
                <a:cs typeface="Arial" charset="0"/>
              </a:rPr>
              <a:t>em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geral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necessitam</a:t>
            </a:r>
            <a:r>
              <a:rPr lang="en-US" sz="2200" dirty="0">
                <a:latin typeface="Calibri" pitchFamily="34" charset="0"/>
                <a:cs typeface="Arial" charset="0"/>
              </a:rPr>
              <a:t> de </a:t>
            </a:r>
            <a:r>
              <a:rPr lang="en-US" sz="2200" dirty="0" err="1">
                <a:latin typeface="Calibri" pitchFamily="34" charset="0"/>
                <a:cs typeface="Arial" charset="0"/>
              </a:rPr>
              <a:t>menor</a:t>
            </a:r>
            <a:r>
              <a:rPr lang="en-US" sz="2200" dirty="0">
                <a:latin typeface="Calibri" pitchFamily="34" charset="0"/>
                <a:cs typeface="Arial" charset="0"/>
              </a:rPr>
              <a:t> </a:t>
            </a:r>
            <a:r>
              <a:rPr lang="en-US" sz="22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2200" dirty="0">
                <a:latin typeface="Calibri" pitchFamily="34" charset="0"/>
                <a:cs typeface="Arial" charset="0"/>
              </a:rPr>
              <a:t>;</a:t>
            </a: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4" name="Picture 4" descr="Resultado de imagem para imagens porto santos paranag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01" y="2386457"/>
            <a:ext cx="2495990" cy="13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sultado de imagem para imagens porto santos paranag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12" y="2585098"/>
            <a:ext cx="2484594" cy="11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sultado de imagem para imagens porto sua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1" y="4796849"/>
            <a:ext cx="3504687" cy="18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14"/>
          <p:cNvSpPr>
            <a:spLocks noChangeArrowheads="1"/>
          </p:cNvSpPr>
          <p:nvPr/>
        </p:nvSpPr>
        <p:spPr bwMode="auto">
          <a:xfrm>
            <a:off x="4612888" y="4349396"/>
            <a:ext cx="4057925" cy="234406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16" name="Imagem 2" descr="Câmara dos Deputados">
            <a:extLst>
              <a:ext uri="{FF2B5EF4-FFF2-40B4-BE49-F238E27FC236}">
                <a16:creationId xmlns:a16="http://schemas.microsoft.com/office/drawing/2014/main" id="{5C78586E-8355-4861-8DAF-511D0DD4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68ED031-171F-486E-8E09-988C87BAFEE2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3898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63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plueckmann\Pictures\Praesentation-Pics\Strategy\puzz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58" y="726059"/>
            <a:ext cx="26685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:\web_suplly\psd\img\S2_engrenagem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08" y="1273887"/>
            <a:ext cx="3597526" cy="36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378309" y="3019948"/>
            <a:ext cx="3705905" cy="37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597206" y="2096299"/>
            <a:ext cx="289313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centralização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das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dragagens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Federal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508448" y="3812606"/>
            <a:ext cx="344562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questão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dos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recursos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financeiros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para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as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dragagens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1A4CC1FB-28B6-4BE3-99B5-5245494B5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7AEDBFDF-5918-46BC-9F2E-BEBBDDD2D95C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9676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64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Resultado de imagem para imagens companhia brasileira de drag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69756"/>
            <a:ext cx="7158982" cy="536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73E5AD8-CB8A-4D4F-99B0-9A90EECD728D}"/>
              </a:ext>
            </a:extLst>
          </p:cNvPr>
          <p:cNvSpPr txBox="1"/>
          <p:nvPr/>
        </p:nvSpPr>
        <p:spPr>
          <a:xfrm>
            <a:off x="2899673" y="512675"/>
            <a:ext cx="603250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centralização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Programa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Nacional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Imagem 2" descr="Câmara dos Deputados">
            <a:extLst>
              <a:ext uri="{FF2B5EF4-FFF2-40B4-BE49-F238E27FC236}">
                <a16:creationId xmlns:a16="http://schemas.microsoft.com/office/drawing/2014/main" id="{735E73C2-8C69-4051-AD9E-FC20A36FB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0D52D9D6-3161-48BB-9C43-F5A0260E8D05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313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50" y="1802775"/>
            <a:ext cx="7972023" cy="477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65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899673" y="512675"/>
            <a:ext cx="603250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centralização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Programa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Nacional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562105" y="788401"/>
            <a:ext cx="7494163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pt-BR" sz="1100" i="1" dirty="0"/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pt-BR" sz="2400" dirty="0"/>
              <a:t>Não atingiu os resultados;</a:t>
            </a:r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pt-BR" sz="2400" dirty="0"/>
              <a:t>Programa Nacional de Dragagem II – na mesma direção</a:t>
            </a:r>
          </a:p>
        </p:txBody>
      </p:sp>
      <p:pic>
        <p:nvPicPr>
          <p:cNvPr id="15" name="Imagem 2" descr="Câmara dos Deputados">
            <a:extLst>
              <a:ext uri="{FF2B5EF4-FFF2-40B4-BE49-F238E27FC236}">
                <a16:creationId xmlns:a16="http://schemas.microsoft.com/office/drawing/2014/main" id="{37C7169D-CC2C-4B95-A23D-8FB2DFC09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A936A16F-A2CD-42FB-B03B-4B7EC443C7E3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2469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66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899673" y="512675"/>
            <a:ext cx="603250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Recursos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financeiros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já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estiveram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disponíveis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562105" y="788401"/>
            <a:ext cx="7494163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pt-BR" sz="1100" i="1" dirty="0"/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pt-BR" sz="2400" dirty="0"/>
              <a:t>Governo Federal e Administradoras Portuárias não conseguiam utilizar os recursos disponíveis;</a:t>
            </a:r>
          </a:p>
          <a:p>
            <a:pPr algn="just">
              <a:buBlip>
                <a:blip r:embed="rId5"/>
              </a:buBlip>
              <a:defRPr/>
            </a:pPr>
            <a:r>
              <a:rPr lang="en-US" altLang="pt-BR" sz="2400" dirty="0"/>
              <a:t>Segundo o Segundo IPEA– (do </a:t>
            </a:r>
            <a:r>
              <a:rPr lang="en-US" altLang="pt-BR" sz="2400" dirty="0" err="1"/>
              <a:t>Governo</a:t>
            </a:r>
            <a:r>
              <a:rPr lang="en-US" altLang="pt-BR" sz="2400" dirty="0"/>
              <a:t> Federal);</a:t>
            </a:r>
          </a:p>
          <a:p>
            <a:pPr algn="just">
              <a:buBlip>
                <a:blip r:embed="rId5"/>
              </a:buBlip>
              <a:defRPr/>
            </a:pPr>
            <a:r>
              <a:rPr lang="en-US" altLang="pt-BR" sz="2400" dirty="0" err="1"/>
              <a:t>Períodos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seguintes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manteve</a:t>
            </a:r>
            <a:r>
              <a:rPr lang="en-US" altLang="pt-BR" sz="2400" dirty="0"/>
              <a:t>-se </a:t>
            </a:r>
            <a:r>
              <a:rPr lang="en-US" altLang="pt-BR" sz="2400" dirty="0" err="1"/>
              <a:t>muito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próximo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destas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médias</a:t>
            </a:r>
            <a:endParaRPr lang="en-US" altLang="pt-BR" sz="2400" dirty="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51882" y="2886149"/>
            <a:ext cx="4583112" cy="444114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pt-BR" sz="2700" dirty="0">
                <a:solidFill>
                  <a:srgbClr val="002060"/>
                </a:solidFill>
              </a:rPr>
            </a:br>
            <a:r>
              <a:rPr lang="pt-BR" sz="2700" dirty="0">
                <a:solidFill>
                  <a:srgbClr val="002060"/>
                </a:solidFill>
              </a:rPr>
              <a:t>(2003-2012) </a:t>
            </a:r>
            <a:r>
              <a:rPr lang="pt-BR" sz="1800" dirty="0">
                <a:solidFill>
                  <a:srgbClr val="002060"/>
                </a:solidFill>
              </a:rPr>
              <a:t> R$ bilhões de dezembro de 2012</a:t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/>
          </p:nvPr>
        </p:nvGraphicFramePr>
        <p:xfrm>
          <a:off x="874293" y="3539645"/>
          <a:ext cx="8181975" cy="2701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Documento" r:id="rId6" imgW="6080494" imgH="1608178" progId="Word.Document.12">
                  <p:embed/>
                </p:oleObj>
              </mc:Choice>
              <mc:Fallback>
                <p:oleObj name="Documento" r:id="rId6" imgW="6080494" imgH="1608178" progId="Word.Document.12">
                  <p:embed/>
                  <p:pic>
                    <p:nvPicPr>
                      <p:cNvPr id="1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293" y="3539645"/>
                        <a:ext cx="8181975" cy="27012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F0AD1A8B-AAC1-453F-9EC0-A336BAFAE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2279F1E4-7667-43DF-B632-1656EE1644DE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7978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67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9"/>
          <p:cNvSpPr>
            <a:spLocks noChangeArrowheads="1"/>
          </p:cNvSpPr>
          <p:nvPr/>
        </p:nvSpPr>
        <p:spPr bwMode="auto">
          <a:xfrm>
            <a:off x="1259311" y="1214058"/>
            <a:ext cx="7489664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pt-BR" altLang="pt-BR" sz="2400" dirty="0">
                <a:latin typeface="Arial" panose="020B0604020202020204" pitchFamily="34" charset="0"/>
              </a:rPr>
              <a:t>Folha de São Paulo 05/10/14 - Ministro dos Portos deixa cargo sem fazer investimento neste ano;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dirty="0"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200" dirty="0">
                <a:latin typeface="Arial" panose="020B0604020202020204" pitchFamily="34" charset="0"/>
              </a:rPr>
              <a:t>O orçamento total da secretaria para investimentos, incluindo o repasse para as Companhias Docas, era de R$ 1,1 bilhão. Até o fim de setembro, a pasta pagou apenas 13% deste valor, em dívidas dos anos anteriores;</a:t>
            </a:r>
          </a:p>
          <a:p>
            <a:pPr lvl="1" algn="just" eaLnBrk="1" hangingPunct="1">
              <a:spcBef>
                <a:spcPct val="0"/>
              </a:spcBef>
              <a:buNone/>
            </a:pPr>
            <a:endParaRPr lang="pt-BR" altLang="pt-BR" sz="2200" dirty="0"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Tx/>
              <a:buBlip>
                <a:blip r:embed="rId5"/>
              </a:buBlip>
            </a:pPr>
            <a:r>
              <a:rPr lang="en-US" altLang="pt-BR" sz="2200" dirty="0">
                <a:latin typeface="Arial" panose="020B0604020202020204" pitchFamily="34" charset="0"/>
              </a:rPr>
              <a:t>CODESP – </a:t>
            </a:r>
            <a:r>
              <a:rPr lang="en-US" altLang="pt-BR" sz="2200" dirty="0" err="1">
                <a:latin typeface="Arial" panose="020B0604020202020204" pitchFamily="34" charset="0"/>
              </a:rPr>
              <a:t>disponível</a:t>
            </a:r>
            <a:r>
              <a:rPr lang="en-US" altLang="pt-BR" sz="2200" dirty="0">
                <a:latin typeface="Arial" panose="020B0604020202020204" pitchFamily="34" charset="0"/>
              </a:rPr>
              <a:t> R$ 438milh – </a:t>
            </a:r>
            <a:r>
              <a:rPr lang="en-US" altLang="pt-BR" sz="2200" dirty="0" err="1">
                <a:latin typeface="Arial" panose="020B0604020202020204" pitchFamily="34" charset="0"/>
              </a:rPr>
              <a:t>usou</a:t>
            </a:r>
            <a:r>
              <a:rPr lang="en-US" altLang="pt-BR" sz="2200" dirty="0">
                <a:latin typeface="Arial" panose="020B0604020202020204" pitchFamily="34" charset="0"/>
              </a:rPr>
              <a:t> </a:t>
            </a:r>
            <a:r>
              <a:rPr lang="en-US" altLang="pt-BR" sz="2200" dirty="0" err="1">
                <a:latin typeface="Arial" panose="020B0604020202020204" pitchFamily="34" charset="0"/>
              </a:rPr>
              <a:t>somente</a:t>
            </a:r>
            <a:r>
              <a:rPr lang="en-US" altLang="pt-BR" sz="2200" dirty="0">
                <a:latin typeface="Arial" panose="020B0604020202020204" pitchFamily="34" charset="0"/>
              </a:rPr>
              <a:t> R$ 77 </a:t>
            </a:r>
            <a:r>
              <a:rPr lang="en-US" altLang="pt-BR" sz="2200" dirty="0" err="1">
                <a:latin typeface="Arial" panose="020B0604020202020204" pitchFamily="34" charset="0"/>
              </a:rPr>
              <a:t>até</a:t>
            </a:r>
            <a:r>
              <a:rPr lang="en-US" altLang="pt-BR" sz="2200" dirty="0">
                <a:latin typeface="Arial" panose="020B0604020202020204" pitchFamily="34" charset="0"/>
              </a:rPr>
              <a:t> </a:t>
            </a:r>
            <a:r>
              <a:rPr lang="en-US" altLang="pt-BR" sz="2200" dirty="0" err="1">
                <a:latin typeface="Arial" panose="020B0604020202020204" pitchFamily="34" charset="0"/>
              </a:rPr>
              <a:t>julho</a:t>
            </a:r>
            <a:r>
              <a:rPr lang="en-US" altLang="pt-BR" sz="2200" dirty="0">
                <a:latin typeface="Arial" panose="020B0604020202020204" pitchFamily="34" charset="0"/>
              </a:rPr>
              <a:t>/13</a:t>
            </a:r>
            <a:endParaRPr lang="pt-BR" altLang="pt-BR" sz="2200" dirty="0">
              <a:latin typeface="Arial" panose="020B0604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899673" y="512675"/>
            <a:ext cx="603250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Recursos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financeiros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já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estiveram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disponíveis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Imagem 2" descr="Câmara dos Deputados">
            <a:extLst>
              <a:ext uri="{FF2B5EF4-FFF2-40B4-BE49-F238E27FC236}">
                <a16:creationId xmlns:a16="http://schemas.microsoft.com/office/drawing/2014/main" id="{463F4671-D0B5-41EB-B4BD-A1779C141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66CDEE6-A399-45D0-A2C1-A1A6128AD1F4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2469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68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plueckmann\Pictures\Praesentation-Pics\Strategy\puzz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58" y="726059"/>
            <a:ext cx="26685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:\web_suplly\psd\img\S2_engrenagem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08" y="1273887"/>
            <a:ext cx="3597526" cy="36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378309" y="3019948"/>
            <a:ext cx="3705905" cy="37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584506" y="1750113"/>
            <a:ext cx="28931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dragagem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novidades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508448" y="4009621"/>
            <a:ext cx="34456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Porém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foi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intensificando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logo do tempo</a:t>
            </a:r>
          </a:p>
        </p:txBody>
      </p:sp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811F5C28-1646-402A-A241-529CC3E89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2CE3D1EB-2A45-4B70-B1F8-A0F793B17C27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9004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69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070100" y="518769"/>
            <a:ext cx="6823973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Falta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é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novidade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porém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se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intensificou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211961" y="1041666"/>
            <a:ext cx="7494163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2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/>
              <a:t>Crise na dragagem pode afetar portos - </a:t>
            </a:r>
            <a:r>
              <a:rPr lang="pt-BR" sz="2400" i="1" dirty="0"/>
              <a:t>Monitor Digital 08-11-2.004;</a:t>
            </a:r>
          </a:p>
          <a:p>
            <a:pPr algn="just" eaLnBrk="1" hangingPunct="1">
              <a:defRPr/>
            </a:pPr>
            <a:endParaRPr lang="pt-BR" sz="1100" i="1" dirty="0"/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/>
              <a:t>Sem dinheiro novo, dragagem do canal dos portos não deverá prosseguir</a:t>
            </a:r>
            <a:r>
              <a:rPr lang="pt-BR" sz="2400" dirty="0"/>
              <a:t> - </a:t>
            </a:r>
            <a:r>
              <a:rPr lang="pt-BR" sz="2400" i="1" dirty="0"/>
              <a:t>Movimento Brasil Competitivo            06-12-2.006;</a:t>
            </a:r>
          </a:p>
          <a:p>
            <a:pPr algn="just" eaLnBrk="1" hangingPunct="1">
              <a:defRPr/>
            </a:pPr>
            <a:endParaRPr lang="pt-BR" sz="1100" i="1" dirty="0"/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/>
              <a:t>Falta de dragagem prejudica portos  - </a:t>
            </a:r>
            <a:r>
              <a:rPr lang="pt-BR" sz="2400" i="1" dirty="0"/>
              <a:t>Revista Portuária</a:t>
            </a:r>
          </a:p>
          <a:p>
            <a:r>
              <a:rPr lang="pt-BR" sz="2400" i="1" dirty="0"/>
              <a:t>27/08/2008;</a:t>
            </a:r>
          </a:p>
          <a:p>
            <a:endParaRPr lang="pt-BR" sz="2400" i="1" dirty="0"/>
          </a:p>
        </p:txBody>
      </p:sp>
      <p:pic>
        <p:nvPicPr>
          <p:cNvPr id="18" name="Picture 2" descr="Resultado de imagem para imagens dragage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44" y="4573220"/>
            <a:ext cx="4373955" cy="20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3B3A47E2-D1E7-4889-8517-7D0E3397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02F84E33-3F30-48B3-A993-C349C501325E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3750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089" y="796388"/>
            <a:ext cx="2107096" cy="28094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874" y="2905747"/>
            <a:ext cx="2964190" cy="395225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623" y="518769"/>
            <a:ext cx="1678719" cy="223829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145" y="820618"/>
            <a:ext cx="2233322" cy="297776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843" y="4542316"/>
            <a:ext cx="1750281" cy="233370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534" y="3760605"/>
            <a:ext cx="2430036" cy="324004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4512" y="2829755"/>
            <a:ext cx="1452939" cy="1937252"/>
          </a:xfrm>
          <a:prstGeom prst="rect">
            <a:avLst/>
          </a:prstGeom>
        </p:spPr>
      </p:pic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20" name="Picture 10" descr="marca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4" y="-88306"/>
            <a:ext cx="1644675" cy="116150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823495" y="518769"/>
            <a:ext cx="5733956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FENOP – Casa do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Operador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Brasília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96AED3E6-1728-45E6-928C-E1FE6720F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20" y="29239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9AA51F7D-96D3-4433-B1E8-A896B291A5D7}"/>
              </a:ext>
            </a:extLst>
          </p:cNvPr>
          <p:cNvSpPr/>
          <p:nvPr/>
        </p:nvSpPr>
        <p:spPr>
          <a:xfrm>
            <a:off x="4975554" y="-27953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6950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70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211961" y="1041666"/>
            <a:ext cx="7494163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t-BR" sz="1100" dirty="0"/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/>
              <a:t>Limitações para entrada de navios afetam portos de Santos, Salvador, Itapoá e Rio Grande </a:t>
            </a:r>
            <a:r>
              <a:rPr lang="pt-BR" sz="2400" dirty="0"/>
              <a:t>- </a:t>
            </a:r>
            <a:r>
              <a:rPr lang="pt-BR" sz="2400" i="1" dirty="0"/>
              <a:t>Poder naval - 15 de maio de 2014</a:t>
            </a:r>
            <a:endParaRPr lang="pt-BR" sz="2400" dirty="0"/>
          </a:p>
          <a:p>
            <a:pPr algn="just">
              <a:buBlip>
                <a:blip r:embed="rId4"/>
              </a:buBlip>
              <a:defRPr/>
            </a:pPr>
            <a:endParaRPr lang="pt-BR" sz="1100" dirty="0"/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/>
              <a:t>Mais uma dragagem escorre pelas mãos... - </a:t>
            </a:r>
            <a:r>
              <a:rPr lang="pt-BR" sz="2400" i="1" dirty="0"/>
              <a:t>Folha de São Paulo – 30-08-16</a:t>
            </a:r>
          </a:p>
        </p:txBody>
      </p:sp>
      <p:pic>
        <p:nvPicPr>
          <p:cNvPr id="14" name="Picture 6" descr="Resultado de imagem para imagens porto santos paranag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7" y="3672042"/>
            <a:ext cx="4201465" cy="274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Resultado de imagem para imagens dragag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15" y="4271475"/>
            <a:ext cx="2421986" cy="242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Resultado de imagem para imagens dragage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58" y="3172194"/>
            <a:ext cx="1999280" cy="14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2070100" y="518769"/>
            <a:ext cx="6823973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Falta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é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novidade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porém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se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intensificou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6" name="Imagem 2" descr="Câmara dos Deputados">
            <a:extLst>
              <a:ext uri="{FF2B5EF4-FFF2-40B4-BE49-F238E27FC236}">
                <a16:creationId xmlns:a16="http://schemas.microsoft.com/office/drawing/2014/main" id="{C1150DF2-88D1-4AFC-8A30-2B27D7AC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25CA86FF-EC8C-4480-B92F-068E48BF7301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64211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71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070100" y="518769"/>
            <a:ext cx="6823973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Falta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PROBLEMA REAL E ATUAL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95771BF9-10DE-4603-B0C0-FF6578ECD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367" y="912785"/>
            <a:ext cx="4078298" cy="5895722"/>
          </a:xfrm>
          <a:prstGeom prst="rect">
            <a:avLst/>
          </a:prstGeom>
        </p:spPr>
      </p:pic>
      <p:pic>
        <p:nvPicPr>
          <p:cNvPr id="17" name="Imagem 2" descr="Câmara dos Deputados">
            <a:extLst>
              <a:ext uri="{FF2B5EF4-FFF2-40B4-BE49-F238E27FC236}">
                <a16:creationId xmlns:a16="http://schemas.microsoft.com/office/drawing/2014/main" id="{260D4D9A-5A7D-4235-A855-8BBE4A774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672358F-B76F-44CD-A87D-1F7759893EC8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50795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72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070100" y="518769"/>
            <a:ext cx="6823973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Falta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PROBLEMA REAL E ATUAL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3A66CD9-CBFF-4D96-963B-E6C0E0F38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356" y="1388270"/>
            <a:ext cx="6198931" cy="4187968"/>
          </a:xfrm>
          <a:prstGeom prst="rect">
            <a:avLst/>
          </a:prstGeom>
        </p:spPr>
      </p:pic>
      <p:pic>
        <p:nvPicPr>
          <p:cNvPr id="16" name="Imagem 2" descr="Câmara dos Deputados">
            <a:extLst>
              <a:ext uri="{FF2B5EF4-FFF2-40B4-BE49-F238E27FC236}">
                <a16:creationId xmlns:a16="http://schemas.microsoft.com/office/drawing/2014/main" id="{29FDFDFB-7818-474B-BD3C-1827571B3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8AAB1408-E20C-4369-969D-D3E8F86AC925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1281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73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2070100" y="518769"/>
            <a:ext cx="6823973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Falta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PROBLEMA REAL E ATUAL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40B1FE3-3C75-42ED-B004-55DDABCDC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356" y="1214058"/>
            <a:ext cx="5851929" cy="426874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36CE0D-2032-41FB-82B9-CB36925CA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279" y="5264312"/>
            <a:ext cx="7494163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2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pt-BR" sz="2400" b="1" dirty="0"/>
              <a:t>Vários outros navios de granéis enfrentando o mesmo problema;</a:t>
            </a:r>
          </a:p>
          <a:p>
            <a:pPr algn="just" eaLnBrk="1" hangingPunct="1">
              <a:buFontTx/>
              <a:buBlip>
                <a:blip r:embed="rId5"/>
              </a:buBlip>
              <a:defRPr/>
            </a:pPr>
            <a:r>
              <a:rPr lang="pt-BR" sz="2400" b="1" dirty="0"/>
              <a:t>Forçados a reduzir a quantidade de carga prevista;</a:t>
            </a:r>
          </a:p>
          <a:p>
            <a:endParaRPr lang="pt-BR" sz="2400" i="1" dirty="0"/>
          </a:p>
        </p:txBody>
      </p:sp>
      <p:pic>
        <p:nvPicPr>
          <p:cNvPr id="18" name="Imagem 2" descr="Câmara dos Deputados">
            <a:extLst>
              <a:ext uri="{FF2B5EF4-FFF2-40B4-BE49-F238E27FC236}">
                <a16:creationId xmlns:a16="http://schemas.microsoft.com/office/drawing/2014/main" id="{08FDB697-3F64-419D-9362-7957A6FB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336E12BB-6F96-4388-846F-A5799B8D3D60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0795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74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Consequências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pela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falta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215544" y="927296"/>
            <a:ext cx="7840724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en-US" sz="2400" dirty="0" err="1">
                <a:latin typeface="Calibri" pitchFamily="34" charset="0"/>
                <a:cs typeface="Arial" charset="0"/>
              </a:rPr>
              <a:t>Alguns</a:t>
            </a:r>
            <a:r>
              <a:rPr lang="en-US" sz="2400" dirty="0">
                <a:latin typeface="Calibri" pitchFamily="34" charset="0"/>
                <a:cs typeface="Arial" charset="0"/>
              </a:rPr>
              <a:t> dados </a:t>
            </a:r>
            <a:r>
              <a:rPr lang="en-US" sz="2400" dirty="0" err="1">
                <a:latin typeface="Calibri" pitchFamily="34" charset="0"/>
                <a:cs typeface="Arial" charset="0"/>
              </a:rPr>
              <a:t>sobre</a:t>
            </a:r>
            <a:r>
              <a:rPr lang="en-US" sz="2400" dirty="0">
                <a:latin typeface="Calibri" pitchFamily="34" charset="0"/>
                <a:cs typeface="Arial" charset="0"/>
              </a:rPr>
              <a:t> as </a:t>
            </a:r>
            <a:r>
              <a:rPr lang="en-US" sz="2400" dirty="0" err="1">
                <a:latin typeface="Calibri" pitchFamily="34" charset="0"/>
                <a:cs typeface="Arial" charset="0"/>
              </a:rPr>
              <a:t>perdas</a:t>
            </a:r>
            <a:r>
              <a:rPr lang="en-US" sz="2400" dirty="0">
                <a:latin typeface="Calibri" pitchFamily="34" charset="0"/>
                <a:cs typeface="Arial" charset="0"/>
              </a:rPr>
              <a:t> e </a:t>
            </a:r>
            <a:r>
              <a:rPr lang="en-US" sz="2400" dirty="0" err="1">
                <a:latin typeface="Calibri" pitchFamily="34" charset="0"/>
                <a:cs typeface="Arial" charset="0"/>
              </a:rPr>
              <a:t>elevações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custos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logísticos</a:t>
            </a:r>
            <a:r>
              <a:rPr lang="en-US" sz="2400" dirty="0">
                <a:latin typeface="Calibri" pitchFamily="34" charset="0"/>
                <a:cs typeface="Arial" charset="0"/>
              </a:rPr>
              <a:t> pela </a:t>
            </a:r>
            <a:r>
              <a:rPr lang="en-US" sz="2400" dirty="0" err="1">
                <a:latin typeface="Calibri" pitchFamily="34" charset="0"/>
                <a:cs typeface="Arial" charset="0"/>
              </a:rPr>
              <a:t>falta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2400" dirty="0">
                <a:latin typeface="Calibri" pitchFamily="34" charset="0"/>
                <a:cs typeface="Arial" charset="0"/>
              </a:rPr>
              <a:t>:</a:t>
            </a:r>
          </a:p>
          <a:p>
            <a:pPr algn="just" eaLnBrk="1" hangingPunct="1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b="1" dirty="0" err="1">
                <a:latin typeface="Calibri" pitchFamily="34" charset="0"/>
                <a:cs typeface="Arial" charset="0"/>
              </a:rPr>
              <a:t>Cada</a:t>
            </a:r>
            <a:r>
              <a:rPr lang="en-US" sz="2400" b="1" dirty="0">
                <a:latin typeface="Calibri" pitchFamily="34" charset="0"/>
                <a:cs typeface="Arial" charset="0"/>
              </a:rPr>
              <a:t> metro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não</a:t>
            </a:r>
            <a:r>
              <a:rPr lang="en-US" sz="2400" b="1" dirty="0">
                <a:latin typeface="Calibri" pitchFamily="34" charset="0"/>
                <a:cs typeface="Arial" charset="0"/>
              </a:rPr>
              <a:t>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dragad</a:t>
            </a:r>
            <a:r>
              <a:rPr lang="en-US" sz="2400" b="1" dirty="0">
                <a:latin typeface="Calibri" pitchFamily="34" charset="0"/>
                <a:cs typeface="Arial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reduz</a:t>
            </a:r>
            <a:r>
              <a:rPr lang="en-US" sz="2400" b="1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>
                <a:latin typeface="Calibri" pitchFamily="34" charset="0"/>
                <a:cs typeface="Arial" charset="0"/>
              </a:rPr>
              <a:t>a </a:t>
            </a:r>
            <a:r>
              <a:rPr lang="en-US" sz="2400" dirty="0" err="1">
                <a:latin typeface="Calibri" pitchFamily="34" charset="0"/>
                <a:cs typeface="Arial" charset="0"/>
              </a:rPr>
              <a:t>capacidade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movimentação</a:t>
            </a:r>
            <a:r>
              <a:rPr lang="en-US" sz="2400" dirty="0">
                <a:latin typeface="Calibri" pitchFamily="34" charset="0"/>
                <a:cs typeface="Arial" charset="0"/>
              </a:rPr>
              <a:t>,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em</a:t>
            </a:r>
            <a:r>
              <a:rPr lang="en-US" sz="2400" dirty="0">
                <a:latin typeface="Calibri" pitchFamily="34" charset="0"/>
                <a:cs typeface="Arial" charset="0"/>
              </a:rPr>
              <a:t> media </a:t>
            </a:r>
            <a:r>
              <a:rPr lang="en-US" sz="2400" b="1" dirty="0">
                <a:latin typeface="Calibri" pitchFamily="34" charset="0"/>
                <a:cs typeface="Arial" charset="0"/>
              </a:rPr>
              <a:t>700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contêineres</a:t>
            </a:r>
            <a:r>
              <a:rPr lang="en-US" sz="2400" b="1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em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cada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navio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  <a:p>
            <a:pPr lvl="1" algn="just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Para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cada</a:t>
            </a:r>
            <a:r>
              <a:rPr lang="en-US" sz="2400" b="1" dirty="0">
                <a:latin typeface="Calibri" pitchFamily="34" charset="0"/>
                <a:cs typeface="Arial" charset="0"/>
              </a:rPr>
              <a:t>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centímetro</a:t>
            </a:r>
            <a:r>
              <a:rPr lang="en-US" sz="2400" b="1" dirty="0"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latin typeface="Calibri" pitchFamily="34" charset="0"/>
                <a:cs typeface="Arial" charset="0"/>
              </a:rPr>
              <a:t>são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perdidos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em</a:t>
            </a:r>
            <a:r>
              <a:rPr lang="en-US" sz="2400" dirty="0">
                <a:latin typeface="Calibri" pitchFamily="34" charset="0"/>
                <a:cs typeface="Arial" charset="0"/>
              </a:rPr>
              <a:t> media </a:t>
            </a:r>
            <a:r>
              <a:rPr lang="en-US" sz="2400" b="1" dirty="0">
                <a:latin typeface="Calibri" pitchFamily="34" charset="0"/>
                <a:cs typeface="Arial" charset="0"/>
              </a:rPr>
              <a:t>8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contêineres</a:t>
            </a:r>
            <a:r>
              <a:rPr lang="en-US" sz="2400" b="1" dirty="0">
                <a:latin typeface="Calibri" pitchFamily="34" charset="0"/>
                <a:cs typeface="Arial" charset="0"/>
              </a:rPr>
              <a:t>;</a:t>
            </a:r>
          </a:p>
          <a:p>
            <a:pPr lvl="1" algn="just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b="1" dirty="0" err="1">
                <a:latin typeface="Calibri" pitchFamily="34" charset="0"/>
                <a:cs typeface="Arial" charset="0"/>
              </a:rPr>
              <a:t>Cada</a:t>
            </a:r>
            <a:r>
              <a:rPr lang="en-US" sz="2400" b="1" dirty="0">
                <a:latin typeface="Calibri" pitchFamily="34" charset="0"/>
                <a:cs typeface="Arial" charset="0"/>
              </a:rPr>
              <a:t> metro </a:t>
            </a:r>
            <a:r>
              <a:rPr lang="en-US" sz="2400" dirty="0">
                <a:latin typeface="Calibri" pitchFamily="34" charset="0"/>
                <a:cs typeface="Arial" charset="0"/>
              </a:rPr>
              <a:t>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perda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profundidade</a:t>
            </a:r>
            <a:r>
              <a:rPr lang="en-US" sz="2400" dirty="0">
                <a:latin typeface="Calibri" pitchFamily="34" charset="0"/>
                <a:cs typeface="Arial" charset="0"/>
              </a:rPr>
              <a:t> (</a:t>
            </a:r>
            <a:r>
              <a:rPr lang="en-US" sz="2400" dirty="0" err="1">
                <a:latin typeface="Calibri" pitchFamily="34" charset="0"/>
                <a:cs typeface="Arial" charset="0"/>
              </a:rPr>
              <a:t>falta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2400" dirty="0">
                <a:latin typeface="Calibri" pitchFamily="34" charset="0"/>
                <a:cs typeface="Arial" charset="0"/>
              </a:rPr>
              <a:t>)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reduz</a:t>
            </a:r>
            <a:r>
              <a:rPr lang="en-US" sz="2400" b="1" dirty="0">
                <a:latin typeface="Calibri" pitchFamily="34" charset="0"/>
                <a:cs typeface="Arial" charset="0"/>
              </a:rPr>
              <a:t> a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capacidade</a:t>
            </a:r>
            <a:r>
              <a:rPr lang="en-US" sz="2400" b="1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>
                <a:latin typeface="Calibri" pitchFamily="34" charset="0"/>
                <a:cs typeface="Arial" charset="0"/>
              </a:rPr>
              <a:t>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embarque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em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navio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cerca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b="1" dirty="0">
                <a:latin typeface="Calibri" pitchFamily="34" charset="0"/>
                <a:cs typeface="Arial" charset="0"/>
              </a:rPr>
              <a:t>7.500 tons </a:t>
            </a:r>
            <a:r>
              <a:rPr lang="en-US" sz="2400" dirty="0" err="1">
                <a:latin typeface="Calibri" pitchFamily="34" charset="0"/>
                <a:cs typeface="Arial" charset="0"/>
              </a:rPr>
              <a:t>em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navios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graneleiros</a:t>
            </a:r>
            <a:r>
              <a:rPr lang="en-US" sz="2400" dirty="0">
                <a:latin typeface="Calibri" pitchFamily="34" charset="0"/>
                <a:cs typeface="Arial" charset="0"/>
              </a:rPr>
              <a:t> Panamax</a:t>
            </a:r>
            <a:endParaRPr lang="en-US" sz="2400" b="1" dirty="0">
              <a:latin typeface="Calibri" pitchFamily="34" charset="0"/>
              <a:cs typeface="Arial" charset="0"/>
            </a:endParaRPr>
          </a:p>
        </p:txBody>
      </p:sp>
      <p:pic>
        <p:nvPicPr>
          <p:cNvPr id="15" name="Imagem 2" descr="Câmara dos Deputados">
            <a:extLst>
              <a:ext uri="{FF2B5EF4-FFF2-40B4-BE49-F238E27FC236}">
                <a16:creationId xmlns:a16="http://schemas.microsoft.com/office/drawing/2014/main" id="{C23C682D-FAC1-42D8-B1DB-311BA0A66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15BD87EA-1CA0-4EA8-B1CC-4C8E619529E8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7742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75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Consequências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pela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falta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1083323" y="1761952"/>
            <a:ext cx="7665652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A </a:t>
            </a:r>
            <a:r>
              <a:rPr lang="en-US" sz="2400" b="1" dirty="0">
                <a:latin typeface="Calibri" pitchFamily="34" charset="0"/>
                <a:cs typeface="Arial" charset="0"/>
              </a:rPr>
              <a:t>CNA</a:t>
            </a:r>
            <a:r>
              <a:rPr lang="en-US" sz="2400" dirty="0">
                <a:latin typeface="Calibri" pitchFamily="34" charset="0"/>
                <a:cs typeface="Arial" charset="0"/>
              </a:rPr>
              <a:t> –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Confederação</a:t>
            </a:r>
            <a:r>
              <a:rPr lang="en-US" sz="2400" dirty="0">
                <a:latin typeface="Calibri" pitchFamily="34" charset="0"/>
                <a:cs typeface="Arial" charset="0"/>
              </a:rPr>
              <a:t> Nacional da Agricultura; </a:t>
            </a:r>
            <a:r>
              <a:rPr lang="en-US" sz="2400" dirty="0" err="1">
                <a:latin typeface="Calibri" pitchFamily="34" charset="0"/>
                <a:cs typeface="Arial" charset="0"/>
              </a:rPr>
              <a:t>estima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uma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perda</a:t>
            </a:r>
            <a:r>
              <a:rPr lang="en-US" sz="2400" dirty="0">
                <a:latin typeface="Calibri" pitchFamily="34" charset="0"/>
                <a:cs typeface="Arial" charset="0"/>
              </a:rPr>
              <a:t> media </a:t>
            </a:r>
            <a:r>
              <a:rPr lang="en-US" sz="2400" dirty="0" err="1">
                <a:latin typeface="Calibri" pitchFamily="34" charset="0"/>
                <a:cs typeface="Arial" charset="0"/>
              </a:rPr>
              <a:t>anual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b="1" dirty="0">
                <a:latin typeface="Calibri" pitchFamily="34" charset="0"/>
                <a:cs typeface="Arial" charset="0"/>
              </a:rPr>
              <a:t>R$ 5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bilhões</a:t>
            </a:r>
            <a:r>
              <a:rPr lang="en-US" sz="2400" b="1" dirty="0">
                <a:latin typeface="Calibri" pitchFamily="34" charset="0"/>
                <a:cs typeface="Arial" charset="0"/>
              </a:rPr>
              <a:t>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por</a:t>
            </a:r>
            <a:r>
              <a:rPr lang="en-US" sz="2400" b="1" dirty="0">
                <a:latin typeface="Calibri" pitchFamily="34" charset="0"/>
                <a:cs typeface="Arial" charset="0"/>
              </a:rPr>
              <a:t> </a:t>
            </a:r>
            <a:r>
              <a:rPr lang="en-US" sz="2400" b="1" dirty="0" err="1">
                <a:latin typeface="Calibri" pitchFamily="34" charset="0"/>
                <a:cs typeface="Arial" charset="0"/>
              </a:rPr>
              <a:t>ano</a:t>
            </a:r>
            <a:r>
              <a:rPr lang="en-US" sz="2400" b="1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operações</a:t>
            </a:r>
            <a:r>
              <a:rPr lang="en-US" sz="2400" dirty="0">
                <a:latin typeface="Calibri" pitchFamily="34" charset="0"/>
                <a:cs typeface="Arial" charset="0"/>
              </a:rPr>
              <a:t> do </a:t>
            </a:r>
            <a:r>
              <a:rPr lang="en-US" sz="2400" dirty="0" err="1">
                <a:latin typeface="Calibri" pitchFamily="34" charset="0"/>
                <a:cs typeface="Arial" charset="0"/>
              </a:rPr>
              <a:t>agronegócio</a:t>
            </a:r>
            <a:r>
              <a:rPr lang="en-US" sz="2400" dirty="0">
                <a:latin typeface="Calibri" pitchFamily="34" charset="0"/>
                <a:cs typeface="Arial" charset="0"/>
              </a:rPr>
              <a:t>, pela </a:t>
            </a:r>
            <a:r>
              <a:rPr lang="en-US" sz="2400" dirty="0" err="1">
                <a:latin typeface="Calibri" pitchFamily="34" charset="0"/>
                <a:cs typeface="Arial" charset="0"/>
              </a:rPr>
              <a:t>impossibilidade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operações</a:t>
            </a:r>
            <a:r>
              <a:rPr lang="en-US" sz="2400" dirty="0">
                <a:latin typeface="Calibri" pitchFamily="34" charset="0"/>
                <a:cs typeface="Arial" charset="0"/>
              </a:rPr>
              <a:t> com </a:t>
            </a:r>
            <a:r>
              <a:rPr lang="en-US" sz="2400" dirty="0" err="1">
                <a:latin typeface="Calibri" pitchFamily="34" charset="0"/>
                <a:cs typeface="Arial" charset="0"/>
              </a:rPr>
              <a:t>capacidade</a:t>
            </a:r>
            <a:r>
              <a:rPr lang="en-US" sz="2400" dirty="0">
                <a:latin typeface="Calibri" pitchFamily="34" charset="0"/>
                <a:cs typeface="Arial" charset="0"/>
              </a:rPr>
              <a:t> total dos </a:t>
            </a:r>
            <a:r>
              <a:rPr lang="en-US" sz="2400" dirty="0" err="1">
                <a:latin typeface="Calibri" pitchFamily="34" charset="0"/>
                <a:cs typeface="Arial" charset="0"/>
              </a:rPr>
              <a:t>navios</a:t>
            </a:r>
            <a:r>
              <a:rPr lang="en-US" sz="2400" dirty="0">
                <a:latin typeface="Calibri" pitchFamily="34" charset="0"/>
                <a:cs typeface="Arial" charset="0"/>
              </a:rPr>
              <a:t>, </a:t>
            </a:r>
            <a:r>
              <a:rPr lang="en-US" sz="2400" dirty="0" err="1">
                <a:latin typeface="Calibri" pitchFamily="34" charset="0"/>
                <a:cs typeface="Arial" charset="0"/>
              </a:rPr>
              <a:t>causada</a:t>
            </a:r>
            <a:r>
              <a:rPr lang="en-US" sz="2400" dirty="0">
                <a:latin typeface="Calibri" pitchFamily="34" charset="0"/>
                <a:cs typeface="Arial" charset="0"/>
              </a:rPr>
              <a:t> pela </a:t>
            </a:r>
            <a:r>
              <a:rPr lang="en-US" sz="2400" dirty="0" err="1">
                <a:latin typeface="Calibri" pitchFamily="34" charset="0"/>
                <a:cs typeface="Arial" charset="0"/>
              </a:rPr>
              <a:t>falta</a:t>
            </a:r>
            <a:r>
              <a:rPr lang="en-US" sz="2400" dirty="0">
                <a:latin typeface="Calibri" pitchFamily="34" charset="0"/>
                <a:cs typeface="Arial" charset="0"/>
              </a:rPr>
              <a:t> de </a:t>
            </a:r>
            <a:r>
              <a:rPr lang="en-US" sz="2400" dirty="0" err="1">
                <a:latin typeface="Calibri" pitchFamily="34" charset="0"/>
                <a:cs typeface="Arial" charset="0"/>
              </a:rPr>
              <a:t>dragagem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  <a:p>
            <a:pPr algn="just" eaLnBrk="1" hangingPunct="1">
              <a:defRPr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en-US" sz="2400" dirty="0">
                <a:latin typeface="Calibri" pitchFamily="34" charset="0"/>
                <a:cs typeface="Arial" charset="0"/>
              </a:rPr>
              <a:t>No principal </a:t>
            </a:r>
            <a:r>
              <a:rPr lang="en-US" sz="2400" dirty="0" err="1">
                <a:latin typeface="Calibri" pitchFamily="34" charset="0"/>
                <a:cs typeface="Arial" charset="0"/>
              </a:rPr>
              <a:t>negócio</a:t>
            </a:r>
            <a:r>
              <a:rPr lang="en-US" sz="2400" dirty="0">
                <a:latin typeface="Calibri" pitchFamily="34" charset="0"/>
                <a:cs typeface="Arial" charset="0"/>
              </a:rPr>
              <a:t> do </a:t>
            </a:r>
            <a:r>
              <a:rPr lang="en-US" sz="2400" dirty="0" err="1">
                <a:latin typeface="Calibri" pitchFamily="34" charset="0"/>
                <a:cs typeface="Arial" charset="0"/>
              </a:rPr>
              <a:t>país</a:t>
            </a:r>
            <a:r>
              <a:rPr lang="en-US" sz="2400" dirty="0">
                <a:latin typeface="Calibri" pitchFamily="34" charset="0"/>
                <a:cs typeface="Arial" charset="0"/>
              </a:rPr>
              <a:t> no </a:t>
            </a:r>
            <a:r>
              <a:rPr lang="en-US" sz="2400" dirty="0" err="1">
                <a:latin typeface="Calibri" pitchFamily="34" charset="0"/>
                <a:cs typeface="Arial" charset="0"/>
              </a:rPr>
              <a:t>comércio</a:t>
            </a:r>
            <a:r>
              <a:rPr lang="en-US" sz="2400" dirty="0">
                <a:latin typeface="Calibri" pitchFamily="34" charset="0"/>
                <a:cs typeface="Arial" charset="0"/>
              </a:rPr>
              <a:t> exterior </a:t>
            </a:r>
            <a:r>
              <a:rPr lang="en-US" sz="2400" dirty="0" err="1">
                <a:latin typeface="Calibri" pitchFamily="34" charset="0"/>
                <a:cs typeface="Arial" charset="0"/>
              </a:rPr>
              <a:t>estamos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nos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dando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ao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luxo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destes</a:t>
            </a: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err="1">
                <a:latin typeface="Calibri" pitchFamily="34" charset="0"/>
                <a:cs typeface="Arial" charset="0"/>
              </a:rPr>
              <a:t>prejuízos</a:t>
            </a:r>
            <a:r>
              <a:rPr lang="en-US" sz="2400" dirty="0">
                <a:latin typeface="Calibri" pitchFamily="34" charset="0"/>
                <a:cs typeface="Arial" charset="0"/>
              </a:rPr>
              <a:t>;</a:t>
            </a:r>
          </a:p>
        </p:txBody>
      </p:sp>
      <p:pic>
        <p:nvPicPr>
          <p:cNvPr id="15" name="Imagem 2" descr="Câmara dos Deputados">
            <a:extLst>
              <a:ext uri="{FF2B5EF4-FFF2-40B4-BE49-F238E27FC236}">
                <a16:creationId xmlns:a16="http://schemas.microsoft.com/office/drawing/2014/main" id="{C61FB8AF-CF21-414F-B88F-71715D261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6B3F725C-B0C7-4556-86EA-5352606B9065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3633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76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363368" y="512675"/>
            <a:ext cx="669290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Conclusões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sobre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centralização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recursos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financeiros</a:t>
            </a:r>
            <a:endParaRPr lang="en-US" sz="2000" dirty="0">
              <a:solidFill>
                <a:schemeClr val="bg1"/>
              </a:solidFill>
              <a:latin typeface="Trebuchet MS" pitchFamily="34" charset="0"/>
              <a:ea typeface="Tahoma" pitchFamily="34" charset="0"/>
              <a:cs typeface="Arial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250061" y="1098558"/>
            <a:ext cx="7494163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pt-BR" sz="1100" i="1" dirty="0"/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dirty="0"/>
              <a:t>Com a centralização dos programas de dragagens os problemas se intensificaram em alguns portos;</a:t>
            </a:r>
          </a:p>
          <a:p>
            <a:pPr algn="just" eaLnBrk="1" hangingPunct="1">
              <a:defRPr/>
            </a:pPr>
            <a:endParaRPr lang="pt-BR" sz="2400" dirty="0"/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dirty="0"/>
              <a:t>Nos portos descentralizados (Estadualizados ou Municipalizados) os problemas ocorreram porém com menor intensidade;</a:t>
            </a:r>
          </a:p>
          <a:p>
            <a:pPr algn="just" eaLnBrk="1" hangingPunct="1">
              <a:defRPr/>
            </a:pPr>
            <a:endParaRPr lang="pt-BR" sz="2400" dirty="0"/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dirty="0"/>
              <a:t>Os recursos financeiros disponibilizados e não aplicados demonstraram que os problemas residiam nas gestões centralizadas e das Administradoras Portuárias locais;</a:t>
            </a:r>
          </a:p>
          <a:p>
            <a:pPr algn="just" eaLnBrk="1" hangingPunct="1">
              <a:defRPr/>
            </a:pPr>
            <a:endParaRPr lang="pt-BR" sz="2400" dirty="0"/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Está mais do que evidenciado que o Poder Público não tem conseguido cumprir com sua obrigação na disponibilização de serviços de dragagens necessárias.</a:t>
            </a:r>
          </a:p>
          <a:p>
            <a:pPr algn="just" eaLnBrk="1" hangingPunct="1">
              <a:defRPr/>
            </a:pPr>
            <a:endParaRPr lang="pt-BR" sz="1100" i="1" dirty="0"/>
          </a:p>
        </p:txBody>
      </p:sp>
      <p:pic>
        <p:nvPicPr>
          <p:cNvPr id="14" name="Imagem 2" descr="Câmara dos Deputados">
            <a:extLst>
              <a:ext uri="{FF2B5EF4-FFF2-40B4-BE49-F238E27FC236}">
                <a16:creationId xmlns:a16="http://schemas.microsoft.com/office/drawing/2014/main" id="{10FB617F-207F-498A-A8DA-CC017FB3A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351C1514-FE51-4695-8637-EB0AAAAC91FB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1121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77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plueckmann\Pictures\Praesentation-Pics\Strategy\puzz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05" y="815099"/>
            <a:ext cx="26685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:\web_suplly\psd\img\S2_engrenagem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24" y="3206832"/>
            <a:ext cx="3597526" cy="36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5241739" y="1288707"/>
            <a:ext cx="3705905" cy="37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510422" y="4402168"/>
            <a:ext cx="28931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Questão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sobrevivência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653944" y="2175780"/>
            <a:ext cx="303783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Desafios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para as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Administradoras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Portuárias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no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Brasil</a:t>
            </a:r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C15155CC-08A6-4857-B72D-7C5C7B66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0A5CD917-0360-40FF-896C-B743EFE3138A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6686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78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Sobrevivência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dos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portos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suas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administrações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25169" y="718824"/>
            <a:ext cx="7580955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Os portos públicos precisam concorrer com os portos privados;</a:t>
            </a:r>
          </a:p>
          <a:p>
            <a:pPr algn="just" eaLnBrk="1" hangingPunct="1">
              <a:defRPr/>
            </a:pPr>
            <a:endParaRPr lang="pt-BR" sz="2400" b="1" dirty="0">
              <a:cs typeface="Arial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Os portos públicos precisam ter eficiência e rapidez características da iniciativa privada;</a:t>
            </a:r>
          </a:p>
          <a:p>
            <a:pPr algn="just" eaLnBrk="1" hangingPunct="1">
              <a:defRPr/>
            </a:pPr>
            <a:endParaRPr lang="pt-BR" sz="2400" b="1" dirty="0">
              <a:cs typeface="Arial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O modelo atual de administração portuária no Brasil está equivocado;</a:t>
            </a:r>
          </a:p>
          <a:p>
            <a:pPr algn="just" eaLnBrk="1" hangingPunct="1">
              <a:defRPr/>
            </a:pPr>
            <a:endParaRPr lang="pt-BR" sz="2400" b="1" dirty="0">
              <a:cs typeface="Arial"/>
            </a:endParaRPr>
          </a:p>
          <a:p>
            <a:pPr algn="just" eaLnBrk="1" hangingPunct="1">
              <a:buFontTx/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Ou resolvemos a administração dos portos públicos ou então somente existirão dois caminhos:</a:t>
            </a:r>
          </a:p>
          <a:p>
            <a:pPr algn="just" eaLnBrk="1" hangingPunct="1">
              <a:buFontTx/>
              <a:buBlip>
                <a:blip r:embed="rId4"/>
              </a:buBlip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200" b="1" dirty="0" err="1">
                <a:cs typeface="Arial" charset="0"/>
              </a:rPr>
              <a:t>Extinsão</a:t>
            </a:r>
            <a:r>
              <a:rPr lang="en-US" sz="2200" dirty="0">
                <a:cs typeface="Arial" charset="0"/>
              </a:rPr>
              <a:t> dos </a:t>
            </a:r>
            <a:r>
              <a:rPr lang="en-US" sz="2200" dirty="0" err="1">
                <a:cs typeface="Arial" charset="0"/>
              </a:rPr>
              <a:t>portos</a:t>
            </a:r>
            <a:r>
              <a:rPr lang="en-US" sz="2200" dirty="0">
                <a:cs typeface="Arial" charset="0"/>
              </a:rPr>
              <a:t> </a:t>
            </a:r>
            <a:r>
              <a:rPr lang="en-US" sz="2200" dirty="0" err="1">
                <a:cs typeface="Arial" charset="0"/>
              </a:rPr>
              <a:t>públicos</a:t>
            </a:r>
            <a:r>
              <a:rPr lang="en-US" sz="2200" dirty="0">
                <a:cs typeface="Arial" charset="0"/>
              </a:rPr>
              <a:t> (</a:t>
            </a:r>
            <a:r>
              <a:rPr lang="en-US" sz="2200" dirty="0" err="1">
                <a:cs typeface="Arial" charset="0"/>
              </a:rPr>
              <a:t>como</a:t>
            </a:r>
            <a:r>
              <a:rPr lang="en-US" sz="2200" dirty="0">
                <a:cs typeface="Arial" charset="0"/>
              </a:rPr>
              <a:t> </a:t>
            </a:r>
            <a:r>
              <a:rPr lang="en-US" sz="2200" dirty="0" err="1">
                <a:cs typeface="Arial" charset="0"/>
              </a:rPr>
              <a:t>ocorreu</a:t>
            </a:r>
            <a:r>
              <a:rPr lang="en-US" sz="2200" dirty="0">
                <a:cs typeface="Arial" charset="0"/>
              </a:rPr>
              <a:t> </a:t>
            </a:r>
            <a:r>
              <a:rPr lang="en-US" sz="2200" dirty="0" err="1">
                <a:cs typeface="Arial" charset="0"/>
              </a:rPr>
              <a:t>na</a:t>
            </a:r>
            <a:r>
              <a:rPr lang="en-US" sz="2200" dirty="0">
                <a:cs typeface="Arial" charset="0"/>
              </a:rPr>
              <a:t> </a:t>
            </a:r>
            <a:r>
              <a:rPr lang="en-US" sz="2200" dirty="0" err="1">
                <a:cs typeface="Arial" charset="0"/>
              </a:rPr>
              <a:t>Inglaterra</a:t>
            </a:r>
            <a:r>
              <a:rPr lang="en-US" sz="2200" dirty="0">
                <a:cs typeface="Arial" charset="0"/>
              </a:rPr>
              <a:t>) </a:t>
            </a:r>
            <a:r>
              <a:rPr lang="en-US" sz="2200" dirty="0" err="1">
                <a:cs typeface="Arial" charset="0"/>
              </a:rPr>
              <a:t>ou</a:t>
            </a:r>
            <a:endParaRPr lang="en-US" sz="2200" dirty="0"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200" b="1" dirty="0" err="1">
                <a:ea typeface="Times New Roman" pitchFamily="18" charset="0"/>
                <a:cs typeface="Arial" charset="0"/>
              </a:rPr>
              <a:t>Privatização</a:t>
            </a:r>
            <a:r>
              <a:rPr lang="en-US" sz="2200" dirty="0">
                <a:ea typeface="Times New Roman" pitchFamily="18" charset="0"/>
                <a:cs typeface="Arial" charset="0"/>
              </a:rPr>
              <a:t> das </a:t>
            </a:r>
            <a:r>
              <a:rPr lang="en-US" sz="2200" dirty="0" err="1">
                <a:ea typeface="Times New Roman" pitchFamily="18" charset="0"/>
                <a:cs typeface="Arial" charset="0"/>
              </a:rPr>
              <a:t>administrações</a:t>
            </a:r>
            <a:r>
              <a:rPr lang="en-US" sz="2200" dirty="0">
                <a:ea typeface="Times New Roman" pitchFamily="18" charset="0"/>
                <a:cs typeface="Arial" charset="0"/>
              </a:rPr>
              <a:t> </a:t>
            </a:r>
            <a:r>
              <a:rPr lang="en-US" sz="2200" dirty="0" err="1">
                <a:ea typeface="Times New Roman" pitchFamily="18" charset="0"/>
                <a:cs typeface="Arial" charset="0"/>
              </a:rPr>
              <a:t>portuárias</a:t>
            </a:r>
            <a:r>
              <a:rPr lang="en-US" sz="2200" dirty="0">
                <a:ea typeface="Times New Roman" pitchFamily="18" charset="0"/>
                <a:cs typeface="Arial" charset="0"/>
              </a:rPr>
              <a:t>, </a:t>
            </a:r>
            <a:r>
              <a:rPr lang="en-US" sz="2200" dirty="0" err="1">
                <a:ea typeface="Times New Roman" pitchFamily="18" charset="0"/>
                <a:cs typeface="Arial" charset="0"/>
              </a:rPr>
              <a:t>como</a:t>
            </a:r>
            <a:r>
              <a:rPr lang="en-US" sz="2200" dirty="0">
                <a:ea typeface="Times New Roman" pitchFamily="18" charset="0"/>
                <a:cs typeface="Arial" charset="0"/>
              </a:rPr>
              <a:t> a </a:t>
            </a:r>
            <a:r>
              <a:rPr lang="en-US" sz="2200" dirty="0" err="1">
                <a:ea typeface="Times New Roman" pitchFamily="18" charset="0"/>
                <a:cs typeface="Arial" charset="0"/>
              </a:rPr>
              <a:t>legislação</a:t>
            </a:r>
            <a:r>
              <a:rPr lang="en-US" sz="2200" dirty="0">
                <a:ea typeface="Times New Roman" pitchFamily="18" charset="0"/>
                <a:cs typeface="Arial" charset="0"/>
              </a:rPr>
              <a:t> </a:t>
            </a:r>
            <a:r>
              <a:rPr lang="en-US" sz="2200" dirty="0" err="1">
                <a:ea typeface="Times New Roman" pitchFamily="18" charset="0"/>
                <a:cs typeface="Arial" charset="0"/>
              </a:rPr>
              <a:t>sempre</a:t>
            </a:r>
            <a:r>
              <a:rPr lang="en-US" sz="2200" dirty="0">
                <a:ea typeface="Times New Roman" pitchFamily="18" charset="0"/>
                <a:cs typeface="Arial" charset="0"/>
              </a:rPr>
              <a:t> </a:t>
            </a:r>
            <a:r>
              <a:rPr lang="en-US" sz="2200" dirty="0" err="1">
                <a:ea typeface="Times New Roman" pitchFamily="18" charset="0"/>
                <a:cs typeface="Arial" charset="0"/>
              </a:rPr>
              <a:t>autorizou</a:t>
            </a:r>
            <a:r>
              <a:rPr lang="en-US" sz="2200" dirty="0">
                <a:ea typeface="Times New Roman" pitchFamily="18" charset="0"/>
                <a:cs typeface="Arial" charset="0"/>
              </a:rPr>
              <a:t>.</a:t>
            </a:r>
            <a:endParaRPr lang="pt-BR" sz="2200" dirty="0">
              <a:ea typeface="Times New Roman" pitchFamily="18" charset="0"/>
            </a:endParaRPr>
          </a:p>
          <a:p>
            <a:pPr lvl="1" algn="just">
              <a:defRPr/>
            </a:pPr>
            <a:endParaRPr lang="en-US" sz="1000" dirty="0">
              <a:cs typeface="Arial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15C3BD86-1308-48B8-819F-86A1DE4E1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6DAFA99-FFDE-470C-9C41-8229D3392BF4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4940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79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plueckmann\Pictures\Praesentation-Pics\Strategy\puzz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05" y="815099"/>
            <a:ext cx="26685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:\web_suplly\psd\img\S2_engrenagem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24" y="3206832"/>
            <a:ext cx="3597526" cy="36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:\web_suplly\psd\img\S2_engren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5241739" y="1288707"/>
            <a:ext cx="3705905" cy="37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510422" y="4402168"/>
            <a:ext cx="28931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sobrevivência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653944" y="1867799"/>
            <a:ext cx="303783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Propostas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FENOP para 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competitividade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dos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públicos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2" name="Imagem 2" descr="Câmara dos Deputados">
            <a:extLst>
              <a:ext uri="{FF2B5EF4-FFF2-40B4-BE49-F238E27FC236}">
                <a16:creationId xmlns:a16="http://schemas.microsoft.com/office/drawing/2014/main" id="{8FF63E29-94E9-4C67-BAD3-FE105AD23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D3F200B3-E8B0-4899-A603-5C7BC7E3F6AB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1208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1" y="-650999"/>
            <a:ext cx="9002598" cy="8447936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8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459637" y="2890390"/>
            <a:ext cx="252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 595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Recordar</a:t>
            </a:r>
          </a:p>
        </p:txBody>
      </p:sp>
    </p:spTree>
    <p:extLst>
      <p:ext uri="{BB962C8B-B14F-4D97-AF65-F5344CB8AC3E}">
        <p14:creationId xmlns:p14="http://schemas.microsoft.com/office/powerpoint/2010/main" val="38236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80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269238" y="543168"/>
            <a:ext cx="7580955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Recuperação do CAP</a:t>
            </a: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Retorno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ao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poder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deliberativo</a:t>
            </a:r>
            <a:r>
              <a:rPr lang="en-US" sz="2000" dirty="0"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ea typeface="Times New Roman" pitchFamily="18" charset="0"/>
                <a:cs typeface="Arial" charset="0"/>
              </a:rPr>
              <a:t>Retorno</a:t>
            </a:r>
            <a:r>
              <a:rPr lang="en-US" sz="2000" dirty="0">
                <a:ea typeface="Times New Roman" pitchFamily="18" charset="0"/>
                <a:cs typeface="Arial" charset="0"/>
              </a:rPr>
              <a:t> da </a:t>
            </a:r>
            <a:r>
              <a:rPr lang="en-US" sz="2000" dirty="0" err="1">
                <a:ea typeface="Times New Roman" pitchFamily="18" charset="0"/>
                <a:cs typeface="Arial" charset="0"/>
              </a:rPr>
              <a:t>composição</a:t>
            </a:r>
            <a:r>
              <a:rPr lang="en-US" sz="2000" dirty="0">
                <a:ea typeface="Times New Roman" pitchFamily="18" charset="0"/>
                <a:cs typeface="Arial" charset="0"/>
              </a:rPr>
              <a:t> com </a:t>
            </a:r>
            <a:r>
              <a:rPr lang="en-US" sz="2000" dirty="0" err="1">
                <a:ea typeface="Times New Roman" pitchFamily="18" charset="0"/>
                <a:cs typeface="Arial" charset="0"/>
              </a:rPr>
              <a:t>alguns</a:t>
            </a:r>
            <a:r>
              <a:rPr lang="en-US" sz="2000" dirty="0">
                <a:ea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ea typeface="Times New Roman" pitchFamily="18" charset="0"/>
                <a:cs typeface="Arial" charset="0"/>
              </a:rPr>
              <a:t>ajustes</a:t>
            </a:r>
            <a:r>
              <a:rPr lang="en-US" sz="2000" dirty="0">
                <a:ea typeface="Times New Roman" pitchFamily="18" charset="0"/>
                <a:cs typeface="Arial" charset="0"/>
              </a:rPr>
              <a:t> e </a:t>
            </a:r>
            <a:r>
              <a:rPr lang="en-US" sz="2000" dirty="0" err="1">
                <a:ea typeface="Times New Roman" pitchFamily="18" charset="0"/>
                <a:cs typeface="Arial" charset="0"/>
              </a:rPr>
              <a:t>controles</a:t>
            </a:r>
            <a:r>
              <a:rPr lang="en-US" sz="2000" dirty="0">
                <a:ea typeface="Times New Roman" pitchFamily="18" charset="0"/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b="1" dirty="0" err="1">
                <a:ea typeface="Times New Roman" pitchFamily="18" charset="0"/>
                <a:cs typeface="Arial" charset="0"/>
              </a:rPr>
              <a:t>Inclusão</a:t>
            </a:r>
            <a:r>
              <a:rPr lang="en-US" sz="2000" b="1" dirty="0">
                <a:ea typeface="Times New Roman" pitchFamily="18" charset="0"/>
                <a:cs typeface="Arial" charset="0"/>
              </a:rPr>
              <a:t> da </a:t>
            </a:r>
            <a:r>
              <a:rPr lang="en-US" sz="2000" b="1" dirty="0" err="1">
                <a:ea typeface="Times New Roman" pitchFamily="18" charset="0"/>
                <a:cs typeface="Arial" charset="0"/>
              </a:rPr>
              <a:t>competência</a:t>
            </a:r>
            <a:r>
              <a:rPr lang="en-US" sz="2000" b="1" dirty="0">
                <a:ea typeface="Times New Roman" pitchFamily="18" charset="0"/>
                <a:cs typeface="Arial" charset="0"/>
              </a:rPr>
              <a:t> para </a:t>
            </a:r>
            <a:r>
              <a:rPr lang="en-US" sz="2000" b="1" dirty="0" err="1">
                <a:ea typeface="Times New Roman" pitchFamily="18" charset="0"/>
                <a:cs typeface="Arial" charset="0"/>
              </a:rPr>
              <a:t>homologar</a:t>
            </a:r>
            <a:r>
              <a:rPr lang="en-US" sz="2000" b="1" dirty="0">
                <a:ea typeface="Times New Roman" pitchFamily="18" charset="0"/>
                <a:cs typeface="Arial" charset="0"/>
              </a:rPr>
              <a:t> as </a:t>
            </a:r>
            <a:r>
              <a:rPr lang="en-US" sz="2000" b="1" dirty="0" err="1">
                <a:ea typeface="Times New Roman" pitchFamily="18" charset="0"/>
                <a:cs typeface="Arial" charset="0"/>
              </a:rPr>
              <a:t>indicações</a:t>
            </a:r>
            <a:r>
              <a:rPr lang="en-US" sz="2000" b="1" dirty="0">
                <a:ea typeface="Times New Roman" pitchFamily="18" charset="0"/>
                <a:cs typeface="Arial" charset="0"/>
              </a:rPr>
              <a:t> dos </a:t>
            </a:r>
            <a:r>
              <a:rPr lang="en-US" sz="2000" b="1" dirty="0" err="1">
                <a:ea typeface="Times New Roman" pitchFamily="18" charset="0"/>
                <a:cs typeface="Arial" charset="0"/>
              </a:rPr>
              <a:t>Diretores</a:t>
            </a:r>
            <a:r>
              <a:rPr lang="en-US" sz="2000" b="1" dirty="0">
                <a:ea typeface="Times New Roman" pitchFamily="18" charset="0"/>
                <a:cs typeface="Arial" charset="0"/>
              </a:rPr>
              <a:t> das </a:t>
            </a:r>
            <a:r>
              <a:rPr lang="en-US" sz="2000" b="1" dirty="0" err="1">
                <a:ea typeface="Times New Roman" pitchFamily="18" charset="0"/>
                <a:cs typeface="Arial" charset="0"/>
              </a:rPr>
              <a:t>Administrações</a:t>
            </a:r>
            <a:r>
              <a:rPr lang="en-US" sz="2000" b="1" dirty="0">
                <a:ea typeface="Times New Roman" pitchFamily="18" charset="0"/>
                <a:cs typeface="Arial" charset="0"/>
              </a:rPr>
              <a:t> </a:t>
            </a:r>
            <a:r>
              <a:rPr lang="en-US" sz="2000" b="1" dirty="0" err="1">
                <a:ea typeface="Times New Roman" pitchFamily="18" charset="0"/>
                <a:cs typeface="Arial" charset="0"/>
              </a:rPr>
              <a:t>Portuárias</a:t>
            </a:r>
            <a:r>
              <a:rPr lang="en-US" sz="2000" b="1" dirty="0">
                <a:ea typeface="Times New Roman" pitchFamily="18" charset="0"/>
                <a:cs typeface="Arial" charset="0"/>
              </a:rPr>
              <a:t>;</a:t>
            </a:r>
            <a:endParaRPr lang="pt-BR" sz="2000" b="1" dirty="0">
              <a:ea typeface="Times New Roman" pitchFamily="18" charset="0"/>
            </a:endParaRPr>
          </a:p>
          <a:p>
            <a:pPr algn="just" eaLnBrk="1" hangingPunct="1">
              <a:defRPr/>
            </a:pPr>
            <a:endParaRPr lang="pt-BR" sz="1000" b="1" dirty="0">
              <a:cs typeface="Arial"/>
            </a:endParaRPr>
          </a:p>
          <a:p>
            <a:pPr algn="just" eaLnBrk="1" hangingPunct="1">
              <a:defRPr/>
            </a:pPr>
            <a:endParaRPr lang="pt-BR" sz="1000" b="1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Redefinição de atuações de CAP e CONSAD;</a:t>
            </a: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Estudar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fusão</a:t>
            </a:r>
            <a:r>
              <a:rPr lang="en-US" sz="2000" dirty="0">
                <a:cs typeface="Arial" charset="0"/>
              </a:rPr>
              <a:t> de </a:t>
            </a:r>
            <a:r>
              <a:rPr lang="en-US" sz="2000" dirty="0" err="1">
                <a:cs typeface="Arial" charset="0"/>
              </a:rPr>
              <a:t>competências</a:t>
            </a:r>
            <a:r>
              <a:rPr lang="en-US" sz="2000" dirty="0">
                <a:cs typeface="Arial" charset="0"/>
              </a:rPr>
              <a:t> no CAP;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Avaliar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definição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clara</a:t>
            </a:r>
            <a:r>
              <a:rPr lang="en-US" sz="2000" dirty="0">
                <a:cs typeface="Arial" charset="0"/>
              </a:rPr>
              <a:t> de </a:t>
            </a:r>
            <a:r>
              <a:rPr lang="en-US" sz="2000" dirty="0" err="1">
                <a:cs typeface="Arial" charset="0"/>
              </a:rPr>
              <a:t>temas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deliberados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pelo</a:t>
            </a:r>
            <a:r>
              <a:rPr lang="en-US" sz="2000" dirty="0">
                <a:cs typeface="Arial" charset="0"/>
              </a:rPr>
              <a:t> CAP que </a:t>
            </a:r>
            <a:r>
              <a:rPr lang="en-US" sz="2000" dirty="0" err="1">
                <a:cs typeface="Arial" charset="0"/>
              </a:rPr>
              <a:t>possam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ser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revisados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pelo</a:t>
            </a:r>
            <a:r>
              <a:rPr lang="en-US" sz="2000" dirty="0">
                <a:cs typeface="Arial" charset="0"/>
              </a:rPr>
              <a:t> CONSAD; (</a:t>
            </a:r>
            <a:r>
              <a:rPr lang="en-US" sz="2000" dirty="0" err="1">
                <a:cs typeface="Arial" charset="0"/>
              </a:rPr>
              <a:t>desta</a:t>
            </a:r>
            <a:r>
              <a:rPr lang="en-US" sz="2000" dirty="0">
                <a:cs typeface="Arial" charset="0"/>
              </a:rPr>
              <a:t> forma </a:t>
            </a:r>
            <a:r>
              <a:rPr lang="en-US" sz="2000" dirty="0" err="1">
                <a:cs typeface="Arial" charset="0"/>
              </a:rPr>
              <a:t>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demais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temas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seriam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obrigatórios</a:t>
            </a:r>
            <a:r>
              <a:rPr lang="en-US" sz="2000" dirty="0">
                <a:cs typeface="Arial" charset="0"/>
              </a:rPr>
              <a:t> e </a:t>
            </a:r>
            <a:r>
              <a:rPr lang="en-US" sz="2000" dirty="0" err="1">
                <a:cs typeface="Arial" charset="0"/>
              </a:rPr>
              <a:t>terminativos</a:t>
            </a:r>
            <a:r>
              <a:rPr lang="en-US" sz="2000" dirty="0">
                <a:cs typeface="Arial" charset="0"/>
              </a:rPr>
              <a:t>);</a:t>
            </a:r>
          </a:p>
          <a:p>
            <a:pPr lvl="1" algn="just">
              <a:defRPr/>
            </a:pPr>
            <a:endParaRPr lang="pt-BR" sz="2400" b="1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Critérios para a profissionalização das administrações portuárias;</a:t>
            </a: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Sem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criar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protecionismos</a:t>
            </a:r>
            <a:r>
              <a:rPr lang="en-US" sz="2000" dirty="0"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ea typeface="Times New Roman" pitchFamily="18" charset="0"/>
                <a:cs typeface="Arial" charset="0"/>
              </a:rPr>
              <a:t>Definindo</a:t>
            </a:r>
            <a:r>
              <a:rPr lang="en-US" sz="2000" dirty="0">
                <a:ea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ea typeface="Times New Roman" pitchFamily="18" charset="0"/>
                <a:cs typeface="Arial" charset="0"/>
              </a:rPr>
              <a:t>metas</a:t>
            </a:r>
            <a:r>
              <a:rPr lang="en-US" sz="2000" dirty="0">
                <a:ea typeface="Times New Roman" pitchFamily="18" charset="0"/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ea typeface="Times New Roman" pitchFamily="18" charset="0"/>
                <a:cs typeface="Arial" charset="0"/>
              </a:rPr>
              <a:t>Aplicando</a:t>
            </a:r>
            <a:r>
              <a:rPr lang="en-US" sz="2000" dirty="0">
                <a:ea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ea typeface="Times New Roman" pitchFamily="18" charset="0"/>
                <a:cs typeface="Arial" charset="0"/>
              </a:rPr>
              <a:t>efetivamente</a:t>
            </a:r>
            <a:r>
              <a:rPr lang="en-US" sz="2000" dirty="0">
                <a:ea typeface="Times New Roman" pitchFamily="18" charset="0"/>
                <a:cs typeface="Arial" charset="0"/>
              </a:rPr>
              <a:t> a </a:t>
            </a:r>
            <a:r>
              <a:rPr lang="en-US" sz="2000" dirty="0" err="1">
                <a:ea typeface="Times New Roman" pitchFamily="18" charset="0"/>
                <a:cs typeface="Arial" charset="0"/>
              </a:rPr>
              <a:t>meritocracia</a:t>
            </a:r>
            <a:r>
              <a:rPr lang="en-US" sz="2000" dirty="0">
                <a:ea typeface="Times New Roman" pitchFamily="18" charset="0"/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ea typeface="Times New Roman" pitchFamily="18" charset="0"/>
                <a:cs typeface="Arial" charset="0"/>
              </a:rPr>
              <a:t>Nenhuma</a:t>
            </a:r>
            <a:r>
              <a:rPr lang="en-US" sz="2000" dirty="0">
                <a:ea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ea typeface="Times New Roman" pitchFamily="18" charset="0"/>
                <a:cs typeface="Arial" charset="0"/>
              </a:rPr>
              <a:t>interferência</a:t>
            </a:r>
            <a:r>
              <a:rPr lang="en-US" sz="2000" dirty="0">
                <a:ea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ea typeface="Times New Roman" pitchFamily="18" charset="0"/>
                <a:cs typeface="Arial" charset="0"/>
              </a:rPr>
              <a:t>político-partidária</a:t>
            </a:r>
            <a:r>
              <a:rPr lang="en-US" sz="2000" dirty="0">
                <a:ea typeface="Times New Roman" pitchFamily="18" charset="0"/>
                <a:cs typeface="Arial" charset="0"/>
              </a:rPr>
              <a:t>;</a:t>
            </a:r>
            <a:endParaRPr lang="pt-BR" sz="2000" dirty="0">
              <a:ea typeface="Times New Roman" pitchFamily="18" charset="0"/>
            </a:endParaRPr>
          </a:p>
          <a:p>
            <a:pPr algn="just" eaLnBrk="1" hangingPunct="1">
              <a:defRPr/>
            </a:pPr>
            <a:endParaRPr lang="pt-BR" sz="1000" b="1" dirty="0">
              <a:cs typeface="Arial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F0CCC6E6-3E7A-466F-B70E-5DA3B62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6C917DD-AD56-486B-8389-B7ED737538E3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3796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81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98859" y="1606619"/>
            <a:ext cx="758095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pt-BR" sz="1000" b="1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Modernização e saneamento financeiro, das Administrações portuárias;</a:t>
            </a:r>
          </a:p>
          <a:p>
            <a:pPr algn="just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Contratação</a:t>
            </a:r>
            <a:r>
              <a:rPr lang="en-US" sz="2000" dirty="0">
                <a:cs typeface="Arial" charset="0"/>
              </a:rPr>
              <a:t> de </a:t>
            </a:r>
            <a:r>
              <a:rPr lang="en-US" sz="2000" dirty="0" err="1">
                <a:cs typeface="Arial" charset="0"/>
              </a:rPr>
              <a:t>Assessoria</a:t>
            </a:r>
            <a:r>
              <a:rPr lang="en-US" sz="2000" dirty="0">
                <a:cs typeface="Arial" charset="0"/>
              </a:rPr>
              <a:t> Externa para </a:t>
            </a:r>
            <a:r>
              <a:rPr lang="en-US" sz="2000" dirty="0" err="1">
                <a:cs typeface="Arial" charset="0"/>
              </a:rPr>
              <a:t>revisar</a:t>
            </a:r>
            <a:r>
              <a:rPr lang="en-US" sz="2000" dirty="0">
                <a:cs typeface="Arial" charset="0"/>
              </a:rPr>
              <a:t> as </a:t>
            </a:r>
            <a:r>
              <a:rPr lang="en-US" sz="2000" dirty="0" err="1">
                <a:cs typeface="Arial" charset="0"/>
              </a:rPr>
              <a:t>estruturas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funcionais</a:t>
            </a:r>
            <a:r>
              <a:rPr lang="en-US" sz="2000" dirty="0">
                <a:cs typeface="Arial" charset="0"/>
              </a:rPr>
              <a:t> das </a:t>
            </a:r>
            <a:r>
              <a:rPr lang="en-US" sz="2000" dirty="0" err="1">
                <a:cs typeface="Arial" charset="0"/>
              </a:rPr>
              <a:t>Administradoras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Portuárias</a:t>
            </a:r>
            <a:r>
              <a:rPr lang="en-US" sz="2000" dirty="0">
                <a:cs typeface="Arial" charset="0"/>
              </a:rPr>
              <a:t> (</a:t>
            </a:r>
            <a:r>
              <a:rPr lang="en-US" sz="2000" dirty="0" err="1">
                <a:cs typeface="Arial" charset="0"/>
              </a:rPr>
              <a:t>Sem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jeitinhos</a:t>
            </a:r>
            <a:r>
              <a:rPr lang="en-US" sz="2000" dirty="0">
                <a:cs typeface="Arial" charset="0"/>
              </a:rPr>
              <a:t> – </a:t>
            </a:r>
            <a:r>
              <a:rPr lang="en-US" sz="2000" dirty="0" err="1">
                <a:cs typeface="Arial" charset="0"/>
              </a:rPr>
              <a:t>empresas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especializadas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em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gestão</a:t>
            </a:r>
            <a:r>
              <a:rPr lang="en-US" sz="2000" dirty="0">
                <a:cs typeface="Arial" charset="0"/>
              </a:rPr>
              <a:t> que </a:t>
            </a:r>
            <a:r>
              <a:rPr lang="en-US" sz="2000" dirty="0" err="1">
                <a:cs typeface="Arial" charset="0"/>
              </a:rPr>
              <a:t>são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parâmetros</a:t>
            </a:r>
            <a:r>
              <a:rPr lang="en-US" sz="2000" dirty="0">
                <a:cs typeface="Arial" charset="0"/>
              </a:rPr>
              <a:t> para o </a:t>
            </a:r>
            <a:r>
              <a:rPr lang="en-US" sz="2000" dirty="0" err="1">
                <a:cs typeface="Arial" charset="0"/>
              </a:rPr>
              <a:t>segmento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empresarial</a:t>
            </a:r>
            <a:r>
              <a:rPr lang="en-US" sz="2000" dirty="0">
                <a:cs typeface="Arial" charset="0"/>
              </a:rPr>
              <a:t>);</a:t>
            </a:r>
          </a:p>
          <a:p>
            <a:pPr lvl="1" algn="just">
              <a:defRPr/>
            </a:pPr>
            <a:endParaRPr lang="en-US" sz="2000" dirty="0"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Programa</a:t>
            </a:r>
            <a:r>
              <a:rPr lang="en-US" sz="2000" dirty="0">
                <a:cs typeface="Arial" charset="0"/>
              </a:rPr>
              <a:t> de PDV e </a:t>
            </a:r>
            <a:r>
              <a:rPr lang="en-US" sz="2000" dirty="0" err="1">
                <a:cs typeface="Arial" charset="0"/>
              </a:rPr>
              <a:t>eventuais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desligamentos</a:t>
            </a:r>
            <a:r>
              <a:rPr lang="en-US" sz="2000" dirty="0">
                <a:cs typeface="Arial" charset="0"/>
              </a:rPr>
              <a:t> para </a:t>
            </a:r>
            <a:r>
              <a:rPr lang="en-US" sz="2000" dirty="0" err="1">
                <a:cs typeface="Arial" charset="0"/>
              </a:rPr>
              <a:t>adequação</a:t>
            </a:r>
            <a:r>
              <a:rPr lang="en-US" sz="2000" dirty="0">
                <a:cs typeface="Arial" charset="0"/>
              </a:rPr>
              <a:t> dos </a:t>
            </a:r>
            <a:r>
              <a:rPr lang="en-US" sz="2000" dirty="0" err="1">
                <a:cs typeface="Arial" charset="0"/>
              </a:rPr>
              <a:t>quadros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funcionais</a:t>
            </a:r>
            <a:r>
              <a:rPr lang="en-US" sz="2000" dirty="0">
                <a:cs typeface="Arial" charset="0"/>
              </a:rPr>
              <a:t>;</a:t>
            </a:r>
          </a:p>
          <a:p>
            <a:pPr lvl="1" algn="just">
              <a:defRPr/>
            </a:pPr>
            <a:endParaRPr lang="en-US" sz="2000" dirty="0"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Evitar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novos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concursos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públicos</a:t>
            </a:r>
            <a:r>
              <a:rPr lang="en-US" sz="2000" dirty="0">
                <a:cs typeface="Arial" charset="0"/>
              </a:rPr>
              <a:t>, para </a:t>
            </a:r>
            <a:r>
              <a:rPr lang="en-US" sz="2000" dirty="0" err="1">
                <a:cs typeface="Arial" charset="0"/>
              </a:rPr>
              <a:t>crescimento</a:t>
            </a:r>
            <a:r>
              <a:rPr lang="en-US" sz="2000" dirty="0">
                <a:cs typeface="Arial" charset="0"/>
              </a:rPr>
              <a:t> do </a:t>
            </a:r>
            <a:r>
              <a:rPr lang="en-US" sz="2000" dirty="0" err="1">
                <a:cs typeface="Arial" charset="0"/>
              </a:rPr>
              <a:t>quadro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funcional</a:t>
            </a:r>
            <a:r>
              <a:rPr lang="en-US" sz="2000" dirty="0">
                <a:cs typeface="Arial" charset="0"/>
              </a:rPr>
              <a:t>, antes de </a:t>
            </a:r>
            <a:r>
              <a:rPr lang="en-US" sz="2000" dirty="0" err="1">
                <a:cs typeface="Arial" charset="0"/>
              </a:rPr>
              <a:t>concluidos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trabalhos</a:t>
            </a:r>
            <a:r>
              <a:rPr lang="en-US" sz="2000" dirty="0">
                <a:cs typeface="Arial" charset="0"/>
              </a:rPr>
              <a:t> para </a:t>
            </a:r>
            <a:r>
              <a:rPr lang="en-US" sz="2000" dirty="0" err="1">
                <a:cs typeface="Arial" charset="0"/>
              </a:rPr>
              <a:t>revisão</a:t>
            </a:r>
            <a:r>
              <a:rPr lang="en-US" sz="2000" dirty="0">
                <a:cs typeface="Arial" charset="0"/>
              </a:rPr>
              <a:t> administrative, functional e </a:t>
            </a:r>
            <a:r>
              <a:rPr lang="en-US" sz="2000" dirty="0" err="1">
                <a:cs typeface="Arial" charset="0"/>
              </a:rPr>
              <a:t>financeira</a:t>
            </a:r>
            <a:r>
              <a:rPr lang="en-US" sz="2000" dirty="0">
                <a:cs typeface="Arial" charset="0"/>
              </a:rPr>
              <a:t> das </a:t>
            </a:r>
            <a:r>
              <a:rPr lang="en-US" sz="2000" dirty="0" err="1">
                <a:cs typeface="Arial" charset="0"/>
              </a:rPr>
              <a:t>administrações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portuárias</a:t>
            </a:r>
            <a:r>
              <a:rPr lang="en-US" sz="2000" dirty="0">
                <a:cs typeface="Arial" charset="0"/>
              </a:rPr>
              <a:t>.</a:t>
            </a: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91127C7B-CC43-4B1D-806F-139FD939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711449B-D897-4779-AEFB-0BCA7109F127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5721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82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269238" y="1099881"/>
            <a:ext cx="7580955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pt-BR" sz="1000" b="1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Solução definitiva para programas de treinamentos, qualificações e aperfeiçoamentos funcionais;</a:t>
            </a:r>
          </a:p>
          <a:p>
            <a:pPr algn="just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Treinamentos</a:t>
            </a:r>
            <a:r>
              <a:rPr lang="en-US" sz="2000" dirty="0">
                <a:cs typeface="Arial" charset="0"/>
              </a:rPr>
              <a:t> para </a:t>
            </a:r>
            <a:r>
              <a:rPr lang="en-US" sz="2000" dirty="0" err="1">
                <a:cs typeface="Arial" charset="0"/>
              </a:rPr>
              <a:t>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profissionais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nas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áreas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administrativas</a:t>
            </a:r>
            <a:r>
              <a:rPr lang="en-US" sz="2000" dirty="0">
                <a:cs typeface="Arial" charset="0"/>
              </a:rPr>
              <a:t> e </a:t>
            </a:r>
            <a:r>
              <a:rPr lang="en-US" sz="2000" dirty="0" err="1">
                <a:cs typeface="Arial" charset="0"/>
              </a:rPr>
              <a:t>operacionais</a:t>
            </a:r>
            <a:r>
              <a:rPr lang="en-US" sz="2000" dirty="0"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Revisar</a:t>
            </a:r>
            <a:r>
              <a:rPr lang="en-US" sz="2000" dirty="0">
                <a:cs typeface="Arial" charset="0"/>
              </a:rPr>
              <a:t> a </a:t>
            </a:r>
            <a:r>
              <a:rPr lang="en-US" sz="2000" dirty="0" err="1">
                <a:cs typeface="Arial" charset="0"/>
              </a:rPr>
              <a:t>legislação</a:t>
            </a:r>
            <a:r>
              <a:rPr lang="en-US" sz="2000" dirty="0">
                <a:cs typeface="Arial" charset="0"/>
              </a:rPr>
              <a:t> do “Sistema </a:t>
            </a:r>
            <a:r>
              <a:rPr lang="en-US" sz="2000" dirty="0" err="1">
                <a:cs typeface="Arial" charset="0"/>
              </a:rPr>
              <a:t>S”portuário</a:t>
            </a:r>
            <a:r>
              <a:rPr lang="en-US" sz="2000" dirty="0"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>
                <a:cs typeface="Arial" charset="0"/>
              </a:rPr>
              <a:t>O “Sistema S” </a:t>
            </a:r>
            <a:r>
              <a:rPr lang="en-US" sz="2000" dirty="0" err="1">
                <a:cs typeface="Arial" charset="0"/>
              </a:rPr>
              <a:t>portuária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já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existe</a:t>
            </a:r>
            <a:r>
              <a:rPr lang="en-US" sz="2000" dirty="0"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>
                <a:cs typeface="Arial" charset="0"/>
              </a:rPr>
              <a:t>A </a:t>
            </a:r>
            <a:r>
              <a:rPr lang="en-US" sz="2000" dirty="0" err="1">
                <a:cs typeface="Arial" charset="0"/>
              </a:rPr>
              <a:t>legislação</a:t>
            </a:r>
            <a:r>
              <a:rPr lang="en-US" sz="2000" dirty="0">
                <a:cs typeface="Arial" charset="0"/>
              </a:rPr>
              <a:t> que </a:t>
            </a:r>
            <a:r>
              <a:rPr lang="en-US" sz="2000" dirty="0" err="1">
                <a:cs typeface="Arial" charset="0"/>
              </a:rPr>
              <a:t>fundamentou</a:t>
            </a:r>
            <a:r>
              <a:rPr lang="en-US" sz="2000" dirty="0">
                <a:cs typeface="Arial" charset="0"/>
              </a:rPr>
              <a:t> a </a:t>
            </a:r>
            <a:r>
              <a:rPr lang="en-US" sz="2000" dirty="0" err="1">
                <a:cs typeface="Arial" charset="0"/>
              </a:rPr>
              <a:t>implantação</a:t>
            </a:r>
            <a:r>
              <a:rPr lang="en-US" sz="2000" dirty="0">
                <a:cs typeface="Arial" charset="0"/>
              </a:rPr>
              <a:t> do SENAI – SENAC – SENAT e </a:t>
            </a:r>
            <a:r>
              <a:rPr lang="en-US" sz="2000" dirty="0" err="1">
                <a:cs typeface="Arial" charset="0"/>
              </a:rPr>
              <a:t>etc</a:t>
            </a:r>
            <a:r>
              <a:rPr lang="en-US" sz="2000" dirty="0">
                <a:cs typeface="Arial" charset="0"/>
              </a:rPr>
              <a:t>, é a </a:t>
            </a:r>
            <a:r>
              <a:rPr lang="en-US" sz="2000" dirty="0" err="1">
                <a:cs typeface="Arial" charset="0"/>
              </a:rPr>
              <a:t>mesma</a:t>
            </a:r>
            <a:r>
              <a:rPr lang="en-US" sz="2000" dirty="0">
                <a:cs typeface="Arial" charset="0"/>
              </a:rPr>
              <a:t> do “Sistema S” </a:t>
            </a:r>
            <a:r>
              <a:rPr lang="en-US" sz="2000" dirty="0" err="1">
                <a:cs typeface="Arial" charset="0"/>
              </a:rPr>
              <a:t>Portuário</a:t>
            </a:r>
            <a:r>
              <a:rPr lang="en-US" sz="2000" dirty="0">
                <a:cs typeface="Arial" charset="0"/>
              </a:rPr>
              <a:t> (</a:t>
            </a:r>
            <a:r>
              <a:rPr lang="en-US" sz="2000" dirty="0" err="1">
                <a:cs typeface="Arial" charset="0"/>
              </a:rPr>
              <a:t>Decreto</a:t>
            </a:r>
            <a:r>
              <a:rPr lang="en-US" sz="2000" dirty="0">
                <a:cs typeface="Arial" charset="0"/>
              </a:rPr>
              <a:t> …..);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Porém</a:t>
            </a:r>
            <a:r>
              <a:rPr lang="en-US" sz="2000" dirty="0">
                <a:cs typeface="Arial" charset="0"/>
              </a:rPr>
              <a:t> o “Sistema S” </a:t>
            </a:r>
            <a:r>
              <a:rPr lang="en-US" sz="2000" dirty="0" err="1">
                <a:cs typeface="Arial" charset="0"/>
              </a:rPr>
              <a:t>portuário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 err="1">
                <a:cs typeface="Arial" charset="0"/>
              </a:rPr>
              <a:t>denominado</a:t>
            </a:r>
            <a:r>
              <a:rPr lang="en-US" sz="2000" dirty="0">
                <a:cs typeface="Arial" charset="0"/>
              </a:rPr>
              <a:t> Fundo do </a:t>
            </a:r>
            <a:r>
              <a:rPr lang="en-US" sz="2000" dirty="0" err="1">
                <a:cs typeface="Arial" charset="0"/>
              </a:rPr>
              <a:t>Desenvolvimento</a:t>
            </a:r>
            <a:r>
              <a:rPr lang="en-US" sz="2000" dirty="0">
                <a:cs typeface="Arial" charset="0"/>
              </a:rPr>
              <a:t> do Ensino </a:t>
            </a:r>
            <a:r>
              <a:rPr lang="en-US" sz="2000" dirty="0" err="1">
                <a:cs typeface="Arial" charset="0"/>
              </a:rPr>
              <a:t>Profissional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Marítimo</a:t>
            </a:r>
            <a:r>
              <a:rPr lang="en-US" sz="2000" dirty="0">
                <a:cs typeface="Arial" charset="0"/>
              </a:rPr>
              <a:t>, é </a:t>
            </a:r>
            <a:r>
              <a:rPr lang="en-US" sz="2000" dirty="0" err="1">
                <a:cs typeface="Arial" charset="0"/>
              </a:rPr>
              <a:t>gerido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pelo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Poder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Público</a:t>
            </a:r>
            <a:r>
              <a:rPr lang="en-US" sz="2000" dirty="0"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 err="1">
                <a:cs typeface="Arial" charset="0"/>
              </a:rPr>
              <a:t>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demais</a:t>
            </a:r>
            <a:r>
              <a:rPr lang="en-US" sz="2000" dirty="0">
                <a:cs typeface="Arial" charset="0"/>
              </a:rPr>
              <a:t> “Sistema S”, </a:t>
            </a:r>
            <a:r>
              <a:rPr lang="en-US" sz="2000" dirty="0" err="1">
                <a:cs typeface="Arial" charset="0"/>
              </a:rPr>
              <a:t>são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geridos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pelo</a:t>
            </a:r>
            <a:r>
              <a:rPr lang="en-US" sz="2000" dirty="0">
                <a:cs typeface="Arial" charset="0"/>
              </a:rPr>
              <a:t> segment </a:t>
            </a:r>
            <a:r>
              <a:rPr lang="en-US" sz="2000" dirty="0" err="1">
                <a:cs typeface="Arial" charset="0"/>
              </a:rPr>
              <a:t>empresarial</a:t>
            </a:r>
            <a:r>
              <a:rPr lang="en-US" sz="2000" dirty="0">
                <a:cs typeface="Arial" charset="0"/>
              </a:rPr>
              <a:t> que </a:t>
            </a:r>
            <a:r>
              <a:rPr lang="en-US" sz="2000" dirty="0" err="1">
                <a:cs typeface="Arial" charset="0"/>
              </a:rPr>
              <a:t>efetua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recolhimentos</a:t>
            </a:r>
            <a:r>
              <a:rPr lang="en-US" sz="2000" dirty="0">
                <a:cs typeface="Arial" charset="0"/>
              </a:rPr>
              <a:t>;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000" dirty="0">
                <a:cs typeface="Arial" charset="0"/>
              </a:rPr>
              <a:t>As </a:t>
            </a:r>
            <a:r>
              <a:rPr lang="en-US" sz="2000" dirty="0" err="1">
                <a:cs typeface="Arial" charset="0"/>
              </a:rPr>
              <a:t>empresas</a:t>
            </a:r>
            <a:r>
              <a:rPr lang="en-US" sz="2000" dirty="0">
                <a:cs typeface="Arial" charset="0"/>
              </a:rPr>
              <a:t> que </a:t>
            </a:r>
            <a:r>
              <a:rPr lang="en-US" sz="2000" dirty="0" err="1">
                <a:cs typeface="Arial" charset="0"/>
              </a:rPr>
              <a:t>atuam</a:t>
            </a:r>
            <a:r>
              <a:rPr lang="en-US" sz="2000" dirty="0">
                <a:cs typeface="Arial" charset="0"/>
              </a:rPr>
              <a:t> no Sistema </a:t>
            </a:r>
            <a:r>
              <a:rPr lang="en-US" sz="2000" dirty="0" err="1">
                <a:cs typeface="Arial" charset="0"/>
              </a:rPr>
              <a:t>portuário</a:t>
            </a:r>
            <a:r>
              <a:rPr lang="en-US" sz="2000" dirty="0">
                <a:cs typeface="Arial" charset="0"/>
              </a:rPr>
              <a:t>, inclusive as </a:t>
            </a:r>
            <a:r>
              <a:rPr lang="en-US" sz="2000" dirty="0" err="1">
                <a:cs typeface="Arial" charset="0"/>
              </a:rPr>
              <a:t>Administrações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portuárias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 err="1">
                <a:cs typeface="Arial" charset="0"/>
              </a:rPr>
              <a:t>recolhem</a:t>
            </a:r>
            <a:r>
              <a:rPr lang="en-US" sz="2000" dirty="0">
                <a:cs typeface="Arial" charset="0"/>
              </a:rPr>
              <a:t> 2,5% </a:t>
            </a:r>
            <a:r>
              <a:rPr lang="en-US" sz="2000" dirty="0" err="1">
                <a:cs typeface="Arial" charset="0"/>
              </a:rPr>
              <a:t>sobre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os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salários</a:t>
            </a:r>
            <a:r>
              <a:rPr lang="en-US" sz="2000" dirty="0">
                <a:cs typeface="Arial" charset="0"/>
              </a:rPr>
              <a:t>, para o “Sistema S” </a:t>
            </a:r>
            <a:r>
              <a:rPr lang="en-US" sz="2000" dirty="0" err="1">
                <a:cs typeface="Arial" charset="0"/>
              </a:rPr>
              <a:t>Portuário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gerido</a:t>
            </a:r>
            <a:r>
              <a:rPr lang="en-US" sz="2000" dirty="0">
                <a:cs typeface="Arial" charset="0"/>
              </a:rPr>
              <a:t> pela </a:t>
            </a:r>
            <a:r>
              <a:rPr lang="en-US" sz="2000" dirty="0" err="1">
                <a:cs typeface="Arial" charset="0"/>
              </a:rPr>
              <a:t>Marinha</a:t>
            </a:r>
            <a:r>
              <a:rPr lang="en-US" sz="2000" dirty="0">
                <a:cs typeface="Arial" charset="0"/>
              </a:rPr>
              <a:t>;</a:t>
            </a: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9250C89E-4F83-4CF4-90D5-98C24B50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AB0006B-C5CE-47F4-B22D-2B9D5DEB612F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852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83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313118" y="768949"/>
            <a:ext cx="758095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 eaLnBrk="1" hangingPunct="1">
              <a:defRPr/>
            </a:pPr>
            <a:endParaRPr lang="pt-BR" sz="1000" b="1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Retomar o programa de descentralização portuária:</a:t>
            </a:r>
          </a:p>
          <a:p>
            <a:pPr algn="just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b="1" dirty="0">
                <a:latin typeface="+mj-lt"/>
                <a:cs typeface="Arial" charset="0"/>
              </a:rPr>
              <a:t>Lei 9.277 de 10 de </a:t>
            </a:r>
            <a:r>
              <a:rPr lang="en-US" sz="2400" b="1" dirty="0" err="1">
                <a:latin typeface="+mj-lt"/>
                <a:cs typeface="Arial" charset="0"/>
              </a:rPr>
              <a:t>maio</a:t>
            </a:r>
            <a:r>
              <a:rPr lang="en-US" sz="2400" b="1" dirty="0">
                <a:latin typeface="+mj-lt"/>
                <a:cs typeface="Arial" charset="0"/>
              </a:rPr>
              <a:t> de 1.996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Art. 1º </a:t>
            </a:r>
            <a:r>
              <a:rPr lang="pt-BR" altLang="pt-BR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Fica a União, por intermédio do Ministério dos Transportes</a:t>
            </a:r>
            <a:r>
              <a:rPr lang="pt-BR" altLang="pt-BR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pt-BR" altLang="pt-BR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autorizada a delegar</a:t>
            </a:r>
            <a:r>
              <a:rPr lang="pt-BR" altLang="pt-BR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pelo prazo de até vinte e cinco anos, prorrogáveis por até mais vinte e cinco, </a:t>
            </a:r>
            <a:r>
              <a:rPr lang="pt-BR" altLang="pt-BR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aos municípios, estados da Federação ou ao Distrito Federal, ou a consórcio entre eles</a:t>
            </a:r>
            <a:r>
              <a:rPr lang="pt-BR" altLang="pt-BR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a administração de rodovias e exploração de trechos de rodovias, ou obras rodoviárias federais.</a:t>
            </a:r>
            <a:endParaRPr lang="pt-BR" altLang="pt-BR" sz="2400" dirty="0">
              <a:latin typeface="+mj-lt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        Art. 2° Fica a </a:t>
            </a:r>
            <a:r>
              <a:rPr lang="pt-BR" altLang="pt-BR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União igualmente autorizada</a:t>
            </a:r>
            <a:r>
              <a:rPr lang="pt-BR" altLang="pt-BR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nos termos desta Lei, a </a:t>
            </a:r>
            <a:r>
              <a:rPr lang="pt-BR" altLang="pt-BR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delegar a exploração de portos </a:t>
            </a:r>
            <a:r>
              <a:rPr lang="pt-BR" altLang="pt-BR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sob sua responsabilidade ou sob a responsabilidade das empresas por ela direta ou indiretamente controladas.</a:t>
            </a:r>
            <a:endParaRPr lang="pt-BR" altLang="pt-BR" sz="2400" dirty="0">
              <a:latin typeface="+mj-lt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B4897C54-1348-4D79-968C-9CB0A9C4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D909818-0059-4622-B7E6-BE0F20F50AD0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7894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84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300241" y="531070"/>
            <a:ext cx="7580955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 eaLnBrk="1" hangingPunct="1">
              <a:defRPr/>
            </a:pPr>
            <a:endParaRPr lang="pt-BR" sz="1000" b="1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Retomar o programa de descentralização portuária:</a:t>
            </a:r>
          </a:p>
          <a:p>
            <a:pPr algn="just">
              <a:defRPr/>
            </a:pPr>
            <a:endParaRPr lang="en-US" sz="2000" dirty="0"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pt-BR" sz="2200" b="1" u="sng" dirty="0">
                <a:latin typeface="+mj-lt"/>
                <a:hlinkClick r:id="rId6"/>
              </a:rPr>
              <a:t>LEI Nº 12.815, DE 5 DE JUNHO DE 2013.</a:t>
            </a:r>
            <a:endParaRPr lang="en-US" sz="2200" dirty="0">
              <a:latin typeface="+mj-lt"/>
              <a:cs typeface="Arial" charset="0"/>
            </a:endParaRPr>
          </a:p>
          <a:p>
            <a:r>
              <a:rPr lang="pt-BR" sz="2200" dirty="0">
                <a:latin typeface="+mj-lt"/>
              </a:rPr>
              <a:t> </a:t>
            </a:r>
            <a:r>
              <a:rPr lang="pt-PT" sz="2200" dirty="0">
                <a:latin typeface="+mj-lt"/>
              </a:rPr>
              <a:t>Art. 2</a:t>
            </a:r>
            <a:r>
              <a:rPr lang="pt-PT" sz="2200" u="sng" baseline="30000" dirty="0">
                <a:latin typeface="+mj-lt"/>
              </a:rPr>
              <a:t>o</a:t>
            </a:r>
            <a:r>
              <a:rPr lang="pt-PT" sz="2200" dirty="0">
                <a:latin typeface="+mj-lt"/>
              </a:rPr>
              <a:t>  Para os fins desta Lei, consideram-se: </a:t>
            </a:r>
            <a:endParaRPr lang="pt-BR" sz="2200" dirty="0">
              <a:latin typeface="+mj-lt"/>
            </a:endParaRPr>
          </a:p>
          <a:p>
            <a:endParaRPr lang="pt-BR" sz="2200" dirty="0">
              <a:latin typeface="+mj-lt"/>
            </a:endParaRPr>
          </a:p>
          <a:p>
            <a:r>
              <a:rPr lang="pt-PT" sz="2400" dirty="0">
                <a:latin typeface="+mj-lt"/>
              </a:rPr>
              <a:t>X - </a:t>
            </a:r>
            <a:r>
              <a:rPr lang="pt-PT" sz="2400" b="1" dirty="0">
                <a:latin typeface="+mj-lt"/>
              </a:rPr>
              <a:t>delegação</a:t>
            </a:r>
            <a:r>
              <a:rPr lang="pt-PT" sz="2400" dirty="0">
                <a:latin typeface="+mj-lt"/>
              </a:rPr>
              <a:t>: transferência, mediante convênio, da </a:t>
            </a:r>
            <a:r>
              <a:rPr lang="pt-PT" sz="2400" b="1" dirty="0">
                <a:latin typeface="+mj-lt"/>
              </a:rPr>
              <a:t>administração e da exploração do porto organizado para Municípios ou Estados, ou a consórcio público,</a:t>
            </a:r>
            <a:r>
              <a:rPr lang="pt-PT" sz="2400" dirty="0">
                <a:latin typeface="+mj-lt"/>
              </a:rPr>
              <a:t> nos termos da </a:t>
            </a:r>
            <a:r>
              <a:rPr lang="pt-BR" sz="2400" u="sng" dirty="0">
                <a:latin typeface="+mj-lt"/>
                <a:hlinkClick r:id="rId7"/>
              </a:rPr>
              <a:t>Lei nº 9.277, de 10 de maio de 1996</a:t>
            </a:r>
            <a:r>
              <a:rPr lang="pt-PT" sz="2400" dirty="0">
                <a:latin typeface="+mj-lt"/>
              </a:rPr>
              <a:t>; </a:t>
            </a:r>
          </a:p>
          <a:p>
            <a:endParaRPr lang="pt-BR" sz="2400" dirty="0">
              <a:latin typeface="+mj-lt"/>
            </a:endParaRPr>
          </a:p>
          <a:p>
            <a:pPr algn="just">
              <a:defRPr/>
            </a:pPr>
            <a:r>
              <a:rPr lang="en-US" sz="2200" dirty="0">
                <a:latin typeface="+mj-lt"/>
                <a:cs typeface="Arial" charset="0"/>
              </a:rPr>
              <a:t>Art. 6o.</a:t>
            </a:r>
          </a:p>
          <a:p>
            <a:pPr algn="just">
              <a:defRPr/>
            </a:pPr>
            <a:r>
              <a:rPr lang="pt-PT" sz="2400" dirty="0">
                <a:latin typeface="+mj-lt"/>
              </a:rPr>
              <a:t>§ 5</a:t>
            </a:r>
            <a:r>
              <a:rPr lang="pt-PT" sz="2400" u="sng" baseline="30000" dirty="0">
                <a:latin typeface="+mj-lt"/>
              </a:rPr>
              <a:t>o</a:t>
            </a:r>
            <a:r>
              <a:rPr lang="pt-PT" sz="2400" dirty="0">
                <a:latin typeface="+mj-lt"/>
              </a:rPr>
              <a:t>  Sem prejuízo das diretrizes previstas no art. 3</a:t>
            </a:r>
            <a:r>
              <a:rPr lang="pt-PT" sz="2400" u="sng" baseline="30000" dirty="0">
                <a:latin typeface="+mj-lt"/>
              </a:rPr>
              <a:t>o</a:t>
            </a:r>
            <a:r>
              <a:rPr lang="pt-PT" sz="2400" dirty="0">
                <a:latin typeface="+mj-lt"/>
              </a:rPr>
              <a:t>, o poder concedente poderá determinar a </a:t>
            </a:r>
            <a:r>
              <a:rPr lang="pt-PT" sz="2400" b="1" dirty="0">
                <a:latin typeface="+mj-lt"/>
              </a:rPr>
              <a:t>transferência das competências de elaboração do edital e a realização dos procedimentos licitatórios de que trata este artigo à Administração do Porto, delegado</a:t>
            </a:r>
            <a:r>
              <a:rPr lang="pt-PT" sz="2400" dirty="0">
                <a:latin typeface="+mj-lt"/>
              </a:rPr>
              <a:t> ou não. </a:t>
            </a:r>
            <a:endParaRPr lang="pt-BR" sz="2400" dirty="0">
              <a:latin typeface="+mj-lt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D905941E-B435-4489-A873-F24BA7D7D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35EFCB0-9195-45AA-986C-7666E36E0D09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86674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85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269238" y="978377"/>
            <a:ext cx="7580955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 eaLnBrk="1" hangingPunct="1">
              <a:defRPr/>
            </a:pPr>
            <a:endParaRPr lang="pt-BR" sz="1000" b="1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Retomar o programa de descentralização portuária:</a:t>
            </a:r>
          </a:p>
          <a:p>
            <a:pPr algn="just">
              <a:defRPr/>
            </a:pPr>
            <a:endParaRPr lang="en-US" sz="2000" dirty="0">
              <a:cs typeface="Arial" charset="0"/>
            </a:endParaRPr>
          </a:p>
          <a:p>
            <a:pPr algn="just">
              <a:defRPr/>
            </a:pPr>
            <a:endParaRPr lang="en-US" sz="2000" dirty="0"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 charset="0"/>
              </a:rPr>
              <a:t>Evitar</a:t>
            </a:r>
            <a:r>
              <a:rPr lang="en-US" sz="2400" dirty="0">
                <a:cs typeface="Arial" charset="0"/>
              </a:rPr>
              <a:t> a simples </a:t>
            </a:r>
            <a:r>
              <a:rPr lang="en-US" sz="2400" dirty="0" err="1">
                <a:cs typeface="Arial" charset="0"/>
              </a:rPr>
              <a:t>Estadualização</a:t>
            </a:r>
            <a:r>
              <a:rPr lang="en-US" sz="2400" dirty="0">
                <a:cs typeface="Arial" charset="0"/>
              </a:rPr>
              <a:t> (</a:t>
            </a:r>
            <a:r>
              <a:rPr lang="en-US" sz="2400" dirty="0" err="1">
                <a:cs typeface="Arial" charset="0"/>
              </a:rPr>
              <a:t>maiores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conflitos</a:t>
            </a:r>
            <a:r>
              <a:rPr lang="en-US" sz="2400" dirty="0">
                <a:cs typeface="Arial" charset="0"/>
              </a:rPr>
              <a:t> politicos entre </a:t>
            </a:r>
            <a:r>
              <a:rPr lang="en-US" sz="2400" dirty="0" err="1">
                <a:cs typeface="Arial" charset="0"/>
              </a:rPr>
              <a:t>Munciípios</a:t>
            </a:r>
            <a:r>
              <a:rPr lang="en-US" sz="2400" dirty="0">
                <a:cs typeface="Arial" charset="0"/>
              </a:rPr>
              <a:t> e </a:t>
            </a:r>
            <a:r>
              <a:rPr lang="en-US" sz="2400" dirty="0" err="1">
                <a:cs typeface="Arial" charset="0"/>
              </a:rPr>
              <a:t>Portos</a:t>
            </a:r>
            <a:r>
              <a:rPr lang="en-US" sz="2400" dirty="0">
                <a:cs typeface="Arial" charset="0"/>
              </a:rPr>
              <a:t>);</a:t>
            </a:r>
          </a:p>
          <a:p>
            <a:pPr lvl="1" algn="just">
              <a:defRPr/>
            </a:pPr>
            <a:endParaRPr lang="en-US" sz="2400" dirty="0"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 charset="0"/>
              </a:rPr>
              <a:t>Porém</a:t>
            </a:r>
            <a:r>
              <a:rPr lang="en-US" sz="2400" dirty="0">
                <a:cs typeface="Arial" charset="0"/>
              </a:rPr>
              <a:t> a </a:t>
            </a:r>
            <a:r>
              <a:rPr lang="en-US" sz="2400" dirty="0" err="1">
                <a:cs typeface="Arial" charset="0"/>
              </a:rPr>
              <a:t>descentralização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deve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ser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prescedida</a:t>
            </a:r>
            <a:r>
              <a:rPr lang="en-US" sz="2400" dirty="0">
                <a:cs typeface="Arial" charset="0"/>
              </a:rPr>
              <a:t> de </a:t>
            </a:r>
            <a:r>
              <a:rPr lang="en-US" sz="2400" dirty="0" err="1">
                <a:cs typeface="Arial" charset="0"/>
              </a:rPr>
              <a:t>claros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regramentos</a:t>
            </a:r>
            <a:r>
              <a:rPr lang="en-US" sz="2400" dirty="0">
                <a:cs typeface="Arial" charset="0"/>
              </a:rPr>
              <a:t> para a </a:t>
            </a:r>
            <a:r>
              <a:rPr lang="en-US" sz="2400" dirty="0" err="1">
                <a:cs typeface="Arial" charset="0"/>
              </a:rPr>
              <a:t>profissionalização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cs typeface="Arial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2CC9A542-D115-4130-8797-B232EE3B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DE9ADB3B-1185-4015-8FB0-150A414B74EF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4826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86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Solução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emergencial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para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falta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endParaRPr lang="pt-BR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210011" y="1175330"/>
            <a:ext cx="7580955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Está evidente que o </a:t>
            </a:r>
            <a:r>
              <a:rPr lang="pt-BR" sz="2400" b="1" dirty="0">
                <a:cs typeface="Arial"/>
              </a:rPr>
              <a:t>sistema público </a:t>
            </a:r>
            <a:r>
              <a:rPr lang="pt-BR" sz="2400" dirty="0">
                <a:cs typeface="Arial"/>
              </a:rPr>
              <a:t>(Poder concedente e Administrações portuárias) </a:t>
            </a:r>
            <a:r>
              <a:rPr lang="pt-BR" sz="2400" b="1" dirty="0">
                <a:cs typeface="Arial"/>
              </a:rPr>
              <a:t>não conseguem resolver </a:t>
            </a:r>
            <a:r>
              <a:rPr lang="pt-BR" sz="2400" dirty="0">
                <a:cs typeface="Arial"/>
              </a:rPr>
              <a:t>o problema com a falta de dragagem nos Portos Organizados;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Há necessidade de </a:t>
            </a:r>
            <a:r>
              <a:rPr lang="pt-BR" sz="2400" b="1" dirty="0">
                <a:cs typeface="Arial"/>
              </a:rPr>
              <a:t>solução emergencial</a:t>
            </a:r>
            <a:r>
              <a:rPr lang="pt-BR" sz="2400" dirty="0">
                <a:cs typeface="Arial"/>
              </a:rPr>
              <a:t>;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Não é possível aguardar </a:t>
            </a:r>
            <a:r>
              <a:rPr lang="pt-BR" sz="2400" dirty="0">
                <a:cs typeface="Arial"/>
              </a:rPr>
              <a:t>a modernização da Administração Portuária;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Os </a:t>
            </a:r>
            <a:r>
              <a:rPr lang="pt-BR" sz="2400" b="1" dirty="0">
                <a:cs typeface="Arial"/>
              </a:rPr>
              <a:t>Portos Organizados </a:t>
            </a:r>
            <a:r>
              <a:rPr lang="pt-BR" sz="2400" dirty="0">
                <a:cs typeface="Arial"/>
              </a:rPr>
              <a:t>não aguentarão esta ineficiência por mais tempo pois </a:t>
            </a:r>
            <a:r>
              <a:rPr lang="pt-BR" sz="2400" b="1" dirty="0">
                <a:cs typeface="Arial"/>
              </a:rPr>
              <a:t>precisam competir com os Portos Privados;</a:t>
            </a:r>
          </a:p>
          <a:p>
            <a:pPr algn="just">
              <a:defRPr/>
            </a:pPr>
            <a:endParaRPr lang="pt-BR" b="1" dirty="0">
              <a:cs typeface="Arial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89299AE2-9620-4A28-956A-FC8B9EBA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36AE8E0-F402-4D8F-BD28-53EACBA1C717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35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87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Solução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emergencial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para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falta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endParaRPr lang="pt-BR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25169" y="902271"/>
            <a:ext cx="7580955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Iniciativa privada </a:t>
            </a:r>
            <a:r>
              <a:rPr lang="pt-BR" sz="2400" dirty="0">
                <a:cs typeface="Arial"/>
              </a:rPr>
              <a:t>já foi chamada para </a:t>
            </a:r>
            <a:r>
              <a:rPr lang="pt-BR" sz="2400" b="1" dirty="0">
                <a:cs typeface="Arial"/>
              </a:rPr>
              <a:t>solucionar a ineficiência operacional</a:t>
            </a:r>
            <a:r>
              <a:rPr lang="pt-BR" sz="2400" dirty="0">
                <a:cs typeface="Arial"/>
              </a:rPr>
              <a:t> (Lei 8.630/93);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Iniciativa privada </a:t>
            </a:r>
            <a:r>
              <a:rPr lang="pt-BR" sz="2400" b="1" dirty="0">
                <a:cs typeface="Arial"/>
              </a:rPr>
              <a:t>precisa ser envolvida nas soluções </a:t>
            </a:r>
            <a:r>
              <a:rPr lang="pt-BR" sz="2400" dirty="0">
                <a:cs typeface="Arial"/>
              </a:rPr>
              <a:t>emergências com a </a:t>
            </a:r>
            <a:r>
              <a:rPr lang="pt-BR" sz="2400" b="1" dirty="0">
                <a:cs typeface="Arial"/>
              </a:rPr>
              <a:t>falta de dragagem </a:t>
            </a:r>
            <a:r>
              <a:rPr lang="pt-BR" sz="2400" dirty="0">
                <a:cs typeface="Arial"/>
              </a:rPr>
              <a:t>nos Portos Organizados;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Iniciativa privada assumir os serviços de dragagem</a:t>
            </a:r>
            <a:r>
              <a:rPr lang="pt-BR" sz="2400" dirty="0">
                <a:cs typeface="Arial"/>
              </a:rPr>
              <a:t>, mediante receita parcial do item tarifário específico para tais serviços ou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Iniciativa privada ser ressarcida</a:t>
            </a:r>
            <a:r>
              <a:rPr lang="pt-BR" sz="2400" dirty="0">
                <a:cs typeface="Arial"/>
              </a:rPr>
              <a:t>, mediante descontos tarifários ou de arrendamento, quando aplicar recursos financeiros nos serviços de dragagem.</a:t>
            </a:r>
            <a:endParaRPr lang="pt-BR" sz="2400" b="1" dirty="0">
              <a:cs typeface="Arial"/>
            </a:endParaRPr>
          </a:p>
          <a:p>
            <a:pPr algn="just">
              <a:defRPr/>
            </a:pPr>
            <a:endParaRPr lang="pt-BR" b="1" dirty="0">
              <a:cs typeface="Arial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C79B3E79-F7B6-4362-BC48-5F6C62EE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5ED4EC2F-AC85-448D-BE1F-B8CCE38B9492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8903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88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Solução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emergencial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para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falta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de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dragagem</a:t>
            </a:r>
            <a:endParaRPr lang="pt-BR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91157" y="2023291"/>
            <a:ext cx="7580955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Proposta de um programa piloto no Porto de Santos;</a:t>
            </a:r>
            <a:endParaRPr lang="pt-BR" sz="2400" dirty="0">
              <a:cs typeface="Arial"/>
            </a:endParaRP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Consórcio</a:t>
            </a:r>
            <a:r>
              <a:rPr lang="pt-BR" sz="2400" dirty="0">
                <a:cs typeface="Arial"/>
              </a:rPr>
              <a:t> entre arrendatários e operadores portuários assumindo a dragagem de manutenção;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defRPr/>
            </a:pPr>
            <a:endParaRPr lang="pt-BR" b="1" dirty="0">
              <a:cs typeface="Arial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89406A98-D10B-4213-86B0-284C4495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37426EF-3143-42C0-A70F-18FE21150C18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0910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17" y="-913786"/>
            <a:ext cx="9683434" cy="9086825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89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3225865" y="2919086"/>
            <a:ext cx="2958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Destaques finais</a:t>
            </a:r>
          </a:p>
        </p:txBody>
      </p:sp>
    </p:spTree>
    <p:extLst>
      <p:ext uri="{BB962C8B-B14F-4D97-AF65-F5344CB8AC3E}">
        <p14:creationId xmlns:p14="http://schemas.microsoft.com/office/powerpoint/2010/main" val="419457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9</a:t>
            </a:fld>
            <a:endParaRPr lang="en-US" dirty="0"/>
          </a:p>
        </p:txBody>
      </p:sp>
      <p:pic>
        <p:nvPicPr>
          <p:cNvPr id="22" name="Imagem 13" descr="fren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20" y="1199338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ixaDeTexto 7"/>
          <p:cNvSpPr txBox="1">
            <a:spLocks noChangeArrowheads="1"/>
          </p:cNvSpPr>
          <p:nvPr/>
        </p:nvSpPr>
        <p:spPr bwMode="auto">
          <a:xfrm>
            <a:off x="4148803" y="1367652"/>
            <a:ext cx="361831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MP 595 – </a:t>
            </a:r>
            <a:r>
              <a:rPr lang="en-US" sz="22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Comissão</a:t>
            </a: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Mista</a:t>
            </a:r>
            <a:endParaRPr lang="en-US" sz="2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>
              <a:defRPr/>
            </a:pPr>
            <a:r>
              <a:rPr lang="en-US" sz="22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Sistema</a:t>
            </a: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Portuário Brasileiro</a:t>
            </a:r>
            <a:endParaRPr lang="pt-BR" sz="2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4" name="Imagem 12" descr="logohori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12" y="5768957"/>
            <a:ext cx="97274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ixaDeTexto 7"/>
          <p:cNvSpPr txBox="1">
            <a:spLocks noChangeArrowheads="1"/>
          </p:cNvSpPr>
          <p:nvPr/>
        </p:nvSpPr>
        <p:spPr bwMode="auto">
          <a:xfrm>
            <a:off x="2040811" y="2592369"/>
            <a:ext cx="3618309" cy="182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2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Breve</a:t>
            </a: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análise</a:t>
            </a: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geral</a:t>
            </a: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.</a:t>
            </a:r>
          </a:p>
          <a:p>
            <a:pPr>
              <a:defRPr/>
            </a:pPr>
            <a:endParaRPr lang="en-US" sz="2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2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Destaque</a:t>
            </a: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2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para</a:t>
            </a: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o </a:t>
            </a:r>
            <a:r>
              <a:rPr lang="en-US" sz="22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modelo</a:t>
            </a: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de</a:t>
            </a:r>
          </a:p>
          <a:p>
            <a:pPr>
              <a:defRPr/>
            </a:pP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Administração do</a:t>
            </a:r>
          </a:p>
          <a:p>
            <a:pPr>
              <a:defRPr/>
            </a:pPr>
            <a:r>
              <a:rPr lang="en-US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Porto Público.</a:t>
            </a:r>
          </a:p>
        </p:txBody>
      </p:sp>
      <p:sp>
        <p:nvSpPr>
          <p:cNvPr id="26" name="CaixaDeTexto 7"/>
          <p:cNvSpPr txBox="1">
            <a:spLocks noChangeArrowheads="1"/>
          </p:cNvSpPr>
          <p:nvPr/>
        </p:nvSpPr>
        <p:spPr bwMode="auto">
          <a:xfrm>
            <a:off x="4830445" y="5353429"/>
            <a:ext cx="36183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Sérgio Aquino – Brasília – 12-03-2013</a:t>
            </a:r>
          </a:p>
        </p:txBody>
      </p:sp>
      <p:pic>
        <p:nvPicPr>
          <p:cNvPr id="10" name="Imagem 2" descr="Câmara dos Deputados">
            <a:extLst>
              <a:ext uri="{FF2B5EF4-FFF2-40B4-BE49-F238E27FC236}">
                <a16:creationId xmlns:a16="http://schemas.microsoft.com/office/drawing/2014/main" id="{9EAEA047-5A78-47E7-8D3F-33B4800D7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D414D6B7-33B2-4446-B416-1DABB5F04354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4378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90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Destaques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finais</a:t>
            </a:r>
            <a:endParaRPr lang="pt-BR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25169" y="902271"/>
            <a:ext cx="7580955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A defesa de mudanças, nas administrações portuárias, representa na realidade a defesa dos Portos Organizados (Portos Públicos);</a:t>
            </a:r>
            <a:endParaRPr lang="pt-BR" sz="2400" dirty="0">
              <a:cs typeface="Arial"/>
            </a:endParaRP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Se não resolvermos as ineficiências das administrações portuárias, não restarão outras possibilidades:</a:t>
            </a:r>
          </a:p>
          <a:p>
            <a:pPr algn="just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 charset="0"/>
              </a:rPr>
              <a:t>Privatização</a:t>
            </a:r>
            <a:r>
              <a:rPr lang="en-US" sz="2400" dirty="0">
                <a:cs typeface="Arial" charset="0"/>
              </a:rPr>
              <a:t> das </a:t>
            </a:r>
            <a:r>
              <a:rPr lang="en-US" sz="2400" dirty="0" err="1">
                <a:cs typeface="Arial" charset="0"/>
              </a:rPr>
              <a:t>administrações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portuárias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ou</a:t>
            </a:r>
            <a:r>
              <a:rPr lang="en-US" sz="2400" dirty="0">
                <a:cs typeface="Arial" charset="0"/>
              </a:rPr>
              <a:t> </a:t>
            </a: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 charset="0"/>
              </a:rPr>
              <a:t>Extinção</a:t>
            </a:r>
            <a:r>
              <a:rPr lang="en-US" sz="2400" dirty="0">
                <a:cs typeface="Arial" charset="0"/>
              </a:rPr>
              <a:t> dos </a:t>
            </a:r>
            <a:r>
              <a:rPr lang="en-US" sz="2400" dirty="0" err="1">
                <a:cs typeface="Arial" charset="0"/>
              </a:rPr>
              <a:t>Portos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Públicos</a:t>
            </a:r>
            <a:r>
              <a:rPr lang="en-US" sz="2400" dirty="0">
                <a:cs typeface="Arial" charset="0"/>
              </a:rPr>
              <a:t> (</a:t>
            </a:r>
            <a:r>
              <a:rPr lang="en-US" sz="2400" dirty="0" err="1">
                <a:cs typeface="Arial" charset="0"/>
              </a:rPr>
              <a:t>como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ocorreu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na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Inglaterra</a:t>
            </a:r>
            <a:r>
              <a:rPr lang="en-US" sz="2400" dirty="0">
                <a:cs typeface="Arial" charset="0"/>
              </a:rPr>
              <a:t>);</a:t>
            </a:r>
          </a:p>
          <a:p>
            <a:pPr lvl="1" algn="just">
              <a:defRPr/>
            </a:pPr>
            <a:endParaRPr lang="en-US" sz="2000" dirty="0"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Não há exemplo de porto modelo </a:t>
            </a:r>
            <a:r>
              <a:rPr lang="pt-BR" sz="2400" i="1" dirty="0">
                <a:cs typeface="Arial"/>
              </a:rPr>
              <a:t>Land </a:t>
            </a:r>
            <a:r>
              <a:rPr lang="pt-BR" sz="2400" i="1" dirty="0" err="1">
                <a:cs typeface="Arial"/>
              </a:rPr>
              <a:t>Lord</a:t>
            </a:r>
            <a:r>
              <a:rPr lang="pt-BR" sz="2400" i="1" dirty="0">
                <a:cs typeface="Arial"/>
              </a:rPr>
              <a:t>, </a:t>
            </a:r>
            <a:r>
              <a:rPr lang="pt-BR" sz="2400" dirty="0">
                <a:cs typeface="Arial"/>
              </a:rPr>
              <a:t>tendo sua administração privada;</a:t>
            </a: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 charset="0"/>
              </a:rPr>
              <a:t>Teríamos</a:t>
            </a:r>
            <a:r>
              <a:rPr lang="en-US" sz="2400" dirty="0">
                <a:cs typeface="Arial" charset="0"/>
              </a:rPr>
              <a:t> a </a:t>
            </a:r>
            <a:r>
              <a:rPr lang="en-US" sz="2400" dirty="0" err="1">
                <a:cs typeface="Arial" charset="0"/>
              </a:rPr>
              <a:t>iniciativa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privada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controlada</a:t>
            </a:r>
            <a:r>
              <a:rPr lang="en-US" sz="2400" dirty="0">
                <a:cs typeface="Arial" charset="0"/>
              </a:rPr>
              <a:t> outros </a:t>
            </a:r>
            <a:r>
              <a:rPr lang="en-US" sz="2400" dirty="0" err="1">
                <a:cs typeface="Arial" charset="0"/>
              </a:rPr>
              <a:t>entes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também</a:t>
            </a:r>
            <a:r>
              <a:rPr lang="en-US" sz="2400" dirty="0">
                <a:cs typeface="Arial" charset="0"/>
              </a:rPr>
              <a:t> de </a:t>
            </a:r>
            <a:r>
              <a:rPr lang="en-US" sz="2400" dirty="0" err="1">
                <a:cs typeface="Arial" charset="0"/>
              </a:rPr>
              <a:t>iniciativa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privada</a:t>
            </a:r>
            <a:r>
              <a:rPr lang="en-US" sz="2400" dirty="0">
                <a:cs typeface="Arial" charset="0"/>
              </a:rPr>
              <a:t>;</a:t>
            </a:r>
          </a:p>
          <a:p>
            <a:pPr algn="just">
              <a:defRPr/>
            </a:pPr>
            <a:endParaRPr lang="pt-BR" b="1" dirty="0">
              <a:cs typeface="Arial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BCD9DA1E-8E33-4C0D-B2B9-01DB0802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E75391B-A96A-496D-ABF8-6966999E9A94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860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91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Destaques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finais</a:t>
            </a:r>
            <a:endParaRPr lang="pt-BR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25169" y="1505700"/>
            <a:ext cx="758095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Uma opção seria fatiar as funções da Administração Portuária e verificar quais atribuições poderiam ser transferidas para a iniciativa privada;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Outra opção seria entregar algumas funções da Administração Portuária para Consórcio de Arrendatários e Operadores Portuários (Além da dragagem);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Talvez estas dificuldades justifiquem que mundialmente não há exemplo de administração privada em portos públicos;</a:t>
            </a:r>
          </a:p>
          <a:p>
            <a:pPr algn="just">
              <a:defRPr/>
            </a:pPr>
            <a:endParaRPr lang="pt-BR" b="1" dirty="0">
              <a:cs typeface="Arial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527FB3A5-4F55-4CAF-AC00-20320E152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DDC0AFC9-B2B1-40FA-B371-979D8778C353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7964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92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Destaques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finais</a:t>
            </a:r>
            <a:endParaRPr lang="pt-BR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25169" y="902271"/>
            <a:ext cx="7580955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Mundialmente a administração portuária é pública, porém com conceitos da iniciativa privada;</a:t>
            </a:r>
            <a:endParaRPr lang="pt-BR" sz="2400" dirty="0">
              <a:cs typeface="Arial"/>
            </a:endParaRP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No Brasil imagina-se que temos administrações portuárias públicas;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No Brasil não temos administrações portuárias públicas;</a:t>
            </a:r>
          </a:p>
          <a:p>
            <a:pPr algn="just">
              <a:defRPr/>
            </a:pPr>
            <a:endParaRPr lang="pt-BR" sz="2400" b="1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No Brasil temos administrações portuárias “políticas”;</a:t>
            </a:r>
          </a:p>
          <a:p>
            <a:pPr algn="just">
              <a:defRPr/>
            </a:pPr>
            <a:endParaRPr lang="pt-BR" sz="2400" b="1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Os portos brasileiros não são considerados como instrumentos de Estado, são considerados instrumentos de Governo e de interesse político;</a:t>
            </a:r>
            <a:endParaRPr lang="pt-BR" sz="2400" dirty="0">
              <a:cs typeface="Arial"/>
            </a:endParaRPr>
          </a:p>
          <a:p>
            <a:pPr algn="just">
              <a:defRPr/>
            </a:pPr>
            <a:endParaRPr lang="pt-BR" b="1" dirty="0">
              <a:cs typeface="Arial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2DEDAEF4-9EE3-45B1-AF18-42AAF0FA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39AD602-3ED2-423B-89AA-C8DE23DAB347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7490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93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Destaques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finais</a:t>
            </a:r>
            <a:endParaRPr lang="pt-BR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25169" y="902271"/>
            <a:ext cx="7580955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Somente conseguiremos modernizar as administrações portuárias, quando recuperarmos os portos como instrumentos de Estado;</a:t>
            </a:r>
            <a:endParaRPr lang="pt-BR" sz="2400" dirty="0">
              <a:cs typeface="Arial"/>
            </a:endParaRP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dirty="0">
                <a:cs typeface="Arial"/>
              </a:rPr>
              <a:t>E principalmente quando não tivermos mais administrações políticas nos portos brasileiros;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Somente com tais correções de rumo e conceitos é que será possível garantir o futuro dos Portos Públicos no Brasil;</a:t>
            </a:r>
          </a:p>
          <a:p>
            <a:pPr algn="just">
              <a:buBlip>
                <a:blip r:embed="rId4"/>
              </a:buBlip>
              <a:defRPr/>
            </a:pPr>
            <a:endParaRPr lang="pt-BR" sz="2400" b="1" dirty="0">
              <a:cs typeface="Arial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O futuro dos portos é mais importante do que debater somente o futuro das administrações portuárias e das Cias. Docas. </a:t>
            </a:r>
            <a:endParaRPr lang="pt-BR" b="1" dirty="0">
              <a:cs typeface="Arial"/>
            </a:endParaRP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1107256B-4791-4B0A-8F32-D8A3CB317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B87FC50-E93A-4E0F-81BB-23D73F772EE0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82110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94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Destaques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finais</a:t>
            </a:r>
            <a:endParaRPr lang="pt-BR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25169" y="902271"/>
            <a:ext cx="7580955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 algn="just">
              <a:buBlip>
                <a:blip r:embed="rId4"/>
              </a:buBlip>
              <a:defRPr/>
            </a:pPr>
            <a:r>
              <a:rPr lang="pt-BR" sz="2400" b="1" dirty="0">
                <a:cs typeface="Arial"/>
              </a:rPr>
              <a:t>Algumas conclusões são imperiosas:</a:t>
            </a:r>
            <a:r>
              <a:rPr lang="pt-BR" sz="2400" dirty="0">
                <a:cs typeface="Arial"/>
              </a:rPr>
              <a:t> </a:t>
            </a:r>
          </a:p>
          <a:p>
            <a:pPr algn="just">
              <a:defRPr/>
            </a:pPr>
            <a:endParaRPr lang="pt-BR" sz="2400" dirty="0">
              <a:cs typeface="Arial"/>
            </a:endParaRPr>
          </a:p>
          <a:p>
            <a:pPr algn="just">
              <a:defRPr/>
            </a:pPr>
            <a:endParaRPr lang="en-US" sz="1000" dirty="0">
              <a:cs typeface="Arial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>
                <a:cs typeface="Arial" charset="0"/>
              </a:rPr>
              <a:t>O </a:t>
            </a:r>
            <a:r>
              <a:rPr lang="en-US" sz="2400" dirty="0" err="1">
                <a:cs typeface="Arial" charset="0"/>
              </a:rPr>
              <a:t>Modelo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portuário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brasileiro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está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equivocado</a:t>
            </a:r>
            <a:r>
              <a:rPr lang="en-US" sz="2400" dirty="0">
                <a:cs typeface="Arial" charset="0"/>
              </a:rPr>
              <a:t> e </a:t>
            </a:r>
            <a:r>
              <a:rPr lang="en-US" sz="2400" dirty="0" err="1">
                <a:cs typeface="Arial" charset="0"/>
              </a:rPr>
              <a:t>precisa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ser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revisto</a:t>
            </a:r>
            <a:r>
              <a:rPr lang="en-US" sz="2400" dirty="0">
                <a:cs typeface="Arial" charset="0"/>
              </a:rPr>
              <a:t>;</a:t>
            </a:r>
          </a:p>
          <a:p>
            <a:pPr lvl="1" algn="just">
              <a:defRPr/>
            </a:pPr>
            <a:endParaRPr lang="en-US" sz="2400" dirty="0"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>
                <a:cs typeface="Arial" charset="0"/>
              </a:rPr>
              <a:t>O </a:t>
            </a:r>
            <a:r>
              <a:rPr lang="en-US" sz="2400" dirty="0" err="1">
                <a:cs typeface="Arial" charset="0"/>
              </a:rPr>
              <a:t>modelo</a:t>
            </a:r>
            <a:r>
              <a:rPr lang="en-US" sz="2400" dirty="0">
                <a:cs typeface="Arial" charset="0"/>
              </a:rPr>
              <a:t> de </a:t>
            </a:r>
            <a:r>
              <a:rPr lang="en-US" sz="2400" dirty="0" err="1">
                <a:cs typeface="Arial" charset="0"/>
              </a:rPr>
              <a:t>gestão</a:t>
            </a:r>
            <a:r>
              <a:rPr lang="en-US" sz="2400" dirty="0">
                <a:cs typeface="Arial" charset="0"/>
              </a:rPr>
              <a:t> e </a:t>
            </a:r>
            <a:r>
              <a:rPr lang="en-US" sz="2400" dirty="0" err="1">
                <a:cs typeface="Arial" charset="0"/>
              </a:rPr>
              <a:t>administração</a:t>
            </a:r>
            <a:r>
              <a:rPr lang="en-US" sz="2400" dirty="0">
                <a:cs typeface="Arial" charset="0"/>
              </a:rPr>
              <a:t> dos </a:t>
            </a:r>
            <a:r>
              <a:rPr lang="en-US" sz="2400" dirty="0" err="1">
                <a:cs typeface="Arial" charset="0"/>
              </a:rPr>
              <a:t>portos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brasileiros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não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garante</a:t>
            </a:r>
            <a:r>
              <a:rPr lang="en-US" sz="2400" dirty="0">
                <a:cs typeface="Arial" charset="0"/>
              </a:rPr>
              <a:t> o </a:t>
            </a:r>
            <a:r>
              <a:rPr lang="en-US" sz="2400" dirty="0" err="1">
                <a:cs typeface="Arial" charset="0"/>
              </a:rPr>
              <a:t>futuro</a:t>
            </a:r>
            <a:r>
              <a:rPr lang="en-US" sz="2400" dirty="0">
                <a:cs typeface="Arial" charset="0"/>
              </a:rPr>
              <a:t> dos </a:t>
            </a:r>
            <a:r>
              <a:rPr lang="en-US" sz="2400" dirty="0" err="1">
                <a:cs typeface="Arial" charset="0"/>
              </a:rPr>
              <a:t>Portos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Públicos</a:t>
            </a:r>
            <a:r>
              <a:rPr lang="en-US" sz="2400" dirty="0">
                <a:cs typeface="Arial" charset="0"/>
              </a:rPr>
              <a:t>;</a:t>
            </a:r>
          </a:p>
          <a:p>
            <a:pPr lvl="1" algn="just">
              <a:defRPr/>
            </a:pPr>
            <a:endParaRPr lang="en-US" sz="2400" dirty="0"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 err="1">
                <a:cs typeface="Arial" charset="0"/>
              </a:rPr>
              <a:t>Ou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resolvemos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os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desafios</a:t>
            </a:r>
            <a:r>
              <a:rPr lang="en-US" sz="2400" dirty="0">
                <a:cs typeface="Arial" charset="0"/>
              </a:rPr>
              <a:t> e </a:t>
            </a:r>
            <a:r>
              <a:rPr lang="en-US" sz="2400" dirty="0" err="1">
                <a:cs typeface="Arial" charset="0"/>
              </a:rPr>
              <a:t>mudamos</a:t>
            </a:r>
            <a:r>
              <a:rPr lang="en-US" sz="2400" dirty="0">
                <a:cs typeface="Arial" charset="0"/>
              </a:rPr>
              <a:t> o Sistema, </a:t>
            </a:r>
            <a:r>
              <a:rPr lang="en-US" sz="2400" dirty="0" err="1">
                <a:cs typeface="Arial" charset="0"/>
              </a:rPr>
              <a:t>ou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não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há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garantia</a:t>
            </a:r>
            <a:r>
              <a:rPr lang="en-US" sz="2400" dirty="0">
                <a:cs typeface="Arial" charset="0"/>
              </a:rPr>
              <a:t> de </a:t>
            </a:r>
            <a:r>
              <a:rPr lang="en-US" sz="2400" dirty="0" err="1">
                <a:cs typeface="Arial" charset="0"/>
              </a:rPr>
              <a:t>porto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público</a:t>
            </a:r>
            <a:r>
              <a:rPr lang="en-US" sz="2400" dirty="0">
                <a:cs typeface="Arial" charset="0"/>
              </a:rPr>
              <a:t> no </a:t>
            </a:r>
            <a:r>
              <a:rPr lang="en-US" sz="2400" dirty="0" err="1">
                <a:cs typeface="Arial" charset="0"/>
              </a:rPr>
              <a:t>futuro</a:t>
            </a:r>
            <a:r>
              <a:rPr lang="en-US" sz="2400" dirty="0">
                <a:cs typeface="Arial" charset="0"/>
              </a:rPr>
              <a:t> e</a:t>
            </a:r>
          </a:p>
          <a:p>
            <a:pPr lvl="1" algn="just">
              <a:defRPr/>
            </a:pPr>
            <a:endParaRPr lang="en-US" sz="2400" dirty="0">
              <a:cs typeface="Arial" charset="0"/>
            </a:endParaRPr>
          </a:p>
          <a:p>
            <a:pPr lvl="1" algn="just">
              <a:buBlip>
                <a:blip r:embed="rId5"/>
              </a:buBlip>
              <a:defRPr/>
            </a:pPr>
            <a:r>
              <a:rPr lang="en-US" sz="2400" dirty="0">
                <a:cs typeface="Arial" charset="0"/>
              </a:rPr>
              <a:t>O </a:t>
            </a:r>
            <a:r>
              <a:rPr lang="en-US" sz="2400" dirty="0" err="1">
                <a:cs typeface="Arial" charset="0"/>
              </a:rPr>
              <a:t>Decreto</a:t>
            </a:r>
            <a:r>
              <a:rPr lang="en-US" sz="2400" dirty="0">
                <a:cs typeface="Arial" charset="0"/>
              </a:rPr>
              <a:t> 9.048/17 </a:t>
            </a:r>
            <a:r>
              <a:rPr lang="en-US" sz="2400" dirty="0" err="1">
                <a:cs typeface="Arial" charset="0"/>
              </a:rPr>
              <a:t>já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deu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os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primeiros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passos</a:t>
            </a:r>
            <a:r>
              <a:rPr lang="en-US" sz="2400" dirty="0">
                <a:cs typeface="Arial" charset="0"/>
              </a:rPr>
              <a:t> para </a:t>
            </a:r>
            <a:r>
              <a:rPr lang="en-US" sz="2400" dirty="0" err="1">
                <a:cs typeface="Arial" charset="0"/>
              </a:rPr>
              <a:t>recuperar</a:t>
            </a:r>
            <a:r>
              <a:rPr lang="en-US" sz="2400" dirty="0">
                <a:cs typeface="Arial" charset="0"/>
              </a:rPr>
              <a:t> o </a:t>
            </a:r>
            <a:r>
              <a:rPr lang="en-US" sz="2400" dirty="0" err="1">
                <a:cs typeface="Arial" charset="0"/>
              </a:rPr>
              <a:t>modelo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portuário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porém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precisamos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avançar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em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outras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revisões</a:t>
            </a:r>
            <a:r>
              <a:rPr lang="en-US" sz="2400" dirty="0">
                <a:cs typeface="Arial" charset="0"/>
              </a:rPr>
              <a:t>;</a:t>
            </a:r>
          </a:p>
        </p:txBody>
      </p:sp>
      <p:pic>
        <p:nvPicPr>
          <p:cNvPr id="13" name="Imagem 2" descr="Câmara dos Deputados">
            <a:extLst>
              <a:ext uri="{FF2B5EF4-FFF2-40B4-BE49-F238E27FC236}">
                <a16:creationId xmlns:a16="http://schemas.microsoft.com/office/drawing/2014/main" id="{87646490-34B0-468E-9254-F6AA6C2A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D92F9F9F-54C3-46A2-8136-1103CCC926A2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0670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95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Conclusão</a:t>
            </a:r>
            <a:endParaRPr lang="pt-BR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D8EDCF48-E78F-4B2F-B968-3B86A5577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878251"/>
              </p:ext>
            </p:extLst>
          </p:nvPr>
        </p:nvGraphicFramePr>
        <p:xfrm>
          <a:off x="512812" y="1240152"/>
          <a:ext cx="8543456" cy="511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Acrobat Document" r:id="rId5" imgW="6477904" imgH="4866667" progId="AcroExch.Document.7">
                  <p:embed/>
                </p:oleObj>
              </mc:Choice>
              <mc:Fallback>
                <p:oleObj name="Acrobat Document" r:id="rId5" imgW="6477904" imgH="4866667" progId="AcroExch.Document.7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36" t="14055" r="8336" b="8876"/>
                      <a:stretch>
                        <a:fillRect/>
                      </a:stretch>
                    </p:blipFill>
                    <p:spPr bwMode="auto">
                      <a:xfrm>
                        <a:off x="512812" y="1240152"/>
                        <a:ext cx="8543456" cy="511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816E257D-A67D-4525-B8A6-5E72474F1148}"/>
              </a:ext>
            </a:extLst>
          </p:cNvPr>
          <p:cNvSpPr txBox="1"/>
          <p:nvPr/>
        </p:nvSpPr>
        <p:spPr>
          <a:xfrm>
            <a:off x="749983" y="5626193"/>
            <a:ext cx="8210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momento não permite mais “”jeitinhos”” brasileiros.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2C37E47-5DAC-44A9-B4D8-61D590444A47}"/>
              </a:ext>
            </a:extLst>
          </p:cNvPr>
          <p:cNvSpPr txBox="1"/>
          <p:nvPr/>
        </p:nvSpPr>
        <p:spPr>
          <a:xfrm>
            <a:off x="3111007" y="6308605"/>
            <a:ext cx="3940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/>
              <a:t>Foto do acervo de Wilen </a:t>
            </a:r>
            <a:r>
              <a:rPr lang="pt-BR" sz="2000" i="1" dirty="0" err="1"/>
              <a:t>Mantelli</a:t>
            </a:r>
            <a:endParaRPr lang="pt-BR" sz="2000" i="1" dirty="0"/>
          </a:p>
        </p:txBody>
      </p:sp>
      <p:pic>
        <p:nvPicPr>
          <p:cNvPr id="16" name="Imagem 2" descr="Câmara dos Deputados">
            <a:extLst>
              <a:ext uri="{FF2B5EF4-FFF2-40B4-BE49-F238E27FC236}">
                <a16:creationId xmlns:a16="http://schemas.microsoft.com/office/drawing/2014/main" id="{C0987608-FBA3-4A4F-B594-CE0815A8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96" y="10385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A7D3AEE0-8F99-4BDB-8459-7453C42AE25B}"/>
              </a:ext>
            </a:extLst>
          </p:cNvPr>
          <p:cNvSpPr/>
          <p:nvPr/>
        </p:nvSpPr>
        <p:spPr>
          <a:xfrm>
            <a:off x="4862430" y="-46807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59790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t="18529" r="10305" b="1602"/>
          <a:stretch/>
        </p:blipFill>
        <p:spPr>
          <a:xfrm flipV="1">
            <a:off x="0" y="-152399"/>
            <a:ext cx="9194799" cy="7010399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31082" y="2587793"/>
            <a:ext cx="4552117" cy="1323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000" b="1" dirty="0">
                <a:latin typeface="Arial"/>
                <a:cs typeface="Arial"/>
              </a:rPr>
              <a:t>Obrigado!</a:t>
            </a:r>
            <a:endParaRPr lang="en-US" sz="6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1218" y="4210298"/>
            <a:ext cx="4148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Centro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Empresarial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Norte, SRTVN 701</a:t>
            </a:r>
          </a:p>
          <a:p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Conjunto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A,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sala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218, Brasília – DF,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Brasil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CEP 70719-903  |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Fone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: (61) 3226-7005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3"/>
              </a:rPr>
              <a:t>fenop@fenop.com.br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n-US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Sérgio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Aquino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presidencia@fenop.com.br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aquino@spaconsult.com.br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052817" y="3945461"/>
            <a:ext cx="9453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arca-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80" y="479779"/>
            <a:ext cx="1319792" cy="157762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96</a:t>
            </a:fld>
            <a:endParaRPr lang="en-US"/>
          </a:p>
        </p:txBody>
      </p:sp>
      <p:pic>
        <p:nvPicPr>
          <p:cNvPr id="8" name="Imagem 2" descr="Câmara dos Deputados">
            <a:extLst>
              <a:ext uri="{FF2B5EF4-FFF2-40B4-BE49-F238E27FC236}">
                <a16:creationId xmlns:a16="http://schemas.microsoft.com/office/drawing/2014/main" id="{18A673BB-0A7B-410B-A509-7566F7608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84" y="1822460"/>
            <a:ext cx="4732256" cy="3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FC4B701-5C3F-453D-A738-AF42F7BF8BE0}"/>
              </a:ext>
            </a:extLst>
          </p:cNvPr>
          <p:cNvSpPr/>
          <p:nvPr/>
        </p:nvSpPr>
        <p:spPr>
          <a:xfrm>
            <a:off x="1798718" y="1765268"/>
            <a:ext cx="252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Funções da Administração Portuária </a:t>
            </a:r>
          </a:p>
          <a:p>
            <a:pPr algn="ctr"/>
            <a:r>
              <a:rPr lang="pt-BR" sz="1200" b="1" dirty="0"/>
              <a:t>e o futuro das Companhias Docas</a:t>
            </a:r>
          </a:p>
          <a:p>
            <a:pPr algn="ctr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15009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A526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9" descr="marca-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5371"/>
            <a:ext cx="5540299" cy="6622628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D0DE-498F-4941-BBCD-FAB26FC4978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98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767982" y="1233144"/>
            <a:ext cx="828675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pt-BR" altLang="pt-BR" sz="2400" dirty="0"/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n-US" altLang="pt-BR" sz="2400" dirty="0" err="1"/>
              <a:t>Planos</a:t>
            </a:r>
            <a:r>
              <a:rPr lang="en-US" altLang="pt-BR" sz="2400" dirty="0"/>
              <a:t> e </a:t>
            </a:r>
            <a:r>
              <a:rPr lang="en-US" altLang="pt-BR" sz="2400" dirty="0" err="1"/>
              <a:t>soluções</a:t>
            </a:r>
            <a:r>
              <a:rPr lang="en-US" altLang="pt-BR" sz="2400" dirty="0"/>
              <a:t> que </a:t>
            </a:r>
            <a:r>
              <a:rPr lang="en-US" altLang="pt-BR" sz="2400" dirty="0" err="1"/>
              <a:t>já</a:t>
            </a:r>
            <a:r>
              <a:rPr lang="en-US" altLang="pt-BR" sz="2400" dirty="0"/>
              <a:t> </a:t>
            </a:r>
            <a:r>
              <a:rPr lang="en-US" altLang="pt-BR" sz="2400" dirty="0" err="1"/>
              <a:t>vivenciamos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recentemente</a:t>
            </a:r>
            <a:r>
              <a:rPr lang="en-US" altLang="pt-BR" sz="2400" dirty="0"/>
              <a:t>:</a:t>
            </a:r>
          </a:p>
          <a:p>
            <a:pPr algn="just" eaLnBrk="1" hangingPunct="1"/>
            <a:endParaRPr lang="en-US" altLang="pt-BR" sz="2400" dirty="0"/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FHC – GEMPO -  PROHAGE  </a:t>
            </a:r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FHC – </a:t>
            </a:r>
            <a:r>
              <a:rPr lang="en-US" altLang="pt-BR" sz="2400" dirty="0" err="1"/>
              <a:t>Programa</a:t>
            </a:r>
            <a:r>
              <a:rPr lang="en-US" altLang="pt-BR" sz="2400" dirty="0"/>
              <a:t> </a:t>
            </a:r>
            <a:r>
              <a:rPr lang="en-US" altLang="pt-BR" sz="2400" dirty="0" err="1"/>
              <a:t>Avança</a:t>
            </a:r>
            <a:r>
              <a:rPr lang="en-US" altLang="pt-BR" sz="2400" dirty="0"/>
              <a:t> Brasil;</a:t>
            </a:r>
          </a:p>
          <a:p>
            <a:pPr lvl="1" algn="just" eaLnBrk="1" hangingPunct="1"/>
            <a:endParaRPr lang="en-US" altLang="pt-BR" sz="1000" dirty="0"/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LULA – Agenda Portos;</a:t>
            </a:r>
          </a:p>
          <a:p>
            <a:pPr lvl="1" algn="just" eaLnBrk="1" hangingPunct="1">
              <a:buFontTx/>
              <a:buBlip>
                <a:blip r:embed="rId5"/>
              </a:buBlip>
            </a:pPr>
            <a:endParaRPr lang="en-US" altLang="pt-BR" sz="1000" dirty="0"/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LULA – PAC – Portos;</a:t>
            </a:r>
          </a:p>
          <a:p>
            <a:pPr lvl="1" algn="just" eaLnBrk="1" hangingPunct="1">
              <a:buFontTx/>
              <a:buBlip>
                <a:blip r:embed="rId5"/>
              </a:buBlip>
            </a:pPr>
            <a:endParaRPr lang="en-US" altLang="pt-BR" sz="1000" dirty="0"/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DILMA – PAC – Portos e </a:t>
            </a:r>
          </a:p>
          <a:p>
            <a:pPr lvl="1" algn="just" eaLnBrk="1" hangingPunct="1">
              <a:buFontTx/>
              <a:buBlip>
                <a:blip r:embed="rId5"/>
              </a:buBlip>
            </a:pPr>
            <a:endParaRPr lang="en-US" altLang="pt-BR" sz="1000" dirty="0"/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DILMA – CONAPORTOS (</a:t>
            </a:r>
            <a:r>
              <a:rPr lang="en-US" altLang="pt-BR" sz="2400" dirty="0" err="1"/>
              <a:t>antigo</a:t>
            </a:r>
            <a:r>
              <a:rPr lang="en-US" altLang="pt-BR" sz="2400" dirty="0"/>
              <a:t> PROHAGE)</a:t>
            </a:r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DILMA - Nova lei </a:t>
            </a:r>
            <a:r>
              <a:rPr lang="en-US" altLang="pt-BR" sz="2400" dirty="0" err="1"/>
              <a:t>portuária</a:t>
            </a:r>
            <a:r>
              <a:rPr lang="en-US" altLang="pt-BR" sz="2400" dirty="0"/>
              <a:t> (</a:t>
            </a:r>
            <a:r>
              <a:rPr lang="en-US" altLang="pt-BR" sz="2400" dirty="0" err="1"/>
              <a:t>utilizando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como</a:t>
            </a:r>
            <a:r>
              <a:rPr lang="en-US" altLang="pt-BR" sz="2400" dirty="0"/>
              <a:t> base </a:t>
            </a:r>
            <a:r>
              <a:rPr lang="en-US" altLang="pt-BR" sz="2400" dirty="0" err="1"/>
              <a:t>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mesmos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problemas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já</a:t>
            </a:r>
            <a:r>
              <a:rPr lang="en-US" altLang="pt-BR" sz="2400" dirty="0"/>
              <a:t> </a:t>
            </a:r>
            <a:r>
              <a:rPr lang="en-US" altLang="pt-BR" sz="2400" dirty="0" err="1"/>
              <a:t>apurados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anteriormente</a:t>
            </a:r>
            <a:r>
              <a:rPr lang="en-US" altLang="pt-BR" sz="2400" dirty="0"/>
              <a:t> e que </a:t>
            </a:r>
            <a:r>
              <a:rPr lang="en-US" altLang="pt-BR" sz="2400" dirty="0" err="1"/>
              <a:t>não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foram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enfrentados</a:t>
            </a:r>
            <a:r>
              <a:rPr lang="en-US" altLang="pt-BR" sz="2400" dirty="0"/>
              <a:t>);</a:t>
            </a:r>
          </a:p>
          <a:p>
            <a:pPr lvl="2" algn="just" eaLnBrk="1" hangingPunct="1">
              <a:buFontTx/>
              <a:buBlip>
                <a:blip r:embed="rId5"/>
              </a:buBlip>
            </a:pPr>
            <a:endParaRPr lang="en-US" altLang="pt-BR" sz="2400" dirty="0"/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sentação Power Point - FENOP - Fundo da tela-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1632" r="10305" b="1602"/>
          <a:stretch/>
        </p:blipFill>
        <p:spPr>
          <a:xfrm rot="10800000">
            <a:off x="0" y="-182564"/>
            <a:ext cx="4108362" cy="7058587"/>
          </a:xfrm>
          <a:prstGeom prst="rect">
            <a:avLst/>
          </a:prstGeom>
        </p:spPr>
      </p:pic>
      <p:pic>
        <p:nvPicPr>
          <p:cNvPr id="11" name="Picture 10" descr="mar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1" y="-11756"/>
            <a:ext cx="1644675" cy="116150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706124" y="6510899"/>
            <a:ext cx="350144" cy="365125"/>
          </a:xfrm>
        </p:spPr>
        <p:txBody>
          <a:bodyPr/>
          <a:lstStyle/>
          <a:p>
            <a:fld id="{5AE2D0DE-498F-4941-BBCD-FAB26FC49786}" type="slidenum">
              <a:rPr lang="en-US" smtClean="0"/>
              <a:t>99</a:t>
            </a:fld>
            <a:endParaRPr lang="en-US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193961" y="397265"/>
            <a:ext cx="5862307" cy="1283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9263" y="518769"/>
            <a:ext cx="594481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Administração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portuária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Melhores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Arial" charset="0"/>
              </a:rPr>
              <a:t>práticas</a:t>
            </a:r>
            <a:endParaRPr lang="pt-BR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767982" y="1233144"/>
            <a:ext cx="828675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pt-BR" altLang="pt-BR" sz="2400" dirty="0"/>
          </a:p>
          <a:p>
            <a:pPr algn="just" eaLnBrk="1" hangingPunct="1">
              <a:buFontTx/>
              <a:buBlip>
                <a:blip r:embed="rId4"/>
              </a:buBlip>
            </a:pPr>
            <a:r>
              <a:rPr lang="en-US" altLang="pt-BR" sz="2400" dirty="0" err="1"/>
              <a:t>Planos</a:t>
            </a:r>
            <a:r>
              <a:rPr lang="en-US" altLang="pt-BR" sz="2400" dirty="0"/>
              <a:t> e </a:t>
            </a:r>
            <a:r>
              <a:rPr lang="en-US" altLang="pt-BR" sz="2400" dirty="0" err="1"/>
              <a:t>soluções</a:t>
            </a:r>
            <a:r>
              <a:rPr lang="en-US" altLang="pt-BR" sz="2400" dirty="0"/>
              <a:t> que </a:t>
            </a:r>
            <a:r>
              <a:rPr lang="en-US" altLang="pt-BR" sz="2400" dirty="0" err="1"/>
              <a:t>já</a:t>
            </a:r>
            <a:r>
              <a:rPr lang="en-US" altLang="pt-BR" sz="2400" dirty="0"/>
              <a:t> </a:t>
            </a:r>
            <a:r>
              <a:rPr lang="en-US" altLang="pt-BR" sz="2400" dirty="0" err="1"/>
              <a:t>vivenciamos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recentemente</a:t>
            </a:r>
            <a:r>
              <a:rPr lang="en-US" altLang="pt-BR" sz="2400" dirty="0"/>
              <a:t>:</a:t>
            </a:r>
          </a:p>
          <a:p>
            <a:pPr algn="just" eaLnBrk="1" hangingPunct="1"/>
            <a:endParaRPr lang="en-US" altLang="pt-BR" sz="2400" dirty="0"/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FHC – GEMPO -  PROHAGE  </a:t>
            </a:r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FHC – </a:t>
            </a:r>
            <a:r>
              <a:rPr lang="en-US" altLang="pt-BR" sz="2400" dirty="0" err="1"/>
              <a:t>Programa</a:t>
            </a:r>
            <a:r>
              <a:rPr lang="en-US" altLang="pt-BR" sz="2400" dirty="0"/>
              <a:t> </a:t>
            </a:r>
            <a:r>
              <a:rPr lang="en-US" altLang="pt-BR" sz="2400" dirty="0" err="1"/>
              <a:t>Avança</a:t>
            </a:r>
            <a:r>
              <a:rPr lang="en-US" altLang="pt-BR" sz="2400" dirty="0"/>
              <a:t> Brasil;</a:t>
            </a:r>
          </a:p>
          <a:p>
            <a:pPr lvl="1" algn="just" eaLnBrk="1" hangingPunct="1"/>
            <a:endParaRPr lang="en-US" altLang="pt-BR" sz="1000" dirty="0"/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LULA – Agenda Portos;</a:t>
            </a:r>
          </a:p>
          <a:p>
            <a:pPr lvl="1" algn="just" eaLnBrk="1" hangingPunct="1">
              <a:buFontTx/>
              <a:buBlip>
                <a:blip r:embed="rId5"/>
              </a:buBlip>
            </a:pPr>
            <a:endParaRPr lang="en-US" altLang="pt-BR" sz="1000" dirty="0"/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LULA – PAC – Portos;</a:t>
            </a:r>
          </a:p>
          <a:p>
            <a:pPr lvl="1" algn="just" eaLnBrk="1" hangingPunct="1">
              <a:buFontTx/>
              <a:buBlip>
                <a:blip r:embed="rId5"/>
              </a:buBlip>
            </a:pPr>
            <a:endParaRPr lang="en-US" altLang="pt-BR" sz="1000" dirty="0"/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DILMA – PAC – Portos e </a:t>
            </a:r>
          </a:p>
          <a:p>
            <a:pPr lvl="1" algn="just" eaLnBrk="1" hangingPunct="1">
              <a:buFontTx/>
              <a:buBlip>
                <a:blip r:embed="rId5"/>
              </a:buBlip>
            </a:pPr>
            <a:endParaRPr lang="en-US" altLang="pt-BR" sz="1000" dirty="0"/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DILMA – CONAPORTOS (</a:t>
            </a:r>
            <a:r>
              <a:rPr lang="en-US" altLang="pt-BR" sz="2400" dirty="0" err="1"/>
              <a:t>antigo</a:t>
            </a:r>
            <a:r>
              <a:rPr lang="en-US" altLang="pt-BR" sz="2400" dirty="0"/>
              <a:t> PROHAGE)</a:t>
            </a:r>
          </a:p>
          <a:p>
            <a:pPr lvl="1" algn="just" eaLnBrk="1" hangingPunct="1">
              <a:buFontTx/>
              <a:buBlip>
                <a:blip r:embed="rId5"/>
              </a:buBlip>
            </a:pPr>
            <a:r>
              <a:rPr lang="en-US" altLang="pt-BR" sz="2400" dirty="0"/>
              <a:t>DILMA - Nova lei </a:t>
            </a:r>
            <a:r>
              <a:rPr lang="en-US" altLang="pt-BR" sz="2400" dirty="0" err="1"/>
              <a:t>portuária</a:t>
            </a:r>
            <a:r>
              <a:rPr lang="en-US" altLang="pt-BR" sz="2400" dirty="0"/>
              <a:t> (</a:t>
            </a:r>
            <a:r>
              <a:rPr lang="en-US" altLang="pt-BR" sz="2400" dirty="0" err="1"/>
              <a:t>utilizando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como</a:t>
            </a:r>
            <a:r>
              <a:rPr lang="en-US" altLang="pt-BR" sz="2400" dirty="0"/>
              <a:t> base </a:t>
            </a:r>
            <a:r>
              <a:rPr lang="en-US" altLang="pt-BR" sz="2400" dirty="0" err="1"/>
              <a:t>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mesmos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problemas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já</a:t>
            </a:r>
            <a:r>
              <a:rPr lang="en-US" altLang="pt-BR" sz="2400" dirty="0"/>
              <a:t> </a:t>
            </a:r>
            <a:r>
              <a:rPr lang="en-US" altLang="pt-BR" sz="2400" dirty="0" err="1"/>
              <a:t>apurados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anteriormente</a:t>
            </a:r>
            <a:r>
              <a:rPr lang="en-US" altLang="pt-BR" sz="2400" dirty="0"/>
              <a:t> e que </a:t>
            </a:r>
            <a:r>
              <a:rPr lang="en-US" altLang="pt-BR" sz="2400" dirty="0" err="1"/>
              <a:t>não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foram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enfrentados</a:t>
            </a:r>
            <a:r>
              <a:rPr lang="en-US" altLang="pt-BR" sz="2400" dirty="0"/>
              <a:t>);</a:t>
            </a:r>
          </a:p>
          <a:p>
            <a:pPr lvl="2" algn="just" eaLnBrk="1" hangingPunct="1">
              <a:buFontTx/>
              <a:buBlip>
                <a:blip r:embed="rId5"/>
              </a:buBlip>
            </a:pPr>
            <a:endParaRPr lang="en-US" altLang="pt-BR" sz="2400" dirty="0"/>
          </a:p>
        </p:txBody>
      </p:sp>
      <p:sp>
        <p:nvSpPr>
          <p:cNvPr id="12" name="Retângulo 11"/>
          <p:cNvSpPr/>
          <p:nvPr/>
        </p:nvSpPr>
        <p:spPr>
          <a:xfrm>
            <a:off x="3387144" y="55957"/>
            <a:ext cx="528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/>
              <a:t>Painel ILB – Infraestrutura de transportes/logística – desafios e perspectivas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682" y="98164"/>
            <a:ext cx="614586" cy="17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6008</TotalTime>
  <Words>7043</Words>
  <Application>Microsoft Office PowerPoint</Application>
  <PresentationFormat>Apresentação na tela (4:3)</PresentationFormat>
  <Paragraphs>1367</Paragraphs>
  <Slides>113</Slides>
  <Notes>13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113</vt:i4>
      </vt:variant>
    </vt:vector>
  </HeadingPairs>
  <TitlesOfParts>
    <vt:vector size="125" baseType="lpstr">
      <vt:lpstr>MS PGothic</vt:lpstr>
      <vt:lpstr>MS PGothic</vt:lpstr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Tema do Office</vt:lpstr>
      <vt:lpstr>Documento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(2003-2012)  R$ bilhões de dezembro de 2012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FEDERAÇÃO NACIONAL DOS OPERADORES PORTUÁRIOS</dc:title>
  <dc:creator>Sérgio Aquino</dc:creator>
  <cp:lastModifiedBy>sergio</cp:lastModifiedBy>
  <cp:revision>319</cp:revision>
  <dcterms:created xsi:type="dcterms:W3CDTF">2016-01-11T15:44:56Z</dcterms:created>
  <dcterms:modified xsi:type="dcterms:W3CDTF">2017-07-04T12:52:50Z</dcterms:modified>
</cp:coreProperties>
</file>