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68" r:id="rId2"/>
    <p:sldId id="485" r:id="rId3"/>
    <p:sldId id="486" r:id="rId4"/>
    <p:sldId id="498" r:id="rId5"/>
    <p:sldId id="499" r:id="rId6"/>
    <p:sldId id="488" r:id="rId7"/>
    <p:sldId id="501" r:id="rId8"/>
    <p:sldId id="502" r:id="rId9"/>
    <p:sldId id="503" r:id="rId10"/>
    <p:sldId id="491" r:id="rId11"/>
    <p:sldId id="493" r:id="rId12"/>
    <p:sldId id="500" r:id="rId13"/>
    <p:sldId id="494" r:id="rId14"/>
    <p:sldId id="495" r:id="rId15"/>
    <p:sldId id="496" r:id="rId16"/>
    <p:sldId id="429" r:id="rId17"/>
  </p:sldIdLst>
  <p:sldSz cx="24384000" cy="13716000"/>
  <p:notesSz cx="6797675" cy="9926638"/>
  <p:custShowLst>
    <p:custShow name="1ª Reunião PPI" id="0">
      <p:sldLst>
        <p:sld r:id="rId2"/>
      </p:sldLst>
    </p:custShow>
    <p:custShow name="Rodovias" id="1">
      <p:sldLst/>
    </p:custShow>
    <p:custShow name="aeroportos 1" id="2">
      <p:sldLst/>
    </p:custShow>
    <p:custShow name="aeroportos 2" id="3">
      <p:sldLst/>
    </p:custShow>
    <p:custShow name="Portos" id="4">
      <p:sldLst/>
    </p:custShow>
    <p:custShow name="ferrovias" id="5">
      <p:sldLst/>
    </p:custShow>
    <p:custShow name="Usinas" id="6">
      <p:sldLst/>
    </p:custShow>
    <p:custShow name="Ferrovias2" id="7">
      <p:sldLst/>
    </p:custShow>
  </p:custShow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84B47C"/>
    <a:srgbClr val="FFCC00"/>
    <a:srgbClr val="FF99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EDDA"/>
          </a:solidFill>
        </a:fill>
      </a:tcStyle>
    </a:wholeTbl>
    <a:band2H>
      <a:tcTxStyle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2" autoAdjust="0"/>
    <p:restoredTop sz="95128" autoAdjust="0"/>
  </p:normalViewPr>
  <p:slideViewPr>
    <p:cSldViewPr snapToGrid="0">
      <p:cViewPr varScale="1">
        <p:scale>
          <a:sx n="44" d="100"/>
          <a:sy n="44" d="100"/>
        </p:scale>
        <p:origin x="804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55303-0F0C-4E58-A789-CFDE8598027F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D517-4E81-481C-A896-BE5C364F5B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57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1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44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758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44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65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23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2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270205"/>
            <a:ext cx="3273398" cy="10756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9511" y="270205"/>
            <a:ext cx="3577228" cy="1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517A-1D14-44F3-AA68-0E032A57C73D}" type="datetimeFigureOut">
              <a:rPr lang="pt-BR" smtClean="0"/>
              <a:pPr/>
              <a:t>04/07/2017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748118"/>
            <a:ext cx="24384000" cy="26894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2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6118" y="7360346"/>
            <a:ext cx="21839376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PROGRAMA DE PARCERIAS DE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INVESTIMENTOS</a:t>
            </a:r>
          </a:p>
          <a:p>
            <a:pPr algn="ctr"/>
            <a:endParaRPr lang="pt-BR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COMISSÃO DE VIAÇÃO E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TRANSPORTES DA CÂMARA DOS DEPUTADOS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 O futuro das Companhias Docas e as funções essenciais das Autoridades Portuárias para o desenvolvimento do setor portuário nacional</a:t>
            </a:r>
          </a:p>
          <a:p>
            <a:pPr algn="ctr"/>
            <a:endParaRPr lang="pt-BR" sz="66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4444" y="2368290"/>
            <a:ext cx="19389440" cy="4596966"/>
          </a:xfrm>
          <a:prstGeom prst="rect">
            <a:avLst/>
          </a:prstGeom>
        </p:spPr>
      </p:pic>
      <p:sp>
        <p:nvSpPr>
          <p:cNvPr id="6" name="CaixaDeTexto 3"/>
          <p:cNvSpPr txBox="1"/>
          <p:nvPr/>
        </p:nvSpPr>
        <p:spPr>
          <a:xfrm>
            <a:off x="0" y="13059890"/>
            <a:ext cx="4589585" cy="6289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2017</a:t>
            </a:r>
          </a:p>
        </p:txBody>
      </p:sp>
      <p:sp>
        <p:nvSpPr>
          <p:cNvPr id="7" name="Rectangle 7"/>
          <p:cNvSpPr/>
          <p:nvPr/>
        </p:nvSpPr>
        <p:spPr>
          <a:xfrm>
            <a:off x="3603812" y="509955"/>
            <a:ext cx="17194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cap="none" spc="0" dirty="0">
                <a:ln/>
                <a:solidFill>
                  <a:schemeClr val="accent4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www.projetocrescer.gov.br</a:t>
            </a:r>
            <a:endParaRPr lang="en-US" sz="5400" cap="none" spc="0" dirty="0">
              <a:ln/>
              <a:solidFill>
                <a:schemeClr val="accent4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0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RESULTADOS OPERACIONAIS - EVOLUÇÃO DE RECEITAS E DESPESAS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0" y="13151514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FONTE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Estudo BNDES 2011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9715" t="28286" r="58476" b="41192"/>
          <a:stretch/>
        </p:blipFill>
        <p:spPr>
          <a:xfrm>
            <a:off x="6736443" y="2380796"/>
            <a:ext cx="11151507" cy="89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5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COMPETITIVIDADE DOS PORTOS PÚBLICOS FRENTE AOS TUPS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85800" y="2628676"/>
            <a:ext cx="21677331" cy="3057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4400" dirty="0">
                <a:solidFill>
                  <a:srgbClr val="16478E"/>
                </a:solidFill>
                <a:latin typeface="Calibri" panose="020F0502020204030204" pitchFamily="34" charset="0"/>
              </a:rPr>
              <a:t>O atual marco regulatório dos portos (Lei 12.815/13) abriu caminho para a instalação e exploração de terminais privados fora do porto organizado. </a:t>
            </a:r>
          </a:p>
          <a:p>
            <a:pPr marL="228600" indent="-2286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4400" dirty="0">
                <a:solidFill>
                  <a:srgbClr val="16478E"/>
                </a:solidFill>
                <a:latin typeface="Calibri" panose="020F0502020204030204" pitchFamily="34" charset="0"/>
              </a:rPr>
              <a:t>Tal mudança vem impactando os portos públicos que, menos eficientes e com regras mais rígidas, </a:t>
            </a:r>
            <a:r>
              <a:rPr lang="pt-BR" sz="4400" dirty="0" smtClean="0">
                <a:solidFill>
                  <a:srgbClr val="16478E"/>
                </a:solidFill>
                <a:latin typeface="Calibri" panose="020F0502020204030204" pitchFamily="34" charset="0"/>
              </a:rPr>
              <a:t>vêm </a:t>
            </a:r>
            <a:r>
              <a:rPr lang="pt-BR" sz="4400" dirty="0">
                <a:solidFill>
                  <a:srgbClr val="16478E"/>
                </a:solidFill>
                <a:latin typeface="Calibri" panose="020F0502020204030204" pitchFamily="34" charset="0"/>
              </a:rPr>
              <a:t>perdendo espaço e cargas para os terminais privados e não conseguindo executar parcela relevante de seus orçamentos.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87" y="6829426"/>
            <a:ext cx="20207878" cy="65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8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453242" y="6918628"/>
            <a:ext cx="2438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ALTERNATIVA EM ESTUDO – PARTICIPAÇÃO PRIVADA NA ADMINISTRAÇÃO PORTUÁRIA</a:t>
            </a:r>
            <a:endParaRPr lang="pt-B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8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9705" y="2434317"/>
            <a:ext cx="21613095" cy="10024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 b="1">
                <a:solidFill>
                  <a:srgbClr val="16478E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8000" dirty="0" smtClean="0"/>
              <a:t>Problemas da gestão das Companhias: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8000" dirty="0">
                <a:solidFill>
                  <a:srgbClr val="16478E"/>
                </a:solidFill>
              </a:rPr>
              <a:t>Prejuízos contínuos ou resultados marginalmente positivos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8000" dirty="0">
                <a:solidFill>
                  <a:srgbClr val="16478E"/>
                </a:solidFill>
              </a:rPr>
              <a:t>Dificuldade na manutenção e modernização da infraestrutura, dependendo principalmente de aportes da União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err="1">
                <a:solidFill>
                  <a:srgbClr val="16478E"/>
                </a:solidFill>
              </a:rPr>
              <a:t>Enormes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passivos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trabalhistas</a:t>
            </a:r>
            <a:r>
              <a:rPr lang="en-US" sz="8000" dirty="0">
                <a:solidFill>
                  <a:srgbClr val="16478E"/>
                </a:solidFill>
              </a:rPr>
              <a:t>, </a:t>
            </a:r>
            <a:r>
              <a:rPr lang="en-US" sz="8000" dirty="0" err="1">
                <a:solidFill>
                  <a:srgbClr val="16478E"/>
                </a:solidFill>
              </a:rPr>
              <a:t>tributários</a:t>
            </a:r>
            <a:r>
              <a:rPr lang="en-US" sz="8000" dirty="0">
                <a:solidFill>
                  <a:srgbClr val="16478E"/>
                </a:solidFill>
              </a:rPr>
              <a:t> e </a:t>
            </a:r>
            <a:r>
              <a:rPr lang="en-US" sz="8000" dirty="0" err="1" smtClean="0">
                <a:solidFill>
                  <a:srgbClr val="16478E"/>
                </a:solidFill>
              </a:rPr>
              <a:t>previdenciários</a:t>
            </a:r>
            <a:endParaRPr lang="en-US" sz="8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err="1" smtClean="0"/>
              <a:t>Vantagens</a:t>
            </a:r>
            <a:r>
              <a:rPr lang="en-US" sz="8000" dirty="0" smtClean="0"/>
              <a:t> da </a:t>
            </a:r>
            <a:r>
              <a:rPr lang="en-US" sz="8000" dirty="0" err="1" smtClean="0"/>
              <a:t>gestão</a:t>
            </a:r>
            <a:r>
              <a:rPr lang="en-US" sz="8000" dirty="0" smtClean="0"/>
              <a:t> </a:t>
            </a:r>
            <a:r>
              <a:rPr lang="en-US" sz="8000" dirty="0" err="1" smtClean="0"/>
              <a:t>privada</a:t>
            </a:r>
            <a:r>
              <a:rPr lang="en-US" sz="8000" dirty="0" smtClean="0"/>
              <a:t>:</a:t>
            </a:r>
            <a:endParaRPr lang="en-US" sz="8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8000" dirty="0">
                <a:solidFill>
                  <a:srgbClr val="16478E"/>
                </a:solidFill>
              </a:rPr>
              <a:t>Gestão mais eficiente e flexível, gerando mais produtividade e melhores serviços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err="1">
                <a:solidFill>
                  <a:srgbClr val="16478E"/>
                </a:solidFill>
              </a:rPr>
              <a:t>Manutenção</a:t>
            </a:r>
            <a:r>
              <a:rPr lang="en-US" sz="8000" dirty="0">
                <a:solidFill>
                  <a:srgbClr val="16478E"/>
                </a:solidFill>
              </a:rPr>
              <a:t> e </a:t>
            </a:r>
            <a:r>
              <a:rPr lang="en-US" sz="8000" dirty="0" err="1">
                <a:solidFill>
                  <a:srgbClr val="16478E"/>
                </a:solidFill>
              </a:rPr>
              <a:t>investimento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na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infraestrutura</a:t>
            </a:r>
            <a:r>
              <a:rPr lang="en-US" sz="8000" dirty="0">
                <a:solidFill>
                  <a:srgbClr val="16478E"/>
                </a:solidFill>
              </a:rPr>
              <a:t>, </a:t>
            </a:r>
            <a:r>
              <a:rPr lang="en-US" sz="8000" dirty="0" err="1">
                <a:solidFill>
                  <a:srgbClr val="16478E"/>
                </a:solidFill>
              </a:rPr>
              <a:t>como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dragagens</a:t>
            </a:r>
            <a:r>
              <a:rPr lang="en-US" sz="8000" dirty="0">
                <a:solidFill>
                  <a:srgbClr val="16478E"/>
                </a:solidFill>
              </a:rPr>
              <a:t> e </a:t>
            </a:r>
            <a:r>
              <a:rPr lang="en-US" sz="8000" dirty="0" err="1">
                <a:solidFill>
                  <a:srgbClr val="16478E"/>
                </a:solidFill>
              </a:rPr>
              <a:t>berços</a:t>
            </a:r>
            <a:r>
              <a:rPr lang="en-US" sz="8000" dirty="0">
                <a:solidFill>
                  <a:srgbClr val="16478E"/>
                </a:solidFill>
              </a:rPr>
              <a:t>/</a:t>
            </a:r>
            <a:r>
              <a:rPr lang="en-US" sz="8000" dirty="0" err="1">
                <a:solidFill>
                  <a:srgbClr val="16478E"/>
                </a:solidFill>
              </a:rPr>
              <a:t>cais</a:t>
            </a:r>
            <a:r>
              <a:rPr lang="en-US" sz="8000" dirty="0">
                <a:solidFill>
                  <a:srgbClr val="16478E"/>
                </a:solidFill>
              </a:rPr>
              <a:t>, </a:t>
            </a:r>
            <a:r>
              <a:rPr lang="en-US" sz="8000" dirty="0" err="1">
                <a:solidFill>
                  <a:srgbClr val="16478E"/>
                </a:solidFill>
              </a:rPr>
              <a:t>conforme</a:t>
            </a:r>
            <a:r>
              <a:rPr lang="en-US" sz="8000" dirty="0">
                <a:solidFill>
                  <a:srgbClr val="16478E"/>
                </a:solidFill>
              </a:rPr>
              <a:t> a </a:t>
            </a:r>
            <a:r>
              <a:rPr lang="en-US" sz="8000" dirty="0" err="1">
                <a:solidFill>
                  <a:srgbClr val="16478E"/>
                </a:solidFill>
              </a:rPr>
              <a:t>demanda</a:t>
            </a:r>
            <a:r>
              <a:rPr lang="en-US" sz="8000" dirty="0">
                <a:solidFill>
                  <a:srgbClr val="16478E"/>
                </a:solidFill>
              </a:rPr>
              <a:t>, </a:t>
            </a:r>
            <a:r>
              <a:rPr lang="en-US" sz="8000" dirty="0" err="1">
                <a:solidFill>
                  <a:srgbClr val="16478E"/>
                </a:solidFill>
              </a:rPr>
              <a:t>sem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 smtClean="0">
                <a:solidFill>
                  <a:srgbClr val="16478E"/>
                </a:solidFill>
              </a:rPr>
              <a:t>dificuldades</a:t>
            </a:r>
            <a:r>
              <a:rPr lang="en-US" sz="8000" dirty="0" smtClean="0">
                <a:solidFill>
                  <a:srgbClr val="16478E"/>
                </a:solidFill>
              </a:rPr>
              <a:t> para </a:t>
            </a:r>
            <a:r>
              <a:rPr lang="en-US" sz="8000" dirty="0" err="1" smtClean="0">
                <a:solidFill>
                  <a:srgbClr val="16478E"/>
                </a:solidFill>
              </a:rPr>
              <a:t>uma</a:t>
            </a:r>
            <a:r>
              <a:rPr lang="en-US" sz="8000" dirty="0" smtClean="0">
                <a:solidFill>
                  <a:srgbClr val="16478E"/>
                </a:solidFill>
              </a:rPr>
              <a:t> </a:t>
            </a:r>
            <a:r>
              <a:rPr lang="en-US" sz="8000" dirty="0" err="1" smtClean="0">
                <a:solidFill>
                  <a:srgbClr val="16478E"/>
                </a:solidFill>
              </a:rPr>
              <a:t>gestão</a:t>
            </a:r>
            <a:r>
              <a:rPr lang="en-US" sz="8000" dirty="0" smtClean="0">
                <a:solidFill>
                  <a:srgbClr val="16478E"/>
                </a:solidFill>
              </a:rPr>
              <a:t> </a:t>
            </a:r>
            <a:r>
              <a:rPr lang="en-US" sz="8000" dirty="0" err="1" smtClean="0">
                <a:solidFill>
                  <a:srgbClr val="16478E"/>
                </a:solidFill>
              </a:rPr>
              <a:t>empresarial</a:t>
            </a:r>
            <a:r>
              <a:rPr lang="en-US" sz="8000" dirty="0" smtClean="0">
                <a:solidFill>
                  <a:srgbClr val="16478E"/>
                </a:solidFill>
              </a:rPr>
              <a:t> </a:t>
            </a:r>
            <a:r>
              <a:rPr lang="en-US" sz="8000" dirty="0" err="1" smtClean="0">
                <a:solidFill>
                  <a:srgbClr val="16478E"/>
                </a:solidFill>
              </a:rPr>
              <a:t>eficiente</a:t>
            </a:r>
            <a:r>
              <a:rPr lang="en-US" sz="8000" dirty="0" smtClean="0">
                <a:solidFill>
                  <a:srgbClr val="16478E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err="1" smtClean="0">
                <a:solidFill>
                  <a:srgbClr val="16478E"/>
                </a:solidFill>
              </a:rPr>
              <a:t>Retira</a:t>
            </a:r>
            <a:r>
              <a:rPr lang="en-US" sz="8000" dirty="0" smtClean="0">
                <a:solidFill>
                  <a:srgbClr val="16478E"/>
                </a:solidFill>
              </a:rPr>
              <a:t> </a:t>
            </a:r>
            <a:r>
              <a:rPr lang="en-US" sz="8000" dirty="0">
                <a:solidFill>
                  <a:srgbClr val="16478E"/>
                </a:solidFill>
              </a:rPr>
              <a:t>a </a:t>
            </a:r>
            <a:r>
              <a:rPr lang="en-US" sz="8000" dirty="0" err="1">
                <a:solidFill>
                  <a:srgbClr val="16478E"/>
                </a:solidFill>
              </a:rPr>
              <a:t>pressão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orçamentária</a:t>
            </a:r>
            <a:r>
              <a:rPr lang="en-US" sz="8000" dirty="0">
                <a:solidFill>
                  <a:srgbClr val="16478E"/>
                </a:solidFill>
              </a:rPr>
              <a:t> e </a:t>
            </a:r>
            <a:r>
              <a:rPr lang="en-US" sz="8000" dirty="0" err="1">
                <a:solidFill>
                  <a:srgbClr val="16478E"/>
                </a:solidFill>
              </a:rPr>
              <a:t>financeira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smtClean="0">
                <a:solidFill>
                  <a:srgbClr val="16478E"/>
                </a:solidFill>
              </a:rPr>
              <a:t>do </a:t>
            </a:r>
            <a:r>
              <a:rPr lang="en-US" sz="8000" dirty="0">
                <a:solidFill>
                  <a:srgbClr val="16478E"/>
                </a:solidFill>
              </a:rPr>
              <a:t>OGU, </a:t>
            </a:r>
            <a:r>
              <a:rPr lang="en-US" sz="8000" dirty="0" err="1">
                <a:solidFill>
                  <a:srgbClr val="16478E"/>
                </a:solidFill>
              </a:rPr>
              <a:t>liberando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recursos</a:t>
            </a:r>
            <a:r>
              <a:rPr lang="en-US" sz="8000" dirty="0">
                <a:solidFill>
                  <a:srgbClr val="16478E"/>
                </a:solidFill>
              </a:rPr>
              <a:t> para outros </a:t>
            </a:r>
            <a:r>
              <a:rPr lang="en-US" sz="8000" dirty="0" err="1">
                <a:solidFill>
                  <a:srgbClr val="16478E"/>
                </a:solidFill>
              </a:rPr>
              <a:t>empreendimentos</a:t>
            </a:r>
            <a:r>
              <a:rPr lang="en-US" sz="8000" dirty="0">
                <a:solidFill>
                  <a:srgbClr val="16478E"/>
                </a:solidFill>
              </a:rPr>
              <a:t> </a:t>
            </a:r>
            <a:r>
              <a:rPr lang="en-US" sz="8000" dirty="0" err="1">
                <a:solidFill>
                  <a:srgbClr val="16478E"/>
                </a:solidFill>
              </a:rPr>
              <a:t>prioritários</a:t>
            </a:r>
            <a:endParaRPr lang="en-US" sz="8000" dirty="0">
              <a:solidFill>
                <a:srgbClr val="16478E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 err="1">
                <a:solidFill>
                  <a:srgbClr val="16478E"/>
                </a:solidFill>
              </a:rPr>
              <a:t>Possibilidade</a:t>
            </a:r>
            <a:r>
              <a:rPr lang="en-US" sz="8000" dirty="0">
                <a:solidFill>
                  <a:srgbClr val="16478E"/>
                </a:solidFill>
              </a:rPr>
              <a:t> de </a:t>
            </a:r>
            <a:r>
              <a:rPr lang="en-US" sz="8000" dirty="0" err="1">
                <a:solidFill>
                  <a:srgbClr val="16478E"/>
                </a:solidFill>
              </a:rPr>
              <a:t>geração</a:t>
            </a:r>
            <a:r>
              <a:rPr lang="en-US" sz="8000" dirty="0">
                <a:solidFill>
                  <a:srgbClr val="16478E"/>
                </a:solidFill>
              </a:rPr>
              <a:t> de </a:t>
            </a:r>
            <a:r>
              <a:rPr lang="en-US" sz="8000" dirty="0" err="1">
                <a:solidFill>
                  <a:srgbClr val="16478E"/>
                </a:solidFill>
              </a:rPr>
              <a:t>caixa</a:t>
            </a:r>
            <a:r>
              <a:rPr lang="en-US" sz="8000" dirty="0">
                <a:solidFill>
                  <a:srgbClr val="16478E"/>
                </a:solidFill>
              </a:rPr>
              <a:t> para a </a:t>
            </a:r>
            <a:r>
              <a:rPr lang="en-US" sz="8000" dirty="0" err="1">
                <a:solidFill>
                  <a:srgbClr val="16478E"/>
                </a:solidFill>
              </a:rPr>
              <a:t>União</a:t>
            </a:r>
            <a:r>
              <a:rPr lang="en-US" sz="8000" dirty="0">
                <a:solidFill>
                  <a:srgbClr val="16478E"/>
                </a:solidFill>
              </a:rPr>
              <a:t> com a </a:t>
            </a:r>
            <a:r>
              <a:rPr lang="en-US" sz="8000" dirty="0" err="1" smtClean="0">
                <a:solidFill>
                  <a:srgbClr val="16478E"/>
                </a:solidFill>
              </a:rPr>
              <a:t>outorga</a:t>
            </a:r>
            <a:r>
              <a:rPr lang="en-US" sz="8000" dirty="0" smtClean="0">
                <a:solidFill>
                  <a:srgbClr val="16478E"/>
                </a:solidFill>
              </a:rPr>
              <a:t> </a:t>
            </a:r>
            <a:r>
              <a:rPr lang="en-US" sz="8000" dirty="0">
                <a:solidFill>
                  <a:srgbClr val="16478E"/>
                </a:solidFill>
              </a:rPr>
              <a:t>pela </a:t>
            </a:r>
            <a:r>
              <a:rPr lang="en-US" sz="8000" dirty="0" err="1">
                <a:solidFill>
                  <a:srgbClr val="16478E"/>
                </a:solidFill>
              </a:rPr>
              <a:t>concessão</a:t>
            </a:r>
            <a:endParaRPr lang="en-US" sz="8000" dirty="0">
              <a:solidFill>
                <a:srgbClr val="16478E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9852" y="710976"/>
            <a:ext cx="24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PROPOSTA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ALTERNATIVA - PREMISSAS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5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49852" y="2464857"/>
            <a:ext cx="22824498" cy="978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 b="1">
                <a:solidFill>
                  <a:srgbClr val="16478E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sz="4400" b="1" dirty="0" err="1" smtClean="0">
                <a:solidFill>
                  <a:srgbClr val="16478E"/>
                </a:solidFill>
              </a:rPr>
              <a:t>Concessão</a:t>
            </a:r>
            <a:r>
              <a:rPr lang="en-US" sz="4400" b="1" dirty="0" smtClean="0">
                <a:solidFill>
                  <a:srgbClr val="16478E"/>
                </a:solidFill>
              </a:rPr>
              <a:t>: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smtClean="0">
                <a:solidFill>
                  <a:srgbClr val="16478E"/>
                </a:solidFill>
              </a:rPr>
              <a:t>A </a:t>
            </a:r>
            <a:r>
              <a:rPr lang="en-US" sz="4400" dirty="0" err="1" smtClean="0">
                <a:solidFill>
                  <a:srgbClr val="16478E"/>
                </a:solidFill>
              </a:rPr>
              <a:t>empresa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privada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recebe</a:t>
            </a:r>
            <a:r>
              <a:rPr lang="en-US" sz="4400" dirty="0" smtClean="0">
                <a:solidFill>
                  <a:srgbClr val="16478E"/>
                </a:solidFill>
              </a:rPr>
              <a:t> a </a:t>
            </a:r>
            <a:r>
              <a:rPr lang="en-US" sz="4400" dirty="0" err="1" smtClean="0">
                <a:solidFill>
                  <a:srgbClr val="16478E"/>
                </a:solidFill>
              </a:rPr>
              <a:t>concessão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por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smtClean="0">
                <a:solidFill>
                  <a:srgbClr val="16478E"/>
                </a:solidFill>
              </a:rPr>
              <a:t>tempo </a:t>
            </a:r>
            <a:r>
              <a:rPr lang="en-US" sz="4400" dirty="0" err="1" smtClean="0">
                <a:solidFill>
                  <a:srgbClr val="16478E"/>
                </a:solidFill>
              </a:rPr>
              <a:t>determinado</a:t>
            </a:r>
            <a:endParaRPr lang="en-US" sz="4400" dirty="0" smtClean="0">
              <a:solidFill>
                <a:srgbClr val="16478E"/>
              </a:solidFill>
            </a:endParaRPr>
          </a:p>
          <a:p>
            <a:pPr lvl="1"/>
            <a:r>
              <a:rPr lang="pt-BR" sz="4400" b="1" dirty="0" smtClean="0">
                <a:solidFill>
                  <a:srgbClr val="16478E"/>
                </a:solidFill>
              </a:rPr>
              <a:t>Respeito </a:t>
            </a:r>
            <a:r>
              <a:rPr lang="pt-BR" sz="4400" b="1" dirty="0">
                <a:solidFill>
                  <a:srgbClr val="16478E"/>
                </a:solidFill>
              </a:rPr>
              <a:t>aos contratos: </a:t>
            </a:r>
            <a:r>
              <a:rPr lang="pt-BR" sz="4400" dirty="0" smtClean="0">
                <a:solidFill>
                  <a:srgbClr val="16478E"/>
                </a:solidFill>
              </a:rPr>
              <a:t>já há previsão legal - seria </a:t>
            </a:r>
            <a:r>
              <a:rPr lang="pt-BR" sz="4400" dirty="0">
                <a:solidFill>
                  <a:srgbClr val="16478E"/>
                </a:solidFill>
              </a:rPr>
              <a:t>observado o disposto no Art. 22 do Decreto </a:t>
            </a:r>
            <a:r>
              <a:rPr lang="pt-BR" sz="4400" dirty="0" smtClean="0">
                <a:solidFill>
                  <a:srgbClr val="16478E"/>
                </a:solidFill>
              </a:rPr>
              <a:t>9.048: </a:t>
            </a:r>
          </a:p>
          <a:p>
            <a:pPr marL="1828800" lvl="4" indent="0">
              <a:buNone/>
            </a:pPr>
            <a:endParaRPr lang="pt-BR" sz="4400" b="0" i="1" dirty="0" smtClean="0">
              <a:solidFill>
                <a:srgbClr val="1C1264"/>
              </a:solidFill>
            </a:endParaRPr>
          </a:p>
          <a:p>
            <a:pPr marL="1828800" lvl="4" indent="0">
              <a:buNone/>
            </a:pPr>
            <a:r>
              <a:rPr lang="pt-BR" sz="4400" b="0" i="1" dirty="0">
                <a:solidFill>
                  <a:srgbClr val="1C1264"/>
                </a:solidFill>
              </a:rPr>
              <a:t> </a:t>
            </a:r>
            <a:r>
              <a:rPr lang="pt-BR" sz="4400" i="1" dirty="0">
                <a:solidFill>
                  <a:srgbClr val="16478E"/>
                </a:solidFill>
              </a:rPr>
              <a:t>Art. 22.  Os contratos de arrendamento e demais instrumentos voltados à exploração de áreas nos portos organizados vigentes no momento da celebração do contrato de concessão poderão ter sua titularidade transferida à concessionária, conforme previsto no edital de licitação.</a:t>
            </a:r>
          </a:p>
          <a:p>
            <a:pPr marL="1828800" lvl="4" indent="0">
              <a:buNone/>
            </a:pPr>
            <a:r>
              <a:rPr lang="pt-BR" sz="4400" i="1" dirty="0">
                <a:solidFill>
                  <a:srgbClr val="16478E"/>
                </a:solidFill>
              </a:rPr>
              <a:t> § 1o  A concessionária deverá </a:t>
            </a:r>
            <a:r>
              <a:rPr lang="pt-BR" sz="4400" b="1" i="1" dirty="0">
                <a:solidFill>
                  <a:srgbClr val="16478E"/>
                </a:solidFill>
              </a:rPr>
              <a:t>respeitar os termos contratuais originalmente pactuados</a:t>
            </a:r>
            <a:r>
              <a:rPr lang="pt-BR" sz="4400" i="1" dirty="0">
                <a:solidFill>
                  <a:srgbClr val="16478E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pt-BR" sz="4400" i="1" dirty="0">
                <a:solidFill>
                  <a:srgbClr val="16478E"/>
                </a:solidFill>
              </a:rPr>
              <a:t> § 2o  A transferência da titularidade afasta a aplicação das normas de direito público sobre os contratos.</a:t>
            </a:r>
          </a:p>
          <a:p>
            <a:pPr lvl="1"/>
            <a:endParaRPr lang="pt-BR" sz="4400" b="1" dirty="0">
              <a:solidFill>
                <a:srgbClr val="16478E"/>
              </a:solidFill>
            </a:endParaRPr>
          </a:p>
          <a:p>
            <a:pPr lvl="1"/>
            <a:r>
              <a:rPr lang="pt-BR" sz="4400" b="1" dirty="0" smtClean="0">
                <a:solidFill>
                  <a:srgbClr val="16478E"/>
                </a:solidFill>
              </a:rPr>
              <a:t>Reversão </a:t>
            </a:r>
            <a:r>
              <a:rPr lang="pt-BR" sz="4400" b="1" dirty="0">
                <a:solidFill>
                  <a:srgbClr val="16478E"/>
                </a:solidFill>
              </a:rPr>
              <a:t>de ativos: </a:t>
            </a:r>
            <a:r>
              <a:rPr lang="pt-BR" sz="4400" dirty="0">
                <a:solidFill>
                  <a:srgbClr val="16478E"/>
                </a:solidFill>
              </a:rPr>
              <a:t>Os ativos físicos relevantes serão reversíveis ao poder público ao final do prazo de </a:t>
            </a:r>
            <a:r>
              <a:rPr lang="pt-BR" sz="4400" dirty="0" smtClean="0">
                <a:solidFill>
                  <a:srgbClr val="16478E"/>
                </a:solidFill>
              </a:rPr>
              <a:t>concessão </a:t>
            </a:r>
            <a:r>
              <a:rPr lang="en-US" sz="4400" dirty="0" smtClean="0">
                <a:solidFill>
                  <a:srgbClr val="16478E"/>
                </a:solidFill>
              </a:rPr>
              <a:t>– </a:t>
            </a:r>
            <a:r>
              <a:rPr lang="en-US" sz="4400" dirty="0">
                <a:solidFill>
                  <a:srgbClr val="16478E"/>
                </a:solidFill>
              </a:rPr>
              <a:t>o </a:t>
            </a:r>
            <a:r>
              <a:rPr lang="en-US" sz="4400" dirty="0" err="1">
                <a:solidFill>
                  <a:srgbClr val="16478E"/>
                </a:solidFill>
              </a:rPr>
              <a:t>ativo</a:t>
            </a:r>
            <a:r>
              <a:rPr lang="en-US" sz="4400" dirty="0">
                <a:solidFill>
                  <a:srgbClr val="16478E"/>
                </a:solidFill>
              </a:rPr>
              <a:t> é </a:t>
            </a:r>
            <a:r>
              <a:rPr lang="en-US" sz="4400" dirty="0" err="1">
                <a:solidFill>
                  <a:srgbClr val="16478E"/>
                </a:solidFill>
              </a:rPr>
              <a:t>público</a:t>
            </a:r>
            <a:r>
              <a:rPr lang="en-US" sz="4400" dirty="0">
                <a:solidFill>
                  <a:srgbClr val="16478E"/>
                </a:solidFill>
              </a:rPr>
              <a:t>!</a:t>
            </a:r>
            <a:endParaRPr lang="pt-BR" sz="4400" b="1" dirty="0">
              <a:solidFill>
                <a:srgbClr val="16478E"/>
              </a:solidFill>
            </a:endParaRPr>
          </a:p>
          <a:p>
            <a:pPr lvl="1"/>
            <a:endParaRPr lang="pt-BR" dirty="0" smtClean="0">
              <a:solidFill>
                <a:srgbClr val="16478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9852" y="710976"/>
            <a:ext cx="24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PROPOSTA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ALTERNATIVA - PREMISSAS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7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49852" y="2750607"/>
            <a:ext cx="22127444" cy="978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 b="1">
                <a:solidFill>
                  <a:srgbClr val="16478E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pt-BR" sz="4400" b="1" dirty="0" smtClean="0">
                <a:solidFill>
                  <a:srgbClr val="16478E"/>
                </a:solidFill>
              </a:rPr>
              <a:t>Desafio </a:t>
            </a:r>
            <a:r>
              <a:rPr lang="pt-BR" sz="4400" b="1" dirty="0">
                <a:solidFill>
                  <a:srgbClr val="16478E"/>
                </a:solidFill>
              </a:rPr>
              <a:t>regulação: </a:t>
            </a:r>
            <a:r>
              <a:rPr lang="pt-BR" sz="4400" dirty="0">
                <a:solidFill>
                  <a:srgbClr val="16478E"/>
                </a:solidFill>
              </a:rPr>
              <a:t>A ANTAQ deverá assumir um papel regulatório mais </a:t>
            </a:r>
            <a:r>
              <a:rPr lang="pt-BR" sz="4400" dirty="0" smtClean="0">
                <a:solidFill>
                  <a:srgbClr val="16478E"/>
                </a:solidFill>
              </a:rPr>
              <a:t>relevante para equilibrar demandas do poder público e liberdade de atuação do privado</a:t>
            </a:r>
          </a:p>
          <a:p>
            <a:pPr marL="457200" lvl="1" indent="0">
              <a:buNone/>
            </a:pPr>
            <a:endParaRPr lang="pt-BR" sz="4400" dirty="0" smtClean="0">
              <a:solidFill>
                <a:srgbClr val="16478E"/>
              </a:solidFill>
            </a:endParaRPr>
          </a:p>
          <a:p>
            <a:pPr lvl="1"/>
            <a:r>
              <a:rPr lang="pt-BR" sz="4400" b="1" dirty="0">
                <a:solidFill>
                  <a:srgbClr val="16478E"/>
                </a:solidFill>
              </a:rPr>
              <a:t>Alinhamento com as políticas públicas: </a:t>
            </a:r>
            <a:r>
              <a:rPr lang="pt-BR" sz="4400" dirty="0">
                <a:solidFill>
                  <a:srgbClr val="16478E"/>
                </a:solidFill>
              </a:rPr>
              <a:t>O planejamento do Porto concedido deve estar alinhado com as políticas de curto a longo prazo da União (</a:t>
            </a:r>
            <a:r>
              <a:rPr lang="pt-BR" sz="4400" dirty="0" smtClean="0">
                <a:solidFill>
                  <a:srgbClr val="16478E"/>
                </a:solidFill>
              </a:rPr>
              <a:t>PNLI, PNLP, MASTER PLAN </a:t>
            </a:r>
            <a:r>
              <a:rPr lang="pt-BR" sz="4400" dirty="0">
                <a:solidFill>
                  <a:srgbClr val="16478E"/>
                </a:solidFill>
              </a:rPr>
              <a:t>e PDZ</a:t>
            </a:r>
            <a:r>
              <a:rPr lang="pt-BR" sz="4400" dirty="0" smtClean="0">
                <a:solidFill>
                  <a:srgbClr val="16478E"/>
                </a:solidFill>
              </a:rPr>
              <a:t>)</a:t>
            </a:r>
          </a:p>
          <a:p>
            <a:pPr marL="457200" lvl="1" indent="0">
              <a:buNone/>
            </a:pPr>
            <a:endParaRPr lang="pt-BR" sz="4400" dirty="0">
              <a:solidFill>
                <a:srgbClr val="16478E"/>
              </a:solidFill>
            </a:endParaRPr>
          </a:p>
          <a:p>
            <a:pPr lvl="1"/>
            <a:r>
              <a:rPr lang="en-US" sz="4400" b="1" dirty="0" err="1" smtClean="0">
                <a:solidFill>
                  <a:srgbClr val="16478E"/>
                </a:solidFill>
              </a:rPr>
              <a:t>Risco</a:t>
            </a:r>
            <a:r>
              <a:rPr lang="en-US" sz="4400" b="1" dirty="0" smtClean="0">
                <a:solidFill>
                  <a:srgbClr val="16478E"/>
                </a:solidFill>
              </a:rPr>
              <a:t> de </a:t>
            </a:r>
            <a:r>
              <a:rPr lang="en-US" sz="4400" b="1" dirty="0" err="1" smtClean="0">
                <a:solidFill>
                  <a:srgbClr val="16478E"/>
                </a:solidFill>
              </a:rPr>
              <a:t>oferta</a:t>
            </a:r>
            <a:r>
              <a:rPr lang="en-US" sz="4400" b="1" dirty="0" smtClean="0">
                <a:solidFill>
                  <a:srgbClr val="16478E"/>
                </a:solidFill>
              </a:rPr>
              <a:t>: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Deve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ser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analisado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como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minimizar</a:t>
            </a:r>
            <a:r>
              <a:rPr lang="en-US" sz="4400" dirty="0" smtClean="0">
                <a:solidFill>
                  <a:srgbClr val="16478E"/>
                </a:solidFill>
              </a:rPr>
              <a:t> o </a:t>
            </a:r>
            <a:r>
              <a:rPr lang="en-US" sz="4400" dirty="0" err="1" smtClean="0">
                <a:solidFill>
                  <a:srgbClr val="16478E"/>
                </a:solidFill>
              </a:rPr>
              <a:t>impacto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em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cadeias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produtivas</a:t>
            </a:r>
            <a:r>
              <a:rPr lang="en-US" sz="4400" dirty="0" smtClean="0">
                <a:solidFill>
                  <a:srgbClr val="16478E"/>
                </a:solidFill>
              </a:rPr>
              <a:t> de </a:t>
            </a:r>
            <a:r>
              <a:rPr lang="en-US" sz="4400" dirty="0" err="1" smtClean="0">
                <a:solidFill>
                  <a:srgbClr val="16478E"/>
                </a:solidFill>
              </a:rPr>
              <a:t>menor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atratividade</a:t>
            </a:r>
            <a:r>
              <a:rPr lang="en-US" sz="4400" dirty="0" smtClean="0">
                <a:solidFill>
                  <a:srgbClr val="16478E"/>
                </a:solidFill>
              </a:rPr>
              <a:t>, de forma a </a:t>
            </a:r>
            <a:r>
              <a:rPr lang="en-US" sz="4400" dirty="0" err="1" smtClean="0">
                <a:solidFill>
                  <a:srgbClr val="16478E"/>
                </a:solidFill>
              </a:rPr>
              <a:t>não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inviabilizar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setores</a:t>
            </a:r>
            <a:r>
              <a:rPr lang="en-US" sz="4400" dirty="0" smtClean="0">
                <a:solidFill>
                  <a:srgbClr val="16478E"/>
                </a:solidFill>
              </a:rPr>
              <a:t> </a:t>
            </a:r>
            <a:r>
              <a:rPr lang="en-US" sz="4400" dirty="0" err="1" smtClean="0">
                <a:solidFill>
                  <a:srgbClr val="16478E"/>
                </a:solidFill>
              </a:rPr>
              <a:t>econômicos</a:t>
            </a:r>
            <a:r>
              <a:rPr lang="en-US" sz="4400" dirty="0" smtClean="0">
                <a:solidFill>
                  <a:srgbClr val="16478E"/>
                </a:solidFill>
              </a:rPr>
              <a:t>. </a:t>
            </a:r>
            <a:endParaRPr lang="en-US" sz="4400" dirty="0" smtClean="0">
              <a:solidFill>
                <a:srgbClr val="16478E"/>
              </a:solidFill>
            </a:endParaRPr>
          </a:p>
          <a:p>
            <a:pPr lvl="1"/>
            <a:endParaRPr lang="en-US" sz="4400" dirty="0">
              <a:solidFill>
                <a:srgbClr val="16478E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4400" b="1" dirty="0" smtClean="0">
                <a:solidFill>
                  <a:srgbClr val="16478E"/>
                </a:solidFill>
              </a:rPr>
              <a:t> Detalhamento </a:t>
            </a:r>
            <a:r>
              <a:rPr lang="pt-BR" sz="4400" b="1" dirty="0" smtClean="0">
                <a:solidFill>
                  <a:srgbClr val="16478E"/>
                </a:solidFill>
              </a:rPr>
              <a:t>da regulação necessária deve ser feito durante os estudos</a:t>
            </a:r>
            <a:endParaRPr lang="pt-BR" sz="4400" b="1" dirty="0"/>
          </a:p>
          <a:p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9852" y="710976"/>
            <a:ext cx="24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PROPOSTA DE ALTERNATIVA - PREMISSAS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61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47526" y="7360346"/>
            <a:ext cx="20403342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75000"/>
                  </a:schemeClr>
                </a:solidFill>
              </a:rPr>
              <a:t>PROGRAMA DE PARCERIAS DE INVESTIMENTOS</a:t>
            </a:r>
          </a:p>
          <a:p>
            <a:pPr algn="ctr"/>
            <a:endParaRPr lang="pt-BR" sz="6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</a:rPr>
              <a:t>OBRIGADO</a:t>
            </a:r>
          </a:p>
          <a:p>
            <a:pPr algn="ctr"/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</a:rPr>
              <a:t>DIOGO PILONI</a:t>
            </a:r>
          </a:p>
          <a:p>
            <a:pPr algn="ctr"/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</a:rPr>
              <a:t>DIRETOR DA SECRETARIA DE COORDENAÇÃO DE PROJETOS</a:t>
            </a:r>
          </a:p>
          <a:p>
            <a:pPr algn="ctr"/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</a:rPr>
              <a:t>diogo.piloni@presidencia.gov.br</a:t>
            </a:r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66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4444" y="2368290"/>
            <a:ext cx="19389440" cy="4596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5568" y="425393"/>
            <a:ext cx="73137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i="1" cap="none" spc="0" dirty="0">
                <a:ln/>
                <a:solidFill>
                  <a:srgbClr val="FFC000"/>
                </a:solidFill>
                <a:effectLst/>
                <a:latin typeface="Mistral" panose="03090702030407020403" pitchFamily="66" charset="0"/>
                <a:cs typeface="Arial" panose="020B0604020202020204" pitchFamily="34" charset="0"/>
              </a:rPr>
              <a:t>www.projetocrescer.gov.br</a:t>
            </a:r>
            <a:endParaRPr lang="en-US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0" y="13059890"/>
            <a:ext cx="4589585" cy="6289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2017</a:t>
            </a:r>
          </a:p>
        </p:txBody>
      </p:sp>
    </p:spTree>
    <p:extLst>
      <p:ext uri="{BB962C8B-B14F-4D97-AF65-F5344CB8AC3E}">
        <p14:creationId xmlns:p14="http://schemas.microsoft.com/office/powerpoint/2010/main" val="2036786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CONTEXTO DE CRIAÇÃO DO PPI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0287" t="37599" r="12952" b="20412"/>
          <a:stretch/>
        </p:blipFill>
        <p:spPr>
          <a:xfrm>
            <a:off x="2132692" y="3266167"/>
            <a:ext cx="20374929" cy="84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2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DESENVOLVIMENTO DAS AÇÕES DO 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PPI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87" y="2466974"/>
            <a:ext cx="19856480" cy="93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2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332509" y="13063105"/>
            <a:ext cx="2377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Optimum" pitchFamily="2" charset="0"/>
                <a:sym typeface="Webdings" pitchFamily="18" charset="2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Arial" charset="0"/>
              </a:rPr>
              <a:t>Legenda: </a:t>
            </a:r>
            <a:r>
              <a:rPr lang="pt-BR" altLang="pt-BR" sz="2400" b="1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pt-BR" sz="3600" b="1" i="1" kern="1200" dirty="0">
                <a:solidFill>
                  <a:srgbClr val="00B050"/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a</a:t>
            </a:r>
            <a:r>
              <a:rPr lang="pt-BR" altLang="pt-BR" sz="2400" dirty="0"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pt-BR" altLang="pt-BR" sz="2400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Arial" charset="0"/>
              </a:rPr>
              <a:t>Concluído </a:t>
            </a:r>
            <a:r>
              <a:rPr lang="pt-BR" altLang="pt-BR" sz="2400" dirty="0">
                <a:solidFill>
                  <a:srgbClr val="003366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pt-BR" altLang="pt-BR" sz="2400" dirty="0">
                <a:solidFill>
                  <a:srgbClr val="009900"/>
                </a:solidFill>
                <a:latin typeface="Arial" charset="0"/>
                <a:ea typeface="MS Gothic" pitchFamily="49" charset="-128"/>
                <a:cs typeface="Arial" charset="0"/>
              </a:rPr>
              <a:t></a:t>
            </a:r>
            <a:r>
              <a:rPr lang="pt-BR" altLang="pt-BR" sz="2400" dirty="0">
                <a:solidFill>
                  <a:srgbClr val="003366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Arial" charset="0"/>
              </a:rPr>
              <a:t>Em andamento, conforme pactuado no PPI</a:t>
            </a:r>
            <a:r>
              <a:rPr lang="pt-BR" altLang="pt-BR" sz="2400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Arial" charset="0"/>
              </a:rPr>
              <a:t>  </a:t>
            </a:r>
            <a:r>
              <a:rPr lang="pt-BR" altLang="pt-BR" sz="2400" dirty="0">
                <a:solidFill>
                  <a:srgbClr val="FFCC00"/>
                </a:solidFill>
                <a:latin typeface="Arial" charset="0"/>
                <a:ea typeface="MS Gothic" pitchFamily="49" charset="-128"/>
                <a:cs typeface="Arial" charset="0"/>
              </a:rPr>
              <a:t></a:t>
            </a:r>
            <a:r>
              <a:rPr lang="pt-BR" altLang="pt-BR" sz="2400" dirty="0">
                <a:solidFill>
                  <a:srgbClr val="003366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Arial" charset="0"/>
              </a:rPr>
              <a:t>Atraso parcial, sem impacto no prazo final</a:t>
            </a:r>
            <a:r>
              <a:rPr lang="pt-BR" altLang="pt-BR" sz="2400" dirty="0">
                <a:solidFill>
                  <a:srgbClr val="003366"/>
                </a:solidFill>
                <a:latin typeface="Arial" charset="0"/>
                <a:ea typeface="MS Gothic" pitchFamily="49" charset="-128"/>
                <a:cs typeface="Arial" charset="0"/>
              </a:rPr>
              <a:t>  </a:t>
            </a:r>
            <a:r>
              <a:rPr lang="pt-BR" altLang="pt-BR" sz="2400" dirty="0">
                <a:solidFill>
                  <a:srgbClr val="FF0000"/>
                </a:solidFill>
                <a:latin typeface="Arial" charset="0"/>
                <a:ea typeface="MS Gothic" pitchFamily="49" charset="-128"/>
                <a:cs typeface="Arial" charset="0"/>
              </a:rPr>
              <a:t></a:t>
            </a:r>
            <a:r>
              <a:rPr lang="pt-BR" altLang="pt-BR" sz="2400" dirty="0">
                <a:solidFill>
                  <a:srgbClr val="003366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Arial" charset="0"/>
              </a:rPr>
              <a:t>Atraso no prazo final</a:t>
            </a:r>
            <a:r>
              <a:rPr lang="pt-BR" altLang="pt-BR" sz="2400" dirty="0">
                <a:solidFill>
                  <a:srgbClr val="003366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endParaRPr lang="pt-BR" altLang="pt-BR" sz="2400" dirty="0">
              <a:solidFill>
                <a:schemeClr val="bg1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92913"/>
              </p:ext>
            </p:extLst>
          </p:nvPr>
        </p:nvGraphicFramePr>
        <p:xfrm>
          <a:off x="724619" y="1806741"/>
          <a:ext cx="23437708" cy="1098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193">
                  <a:extLst>
                    <a:ext uri="{9D8B030D-6E8A-4147-A177-3AD203B41FA5}">
                      <a16:colId xmlns:a16="http://schemas.microsoft.com/office/drawing/2014/main" val="1433141428"/>
                    </a:ext>
                  </a:extLst>
                </a:gridCol>
                <a:gridCol w="5033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688">
                  <a:extLst>
                    <a:ext uri="{9D8B030D-6E8A-4147-A177-3AD203B41FA5}">
                      <a16:colId xmlns:a16="http://schemas.microsoft.com/office/drawing/2014/main" val="505280819"/>
                    </a:ext>
                  </a:extLst>
                </a:gridCol>
                <a:gridCol w="12851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864">
                <a:tc gridSpan="2"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 </a:t>
                      </a:r>
                      <a:endParaRPr lang="pt-BR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18000" marR="18000" marT="18000" marB="1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Destaques</a:t>
                      </a:r>
                    </a:p>
                  </a:txBody>
                  <a:tcPr marL="18000" marR="18000" marT="18000" marB="1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47790"/>
                  </a:ext>
                </a:extLst>
              </a:tr>
              <a:tr h="578401">
                <a:tc gridSpan="4">
                  <a:txBody>
                    <a:bodyPr/>
                    <a:lstStyle/>
                    <a:p>
                      <a:pPr marL="0" marR="0" indent="0" algn="ctr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PRIMEIRA REUNIÃO DO CONSELHO DO PPI – 07/3/17</a:t>
                      </a:r>
                      <a:endParaRPr lang="pt-BR" sz="2400" b="0" i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828800" rtl="0" eaLnBrk="1" latinLnBrk="0" hangingPunct="1"/>
                      <a:endParaRPr lang="pt-BR" sz="2300" b="0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2578936600"/>
                  </a:ext>
                </a:extLst>
              </a:tr>
              <a:tr h="578401">
                <a:tc gridSpan="2"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dirty="0" smtClean="0">
                          <a:latin typeface="+mn-lt"/>
                          <a:cs typeface="Arial" panose="020B0604020202020204" pitchFamily="34" charset="0"/>
                        </a:rPr>
                        <a:t>STM 04 – Terminal de Combustíveis em Santarém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300" b="1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endParaRPr lang="pt-BR" sz="2300" b="0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Leilão realizado dia 23/3/17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234317976"/>
                  </a:ext>
                </a:extLst>
              </a:tr>
              <a:tr h="578401">
                <a:tc gridSpan="2"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dirty="0" smtClean="0">
                          <a:latin typeface="+mn-lt"/>
                          <a:cs typeface="Arial" panose="020B0604020202020204" pitchFamily="34" charset="0"/>
                        </a:rPr>
                        <a:t>STM 05 – Terminal de Combustíveis em Santarém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300" b="1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endParaRPr lang="pt-BR" sz="2300" b="0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Leilão realizado dia 23/3/17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2823466448"/>
                  </a:ext>
                </a:extLst>
              </a:tr>
              <a:tr h="600059">
                <a:tc gridSpan="2"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dirty="0" smtClean="0">
                          <a:latin typeface="+mn-lt"/>
                          <a:cs typeface="Arial" panose="020B0604020202020204" pitchFamily="34" charset="0"/>
                        </a:rPr>
                        <a:t>Terminal de</a:t>
                      </a:r>
                      <a:r>
                        <a:rPr lang="pt-BR" sz="2400" b="0" i="0" baseline="0" dirty="0" smtClean="0">
                          <a:latin typeface="+mn-lt"/>
                          <a:cs typeface="Arial" panose="020B0604020202020204" pitchFamily="34" charset="0"/>
                        </a:rPr>
                        <a:t> Trigo no Porto do </a:t>
                      </a:r>
                      <a:r>
                        <a:rPr lang="pt-BR" sz="2400" b="0" i="0" dirty="0" smtClean="0">
                          <a:latin typeface="+mn-lt"/>
                          <a:cs typeface="Arial" panose="020B0604020202020204" pitchFamily="34" charset="0"/>
                        </a:rPr>
                        <a:t>Rio de Janeiro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300" b="1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Leilão realizado dia 20/4/17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538919671"/>
                  </a:ext>
                </a:extLst>
              </a:tr>
              <a:tr h="662729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pt-BR" sz="2400" b="0" i="0" dirty="0" smtClean="0">
                          <a:latin typeface="+mn-lt"/>
                          <a:cs typeface="Arial" panose="020B0604020202020204" pitchFamily="34" charset="0"/>
                        </a:rPr>
                        <a:t>Renovações Antecipadas Terminal de Fertilizantes no Porto de Paranaguá</a:t>
                      </a:r>
                    </a:p>
                    <a:p>
                      <a:pPr marL="0" algn="l" defTabSz="60955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pt-BR" sz="2400" b="0" i="0" dirty="0" smtClean="0">
                          <a:latin typeface="+mn-lt"/>
                          <a:cs typeface="Arial" panose="020B0604020202020204" pitchFamily="34" charset="0"/>
                        </a:rPr>
                        <a:t>(FOSPAR)</a:t>
                      </a:r>
                      <a:r>
                        <a:rPr lang="pt-BR" sz="2400" b="0" i="0" baseline="0" dirty="0" smtClean="0">
                          <a:latin typeface="+mn-lt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pt-BR" sz="2400" b="0" i="0" baseline="0" dirty="0" err="1" smtClean="0">
                          <a:latin typeface="+mn-lt"/>
                          <a:cs typeface="Arial" panose="020B0604020202020204" pitchFamily="34" charset="0"/>
                        </a:rPr>
                        <a:t>Tecon</a:t>
                      </a:r>
                      <a:r>
                        <a:rPr lang="pt-BR" sz="2400" b="0" i="0" baseline="0" dirty="0" smtClean="0">
                          <a:latin typeface="+mn-lt"/>
                          <a:cs typeface="Arial" panose="020B0604020202020204" pitchFamily="34" charset="0"/>
                        </a:rPr>
                        <a:t>/AS 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300" b="1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Renovações assinadas em novembro/2016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813536385"/>
                  </a:ext>
                </a:extLst>
              </a:tr>
              <a:tr h="525073">
                <a:tc gridSpan="4"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 REUNIÃO DO CONSELHO DO PPI – 07/3/17</a:t>
                      </a:r>
                      <a:endParaRPr lang="pt-BR" sz="2400" dirty="0"/>
                    </a:p>
                  </a:txBody>
                  <a:tcPr marL="18000" marR="18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300" b="1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/>
                </a:tc>
                <a:tc hMerge="1"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28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Celulose em Itaqui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(IQI18)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Audiência Pública finalizada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677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Celulose de Paranaguá (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PAR01)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Audiência Pública finalizada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677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Veículos de Paranaguá (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PAR12)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Audiência Pública finalizada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2677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cavaco de madeira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Santana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(MCP01)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Audiência Pública iniciada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3858082944"/>
                  </a:ext>
                </a:extLst>
              </a:tr>
              <a:tr h="602677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</a:t>
                      </a:r>
                      <a:r>
                        <a:rPr lang="pt-B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Granéis Líquidos – 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TEQUIMAR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2739260018"/>
                  </a:ext>
                </a:extLst>
              </a:tr>
              <a:tr h="602677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Contêineres –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CONVICON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72024267"/>
                  </a:ext>
                </a:extLst>
              </a:tr>
              <a:tr h="602677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Carga Geral –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NITPORT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3218861324"/>
                  </a:ext>
                </a:extLst>
              </a:tr>
              <a:tr h="522853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Terminal </a:t>
                      </a:r>
                      <a:r>
                        <a:rPr lang="pt-BR" sz="2400" kern="1200" dirty="0">
                          <a:effectLst/>
                          <a:latin typeface="+mn-lt"/>
                        </a:rPr>
                        <a:t>de Carga Geral – </a:t>
                      </a:r>
                      <a:r>
                        <a:rPr lang="pt-BR" sz="2400" kern="1200" dirty="0" smtClean="0">
                          <a:effectLst/>
                          <a:latin typeface="+mn-lt"/>
                        </a:rPr>
                        <a:t>NITSHORE</a:t>
                      </a:r>
                      <a:endParaRPr lang="pt-BR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2853">
                <a:tc gridSpan="2">
                  <a:txBody>
                    <a:bodyPr/>
                    <a:lstStyle/>
                    <a:p>
                      <a:pPr marL="0" algn="l" defTabSz="609555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de Granéis Sólidos  - Caramuru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3368556295"/>
                  </a:ext>
                </a:extLst>
              </a:tr>
              <a:tr h="522853">
                <a:tc gridSpan="2"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de Granéis Líquidos – DECAL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2152991518"/>
                  </a:ext>
                </a:extLst>
              </a:tr>
              <a:tr h="522853">
                <a:tc gridSpan="2">
                  <a:txBody>
                    <a:bodyPr/>
                    <a:lstStyle/>
                    <a:p>
                      <a:pPr marL="0" marR="0" indent="0" algn="l" defTabSz="609555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de Granéis Sólidos  - TESC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300" b="0" i="0" u="non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aprovados pela ANTAQ, segue para assinatura </a:t>
                      </a:r>
                    </a:p>
                  </a:txBody>
                  <a:tcPr marL="7200" marR="7200" marT="7200" marB="7200" anchor="ctr"/>
                </a:tc>
                <a:extLst>
                  <a:ext uri="{0D108BD9-81ED-4DB2-BD59-A6C34878D82A}">
                    <a16:rowId xmlns:a16="http://schemas.microsoft.com/office/drawing/2014/main" val="3754296278"/>
                  </a:ext>
                </a:extLst>
              </a:tr>
              <a:tr h="493076"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Carteira </a:t>
                      </a:r>
                      <a:r>
                        <a:rPr lang="pt-BR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PPI – Portos  </a:t>
                      </a:r>
                      <a:endParaRPr lang="pt-BR" sz="23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pt-BR" sz="23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pt-BR" sz="23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</a:p>
                  </a:txBody>
                  <a:tcPr marL="18000" marR="18000" marT="18000" marB="18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3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Webdings" panose="05030102010509060703" pitchFamily="18" charset="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3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5" name="Elipse 54"/>
          <p:cNvSpPr/>
          <p:nvPr/>
        </p:nvSpPr>
        <p:spPr>
          <a:xfrm flipV="1">
            <a:off x="10349913" y="5990538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05134" y="2660357"/>
            <a:ext cx="961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i="1" kern="1200" dirty="0">
                <a:solidFill>
                  <a:srgbClr val="00B050"/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a</a:t>
            </a:r>
            <a:endParaRPr lang="en-US" sz="6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-221673" y="496057"/>
            <a:ext cx="243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PROJETOS QUALIFICADOS NO PPI -  SETOR PORTUÁRIO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10070708" y="3862147"/>
            <a:ext cx="961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i="1" kern="1200" dirty="0">
                <a:solidFill>
                  <a:srgbClr val="00B050"/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a</a:t>
            </a:r>
            <a:endParaRPr lang="en-US" sz="6600" dirty="0"/>
          </a:p>
        </p:txBody>
      </p:sp>
      <p:sp>
        <p:nvSpPr>
          <p:cNvPr id="22" name="Rectangle 17"/>
          <p:cNvSpPr/>
          <p:nvPr/>
        </p:nvSpPr>
        <p:spPr>
          <a:xfrm>
            <a:off x="10105134" y="3233241"/>
            <a:ext cx="961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i="1" kern="1200" dirty="0">
                <a:solidFill>
                  <a:srgbClr val="00B050"/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a</a:t>
            </a:r>
            <a:endParaRPr lang="en-US" sz="6600" dirty="0"/>
          </a:p>
        </p:txBody>
      </p:sp>
      <p:sp>
        <p:nvSpPr>
          <p:cNvPr id="23" name="Rectangle 17"/>
          <p:cNvSpPr/>
          <p:nvPr/>
        </p:nvSpPr>
        <p:spPr>
          <a:xfrm>
            <a:off x="10087921" y="4469912"/>
            <a:ext cx="961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i="1" kern="1200" dirty="0">
                <a:solidFill>
                  <a:srgbClr val="00B050"/>
                </a:solidFill>
                <a:latin typeface="Webdings" panose="05030102010509060703" pitchFamily="18" charset="2"/>
                <a:cs typeface="Arial" panose="020B0604020202020204" pitchFamily="34" charset="0"/>
              </a:rPr>
              <a:t>a</a:t>
            </a:r>
            <a:endParaRPr lang="en-US" sz="6600" dirty="0"/>
          </a:p>
        </p:txBody>
      </p:sp>
      <p:sp>
        <p:nvSpPr>
          <p:cNvPr id="24" name="Elipse 23"/>
          <p:cNvSpPr/>
          <p:nvPr/>
        </p:nvSpPr>
        <p:spPr>
          <a:xfrm flipV="1">
            <a:off x="10367166" y="6621500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 flipV="1">
            <a:off x="10370326" y="7213733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 flipV="1">
            <a:off x="10367166" y="7778546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 flipV="1">
            <a:off x="10384419" y="8409508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 flipV="1">
            <a:off x="10387579" y="9001741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 flipV="1">
            <a:off x="10364006" y="9574302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 flipV="1">
            <a:off x="10381259" y="10205264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 flipV="1">
            <a:off x="10384419" y="10745738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 flipV="1">
            <a:off x="10381259" y="11271714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 flipV="1">
            <a:off x="10384419" y="11829441"/>
            <a:ext cx="505277" cy="45111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78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453242" y="6918628"/>
            <a:ext cx="2438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DIAGNÓSTICO DA SITUAÇÃO DAS COMPANHIAS DOCAS</a:t>
            </a:r>
            <a:endParaRPr lang="pt-B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7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RESULTADOS OPERACIONAIS DAS </a:t>
            </a:r>
            <a:r>
              <a:rPr lang="pt-BR" sz="4000" b="1" dirty="0" err="1" smtClean="0">
                <a:solidFill>
                  <a:schemeClr val="accent6">
                    <a:lumMod val="75000"/>
                  </a:schemeClr>
                </a:solidFill>
              </a:rPr>
              <a:t>CIAs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DOCAS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69853" y="12253769"/>
            <a:ext cx="24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FONTE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: Secretaria de Coordenação e Governança das Empresas Estatais (SEST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) - MPDG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2733799"/>
            <a:ext cx="14434457" cy="7990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45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374073" y="496057"/>
            <a:ext cx="243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RESULTADOS OPERACIONAIS DAS </a:t>
            </a:r>
            <a:r>
              <a:rPr lang="pt-BR" sz="4000" b="1" dirty="0" err="1" smtClean="0">
                <a:solidFill>
                  <a:schemeClr val="accent6">
                    <a:lumMod val="75000"/>
                  </a:schemeClr>
                </a:solidFill>
              </a:rPr>
              <a:t>CIAs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DOCAS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69853" y="12253769"/>
            <a:ext cx="24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FONTE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: Secretaria de Coordenação e Governança das Empresas Estatais (SEST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) - MPDG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2939144"/>
            <a:ext cx="15914913" cy="840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23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RESULTADOS OPERACIONAIS DAS </a:t>
            </a:r>
            <a:r>
              <a:rPr lang="pt-BR" sz="4000" b="1" dirty="0" err="1" smtClean="0">
                <a:solidFill>
                  <a:schemeClr val="accent6">
                    <a:lumMod val="75000"/>
                  </a:schemeClr>
                </a:solidFill>
              </a:rPr>
              <a:t>CIAs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DOCAS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69853" y="12253769"/>
            <a:ext cx="24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FONTE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: Secretaria de Coordenação e Governança das Empresas Estatais (SEST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) - MPDG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8" y="2416629"/>
            <a:ext cx="16219714" cy="9122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213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-221673" y="496057"/>
            <a:ext cx="24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EXECUÇÃO FINANCEIRA </a:t>
            </a:r>
            <a:r>
              <a:rPr lang="pt-BR" sz="3600" b="1" dirty="0" err="1" smtClean="0">
                <a:solidFill>
                  <a:schemeClr val="accent6">
                    <a:lumMod val="75000"/>
                  </a:schemeClr>
                </a:solidFill>
              </a:rPr>
              <a:t>CIAs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 DOCAS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4162327" y="12253769"/>
            <a:ext cx="0" cy="9260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0" y="13151514"/>
            <a:ext cx="243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FONTE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SIAFI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18" y="1985862"/>
            <a:ext cx="18239132" cy="1071677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5923056" y="11854216"/>
            <a:ext cx="2993594" cy="68530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2B2B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TENDÊNCIA</a:t>
            </a:r>
          </a:p>
        </p:txBody>
      </p:sp>
    </p:spTree>
    <p:extLst>
      <p:ext uri="{BB962C8B-B14F-4D97-AF65-F5344CB8AC3E}">
        <p14:creationId xmlns:p14="http://schemas.microsoft.com/office/powerpoint/2010/main" val="1171206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7F7F7F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D1E39A"/>
      </a:accent2>
      <a:accent3>
        <a:srgbClr val="6E6E6E"/>
      </a:accent3>
      <a:accent4>
        <a:srgbClr val="707070"/>
      </a:accent4>
      <a:accent5>
        <a:srgbClr val="4D4D4D"/>
      </a:accent5>
      <a:accent6>
        <a:srgbClr val="BDCE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50800" cap="flat">
          <a:solidFill>
            <a:schemeClr val="accent1">
              <a:lumOff val="44000"/>
            </a:schemeClr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>
              <a:lumOff val="44000"/>
            </a:schemeClr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15038</TotalTime>
  <Words>753</Words>
  <Application>Microsoft Office PowerPoint</Application>
  <PresentationFormat>Personalizar</PresentationFormat>
  <Paragraphs>106</Paragraphs>
  <Slides>16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  <vt:variant>
        <vt:lpstr>Apresentações personalizadas</vt:lpstr>
      </vt:variant>
      <vt:variant>
        <vt:i4>8</vt:i4>
      </vt:variant>
    </vt:vector>
  </HeadingPairs>
  <TitlesOfParts>
    <vt:vector size="34" baseType="lpstr">
      <vt:lpstr>MS Gothic</vt:lpstr>
      <vt:lpstr>Arial</vt:lpstr>
      <vt:lpstr>Calibri</vt:lpstr>
      <vt:lpstr>Calibri Light</vt:lpstr>
      <vt:lpstr>Helvetica Neue</vt:lpstr>
      <vt:lpstr>Microsoft Himalaya</vt:lpstr>
      <vt:lpstr>Mistral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1ª Reunião PPI</vt:lpstr>
      <vt:lpstr>Rodovias</vt:lpstr>
      <vt:lpstr>aeroportos 1</vt:lpstr>
      <vt:lpstr>aeroportos 2</vt:lpstr>
      <vt:lpstr>Portos</vt:lpstr>
      <vt:lpstr>ferrovias</vt:lpstr>
      <vt:lpstr>Usinas</vt:lpstr>
      <vt:lpstr>Ferrovias2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Allain</dc:creator>
  <cp:lastModifiedBy>Diogo Piloni e Silva</cp:lastModifiedBy>
  <cp:revision>776</cp:revision>
  <cp:lastPrinted>2017-06-23T14:57:55Z</cp:lastPrinted>
  <dcterms:modified xsi:type="dcterms:W3CDTF">2017-07-04T12:00:23Z</dcterms:modified>
</cp:coreProperties>
</file>