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06" r:id="rId2"/>
  </p:sldMasterIdLst>
  <p:notesMasterIdLst>
    <p:notesMasterId r:id="rId11"/>
  </p:notesMasterIdLst>
  <p:handoutMasterIdLst>
    <p:handoutMasterId r:id="rId12"/>
  </p:handoutMasterIdLst>
  <p:sldIdLst>
    <p:sldId id="534" r:id="rId3"/>
    <p:sldId id="563" r:id="rId4"/>
    <p:sldId id="564" r:id="rId5"/>
    <p:sldId id="565" r:id="rId6"/>
    <p:sldId id="566" r:id="rId7"/>
    <p:sldId id="567" r:id="rId8"/>
    <p:sldId id="568" r:id="rId9"/>
    <p:sldId id="569" r:id="rId10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94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6" autoAdjust="0"/>
    <p:restoredTop sz="94660"/>
  </p:normalViewPr>
  <p:slideViewPr>
    <p:cSldViewPr snapToObjects="1">
      <p:cViewPr>
        <p:scale>
          <a:sx n="75" d="100"/>
          <a:sy n="75" d="100"/>
        </p:scale>
        <p:origin x="-1350" y="-270"/>
      </p:cViewPr>
      <p:guideLst>
        <p:guide orient="horz" pos="4319"/>
        <p:guide pos="57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51" d="100"/>
          <a:sy n="51" d="100"/>
        </p:scale>
        <p:origin x="-1956" y="-10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F058B-DF0D-4999-B9E3-B793BF177110}" type="datetimeFigureOut">
              <a:rPr lang="pt-BR" smtClean="0"/>
              <a:t>29/08/2016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5C3E8-5048-40A3-B5C0-8E0BBC9E5A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337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72ED5-3DD3-4323-8CC3-385C8789DA05}" type="datetimeFigureOut">
              <a:rPr lang="pt-BR" smtClean="0"/>
              <a:t>29/08/2016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B749D-2635-434A-AA05-F412937894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86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B5062-D4B0-4BF8-BAF4-F6A4C6A2B8BB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968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5904" y="6598800"/>
            <a:ext cx="2133600" cy="259200"/>
          </a:xfrm>
          <a:prstGeom prst="rect">
            <a:avLst/>
          </a:prstGeom>
        </p:spPr>
        <p:txBody>
          <a:bodyPr/>
          <a:lstStyle>
            <a:lvl1pPr>
              <a:defRPr lang="pt-BR" sz="1200" smtClean="0">
                <a:solidFill>
                  <a:schemeClr val="tx1"/>
                </a:solidFill>
              </a:defRPr>
            </a:lvl1pPr>
          </a:lstStyle>
          <a:p>
            <a:fld id="{A94A79A3-605B-4073-BC58-80B17719E362}" type="datetime1">
              <a:rPr lang="pt-BR" smtClean="0"/>
              <a:t>29/08/2016</a:t>
            </a:fld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>
            <a:off x="2327053" y="2425080"/>
            <a:ext cx="4489895" cy="6477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327052" y="1133475"/>
            <a:ext cx="4489896" cy="11430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9611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5904" y="6598800"/>
            <a:ext cx="2133600" cy="259200"/>
          </a:xfrm>
          <a:prstGeom prst="rect">
            <a:avLst/>
          </a:prstGeom>
        </p:spPr>
        <p:txBody>
          <a:bodyPr/>
          <a:lstStyle>
            <a:lvl1pPr>
              <a:defRPr lang="pt-BR" sz="1200" smtClean="0">
                <a:solidFill>
                  <a:schemeClr val="tx1"/>
                </a:solidFill>
              </a:defRPr>
            </a:lvl1pPr>
          </a:lstStyle>
          <a:p>
            <a:fld id="{A94A79A3-605B-4073-BC58-80B17719E362}" type="datetime1">
              <a:rPr lang="pt-BR" smtClean="0"/>
              <a:t>29/08/2016</a:t>
            </a:fld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>
            <a:off x="2327053" y="2425080"/>
            <a:ext cx="4489895" cy="6477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327052" y="1133475"/>
            <a:ext cx="4489896" cy="11430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-2604" y="0"/>
            <a:ext cx="1118220" cy="6926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MINUTA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56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270770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409756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200" smtClean="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78533" y="6597352"/>
            <a:ext cx="2133600" cy="26064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lang="en-US" sz="1200" smtClean="0">
                <a:solidFill>
                  <a:schemeClr val="bg1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98991C-70CC-48BC-B1A2-D9AF3B89130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/>
          </a:p>
        </p:txBody>
      </p:sp>
      <p:sp>
        <p:nvSpPr>
          <p:cNvPr id="9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5904" y="6598800"/>
            <a:ext cx="2133600" cy="259200"/>
          </a:xfrm>
          <a:prstGeom prst="rect">
            <a:avLst/>
          </a:prstGeom>
        </p:spPr>
        <p:txBody>
          <a:bodyPr/>
          <a:lstStyle>
            <a:lvl1pPr>
              <a:defRPr lang="pt-BR" sz="1200" smtClean="0">
                <a:solidFill>
                  <a:schemeClr val="bg1"/>
                </a:solidFill>
              </a:defRPr>
            </a:lvl1pPr>
          </a:lstStyle>
          <a:p>
            <a:fld id="{8EAE4352-2ADB-4F07-8819-0744BA1E8A1C}" type="datetime1">
              <a:rPr lang="pt-BR" smtClean="0"/>
              <a:t>29/08/2016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636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270770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409756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200" smtClean="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78533" y="6597352"/>
            <a:ext cx="2133600" cy="26064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lang="en-US" sz="1200" smtClean="0">
                <a:solidFill>
                  <a:schemeClr val="bg1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98991C-70CC-48BC-B1A2-D9AF3B89130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/>
          </a:p>
        </p:txBody>
      </p:sp>
      <p:sp>
        <p:nvSpPr>
          <p:cNvPr id="9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5904" y="6598800"/>
            <a:ext cx="2133600" cy="259200"/>
          </a:xfrm>
          <a:prstGeom prst="rect">
            <a:avLst/>
          </a:prstGeom>
        </p:spPr>
        <p:txBody>
          <a:bodyPr/>
          <a:lstStyle>
            <a:lvl1pPr>
              <a:defRPr lang="pt-BR" sz="1200" smtClean="0">
                <a:solidFill>
                  <a:schemeClr val="bg1"/>
                </a:solidFill>
              </a:defRPr>
            </a:lvl1pPr>
          </a:lstStyle>
          <a:p>
            <a:fld id="{8EAE4352-2ADB-4F07-8819-0744BA1E8A1C}" type="datetime1">
              <a:rPr lang="pt-BR" smtClean="0"/>
              <a:t>29/08/2016</a:t>
            </a:fld>
            <a:endParaRPr lang="pt-BR"/>
          </a:p>
        </p:txBody>
      </p:sp>
      <p:sp>
        <p:nvSpPr>
          <p:cNvPr id="10" name="Retângulo 9"/>
          <p:cNvSpPr/>
          <p:nvPr userDrawn="1"/>
        </p:nvSpPr>
        <p:spPr>
          <a:xfrm>
            <a:off x="-2604" y="0"/>
            <a:ext cx="1118220" cy="6926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MINUTA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01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7869560" cy="692696"/>
          </a:xfrm>
          <a:prstGeom prst="rect">
            <a:avLst/>
          </a:prstGeom>
        </p:spPr>
        <p:txBody>
          <a:bodyPr lIns="0" tIns="0" rIns="540000" bIns="0" anchor="ctr"/>
          <a:lstStyle>
            <a:lvl1pPr algn="r">
              <a:defRPr lang="pt-BR" sz="2600" b="0">
                <a:solidFill>
                  <a:schemeClr val="bg1"/>
                </a:solidFill>
              </a:defRPr>
            </a:lvl1pPr>
          </a:lstStyle>
          <a:p>
            <a:pPr lvl="0" algn="r"/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252000" y="1268760"/>
            <a:ext cx="8640479" cy="5040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-2604" y="6598800"/>
            <a:ext cx="2133600" cy="259200"/>
          </a:xfrm>
          <a:prstGeom prst="rect">
            <a:avLst/>
          </a:prstGeom>
        </p:spPr>
        <p:txBody>
          <a:bodyPr/>
          <a:lstStyle>
            <a:lvl1pPr>
              <a:defRPr lang="pt-BR" sz="1200" smtClean="0">
                <a:solidFill>
                  <a:schemeClr val="bg1"/>
                </a:solidFill>
              </a:defRPr>
            </a:lvl1pPr>
          </a:lstStyle>
          <a:p>
            <a:fld id="{B81BE3CF-F729-4614-BDC7-893BF22B1D80}" type="datetime1">
              <a:rPr lang="pt-BR" smtClean="0"/>
              <a:t>29/08/2016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598800"/>
            <a:ext cx="28956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pt-BR" sz="1200" smtClean="0">
                <a:solidFill>
                  <a:schemeClr val="bg1"/>
                </a:solidFill>
              </a:defRPr>
            </a:lvl1pPr>
          </a:lstStyle>
          <a:p>
            <a:pPr algn="ctr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978533" y="6597352"/>
            <a:ext cx="2133600" cy="26064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lang="pt-BR" sz="1200" smtClean="0">
                <a:solidFill>
                  <a:schemeClr val="bg1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9F7FFF-92DB-4BA9-BEC7-AD774DFB84E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5268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7869560" cy="692696"/>
          </a:xfrm>
          <a:prstGeom prst="rect">
            <a:avLst/>
          </a:prstGeom>
        </p:spPr>
        <p:txBody>
          <a:bodyPr lIns="0" tIns="0" rIns="540000" bIns="0" anchor="ctr"/>
          <a:lstStyle>
            <a:lvl1pPr algn="r">
              <a:defRPr lang="pt-BR" sz="2600" b="0">
                <a:solidFill>
                  <a:schemeClr val="bg1"/>
                </a:solidFill>
              </a:defRPr>
            </a:lvl1pPr>
          </a:lstStyle>
          <a:p>
            <a:pPr lvl="0" algn="r"/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252000" y="1268760"/>
            <a:ext cx="8640479" cy="5040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-2604" y="6598800"/>
            <a:ext cx="2133600" cy="259200"/>
          </a:xfrm>
          <a:prstGeom prst="rect">
            <a:avLst/>
          </a:prstGeom>
        </p:spPr>
        <p:txBody>
          <a:bodyPr/>
          <a:lstStyle>
            <a:lvl1pPr>
              <a:defRPr lang="pt-BR" sz="1200" smtClean="0">
                <a:solidFill>
                  <a:schemeClr val="bg1"/>
                </a:solidFill>
              </a:defRPr>
            </a:lvl1pPr>
          </a:lstStyle>
          <a:p>
            <a:fld id="{B81BE3CF-F729-4614-BDC7-893BF22B1D80}" type="datetime1">
              <a:rPr lang="pt-BR" smtClean="0"/>
              <a:t>29/08/2016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598800"/>
            <a:ext cx="28956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pt-BR" sz="1200" smtClean="0">
                <a:solidFill>
                  <a:schemeClr val="bg1"/>
                </a:solidFill>
              </a:defRPr>
            </a:lvl1pPr>
          </a:lstStyle>
          <a:p>
            <a:pPr algn="ctr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978533" y="6597352"/>
            <a:ext cx="2133600" cy="26064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lang="pt-BR" sz="1200" smtClean="0">
                <a:solidFill>
                  <a:schemeClr val="bg1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9F7FFF-92DB-4BA9-BEC7-AD774DFB84E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/>
          </a:p>
        </p:txBody>
      </p:sp>
      <p:sp>
        <p:nvSpPr>
          <p:cNvPr id="2" name="Retângulo 1"/>
          <p:cNvSpPr/>
          <p:nvPr userDrawn="1"/>
        </p:nvSpPr>
        <p:spPr>
          <a:xfrm>
            <a:off x="-2604" y="0"/>
            <a:ext cx="1118220" cy="6926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MINUTA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96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 userDrawn="1"/>
        </p:nvSpPr>
        <p:spPr>
          <a:xfrm>
            <a:off x="0" y="1114970"/>
            <a:ext cx="9149904" cy="19578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5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0" r:id="rId2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 userDrawn="1"/>
        </p:nvSpPr>
        <p:spPr>
          <a:xfrm>
            <a:off x="107504" y="72008"/>
            <a:ext cx="936104" cy="764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Retângulo 6"/>
          <p:cNvSpPr/>
          <p:nvPr userDrawn="1"/>
        </p:nvSpPr>
        <p:spPr>
          <a:xfrm>
            <a:off x="0" y="6598800"/>
            <a:ext cx="9171236" cy="271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1" r:id="rId2"/>
    <p:sldLayoutId id="2147483709" r:id="rId3"/>
    <p:sldLayoutId id="2147483712" r:id="rId4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11.jpg@01D0F7C9.A356B440" TargetMode="External"/><Relationship Id="rId7" Type="http://schemas.openxmlformats.org/officeDocument/2006/relationships/image" Target="cid:image002.jpg@01D0F7C9.A356B440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cid:image006.jpg@01D0F7C9.A356B440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1" y="1582068"/>
            <a:ext cx="8929563" cy="1143000"/>
          </a:xfrm>
        </p:spPr>
        <p:txBody>
          <a:bodyPr/>
          <a:lstStyle/>
          <a:p>
            <a:r>
              <a:rPr lang="pt-BR" sz="2800" dirty="0" smtClean="0"/>
              <a:t>Audiência Pública 30/08/2016 - Discutir </a:t>
            </a:r>
            <a:r>
              <a:rPr lang="pt-BR" sz="2800" dirty="0"/>
              <a:t>a viabilidade de utilização de dispositivo de retenção para transporte de crianças em veículos de transporte escolar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807703" y="5705414"/>
            <a:ext cx="4084779" cy="65498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r"/>
            <a:r>
              <a:rPr lang="pt-BR" b="1" dirty="0" smtClean="0">
                <a:latin typeface="Arial" pitchFamily="34" charset="0"/>
                <a:cs typeface="Arial" pitchFamily="34" charset="0"/>
              </a:rPr>
              <a:t>Marco Saltini</a:t>
            </a:r>
          </a:p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Vice-presidente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0205"/>
            <a:ext cx="1547192" cy="169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09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Cronologia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9F7FFF-92DB-4BA9-BEC7-AD774DFB84E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>
            <a:off x="196652" y="1044094"/>
            <a:ext cx="8788524" cy="36004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257642" y="2250256"/>
            <a:ext cx="2460158" cy="1191816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 CONTRAN 15/98 </a:t>
            </a:r>
            <a:r>
              <a:rPr lang="pt-B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 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crianças, menores de </a:t>
            </a:r>
            <a:r>
              <a:rPr lang="pt-B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anos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 banco traseiro com cinto ou sistema de retenção </a:t>
            </a:r>
            <a:r>
              <a:rPr lang="pt-B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equivalente</a:t>
            </a:r>
            <a:endParaRPr lang="pt-B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806244" y="2284308"/>
            <a:ext cx="2908756" cy="1157764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 CONTRAN </a:t>
            </a:r>
            <a:r>
              <a:rPr lang="pt-BR" sz="14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277/08 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Transporte de crianças, menores de 10 anos, no banco traseiro com cinto ou sistema de retenção equivalente, estabelecidos nesta </a:t>
            </a:r>
            <a:r>
              <a:rPr lang="pt-B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Resolução.</a:t>
            </a:r>
            <a:endParaRPr lang="pt-B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2843808" y="3612269"/>
            <a:ext cx="2592288" cy="1269963"/>
            <a:chOff x="3203848" y="4185084"/>
            <a:chExt cx="2592288" cy="1269963"/>
          </a:xfrm>
        </p:grpSpPr>
        <p:cxnSp>
          <p:nvCxnSpPr>
            <p:cNvPr id="16" name="Conector reto 15"/>
            <p:cNvCxnSpPr/>
            <p:nvPr/>
          </p:nvCxnSpPr>
          <p:spPr>
            <a:xfrm>
              <a:off x="4499992" y="4185084"/>
              <a:ext cx="0" cy="252028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ixaDeTexto 16"/>
            <p:cNvSpPr txBox="1"/>
            <p:nvPr/>
          </p:nvSpPr>
          <p:spPr>
            <a:xfrm>
              <a:off x="3203848" y="4439384"/>
              <a:ext cx="2592288" cy="101566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Fiscalização desde set/2010;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Utilização de bebê conforto, cadeirinha e assento de elevação </a:t>
              </a: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ão se aplicam a </a:t>
              </a:r>
              <a:r>
                <a:rPr lang="pt-BR" sz="12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veículos de transporte escolar</a:t>
              </a: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5791200" y="2259737"/>
            <a:ext cx="2631132" cy="1191816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14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Resoluções </a:t>
            </a:r>
            <a:r>
              <a:rPr lang="pt-BR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CONTRAN </a:t>
            </a:r>
            <a:r>
              <a:rPr lang="pt-BR" sz="14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533/15 e 541/15</a:t>
            </a:r>
            <a:r>
              <a:rPr lang="pt-BR" sz="12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Alterou a Res. 277/08 e tornou obrigatório o uso do sistema de retenção em veículos de transporte escolar.</a:t>
            </a:r>
            <a:endParaRPr lang="pt-B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5724128" y="3586088"/>
            <a:ext cx="2592288" cy="908904"/>
            <a:chOff x="3203848" y="3933056"/>
            <a:chExt cx="2592288" cy="967993"/>
          </a:xfrm>
        </p:grpSpPr>
        <p:cxnSp>
          <p:nvCxnSpPr>
            <p:cNvPr id="20" name="Conector reto 19"/>
            <p:cNvCxnSpPr/>
            <p:nvPr/>
          </p:nvCxnSpPr>
          <p:spPr>
            <a:xfrm>
              <a:off x="4499992" y="3933056"/>
              <a:ext cx="0" cy="50405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ixaDeTexto 20"/>
            <p:cNvSpPr txBox="1"/>
            <p:nvPr/>
          </p:nvSpPr>
          <p:spPr>
            <a:xfrm>
              <a:off x="3203848" y="4439384"/>
              <a:ext cx="2592288" cy="46166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Obrigatório a partir de fevereiro/2016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 rot="18607459">
            <a:off x="655637" y="2684212"/>
            <a:ext cx="140186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Revogada</a:t>
            </a:r>
            <a:endParaRPr lang="pt-B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711052" y="5499934"/>
            <a:ext cx="741682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Resolução CONTRAN 562/2015 alterou a data da obrigatoriedade para fevereiro/2017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83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dispositivos de retenção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9F7FFF-92DB-4BA9-BEC7-AD774DFB84E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27584" y="108734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Conforme Resolução CONTRAN 277/08, estão previstos os seguintes dispositivos para crianças com até 7anos e meio: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95536" y="2187600"/>
            <a:ext cx="2614832" cy="2352092"/>
            <a:chOff x="395536" y="1628800"/>
            <a:chExt cx="2614832" cy="23520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14" t="41983" r="35214" b="24923"/>
            <a:stretch/>
          </p:blipFill>
          <p:spPr bwMode="auto">
            <a:xfrm>
              <a:off x="395536" y="1628800"/>
              <a:ext cx="2614832" cy="182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CaixaDeTexto 5"/>
            <p:cNvSpPr txBox="1"/>
            <p:nvPr/>
          </p:nvSpPr>
          <p:spPr>
            <a:xfrm>
              <a:off x="539552" y="3457672"/>
              <a:ext cx="2160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Bebê conforto – Até 1 ano de idade</a:t>
              </a:r>
              <a:endParaRPr lang="pt-B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3466927" y="2295351"/>
            <a:ext cx="2426170" cy="2675227"/>
            <a:chOff x="3466927" y="1736551"/>
            <a:chExt cx="2426170" cy="267522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30" t="32000" r="38804" b="42428"/>
            <a:stretch/>
          </p:blipFill>
          <p:spPr bwMode="auto">
            <a:xfrm>
              <a:off x="3466927" y="1736551"/>
              <a:ext cx="2426170" cy="1765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CaixaDeTexto 21"/>
            <p:cNvSpPr txBox="1"/>
            <p:nvPr/>
          </p:nvSpPr>
          <p:spPr>
            <a:xfrm>
              <a:off x="3699321" y="3457671"/>
              <a:ext cx="21602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“Cadeirinha” – Superior a 1 ano e inferior ou igual a 4 anos</a:t>
              </a:r>
              <a:endParaRPr lang="pt-B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6444650" y="2339576"/>
            <a:ext cx="2160240" cy="2631002"/>
            <a:chOff x="6444650" y="1780776"/>
            <a:chExt cx="2160240" cy="263100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14" t="36815" r="39137" b="34592"/>
            <a:stretch/>
          </p:blipFill>
          <p:spPr bwMode="auto">
            <a:xfrm>
              <a:off x="6444650" y="1780776"/>
              <a:ext cx="2087790" cy="1676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CaixaDeTexto 22"/>
            <p:cNvSpPr txBox="1"/>
            <p:nvPr/>
          </p:nvSpPr>
          <p:spPr>
            <a:xfrm>
              <a:off x="6444650" y="3457671"/>
              <a:ext cx="21602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“Assento de elevação” – Superior a 4 anos e inferior ou igual a 7 anos e meio</a:t>
              </a:r>
              <a:endParaRPr lang="pt-B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9005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Requisitos de segurança em veículos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9F7FFF-92DB-4BA9-BEC7-AD774DFB84E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23528" y="960348"/>
            <a:ext cx="85689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Os veículos atualmente produzidos para o transporte de passageiros seguem as Resoluções CONTRAN:</a:t>
            </a:r>
          </a:p>
          <a:p>
            <a:pPr marL="444500" indent="-17780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416/2012 para a categoria M2;</a:t>
            </a:r>
          </a:p>
          <a:p>
            <a:pPr marL="533400" indent="-2667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445/2013 para a categoria M3.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Ambas Resoluções especificam as dimensões dos assentos, conforme abaixo: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2267744" y="3010664"/>
            <a:ext cx="4176464" cy="2523237"/>
            <a:chOff x="2267744" y="2591564"/>
            <a:chExt cx="4176464" cy="252323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96" t="41926" r="42593" b="39704"/>
            <a:stretch/>
          </p:blipFill>
          <p:spPr bwMode="auto">
            <a:xfrm>
              <a:off x="2627784" y="2591564"/>
              <a:ext cx="3486482" cy="2150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aixaDeTexto 10"/>
            <p:cNvSpPr txBox="1"/>
            <p:nvPr/>
          </p:nvSpPr>
          <p:spPr>
            <a:xfrm>
              <a:off x="2267744" y="4653136"/>
              <a:ext cx="4176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Estas dimensões possuem especificação para veículo escolar  e particular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323528" y="5733256"/>
            <a:ext cx="828092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Tais veículos são equipados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 cintos subabdominais de 2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pontos, conforme previsto nestas Resoluções.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136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“cadeirinha” versus veículo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9F7FFF-92DB-4BA9-BEC7-AD774DFB84E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23528" y="83671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as cadeirinhas produzidas atualmente quando montadas nos veículos destinados ao transporte escolar, ocorrem problemas como: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449541" y="1927099"/>
            <a:ext cx="3838608" cy="2700300"/>
            <a:chOff x="449541" y="1685799"/>
            <a:chExt cx="3838608" cy="2700300"/>
          </a:xfrm>
        </p:grpSpPr>
        <p:pic>
          <p:nvPicPr>
            <p:cNvPr id="10" name="Picture 4" descr="C:\Users\f47979b\Desktop\Ducato\Cinto três pontos Ducato\Fotos montabilidade cedeirinha Ducato\DSC0349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41" y="1685799"/>
              <a:ext cx="3838608" cy="27003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Elipse 5"/>
            <p:cNvSpPr/>
            <p:nvPr/>
          </p:nvSpPr>
          <p:spPr>
            <a:xfrm>
              <a:off x="2589684" y="3473512"/>
              <a:ext cx="648072" cy="50405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4788024" y="1927099"/>
            <a:ext cx="3600400" cy="2700300"/>
            <a:chOff x="4788024" y="1685799"/>
            <a:chExt cx="3600400" cy="2700300"/>
          </a:xfrm>
        </p:grpSpPr>
        <p:pic>
          <p:nvPicPr>
            <p:cNvPr id="13" name="Picture 2" descr="C:\Users\f47979b\Desktop\Ducato\Cinto três pontos Ducato\Fotos montabilidade cedeirinha Ducato\DSC0345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1685799"/>
              <a:ext cx="3600400" cy="27003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Elipse 13"/>
            <p:cNvSpPr/>
            <p:nvPr/>
          </p:nvSpPr>
          <p:spPr>
            <a:xfrm>
              <a:off x="7452320" y="3373884"/>
              <a:ext cx="648072" cy="50405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6012160" y="1685799"/>
              <a:ext cx="648072" cy="73508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1480471" y="4674979"/>
            <a:ext cx="1757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Bebê conforto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709581" y="4627399"/>
            <a:ext cx="1757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“Cadeirinha”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23528" y="551723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Ainda existe a questão da fixação, visto a cadeirinha fabricada atualmente requerer cinto de 3 pontos e os veículos estarem dispostos com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cinto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 pontos.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ector de seta reta 19"/>
          <p:cNvCxnSpPr/>
          <p:nvPr/>
        </p:nvCxnSpPr>
        <p:spPr>
          <a:xfrm>
            <a:off x="1480471" y="2420888"/>
            <a:ext cx="2443457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078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9F7FFF-92DB-4BA9-BEC7-AD774DFB84E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08756" y="836757"/>
            <a:ext cx="8645237" cy="730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ANFAVEA sempre apoiará qualquer medida de incremento de segurança, desde que seja comprovada sua eficácia e viabilidade técnica, social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e financeira.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Há entraves técnicos quanto à inclusão da cadeirinha nos veículos atuais, como:</a:t>
            </a:r>
          </a:p>
          <a:p>
            <a:pPr marL="533400" indent="-266700" algn="just">
              <a:spcAft>
                <a:spcPts val="600"/>
              </a:spcAft>
              <a:buFont typeface="+mj-lt"/>
              <a:buAutoNum type="arabicPeriod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Necessário desenvolvimento de novos bancos com estrutura e dimensional compatíveis com cinto de 3 pontos e dispositivos de retenção para criança;</a:t>
            </a:r>
          </a:p>
          <a:p>
            <a:pPr marL="533400" indent="-266700" algn="just">
              <a:spcAft>
                <a:spcPts val="600"/>
              </a:spcAft>
              <a:buFont typeface="+mj-lt"/>
              <a:buAutoNum type="arabicPeriod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Necessário novo layout, resultando na diminuição da lotação do veículo; </a:t>
            </a:r>
          </a:p>
          <a:p>
            <a:pPr marL="533400" indent="-266700" algn="just">
              <a:spcAft>
                <a:spcPts val="1200"/>
              </a:spcAft>
              <a:buFont typeface="+mj-lt"/>
              <a:buAutoNum type="arabicPeriod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Não é possível adaptação dos novos bancos com cinto de 3 pontos no veículo atual (em circulação) – necessário alteração no assoalho/ancoragem dos bancos;</a:t>
            </a:r>
            <a:endParaRPr lang="pt-BR" sz="16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algn="just">
              <a:spcAft>
                <a:spcPts val="600"/>
              </a:spcAft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desenvolver um veículo compatível com sistema de retenção e  cinto de 3 pontos é necessário um novo projeto, com prazo de no mínimo 48 meses.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Entendemos que outras soluções podem ser encontradas, como:</a:t>
            </a:r>
          </a:p>
          <a:p>
            <a:pPr marL="527050" indent="-2603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Portaria INMETRO 580/2015 revogou a proibição da comercialização de dispositivos de retenção de criança através do cinto de 2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pontos; </a:t>
            </a:r>
          </a:p>
          <a:p>
            <a:pPr marL="1009650" lvl="1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autorização do uso da cadeirinha de 2 pontos, não resolve o problema dos fabricantes de veículos devido aos dimensionais da cadeirinha. 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2667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Utilização de um outro dispositivo, que já está em certificação junto ao INMETRO, para ser utilizado nos projetos atuais;</a:t>
            </a:r>
          </a:p>
          <a:p>
            <a:pPr marL="533400" indent="-2667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Alteração das dimensões das cadeirinhas pelas empresas fabricantes destes dispositivos;</a:t>
            </a:r>
          </a:p>
          <a:p>
            <a:pPr algn="just"/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356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9F7FFF-92DB-4BA9-BEC7-AD774DFB84E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08756" y="836757"/>
            <a:ext cx="8645237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endParaRPr lang="pt-BR" sz="6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pt-BR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  <a:endParaRPr lang="pt-BR" sz="6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65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Dispositivo alternativo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9F7FFF-92DB-4BA9-BEC7-AD774DFB84E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/>
          </a:p>
        </p:txBody>
      </p:sp>
      <p:pic>
        <p:nvPicPr>
          <p:cNvPr id="6" name="Imagem 5" descr="cid:image011.jpg@01D0F7C9.A356B44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2788920" cy="200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cid:image006.jpg@01D0F7C9.A356B44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2512060" cy="200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cid:image002.jpg@01D0F7C9.A356B440"/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4221088"/>
            <a:ext cx="4794885" cy="2154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688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rgbClr val="0066FF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rgbClr val="0066FF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5764</TotalTime>
  <Words>561</Words>
  <Application>Microsoft Office PowerPoint</Application>
  <PresentationFormat>Apresentação na tela (4:3)</PresentationFormat>
  <Paragraphs>59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8</vt:i4>
      </vt:variant>
    </vt:vector>
  </HeadingPairs>
  <TitlesOfParts>
    <vt:vector size="10" baseType="lpstr">
      <vt:lpstr>3_Tema do Office</vt:lpstr>
      <vt:lpstr>4_Tema do Office</vt:lpstr>
      <vt:lpstr>Audiência Pública 30/08/2016 - Discutir a viabilidade de utilização de dispositivo de retenção para transporte de crianças em veículos de transporte escolar</vt:lpstr>
      <vt:lpstr>Cronologia</vt:lpstr>
      <vt:lpstr>Tipos de dispositivos de retenção</vt:lpstr>
      <vt:lpstr>Requisitos de segurança em veículos</vt:lpstr>
      <vt:lpstr>Análise “cadeirinha” versus veículo</vt:lpstr>
      <vt:lpstr>Considerações finais</vt:lpstr>
      <vt:lpstr>Apresentação do PowerPoint</vt:lpstr>
      <vt:lpstr>Dispositivo alternativo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Flavio Patez</dc:creator>
  <cp:lastModifiedBy>Gilberto Martins de Almeida Filho</cp:lastModifiedBy>
  <cp:revision>569</cp:revision>
  <cp:lastPrinted>2013-08-05T22:50:12Z</cp:lastPrinted>
  <dcterms:created xsi:type="dcterms:W3CDTF">2013-05-07T19:10:49Z</dcterms:created>
  <dcterms:modified xsi:type="dcterms:W3CDTF">2016-08-29T18:39:12Z</dcterms:modified>
</cp:coreProperties>
</file>