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slideLayouts/slideLayout36.xml" ContentType="application/vnd.openxmlformats-officedocument.presentationml.slideLayout+xml"/>
  <Override PartName="/ppt/theme/theme26.xml" ContentType="application/vnd.openxmlformats-officedocument.theme+xml"/>
  <Override PartName="/ppt/slideLayouts/slideLayout37.xml" ContentType="application/vnd.openxmlformats-officedocument.presentationml.slideLayout+xml"/>
  <Override PartName="/ppt/theme/theme27.xml" ContentType="application/vnd.openxmlformats-officedocument.theme+xml"/>
  <Override PartName="/ppt/slideLayouts/slideLayout38.xml" ContentType="application/vnd.openxmlformats-officedocument.presentationml.slideLayout+xml"/>
  <Override PartName="/ppt/theme/theme28.xml" ContentType="application/vnd.openxmlformats-officedocument.theme+xml"/>
  <Override PartName="/ppt/slideLayouts/slideLayout39.xml" ContentType="application/vnd.openxmlformats-officedocument.presentationml.slideLayout+xml"/>
  <Override PartName="/ppt/theme/theme29.xml" ContentType="application/vnd.openxmlformats-officedocument.theme+xml"/>
  <Override PartName="/ppt/slideLayouts/slideLayout40.xml" ContentType="application/vnd.openxmlformats-officedocument.presentationml.slideLayout+xml"/>
  <Override PartName="/ppt/theme/theme30.xml" ContentType="application/vnd.openxmlformats-officedocument.theme+xml"/>
  <Override PartName="/ppt/slideLayouts/slideLayout41.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68" r:id="rId3"/>
    <p:sldMasterId id="2147483674" r:id="rId4"/>
    <p:sldMasterId id="2147483690" r:id="rId5"/>
    <p:sldMasterId id="2147483698" r:id="rId6"/>
    <p:sldMasterId id="2147483700" r:id="rId7"/>
    <p:sldMasterId id="2147483702" r:id="rId8"/>
    <p:sldMasterId id="2147483704" r:id="rId9"/>
    <p:sldMasterId id="2147483714" r:id="rId10"/>
    <p:sldMasterId id="2147483720" r:id="rId11"/>
    <p:sldMasterId id="2147483722" r:id="rId12"/>
    <p:sldMasterId id="2147483728" r:id="rId13"/>
    <p:sldMasterId id="2147483730" r:id="rId14"/>
    <p:sldMasterId id="2147483736" r:id="rId15"/>
    <p:sldMasterId id="2147483738" r:id="rId16"/>
    <p:sldMasterId id="2147483740" r:id="rId17"/>
    <p:sldMasterId id="2147483742" r:id="rId18"/>
    <p:sldMasterId id="2147483760" r:id="rId19"/>
    <p:sldMasterId id="2147483762" r:id="rId20"/>
    <p:sldMasterId id="2147483796" r:id="rId21"/>
    <p:sldMasterId id="2147483798" r:id="rId22"/>
    <p:sldMasterId id="2147483800" r:id="rId23"/>
    <p:sldMasterId id="2147483802" r:id="rId24"/>
    <p:sldMasterId id="2147483804" r:id="rId25"/>
    <p:sldMasterId id="2147483806" r:id="rId26"/>
    <p:sldMasterId id="2147483808" r:id="rId27"/>
    <p:sldMasterId id="2147483810" r:id="rId28"/>
    <p:sldMasterId id="2147483812" r:id="rId29"/>
    <p:sldMasterId id="2147483816" r:id="rId30"/>
    <p:sldMasterId id="2147483844" r:id="rId31"/>
  </p:sldMasterIdLst>
  <p:notesMasterIdLst>
    <p:notesMasterId r:id="rId87"/>
  </p:notesMasterIdLst>
  <p:sldIdLst>
    <p:sldId id="443" r:id="rId32"/>
    <p:sldId id="263" r:id="rId33"/>
    <p:sldId id="259" r:id="rId34"/>
    <p:sldId id="260" r:id="rId35"/>
    <p:sldId id="261" r:id="rId36"/>
    <p:sldId id="393" r:id="rId37"/>
    <p:sldId id="311" r:id="rId38"/>
    <p:sldId id="427" r:id="rId39"/>
    <p:sldId id="394" r:id="rId40"/>
    <p:sldId id="322" r:id="rId41"/>
    <p:sldId id="326" r:id="rId42"/>
    <p:sldId id="327" r:id="rId43"/>
    <p:sldId id="328" r:id="rId44"/>
    <p:sldId id="329" r:id="rId45"/>
    <p:sldId id="441" r:id="rId46"/>
    <p:sldId id="437" r:id="rId47"/>
    <p:sldId id="334" r:id="rId48"/>
    <p:sldId id="337" r:id="rId49"/>
    <p:sldId id="338" r:id="rId50"/>
    <p:sldId id="341" r:id="rId51"/>
    <p:sldId id="342" r:id="rId52"/>
    <p:sldId id="377" r:id="rId53"/>
    <p:sldId id="375" r:id="rId54"/>
    <p:sldId id="345" r:id="rId55"/>
    <p:sldId id="346" r:id="rId56"/>
    <p:sldId id="376" r:id="rId57"/>
    <p:sldId id="347" r:id="rId58"/>
    <p:sldId id="348" r:id="rId59"/>
    <p:sldId id="357" r:id="rId60"/>
    <p:sldId id="358" r:id="rId61"/>
    <p:sldId id="403" r:id="rId62"/>
    <p:sldId id="404" r:id="rId63"/>
    <p:sldId id="405" r:id="rId64"/>
    <p:sldId id="406" r:id="rId65"/>
    <p:sldId id="407" r:id="rId66"/>
    <p:sldId id="408" r:id="rId67"/>
    <p:sldId id="444" r:id="rId68"/>
    <p:sldId id="446" r:id="rId69"/>
    <p:sldId id="445" r:id="rId70"/>
    <p:sldId id="410" r:id="rId71"/>
    <p:sldId id="401" r:id="rId72"/>
    <p:sldId id="447" r:id="rId73"/>
    <p:sldId id="425" r:id="rId74"/>
    <p:sldId id="448" r:id="rId75"/>
    <p:sldId id="426" r:id="rId76"/>
    <p:sldId id="428" r:id="rId77"/>
    <p:sldId id="440" r:id="rId78"/>
    <p:sldId id="434" r:id="rId79"/>
    <p:sldId id="430" r:id="rId80"/>
    <p:sldId id="429" r:id="rId81"/>
    <p:sldId id="395" r:id="rId82"/>
    <p:sldId id="431" r:id="rId83"/>
    <p:sldId id="438" r:id="rId84"/>
    <p:sldId id="402" r:id="rId85"/>
    <p:sldId id="424" r:id="rId8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6986" autoAdjust="0"/>
    <p:restoredTop sz="94711" autoAdjust="0"/>
  </p:normalViewPr>
  <p:slideViewPr>
    <p:cSldViewPr snapToGrid="0">
      <p:cViewPr varScale="1">
        <p:scale>
          <a:sx n="93" d="100"/>
          <a:sy n="93" d="100"/>
        </p:scale>
        <p:origin x="96" y="306"/>
      </p:cViewPr>
      <p:guideLst/>
    </p:cSldViewPr>
  </p:slideViewPr>
  <p:notesTextViewPr>
    <p:cViewPr>
      <p:scale>
        <a:sx n="1" d="1"/>
        <a:sy n="1" d="1"/>
      </p:scale>
      <p:origin x="0" y="0"/>
    </p:cViewPr>
  </p:notesTextViewPr>
  <p:sorterViewPr>
    <p:cViewPr varScale="1">
      <p:scale>
        <a:sx n="100" d="100"/>
        <a:sy n="100" d="100"/>
      </p:scale>
      <p:origin x="0" y="-217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6" Type="http://schemas.openxmlformats.org/officeDocument/2006/relationships/slide" Target="slides/slide45.xml"/><Relationship Id="rId84" Type="http://schemas.openxmlformats.org/officeDocument/2006/relationships/slide" Target="slides/slide53.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slide" Target="slides/slide48.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90"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C4D47-59F3-407D-A852-0995EBD15523}" type="datetimeFigureOut">
              <a:rPr lang="pt-BR" smtClean="0"/>
              <a:t>29/08/2016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19DF4-3D4B-4C2F-9ABA-2A29371B9CCE}" type="slidenum">
              <a:rPr lang="pt-BR" smtClean="0"/>
              <a:t>‹nº›</a:t>
            </a:fld>
            <a:endParaRPr lang="pt-BR"/>
          </a:p>
        </p:txBody>
      </p:sp>
    </p:spTree>
    <p:extLst>
      <p:ext uri="{BB962C8B-B14F-4D97-AF65-F5344CB8AC3E}">
        <p14:creationId xmlns:p14="http://schemas.microsoft.com/office/powerpoint/2010/main" val="324606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F919DF4-3D4B-4C2F-9ABA-2A29371B9CCE}" type="slidenum">
              <a:rPr lang="pt-BR" smtClean="0"/>
              <a:t>8</a:t>
            </a:fld>
            <a:endParaRPr lang="pt-BR"/>
          </a:p>
        </p:txBody>
      </p:sp>
    </p:spTree>
    <p:extLst>
      <p:ext uri="{BB962C8B-B14F-4D97-AF65-F5344CB8AC3E}">
        <p14:creationId xmlns:p14="http://schemas.microsoft.com/office/powerpoint/2010/main" val="247388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F919DF4-3D4B-4C2F-9ABA-2A29371B9CCE}" type="slidenum">
              <a:rPr lang="pt-BR" smtClean="0"/>
              <a:t>13</a:t>
            </a:fld>
            <a:endParaRPr lang="pt-BR"/>
          </a:p>
        </p:txBody>
      </p:sp>
    </p:spTree>
    <p:extLst>
      <p:ext uri="{BB962C8B-B14F-4D97-AF65-F5344CB8AC3E}">
        <p14:creationId xmlns:p14="http://schemas.microsoft.com/office/powerpoint/2010/main" val="147121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2159481-55E7-4995-89E4-0FB24D56B08F}" type="datetimeFigureOut">
              <a:rPr lang="pt-BR" smtClean="0"/>
              <a:t>29/08/2016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AFD64B-473B-49E4-8E65-62ED72635DB5}" type="slidenum">
              <a:rPr lang="pt-BR" smtClean="0"/>
              <a:t>‹nº›</a:t>
            </a:fld>
            <a:endParaRPr lang="pt-BR"/>
          </a:p>
        </p:txBody>
      </p:sp>
    </p:spTree>
    <p:extLst>
      <p:ext uri="{BB962C8B-B14F-4D97-AF65-F5344CB8AC3E}">
        <p14:creationId xmlns:p14="http://schemas.microsoft.com/office/powerpoint/2010/main" val="105261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2159481-55E7-4995-89E4-0FB24D56B08F}" type="datetimeFigureOut">
              <a:rPr lang="pt-BR" smtClean="0"/>
              <a:t>29/08/2016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AFD64B-473B-49E4-8E65-62ED72635DB5}" type="slidenum">
              <a:rPr lang="pt-BR" smtClean="0"/>
              <a:t>‹nº›</a:t>
            </a:fld>
            <a:endParaRPr lang="pt-BR"/>
          </a:p>
        </p:txBody>
      </p:sp>
    </p:spTree>
    <p:extLst>
      <p:ext uri="{BB962C8B-B14F-4D97-AF65-F5344CB8AC3E}">
        <p14:creationId xmlns:p14="http://schemas.microsoft.com/office/powerpoint/2010/main" val="294796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2159481-55E7-4995-89E4-0FB24D56B08F}" type="datetimeFigureOut">
              <a:rPr lang="pt-BR" smtClean="0"/>
              <a:t>29/08/2016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AFD64B-473B-49E4-8E65-62ED72635DB5}" type="slidenum">
              <a:rPr lang="pt-BR" smtClean="0"/>
              <a:t>‹nº›</a:t>
            </a:fld>
            <a:endParaRPr lang="pt-BR"/>
          </a:p>
        </p:txBody>
      </p:sp>
    </p:spTree>
    <p:extLst>
      <p:ext uri="{BB962C8B-B14F-4D97-AF65-F5344CB8AC3E}">
        <p14:creationId xmlns:p14="http://schemas.microsoft.com/office/powerpoint/2010/main" val="3453889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0456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7995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59041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220641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369814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71714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64270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225392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2159481-55E7-4995-89E4-0FB24D56B08F}" type="datetimeFigureOut">
              <a:rPr lang="pt-BR" smtClean="0"/>
              <a:t>29/08/2016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AFD64B-473B-49E4-8E65-62ED72635DB5}" type="slidenum">
              <a:rPr lang="pt-BR" smtClean="0"/>
              <a:t>‹nº›</a:t>
            </a:fld>
            <a:endParaRPr lang="pt-BR"/>
          </a:p>
        </p:txBody>
      </p:sp>
    </p:spTree>
    <p:extLst>
      <p:ext uri="{BB962C8B-B14F-4D97-AF65-F5344CB8AC3E}">
        <p14:creationId xmlns:p14="http://schemas.microsoft.com/office/powerpoint/2010/main" val="415984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04376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94496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875596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998281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523573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29455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46063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96294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261693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1329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2159481-55E7-4995-89E4-0FB24D56B08F}" type="datetimeFigureOut">
              <a:rPr lang="pt-BR" smtClean="0"/>
              <a:t>29/08/2016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5AFD64B-473B-49E4-8E65-62ED72635DB5}" type="slidenum">
              <a:rPr lang="pt-BR" smtClean="0"/>
              <a:t>‹nº›</a:t>
            </a:fld>
            <a:endParaRPr lang="pt-BR"/>
          </a:p>
        </p:txBody>
      </p:sp>
    </p:spTree>
    <p:extLst>
      <p:ext uri="{BB962C8B-B14F-4D97-AF65-F5344CB8AC3E}">
        <p14:creationId xmlns:p14="http://schemas.microsoft.com/office/powerpoint/2010/main" val="3553450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BA15341-0F7F-49DE-846E-15B72193D7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875687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2159481-55E7-4995-89E4-0FB24D56B08F}" type="datetimeFigureOut">
              <a:rPr lang="pt-BR" smtClean="0">
                <a:solidFill>
                  <a:prstClr val="black">
                    <a:tint val="75000"/>
                  </a:prstClr>
                </a:solidFill>
              </a:rPr>
              <a:pPr/>
              <a:t>29/08/2016</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D5AFD64B-473B-49E4-8E65-62ED72635D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52105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2159481-55E7-4995-89E4-0FB24D56B08F}" type="datetimeFigureOut">
              <a:rPr lang="pt-BR" smtClean="0">
                <a:solidFill>
                  <a:prstClr val="black">
                    <a:tint val="75000"/>
                  </a:prstClr>
                </a:solidFill>
              </a:rPr>
              <a:pPr/>
              <a:t>29/08/2016</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D5AFD64B-473B-49E4-8E65-62ED72635D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29386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2159481-55E7-4995-89E4-0FB24D56B08F}" type="datetimeFigureOut">
              <a:rPr lang="pt-BR" smtClean="0">
                <a:solidFill>
                  <a:prstClr val="black">
                    <a:tint val="75000"/>
                  </a:prstClr>
                </a:solidFill>
              </a:rPr>
              <a:pPr/>
              <a:t>29/08/2016</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D5AFD64B-473B-49E4-8E65-62ED72635D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0215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806179-3A6C-4E11-91C8-2EFAB298595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616800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806179-3A6C-4E11-91C8-2EFAB298595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284160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806179-3A6C-4E11-91C8-2EFAB298595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25944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806179-3A6C-4E11-91C8-2EFAB298595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69957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806179-3A6C-4E11-91C8-2EFAB298595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216191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806179-3A6C-4E11-91C8-2EFAB298595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29688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2159481-55E7-4995-89E4-0FB24D56B08F}" type="datetimeFigureOut">
              <a:rPr lang="pt-BR" smtClean="0"/>
              <a:t>29/08/2016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AFD64B-473B-49E4-8E65-62ED72635DB5}" type="slidenum">
              <a:rPr lang="pt-BR" smtClean="0"/>
              <a:t>‹nº›</a:t>
            </a:fld>
            <a:endParaRPr lang="pt-BR"/>
          </a:p>
        </p:txBody>
      </p:sp>
    </p:spTree>
    <p:extLst>
      <p:ext uri="{BB962C8B-B14F-4D97-AF65-F5344CB8AC3E}">
        <p14:creationId xmlns:p14="http://schemas.microsoft.com/office/powerpoint/2010/main" val="2795295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806179-3A6C-4E11-91C8-2EFAB298595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67571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806179-3A6C-4E11-91C8-2EFAB298595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31474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2159481-55E7-4995-89E4-0FB24D56B08F}" type="datetimeFigureOut">
              <a:rPr lang="pt-BR" smtClean="0"/>
              <a:t>29/08/2016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5AFD64B-473B-49E4-8E65-62ED72635DB5}" type="slidenum">
              <a:rPr lang="pt-BR" smtClean="0"/>
              <a:t>‹nº›</a:t>
            </a:fld>
            <a:endParaRPr lang="pt-BR"/>
          </a:p>
        </p:txBody>
      </p:sp>
    </p:spTree>
    <p:extLst>
      <p:ext uri="{BB962C8B-B14F-4D97-AF65-F5344CB8AC3E}">
        <p14:creationId xmlns:p14="http://schemas.microsoft.com/office/powerpoint/2010/main" val="36359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2159481-55E7-4995-89E4-0FB24D56B08F}" type="datetimeFigureOut">
              <a:rPr lang="pt-BR" smtClean="0"/>
              <a:t>29/08/2016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5AFD64B-473B-49E4-8E65-62ED72635DB5}" type="slidenum">
              <a:rPr lang="pt-BR" smtClean="0"/>
              <a:t>‹nº›</a:t>
            </a:fld>
            <a:endParaRPr lang="pt-BR"/>
          </a:p>
        </p:txBody>
      </p:sp>
    </p:spTree>
    <p:extLst>
      <p:ext uri="{BB962C8B-B14F-4D97-AF65-F5344CB8AC3E}">
        <p14:creationId xmlns:p14="http://schemas.microsoft.com/office/powerpoint/2010/main" val="327296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2159481-55E7-4995-89E4-0FB24D56B08F}" type="datetimeFigureOut">
              <a:rPr lang="pt-BR" smtClean="0"/>
              <a:t>29/08/2016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5AFD64B-473B-49E4-8E65-62ED72635DB5}" type="slidenum">
              <a:rPr lang="pt-BR" smtClean="0"/>
              <a:t>‹nº›</a:t>
            </a:fld>
            <a:endParaRPr lang="pt-BR"/>
          </a:p>
        </p:txBody>
      </p:sp>
    </p:spTree>
    <p:extLst>
      <p:ext uri="{BB962C8B-B14F-4D97-AF65-F5344CB8AC3E}">
        <p14:creationId xmlns:p14="http://schemas.microsoft.com/office/powerpoint/2010/main" val="748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2159481-55E7-4995-89E4-0FB24D56B08F}" type="datetimeFigureOut">
              <a:rPr lang="pt-BR" smtClean="0"/>
              <a:t>29/08/2016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AFD64B-473B-49E4-8E65-62ED72635DB5}" type="slidenum">
              <a:rPr lang="pt-BR" smtClean="0"/>
              <a:t>‹nº›</a:t>
            </a:fld>
            <a:endParaRPr lang="pt-BR"/>
          </a:p>
        </p:txBody>
      </p:sp>
    </p:spTree>
    <p:extLst>
      <p:ext uri="{BB962C8B-B14F-4D97-AF65-F5344CB8AC3E}">
        <p14:creationId xmlns:p14="http://schemas.microsoft.com/office/powerpoint/2010/main" val="137828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2159481-55E7-4995-89E4-0FB24D56B08F}" type="datetimeFigureOut">
              <a:rPr lang="pt-BR" smtClean="0"/>
              <a:t>29/08/2016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5AFD64B-473B-49E4-8E65-62ED72635DB5}" type="slidenum">
              <a:rPr lang="pt-BR" smtClean="0"/>
              <a:t>‹nº›</a:t>
            </a:fld>
            <a:endParaRPr lang="pt-BR"/>
          </a:p>
        </p:txBody>
      </p:sp>
    </p:spTree>
    <p:extLst>
      <p:ext uri="{BB962C8B-B14F-4D97-AF65-F5344CB8AC3E}">
        <p14:creationId xmlns:p14="http://schemas.microsoft.com/office/powerpoint/2010/main" val="242619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3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3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59481-55E7-4995-89E4-0FB24D56B08F}" type="datetimeFigureOut">
              <a:rPr lang="pt-BR" smtClean="0"/>
              <a:t>29/08/2016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FD64B-473B-49E4-8E65-62ED72635DB5}" type="slidenum">
              <a:rPr lang="pt-BR" smtClean="0"/>
              <a:t>‹nº›</a:t>
            </a:fld>
            <a:endParaRPr lang="pt-BR"/>
          </a:p>
        </p:txBody>
      </p:sp>
    </p:spTree>
    <p:extLst>
      <p:ext uri="{BB962C8B-B14F-4D97-AF65-F5344CB8AC3E}">
        <p14:creationId xmlns:p14="http://schemas.microsoft.com/office/powerpoint/2010/main" val="4266316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2777411689"/>
      </p:ext>
    </p:extLst>
  </p:cSld>
  <p:clrMap bg1="lt1" tx1="dk1" bg2="lt2" tx2="dk2" accent1="accent1" accent2="accent2" accent3="accent3" accent4="accent4" accent5="accent5" accent6="accent6" hlink="hlink" folHlink="folHlink"/>
  <p:sldLayoutIdLst>
    <p:sldLayoutId id="214748371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148562006"/>
      </p:ext>
    </p:extLst>
  </p:cSld>
  <p:clrMap bg1="lt1" tx1="dk1" bg2="lt2" tx2="dk2" accent1="accent1" accent2="accent2" accent3="accent3" accent4="accent4" accent5="accent5" accent6="accent6" hlink="hlink" folHlink="folHlink"/>
  <p:sldLayoutIdLst>
    <p:sldLayoutId id="214748372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700113313"/>
      </p:ext>
    </p:extLst>
  </p:cSld>
  <p:clrMap bg1="lt1" tx1="dk1" bg2="lt2" tx2="dk2" accent1="accent1" accent2="accent2" accent3="accent3" accent4="accent4" accent5="accent5" accent6="accent6" hlink="hlink" folHlink="folHlink"/>
  <p:sldLayoutIdLst>
    <p:sldLayoutId id="214748372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3803470746"/>
      </p:ext>
    </p:extLst>
  </p:cSld>
  <p:clrMap bg1="lt1" tx1="dk1" bg2="lt2" tx2="dk2" accent1="accent1" accent2="accent2" accent3="accent3" accent4="accent4" accent5="accent5" accent6="accent6" hlink="hlink" folHlink="folHlink"/>
  <p:sldLayoutIdLst>
    <p:sldLayoutId id="214748372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840317459"/>
      </p:ext>
    </p:extLst>
  </p:cSld>
  <p:clrMap bg1="lt1" tx1="dk1" bg2="lt2" tx2="dk2" accent1="accent1" accent2="accent2" accent3="accent3" accent4="accent4" accent5="accent5" accent6="accent6" hlink="hlink" folHlink="folHlink"/>
  <p:sldLayoutIdLst>
    <p:sldLayoutId id="214748373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2536025114"/>
      </p:ext>
    </p:extLst>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2001039034"/>
      </p:ext>
    </p:extLst>
  </p:cSld>
  <p:clrMap bg1="lt1" tx1="dk1" bg2="lt2" tx2="dk2" accent1="accent1" accent2="accent2" accent3="accent3" accent4="accent4" accent5="accent5" accent6="accent6" hlink="hlink" folHlink="folHlink"/>
  <p:sldLayoutIdLst>
    <p:sldLayoutId id="214748373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4289375911"/>
      </p:ext>
    </p:extLst>
  </p:cSld>
  <p:clrMap bg1="lt1" tx1="dk1" bg2="lt2" tx2="dk2" accent1="accent1" accent2="accent2" accent3="accent3" accent4="accent4" accent5="accent5" accent6="accent6" hlink="hlink" folHlink="folHlink"/>
  <p:sldLayoutIdLst>
    <p:sldLayoutId id="214748374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2118141971"/>
      </p:ext>
    </p:extLst>
  </p:cSld>
  <p:clrMap bg1="lt1" tx1="dk1" bg2="lt2" tx2="dk2" accent1="accent1" accent2="accent2" accent3="accent3" accent4="accent4" accent5="accent5" accent6="accent6" hlink="hlink" folHlink="folHlink"/>
  <p:sldLayoutIdLst>
    <p:sldLayoutId id="214748374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3133478590"/>
      </p:ext>
    </p:extLst>
  </p:cSld>
  <p:clrMap bg1="lt1" tx1="dk1" bg2="lt2" tx2="dk2" accent1="accent1" accent2="accent2" accent3="accent3" accent4="accent4" accent5="accent5" accent6="accent6" hlink="hlink" folHlink="folHlink"/>
  <p:sldLayoutIdLst>
    <p:sldLayoutId id="214748376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863464934"/>
      </p:ext>
    </p:extLst>
  </p:cSld>
  <p:clrMap bg1="lt1" tx1="dk1" bg2="lt2" tx2="dk2" accent1="accent1" accent2="accent2" accent3="accent3" accent4="accent4" accent5="accent5" accent6="accent6" hlink="hlink" folHlink="folHlink"/>
  <p:sldLayoutIdLst>
    <p:sldLayoutId id="214748366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3971045749"/>
      </p:ext>
    </p:extLst>
  </p:cSld>
  <p:clrMap bg1="lt1" tx1="dk1" bg2="lt2" tx2="dk2" accent1="accent1" accent2="accent2" accent3="accent3" accent4="accent4" accent5="accent5" accent6="accent6" hlink="hlink" folHlink="folHlink"/>
  <p:sldLayoutIdLst>
    <p:sldLayoutId id="214748376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59481-55E7-4995-89E4-0FB24D56B08F}" type="datetimeFigureOut">
              <a:rPr lang="pt-BR" smtClean="0">
                <a:solidFill>
                  <a:prstClr val="black">
                    <a:tint val="75000"/>
                  </a:prstClr>
                </a:solidFill>
              </a:rPr>
              <a:pPr/>
              <a:t>29/08/2016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FD64B-473B-49E4-8E65-62ED72635D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32513588"/>
      </p:ext>
    </p:extLst>
  </p:cSld>
  <p:clrMap bg1="lt1" tx1="dk1" bg2="lt2" tx2="dk2" accent1="accent1" accent2="accent2" accent3="accent3" accent4="accent4" accent5="accent5" accent6="accent6" hlink="hlink" folHlink="folHlink"/>
  <p:sldLayoutIdLst>
    <p:sldLayoutId id="21474837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59481-55E7-4995-89E4-0FB24D56B08F}" type="datetimeFigureOut">
              <a:rPr lang="pt-BR" smtClean="0">
                <a:solidFill>
                  <a:prstClr val="black">
                    <a:tint val="75000"/>
                  </a:prstClr>
                </a:solidFill>
              </a:rPr>
              <a:pPr/>
              <a:t>29/08/2016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FD64B-473B-49E4-8E65-62ED72635D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49587783"/>
      </p:ext>
    </p:extLst>
  </p:cSld>
  <p:clrMap bg1="lt1" tx1="dk1" bg2="lt2" tx2="dk2" accent1="accent1" accent2="accent2" accent3="accent3" accent4="accent4" accent5="accent5" accent6="accent6" hlink="hlink" folHlink="folHlink"/>
  <p:sldLayoutIdLst>
    <p:sldLayoutId id="21474837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59481-55E7-4995-89E4-0FB24D56B08F}" type="datetimeFigureOut">
              <a:rPr lang="pt-BR" smtClean="0">
                <a:solidFill>
                  <a:prstClr val="black">
                    <a:tint val="75000"/>
                  </a:prstClr>
                </a:solidFill>
              </a:rPr>
              <a:pPr/>
              <a:t>29/08/2016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FD64B-473B-49E4-8E65-62ED72635DB5}"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29729936"/>
      </p:ext>
    </p:extLst>
  </p:cSld>
  <p:clrMap bg1="lt1" tx1="dk1" bg2="lt2" tx2="dk2" accent1="accent1" accent2="accent2" accent3="accent3" accent4="accent4" accent5="accent5" accent6="accent6" hlink="hlink" folHlink="folHlink"/>
  <p:sldLayoutIdLst>
    <p:sldLayoutId id="21474838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C6EF353-1D12-4F82-BE49-3ABD15F5954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2321955346"/>
      </p:ext>
    </p:extLst>
  </p:cSld>
  <p:clrMap bg1="lt1" tx1="dk1" bg2="lt2" tx2="dk2" accent1="accent1" accent2="accent2" accent3="accent3" accent4="accent4" accent5="accent5" accent6="accent6" hlink="hlink" folHlink="folHlink"/>
  <p:sldLayoutIdLst>
    <p:sldLayoutId id="214748380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C6EF353-1D12-4F82-BE49-3ABD15F5954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328974741"/>
      </p:ext>
    </p:extLst>
  </p:cSld>
  <p:clrMap bg1="lt1" tx1="dk1" bg2="lt2" tx2="dk2" accent1="accent1" accent2="accent2" accent3="accent3" accent4="accent4" accent5="accent5" accent6="accent6" hlink="hlink" folHlink="folHlink"/>
  <p:sldLayoutIdLst>
    <p:sldLayoutId id="214748380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C6EF353-1D12-4F82-BE49-3ABD15F5954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581164513"/>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C6EF353-1D12-4F82-BE49-3ABD15F5954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459995963"/>
      </p:ext>
    </p:extLst>
  </p:cSld>
  <p:clrMap bg1="lt1" tx1="dk1" bg2="lt2" tx2="dk2" accent1="accent1" accent2="accent2" accent3="accent3" accent4="accent4" accent5="accent5" accent6="accent6" hlink="hlink" folHlink="folHlink"/>
  <p:sldLayoutIdLst>
    <p:sldLayoutId id="214748380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C6EF353-1D12-4F82-BE49-3ABD15F5954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318151204"/>
      </p:ext>
    </p:extLst>
  </p:cSld>
  <p:clrMap bg1="lt1" tx1="dk1" bg2="lt2" tx2="dk2" accent1="accent1" accent2="accent2" accent3="accent3" accent4="accent4" accent5="accent5" accent6="accent6" hlink="hlink" folHlink="folHlink"/>
  <p:sldLayoutIdLst>
    <p:sldLayoutId id="214748381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C6EF353-1D12-4F82-BE49-3ABD15F5954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585679914"/>
      </p:ext>
    </p:extLst>
  </p:cSld>
  <p:clrMap bg1="lt1" tx1="dk1" bg2="lt2" tx2="dk2" accent1="accent1" accent2="accent2" accent3="accent3" accent4="accent4" accent5="accent5" accent6="accent6" hlink="hlink" folHlink="folHlink"/>
  <p:sldLayoutIdLst>
    <p:sldLayoutId id="214748381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2670247906"/>
      </p:ext>
    </p:extLst>
  </p:cSld>
  <p:clrMap bg1="lt1" tx1="dk1" bg2="lt2" tx2="dk2" accent1="accent1" accent2="accent2" accent3="accent3" accent4="accent4" accent5="accent5" accent6="accent6" hlink="hlink" folHlink="folHlink"/>
  <p:sldLayoutIdLst>
    <p:sldLayoutId id="214748366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C6EF353-1D12-4F82-BE49-3ABD15F5954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4092578507"/>
      </p:ext>
    </p:extLst>
  </p:cSld>
  <p:clrMap bg1="lt1" tx1="dk1" bg2="lt2" tx2="dk2" accent1="accent1" accent2="accent2" accent3="accent3" accent4="accent4" accent5="accent5" accent6="accent6" hlink="hlink" folHlink="folHlink"/>
  <p:sldLayoutIdLst>
    <p:sldLayoutId id="2147483817"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4C6EF353-1D12-4F82-BE49-3ABD15F5954B}"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2663993714"/>
      </p:ext>
    </p:extLst>
  </p:cSld>
  <p:clrMap bg1="lt1" tx1="dk1" bg2="lt2" tx2="dk2" accent1="accent1" accent2="accent2" accent3="accent3" accent4="accent4" accent5="accent5" accent6="accent6" hlink="hlink" folHlink="folHlink"/>
  <p:sldLayoutIdLst>
    <p:sldLayoutId id="214748384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2144176713"/>
      </p:ext>
    </p:extLst>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433165256"/>
      </p:ext>
    </p:extLst>
  </p:cSld>
  <p:clrMap bg1="lt1" tx1="dk1" bg2="lt2" tx2="dk2" accent1="accent1" accent2="accent2" accent3="accent3" accent4="accent4" accent5="accent5" accent6="accent6" hlink="hlink" folHlink="folHlink"/>
  <p:sldLayoutIdLst>
    <p:sldLayoutId id="214748369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268928219"/>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57084212"/>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402149796"/>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pt-BR" smtClean="0"/>
              <a:t>Clique para editar o estilo do título mestre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Clique para editar os estilos do texto mestre</a:t>
            </a:r>
          </a:p>
          <a:p>
            <a:pPr lvl="1"/>
            <a:r>
              <a:rPr lang="en-US" altLang="pt-BR" smtClean="0"/>
              <a:t>Segundo nível</a:t>
            </a:r>
          </a:p>
          <a:p>
            <a:pPr lvl="2"/>
            <a:r>
              <a:rPr lang="en-US" altLang="pt-BR" smtClean="0"/>
              <a:t>Terceiro nível</a:t>
            </a:r>
          </a:p>
          <a:p>
            <a:pPr lvl="3"/>
            <a:r>
              <a:rPr lang="en-US" altLang="pt-BR" smtClean="0"/>
              <a:t>Quarto nível</a:t>
            </a:r>
          </a:p>
          <a:p>
            <a:pPr lvl="4"/>
            <a:r>
              <a:rPr lang="en-US" altLang="pt-BR" smtClean="0"/>
              <a:t>Quinto nível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45701A8E-A403-48D2-A55C-9CAFE5B549BD}" type="slidenum">
              <a:rPr lang="en-US">
                <a:solidFill>
                  <a:srgbClr val="000000"/>
                </a:solidFill>
              </a:rPr>
              <a:pPr eaLnBrk="0" fontAlgn="base" hangingPunct="0">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06734132"/>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2" Type="http://schemas.openxmlformats.org/officeDocument/2006/relationships/image" Target="../media/image21.png"/><Relationship Id="rId1" Type="http://schemas.openxmlformats.org/officeDocument/2006/relationships/slideLayout" Target="../slideLayouts/slideLayout30.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2" Type="http://schemas.openxmlformats.org/officeDocument/2006/relationships/image" Target="../media/image22.jpeg"/><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2" Type="http://schemas.openxmlformats.org/officeDocument/2006/relationships/image" Target="../media/image23.png"/><Relationship Id="rId1" Type="http://schemas.openxmlformats.org/officeDocument/2006/relationships/slideLayout" Target="../slideLayouts/slideLayout35.xml"/><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2" Type="http://schemas.openxmlformats.org/officeDocument/2006/relationships/image" Target="../media/image24.png"/><Relationship Id="rId1" Type="http://schemas.openxmlformats.org/officeDocument/2006/relationships/slideLayout" Target="../slideLayouts/slideLayout36.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2" Type="http://schemas.openxmlformats.org/officeDocument/2006/relationships/image" Target="../media/image25.png"/><Relationship Id="rId1" Type="http://schemas.openxmlformats.org/officeDocument/2006/relationships/slideLayout" Target="../slideLayouts/slideLayout37.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2" Type="http://schemas.openxmlformats.org/officeDocument/2006/relationships/image" Target="../media/image26.png"/><Relationship Id="rId1" Type="http://schemas.openxmlformats.org/officeDocument/2006/relationships/slideLayout" Target="../slideLayouts/slideLayout38.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9.xml"/><Relationship Id="rId6" Type="http://schemas.openxmlformats.org/officeDocument/2006/relationships/image" Target="../media/image5.jpeg"/><Relationship Id="rId5"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http://carsale.uol.com.br/_imgs/isofix2.jpg" TargetMode="External"/><Relationship Id="rId2" Type="http://schemas.openxmlformats.org/officeDocument/2006/relationships/image" Target="../media/image33.jpeg"/><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3" Type="http://schemas.openxmlformats.org/officeDocument/2006/relationships/image" Target="http://carsale.uol.com.br/_imgs/isofix2.jpg" TargetMode="External"/><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maternar.blogfolha.uol.com.br/files/2013/11/testeproteste.jpg" TargetMode="Externa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14.xml"/><Relationship Id="rId6" Type="http://schemas.openxmlformats.org/officeDocument/2006/relationships/image" Target="../media/image46.jpg"/><Relationship Id="rId11" Type="http://schemas.openxmlformats.org/officeDocument/2006/relationships/image" Target="../media/image51.jpg"/><Relationship Id="rId5" Type="http://schemas.openxmlformats.org/officeDocument/2006/relationships/image" Target="../media/image45.jpg"/><Relationship Id="rId10" Type="http://schemas.openxmlformats.org/officeDocument/2006/relationships/image" Target="../media/image50.jpg"/><Relationship Id="rId4" Type="http://schemas.openxmlformats.org/officeDocument/2006/relationships/image" Target="../media/image44.jpg"/><Relationship Id="rId9" Type="http://schemas.openxmlformats.org/officeDocument/2006/relationships/image" Target="../media/image49.jpg"/></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br/imgres?imgurl=http://3.bp.blogspot.com/_TT4LBNhLpt8/TBzafLp8F-I/AAAAAAAABws/voURtUFmmQ4/s320/contran.gif&amp;imgrefurl=http://blogdevalenca.blogspot.com/2010/06/contran-normas-para-moto-taxistas-e.html&amp;usg=__IIoRnNlp_1F0ME3tpVvlITWaVX0=&amp;h=49&amp;w=162&amp;sz=4&amp;hl=pt-br&amp;start=1&amp;zoom=1&amp;tbnid=l3XVKQAeO-14rM:&amp;tbnh=30&amp;tbnw=98&amp;prev=/images?q%3Dcontran%26hl%3Dpt-br%26sa%3DG%26gbv%3D2%26tbs%3Disch:1&amp;itbs=1"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ext Box 2"/>
          <p:cNvSpPr txBox="1">
            <a:spLocks noChangeArrowheads="1"/>
          </p:cNvSpPr>
          <p:nvPr/>
        </p:nvSpPr>
        <p:spPr bwMode="auto">
          <a:xfrm>
            <a:off x="1524000" y="1"/>
            <a:ext cx="9144000" cy="6958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en-US" altLang="pt-BR">
              <a:solidFill>
                <a:prstClr val="black"/>
              </a:solidFill>
            </a:endParaRPr>
          </a:p>
        </p:txBody>
      </p:sp>
      <p:sp>
        <p:nvSpPr>
          <p:cNvPr id="212995" name="Text Box 3"/>
          <p:cNvSpPr txBox="1">
            <a:spLocks noChangeArrowheads="1"/>
          </p:cNvSpPr>
          <p:nvPr/>
        </p:nvSpPr>
        <p:spPr bwMode="auto">
          <a:xfrm>
            <a:off x="3946526" y="1600200"/>
            <a:ext cx="451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pt-BR" sz="2400">
              <a:solidFill>
                <a:prstClr val="black"/>
              </a:solidFill>
              <a:latin typeface="Times New Roman" panose="02020603050405020304" pitchFamily="18" charset="0"/>
            </a:endParaRPr>
          </a:p>
        </p:txBody>
      </p:sp>
      <p:sp>
        <p:nvSpPr>
          <p:cNvPr id="212996" name="Text Box 4"/>
          <p:cNvSpPr txBox="1">
            <a:spLocks noChangeArrowheads="1"/>
          </p:cNvSpPr>
          <p:nvPr/>
        </p:nvSpPr>
        <p:spPr bwMode="auto">
          <a:xfrm>
            <a:off x="3336925" y="1031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pt-BR" sz="2400">
              <a:solidFill>
                <a:prstClr val="black"/>
              </a:solidFill>
              <a:latin typeface="Times New Roman" panose="02020603050405020304" pitchFamily="18" charset="0"/>
            </a:endParaRPr>
          </a:p>
        </p:txBody>
      </p:sp>
      <p:sp>
        <p:nvSpPr>
          <p:cNvPr id="212997" name="WordArt 5"/>
          <p:cNvSpPr>
            <a:spLocks noChangeArrowheads="1" noChangeShapeType="1"/>
          </p:cNvSpPr>
          <p:nvPr/>
        </p:nvSpPr>
        <p:spPr bwMode="auto">
          <a:xfrm>
            <a:off x="2362200" y="685800"/>
            <a:ext cx="7658100" cy="1657350"/>
          </a:xfrm>
          <a:prstGeom prst="rect">
            <a:avLst/>
          </a:prstGeom>
        </p:spPr>
        <p:txBody>
          <a:bodyPr wrap="none" fromWordArt="1">
            <a:prstTxWarp prst="textPlain">
              <a:avLst>
                <a:gd name="adj" fmla="val 50000"/>
              </a:avLst>
            </a:prstTxWarp>
          </a:bodyPr>
          <a:lstStyle/>
          <a:p>
            <a:pPr algn="ctr"/>
            <a:r>
              <a:rPr lang="pt-BR" sz="5400" kern="10" dirty="0">
                <a:ln w="19050">
                  <a:solidFill>
                    <a:srgbClr val="99CCFF"/>
                  </a:solidFill>
                  <a:round/>
                  <a:headEnd/>
                  <a:tailEnd/>
                </a:ln>
                <a:solidFill>
                  <a:prstClr val="white"/>
                </a:solidFill>
                <a:effectLst>
                  <a:outerShdw dist="35921" dir="2700000" algn="ctr" rotWithShape="0">
                    <a:srgbClr val="990000"/>
                  </a:outerShdw>
                </a:effectLst>
                <a:latin typeface="Georgia" panose="02040502050405020303" pitchFamily="18" charset="0"/>
              </a:rPr>
              <a:t>SEGURANÇA NO TRANSPORTE</a:t>
            </a:r>
          </a:p>
          <a:p>
            <a:pPr algn="ctr"/>
            <a:r>
              <a:rPr lang="pt-BR" sz="5400" kern="10" dirty="0">
                <a:ln w="19050">
                  <a:solidFill>
                    <a:srgbClr val="99CCFF"/>
                  </a:solidFill>
                  <a:round/>
                  <a:headEnd/>
                  <a:tailEnd/>
                </a:ln>
                <a:solidFill>
                  <a:prstClr val="white"/>
                </a:solidFill>
                <a:effectLst>
                  <a:outerShdw dist="35921" dir="2700000" algn="ctr" rotWithShape="0">
                    <a:srgbClr val="990000"/>
                  </a:outerShdw>
                </a:effectLst>
                <a:latin typeface="Georgia" panose="02040502050405020303" pitchFamily="18" charset="0"/>
              </a:rPr>
              <a:t> VEICULAR DE CRIANÇAS</a:t>
            </a:r>
          </a:p>
        </p:txBody>
      </p:sp>
      <p:pic>
        <p:nvPicPr>
          <p:cNvPr id="2129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313" y="2852738"/>
            <a:ext cx="4221162"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62819" name="Text Box 3"/>
          <p:cNvSpPr txBox="1">
            <a:spLocks noChangeArrowheads="1"/>
          </p:cNvSpPr>
          <p:nvPr/>
        </p:nvSpPr>
        <p:spPr bwMode="auto">
          <a:xfrm>
            <a:off x="1905000" y="1905001"/>
            <a:ext cx="4876800" cy="3946525"/>
          </a:xfrm>
          <a:prstGeom prst="rect">
            <a:avLst/>
          </a:prstGeom>
          <a:solidFill>
            <a:schemeClr val="bg1"/>
          </a:solidFill>
          <a:ln w="9525">
            <a:solidFill>
              <a:schemeClr val="tx1"/>
            </a:solidFill>
            <a:miter lim="800000"/>
            <a:headEnd/>
            <a:tailEnd/>
          </a:ln>
          <a:effectLs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pt-BR" altLang="pt-BR" sz="3600" dirty="0">
                <a:solidFill>
                  <a:srgbClr val="000000"/>
                </a:solidFill>
                <a:ea typeface="Arial Unicode MS" panose="020B0604020202020204" pitchFamily="34" charset="-128"/>
                <a:cs typeface="Arial Unicode MS" panose="020B0604020202020204" pitchFamily="34" charset="-128"/>
              </a:rPr>
              <a:t>Assentos infantis (</a:t>
            </a:r>
            <a:r>
              <a:rPr lang="pt-BR" altLang="pt-BR" sz="3600" dirty="0">
                <a:solidFill>
                  <a:srgbClr val="CC3300"/>
                </a:solidFill>
                <a:ea typeface="Arial Unicode MS" panose="020B0604020202020204" pitchFamily="34" charset="-128"/>
                <a:cs typeface="Arial Unicode MS" panose="020B0604020202020204" pitchFamily="34" charset="-128"/>
              </a:rPr>
              <a:t>dispositivos de retenção para crianças)</a:t>
            </a:r>
            <a:r>
              <a:rPr lang="pt-BR" altLang="pt-BR" sz="3600" dirty="0">
                <a:solidFill>
                  <a:srgbClr val="000000"/>
                </a:solidFill>
                <a:ea typeface="Arial Unicode MS" panose="020B0604020202020204" pitchFamily="34" charset="-128"/>
                <a:cs typeface="Arial Unicode MS" panose="020B0604020202020204" pitchFamily="34" charset="-128"/>
              </a:rPr>
              <a:t> são muito efetivos e quando</a:t>
            </a:r>
          </a:p>
          <a:p>
            <a:pPr fontAlgn="base">
              <a:spcBef>
                <a:spcPct val="0"/>
              </a:spcBef>
              <a:spcAft>
                <a:spcPct val="0"/>
              </a:spcAft>
              <a:buFontTx/>
              <a:buNone/>
            </a:pPr>
            <a:r>
              <a:rPr lang="pt-BR" altLang="pt-BR" sz="3600" dirty="0">
                <a:solidFill>
                  <a:srgbClr val="000000"/>
                </a:solidFill>
                <a:ea typeface="Arial Unicode MS" panose="020B0604020202020204" pitchFamily="34" charset="-128"/>
                <a:cs typeface="Arial Unicode MS" panose="020B0604020202020204" pitchFamily="34" charset="-128"/>
              </a:rPr>
              <a:t>utilizados corretamente, conferem proteção adequada.</a:t>
            </a:r>
          </a:p>
        </p:txBody>
      </p:sp>
      <p:sp>
        <p:nvSpPr>
          <p:cNvPr id="162820" name="WordArt 4"/>
          <p:cNvSpPr>
            <a:spLocks noChangeArrowheads="1" noChangeShapeType="1"/>
          </p:cNvSpPr>
          <p:nvPr/>
        </p:nvSpPr>
        <p:spPr bwMode="auto">
          <a:xfrm>
            <a:off x="4495801" y="533400"/>
            <a:ext cx="2886075" cy="7620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pt-BR" sz="4800" kern="10">
                <a:ln w="19050">
                  <a:solidFill>
                    <a:srgbClr val="99CCFF"/>
                  </a:solidFill>
                  <a:round/>
                  <a:headEnd/>
                  <a:tailEnd/>
                </a:ln>
                <a:solidFill>
                  <a:srgbClr val="0066CC"/>
                </a:solidFill>
                <a:effectLst>
                  <a:outerShdw dist="35921" dir="2700000" algn="ctr" rotWithShape="0">
                    <a:srgbClr val="990000"/>
                  </a:outerShdw>
                </a:effectLst>
                <a:latin typeface="Georgia" panose="02040502050405020303" pitchFamily="18" charset="0"/>
              </a:rPr>
              <a:t>A PROTEÇÃO</a:t>
            </a:r>
          </a:p>
        </p:txBody>
      </p:sp>
      <p:pic>
        <p:nvPicPr>
          <p:cNvPr id="162821" name="Picture 5" descr="assento infantil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905000"/>
            <a:ext cx="3200400" cy="3962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66915" name="Text Box 3"/>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66916" name="Text Box 4"/>
          <p:cNvSpPr txBox="1">
            <a:spLocks noChangeArrowheads="1"/>
          </p:cNvSpPr>
          <p:nvPr/>
        </p:nvSpPr>
        <p:spPr bwMode="auto">
          <a:xfrm>
            <a:off x="873303" y="476251"/>
            <a:ext cx="10376899" cy="5946775"/>
          </a:xfrm>
          <a:prstGeom prst="rect">
            <a:avLst/>
          </a:prstGeom>
          <a:solidFill>
            <a:srgbClr val="FBFBFB"/>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pt-BR" altLang="pt-BR" sz="2800" b="1" dirty="0">
              <a:solidFill>
                <a:srgbClr val="CC33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800" b="1" dirty="0">
              <a:solidFill>
                <a:srgbClr val="CC33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en-US" altLang="pt-BR" sz="2000" dirty="0">
              <a:solidFill>
                <a:srgbClr val="000000"/>
              </a:solidFill>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en-US" altLang="pt-BR" sz="2000" dirty="0">
              <a:solidFill>
                <a:srgbClr val="000000"/>
              </a:solidFill>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r>
              <a:rPr lang="en-US" altLang="pt-BR" sz="2400" dirty="0">
                <a:ea typeface="Arial Unicode MS" panose="020B0604020202020204" pitchFamily="34" charset="-128"/>
                <a:cs typeface="Arial Unicode MS" panose="020B0604020202020204" pitchFamily="34" charset="-128"/>
              </a:rPr>
              <a:t>Willians and </a:t>
            </a:r>
            <a:r>
              <a:rPr lang="en-US" altLang="pt-BR" sz="2400" dirty="0" err="1" smtClean="0">
                <a:ea typeface="Arial Unicode MS" panose="020B0604020202020204" pitchFamily="34" charset="-128"/>
                <a:cs typeface="Arial Unicode MS" panose="020B0604020202020204" pitchFamily="34" charset="-128"/>
              </a:rPr>
              <a:t>Zador</a:t>
            </a:r>
            <a:r>
              <a:rPr lang="en-US" altLang="pt-BR" sz="2400" b="1" baseline="30000" dirty="0" smtClean="0">
                <a:ea typeface="Arial Unicode MS" panose="020B0604020202020204" pitchFamily="34" charset="-128"/>
                <a:cs typeface="Arial Unicode MS" panose="020B0604020202020204" pitchFamily="34" charset="-128"/>
              </a:rPr>
              <a:t>          </a:t>
            </a:r>
            <a:r>
              <a:rPr lang="pt-BR" altLang="pt-BR" sz="2400" dirty="0">
                <a:ea typeface="Arial Unicode MS" panose="020B0604020202020204" pitchFamily="34" charset="-128"/>
                <a:cs typeface="Arial Unicode MS" panose="020B0604020202020204" pitchFamily="34" charset="-128"/>
              </a:rPr>
              <a:t>&lt; 39% ferimentos no banco da frente e           </a:t>
            </a:r>
          </a:p>
          <a:p>
            <a:pPr fontAlgn="base">
              <a:spcBef>
                <a:spcPct val="0"/>
              </a:spcBef>
              <a:spcAft>
                <a:spcPct val="0"/>
              </a:spcAft>
              <a:buFontTx/>
              <a:buNone/>
            </a:pPr>
            <a:r>
              <a:rPr lang="pt-BR" altLang="pt-BR" sz="2400" dirty="0">
                <a:ea typeface="Arial Unicode MS" panose="020B0604020202020204" pitchFamily="34" charset="-128"/>
                <a:cs typeface="Arial Unicode MS" panose="020B0604020202020204" pitchFamily="34" charset="-128"/>
              </a:rPr>
              <a:t>                                                &lt; 31% ferimentos no banco de trás</a:t>
            </a:r>
            <a:endParaRPr lang="en-US" altLang="pt-BR" sz="2400" b="1" baseline="30000" dirty="0">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400" dirty="0">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r>
              <a:rPr lang="pt-BR" altLang="pt-BR" sz="2400" dirty="0" err="1" smtClean="0">
                <a:ea typeface="Arial Unicode MS" panose="020B0604020202020204" pitchFamily="34" charset="-128"/>
                <a:cs typeface="Arial Unicode MS" panose="020B0604020202020204" pitchFamily="34" charset="-128"/>
              </a:rPr>
              <a:t>Kahane</a:t>
            </a:r>
            <a:r>
              <a:rPr lang="pt-BR" altLang="pt-BR" sz="2400" b="1" dirty="0" smtClean="0">
                <a:ea typeface="Arial Unicode MS" panose="020B0604020202020204" pitchFamily="34" charset="-128"/>
                <a:cs typeface="Arial Unicode MS" panose="020B0604020202020204" pitchFamily="34" charset="-128"/>
              </a:rPr>
              <a:t> </a:t>
            </a:r>
            <a:r>
              <a:rPr lang="pt-BR" altLang="pt-BR" sz="2400" b="1" baseline="30000" dirty="0" smtClean="0">
                <a:ea typeface="Arial Unicode MS" panose="020B0604020202020204" pitchFamily="34" charset="-128"/>
                <a:cs typeface="Arial Unicode MS" panose="020B0604020202020204" pitchFamily="34" charset="-128"/>
              </a:rPr>
              <a:t>                                   </a:t>
            </a:r>
            <a:r>
              <a:rPr lang="pt-BR" altLang="pt-BR" sz="2400" b="1" dirty="0" smtClean="0">
                <a:ea typeface="Arial Unicode MS" panose="020B0604020202020204" pitchFamily="34" charset="-128"/>
                <a:cs typeface="Arial Unicode MS" panose="020B0604020202020204" pitchFamily="34" charset="-128"/>
              </a:rPr>
              <a:t> </a:t>
            </a:r>
            <a:r>
              <a:rPr lang="pt-BR" altLang="pt-BR" sz="2400" dirty="0">
                <a:ea typeface="Arial Unicode MS" panose="020B0604020202020204" pitchFamily="34" charset="-128"/>
                <a:cs typeface="Arial Unicode MS" panose="020B0604020202020204" pitchFamily="34" charset="-128"/>
              </a:rPr>
              <a:t>&lt; 71% risco de morte e &lt; 67% ferimentos graves</a:t>
            </a:r>
          </a:p>
          <a:p>
            <a:pPr fontAlgn="base">
              <a:spcBef>
                <a:spcPct val="0"/>
              </a:spcBef>
              <a:spcAft>
                <a:spcPct val="0"/>
              </a:spcAft>
              <a:buFontTx/>
              <a:buNone/>
            </a:pPr>
            <a:endParaRPr lang="pt-BR" altLang="pt-BR" sz="2400" dirty="0">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r>
              <a:rPr lang="en-US" altLang="pt-BR" sz="2400" dirty="0">
                <a:ea typeface="Arial Unicode MS" panose="020B0604020202020204" pitchFamily="34" charset="-128"/>
                <a:cs typeface="Arial Unicode MS" panose="020B0604020202020204" pitchFamily="34" charset="-128"/>
              </a:rPr>
              <a:t>Johnston </a:t>
            </a:r>
            <a:r>
              <a:rPr lang="en-US" altLang="pt-BR" sz="2400" dirty="0" smtClean="0">
                <a:ea typeface="Arial Unicode MS" panose="020B0604020202020204" pitchFamily="34" charset="-128"/>
                <a:cs typeface="Arial Unicode MS" panose="020B0604020202020204" pitchFamily="34" charset="-128"/>
              </a:rPr>
              <a:t>C</a:t>
            </a:r>
            <a:r>
              <a:rPr lang="en-US" altLang="pt-BR" sz="2400" b="1" baseline="30000" dirty="0" smtClean="0">
                <a:ea typeface="Arial Unicode MS" panose="020B0604020202020204" pitchFamily="34" charset="-128"/>
                <a:cs typeface="Arial Unicode MS" panose="020B0604020202020204" pitchFamily="34" charset="-128"/>
              </a:rPr>
              <a:t>                              </a:t>
            </a:r>
            <a:r>
              <a:rPr lang="pt-BR" altLang="pt-BR" sz="2400" dirty="0" smtClean="0">
                <a:ea typeface="Arial Unicode MS" panose="020B0604020202020204" pitchFamily="34" charset="-128"/>
                <a:cs typeface="Arial Unicode MS" panose="020B0604020202020204" pitchFamily="34" charset="-128"/>
              </a:rPr>
              <a:t>&lt; </a:t>
            </a:r>
            <a:r>
              <a:rPr lang="pt-BR" altLang="pt-BR" sz="2400" dirty="0">
                <a:ea typeface="Arial Unicode MS" panose="020B0604020202020204" pitchFamily="34" charset="-128"/>
                <a:cs typeface="Arial Unicode MS" panose="020B0604020202020204" pitchFamily="34" charset="-128"/>
              </a:rPr>
              <a:t>60% ferimentos (0-4 anos)</a:t>
            </a:r>
          </a:p>
          <a:p>
            <a:pPr fontAlgn="base">
              <a:spcBef>
                <a:spcPct val="0"/>
              </a:spcBef>
              <a:spcAft>
                <a:spcPct val="0"/>
              </a:spcAft>
              <a:buFontTx/>
              <a:buNone/>
            </a:pPr>
            <a:endParaRPr lang="pt-BR" altLang="pt-BR" sz="2400" dirty="0">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r>
              <a:rPr lang="pt-BR" altLang="pt-BR" sz="2400" dirty="0" err="1">
                <a:ea typeface="Arial Unicode MS" panose="020B0604020202020204" pitchFamily="34" charset="-128"/>
                <a:cs typeface="Arial Unicode MS" panose="020B0604020202020204" pitchFamily="34" charset="-128"/>
              </a:rPr>
              <a:t>Petridou</a:t>
            </a:r>
            <a:r>
              <a:rPr lang="pt-BR" altLang="pt-BR" sz="2400" dirty="0">
                <a:ea typeface="Arial Unicode MS" panose="020B0604020202020204" pitchFamily="34" charset="-128"/>
                <a:cs typeface="Arial Unicode MS" panose="020B0604020202020204" pitchFamily="34" charset="-128"/>
              </a:rPr>
              <a:t> </a:t>
            </a:r>
            <a:r>
              <a:rPr lang="pt-BR" altLang="pt-BR" sz="2400" dirty="0" smtClean="0">
                <a:ea typeface="Arial Unicode MS" panose="020B0604020202020204" pitchFamily="34" charset="-128"/>
                <a:cs typeface="Arial Unicode MS" panose="020B0604020202020204" pitchFamily="34" charset="-128"/>
              </a:rPr>
              <a:t>E</a:t>
            </a:r>
            <a:r>
              <a:rPr lang="pt-BR" altLang="pt-BR" sz="2400" b="1" baseline="30000" dirty="0" smtClean="0">
                <a:ea typeface="Arial Unicode MS" panose="020B0604020202020204" pitchFamily="34" charset="-128"/>
                <a:cs typeface="Arial Unicode MS" panose="020B0604020202020204" pitchFamily="34" charset="-128"/>
              </a:rPr>
              <a:t>                                </a:t>
            </a:r>
            <a:r>
              <a:rPr lang="pt-BR" altLang="pt-BR" sz="2400" dirty="0" smtClean="0">
                <a:ea typeface="Arial Unicode MS" panose="020B0604020202020204" pitchFamily="34" charset="-128"/>
                <a:cs typeface="Arial Unicode MS" panose="020B0604020202020204" pitchFamily="34" charset="-128"/>
              </a:rPr>
              <a:t>&lt; </a:t>
            </a:r>
            <a:r>
              <a:rPr lang="pt-BR" altLang="pt-BR" sz="2400" dirty="0">
                <a:ea typeface="Arial Unicode MS" panose="020B0604020202020204" pitchFamily="34" charset="-128"/>
                <a:cs typeface="Arial Unicode MS" panose="020B0604020202020204" pitchFamily="34" charset="-128"/>
              </a:rPr>
              <a:t>3,3 ferimentos (0-4 anos)</a:t>
            </a:r>
          </a:p>
          <a:p>
            <a:pPr fontAlgn="base">
              <a:spcBef>
                <a:spcPct val="0"/>
              </a:spcBef>
              <a:spcAft>
                <a:spcPct val="0"/>
              </a:spcAft>
              <a:buFontTx/>
              <a:buNone/>
            </a:pPr>
            <a:endParaRPr lang="pt-BR" altLang="pt-BR" sz="2400" dirty="0">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r>
              <a:rPr lang="pt-BR" altLang="pt-BR" sz="2400" dirty="0">
                <a:ea typeface="Arial Unicode MS" panose="020B0604020202020204" pitchFamily="34" charset="-128"/>
                <a:cs typeface="Arial Unicode MS" panose="020B0604020202020204" pitchFamily="34" charset="-128"/>
              </a:rPr>
              <a:t>Winston </a:t>
            </a:r>
            <a:r>
              <a:rPr lang="pt-BR" altLang="pt-BR" sz="2400" dirty="0" smtClean="0">
                <a:ea typeface="Arial Unicode MS" panose="020B0604020202020204" pitchFamily="34" charset="-128"/>
                <a:cs typeface="Arial Unicode MS" panose="020B0604020202020204" pitchFamily="34" charset="-128"/>
              </a:rPr>
              <a:t>FK </a:t>
            </a:r>
            <a:r>
              <a:rPr lang="pt-BR" altLang="pt-BR" sz="2400" baseline="30000" dirty="0" smtClean="0">
                <a:cs typeface="Arial" panose="020B0604020202020204" pitchFamily="34" charset="0"/>
              </a:rPr>
              <a:t>                           </a:t>
            </a:r>
            <a:r>
              <a:rPr lang="pt-BR" altLang="pt-BR" sz="2400" dirty="0">
                <a:ea typeface="Arial Unicode MS" panose="020B0604020202020204" pitchFamily="34" charset="-128"/>
                <a:cs typeface="Arial Unicode MS" panose="020B0604020202020204" pitchFamily="34" charset="-128"/>
              </a:rPr>
              <a:t>&lt; 3,5 ferimentos graves (2-5 anos);</a:t>
            </a:r>
          </a:p>
          <a:p>
            <a:pPr fontAlgn="base">
              <a:spcBef>
                <a:spcPct val="0"/>
              </a:spcBef>
              <a:spcAft>
                <a:spcPct val="0"/>
              </a:spcAft>
              <a:buFontTx/>
              <a:buNone/>
            </a:pPr>
            <a:r>
              <a:rPr lang="pt-BR" altLang="pt-BR" sz="2400" dirty="0">
                <a:ea typeface="Arial Unicode MS" panose="020B0604020202020204" pitchFamily="34" charset="-128"/>
                <a:cs typeface="Arial Unicode MS" panose="020B0604020202020204" pitchFamily="34" charset="-128"/>
              </a:rPr>
              <a:t>                                       </a:t>
            </a:r>
            <a:r>
              <a:rPr lang="pt-BR" altLang="pt-BR" sz="2400" dirty="0" smtClean="0">
                <a:ea typeface="Arial Unicode MS" panose="020B0604020202020204" pitchFamily="34" charset="-128"/>
                <a:cs typeface="Arial Unicode MS" panose="020B0604020202020204" pitchFamily="34" charset="-128"/>
              </a:rPr>
              <a:t>&lt; </a:t>
            </a:r>
            <a:r>
              <a:rPr lang="pt-BR" altLang="pt-BR" sz="2400" dirty="0">
                <a:ea typeface="Arial Unicode MS" panose="020B0604020202020204" pitchFamily="34" charset="-128"/>
                <a:cs typeface="Arial Unicode MS" panose="020B0604020202020204" pitchFamily="34" charset="-128"/>
              </a:rPr>
              <a:t>4,2 traumas de crânio</a:t>
            </a:r>
          </a:p>
          <a:p>
            <a:pPr fontAlgn="base">
              <a:spcBef>
                <a:spcPct val="0"/>
              </a:spcBef>
              <a:spcAft>
                <a:spcPct val="0"/>
              </a:spcAft>
              <a:buFontTx/>
              <a:buNone/>
            </a:pPr>
            <a:endParaRPr lang="pt-BR" altLang="pt-BR" sz="2400" dirty="0"/>
          </a:p>
        </p:txBody>
      </p:sp>
      <p:sp>
        <p:nvSpPr>
          <p:cNvPr id="166917" name="Text Box 5"/>
          <p:cNvSpPr txBox="1">
            <a:spLocks noChangeArrowheads="1"/>
          </p:cNvSpPr>
          <p:nvPr/>
        </p:nvSpPr>
        <p:spPr bwMode="auto">
          <a:xfrm>
            <a:off x="791110" y="591925"/>
            <a:ext cx="1009949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pt-BR" altLang="pt-BR" sz="2400" b="1" dirty="0">
                <a:latin typeface="Georgia" panose="02040502050405020303" pitchFamily="18" charset="0"/>
                <a:ea typeface="Arial Unicode MS" panose="020B0604020202020204" pitchFamily="34" charset="-128"/>
                <a:cs typeface="Arial Unicode MS" panose="020B0604020202020204" pitchFamily="34" charset="-128"/>
              </a:rPr>
              <a:t>Redução do risco de morte ou ferimentos em crianças transportadas usando adequadamente dispositivos de retenção</a:t>
            </a:r>
            <a:endParaRPr lang="pt-BR" altLang="pt-BR" sz="2400" dirty="0">
              <a:latin typeface="Georgia" panose="02040502050405020303" pitchFamily="18" charset="0"/>
              <a:ea typeface="Arial Unicode MS" panose="020B0604020202020204" pitchFamily="34" charset="-128"/>
              <a:cs typeface="Arial Unicode MS" panose="020B0604020202020204"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67939" name="Text Box 3"/>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67940" name="Text Box 4"/>
          <p:cNvSpPr txBox="1">
            <a:spLocks noChangeArrowheads="1"/>
          </p:cNvSpPr>
          <p:nvPr/>
        </p:nvSpPr>
        <p:spPr bwMode="auto">
          <a:xfrm>
            <a:off x="863029" y="838201"/>
            <a:ext cx="10479641" cy="4791075"/>
          </a:xfrm>
          <a:prstGeom prst="rect">
            <a:avLst/>
          </a:prstGeom>
          <a:solidFill>
            <a:srgbClr val="FBFBFB"/>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pt-BR" altLang="pt-BR" sz="2000" b="1" dirty="0">
              <a:solidFill>
                <a:srgbClr val="CC33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000" dirty="0">
              <a:solidFill>
                <a:srgbClr val="CC33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en-US" altLang="pt-BR" sz="2000" dirty="0">
              <a:solidFill>
                <a:srgbClr val="000000"/>
              </a:solidFill>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000" dirty="0">
              <a:solidFill>
                <a:srgbClr val="000000"/>
              </a:solidFill>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000" dirty="0">
              <a:solidFill>
                <a:srgbClr val="000000"/>
              </a:solidFill>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r>
              <a:rPr lang="pt-BR" altLang="pt-BR" sz="2400" dirty="0">
                <a:ea typeface="Arial Unicode MS" panose="020B0604020202020204" pitchFamily="34" charset="-128"/>
                <a:cs typeface="Arial Unicode MS" panose="020B0604020202020204" pitchFamily="34" charset="-128"/>
              </a:rPr>
              <a:t>Berg </a:t>
            </a:r>
            <a:r>
              <a:rPr lang="pt-BR" altLang="pt-BR" sz="2400" dirty="0" smtClean="0">
                <a:ea typeface="Arial Unicode MS" panose="020B0604020202020204" pitchFamily="34" charset="-128"/>
                <a:cs typeface="Arial Unicode MS" panose="020B0604020202020204" pitchFamily="34" charset="-128"/>
              </a:rPr>
              <a:t>MD</a:t>
            </a:r>
            <a:r>
              <a:rPr lang="pt-BR" altLang="pt-BR" sz="2400" b="1" baseline="30000" dirty="0" smtClean="0">
                <a:ea typeface="Arial Unicode MS" panose="020B0604020202020204" pitchFamily="34" charset="-128"/>
                <a:cs typeface="Arial Unicode MS" panose="020B0604020202020204" pitchFamily="34" charset="-128"/>
              </a:rPr>
              <a:t>                  </a:t>
            </a:r>
            <a:r>
              <a:rPr lang="pt-BR" altLang="pt-BR" sz="2400" dirty="0">
                <a:ea typeface="Arial Unicode MS" panose="020B0604020202020204" pitchFamily="34" charset="-128"/>
                <a:cs typeface="Arial Unicode MS" panose="020B0604020202020204" pitchFamily="34" charset="-128"/>
              </a:rPr>
              <a:t>&lt; 2,7 risco de morte e ferimentos</a:t>
            </a:r>
          </a:p>
          <a:p>
            <a:pPr fontAlgn="base">
              <a:spcBef>
                <a:spcPct val="0"/>
              </a:spcBef>
              <a:spcAft>
                <a:spcPct val="0"/>
              </a:spcAft>
              <a:buFontTx/>
              <a:buNone/>
            </a:pPr>
            <a:endParaRPr lang="pt-BR" altLang="pt-BR" sz="2400" b="1" baseline="30000" dirty="0">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400" dirty="0">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r>
              <a:rPr lang="pt-BR" altLang="pt-BR" sz="2400" dirty="0" err="1">
                <a:ea typeface="Arial Unicode MS" panose="020B0604020202020204" pitchFamily="34" charset="-128"/>
                <a:cs typeface="Arial Unicode MS" panose="020B0604020202020204" pitchFamily="34" charset="-128"/>
              </a:rPr>
              <a:t>Durbin</a:t>
            </a:r>
            <a:r>
              <a:rPr lang="pt-BR" altLang="pt-BR" sz="2400" dirty="0">
                <a:ea typeface="Arial Unicode MS" panose="020B0604020202020204" pitchFamily="34" charset="-128"/>
                <a:cs typeface="Arial Unicode MS" panose="020B0604020202020204" pitchFamily="34" charset="-128"/>
              </a:rPr>
              <a:t> </a:t>
            </a:r>
            <a:r>
              <a:rPr lang="pt-BR" altLang="pt-BR" sz="2400" dirty="0" smtClean="0">
                <a:ea typeface="Arial Unicode MS" panose="020B0604020202020204" pitchFamily="34" charset="-128"/>
                <a:cs typeface="Arial Unicode MS" panose="020B0604020202020204" pitchFamily="34" charset="-128"/>
              </a:rPr>
              <a:t>DR</a:t>
            </a:r>
            <a:r>
              <a:rPr lang="pt-BR" altLang="pt-BR" sz="2400" dirty="0">
                <a:ea typeface="Arial Unicode MS" panose="020B0604020202020204" pitchFamily="34" charset="-128"/>
                <a:cs typeface="Arial Unicode MS" panose="020B0604020202020204" pitchFamily="34" charset="-128"/>
              </a:rPr>
              <a:t> </a:t>
            </a:r>
            <a:r>
              <a:rPr lang="pt-BR" altLang="pt-BR" sz="2400" dirty="0" smtClean="0">
                <a:ea typeface="Arial Unicode MS" panose="020B0604020202020204" pitchFamily="34" charset="-128"/>
                <a:cs typeface="Arial Unicode MS" panose="020B0604020202020204" pitchFamily="34" charset="-128"/>
              </a:rPr>
              <a:t>       </a:t>
            </a:r>
            <a:r>
              <a:rPr lang="pt-BR" altLang="pt-BR" sz="2400" baseline="30000" dirty="0" smtClean="0">
                <a:cs typeface="Arial" panose="020B0604020202020204" pitchFamily="34" charset="0"/>
              </a:rPr>
              <a:t>   </a:t>
            </a:r>
            <a:r>
              <a:rPr lang="pt-BR" altLang="pt-BR" sz="2400" dirty="0">
                <a:ea typeface="Arial Unicode MS" panose="020B0604020202020204" pitchFamily="34" charset="-128"/>
                <a:cs typeface="Arial Unicode MS" panose="020B0604020202020204" pitchFamily="34" charset="-128"/>
              </a:rPr>
              <a:t>&lt; 59% ferimentos (4-7 anos) em uso de </a:t>
            </a:r>
            <a:r>
              <a:rPr lang="pt-BR" altLang="pt-BR" sz="2400" b="1" i="1" dirty="0" err="1">
                <a:ea typeface="Arial Unicode MS" panose="020B0604020202020204" pitchFamily="34" charset="-128"/>
                <a:cs typeface="Arial Unicode MS" panose="020B0604020202020204" pitchFamily="34" charset="-128"/>
              </a:rPr>
              <a:t>boosters</a:t>
            </a:r>
            <a:endParaRPr lang="pt-BR" altLang="pt-BR" sz="2400" b="1" i="1" dirty="0">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400" dirty="0">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r>
              <a:rPr lang="pt-BR" altLang="pt-BR" sz="2400" dirty="0" err="1">
                <a:ea typeface="Arial Unicode MS" panose="020B0604020202020204" pitchFamily="34" charset="-128"/>
                <a:cs typeface="Arial Unicode MS" panose="020B0604020202020204" pitchFamily="34" charset="-128"/>
              </a:rPr>
              <a:t>Arbogast</a:t>
            </a:r>
            <a:r>
              <a:rPr lang="pt-BR" altLang="pt-BR" sz="2400" dirty="0">
                <a:ea typeface="Arial Unicode MS" panose="020B0604020202020204" pitchFamily="34" charset="-128"/>
                <a:cs typeface="Arial Unicode MS" panose="020B0604020202020204" pitchFamily="34" charset="-128"/>
              </a:rPr>
              <a:t> </a:t>
            </a:r>
            <a:r>
              <a:rPr lang="pt-BR" altLang="pt-BR" sz="2400" dirty="0" smtClean="0">
                <a:ea typeface="Arial Unicode MS" panose="020B0604020202020204" pitchFamily="34" charset="-128"/>
                <a:cs typeface="Arial Unicode MS" panose="020B0604020202020204" pitchFamily="34" charset="-128"/>
              </a:rPr>
              <a:t>KB</a:t>
            </a:r>
            <a:r>
              <a:rPr lang="pt-BR" altLang="pt-BR" sz="2400" dirty="0">
                <a:ea typeface="Arial Unicode MS" panose="020B0604020202020204" pitchFamily="34" charset="-128"/>
                <a:cs typeface="Arial Unicode MS" panose="020B0604020202020204" pitchFamily="34" charset="-128"/>
              </a:rPr>
              <a:t> </a:t>
            </a:r>
            <a:r>
              <a:rPr lang="pt-BR" altLang="pt-BR" sz="2400" dirty="0" smtClean="0">
                <a:ea typeface="Arial Unicode MS" panose="020B0604020202020204" pitchFamily="34" charset="-128"/>
                <a:cs typeface="Arial Unicode MS" panose="020B0604020202020204" pitchFamily="34" charset="-128"/>
              </a:rPr>
              <a:t>     </a:t>
            </a:r>
            <a:r>
              <a:rPr lang="pt-BR" altLang="pt-BR" sz="2400" baseline="30000" dirty="0" smtClean="0">
                <a:cs typeface="Arial" panose="020B0604020202020204" pitchFamily="34" charset="0"/>
              </a:rPr>
              <a:t> </a:t>
            </a:r>
            <a:r>
              <a:rPr lang="pt-BR" altLang="pt-BR" sz="2400" dirty="0">
                <a:ea typeface="Arial Unicode MS" panose="020B0604020202020204" pitchFamily="34" charset="-128"/>
                <a:cs typeface="Arial Unicode MS" panose="020B0604020202020204" pitchFamily="34" charset="-128"/>
              </a:rPr>
              <a:t>&lt; 78% ferimentos graves e &lt; 79 hospitalizações</a:t>
            </a:r>
            <a:endParaRPr lang="pt-BR" altLang="pt-BR" sz="2400" baseline="30000" dirty="0">
              <a:cs typeface="Arial" panose="020B0604020202020204" pitchFamily="34" charset="0"/>
            </a:endParaRPr>
          </a:p>
          <a:p>
            <a:pPr fontAlgn="base">
              <a:spcBef>
                <a:spcPct val="0"/>
              </a:spcBef>
              <a:spcAft>
                <a:spcPct val="0"/>
              </a:spcAft>
              <a:buFontTx/>
              <a:buNone/>
            </a:pPr>
            <a:endParaRPr lang="pt-BR" altLang="pt-BR" sz="2400" dirty="0">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r>
              <a:rPr lang="pt-BR" altLang="pt-BR" sz="2400" dirty="0" smtClean="0">
                <a:ea typeface="Arial Unicode MS" panose="020B0604020202020204" pitchFamily="34" charset="-128"/>
                <a:cs typeface="Arial Unicode MS" panose="020B0604020202020204" pitchFamily="34" charset="-128"/>
              </a:rPr>
              <a:t>OMS</a:t>
            </a:r>
            <a:r>
              <a:rPr lang="pt-BR" altLang="pt-BR" sz="2400" dirty="0">
                <a:ea typeface="Arial Unicode MS" panose="020B0604020202020204" pitchFamily="34" charset="-128"/>
                <a:cs typeface="Arial Unicode MS" panose="020B0604020202020204" pitchFamily="34" charset="-128"/>
              </a:rPr>
              <a:t> </a:t>
            </a:r>
            <a:r>
              <a:rPr lang="pt-BR" altLang="pt-BR" sz="2400" dirty="0" smtClean="0">
                <a:ea typeface="Arial Unicode MS" panose="020B0604020202020204" pitchFamily="34" charset="-128"/>
                <a:cs typeface="Arial Unicode MS" panose="020B0604020202020204" pitchFamily="34" charset="-128"/>
              </a:rPr>
              <a:t>              </a:t>
            </a:r>
            <a:r>
              <a:rPr lang="pt-BR" altLang="pt-BR" sz="2400" b="1" baseline="30000" dirty="0" smtClean="0">
                <a:ea typeface="Arial Unicode MS" panose="020B0604020202020204" pitchFamily="34" charset="-128"/>
                <a:cs typeface="Arial Unicode MS" panose="020B0604020202020204" pitchFamily="34" charset="-128"/>
              </a:rPr>
              <a:t>       </a:t>
            </a:r>
            <a:r>
              <a:rPr lang="pt-BR" altLang="pt-BR" sz="2400" dirty="0">
                <a:ea typeface="Arial Unicode MS" panose="020B0604020202020204" pitchFamily="34" charset="-128"/>
                <a:cs typeface="Arial Unicode MS" panose="020B0604020202020204" pitchFamily="34" charset="-128"/>
              </a:rPr>
              <a:t>&lt; 71% risco de morte (0-12 meses) &lt; 54% (1-4 anos)</a:t>
            </a:r>
            <a:endParaRPr lang="pt-BR" altLang="pt-BR" sz="2400" b="1" baseline="30000" dirty="0">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400" dirty="0"/>
          </a:p>
        </p:txBody>
      </p:sp>
      <p:sp>
        <p:nvSpPr>
          <p:cNvPr id="167941" name="Text Box 5"/>
          <p:cNvSpPr txBox="1">
            <a:spLocks noChangeArrowheads="1"/>
          </p:cNvSpPr>
          <p:nvPr/>
        </p:nvSpPr>
        <p:spPr bwMode="auto">
          <a:xfrm>
            <a:off x="863030" y="838201"/>
            <a:ext cx="104796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pt-BR" altLang="pt-BR" sz="2400" b="1" dirty="0">
                <a:latin typeface="Georgia" panose="02040502050405020303" pitchFamily="18" charset="0"/>
                <a:ea typeface="Arial Unicode MS" panose="020B0604020202020204" pitchFamily="34" charset="-128"/>
                <a:cs typeface="Arial Unicode MS" panose="020B0604020202020204" pitchFamily="34" charset="-128"/>
              </a:rPr>
              <a:t>Redução do risco de morte ou ferimentos em crianças transportadas usando adequadamente dispositivos de retenção</a:t>
            </a:r>
            <a:endParaRPr lang="pt-BR" altLang="pt-BR" sz="2400" dirty="0">
              <a:latin typeface="Georgia" panose="02040502050405020303" pitchFamily="18" charset="0"/>
            </a:endParaRPr>
          </a:p>
        </p:txBody>
      </p:sp>
      <p:sp>
        <p:nvSpPr>
          <p:cNvPr id="167942" name="Text Box 6"/>
          <p:cNvSpPr txBox="1">
            <a:spLocks noChangeArrowheads="1"/>
          </p:cNvSpPr>
          <p:nvPr/>
        </p:nvSpPr>
        <p:spPr bwMode="auto">
          <a:xfrm>
            <a:off x="6232525" y="4967288"/>
            <a:ext cx="1841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pt-BR" altLang="pt-BR" sz="2000">
              <a:solidFill>
                <a:srgbClr val="000000"/>
              </a:solidFill>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000">
              <a:solidFill>
                <a:srgbClr val="000000"/>
              </a:solidFill>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000">
              <a:solidFill>
                <a:srgbClr val="000000"/>
              </a:solidFill>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000">
              <a:solidFill>
                <a:srgbClr val="000000"/>
              </a:solidFill>
              <a:ea typeface="Arial Unicode MS" panose="020B0604020202020204" pitchFamily="34" charset="-128"/>
              <a:cs typeface="Arial Unicode MS" panose="020B0604020202020204" pitchFamily="34" charset="-128"/>
            </a:endParaRPr>
          </a:p>
          <a:p>
            <a:pPr fontAlgn="base">
              <a:spcBef>
                <a:spcPct val="0"/>
              </a:spcBef>
              <a:spcAft>
                <a:spcPct val="0"/>
              </a:spcAft>
              <a:buFontTx/>
              <a:buNone/>
            </a:pPr>
            <a:endParaRPr lang="pt-BR" altLang="pt-BR" sz="240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68963" name="Text Box 3"/>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68964" name="Text Box 4"/>
          <p:cNvSpPr txBox="1">
            <a:spLocks noChangeArrowheads="1"/>
          </p:cNvSpPr>
          <p:nvPr/>
        </p:nvSpPr>
        <p:spPr bwMode="auto">
          <a:xfrm>
            <a:off x="945222" y="750870"/>
            <a:ext cx="10366625" cy="5581650"/>
          </a:xfrm>
          <a:prstGeom prst="rect">
            <a:avLst/>
          </a:prstGeom>
          <a:solidFill>
            <a:srgbClr val="FBFBFB"/>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pt-BR" altLang="pt-BR" sz="2800" b="1" dirty="0">
                <a:latin typeface="Arial Unicode MS" panose="020B0604020202020204" pitchFamily="34" charset="-128"/>
                <a:cs typeface="Arial" panose="020B0604020202020204" pitchFamily="34" charset="0"/>
              </a:rPr>
              <a:t>Crianças em uso de dispositivos de retenção apropriados</a:t>
            </a:r>
            <a:r>
              <a:rPr lang="pt-BR" altLang="pt-BR" sz="2800" b="1" dirty="0" smtClean="0">
                <a:latin typeface="Arial Unicode MS" panose="020B0604020202020204" pitchFamily="34" charset="-128"/>
                <a:cs typeface="Arial" panose="020B0604020202020204" pitchFamily="34" charset="0"/>
              </a:rPr>
              <a:t>, no </a:t>
            </a:r>
            <a:r>
              <a:rPr lang="pt-BR" altLang="pt-BR" sz="2800" b="1" dirty="0">
                <a:latin typeface="Arial Unicode MS" panose="020B0604020202020204" pitchFamily="34" charset="-128"/>
                <a:cs typeface="Arial" panose="020B0604020202020204" pitchFamily="34" charset="0"/>
              </a:rPr>
              <a:t>caso de acidente automobilístico</a:t>
            </a:r>
            <a:r>
              <a:rPr lang="pt-BR" altLang="pt-BR" sz="2800" b="1" dirty="0">
                <a:cs typeface="Arial" panose="020B0604020202020204" pitchFamily="34" charset="0"/>
              </a:rPr>
              <a:t>:</a:t>
            </a:r>
          </a:p>
          <a:p>
            <a:pPr algn="just" fontAlgn="base">
              <a:spcBef>
                <a:spcPct val="0"/>
              </a:spcBef>
              <a:spcAft>
                <a:spcPct val="0"/>
              </a:spcAft>
              <a:buFontTx/>
              <a:buNone/>
            </a:pPr>
            <a:endParaRPr lang="pt-BR" altLang="pt-BR" sz="2400" dirty="0">
              <a:solidFill>
                <a:srgbClr val="000000"/>
              </a:solidFill>
              <a:cs typeface="Arial" panose="020B0604020202020204" pitchFamily="34" charset="0"/>
            </a:endParaRPr>
          </a:p>
          <a:p>
            <a:pPr algn="just" fontAlgn="base">
              <a:spcBef>
                <a:spcPct val="0"/>
              </a:spcBef>
              <a:spcAft>
                <a:spcPct val="0"/>
              </a:spcAft>
              <a:buFont typeface="Wingdings" panose="05000000000000000000" pitchFamily="2" charset="2"/>
              <a:buChar char="Ø"/>
            </a:pPr>
            <a:r>
              <a:rPr lang="pt-BR" altLang="pt-BR" sz="2400" dirty="0">
                <a:solidFill>
                  <a:srgbClr val="000000"/>
                </a:solidFill>
                <a:cs typeface="Arial" panose="020B0604020202020204" pitchFamily="34" charset="0"/>
              </a:rPr>
              <a:t> </a:t>
            </a:r>
            <a:r>
              <a:rPr lang="pt-BR" altLang="pt-BR" sz="2400" dirty="0" smtClean="0">
                <a:solidFill>
                  <a:srgbClr val="000000"/>
                </a:solidFill>
                <a:cs typeface="Arial" panose="020B0604020202020204" pitchFamily="34" charset="0"/>
              </a:rPr>
              <a:t> </a:t>
            </a:r>
            <a:r>
              <a:rPr lang="pt-BR" altLang="pt-BR" sz="2800" dirty="0" smtClean="0">
                <a:solidFill>
                  <a:srgbClr val="000000"/>
                </a:solidFill>
                <a:cs typeface="Arial" panose="020B0604020202020204" pitchFamily="34" charset="0"/>
              </a:rPr>
              <a:t>têm </a:t>
            </a:r>
            <a:r>
              <a:rPr lang="pt-BR" altLang="pt-BR" sz="2800" dirty="0">
                <a:solidFill>
                  <a:srgbClr val="000000"/>
                </a:solidFill>
                <a:cs typeface="Arial" panose="020B0604020202020204" pitchFamily="34" charset="0"/>
              </a:rPr>
              <a:t>alta </a:t>
            </a:r>
            <a:r>
              <a:rPr lang="pt-BR" altLang="pt-BR" sz="2800" dirty="0">
                <a:solidFill>
                  <a:srgbClr val="000000"/>
                </a:solidFill>
                <a:ea typeface="Arial Unicode MS" panose="020B0604020202020204" pitchFamily="34" charset="-128"/>
                <a:cs typeface="Arial Unicode MS" panose="020B0604020202020204" pitchFamily="34" charset="-128"/>
              </a:rPr>
              <a:t>redução nos índice de risco de morte e de sofrer ferimentos graves;</a:t>
            </a:r>
          </a:p>
          <a:p>
            <a:pPr fontAlgn="base">
              <a:spcBef>
                <a:spcPct val="0"/>
              </a:spcBef>
              <a:spcAft>
                <a:spcPct val="0"/>
              </a:spcAft>
              <a:buFont typeface="Wingdings" panose="05000000000000000000" pitchFamily="2" charset="2"/>
              <a:buChar char="Ø"/>
            </a:pPr>
            <a:endParaRPr lang="pt-BR" altLang="pt-BR" sz="2800" dirty="0">
              <a:solidFill>
                <a:srgbClr val="000000"/>
              </a:solidFill>
              <a:ea typeface="Arial Unicode MS" panose="020B0604020202020204" pitchFamily="34" charset="-128"/>
              <a:cs typeface="Arial Unicode MS" panose="020B0604020202020204" pitchFamily="34" charset="-128"/>
            </a:endParaRPr>
          </a:p>
          <a:p>
            <a:pPr fontAlgn="base">
              <a:spcBef>
                <a:spcPct val="0"/>
              </a:spcBef>
              <a:spcAft>
                <a:spcPct val="0"/>
              </a:spcAft>
              <a:buFont typeface="Wingdings" panose="05000000000000000000" pitchFamily="2" charset="2"/>
              <a:buChar char="Ø"/>
            </a:pPr>
            <a:r>
              <a:rPr lang="pt-BR" altLang="pt-BR" sz="2800" dirty="0">
                <a:solidFill>
                  <a:srgbClr val="000000"/>
                </a:solidFill>
                <a:ea typeface="Arial Unicode MS" panose="020B0604020202020204" pitchFamily="34" charset="-128"/>
                <a:cs typeface="Arial Unicode MS" panose="020B0604020202020204" pitchFamily="34" charset="-128"/>
              </a:rPr>
              <a:t> apresentam ocorrência de trauma de crânio até 4,2 vezes menor para a faixa etária de 2 a 5 anos;</a:t>
            </a:r>
          </a:p>
          <a:p>
            <a:pPr fontAlgn="base">
              <a:spcBef>
                <a:spcPct val="0"/>
              </a:spcBef>
              <a:spcAft>
                <a:spcPct val="0"/>
              </a:spcAft>
              <a:buFont typeface="Wingdings" panose="05000000000000000000" pitchFamily="2" charset="2"/>
              <a:buChar char="Ø"/>
            </a:pPr>
            <a:endParaRPr lang="pt-BR" altLang="pt-BR" sz="2800" dirty="0">
              <a:solidFill>
                <a:srgbClr val="000000"/>
              </a:solidFill>
              <a:ea typeface="Arial Unicode MS" panose="020B0604020202020204" pitchFamily="34" charset="-128"/>
              <a:cs typeface="Arial Unicode MS" panose="020B0604020202020204" pitchFamily="34" charset="-128"/>
            </a:endParaRPr>
          </a:p>
          <a:p>
            <a:pPr algn="just" fontAlgn="base">
              <a:spcBef>
                <a:spcPct val="0"/>
              </a:spcBef>
              <a:spcAft>
                <a:spcPct val="0"/>
              </a:spcAft>
              <a:buFont typeface="Wingdings" panose="05000000000000000000" pitchFamily="2" charset="2"/>
              <a:buChar char="Ø"/>
            </a:pPr>
            <a:r>
              <a:rPr lang="pt-BR" altLang="pt-BR" sz="2800" dirty="0">
                <a:solidFill>
                  <a:srgbClr val="000000"/>
                </a:solidFill>
                <a:ea typeface="Arial Unicode MS" panose="020B0604020202020204" pitchFamily="34" charset="-128"/>
                <a:cs typeface="Arial Unicode MS" panose="020B0604020202020204" pitchFamily="34" charset="-128"/>
              </a:rPr>
              <a:t> de 4 a 7 anos, usando cinto de segurança, posicionadas em </a:t>
            </a:r>
            <a:r>
              <a:rPr lang="pt-BR" altLang="pt-BR" sz="2800" b="1" i="1" dirty="0" err="1">
                <a:solidFill>
                  <a:srgbClr val="000000"/>
                </a:solidFill>
                <a:ea typeface="Arial Unicode MS" panose="020B0604020202020204" pitchFamily="34" charset="-128"/>
                <a:cs typeface="Arial Unicode MS" panose="020B0604020202020204" pitchFamily="34" charset="-128"/>
              </a:rPr>
              <a:t>boosters</a:t>
            </a:r>
            <a:r>
              <a:rPr lang="pt-BR" altLang="pt-BR" sz="2800" dirty="0">
                <a:solidFill>
                  <a:srgbClr val="000000"/>
                </a:solidFill>
                <a:ea typeface="Arial Unicode MS" panose="020B0604020202020204" pitchFamily="34" charset="-128"/>
                <a:cs typeface="Arial Unicode MS" panose="020B0604020202020204" pitchFamily="34" charset="-128"/>
              </a:rPr>
              <a:t> apresentam acentuada redução dos ferimentos classicamente associados aos acidentes de trânsito: cabeça, pescoço, coluna, abdome e membros inferiores.</a:t>
            </a:r>
            <a:endParaRPr lang="pt-BR" altLang="pt-BR" sz="2800" dirty="0">
              <a:solidFill>
                <a:srgbClr val="00000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Text Box 3"/>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2" name="Retângulo 1"/>
          <p:cNvSpPr/>
          <p:nvPr/>
        </p:nvSpPr>
        <p:spPr>
          <a:xfrm>
            <a:off x="539461" y="340998"/>
            <a:ext cx="10941842" cy="1446550"/>
          </a:xfrm>
          <a:prstGeom prst="rect">
            <a:avLst/>
          </a:prstGeom>
          <a:noFill/>
        </p:spPr>
        <p:txBody>
          <a:bodyPr wrap="none" lIns="91440" tIns="45720" rIns="91440" bIns="45720">
            <a:spAutoFit/>
          </a:bodyPr>
          <a:lstStyle/>
          <a:p>
            <a:pPr algn="ctr" fontAlgn="base">
              <a:spcBef>
                <a:spcPct val="0"/>
              </a:spcBef>
              <a:spcAft>
                <a:spcPct val="0"/>
              </a:spcAft>
              <a:buFontTx/>
              <a:buNone/>
            </a:pPr>
            <a:r>
              <a:rPr lang="pt-BR" altLang="pt-BR"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Arial Unicode MS" panose="020B0604020202020204" pitchFamily="34" charset="-128"/>
                <a:cs typeface="Arial Unicode MS" panose="020B0604020202020204" pitchFamily="34" charset="-128"/>
              </a:rPr>
              <a:t>Se utilizarem apenas o cinto de segurança do</a:t>
            </a:r>
          </a:p>
          <a:p>
            <a:pPr algn="ctr" fontAlgn="base">
              <a:spcBef>
                <a:spcPct val="0"/>
              </a:spcBef>
              <a:spcAft>
                <a:spcPct val="0"/>
              </a:spcAft>
              <a:buFontTx/>
              <a:buNone/>
            </a:pPr>
            <a:r>
              <a:rPr lang="pt-BR" altLang="pt-BR"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Arial Unicode MS" panose="020B0604020202020204" pitchFamily="34" charset="-128"/>
                <a:cs typeface="Arial Unicode MS" panose="020B0604020202020204" pitchFamily="34" charset="-128"/>
              </a:rPr>
              <a:t> veículo</a:t>
            </a:r>
            <a:r>
              <a:rPr lang="pt-BR" altLang="pt-BR" sz="4400" b="1" cap="none" spc="0" baseline="3000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Arial" panose="020B0604020202020204" pitchFamily="34" charset="0"/>
              </a:rPr>
              <a:t> </a:t>
            </a:r>
            <a:r>
              <a:rPr lang="pt-BR" altLang="pt-BR"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Arial Unicode MS" panose="020B0604020202020204" pitchFamily="34" charset="-128"/>
                <a:cs typeface="Arial Unicode MS" panose="020B0604020202020204" pitchFamily="34" charset="-128"/>
              </a:rPr>
              <a:t>apresentarão acréscimo </a:t>
            </a:r>
            <a:r>
              <a:rPr lang="pt-BR" altLang="pt-BR"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Arial Unicode MS" panose="020B0604020202020204" pitchFamily="34" charset="-128"/>
                <a:cs typeface="Arial Unicode MS" panose="020B0604020202020204" pitchFamily="34" charset="-128"/>
              </a:rPr>
              <a:t>de:</a:t>
            </a:r>
            <a:endParaRPr lang="pt-BR"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Retângulo 2"/>
          <p:cNvSpPr/>
          <p:nvPr/>
        </p:nvSpPr>
        <p:spPr>
          <a:xfrm>
            <a:off x="539461" y="2895600"/>
            <a:ext cx="11078930" cy="830997"/>
          </a:xfrm>
          <a:prstGeom prst="rect">
            <a:avLst/>
          </a:prstGeom>
          <a:noFill/>
        </p:spPr>
        <p:txBody>
          <a:bodyPr wrap="none" lIns="91440" tIns="45720" rIns="91440" bIns="45720">
            <a:spAutoFit/>
          </a:bodyPr>
          <a:lstStyle/>
          <a:p>
            <a:pPr algn="ctr"/>
            <a:r>
              <a:rPr lang="pt-BR" altLang="pt-BR"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ea typeface="Arial Unicode MS" panose="020B0604020202020204" pitchFamily="34" charset="-128"/>
                <a:cs typeface="Arial Unicode MS" panose="020B0604020202020204" pitchFamily="34" charset="-128"/>
              </a:rPr>
              <a:t>78</a:t>
            </a:r>
            <a:r>
              <a:rPr lang="pt-BR" altLang="pt-B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a typeface="Arial Unicode MS" panose="020B0604020202020204" pitchFamily="34" charset="-128"/>
                <a:cs typeface="Arial Unicode MS" panose="020B0604020202020204" pitchFamily="34" charset="-128"/>
              </a:rPr>
              <a:t>% no risco de sofrer ferimentos graves </a:t>
            </a:r>
            <a:endParaRPr lang="pt-B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tângulo 4"/>
          <p:cNvSpPr/>
          <p:nvPr/>
        </p:nvSpPr>
        <p:spPr>
          <a:xfrm>
            <a:off x="539461" y="4755685"/>
            <a:ext cx="10873618" cy="830997"/>
          </a:xfrm>
          <a:prstGeom prst="rect">
            <a:avLst/>
          </a:prstGeom>
          <a:noFill/>
        </p:spPr>
        <p:txBody>
          <a:bodyPr wrap="none" lIns="91440" tIns="45720" rIns="91440" bIns="45720">
            <a:spAutoFit/>
          </a:bodyPr>
          <a:lstStyle/>
          <a:p>
            <a:pPr algn="ctr"/>
            <a:r>
              <a:rPr lang="pt-BR" altLang="pt-B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a typeface="Arial Unicode MS" panose="020B0604020202020204" pitchFamily="34" charset="-128"/>
                <a:cs typeface="Arial Unicode MS" panose="020B0604020202020204" pitchFamily="34" charset="-128"/>
              </a:rPr>
              <a:t>79% de chance necessitar hospitalização</a:t>
            </a:r>
            <a:r>
              <a:rPr lang="pt-BR" altLang="pt-BR" sz="4800" b="1" cap="none" spc="0" baseline="30000" dirty="0">
                <a:ln w="9525">
                  <a:solidFill>
                    <a:schemeClr val="bg1"/>
                  </a:solidFill>
                  <a:prstDash val="solid"/>
                </a:ln>
                <a:solidFill>
                  <a:schemeClr val="tx1"/>
                </a:solidFill>
                <a:effectLst>
                  <a:outerShdw blurRad="12700" dist="38100" dir="2700000" algn="tl" rotWithShape="0">
                    <a:schemeClr val="bg1">
                      <a:lumMod val="50000"/>
                    </a:schemeClr>
                  </a:outerShdw>
                </a:effectLst>
                <a:cs typeface="Arial" panose="020B0604020202020204" pitchFamily="34" charset="0"/>
              </a:rPr>
              <a:t> </a:t>
            </a:r>
            <a:endParaRPr lang="pt-BR"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500026" y="1607018"/>
            <a:ext cx="8568647" cy="4031873"/>
          </a:xfrm>
          <a:prstGeom prst="rect">
            <a:avLst/>
          </a:prstGeom>
        </p:spPr>
        <p:txBody>
          <a:bodyPr wrap="square">
            <a:spAutoFit/>
          </a:bodyPr>
          <a:lstStyle/>
          <a:p>
            <a:pPr algn="just"/>
            <a:r>
              <a:rPr lang="pt-BR" sz="3200" dirty="0">
                <a:latin typeface="Georgia" panose="02040502050405020303" pitchFamily="18" charset="0"/>
              </a:rPr>
              <a:t>Segundo dados da Polícia Rodoviária Federal, divulgados em outubro </a:t>
            </a:r>
            <a:r>
              <a:rPr lang="pt-BR" sz="3200" dirty="0" smtClean="0">
                <a:latin typeface="Georgia" panose="02040502050405020303" pitchFamily="18" charset="0"/>
              </a:rPr>
              <a:t>de 2012</a:t>
            </a:r>
            <a:r>
              <a:rPr lang="pt-BR" sz="3200" dirty="0">
                <a:latin typeface="Georgia" panose="02040502050405020303" pitchFamily="18" charset="0"/>
              </a:rPr>
              <a:t>, o número de mortes no trânsito de crianças menores de dez anos caiu 23% </a:t>
            </a:r>
            <a:r>
              <a:rPr lang="pt-BR" sz="3200" dirty="0" smtClean="0">
                <a:latin typeface="Georgia" panose="02040502050405020303" pitchFamily="18" charset="0"/>
              </a:rPr>
              <a:t>no Brasil</a:t>
            </a:r>
            <a:r>
              <a:rPr lang="pt-BR" sz="3200" dirty="0">
                <a:latin typeface="Georgia" panose="02040502050405020303" pitchFamily="18" charset="0"/>
              </a:rPr>
              <a:t>, como reflexo da “Lei da Cadeirinha”, estabelecida </a:t>
            </a:r>
            <a:r>
              <a:rPr lang="pt-BR" sz="3200" dirty="0" smtClean="0">
                <a:latin typeface="Georgia" panose="02040502050405020303" pitchFamily="18" charset="0"/>
              </a:rPr>
              <a:t>pelo Denatran</a:t>
            </a:r>
            <a:r>
              <a:rPr lang="pt-BR" sz="3200" dirty="0">
                <a:latin typeface="Georgia" panose="02040502050405020303" pitchFamily="18" charset="0"/>
              </a:rPr>
              <a:t>, em 2008, </a:t>
            </a:r>
            <a:r>
              <a:rPr lang="pt-BR" sz="3200" dirty="0" smtClean="0">
                <a:latin typeface="Georgia" panose="02040502050405020303" pitchFamily="18" charset="0"/>
              </a:rPr>
              <a:t>que obriga </a:t>
            </a:r>
            <a:r>
              <a:rPr lang="pt-BR" sz="3200" dirty="0">
                <a:latin typeface="Georgia" panose="02040502050405020303" pitchFamily="18" charset="0"/>
              </a:rPr>
              <a:t>o uso do equipamento de segurança devidamente certificado pelo </a:t>
            </a:r>
            <a:r>
              <a:rPr lang="pt-BR" sz="3200" dirty="0" smtClean="0">
                <a:latin typeface="Georgia" panose="02040502050405020303" pitchFamily="18" charset="0"/>
              </a:rPr>
              <a:t> Inmetro</a:t>
            </a:r>
            <a:r>
              <a:rPr lang="pt-BR" sz="3200" dirty="0">
                <a:latin typeface="Georgia" panose="02040502050405020303" pitchFamily="18" charset="0"/>
              </a:rPr>
              <a:t>.</a:t>
            </a:r>
          </a:p>
        </p:txBody>
      </p:sp>
      <p:pic>
        <p:nvPicPr>
          <p:cNvPr id="1026" name="Picture 2" descr="Resultado de imagem para policia rodoviaria fede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37266" y="5198723"/>
            <a:ext cx="1253019" cy="148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981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ext Box 2"/>
          <p:cNvSpPr txBox="1">
            <a:spLocks noChangeArrowheads="1"/>
          </p:cNvSpPr>
          <p:nvPr/>
        </p:nvSpPr>
        <p:spPr bwMode="auto">
          <a:xfrm>
            <a:off x="1524000" y="1"/>
            <a:ext cx="9144000" cy="6958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en-US" altLang="pt-BR">
              <a:solidFill>
                <a:prstClr val="black"/>
              </a:solidFill>
            </a:endParaRPr>
          </a:p>
        </p:txBody>
      </p:sp>
      <p:pic>
        <p:nvPicPr>
          <p:cNvPr id="246787" name="Picture 3" descr="0,,5393836,00 JORNAL NAC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052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8" name="Text Box 4"/>
          <p:cNvSpPr txBox="1">
            <a:spLocks noChangeArrowheads="1"/>
          </p:cNvSpPr>
          <p:nvPr/>
        </p:nvSpPr>
        <p:spPr bwMode="auto">
          <a:xfrm>
            <a:off x="1524000" y="404813"/>
            <a:ext cx="9144000" cy="2492990"/>
          </a:xfrm>
          <a:prstGeom prst="rect">
            <a:avLst/>
          </a:prstGeom>
          <a:pattFill prst="pct5">
            <a:fgClr>
              <a:srgbClr val="F7F7F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BR" altLang="pt-BR" sz="2400" dirty="0">
                <a:solidFill>
                  <a:prstClr val="black"/>
                </a:solidFill>
                <a:latin typeface="Georgia" panose="02040502050405020303" pitchFamily="18" charset="0"/>
                <a:ea typeface="Arial Unicode MS" panose="020B0604020202020204" pitchFamily="34" charset="-128"/>
                <a:cs typeface="Arial Unicode MS" panose="020B0604020202020204" pitchFamily="34" charset="-128"/>
              </a:rPr>
              <a:t>Para os bombeiros, Júlia está viva graças ao cuidado </a:t>
            </a:r>
          </a:p>
          <a:p>
            <a:pPr algn="ctr"/>
            <a:r>
              <a:rPr lang="pt-BR" altLang="pt-BR" sz="2400" dirty="0">
                <a:solidFill>
                  <a:prstClr val="black"/>
                </a:solidFill>
                <a:latin typeface="Georgia" panose="02040502050405020303" pitchFamily="18" charset="0"/>
                <a:ea typeface="Arial Unicode MS" panose="020B0604020202020204" pitchFamily="34" charset="-128"/>
                <a:cs typeface="Arial Unicode MS" panose="020B0604020202020204" pitchFamily="34" charset="-128"/>
              </a:rPr>
              <a:t>dos pais. A menina estava numa cadeirinha para bebê</a:t>
            </a:r>
          </a:p>
          <a:p>
            <a:pPr algn="ctr"/>
            <a:r>
              <a:rPr lang="pt-BR" altLang="pt-BR" sz="2400" dirty="0">
                <a:solidFill>
                  <a:prstClr val="black"/>
                </a:solidFill>
                <a:latin typeface="Georgia" panose="02040502050405020303" pitchFamily="18" charset="0"/>
                <a:ea typeface="Arial Unicode MS" panose="020B0604020202020204" pitchFamily="34" charset="-128"/>
                <a:cs typeface="Arial Unicode MS" panose="020B0604020202020204" pitchFamily="34" charset="-128"/>
              </a:rPr>
              <a:t> e isso foi decisivo para a segurança dela. </a:t>
            </a:r>
          </a:p>
          <a:p>
            <a:pPr algn="ctr"/>
            <a:endParaRPr lang="pt-BR" altLang="pt-BR" sz="1200" dirty="0">
              <a:solidFill>
                <a:prstClr val="black"/>
              </a:solidFill>
              <a:latin typeface="Georgia" panose="02040502050405020303" pitchFamily="18" charset="0"/>
              <a:ea typeface="Arial Unicode MS" panose="020B0604020202020204" pitchFamily="34" charset="-128"/>
              <a:cs typeface="Arial Unicode MS" panose="020B0604020202020204" pitchFamily="34" charset="-128"/>
            </a:endParaRPr>
          </a:p>
          <a:p>
            <a:pPr algn="ctr"/>
            <a:r>
              <a:rPr lang="pt-BR" altLang="pt-BR" sz="2400" dirty="0">
                <a:solidFill>
                  <a:prstClr val="black"/>
                </a:solidFill>
                <a:latin typeface="Georgia" panose="02040502050405020303" pitchFamily="18" charset="0"/>
                <a:ea typeface="Arial Unicode MS" panose="020B0604020202020204" pitchFamily="34" charset="-128"/>
                <a:cs typeface="Arial Unicode MS" panose="020B0604020202020204" pitchFamily="34" charset="-128"/>
              </a:rPr>
              <a:t>“Realmente foi ela </a:t>
            </a:r>
            <a:r>
              <a:rPr lang="pt-BR" altLang="pt-BR" sz="2400" b="1" dirty="0">
                <a:solidFill>
                  <a:prstClr val="black"/>
                </a:solidFill>
                <a:latin typeface="Georgia" panose="02040502050405020303" pitchFamily="18" charset="0"/>
                <a:ea typeface="Arial Unicode MS" panose="020B0604020202020204" pitchFamily="34" charset="-128"/>
                <a:cs typeface="Arial Unicode MS" panose="020B0604020202020204" pitchFamily="34" charset="-128"/>
              </a:rPr>
              <a:t>estar no banco traseiro, presa</a:t>
            </a:r>
          </a:p>
          <a:p>
            <a:pPr algn="ctr"/>
            <a:r>
              <a:rPr lang="pt-BR" altLang="pt-BR" sz="2400" b="1" dirty="0">
                <a:solidFill>
                  <a:prstClr val="black"/>
                </a:solidFill>
                <a:latin typeface="Georgia" panose="02040502050405020303" pitchFamily="18" charset="0"/>
                <a:ea typeface="Arial Unicode MS" panose="020B0604020202020204" pitchFamily="34" charset="-128"/>
                <a:cs typeface="Arial Unicode MS" panose="020B0604020202020204" pitchFamily="34" charset="-128"/>
              </a:rPr>
              <a:t> à cadeirinha</a:t>
            </a:r>
            <a:r>
              <a:rPr lang="pt-BR" altLang="pt-BR" sz="2400" dirty="0">
                <a:solidFill>
                  <a:prstClr val="black"/>
                </a:solidFill>
                <a:latin typeface="Georgia" panose="02040502050405020303" pitchFamily="18" charset="0"/>
                <a:ea typeface="Arial Unicode MS" panose="020B0604020202020204" pitchFamily="34" charset="-128"/>
                <a:cs typeface="Arial Unicode MS" panose="020B0604020202020204" pitchFamily="34" charset="-128"/>
              </a:rPr>
              <a:t> que ajudou a manter a vida dela”,</a:t>
            </a:r>
          </a:p>
          <a:p>
            <a:pPr algn="ctr"/>
            <a:r>
              <a:rPr lang="pt-BR" altLang="pt-BR" sz="2400" dirty="0">
                <a:solidFill>
                  <a:prstClr val="black"/>
                </a:solidFill>
                <a:latin typeface="Georgia" panose="02040502050405020303" pitchFamily="18" charset="0"/>
                <a:ea typeface="Arial Unicode MS" panose="020B0604020202020204" pitchFamily="34" charset="-128"/>
                <a:cs typeface="Arial Unicode MS" panose="020B0604020202020204" pitchFamily="34" charset="-128"/>
              </a:rPr>
              <a:t> garante o bombeiro Antônio Pádua. </a:t>
            </a:r>
            <a:endParaRPr lang="pt-BR" altLang="pt-BR" sz="2400" dirty="0">
              <a:solidFill>
                <a:prstClr val="black"/>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75107" name="Text Box 3"/>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75108" name="Rectangle 4"/>
          <p:cNvSpPr>
            <a:spLocks noChangeArrowheads="1"/>
          </p:cNvSpPr>
          <p:nvPr/>
        </p:nvSpPr>
        <p:spPr bwMode="auto">
          <a:xfrm>
            <a:off x="1524000" y="1"/>
            <a:ext cx="9144000" cy="1870075"/>
          </a:xfrm>
          <a:prstGeom prst="rect">
            <a:avLst/>
          </a:prstGeom>
          <a:solidFill>
            <a:srgbClr val="00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4572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pt-BR" altLang="pt-BR" sz="2800" b="1">
                <a:solidFill>
                  <a:srgbClr val="000000"/>
                </a:solidFill>
                <a:ea typeface="Arial Unicode MS" panose="020B0604020202020204" pitchFamily="34" charset="-128"/>
                <a:cs typeface="Arial Unicode MS" panose="020B0604020202020204" pitchFamily="34" charset="-128"/>
              </a:rPr>
              <a:t>    </a:t>
            </a:r>
            <a:endParaRPr lang="pt-BR" altLang="pt-BR" sz="800">
              <a:solidFill>
                <a:srgbClr val="000000"/>
              </a:solidFill>
              <a:ea typeface="Arial Unicode MS" panose="020B0604020202020204" pitchFamily="34" charset="-128"/>
              <a:cs typeface="Arial Unicode MS" panose="020B0604020202020204" pitchFamily="34" charset="-128"/>
            </a:endParaRPr>
          </a:p>
          <a:p>
            <a:pPr algn="ctr" eaLnBrk="0" fontAlgn="base" hangingPunct="0">
              <a:spcBef>
                <a:spcPct val="0"/>
              </a:spcBef>
              <a:spcAft>
                <a:spcPct val="0"/>
              </a:spcAft>
              <a:buFontTx/>
              <a:buNone/>
            </a:pPr>
            <a:endParaRPr lang="pt-BR" altLang="pt-BR" b="1">
              <a:solidFill>
                <a:srgbClr val="000000"/>
              </a:solidFill>
              <a:ea typeface="Arial Unicode MS" panose="020B0604020202020204" pitchFamily="34" charset="-128"/>
              <a:cs typeface="Arial Unicode MS" panose="020B0604020202020204" pitchFamily="34" charset="-128"/>
            </a:endParaRPr>
          </a:p>
          <a:p>
            <a:pPr algn="ctr" eaLnBrk="0" fontAlgn="base" hangingPunct="0">
              <a:spcBef>
                <a:spcPct val="0"/>
              </a:spcBef>
              <a:spcAft>
                <a:spcPct val="0"/>
              </a:spcAft>
              <a:buFontTx/>
              <a:buNone/>
            </a:pPr>
            <a:r>
              <a:rPr lang="pt-BR" altLang="pt-BR" sz="2800">
                <a:solidFill>
                  <a:srgbClr val="000000"/>
                </a:solidFill>
                <a:latin typeface="Georgia" panose="02040502050405020303" pitchFamily="18" charset="0"/>
                <a:ea typeface="Arial Unicode MS" panose="020B0604020202020204" pitchFamily="34" charset="-128"/>
                <a:cs typeface="Arial Unicode MS" panose="020B0604020202020204" pitchFamily="34" charset="-128"/>
              </a:rPr>
              <a:t>Usado desde o nascimento até a criança completar</a:t>
            </a:r>
          </a:p>
          <a:p>
            <a:pPr algn="ctr" eaLnBrk="0" fontAlgn="base" hangingPunct="0">
              <a:spcBef>
                <a:spcPct val="0"/>
              </a:spcBef>
              <a:spcAft>
                <a:spcPct val="0"/>
              </a:spcAft>
              <a:buFontTx/>
              <a:buNone/>
            </a:pPr>
            <a:r>
              <a:rPr lang="pt-BR" altLang="pt-BR" sz="2800">
                <a:solidFill>
                  <a:srgbClr val="000000"/>
                </a:solidFill>
                <a:latin typeface="Georgia" panose="02040502050405020303" pitchFamily="18" charset="0"/>
                <a:ea typeface="Arial Unicode MS" panose="020B0604020202020204" pitchFamily="34" charset="-128"/>
                <a:cs typeface="Arial Unicode MS" panose="020B0604020202020204" pitchFamily="34" charset="-128"/>
              </a:rPr>
              <a:t> </a:t>
            </a:r>
            <a:r>
              <a:rPr lang="pt-BR" altLang="pt-BR" sz="2800">
                <a:solidFill>
                  <a:srgbClr val="CC3300"/>
                </a:solidFill>
                <a:latin typeface="Georgia" panose="02040502050405020303" pitchFamily="18" charset="0"/>
                <a:ea typeface="Arial Unicode MS" panose="020B0604020202020204" pitchFamily="34" charset="-128"/>
                <a:cs typeface="Arial Unicode MS" panose="020B0604020202020204" pitchFamily="34" charset="-128"/>
              </a:rPr>
              <a:t>1 ano de idade</a:t>
            </a:r>
            <a:r>
              <a:rPr lang="pt-BR" altLang="pt-BR" sz="2800">
                <a:solidFill>
                  <a:srgbClr val="000000"/>
                </a:solidFill>
                <a:latin typeface="Georgia" panose="02040502050405020303" pitchFamily="18" charset="0"/>
                <a:ea typeface="Arial Unicode MS" panose="020B0604020202020204" pitchFamily="34" charset="-128"/>
                <a:cs typeface="Arial Unicode MS" panose="020B0604020202020204" pitchFamily="34" charset="-128"/>
              </a:rPr>
              <a:t> e atingir o peso aproximado de </a:t>
            </a:r>
            <a:r>
              <a:rPr lang="pt-BR" altLang="pt-BR" sz="2800">
                <a:solidFill>
                  <a:srgbClr val="CC3300"/>
                </a:solidFill>
                <a:latin typeface="Georgia" panose="02040502050405020303" pitchFamily="18" charset="0"/>
                <a:ea typeface="Arial Unicode MS" panose="020B0604020202020204" pitchFamily="34" charset="-128"/>
                <a:cs typeface="Arial Unicode MS" panose="020B0604020202020204" pitchFamily="34" charset="-128"/>
              </a:rPr>
              <a:t>9kg</a:t>
            </a:r>
            <a:endParaRPr lang="pt-BR" altLang="pt-BR" sz="2800">
              <a:solidFill>
                <a:srgbClr val="CC3300"/>
              </a:solidFill>
              <a:latin typeface="Georgia" panose="02040502050405020303" pitchFamily="18" charset="0"/>
            </a:endParaRPr>
          </a:p>
        </p:txBody>
      </p:sp>
      <p:sp>
        <p:nvSpPr>
          <p:cNvPr id="175109" name="Text Box 5"/>
          <p:cNvSpPr txBox="1">
            <a:spLocks noChangeArrowheads="1"/>
          </p:cNvSpPr>
          <p:nvPr/>
        </p:nvSpPr>
        <p:spPr bwMode="auto">
          <a:xfrm>
            <a:off x="4479925" y="4689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endParaRPr lang="pt-BR" altLang="pt-BR" sz="2400">
              <a:solidFill>
                <a:srgbClr val="000000"/>
              </a:solidFill>
            </a:endParaRPr>
          </a:p>
        </p:txBody>
      </p:sp>
      <p:pic>
        <p:nvPicPr>
          <p:cNvPr id="175110" name="Picture 6" descr="assento_infantil"/>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2495550" y="1849439"/>
            <a:ext cx="74168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1" name="WordArt 7"/>
          <p:cNvSpPr>
            <a:spLocks noChangeArrowheads="1" noChangeShapeType="1"/>
          </p:cNvSpPr>
          <p:nvPr/>
        </p:nvSpPr>
        <p:spPr bwMode="auto">
          <a:xfrm>
            <a:off x="3863975" y="381001"/>
            <a:ext cx="4699000" cy="46672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pt-BR" sz="3200" kern="10">
                <a:ln w="19050">
                  <a:solidFill>
                    <a:srgbClr val="99CCFF"/>
                  </a:solidFill>
                  <a:round/>
                  <a:headEnd/>
                  <a:tailEnd/>
                </a:ln>
                <a:solidFill>
                  <a:srgbClr val="0066CC"/>
                </a:solidFill>
                <a:effectLst>
                  <a:outerShdw dist="35921" dir="2700000" algn="ctr" rotWithShape="0">
                    <a:srgbClr val="990000"/>
                  </a:outerShdw>
                </a:effectLst>
                <a:latin typeface="Georgia" panose="02040502050405020303" pitchFamily="18" charset="0"/>
              </a:rPr>
              <a:t> ASSENTO INFANTIL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78179" name="Text Box 3"/>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78180" name="Rectangle 4"/>
          <p:cNvSpPr>
            <a:spLocks noChangeArrowheads="1"/>
          </p:cNvSpPr>
          <p:nvPr/>
        </p:nvSpPr>
        <p:spPr bwMode="auto">
          <a:xfrm>
            <a:off x="1524000" y="1"/>
            <a:ext cx="9144000" cy="1196975"/>
          </a:xfrm>
          <a:prstGeom prst="rect">
            <a:avLst/>
          </a:prstGeom>
          <a:solidFill>
            <a:srgbClr val="00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457200" algn="l"/>
              </a:tabLst>
              <a:defRPr sz="3200">
                <a:solidFill>
                  <a:schemeClr val="tx1"/>
                </a:solidFill>
                <a:latin typeface="Times New Roman" panose="02020603050405020304" pitchFamily="18" charset="0"/>
              </a:defRPr>
            </a:lvl1pPr>
            <a:lvl2pPr marL="742950" indent="-285750">
              <a:spcBef>
                <a:spcPct val="20000"/>
              </a:spcBef>
              <a:buChar char="–"/>
              <a:tabLst>
                <a:tab pos="457200" algn="l"/>
              </a:tabLst>
              <a:defRPr sz="2800">
                <a:solidFill>
                  <a:schemeClr val="tx1"/>
                </a:solidFill>
                <a:latin typeface="Times New Roman" panose="02020603050405020304" pitchFamily="18" charset="0"/>
              </a:defRPr>
            </a:lvl2pPr>
            <a:lvl3pPr marL="1143000" indent="-228600">
              <a:spcBef>
                <a:spcPct val="20000"/>
              </a:spcBef>
              <a:buChar char="•"/>
              <a:tabLst>
                <a:tab pos="457200" algn="l"/>
              </a:tabLst>
              <a:defRPr sz="2400">
                <a:solidFill>
                  <a:schemeClr val="tx1"/>
                </a:solidFill>
                <a:latin typeface="Times New Roman" panose="02020603050405020304" pitchFamily="18" charset="0"/>
              </a:defRPr>
            </a:lvl3pPr>
            <a:lvl4pPr marL="1600200" indent="-228600">
              <a:spcBef>
                <a:spcPct val="20000"/>
              </a:spcBef>
              <a:buChar char="–"/>
              <a:tabLst>
                <a:tab pos="457200" algn="l"/>
              </a:tabLst>
              <a:defRPr sz="2000">
                <a:solidFill>
                  <a:schemeClr val="tx1"/>
                </a:solidFill>
                <a:latin typeface="Times New Roman" panose="02020603050405020304" pitchFamily="18" charset="0"/>
              </a:defRPr>
            </a:lvl4pPr>
            <a:lvl5pPr marL="2057400" indent="-228600">
              <a:spcBef>
                <a:spcPct val="20000"/>
              </a:spcBef>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457200" algn="l"/>
              </a:tabLst>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pt-BR" altLang="pt-BR" sz="2400" b="1">
              <a:solidFill>
                <a:srgbClr val="000000"/>
              </a:solidFill>
              <a:cs typeface="Arial" panose="020B0604020202020204" pitchFamily="34" charset="0"/>
            </a:endParaRPr>
          </a:p>
          <a:p>
            <a:pPr algn="ctr" fontAlgn="base">
              <a:spcBef>
                <a:spcPct val="0"/>
              </a:spcBef>
              <a:spcAft>
                <a:spcPct val="0"/>
              </a:spcAft>
              <a:buFontTx/>
              <a:buNone/>
            </a:pPr>
            <a:endParaRPr lang="pt-BR" altLang="pt-BR" sz="2400" b="1">
              <a:solidFill>
                <a:srgbClr val="000000"/>
              </a:solidFill>
              <a:cs typeface="Arial" panose="020B0604020202020204" pitchFamily="34" charset="0"/>
            </a:endParaRPr>
          </a:p>
          <a:p>
            <a:pPr algn="ctr" fontAlgn="base">
              <a:spcBef>
                <a:spcPct val="0"/>
              </a:spcBef>
              <a:spcAft>
                <a:spcPct val="0"/>
              </a:spcAft>
              <a:buFontTx/>
              <a:buNone/>
            </a:pPr>
            <a:endParaRPr lang="pt-BR" altLang="pt-BR" sz="2400" b="1">
              <a:solidFill>
                <a:srgbClr val="000000"/>
              </a:solidFill>
              <a:cs typeface="Arial" panose="020B0604020202020204" pitchFamily="34" charset="0"/>
            </a:endParaRPr>
          </a:p>
        </p:txBody>
      </p:sp>
      <p:sp>
        <p:nvSpPr>
          <p:cNvPr id="178181" name="WordArt 5"/>
          <p:cNvSpPr>
            <a:spLocks noChangeArrowheads="1" noChangeShapeType="1"/>
          </p:cNvSpPr>
          <p:nvPr/>
        </p:nvSpPr>
        <p:spPr bwMode="auto">
          <a:xfrm>
            <a:off x="3359151" y="260351"/>
            <a:ext cx="6029325" cy="466725"/>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pt-BR" sz="3200" b="1" kern="10">
                <a:ln w="19050">
                  <a:solidFill>
                    <a:srgbClr val="99CCFF"/>
                  </a:solidFill>
                  <a:round/>
                  <a:headEnd/>
                  <a:tailEnd/>
                </a:ln>
                <a:solidFill>
                  <a:srgbClr val="3333CC"/>
                </a:solidFill>
                <a:effectLst>
                  <a:outerShdw dist="35921" dir="2700000" algn="ctr" rotWithShape="0">
                    <a:srgbClr val="990000"/>
                  </a:outerShdw>
                </a:effectLst>
                <a:latin typeface="Georgia" panose="02040502050405020303" pitchFamily="18" charset="0"/>
              </a:rPr>
              <a:t>CADEIRINHA DE SEGURANÇA </a:t>
            </a:r>
          </a:p>
        </p:txBody>
      </p:sp>
      <p:sp>
        <p:nvSpPr>
          <p:cNvPr id="178182" name="Text Box 6"/>
          <p:cNvSpPr txBox="1">
            <a:spLocks noChangeArrowheads="1"/>
          </p:cNvSpPr>
          <p:nvPr/>
        </p:nvSpPr>
        <p:spPr bwMode="auto">
          <a:xfrm>
            <a:off x="1524000" y="914400"/>
            <a:ext cx="9144000" cy="156966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pt-BR" altLang="pt-BR" sz="2400">
                <a:solidFill>
                  <a:srgbClr val="000000"/>
                </a:solidFill>
                <a:latin typeface="Georgia" panose="02040502050405020303" pitchFamily="18" charset="0"/>
                <a:cs typeface="Arial" panose="020B0604020202020204" pitchFamily="34" charset="0"/>
              </a:rPr>
              <a:t>Ao completar 1 ano e até os 4 anos de idade (aproximadamente 18Kg), o assento deve ser instalado na posição vertical voltado para o painel dianteiro do veículo, sempre que possível mantido na posição central do banco traseiro</a:t>
            </a:r>
            <a:endParaRPr lang="pt-BR" altLang="pt-BR" sz="1800">
              <a:solidFill>
                <a:srgbClr val="000000"/>
              </a:solidFill>
              <a:latin typeface="Georgia" panose="02040502050405020303" pitchFamily="18" charset="0"/>
            </a:endParaRPr>
          </a:p>
        </p:txBody>
      </p:sp>
      <p:pic>
        <p:nvPicPr>
          <p:cNvPr id="178183" name="Picture 7" descr="cadeirinha"/>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2855914" y="2565400"/>
            <a:ext cx="6480175"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2006411113973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3810000" cy="44958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79203" name="Text Box 3"/>
          <p:cNvSpPr txBox="1">
            <a:spLocks noChangeArrowheads="1"/>
          </p:cNvSpPr>
          <p:nvPr/>
        </p:nvSpPr>
        <p:spPr bwMode="auto">
          <a:xfrm>
            <a:off x="5486400" y="1447800"/>
            <a:ext cx="5029200" cy="4483100"/>
          </a:xfrm>
          <a:prstGeom prst="rect">
            <a:avLst/>
          </a:prstGeom>
          <a:solidFill>
            <a:srgbClr val="00FFFF"/>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Font typeface="Wingdings" panose="05000000000000000000" pitchFamily="2" charset="2"/>
              <a:buNone/>
            </a:pPr>
            <a:r>
              <a:rPr lang="pt-BR" altLang="pt-BR" sz="2400" b="1">
                <a:solidFill>
                  <a:srgbClr val="000000"/>
                </a:solidFill>
                <a:latin typeface="Georgia" panose="02040502050405020303" pitchFamily="18" charset="0"/>
              </a:rPr>
              <a:t>Quando o assento se tornar pequeno devido o</a:t>
            </a:r>
          </a:p>
          <a:p>
            <a:pPr algn="ctr" eaLnBrk="0" fontAlgn="base" hangingPunct="0">
              <a:spcBef>
                <a:spcPct val="0"/>
              </a:spcBef>
              <a:spcAft>
                <a:spcPct val="0"/>
              </a:spcAft>
              <a:buFont typeface="Wingdings" panose="05000000000000000000" pitchFamily="2" charset="2"/>
              <a:buNone/>
            </a:pPr>
            <a:r>
              <a:rPr lang="pt-BR" altLang="pt-BR" sz="2400" b="1">
                <a:solidFill>
                  <a:srgbClr val="000000"/>
                </a:solidFill>
                <a:latin typeface="Georgia" panose="02040502050405020303" pitchFamily="18" charset="0"/>
              </a:rPr>
              <a:t>crescimento da criança mas ela ainda não alcançou altura suficiente para utilizar o cinto de segurança do automóvel, um </a:t>
            </a:r>
            <a:r>
              <a:rPr lang="pt-BR" altLang="pt-BR" sz="2400" b="1" i="1">
                <a:solidFill>
                  <a:srgbClr val="CC3300"/>
                </a:solidFill>
                <a:latin typeface="Georgia" panose="02040502050405020303" pitchFamily="18" charset="0"/>
              </a:rPr>
              <a:t>booster</a:t>
            </a:r>
            <a:r>
              <a:rPr lang="pt-BR" altLang="pt-BR" sz="2400" b="1" i="1">
                <a:solidFill>
                  <a:srgbClr val="000000"/>
                </a:solidFill>
                <a:latin typeface="Georgia" panose="02040502050405020303" pitchFamily="18" charset="0"/>
              </a:rPr>
              <a:t> </a:t>
            </a:r>
            <a:r>
              <a:rPr lang="pt-BR" altLang="pt-BR" sz="2400" b="1">
                <a:solidFill>
                  <a:srgbClr val="000000"/>
                </a:solidFill>
                <a:latin typeface="Georgia" panose="02040502050405020303" pitchFamily="18" charset="0"/>
              </a:rPr>
              <a:t>deverá ser ajustado firmemente ao banco traseiro do automóvel permitindo que o cinto de segurança de 3 pontos fique colocado na posição correta</a:t>
            </a:r>
          </a:p>
        </p:txBody>
      </p:sp>
      <p:sp>
        <p:nvSpPr>
          <p:cNvPr id="179204" name="WordArt 4"/>
          <p:cNvSpPr>
            <a:spLocks noChangeArrowheads="1" noChangeShapeType="1"/>
          </p:cNvSpPr>
          <p:nvPr/>
        </p:nvSpPr>
        <p:spPr bwMode="auto">
          <a:xfrm>
            <a:off x="3432176" y="476250"/>
            <a:ext cx="5495925" cy="533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pt-BR" sz="3600" b="1" kern="10">
                <a:solidFill>
                  <a:srgbClr val="336699"/>
                </a:solidFill>
                <a:effectLst>
                  <a:outerShdw dist="45791" dir="2021404" algn="ctr" rotWithShape="0">
                    <a:srgbClr val="C0C0C0"/>
                  </a:outerShdw>
                </a:effectLst>
                <a:latin typeface="Georgia" panose="02040502050405020303" pitchFamily="18" charset="0"/>
              </a:rPr>
              <a:t>ASSENTO DE ELEVAÇÃO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1524000" y="1"/>
            <a:ext cx="9144000" cy="6958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en-US" altLang="pt-BR" dirty="0"/>
          </a:p>
        </p:txBody>
      </p:sp>
      <p:sp>
        <p:nvSpPr>
          <p:cNvPr id="218115" name="Text Box 3"/>
          <p:cNvSpPr txBox="1">
            <a:spLocks noChangeArrowheads="1"/>
          </p:cNvSpPr>
          <p:nvPr/>
        </p:nvSpPr>
        <p:spPr bwMode="auto">
          <a:xfrm>
            <a:off x="1703389" y="4868864"/>
            <a:ext cx="8785225" cy="1800225"/>
          </a:xfrm>
          <a:prstGeom prst="rect">
            <a:avLst/>
          </a:prstGeom>
          <a:pattFill prst="pct5">
            <a:fgClr>
              <a:srgbClr val="F7F7F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sz="2800" dirty="0">
                <a:latin typeface="Georgia" panose="02040502050405020303" pitchFamily="18" charset="0"/>
              </a:rPr>
              <a:t>A utilização de assentos de segurança para crianças está entre as mais importantes medidas preventivas para reduzir mortes, ferimentos e incapacidades produzidas pelos acidentes de trânsito.</a:t>
            </a:r>
            <a:endParaRPr lang="en-US" altLang="pt-BR" sz="2800" dirty="0">
              <a:latin typeface="Georgia" panose="02040502050405020303" pitchFamily="18" charset="0"/>
            </a:endParaRPr>
          </a:p>
        </p:txBody>
      </p:sp>
      <p:pic>
        <p:nvPicPr>
          <p:cNvPr id="218116" name="Picture 4" descr="cadeirabe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1" y="836613"/>
            <a:ext cx="4989513"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4552950" y="24003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FontTx/>
              <a:buNone/>
            </a:pPr>
            <a:endParaRPr lang="pt-BR" altLang="pt-BR" sz="2400">
              <a:solidFill>
                <a:srgbClr val="000000"/>
              </a:solidFill>
            </a:endParaRPr>
          </a:p>
        </p:txBody>
      </p:sp>
      <p:pic>
        <p:nvPicPr>
          <p:cNvPr id="182275" name="Picture 3" descr="sindrome"/>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5410200" y="1371600"/>
            <a:ext cx="5257800" cy="3944938"/>
          </a:xfrm>
          <a:prstGeom prst="rect">
            <a:avLst/>
          </a:prstGeom>
          <a:solidFill>
            <a:srgbClr val="00FFFF"/>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Font typeface="Wingdings" panose="05000000000000000000" pitchFamily="2" charset="2"/>
              <a:buNone/>
            </a:pPr>
            <a:r>
              <a:rPr lang="pt-BR" altLang="pt-BR" sz="2800">
                <a:solidFill>
                  <a:srgbClr val="000000"/>
                </a:solidFill>
                <a:latin typeface="Georgia" panose="02040502050405020303" pitchFamily="18" charset="0"/>
                <a:cs typeface="Arial" panose="020B0604020202020204" pitchFamily="34" charset="0"/>
              </a:rPr>
              <a:t>Quando a criança puder utilizar apropriadamente o cinto de segurança, a faixa transversal deverá passar sobre o ombro e diagonalmente pelo tórax e a faixa sub-abdominal deverá ficar apoiada nas saliências ósseas do quadril ou sobre a porção superior das coxas</a:t>
            </a:r>
            <a:endParaRPr lang="pt-BR" altLang="pt-BR" sz="2800">
              <a:solidFill>
                <a:srgbClr val="000000"/>
              </a:solidFill>
              <a:latin typeface="Georgia" panose="02040502050405020303" pitchFamily="18" charset="0"/>
            </a:endParaRPr>
          </a:p>
        </p:txBody>
      </p:sp>
      <p:pic>
        <p:nvPicPr>
          <p:cNvPr id="183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3657600" cy="39624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83300" name="WordArt 4"/>
          <p:cNvSpPr>
            <a:spLocks noChangeArrowheads="1" noChangeShapeType="1"/>
          </p:cNvSpPr>
          <p:nvPr/>
        </p:nvSpPr>
        <p:spPr bwMode="auto">
          <a:xfrm>
            <a:off x="3200400" y="228600"/>
            <a:ext cx="5962650" cy="762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eaLnBrk="0" fontAlgn="base" hangingPunct="0">
              <a:spcBef>
                <a:spcPct val="0"/>
              </a:spcBef>
              <a:spcAft>
                <a:spcPct val="0"/>
              </a:spcAft>
            </a:pPr>
            <a:r>
              <a:rPr lang="pt-BR"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atin typeface="Georgia" panose="02040502050405020303" pitchFamily="18" charset="0"/>
              </a:rPr>
              <a:t>CINTO DE SEGURANÇA DO VEÍCULO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1524000" y="1"/>
            <a:ext cx="9144000" cy="6958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en-US" altLang="pt-BR">
              <a:solidFill>
                <a:prstClr val="black"/>
              </a:solidFill>
            </a:endParaRPr>
          </a:p>
        </p:txBody>
      </p:sp>
      <p:sp>
        <p:nvSpPr>
          <p:cNvPr id="254979" name="Text Box 3"/>
          <p:cNvSpPr txBox="1">
            <a:spLocks noChangeArrowheads="1"/>
          </p:cNvSpPr>
          <p:nvPr/>
        </p:nvSpPr>
        <p:spPr bwMode="auto">
          <a:xfrm>
            <a:off x="1524000" y="1484314"/>
            <a:ext cx="9144000" cy="2554545"/>
          </a:xfrm>
          <a:prstGeom prst="rect">
            <a:avLst/>
          </a:prstGeom>
          <a:pattFill prst="wdDnDiag">
            <a:fgClr>
              <a:srgbClr val="F7F7F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BR" altLang="pt-BR" sz="3200">
                <a:solidFill>
                  <a:prstClr val="black"/>
                </a:solidFill>
                <a:latin typeface="Times New Roman" panose="02020603050405020304" pitchFamily="18" charset="0"/>
                <a:cs typeface="Arial" panose="020B0604020202020204" pitchFamily="34" charset="0"/>
              </a:rPr>
              <a:t>Quando uma criança passa a utilizar prematuramente o cinto de segurança do veículo, a faixa sub-abdominal posiciona-se sobre o abdome e a transversal atravessa o pescoço e a face. Este posicionamento predispõe a criança ao risco de lesões cervicais e abdominais</a:t>
            </a:r>
            <a:r>
              <a:rPr lang="pt-BR" altLang="pt-BR" sz="3200">
                <a:solidFill>
                  <a:prstClr val="black"/>
                </a:solidFill>
                <a:cs typeface="Arial" panose="020B0604020202020204" pitchFamily="34" charset="0"/>
              </a:rPr>
              <a:t> </a:t>
            </a:r>
          </a:p>
        </p:txBody>
      </p:sp>
      <p:sp>
        <p:nvSpPr>
          <p:cNvPr id="254980" name="Text Box 4"/>
          <p:cNvSpPr txBox="1">
            <a:spLocks noChangeArrowheads="1"/>
          </p:cNvSpPr>
          <p:nvPr/>
        </p:nvSpPr>
        <p:spPr bwMode="auto">
          <a:xfrm>
            <a:off x="2651125" y="5189539"/>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endParaRPr lang="en-US" altLang="pt-BR" sz="3200" b="1">
              <a:solidFill>
                <a:srgbClr val="FFFF00"/>
              </a:solidFill>
              <a:latin typeface="Verdana" panose="020B0604030504040204" pitchFamily="34" charset="0"/>
            </a:endParaRPr>
          </a:p>
        </p:txBody>
      </p:sp>
      <p:pic>
        <p:nvPicPr>
          <p:cNvPr id="254981" name="Picture 5" descr="Ci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26" y="4062414"/>
            <a:ext cx="7161213"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2" name="WordArt 6"/>
          <p:cNvSpPr>
            <a:spLocks noChangeArrowheads="1" noChangeShapeType="1" noTextEdit="1"/>
          </p:cNvSpPr>
          <p:nvPr/>
        </p:nvSpPr>
        <p:spPr bwMode="auto">
          <a:xfrm>
            <a:off x="1524000" y="476250"/>
            <a:ext cx="9144000" cy="857250"/>
          </a:xfrm>
          <a:prstGeom prst="rect">
            <a:avLst/>
          </a:prstGeom>
        </p:spPr>
        <p:txBody>
          <a:bodyPr wrap="none" fromWordArt="1">
            <a:prstTxWarp prst="textPlain">
              <a:avLst>
                <a:gd name="adj" fmla="val 50000"/>
              </a:avLst>
            </a:prstTxWarp>
          </a:bodyPr>
          <a:lstStyle/>
          <a:p>
            <a:pPr algn="ctr"/>
            <a:r>
              <a:rPr lang="pt-BR" sz="2800" kern="10">
                <a:ln w="19050">
                  <a:solidFill>
                    <a:srgbClr val="99CCFF"/>
                  </a:solidFill>
                  <a:round/>
                  <a:headEnd/>
                  <a:tailEnd/>
                </a:ln>
                <a:solidFill>
                  <a:srgbClr val="0066CC"/>
                </a:solidFill>
                <a:effectLst>
                  <a:outerShdw dist="35921" dir="2700000" algn="ctr" rotWithShape="0">
                    <a:srgbClr val="990000"/>
                  </a:outerShdw>
                </a:effectLst>
                <a:latin typeface="Georgia" panose="02040502050405020303" pitchFamily="18" charset="0"/>
              </a:rPr>
              <a:t> Síndrome Pediátrica do Cinto de Segurança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1524000" y="1"/>
            <a:ext cx="9144000" cy="6958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pt-BR" altLang="pt-BR">
              <a:solidFill>
                <a:prstClr val="black"/>
              </a:solidFill>
            </a:endParaRPr>
          </a:p>
          <a:p>
            <a:endParaRPr lang="en-US" altLang="pt-BR">
              <a:solidFill>
                <a:prstClr val="black"/>
              </a:solidFill>
            </a:endParaRPr>
          </a:p>
        </p:txBody>
      </p:sp>
      <p:sp>
        <p:nvSpPr>
          <p:cNvPr id="249859" name="Text Box 3"/>
          <p:cNvSpPr txBox="1">
            <a:spLocks noChangeArrowheads="1"/>
          </p:cNvSpPr>
          <p:nvPr/>
        </p:nvSpPr>
        <p:spPr bwMode="auto">
          <a:xfrm>
            <a:off x="1774825" y="2286001"/>
            <a:ext cx="8642350" cy="2289175"/>
          </a:xfrm>
          <a:prstGeom prst="rect">
            <a:avLst/>
          </a:prstGeom>
          <a:pattFill prst="pct5">
            <a:fgClr>
              <a:srgbClr val="F7F7F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3600">
                <a:solidFill>
                  <a:prstClr val="black"/>
                </a:solidFill>
                <a:latin typeface="Times New Roman" panose="02020603050405020304" pitchFamily="18" charset="0"/>
                <a:cs typeface="Arial" panose="020B0604020202020204" pitchFamily="34" charset="0"/>
              </a:rPr>
              <a:t>Acidente envolvendo criança de </a:t>
            </a:r>
            <a:r>
              <a:rPr lang="pt-BR" altLang="pt-BR" sz="3600" b="1">
                <a:solidFill>
                  <a:prstClr val="black"/>
                </a:solidFill>
                <a:latin typeface="Times New Roman" panose="02020603050405020304" pitchFamily="18" charset="0"/>
                <a:cs typeface="Arial" panose="020B0604020202020204" pitchFamily="34" charset="0"/>
              </a:rPr>
              <a:t>7 anos</a:t>
            </a:r>
            <a:r>
              <a:rPr lang="pt-BR" altLang="pt-BR" sz="3600">
                <a:solidFill>
                  <a:prstClr val="black"/>
                </a:solidFill>
                <a:latin typeface="Times New Roman" panose="02020603050405020304" pitchFamily="18" charset="0"/>
                <a:cs typeface="Arial" panose="020B0604020202020204" pitchFamily="34" charset="0"/>
              </a:rPr>
              <a:t> de idade (22 Kg) ocupando o banco traseiro do veiculo, utilizando apenas o cinto de segurança de 3 pontos próprio do veículo</a:t>
            </a:r>
            <a:r>
              <a:rPr lang="pt-BR" altLang="pt-BR" sz="3600">
                <a:solidFill>
                  <a:prstClr val="white"/>
                </a:solidFill>
                <a:latin typeface="Times New Roman" panose="02020603050405020304" pitchFamily="18" charset="0"/>
                <a:cs typeface="Arial" panose="020B0604020202020204" pitchFamily="34" charset="0"/>
              </a:rPr>
              <a:t> </a:t>
            </a:r>
          </a:p>
        </p:txBody>
      </p:sp>
      <p:sp>
        <p:nvSpPr>
          <p:cNvPr id="249860" name="Text Box 4"/>
          <p:cNvSpPr txBox="1">
            <a:spLocks noChangeArrowheads="1"/>
          </p:cNvSpPr>
          <p:nvPr/>
        </p:nvSpPr>
        <p:spPr bwMode="auto">
          <a:xfrm>
            <a:off x="4572000" y="1295400"/>
            <a:ext cx="2876550" cy="641350"/>
          </a:xfrm>
          <a:prstGeom prst="rect">
            <a:avLst/>
          </a:prstGeom>
          <a:pattFill prst="pct5">
            <a:fgClr>
              <a:srgbClr val="F7F7F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r>
              <a:rPr lang="pt-BR" altLang="pt-BR" sz="3600" b="1">
                <a:solidFill>
                  <a:prstClr val="black"/>
                </a:solidFill>
                <a:cs typeface="Arial" panose="020B0604020202020204" pitchFamily="34" charset="0"/>
              </a:rPr>
              <a:t>CASO REAL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52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ChangeArrowheads="1"/>
          </p:cNvSpPr>
          <p:nvPr/>
        </p:nvSpPr>
        <p:spPr bwMode="auto">
          <a:xfrm>
            <a:off x="5295900" y="27670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ltLang="pt-BR">
              <a:solidFill>
                <a:prstClr val="black"/>
              </a:solidFill>
            </a:endParaRPr>
          </a:p>
        </p:txBody>
      </p:sp>
      <p:sp>
        <p:nvSpPr>
          <p:cNvPr id="251907" name="Rectangle 3"/>
          <p:cNvSpPr>
            <a:spLocks noChangeArrowheads="1"/>
          </p:cNvSpPr>
          <p:nvPr/>
        </p:nvSpPr>
        <p:spPr bwMode="auto">
          <a:xfrm>
            <a:off x="5295900" y="27670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ltLang="pt-BR">
              <a:solidFill>
                <a:prstClr val="black"/>
              </a:solidFill>
            </a:endParaRPr>
          </a:p>
        </p:txBody>
      </p:sp>
      <p:sp>
        <p:nvSpPr>
          <p:cNvPr id="251908" name="Rectangle 4"/>
          <p:cNvSpPr>
            <a:spLocks noChangeArrowheads="1"/>
          </p:cNvSpPr>
          <p:nvPr/>
        </p:nvSpPr>
        <p:spPr bwMode="auto">
          <a:xfrm>
            <a:off x="5295900" y="276701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ltLang="pt-BR">
              <a:solidFill>
                <a:prstClr val="black"/>
              </a:solidFill>
            </a:endParaRPr>
          </a:p>
        </p:txBody>
      </p:sp>
      <p:sp>
        <p:nvSpPr>
          <p:cNvPr id="251909" name="Rectangle 5"/>
          <p:cNvSpPr>
            <a:spLocks noChangeArrowheads="1"/>
          </p:cNvSpPr>
          <p:nvPr/>
        </p:nvSpPr>
        <p:spPr bwMode="auto">
          <a:xfrm>
            <a:off x="5295900" y="27765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ltLang="pt-BR">
              <a:solidFill>
                <a:prstClr val="black"/>
              </a:solidFill>
            </a:endParaRPr>
          </a:p>
        </p:txBody>
      </p:sp>
      <p:sp>
        <p:nvSpPr>
          <p:cNvPr id="251910" name="Rectangle 6"/>
          <p:cNvSpPr>
            <a:spLocks noChangeArrowheads="1"/>
          </p:cNvSpPr>
          <p:nvPr/>
        </p:nvSpPr>
        <p:spPr bwMode="auto">
          <a:xfrm>
            <a:off x="4948238" y="257175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pt-BR" altLang="pt-BR">
              <a:solidFill>
                <a:prstClr val="black"/>
              </a:solidFill>
            </a:endParaRPr>
          </a:p>
        </p:txBody>
      </p:sp>
      <p:pic>
        <p:nvPicPr>
          <p:cNvPr id="2519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68" name="Picture 8" descr="200641111397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326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sindrome pediátrica cinto"/>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52400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1524000" y="304800"/>
            <a:ext cx="9144000" cy="711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pt-BR" altLang="pt-BR" sz="4000" b="1">
                <a:solidFill>
                  <a:srgbClr val="FFFFFF"/>
                </a:solidFill>
                <a:latin typeface="Arial" panose="020B0604020202020204" pitchFamily="34" charset="0"/>
                <a:cs typeface="Arial" panose="020B0604020202020204" pitchFamily="34" charset="0"/>
              </a:rPr>
              <a:t>LEGISLAÇÃO</a:t>
            </a:r>
          </a:p>
        </p:txBody>
      </p:sp>
      <p:sp>
        <p:nvSpPr>
          <p:cNvPr id="198659" name="Text Box 3"/>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98660" name="Text Box 4"/>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98661" name="Text Box 5"/>
          <p:cNvSpPr txBox="1">
            <a:spLocks noChangeArrowheads="1"/>
          </p:cNvSpPr>
          <p:nvPr/>
        </p:nvSpPr>
        <p:spPr bwMode="auto">
          <a:xfrm>
            <a:off x="1703389" y="3068639"/>
            <a:ext cx="866457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pt-BR" altLang="pt-BR" b="1">
                <a:solidFill>
                  <a:srgbClr val="000000"/>
                </a:solidFill>
              </a:rPr>
              <a:t>RESOLUÇÃO N.º 277 , DE 28/05/2008</a:t>
            </a:r>
          </a:p>
          <a:p>
            <a:pPr algn="ctr" fontAlgn="base">
              <a:spcBef>
                <a:spcPct val="0"/>
              </a:spcBef>
              <a:spcAft>
                <a:spcPct val="0"/>
              </a:spcAft>
              <a:buFontTx/>
              <a:buNone/>
            </a:pPr>
            <a:r>
              <a:rPr lang="pt-BR" altLang="pt-BR" b="1">
                <a:solidFill>
                  <a:srgbClr val="000000"/>
                </a:solidFill>
              </a:rPr>
              <a:t>Dispõe sobre o transporte de menores de 10 anos e a utilização do dispositivo de retenção para o transporte de crianças em veículos.</a:t>
            </a:r>
          </a:p>
        </p:txBody>
      </p:sp>
      <p:pic>
        <p:nvPicPr>
          <p:cNvPr id="198662" name="Picture 6" descr="contr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214" y="1268414"/>
            <a:ext cx="28082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1524000" y="1"/>
            <a:ext cx="9144000" cy="6958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a:p>
            <a:pPr eaLnBrk="1" hangingPunct="1"/>
            <a:endParaRPr lang="en-US" altLang="pt-BR" dirty="0"/>
          </a:p>
        </p:txBody>
      </p:sp>
      <p:sp>
        <p:nvSpPr>
          <p:cNvPr id="214019" name="Text Box 3"/>
          <p:cNvSpPr txBox="1">
            <a:spLocks noChangeArrowheads="1"/>
          </p:cNvSpPr>
          <p:nvPr/>
        </p:nvSpPr>
        <p:spPr bwMode="auto">
          <a:xfrm>
            <a:off x="3411538" y="28003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dirty="0"/>
          </a:p>
        </p:txBody>
      </p:sp>
      <p:sp>
        <p:nvSpPr>
          <p:cNvPr id="214020" name="Text Box 4"/>
          <p:cNvSpPr txBox="1">
            <a:spLocks noChangeArrowheads="1"/>
          </p:cNvSpPr>
          <p:nvPr/>
        </p:nvSpPr>
        <p:spPr bwMode="auto">
          <a:xfrm>
            <a:off x="1524001" y="5084764"/>
            <a:ext cx="8964613" cy="1570037"/>
          </a:xfrm>
          <a:prstGeom prst="rect">
            <a:avLst/>
          </a:prstGeom>
          <a:pattFill prst="pct5">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pt-BR" sz="3200" dirty="0">
                <a:latin typeface="Georgia" panose="02040502050405020303" pitchFamily="18" charset="0"/>
              </a:rPr>
              <a:t>Art. 64. As </a:t>
            </a:r>
            <a:r>
              <a:rPr lang="en-US" altLang="pt-BR" sz="3200" dirty="0" err="1">
                <a:latin typeface="Georgia" panose="02040502050405020303" pitchFamily="18" charset="0"/>
              </a:rPr>
              <a:t>crianças</a:t>
            </a:r>
            <a:r>
              <a:rPr lang="en-US" altLang="pt-BR" sz="3200">
                <a:latin typeface="Georgia" panose="02040502050405020303" pitchFamily="18" charset="0"/>
              </a:rPr>
              <a:t> com idade inferior a 10 anos devem ser transportadas nos bancos traseiros, salvo exceções regulamentadas pelo CONTRAN.</a:t>
            </a:r>
            <a:r>
              <a:rPr lang="en-US" altLang="pt-BR" sz="3200">
                <a:solidFill>
                  <a:srgbClr val="CC3300"/>
                </a:solidFill>
                <a:latin typeface="Georgia" panose="02040502050405020303" pitchFamily="18" charset="0"/>
              </a:rPr>
              <a:t> </a:t>
            </a:r>
          </a:p>
        </p:txBody>
      </p:sp>
      <p:pic>
        <p:nvPicPr>
          <p:cNvPr id="214021" name="Picture 5" descr="174405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14" y="476250"/>
            <a:ext cx="334962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Slide fundo transpar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687" y="0"/>
            <a:ext cx="6408738"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9683" name="Text Box 3"/>
          <p:cNvSpPr txBox="1">
            <a:spLocks noChangeArrowheads="1"/>
          </p:cNvSpPr>
          <p:nvPr/>
        </p:nvSpPr>
        <p:spPr bwMode="auto">
          <a:xfrm>
            <a:off x="1524000" y="3789364"/>
            <a:ext cx="8713788" cy="2062103"/>
          </a:xfrm>
          <a:prstGeom prst="rect">
            <a:avLst/>
          </a:prstGeom>
          <a:solidFill>
            <a:srgbClr val="FBFB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pt-BR" altLang="pt-BR">
                <a:solidFill>
                  <a:srgbClr val="000000"/>
                </a:solidFill>
                <a:latin typeface="Georgia" panose="02040502050405020303" pitchFamily="18" charset="0"/>
              </a:rPr>
              <a:t>Altera a Resolução nº 277, de 28/05/2008, que dispõe sobre o transporte de menores de 10 anos e a utilização do dispositivo de retenção para o transporte de crianças em veículos.</a:t>
            </a:r>
            <a:endParaRPr lang="en-US" altLang="pt-BR">
              <a:solidFill>
                <a:srgbClr val="000000"/>
              </a:solidFill>
              <a:latin typeface="Georgia" panose="02040502050405020303" pitchFamily="18" charset="0"/>
            </a:endParaRPr>
          </a:p>
        </p:txBody>
      </p:sp>
      <p:sp>
        <p:nvSpPr>
          <p:cNvPr id="199684" name="WordArt 4"/>
          <p:cNvSpPr>
            <a:spLocks noChangeArrowheads="1" noChangeShapeType="1" noTextEdit="1"/>
          </p:cNvSpPr>
          <p:nvPr/>
        </p:nvSpPr>
        <p:spPr bwMode="auto">
          <a:xfrm>
            <a:off x="2063751" y="2349500"/>
            <a:ext cx="8029575"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pt-BR" sz="3600" b="1" kern="10">
                <a:solidFill>
                  <a:srgbClr val="FF0000"/>
                </a:solidFill>
                <a:effectLst>
                  <a:outerShdw dist="45791" dir="2021404" algn="ctr" rotWithShape="0">
                    <a:srgbClr val="B2B2B2">
                      <a:alpha val="79999"/>
                    </a:srgbClr>
                  </a:outerShdw>
                </a:effectLst>
                <a:cs typeface="Times New Roman" panose="02020603050405020304" pitchFamily="18" charset="0"/>
              </a:rPr>
              <a:t>DELIBERAÇÃO Nº 100, de 02/09/2010</a:t>
            </a:r>
          </a:p>
        </p:txBody>
      </p:sp>
      <p:pic>
        <p:nvPicPr>
          <p:cNvPr id="199685" name="Picture 5" descr="contr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9" y="1341439"/>
            <a:ext cx="28082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6" name="Text Box 6"/>
          <p:cNvSpPr txBox="1">
            <a:spLocks noChangeArrowheads="1"/>
          </p:cNvSpPr>
          <p:nvPr/>
        </p:nvSpPr>
        <p:spPr bwMode="auto">
          <a:xfrm>
            <a:off x="1055688" y="188913"/>
            <a:ext cx="9612313" cy="71120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pt-BR" altLang="pt-BR" sz="4000" b="1">
                <a:solidFill>
                  <a:srgbClr val="FFFFFF"/>
                </a:solidFill>
                <a:latin typeface="Arial" panose="020B0604020202020204" pitchFamily="34" charset="0"/>
                <a:cs typeface="Arial" panose="020B0604020202020204" pitchFamily="34" charset="0"/>
              </a:rPr>
              <a:t>LEGISLAÇÃO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46114" name="Text Box 3"/>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46115" name="Text Box 4"/>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04132" name="WordArt 5"/>
          <p:cNvSpPr>
            <a:spLocks noChangeArrowheads="1" noChangeShapeType="1" noTextEdit="1"/>
          </p:cNvSpPr>
          <p:nvPr/>
        </p:nvSpPr>
        <p:spPr bwMode="auto">
          <a:xfrm>
            <a:off x="2135189" y="1557339"/>
            <a:ext cx="8010525"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Resolução nº 277 de 28/05/2008 </a:t>
            </a:r>
          </a:p>
        </p:txBody>
      </p:sp>
      <p:sp>
        <p:nvSpPr>
          <p:cNvPr id="304133" name="Text Box 6"/>
          <p:cNvSpPr txBox="1">
            <a:spLocks noChangeArrowheads="1"/>
          </p:cNvSpPr>
          <p:nvPr/>
        </p:nvSpPr>
        <p:spPr bwMode="auto">
          <a:xfrm>
            <a:off x="1992313" y="2636838"/>
            <a:ext cx="8280400" cy="2227262"/>
          </a:xfrm>
          <a:prstGeom prst="rect">
            <a:avLst/>
          </a:prstGeom>
          <a:pattFill prst="weave">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pt-BR" sz="2800" dirty="0">
                <a:latin typeface="Georgia" panose="02040502050405020303" pitchFamily="18" charset="0"/>
              </a:rPr>
              <a:t>Art.1°  Para  </a:t>
            </a:r>
            <a:r>
              <a:rPr lang="en-US" altLang="pt-BR" sz="2800" dirty="0" err="1">
                <a:latin typeface="Georgia" panose="02040502050405020303" pitchFamily="18" charset="0"/>
              </a:rPr>
              <a:t>transitar</a:t>
            </a:r>
            <a:r>
              <a:rPr lang="en-US" altLang="pt-BR" sz="2800" dirty="0">
                <a:latin typeface="Georgia" panose="02040502050405020303" pitchFamily="18" charset="0"/>
              </a:rPr>
              <a:t>  em  </a:t>
            </a:r>
            <a:r>
              <a:rPr lang="en-US" altLang="pt-BR" sz="2800" dirty="0" err="1">
                <a:latin typeface="Georgia" panose="02040502050405020303" pitchFamily="18" charset="0"/>
              </a:rPr>
              <a:t>veículos</a:t>
            </a:r>
            <a:r>
              <a:rPr lang="en-US" altLang="pt-BR" sz="2800" dirty="0">
                <a:latin typeface="Georgia" panose="02040502050405020303" pitchFamily="18" charset="0"/>
              </a:rPr>
              <a:t> </a:t>
            </a:r>
            <a:r>
              <a:rPr lang="en-US" altLang="pt-BR" sz="2800" dirty="0" err="1">
                <a:latin typeface="Georgia" panose="02040502050405020303" pitchFamily="18" charset="0"/>
              </a:rPr>
              <a:t>automotores</a:t>
            </a:r>
            <a:r>
              <a:rPr lang="en-US" altLang="pt-BR" sz="2800" dirty="0">
                <a:latin typeface="Georgia" panose="02040502050405020303" pitchFamily="18" charset="0"/>
              </a:rPr>
              <a:t>, </a:t>
            </a:r>
            <a:r>
              <a:rPr lang="en-US" altLang="pt-BR" sz="2800" dirty="0" err="1">
                <a:latin typeface="Georgia" panose="02040502050405020303" pitchFamily="18" charset="0"/>
              </a:rPr>
              <a:t>os</a:t>
            </a:r>
            <a:r>
              <a:rPr lang="en-US" altLang="pt-BR" sz="2800" dirty="0">
                <a:latin typeface="Georgia" panose="02040502050405020303" pitchFamily="18" charset="0"/>
              </a:rPr>
              <a:t> </a:t>
            </a:r>
            <a:r>
              <a:rPr lang="en-US" altLang="pt-BR" sz="2800" dirty="0" err="1">
                <a:latin typeface="Georgia" panose="02040502050405020303" pitchFamily="18" charset="0"/>
              </a:rPr>
              <a:t>menores</a:t>
            </a:r>
            <a:r>
              <a:rPr lang="en-US" altLang="pt-BR" sz="2800" dirty="0">
                <a:latin typeface="Georgia" panose="02040502050405020303" pitchFamily="18" charset="0"/>
              </a:rPr>
              <a:t> de </a:t>
            </a:r>
            <a:r>
              <a:rPr lang="en-US" altLang="pt-BR" sz="2800" dirty="0" err="1">
                <a:latin typeface="Georgia" panose="02040502050405020303" pitchFamily="18" charset="0"/>
              </a:rPr>
              <a:t>dez</a:t>
            </a:r>
            <a:r>
              <a:rPr lang="en-US" altLang="pt-BR" sz="2800" dirty="0">
                <a:latin typeface="Georgia" panose="02040502050405020303" pitchFamily="18" charset="0"/>
              </a:rPr>
              <a:t> anos </a:t>
            </a:r>
            <a:r>
              <a:rPr lang="en-US" altLang="pt-BR" sz="2800" dirty="0" err="1">
                <a:latin typeface="Georgia" panose="02040502050405020303" pitchFamily="18" charset="0"/>
              </a:rPr>
              <a:t>deverão</a:t>
            </a:r>
            <a:r>
              <a:rPr lang="en-US" altLang="pt-BR" sz="2800" dirty="0">
                <a:latin typeface="Georgia" panose="02040502050405020303" pitchFamily="18" charset="0"/>
              </a:rPr>
              <a:t> </a:t>
            </a:r>
            <a:r>
              <a:rPr lang="en-US" altLang="pt-BR" sz="2800" dirty="0" err="1">
                <a:latin typeface="Georgia" panose="02040502050405020303" pitchFamily="18" charset="0"/>
              </a:rPr>
              <a:t>ser</a:t>
            </a:r>
            <a:r>
              <a:rPr lang="en-US" altLang="pt-BR" sz="2800" dirty="0">
                <a:latin typeface="Georgia" panose="02040502050405020303" pitchFamily="18" charset="0"/>
              </a:rPr>
              <a:t> </a:t>
            </a:r>
            <a:r>
              <a:rPr lang="en-US" altLang="pt-BR" sz="2800" dirty="0" err="1">
                <a:latin typeface="Georgia" panose="02040502050405020303" pitchFamily="18" charset="0"/>
              </a:rPr>
              <a:t>transportados</a:t>
            </a:r>
            <a:r>
              <a:rPr lang="en-US" altLang="pt-BR" sz="2800" dirty="0">
                <a:latin typeface="Georgia" panose="02040502050405020303" pitchFamily="18" charset="0"/>
              </a:rPr>
              <a:t> </a:t>
            </a:r>
            <a:r>
              <a:rPr lang="en-US" altLang="pt-BR" sz="2800" dirty="0" err="1">
                <a:latin typeface="Georgia" panose="02040502050405020303" pitchFamily="18" charset="0"/>
              </a:rPr>
              <a:t>nos</a:t>
            </a:r>
            <a:r>
              <a:rPr lang="en-US" altLang="pt-BR" sz="2800" dirty="0">
                <a:latin typeface="Georgia" panose="02040502050405020303" pitchFamily="18" charset="0"/>
              </a:rPr>
              <a:t> </a:t>
            </a:r>
            <a:r>
              <a:rPr lang="en-US" altLang="pt-BR" sz="2800" dirty="0" err="1">
                <a:latin typeface="Georgia" panose="02040502050405020303" pitchFamily="18" charset="0"/>
              </a:rPr>
              <a:t>bancos</a:t>
            </a:r>
            <a:r>
              <a:rPr lang="en-US" altLang="pt-BR" sz="2800" dirty="0">
                <a:latin typeface="Georgia" panose="02040502050405020303" pitchFamily="18" charset="0"/>
              </a:rPr>
              <a:t>  </a:t>
            </a:r>
            <a:r>
              <a:rPr lang="en-US" altLang="pt-BR" sz="2800" dirty="0" err="1">
                <a:latin typeface="Georgia" panose="02040502050405020303" pitchFamily="18" charset="0"/>
              </a:rPr>
              <a:t>traseiros</a:t>
            </a:r>
            <a:r>
              <a:rPr lang="en-US" altLang="pt-BR" sz="2800" dirty="0">
                <a:latin typeface="Georgia" panose="02040502050405020303" pitchFamily="18" charset="0"/>
              </a:rPr>
              <a:t>  </a:t>
            </a:r>
            <a:r>
              <a:rPr lang="en-US" altLang="pt-BR" sz="2800" dirty="0" err="1">
                <a:latin typeface="Georgia" panose="02040502050405020303" pitchFamily="18" charset="0"/>
              </a:rPr>
              <a:t>usando</a:t>
            </a:r>
            <a:r>
              <a:rPr lang="en-US" altLang="pt-BR" sz="2800" dirty="0">
                <a:latin typeface="Georgia" panose="02040502050405020303" pitchFamily="18" charset="0"/>
              </a:rPr>
              <a:t>  </a:t>
            </a:r>
            <a:r>
              <a:rPr lang="en-US" altLang="pt-BR" sz="2800" dirty="0" err="1">
                <a:latin typeface="Georgia" panose="02040502050405020303" pitchFamily="18" charset="0"/>
              </a:rPr>
              <a:t>individualmente</a:t>
            </a:r>
            <a:r>
              <a:rPr lang="en-US" altLang="pt-BR" sz="2800" dirty="0">
                <a:latin typeface="Georgia" panose="02040502050405020303" pitchFamily="18" charset="0"/>
              </a:rPr>
              <a:t> </a:t>
            </a:r>
            <a:r>
              <a:rPr lang="en-US" altLang="pt-BR" sz="2800" dirty="0" err="1">
                <a:latin typeface="Georgia" panose="02040502050405020303" pitchFamily="18" charset="0"/>
              </a:rPr>
              <a:t>cinto</a:t>
            </a:r>
            <a:r>
              <a:rPr lang="en-US" altLang="pt-BR" sz="2800" dirty="0">
                <a:latin typeface="Georgia" panose="02040502050405020303" pitchFamily="18" charset="0"/>
              </a:rPr>
              <a:t> de </a:t>
            </a:r>
            <a:r>
              <a:rPr lang="en-US" altLang="pt-BR" sz="2800" dirty="0" err="1">
                <a:latin typeface="Georgia" panose="02040502050405020303" pitchFamily="18" charset="0"/>
              </a:rPr>
              <a:t>segurança</a:t>
            </a:r>
            <a:r>
              <a:rPr lang="en-US" altLang="pt-BR" sz="2800" dirty="0">
                <a:latin typeface="Georgia" panose="02040502050405020303" pitchFamily="18" charset="0"/>
              </a:rPr>
              <a:t>  </a:t>
            </a:r>
            <a:r>
              <a:rPr lang="en-US" altLang="pt-BR" sz="2800" dirty="0" err="1">
                <a:latin typeface="Georgia" panose="02040502050405020303" pitchFamily="18" charset="0"/>
              </a:rPr>
              <a:t>ou</a:t>
            </a:r>
            <a:r>
              <a:rPr lang="en-US" altLang="pt-BR" sz="2800" dirty="0">
                <a:latin typeface="Georgia" panose="02040502050405020303" pitchFamily="18" charset="0"/>
              </a:rPr>
              <a:t>  </a:t>
            </a:r>
            <a:r>
              <a:rPr lang="en-US" altLang="pt-BR" sz="2800" dirty="0" err="1">
                <a:latin typeface="Georgia" panose="02040502050405020303" pitchFamily="18" charset="0"/>
              </a:rPr>
              <a:t>sistema</a:t>
            </a:r>
            <a:r>
              <a:rPr lang="en-US" altLang="pt-BR" sz="2800" dirty="0">
                <a:latin typeface="Georgia" panose="02040502050405020303" pitchFamily="18" charset="0"/>
              </a:rPr>
              <a:t>  de  </a:t>
            </a:r>
            <a:r>
              <a:rPr lang="en-US" altLang="pt-BR" sz="2800" dirty="0" err="1">
                <a:latin typeface="Georgia" panose="02040502050405020303" pitchFamily="18" charset="0"/>
              </a:rPr>
              <a:t>retenção</a:t>
            </a:r>
            <a:r>
              <a:rPr lang="en-US" altLang="pt-BR" sz="2800" dirty="0">
                <a:latin typeface="Georgia" panose="02040502050405020303" pitchFamily="18" charset="0"/>
              </a:rPr>
              <a:t> </a:t>
            </a:r>
            <a:r>
              <a:rPr lang="en-US" altLang="pt-BR" sz="2800" dirty="0" err="1">
                <a:latin typeface="Georgia" panose="02040502050405020303" pitchFamily="18" charset="0"/>
              </a:rPr>
              <a:t>equivalente</a:t>
            </a:r>
            <a:r>
              <a:rPr lang="en-US" altLang="pt-BR" sz="2800" dirty="0">
                <a:latin typeface="Georgia" panose="02040502050405020303" pitchFamily="18" charset="0"/>
              </a:rPr>
              <a:t>, </a:t>
            </a:r>
            <a:r>
              <a:rPr lang="en-US" altLang="pt-BR" sz="2800" dirty="0" err="1">
                <a:latin typeface="Georgia" panose="02040502050405020303" pitchFamily="18" charset="0"/>
              </a:rPr>
              <a:t>na</a:t>
            </a:r>
            <a:r>
              <a:rPr lang="en-US" altLang="pt-BR" sz="2800" dirty="0">
                <a:latin typeface="Georgia" panose="02040502050405020303" pitchFamily="18" charset="0"/>
              </a:rPr>
              <a:t> forma </a:t>
            </a:r>
            <a:r>
              <a:rPr lang="en-US" altLang="pt-BR" sz="2800" dirty="0" err="1">
                <a:latin typeface="Georgia" panose="02040502050405020303" pitchFamily="18" charset="0"/>
              </a:rPr>
              <a:t>prevista</a:t>
            </a:r>
            <a:r>
              <a:rPr lang="en-US" altLang="pt-BR" sz="2800" dirty="0">
                <a:latin typeface="Georgia" panose="02040502050405020303" pitchFamily="18" charset="0"/>
              </a:rPr>
              <a:t> no </a:t>
            </a:r>
            <a:r>
              <a:rPr lang="en-US" altLang="pt-BR" sz="2800" dirty="0" err="1">
                <a:latin typeface="Georgia" panose="02040502050405020303" pitchFamily="18" charset="0"/>
              </a:rPr>
              <a:t>Anexo</a:t>
            </a:r>
            <a:r>
              <a:rPr lang="en-US" altLang="pt-BR" sz="2800" dirty="0">
                <a:latin typeface="Georgia" panose="02040502050405020303" pitchFamily="18" charset="0"/>
              </a:rPr>
              <a:t> </a:t>
            </a:r>
            <a:r>
              <a:rPr lang="en-US" altLang="pt-BR" sz="2800" dirty="0" err="1">
                <a:latin typeface="Georgia" panose="02040502050405020303" pitchFamily="18" charset="0"/>
              </a:rPr>
              <a:t>desta</a:t>
            </a:r>
            <a:r>
              <a:rPr lang="en-US" altLang="pt-BR" sz="2800" dirty="0">
                <a:latin typeface="Georgia" panose="02040502050405020303" pitchFamily="18" charset="0"/>
              </a:rPr>
              <a:t> Resolução</a:t>
            </a:r>
            <a:r>
              <a:rPr lang="en-US" altLang="pt-BR" sz="2800" dirty="0">
                <a:solidFill>
                  <a:srgbClr val="000000"/>
                </a:solidFill>
                <a:latin typeface="Georgia" panose="02040502050405020303" pitchFamily="18" charset="0"/>
              </a:rPr>
              <a:t>.</a:t>
            </a:r>
          </a:p>
        </p:txBody>
      </p:sp>
      <p:sp>
        <p:nvSpPr>
          <p:cNvPr id="346118" name="Rectangle 7"/>
          <p:cNvSpPr>
            <a:spLocks noChangeArrowheads="1"/>
          </p:cNvSpPr>
          <p:nvPr/>
        </p:nvSpPr>
        <p:spPr bwMode="auto">
          <a:xfrm>
            <a:off x="3814763"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pt-BR" altLang="pt-BR" sz="1800">
              <a:solidFill>
                <a:srgbClr val="000000"/>
              </a:solidFill>
            </a:endParaRPr>
          </a:p>
        </p:txBody>
      </p:sp>
      <p:pic>
        <p:nvPicPr>
          <p:cNvPr id="346119" name="Picture 8"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8" y="4978401"/>
            <a:ext cx="2659062"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120" name="Picture 9" descr="contr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6989" y="476251"/>
            <a:ext cx="28082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47138" name="Text Box 3"/>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47139" name="Text Box 4"/>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05157" name="Text Box 5"/>
          <p:cNvSpPr txBox="1">
            <a:spLocks noChangeArrowheads="1"/>
          </p:cNvSpPr>
          <p:nvPr/>
        </p:nvSpPr>
        <p:spPr bwMode="auto">
          <a:xfrm>
            <a:off x="2424113" y="981076"/>
            <a:ext cx="7416800" cy="2062103"/>
          </a:xfrm>
          <a:prstGeom prst="rect">
            <a:avLst/>
          </a:prstGeom>
          <a:pattFill prst="weave">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pt-BR" dirty="0">
                <a:solidFill>
                  <a:srgbClr val="000000"/>
                </a:solidFill>
                <a:latin typeface="Georgia" panose="02040502050405020303" pitchFamily="18" charset="0"/>
              </a:rPr>
              <a:t>1 - </a:t>
            </a:r>
            <a:r>
              <a:rPr lang="en-US" altLang="pt-BR" dirty="0">
                <a:latin typeface="Georgia" panose="02040502050405020303" pitchFamily="18" charset="0"/>
              </a:rPr>
              <a:t>As </a:t>
            </a:r>
            <a:r>
              <a:rPr lang="en-US" altLang="pt-BR" dirty="0" err="1">
                <a:latin typeface="Georgia" panose="02040502050405020303" pitchFamily="18" charset="0"/>
              </a:rPr>
              <a:t>Crianças</a:t>
            </a:r>
            <a:r>
              <a:rPr lang="en-US" altLang="pt-BR" dirty="0">
                <a:latin typeface="Georgia" panose="02040502050405020303" pitchFamily="18" charset="0"/>
              </a:rPr>
              <a:t> com </a:t>
            </a:r>
            <a:r>
              <a:rPr lang="en-US" altLang="pt-BR" dirty="0" err="1">
                <a:latin typeface="Georgia" panose="02040502050405020303" pitchFamily="18" charset="0"/>
              </a:rPr>
              <a:t>até</a:t>
            </a:r>
            <a:r>
              <a:rPr lang="en-US" altLang="pt-BR" dirty="0">
                <a:latin typeface="Georgia" panose="02040502050405020303" pitchFamily="18" charset="0"/>
              </a:rPr>
              <a:t> um </a:t>
            </a:r>
            <a:r>
              <a:rPr lang="en-US" altLang="pt-BR" dirty="0" err="1">
                <a:latin typeface="Georgia" panose="02040502050405020303" pitchFamily="18" charset="0"/>
              </a:rPr>
              <a:t>ano</a:t>
            </a:r>
            <a:r>
              <a:rPr lang="en-US" altLang="pt-BR" dirty="0">
                <a:latin typeface="Georgia" panose="02040502050405020303" pitchFamily="18" charset="0"/>
              </a:rPr>
              <a:t> de </a:t>
            </a:r>
            <a:r>
              <a:rPr lang="en-US" altLang="pt-BR" dirty="0" err="1">
                <a:latin typeface="Georgia" panose="02040502050405020303" pitchFamily="18" charset="0"/>
              </a:rPr>
              <a:t>idade</a:t>
            </a:r>
            <a:endParaRPr lang="en-US" altLang="pt-BR" dirty="0">
              <a:latin typeface="Georgia" panose="02040502050405020303" pitchFamily="18" charset="0"/>
            </a:endParaRPr>
          </a:p>
          <a:p>
            <a:pPr algn="ctr" fontAlgn="base">
              <a:spcBef>
                <a:spcPct val="0"/>
              </a:spcBef>
              <a:spcAft>
                <a:spcPct val="0"/>
              </a:spcAft>
              <a:buFontTx/>
              <a:buNone/>
            </a:pPr>
            <a:r>
              <a:rPr lang="en-US" altLang="pt-BR" dirty="0" err="1">
                <a:latin typeface="Georgia" panose="02040502050405020303" pitchFamily="18" charset="0"/>
              </a:rPr>
              <a:t>deverão</a:t>
            </a:r>
            <a:r>
              <a:rPr lang="en-US" altLang="pt-BR" dirty="0">
                <a:latin typeface="Georgia" panose="02040502050405020303" pitchFamily="18" charset="0"/>
              </a:rPr>
              <a:t> utilizar, </a:t>
            </a:r>
            <a:r>
              <a:rPr lang="en-US" altLang="pt-BR" dirty="0" err="1">
                <a:latin typeface="Georgia" panose="02040502050405020303" pitchFamily="18" charset="0"/>
              </a:rPr>
              <a:t>obrigatoriamente</a:t>
            </a:r>
            <a:r>
              <a:rPr lang="en-US" altLang="pt-BR" dirty="0">
                <a:latin typeface="Georgia" panose="02040502050405020303" pitchFamily="18" charset="0"/>
              </a:rPr>
              <a:t>, o </a:t>
            </a:r>
            <a:r>
              <a:rPr lang="en-US" altLang="pt-BR" dirty="0" err="1">
                <a:latin typeface="Georgia" panose="02040502050405020303" pitchFamily="18" charset="0"/>
              </a:rPr>
              <a:t>dispositivo</a:t>
            </a:r>
            <a:r>
              <a:rPr lang="en-US" altLang="pt-BR" dirty="0">
                <a:latin typeface="Georgia" panose="02040502050405020303" pitchFamily="18" charset="0"/>
              </a:rPr>
              <a:t> de </a:t>
            </a:r>
            <a:r>
              <a:rPr lang="en-US" altLang="pt-BR" dirty="0" err="1">
                <a:latin typeface="Georgia" panose="02040502050405020303" pitchFamily="18" charset="0"/>
              </a:rPr>
              <a:t>retenção</a:t>
            </a:r>
            <a:r>
              <a:rPr lang="en-US" altLang="pt-BR" dirty="0">
                <a:latin typeface="Georgia" panose="02040502050405020303" pitchFamily="18" charset="0"/>
              </a:rPr>
              <a:t> </a:t>
            </a:r>
            <a:r>
              <a:rPr lang="en-US" altLang="pt-BR" dirty="0" err="1">
                <a:latin typeface="Georgia" panose="02040502050405020303" pitchFamily="18" charset="0"/>
              </a:rPr>
              <a:t>denominado</a:t>
            </a:r>
            <a:r>
              <a:rPr lang="en-US" altLang="pt-BR" dirty="0">
                <a:latin typeface="Georgia" panose="02040502050405020303" pitchFamily="18" charset="0"/>
              </a:rPr>
              <a:t> '</a:t>
            </a:r>
            <a:r>
              <a:rPr lang="en-US" altLang="pt-BR" dirty="0" err="1">
                <a:latin typeface="Georgia" panose="02040502050405020303" pitchFamily="18" charset="0"/>
              </a:rPr>
              <a:t>bebê</a:t>
            </a:r>
            <a:r>
              <a:rPr lang="en-US" altLang="pt-BR" dirty="0">
                <a:latin typeface="Georgia" panose="02040502050405020303" pitchFamily="18" charset="0"/>
              </a:rPr>
              <a:t> </a:t>
            </a:r>
            <a:r>
              <a:rPr lang="en-US" altLang="pt-BR" dirty="0" err="1">
                <a:latin typeface="Georgia" panose="02040502050405020303" pitchFamily="18" charset="0"/>
              </a:rPr>
              <a:t>conforto</a:t>
            </a:r>
            <a:r>
              <a:rPr lang="en-US" altLang="pt-BR" dirty="0">
                <a:latin typeface="Georgia" panose="02040502050405020303" pitchFamily="18" charset="0"/>
              </a:rPr>
              <a:t> </a:t>
            </a:r>
            <a:r>
              <a:rPr lang="en-US" altLang="pt-BR" dirty="0" err="1">
                <a:latin typeface="Georgia" panose="02040502050405020303" pitchFamily="18" charset="0"/>
              </a:rPr>
              <a:t>ou</a:t>
            </a:r>
            <a:r>
              <a:rPr lang="en-US" altLang="pt-BR" dirty="0">
                <a:latin typeface="Georgia" panose="02040502050405020303" pitchFamily="18" charset="0"/>
              </a:rPr>
              <a:t> </a:t>
            </a:r>
            <a:r>
              <a:rPr lang="en-US" altLang="pt-BR" dirty="0" err="1">
                <a:latin typeface="Georgia" panose="02040502050405020303" pitchFamily="18" charset="0"/>
              </a:rPr>
              <a:t>conversível</a:t>
            </a:r>
            <a:r>
              <a:rPr lang="en-US" altLang="pt-BR" dirty="0">
                <a:latin typeface="Georgia" panose="02040502050405020303" pitchFamily="18" charset="0"/>
              </a:rPr>
              <a:t>'</a:t>
            </a:r>
            <a:endParaRPr lang="en-US" altLang="pt-BR" sz="1800" dirty="0"/>
          </a:p>
        </p:txBody>
      </p:sp>
      <p:sp>
        <p:nvSpPr>
          <p:cNvPr id="347141" name="Rectangle 6"/>
          <p:cNvSpPr>
            <a:spLocks noChangeArrowheads="1"/>
          </p:cNvSpPr>
          <p:nvPr/>
        </p:nvSpPr>
        <p:spPr bwMode="auto">
          <a:xfrm>
            <a:off x="3814763"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pt-BR" altLang="pt-BR" sz="1800">
              <a:solidFill>
                <a:srgbClr val="000000"/>
              </a:solidFill>
            </a:endParaRPr>
          </a:p>
        </p:txBody>
      </p:sp>
      <p:pic>
        <p:nvPicPr>
          <p:cNvPr id="305159" name="Picture 7" descr="contra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4075" y="3246439"/>
            <a:ext cx="3168650"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43" name="Picture 9" descr="contr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1" y="476251"/>
            <a:ext cx="1584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48162" name="Text Box 3"/>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48163" name="Text Box 4"/>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48164" name="Text Box 5"/>
          <p:cNvSpPr txBox="1">
            <a:spLocks noChangeArrowheads="1"/>
          </p:cNvSpPr>
          <p:nvPr/>
        </p:nvSpPr>
        <p:spPr bwMode="auto">
          <a:xfrm>
            <a:off x="1703389" y="1125538"/>
            <a:ext cx="8785225" cy="1077912"/>
          </a:xfrm>
          <a:prstGeom prst="rect">
            <a:avLst/>
          </a:prstGeom>
          <a:pattFill prst="weave">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pt-BR" dirty="0">
                <a:latin typeface="Georgia" panose="02040502050405020303" pitchFamily="18" charset="0"/>
              </a:rPr>
              <a:t>2 -  As  </a:t>
            </a:r>
            <a:r>
              <a:rPr lang="en-US" altLang="pt-BR" dirty="0" err="1">
                <a:latin typeface="Georgia" panose="02040502050405020303" pitchFamily="18" charset="0"/>
              </a:rPr>
              <a:t>crianças</a:t>
            </a:r>
            <a:r>
              <a:rPr lang="en-US" altLang="pt-BR" dirty="0">
                <a:latin typeface="Georgia" panose="02040502050405020303" pitchFamily="18" charset="0"/>
              </a:rPr>
              <a:t> com </a:t>
            </a:r>
            <a:r>
              <a:rPr lang="en-US" altLang="pt-BR" dirty="0" err="1">
                <a:latin typeface="Georgia" panose="02040502050405020303" pitchFamily="18" charset="0"/>
              </a:rPr>
              <a:t>idade</a:t>
            </a:r>
            <a:r>
              <a:rPr lang="en-US" altLang="pt-BR" dirty="0">
                <a:latin typeface="Georgia" panose="02040502050405020303" pitchFamily="18" charset="0"/>
              </a:rPr>
              <a:t> superior a um </a:t>
            </a:r>
            <a:r>
              <a:rPr lang="en-US" altLang="pt-BR" dirty="0" err="1">
                <a:latin typeface="Georgia" panose="02040502050405020303" pitchFamily="18" charset="0"/>
              </a:rPr>
              <a:t>ano</a:t>
            </a:r>
            <a:r>
              <a:rPr lang="en-US" altLang="pt-BR" dirty="0">
                <a:latin typeface="Georgia" panose="02040502050405020303" pitchFamily="18" charset="0"/>
              </a:rPr>
              <a:t> e inferior </a:t>
            </a:r>
            <a:r>
              <a:rPr lang="en-US" altLang="pt-BR" dirty="0" err="1">
                <a:latin typeface="Georgia" panose="02040502050405020303" pitchFamily="18" charset="0"/>
              </a:rPr>
              <a:t>ou</a:t>
            </a:r>
            <a:r>
              <a:rPr lang="en-US" altLang="pt-BR" dirty="0">
                <a:latin typeface="Georgia" panose="02040502050405020303" pitchFamily="18" charset="0"/>
              </a:rPr>
              <a:t> </a:t>
            </a:r>
            <a:r>
              <a:rPr lang="en-US" altLang="pt-BR" dirty="0" err="1">
                <a:latin typeface="Georgia" panose="02040502050405020303" pitchFamily="18" charset="0"/>
              </a:rPr>
              <a:t>igual</a:t>
            </a:r>
            <a:r>
              <a:rPr lang="en-US" altLang="pt-BR" dirty="0">
                <a:latin typeface="Georgia" panose="02040502050405020303" pitchFamily="18" charset="0"/>
              </a:rPr>
              <a:t> a </a:t>
            </a:r>
            <a:r>
              <a:rPr lang="en-US" altLang="pt-BR" dirty="0" err="1">
                <a:latin typeface="Georgia" panose="02040502050405020303" pitchFamily="18" charset="0"/>
              </a:rPr>
              <a:t>quatro</a:t>
            </a:r>
            <a:r>
              <a:rPr lang="en-US" altLang="pt-BR" dirty="0">
                <a:latin typeface="Georgia" panose="02040502050405020303" pitchFamily="18" charset="0"/>
              </a:rPr>
              <a:t> anos </a:t>
            </a:r>
            <a:r>
              <a:rPr lang="en-US" altLang="pt-BR" dirty="0" err="1">
                <a:latin typeface="Georgia" panose="02040502050405020303" pitchFamily="18" charset="0"/>
              </a:rPr>
              <a:t>deverão</a:t>
            </a:r>
            <a:r>
              <a:rPr lang="en-US" altLang="pt-BR" dirty="0">
                <a:latin typeface="Georgia" panose="02040502050405020303" pitchFamily="18" charset="0"/>
              </a:rPr>
              <a:t> utilizar, </a:t>
            </a:r>
          </a:p>
        </p:txBody>
      </p:sp>
      <p:sp>
        <p:nvSpPr>
          <p:cNvPr id="348165" name="Rectangle 6"/>
          <p:cNvSpPr>
            <a:spLocks noChangeArrowheads="1"/>
          </p:cNvSpPr>
          <p:nvPr/>
        </p:nvSpPr>
        <p:spPr bwMode="auto">
          <a:xfrm>
            <a:off x="3814763"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pt-BR" altLang="pt-BR" sz="1800">
              <a:solidFill>
                <a:srgbClr val="000000"/>
              </a:solidFill>
            </a:endParaRPr>
          </a:p>
        </p:txBody>
      </p:sp>
      <p:pic>
        <p:nvPicPr>
          <p:cNvPr id="306182" name="Picture 7" descr="contra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1" y="3489325"/>
            <a:ext cx="3770313"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67" name="Picture 8" descr="contr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4" y="620714"/>
            <a:ext cx="1584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701801" y="2192339"/>
            <a:ext cx="8785225" cy="1076325"/>
          </a:xfrm>
          <a:prstGeom prst="rect">
            <a:avLst/>
          </a:prstGeom>
          <a:pattFill prst="weave">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pt-BR" dirty="0" err="1">
                <a:latin typeface="Georgia" panose="02040502050405020303" pitchFamily="18" charset="0"/>
              </a:rPr>
              <a:t>obrigatoriamente</a:t>
            </a:r>
            <a:r>
              <a:rPr lang="en-US" altLang="pt-BR" dirty="0">
                <a:latin typeface="Georgia" panose="02040502050405020303" pitchFamily="18" charset="0"/>
              </a:rPr>
              <a:t>, o </a:t>
            </a:r>
            <a:r>
              <a:rPr lang="en-US" altLang="pt-BR" dirty="0" err="1">
                <a:latin typeface="Georgia" panose="02040502050405020303" pitchFamily="18" charset="0"/>
              </a:rPr>
              <a:t>dispositivo</a:t>
            </a:r>
            <a:r>
              <a:rPr lang="en-US" altLang="pt-BR" dirty="0">
                <a:latin typeface="Georgia" panose="02040502050405020303" pitchFamily="18" charset="0"/>
              </a:rPr>
              <a:t> de </a:t>
            </a:r>
            <a:r>
              <a:rPr lang="en-US" altLang="pt-BR" dirty="0" err="1">
                <a:latin typeface="Georgia" panose="02040502050405020303" pitchFamily="18" charset="0"/>
              </a:rPr>
              <a:t>retenção</a:t>
            </a:r>
            <a:r>
              <a:rPr lang="en-US" altLang="pt-BR" dirty="0">
                <a:latin typeface="Georgia" panose="02040502050405020303" pitchFamily="18" charset="0"/>
              </a:rPr>
              <a:t> </a:t>
            </a:r>
            <a:r>
              <a:rPr lang="en-US" altLang="pt-BR" dirty="0" err="1">
                <a:latin typeface="Georgia" panose="02040502050405020303" pitchFamily="18" charset="0"/>
              </a:rPr>
              <a:t>denominado</a:t>
            </a:r>
            <a:r>
              <a:rPr lang="en-US" altLang="pt-BR" dirty="0">
                <a:latin typeface="Georgia" panose="02040502050405020303" pitchFamily="18" charset="0"/>
              </a:rPr>
              <a:t> '</a:t>
            </a:r>
            <a:r>
              <a:rPr lang="en-US" altLang="pt-BR" dirty="0" err="1">
                <a:latin typeface="Georgia" panose="02040502050405020303" pitchFamily="18" charset="0"/>
              </a:rPr>
              <a:t>cadeirinha</a:t>
            </a:r>
            <a:r>
              <a:rPr lang="en-US" altLang="pt-BR" dirty="0">
                <a:latin typeface="Georgia" panose="02040502050405020303" pitchFamily="18"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49186" name="Text Box 3"/>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49187" name="Text Box 4"/>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49188" name="Text Box 5"/>
          <p:cNvSpPr txBox="1">
            <a:spLocks noChangeArrowheads="1"/>
          </p:cNvSpPr>
          <p:nvPr/>
        </p:nvSpPr>
        <p:spPr bwMode="auto">
          <a:xfrm>
            <a:off x="2351088" y="981076"/>
            <a:ext cx="7993062" cy="1077913"/>
          </a:xfrm>
          <a:prstGeom prst="rect">
            <a:avLst/>
          </a:prstGeom>
          <a:pattFill prst="weave">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pt-BR" dirty="0">
                <a:latin typeface="Georgia" panose="02040502050405020303" pitchFamily="18" charset="0"/>
              </a:rPr>
              <a:t>3 - As </a:t>
            </a:r>
            <a:r>
              <a:rPr lang="en-US" altLang="pt-BR" dirty="0" err="1">
                <a:latin typeface="Georgia" panose="02040502050405020303" pitchFamily="18" charset="0"/>
              </a:rPr>
              <a:t>crianças</a:t>
            </a:r>
            <a:r>
              <a:rPr lang="en-US" altLang="pt-BR" dirty="0">
                <a:latin typeface="Georgia" panose="02040502050405020303" pitchFamily="18" charset="0"/>
              </a:rPr>
              <a:t> com </a:t>
            </a:r>
            <a:r>
              <a:rPr lang="en-US" altLang="pt-BR" dirty="0" err="1">
                <a:latin typeface="Georgia" panose="02040502050405020303" pitchFamily="18" charset="0"/>
              </a:rPr>
              <a:t>idade</a:t>
            </a:r>
            <a:r>
              <a:rPr lang="en-US" altLang="pt-BR" dirty="0">
                <a:latin typeface="Georgia" panose="02040502050405020303" pitchFamily="18" charset="0"/>
              </a:rPr>
              <a:t> superior a </a:t>
            </a:r>
            <a:r>
              <a:rPr lang="en-US" altLang="pt-BR" dirty="0" err="1">
                <a:latin typeface="Georgia" panose="02040502050405020303" pitchFamily="18" charset="0"/>
              </a:rPr>
              <a:t>quatro</a:t>
            </a:r>
            <a:r>
              <a:rPr lang="en-US" altLang="pt-BR" dirty="0">
                <a:latin typeface="Georgia" panose="02040502050405020303" pitchFamily="18" charset="0"/>
              </a:rPr>
              <a:t> anos  e inferior  </a:t>
            </a:r>
            <a:r>
              <a:rPr lang="en-US" altLang="pt-BR" dirty="0" err="1">
                <a:latin typeface="Georgia" panose="02040502050405020303" pitchFamily="18" charset="0"/>
              </a:rPr>
              <a:t>ou</a:t>
            </a:r>
            <a:r>
              <a:rPr lang="en-US" altLang="pt-BR" dirty="0">
                <a:latin typeface="Georgia" panose="02040502050405020303" pitchFamily="18" charset="0"/>
              </a:rPr>
              <a:t>  </a:t>
            </a:r>
            <a:r>
              <a:rPr lang="en-US" altLang="pt-BR" dirty="0" err="1">
                <a:latin typeface="Georgia" panose="02040502050405020303" pitchFamily="18" charset="0"/>
              </a:rPr>
              <a:t>igual</a:t>
            </a:r>
            <a:r>
              <a:rPr lang="en-US" altLang="pt-BR" dirty="0">
                <a:latin typeface="Georgia" panose="02040502050405020303" pitchFamily="18" charset="0"/>
              </a:rPr>
              <a:t> a </a:t>
            </a:r>
            <a:r>
              <a:rPr lang="en-US" altLang="pt-BR" dirty="0" err="1">
                <a:latin typeface="Georgia" panose="02040502050405020303" pitchFamily="18" charset="0"/>
              </a:rPr>
              <a:t>sete</a:t>
            </a:r>
            <a:r>
              <a:rPr lang="en-US" altLang="pt-BR" dirty="0">
                <a:latin typeface="Georgia" panose="02040502050405020303" pitchFamily="18" charset="0"/>
              </a:rPr>
              <a:t> anos e </a:t>
            </a:r>
            <a:r>
              <a:rPr lang="en-US" altLang="pt-BR" dirty="0" err="1">
                <a:latin typeface="Georgia" panose="02040502050405020303" pitchFamily="18" charset="0"/>
              </a:rPr>
              <a:t>meio</a:t>
            </a:r>
            <a:endParaRPr lang="en-US" altLang="pt-BR" dirty="0">
              <a:latin typeface="Georgia" panose="02040502050405020303" pitchFamily="18" charset="0"/>
            </a:endParaRPr>
          </a:p>
        </p:txBody>
      </p:sp>
      <p:sp>
        <p:nvSpPr>
          <p:cNvPr id="349189" name="Rectangle 6"/>
          <p:cNvSpPr>
            <a:spLocks noChangeArrowheads="1"/>
          </p:cNvSpPr>
          <p:nvPr/>
        </p:nvSpPr>
        <p:spPr bwMode="auto">
          <a:xfrm>
            <a:off x="3814763"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pt-BR" altLang="pt-BR" sz="1800">
              <a:solidFill>
                <a:srgbClr val="000000"/>
              </a:solidFill>
            </a:endParaRPr>
          </a:p>
        </p:txBody>
      </p:sp>
      <p:pic>
        <p:nvPicPr>
          <p:cNvPr id="307206" name="Picture 7" descr="contra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5" y="3213100"/>
            <a:ext cx="34559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91" name="Picture 10" descr="contr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4" y="476251"/>
            <a:ext cx="1584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2339976" y="1976438"/>
            <a:ext cx="7993063" cy="1077912"/>
          </a:xfrm>
          <a:prstGeom prst="rect">
            <a:avLst/>
          </a:prstGeom>
          <a:pattFill prst="weave">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pt-BR" dirty="0" err="1">
                <a:latin typeface="Georgia" panose="02040502050405020303" pitchFamily="18" charset="0"/>
              </a:rPr>
              <a:t>deverão</a:t>
            </a:r>
            <a:r>
              <a:rPr lang="en-US" altLang="pt-BR" dirty="0">
                <a:latin typeface="Georgia" panose="02040502050405020303" pitchFamily="18" charset="0"/>
              </a:rPr>
              <a:t> utilizar o </a:t>
            </a:r>
            <a:r>
              <a:rPr lang="en-US" altLang="pt-BR" dirty="0" err="1">
                <a:latin typeface="Georgia" panose="02040502050405020303" pitchFamily="18" charset="0"/>
              </a:rPr>
              <a:t>dispositivo</a:t>
            </a:r>
            <a:r>
              <a:rPr lang="en-US" altLang="pt-BR" dirty="0">
                <a:latin typeface="Georgia" panose="02040502050405020303" pitchFamily="18" charset="0"/>
              </a:rPr>
              <a:t> de </a:t>
            </a:r>
            <a:r>
              <a:rPr lang="en-US" altLang="pt-BR" dirty="0" err="1">
                <a:latin typeface="Georgia" panose="02040502050405020303" pitchFamily="18" charset="0"/>
              </a:rPr>
              <a:t>retenção</a:t>
            </a:r>
            <a:r>
              <a:rPr lang="en-US" altLang="pt-BR" dirty="0">
                <a:latin typeface="Georgia" panose="02040502050405020303" pitchFamily="18" charset="0"/>
              </a:rPr>
              <a:t> </a:t>
            </a:r>
            <a:r>
              <a:rPr lang="en-US" altLang="pt-BR" dirty="0" err="1">
                <a:latin typeface="Georgia" panose="02040502050405020303" pitchFamily="18" charset="0"/>
              </a:rPr>
              <a:t>denominado</a:t>
            </a:r>
            <a:r>
              <a:rPr lang="en-US" altLang="pt-BR" dirty="0">
                <a:latin typeface="Georgia" panose="02040502050405020303" pitchFamily="18" charset="0"/>
              </a:rPr>
              <a:t> '</a:t>
            </a:r>
            <a:r>
              <a:rPr lang="en-US" altLang="pt-BR" dirty="0" err="1">
                <a:latin typeface="Georgia" panose="02040502050405020303" pitchFamily="18" charset="0"/>
              </a:rPr>
              <a:t>assento</a:t>
            </a:r>
            <a:r>
              <a:rPr lang="en-US" altLang="pt-BR" dirty="0">
                <a:latin typeface="Georgia" panose="02040502050405020303" pitchFamily="18" charset="0"/>
              </a:rPr>
              <a:t> de </a:t>
            </a:r>
            <a:r>
              <a:rPr lang="en-US" altLang="pt-BR" dirty="0" err="1">
                <a:latin typeface="Georgia" panose="02040502050405020303" pitchFamily="18" charset="0"/>
              </a:rPr>
              <a:t>elevação</a:t>
            </a:r>
            <a:r>
              <a:rPr lang="en-US" altLang="pt-BR" dirty="0">
                <a:latin typeface="Georgia" panose="02040502050405020303" pitchFamily="18"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50210" name="Text Box 3"/>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50211" name="Text Box 4"/>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50212" name="Text Box 5"/>
          <p:cNvSpPr txBox="1">
            <a:spLocks noChangeArrowheads="1"/>
          </p:cNvSpPr>
          <p:nvPr/>
        </p:nvSpPr>
        <p:spPr bwMode="auto">
          <a:xfrm>
            <a:off x="1992313" y="1052513"/>
            <a:ext cx="8424862" cy="1077912"/>
          </a:xfrm>
          <a:prstGeom prst="rect">
            <a:avLst/>
          </a:prstGeom>
          <a:pattFill prst="weave">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pt-BR" dirty="0">
                <a:latin typeface="Georgia" panose="02040502050405020303" pitchFamily="18" charset="0"/>
              </a:rPr>
              <a:t>4- As </a:t>
            </a:r>
            <a:r>
              <a:rPr lang="en-US" altLang="pt-BR" dirty="0" err="1">
                <a:latin typeface="Georgia" panose="02040502050405020303" pitchFamily="18" charset="0"/>
              </a:rPr>
              <a:t>crianças</a:t>
            </a:r>
            <a:r>
              <a:rPr lang="en-US" altLang="pt-BR" dirty="0">
                <a:latin typeface="Georgia" panose="02040502050405020303" pitchFamily="18" charset="0"/>
              </a:rPr>
              <a:t> com </a:t>
            </a:r>
            <a:r>
              <a:rPr lang="en-US" altLang="pt-BR" dirty="0" err="1">
                <a:latin typeface="Georgia" panose="02040502050405020303" pitchFamily="18" charset="0"/>
              </a:rPr>
              <a:t>idade</a:t>
            </a:r>
            <a:r>
              <a:rPr lang="en-US" altLang="pt-BR" dirty="0">
                <a:latin typeface="Georgia" panose="02040502050405020303" pitchFamily="18" charset="0"/>
              </a:rPr>
              <a:t> superior a </a:t>
            </a:r>
            <a:r>
              <a:rPr lang="en-US" altLang="pt-BR" dirty="0" err="1">
                <a:latin typeface="Georgia" panose="02040502050405020303" pitchFamily="18" charset="0"/>
              </a:rPr>
              <a:t>sete</a:t>
            </a:r>
            <a:r>
              <a:rPr lang="en-US" altLang="pt-BR" dirty="0">
                <a:latin typeface="Georgia" panose="02040502050405020303" pitchFamily="18" charset="0"/>
              </a:rPr>
              <a:t> anos e </a:t>
            </a:r>
            <a:r>
              <a:rPr lang="en-US" altLang="pt-BR" dirty="0" err="1">
                <a:latin typeface="Georgia" panose="02040502050405020303" pitchFamily="18" charset="0"/>
              </a:rPr>
              <a:t>meio</a:t>
            </a:r>
            <a:r>
              <a:rPr lang="en-US" altLang="pt-BR" dirty="0">
                <a:latin typeface="Georgia" panose="02040502050405020303" pitchFamily="18" charset="0"/>
              </a:rPr>
              <a:t> e inferior </a:t>
            </a:r>
            <a:r>
              <a:rPr lang="en-US" altLang="pt-BR" dirty="0" err="1">
                <a:latin typeface="Georgia" panose="02040502050405020303" pitchFamily="18" charset="0"/>
              </a:rPr>
              <a:t>ou</a:t>
            </a:r>
            <a:r>
              <a:rPr lang="en-US" altLang="pt-BR" dirty="0">
                <a:latin typeface="Georgia" panose="02040502050405020303" pitchFamily="18" charset="0"/>
              </a:rPr>
              <a:t> </a:t>
            </a:r>
            <a:r>
              <a:rPr lang="en-US" altLang="pt-BR" dirty="0" err="1">
                <a:latin typeface="Georgia" panose="02040502050405020303" pitchFamily="18" charset="0"/>
              </a:rPr>
              <a:t>igual</a:t>
            </a:r>
            <a:r>
              <a:rPr lang="en-US" altLang="pt-BR" dirty="0">
                <a:latin typeface="Georgia" panose="02040502050405020303" pitchFamily="18" charset="0"/>
              </a:rPr>
              <a:t> a </a:t>
            </a:r>
            <a:r>
              <a:rPr lang="en-US" altLang="pt-BR" dirty="0" err="1">
                <a:latin typeface="Georgia" panose="02040502050405020303" pitchFamily="18" charset="0"/>
              </a:rPr>
              <a:t>dez</a:t>
            </a:r>
            <a:r>
              <a:rPr lang="en-US" altLang="pt-BR" dirty="0">
                <a:latin typeface="Georgia" panose="02040502050405020303" pitchFamily="18" charset="0"/>
              </a:rPr>
              <a:t> anos </a:t>
            </a:r>
            <a:r>
              <a:rPr lang="en-US" altLang="pt-BR" dirty="0" err="1">
                <a:latin typeface="Georgia" panose="02040502050405020303" pitchFamily="18" charset="0"/>
              </a:rPr>
              <a:t>deverão</a:t>
            </a:r>
            <a:endParaRPr lang="en-US" altLang="pt-BR" dirty="0">
              <a:latin typeface="Georgia" panose="02040502050405020303" pitchFamily="18" charset="0"/>
            </a:endParaRPr>
          </a:p>
        </p:txBody>
      </p:sp>
      <p:sp>
        <p:nvSpPr>
          <p:cNvPr id="350213" name="Rectangle 6"/>
          <p:cNvSpPr>
            <a:spLocks noChangeArrowheads="1"/>
          </p:cNvSpPr>
          <p:nvPr/>
        </p:nvSpPr>
        <p:spPr bwMode="auto">
          <a:xfrm>
            <a:off x="3814763" y="32464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pt-BR" altLang="pt-BR" sz="1800">
              <a:solidFill>
                <a:srgbClr val="000000"/>
              </a:solidFill>
            </a:endParaRPr>
          </a:p>
        </p:txBody>
      </p:sp>
      <p:pic>
        <p:nvPicPr>
          <p:cNvPr id="350214" name="Picture 7" descr="contra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776" y="3213100"/>
            <a:ext cx="3960813"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215" name="Picture 8" descr="contr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9" y="549276"/>
            <a:ext cx="1584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976438" y="2092326"/>
            <a:ext cx="8424862" cy="1077913"/>
          </a:xfrm>
          <a:prstGeom prst="rect">
            <a:avLst/>
          </a:prstGeom>
          <a:pattFill prst="weave">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pt-BR" dirty="0">
                <a:latin typeface="Georgia" panose="02040502050405020303" pitchFamily="18" charset="0"/>
              </a:rPr>
              <a:t>utilizar o </a:t>
            </a:r>
            <a:r>
              <a:rPr lang="en-US" altLang="pt-BR" dirty="0" err="1">
                <a:latin typeface="Georgia" panose="02040502050405020303" pitchFamily="18" charset="0"/>
              </a:rPr>
              <a:t>cinto</a:t>
            </a:r>
            <a:r>
              <a:rPr lang="en-US" altLang="pt-BR" dirty="0">
                <a:latin typeface="Georgia" panose="02040502050405020303" pitchFamily="18" charset="0"/>
              </a:rPr>
              <a:t> de </a:t>
            </a:r>
            <a:r>
              <a:rPr lang="en-US" altLang="pt-BR" dirty="0" err="1">
                <a:latin typeface="Georgia" panose="02040502050405020303" pitchFamily="18" charset="0"/>
              </a:rPr>
              <a:t>segurança</a:t>
            </a:r>
            <a:r>
              <a:rPr lang="en-US" altLang="pt-BR" dirty="0">
                <a:latin typeface="Georgia" panose="02040502050405020303" pitchFamily="18" charset="0"/>
              </a:rPr>
              <a:t> do </a:t>
            </a:r>
            <a:r>
              <a:rPr lang="en-US" altLang="pt-BR" dirty="0" err="1">
                <a:latin typeface="Georgia" panose="02040502050405020303" pitchFamily="18" charset="0"/>
              </a:rPr>
              <a:t>veículo</a:t>
            </a:r>
            <a:r>
              <a:rPr lang="en-US" altLang="pt-BR" dirty="0">
                <a:latin typeface="Georgia" panose="02040502050405020303" pitchFamily="18" charset="0"/>
              </a:rPr>
              <a:t>.</a:t>
            </a:r>
          </a:p>
          <a:p>
            <a:pPr fontAlgn="base">
              <a:spcBef>
                <a:spcPct val="0"/>
              </a:spcBef>
              <a:spcAft>
                <a:spcPct val="0"/>
              </a:spcAft>
              <a:buFontTx/>
              <a:buNone/>
            </a:pPr>
            <a:r>
              <a:rPr lang="en-US" altLang="pt-BR" dirty="0">
                <a:latin typeface="Georgia" panose="02040502050405020303" pitchFamily="18" charset="0"/>
              </a:rPr>
              <a:t> (</a:t>
            </a:r>
            <a:r>
              <a:rPr lang="en-US" altLang="pt-BR" dirty="0" err="1">
                <a:latin typeface="Georgia" panose="02040502050405020303" pitchFamily="18" charset="0"/>
              </a:rPr>
              <a:t>figura</a:t>
            </a:r>
            <a:r>
              <a:rPr lang="en-US" altLang="pt-BR" dirty="0">
                <a:latin typeface="Georgia" panose="02040502050405020303" pitchFamily="18" charset="0"/>
              </a:rPr>
              <a:t> 4)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51234" name="Text Box 2"/>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51235" name="Text Box 3"/>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sp>
        <p:nvSpPr>
          <p:cNvPr id="351236" name="Text Box 4"/>
          <p:cNvSpPr txBox="1">
            <a:spLocks noChangeArrowheads="1"/>
          </p:cNvSpPr>
          <p:nvPr/>
        </p:nvSpPr>
        <p:spPr bwMode="auto">
          <a:xfrm>
            <a:off x="1847850" y="1125538"/>
            <a:ext cx="8610600" cy="1384300"/>
          </a:xfrm>
          <a:prstGeom prst="rect">
            <a:avLst/>
          </a:prstGeom>
          <a:pattFill prst="weave">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pt-BR" altLang="pt-BR" sz="2400" dirty="0">
                <a:solidFill>
                  <a:srgbClr val="000000"/>
                </a:solidFill>
                <a:latin typeface="Times New Roman" panose="02020603050405020304" pitchFamily="18" charset="0"/>
                <a:cs typeface="Arial" panose="020B0604020202020204" pitchFamily="34" charset="0"/>
              </a:rPr>
              <a:t> </a:t>
            </a:r>
            <a:r>
              <a:rPr lang="en-US" altLang="pt-BR" sz="2800" dirty="0">
                <a:solidFill>
                  <a:srgbClr val="000000"/>
                </a:solidFill>
                <a:latin typeface="Georgia" panose="02040502050405020303" pitchFamily="18" charset="0"/>
              </a:rPr>
              <a:t>§ 3º As </a:t>
            </a:r>
            <a:r>
              <a:rPr lang="en-US" altLang="pt-BR" sz="2800" dirty="0" err="1">
                <a:solidFill>
                  <a:srgbClr val="000000"/>
                </a:solidFill>
                <a:latin typeface="Georgia" panose="02040502050405020303" pitchFamily="18" charset="0"/>
              </a:rPr>
              <a:t>exigências</a:t>
            </a:r>
            <a:r>
              <a:rPr lang="en-US" altLang="pt-BR" sz="2800" dirty="0">
                <a:solidFill>
                  <a:srgbClr val="000000"/>
                </a:solidFill>
                <a:latin typeface="Georgia" panose="02040502050405020303" pitchFamily="18" charset="0"/>
              </a:rPr>
              <a:t> </a:t>
            </a:r>
            <a:r>
              <a:rPr lang="en-US" altLang="pt-BR" sz="2800" dirty="0" err="1">
                <a:solidFill>
                  <a:srgbClr val="000000"/>
                </a:solidFill>
                <a:latin typeface="Georgia" panose="02040502050405020303" pitchFamily="18" charset="0"/>
              </a:rPr>
              <a:t>relativas</a:t>
            </a:r>
            <a:r>
              <a:rPr lang="en-US" altLang="pt-BR" sz="2800" dirty="0">
                <a:solidFill>
                  <a:srgbClr val="000000"/>
                </a:solidFill>
                <a:latin typeface="Georgia" panose="02040502050405020303" pitchFamily="18" charset="0"/>
              </a:rPr>
              <a:t> </a:t>
            </a:r>
            <a:r>
              <a:rPr lang="en-US" altLang="pt-BR" sz="2800" dirty="0" err="1">
                <a:solidFill>
                  <a:srgbClr val="000000"/>
                </a:solidFill>
                <a:latin typeface="Georgia" panose="02040502050405020303" pitchFamily="18" charset="0"/>
              </a:rPr>
              <a:t>ao</a:t>
            </a:r>
            <a:r>
              <a:rPr lang="en-US" altLang="pt-BR" sz="2800" dirty="0">
                <a:solidFill>
                  <a:srgbClr val="000000"/>
                </a:solidFill>
                <a:latin typeface="Georgia" panose="02040502050405020303" pitchFamily="18" charset="0"/>
              </a:rPr>
              <a:t> </a:t>
            </a:r>
            <a:r>
              <a:rPr lang="en-US" altLang="pt-BR" sz="2800" dirty="0" err="1">
                <a:solidFill>
                  <a:srgbClr val="000000"/>
                </a:solidFill>
                <a:latin typeface="Georgia" panose="02040502050405020303" pitchFamily="18" charset="0"/>
              </a:rPr>
              <a:t>sistema</a:t>
            </a:r>
            <a:r>
              <a:rPr lang="en-US" altLang="pt-BR" sz="2800" dirty="0">
                <a:solidFill>
                  <a:srgbClr val="000000"/>
                </a:solidFill>
                <a:latin typeface="Georgia" panose="02040502050405020303" pitchFamily="18" charset="0"/>
              </a:rPr>
              <a:t> de </a:t>
            </a:r>
            <a:r>
              <a:rPr lang="en-US" altLang="pt-BR" sz="2800" dirty="0" err="1">
                <a:solidFill>
                  <a:srgbClr val="000000"/>
                </a:solidFill>
                <a:latin typeface="Georgia" panose="02040502050405020303" pitchFamily="18" charset="0"/>
              </a:rPr>
              <a:t>retenção</a:t>
            </a:r>
            <a:r>
              <a:rPr lang="en-US" altLang="pt-BR" sz="2800" dirty="0">
                <a:solidFill>
                  <a:srgbClr val="000000"/>
                </a:solidFill>
                <a:latin typeface="Georgia" panose="02040502050405020303" pitchFamily="18" charset="0"/>
              </a:rPr>
              <a:t>, no </a:t>
            </a:r>
            <a:r>
              <a:rPr lang="en-US" altLang="pt-BR" sz="2800" dirty="0" err="1">
                <a:solidFill>
                  <a:srgbClr val="000000"/>
                </a:solidFill>
                <a:latin typeface="Georgia" panose="02040502050405020303" pitchFamily="18" charset="0"/>
              </a:rPr>
              <a:t>transporte</a:t>
            </a:r>
            <a:r>
              <a:rPr lang="en-US" altLang="pt-BR" sz="2800" dirty="0">
                <a:solidFill>
                  <a:srgbClr val="000000"/>
                </a:solidFill>
                <a:latin typeface="Georgia" panose="02040502050405020303" pitchFamily="18" charset="0"/>
              </a:rPr>
              <a:t> de </a:t>
            </a:r>
            <a:r>
              <a:rPr lang="en-US" altLang="pt-BR" sz="2800" dirty="0" err="1">
                <a:solidFill>
                  <a:srgbClr val="000000"/>
                </a:solidFill>
                <a:latin typeface="Georgia" panose="02040502050405020303" pitchFamily="18" charset="0"/>
              </a:rPr>
              <a:t>crianças</a:t>
            </a:r>
            <a:r>
              <a:rPr lang="en-US" altLang="pt-BR" sz="2800" dirty="0">
                <a:solidFill>
                  <a:srgbClr val="000000"/>
                </a:solidFill>
                <a:latin typeface="Georgia" panose="02040502050405020303" pitchFamily="18" charset="0"/>
              </a:rPr>
              <a:t> com </a:t>
            </a:r>
            <a:r>
              <a:rPr lang="en-US" altLang="pt-BR" sz="2800" dirty="0" err="1">
                <a:solidFill>
                  <a:srgbClr val="000000"/>
                </a:solidFill>
                <a:latin typeface="Georgia" panose="02040502050405020303" pitchFamily="18" charset="0"/>
              </a:rPr>
              <a:t>até</a:t>
            </a:r>
            <a:r>
              <a:rPr lang="en-US" altLang="pt-BR" sz="2800" dirty="0">
                <a:solidFill>
                  <a:srgbClr val="000000"/>
                </a:solidFill>
                <a:latin typeface="Georgia" panose="02040502050405020303" pitchFamily="18" charset="0"/>
              </a:rPr>
              <a:t> 7 anos e </a:t>
            </a:r>
            <a:r>
              <a:rPr lang="en-US" altLang="pt-BR" sz="2800" dirty="0" err="1">
                <a:solidFill>
                  <a:srgbClr val="000000"/>
                </a:solidFill>
                <a:latin typeface="Georgia" panose="02040502050405020303" pitchFamily="18" charset="0"/>
              </a:rPr>
              <a:t>meio</a:t>
            </a:r>
            <a:r>
              <a:rPr lang="en-US" altLang="pt-BR" sz="2800" dirty="0">
                <a:solidFill>
                  <a:srgbClr val="000000"/>
                </a:solidFill>
                <a:latin typeface="Georgia" panose="02040502050405020303" pitchFamily="18" charset="0"/>
              </a:rPr>
              <a:t> de </a:t>
            </a:r>
            <a:r>
              <a:rPr lang="en-US" altLang="pt-BR" sz="2800" dirty="0" err="1">
                <a:solidFill>
                  <a:srgbClr val="000000"/>
                </a:solidFill>
                <a:latin typeface="Georgia" panose="02040502050405020303" pitchFamily="18" charset="0"/>
              </a:rPr>
              <a:t>idade</a:t>
            </a:r>
            <a:r>
              <a:rPr lang="en-US" altLang="pt-BR" sz="2800" dirty="0">
                <a:solidFill>
                  <a:srgbClr val="000000"/>
                </a:solidFill>
                <a:latin typeface="Georgia" panose="02040502050405020303" pitchFamily="18" charset="0"/>
              </a:rPr>
              <a:t>, </a:t>
            </a:r>
            <a:r>
              <a:rPr lang="en-US" altLang="pt-BR" sz="2800" dirty="0" err="1">
                <a:latin typeface="Georgia" panose="02040502050405020303" pitchFamily="18" charset="0"/>
              </a:rPr>
              <a:t>não</a:t>
            </a:r>
            <a:r>
              <a:rPr lang="en-US" altLang="pt-BR" sz="2800" dirty="0">
                <a:latin typeface="Georgia" panose="02040502050405020303" pitchFamily="18" charset="0"/>
              </a:rPr>
              <a:t> se </a:t>
            </a:r>
            <a:r>
              <a:rPr lang="en-US" altLang="pt-BR" sz="2800" dirty="0" err="1">
                <a:latin typeface="Georgia" panose="02040502050405020303" pitchFamily="18" charset="0"/>
              </a:rPr>
              <a:t>aplicam</a:t>
            </a:r>
            <a:r>
              <a:rPr lang="en-US" altLang="pt-BR" sz="2800" dirty="0">
                <a:latin typeface="Georgia" panose="02040502050405020303" pitchFamily="18" charset="0"/>
              </a:rPr>
              <a:t> </a:t>
            </a:r>
            <a:r>
              <a:rPr lang="en-US" altLang="pt-BR" sz="2800" dirty="0" err="1">
                <a:latin typeface="Georgia" panose="02040502050405020303" pitchFamily="18" charset="0"/>
              </a:rPr>
              <a:t>aos</a:t>
            </a:r>
            <a:r>
              <a:rPr lang="en-US" altLang="pt-BR" sz="2800" dirty="0">
                <a:latin typeface="Georgia" panose="02040502050405020303" pitchFamily="18" charset="0"/>
              </a:rPr>
              <a:t> </a:t>
            </a:r>
            <a:r>
              <a:rPr lang="en-US" altLang="pt-BR" sz="2800" dirty="0" err="1">
                <a:latin typeface="Georgia" panose="02040502050405020303" pitchFamily="18" charset="0"/>
              </a:rPr>
              <a:t>veículos</a:t>
            </a:r>
            <a:r>
              <a:rPr lang="en-US" altLang="pt-BR" sz="2800" dirty="0">
                <a:latin typeface="Georgia" panose="02040502050405020303" pitchFamily="18" charset="0"/>
              </a:rPr>
              <a:t> de </a:t>
            </a:r>
            <a:r>
              <a:rPr lang="en-US" altLang="pt-BR" sz="2800" dirty="0" err="1">
                <a:latin typeface="Georgia" panose="02040502050405020303" pitchFamily="18" charset="0"/>
              </a:rPr>
              <a:t>transporte</a:t>
            </a:r>
            <a:endParaRPr lang="pt-BR" altLang="pt-BR" b="1" dirty="0">
              <a:latin typeface="Georgia" panose="02040502050405020303" pitchFamily="18" charset="0"/>
              <a:ea typeface="Arial Unicode MS" panose="020B0604020202020204" pitchFamily="34" charset="-128"/>
              <a:cs typeface="Arial Unicode MS" panose="020B0604020202020204" pitchFamily="34" charset="-128"/>
            </a:endParaRPr>
          </a:p>
        </p:txBody>
      </p:sp>
      <p:pic>
        <p:nvPicPr>
          <p:cNvPr id="309253" name="Picture 5" descr="acidente tax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388" y="4149725"/>
            <a:ext cx="2952750"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4" name="Picture 6" descr="acidente esc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6" y="4149726"/>
            <a:ext cx="28797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55" name="Picture 7" descr="acidente onib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8575" y="4246564"/>
            <a:ext cx="280987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240" name="Picture 8" descr="contra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1" y="188914"/>
            <a:ext cx="1584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1879600" y="2459038"/>
            <a:ext cx="8610600" cy="1447800"/>
          </a:xfrm>
          <a:prstGeom prst="rect">
            <a:avLst/>
          </a:prstGeom>
          <a:pattFill prst="weave">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US" altLang="pt-BR" sz="2800" dirty="0" err="1">
                <a:latin typeface="Georgia" panose="02040502050405020303" pitchFamily="18" charset="0"/>
              </a:rPr>
              <a:t>coletivo</a:t>
            </a:r>
            <a:r>
              <a:rPr lang="en-US" altLang="pt-BR" sz="2800" dirty="0">
                <a:latin typeface="Georgia" panose="02040502050405020303" pitchFamily="18" charset="0"/>
              </a:rPr>
              <a:t>, de </a:t>
            </a:r>
            <a:r>
              <a:rPr lang="en-US" altLang="pt-BR" sz="2800" dirty="0" err="1">
                <a:latin typeface="Georgia" panose="02040502050405020303" pitchFamily="18" charset="0"/>
              </a:rPr>
              <a:t>aluguel</a:t>
            </a:r>
            <a:r>
              <a:rPr lang="en-US" altLang="pt-BR" sz="2800" dirty="0">
                <a:latin typeface="Georgia" panose="02040502050405020303" pitchFamily="18" charset="0"/>
              </a:rPr>
              <a:t>, de </a:t>
            </a:r>
            <a:r>
              <a:rPr lang="en-US" altLang="pt-BR" sz="2800" dirty="0" err="1">
                <a:latin typeface="Georgia" panose="02040502050405020303" pitchFamily="18" charset="0"/>
              </a:rPr>
              <a:t>transporte</a:t>
            </a:r>
            <a:r>
              <a:rPr lang="en-US" altLang="pt-BR" sz="2800" dirty="0">
                <a:latin typeface="Georgia" panose="02040502050405020303" pitchFamily="18" charset="0"/>
              </a:rPr>
              <a:t> </a:t>
            </a:r>
            <a:r>
              <a:rPr lang="en-US" altLang="pt-BR" sz="2800" dirty="0" err="1">
                <a:latin typeface="Georgia" panose="02040502050405020303" pitchFamily="18" charset="0"/>
              </a:rPr>
              <a:t>autônomo</a:t>
            </a:r>
            <a:r>
              <a:rPr lang="en-US" altLang="pt-BR" sz="2800" dirty="0">
                <a:latin typeface="Georgia" panose="02040502050405020303" pitchFamily="18" charset="0"/>
              </a:rPr>
              <a:t> de </a:t>
            </a:r>
            <a:r>
              <a:rPr lang="en-US" altLang="pt-BR" sz="2800" dirty="0" err="1">
                <a:latin typeface="Georgia" panose="02040502050405020303" pitchFamily="18" charset="0"/>
              </a:rPr>
              <a:t>passageiro</a:t>
            </a:r>
            <a:r>
              <a:rPr lang="en-US" altLang="pt-BR" sz="2800" dirty="0">
                <a:latin typeface="Georgia" panose="02040502050405020303" pitchFamily="18" charset="0"/>
              </a:rPr>
              <a:t> (</a:t>
            </a:r>
            <a:r>
              <a:rPr lang="en-US" altLang="pt-BR" sz="2800" dirty="0" err="1">
                <a:latin typeface="Georgia" panose="02040502050405020303" pitchFamily="18" charset="0"/>
              </a:rPr>
              <a:t>táxi</a:t>
            </a:r>
            <a:r>
              <a:rPr lang="en-US" altLang="pt-BR" sz="2800" dirty="0">
                <a:latin typeface="Georgia" panose="02040502050405020303" pitchFamily="18" charset="0"/>
              </a:rPr>
              <a:t>), </a:t>
            </a:r>
            <a:r>
              <a:rPr lang="en-US" altLang="pt-BR" sz="2800" dirty="0" err="1">
                <a:latin typeface="Georgia" panose="02040502050405020303" pitchFamily="18" charset="0"/>
              </a:rPr>
              <a:t>aos</a:t>
            </a:r>
            <a:r>
              <a:rPr lang="en-US" altLang="pt-BR" sz="2800" dirty="0">
                <a:latin typeface="Georgia" panose="02040502050405020303" pitchFamily="18" charset="0"/>
              </a:rPr>
              <a:t> </a:t>
            </a:r>
            <a:r>
              <a:rPr lang="en-US" altLang="pt-BR" sz="2800" dirty="0" err="1">
                <a:latin typeface="Georgia" panose="02040502050405020303" pitchFamily="18" charset="0"/>
              </a:rPr>
              <a:t>veículos</a:t>
            </a:r>
            <a:r>
              <a:rPr lang="en-US" altLang="pt-BR" sz="2800" dirty="0">
                <a:latin typeface="Georgia" panose="02040502050405020303" pitchFamily="18" charset="0"/>
              </a:rPr>
              <a:t> </a:t>
            </a:r>
            <a:r>
              <a:rPr lang="en-US" altLang="pt-BR" sz="2800" dirty="0" err="1">
                <a:latin typeface="Georgia" panose="02040502050405020303" pitchFamily="18" charset="0"/>
              </a:rPr>
              <a:t>escolares</a:t>
            </a:r>
            <a:r>
              <a:rPr lang="en-US" altLang="pt-BR" sz="2800" dirty="0">
                <a:latin typeface="Georgia" panose="02040502050405020303" pitchFamily="18" charset="0"/>
              </a:rPr>
              <a:t> e </a:t>
            </a:r>
            <a:r>
              <a:rPr lang="en-US" altLang="pt-BR" sz="2800" dirty="0" err="1">
                <a:latin typeface="Georgia" panose="02040502050405020303" pitchFamily="18" charset="0"/>
              </a:rPr>
              <a:t>aos</a:t>
            </a:r>
            <a:r>
              <a:rPr lang="en-US" altLang="pt-BR" sz="2800" dirty="0">
                <a:latin typeface="Georgia" panose="02040502050405020303" pitchFamily="18" charset="0"/>
              </a:rPr>
              <a:t> </a:t>
            </a:r>
            <a:r>
              <a:rPr lang="en-US" altLang="pt-BR" sz="2800" dirty="0" err="1">
                <a:latin typeface="Georgia" panose="02040502050405020303" pitchFamily="18" charset="0"/>
              </a:rPr>
              <a:t>demais</a:t>
            </a:r>
            <a:r>
              <a:rPr lang="en-US" altLang="pt-BR" sz="2800" dirty="0">
                <a:latin typeface="Georgia" panose="02040502050405020303" pitchFamily="18" charset="0"/>
              </a:rPr>
              <a:t> </a:t>
            </a:r>
            <a:r>
              <a:rPr lang="en-US" altLang="pt-BR" sz="2800" dirty="0" err="1">
                <a:latin typeface="Georgia" panose="02040502050405020303" pitchFamily="18" charset="0"/>
              </a:rPr>
              <a:t>veículos</a:t>
            </a:r>
            <a:r>
              <a:rPr lang="en-US" altLang="pt-BR" sz="2800" dirty="0">
                <a:latin typeface="Georgia" panose="02040502050405020303" pitchFamily="18" charset="0"/>
              </a:rPr>
              <a:t> com peso </a:t>
            </a:r>
            <a:r>
              <a:rPr lang="en-US" altLang="pt-BR" sz="2800" dirty="0" err="1">
                <a:latin typeface="Georgia" panose="02040502050405020303" pitchFamily="18" charset="0"/>
              </a:rPr>
              <a:t>bruto</a:t>
            </a:r>
            <a:r>
              <a:rPr lang="en-US" altLang="pt-BR" sz="2800" dirty="0">
                <a:latin typeface="Georgia" panose="02040502050405020303" pitchFamily="18" charset="0"/>
              </a:rPr>
              <a:t> total superior a 3,5t.</a:t>
            </a:r>
            <a:r>
              <a:rPr lang="en-US" altLang="pt-BR" dirty="0">
                <a:latin typeface="Georgia" panose="02040502050405020303" pitchFamily="18" charset="0"/>
              </a:rPr>
              <a:t> </a:t>
            </a:r>
            <a:r>
              <a:rPr lang="pt-BR" altLang="pt-BR" b="1" dirty="0">
                <a:latin typeface="Georgia" panose="02040502050405020303" pitchFamily="18" charset="0"/>
                <a:ea typeface="Arial Unicode MS" panose="020B0604020202020204" pitchFamily="34" charset="-128"/>
                <a:cs typeface="Arial Unicode MS" panose="020B0604020202020204" pitchFamily="34" charset="-128"/>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51234" name="Text Box 2"/>
          <p:cNvSpPr txBox="1">
            <a:spLocks noChangeArrowheads="1"/>
          </p:cNvSpPr>
          <p:nvPr/>
        </p:nvSpPr>
        <p:spPr bwMode="auto">
          <a:xfrm>
            <a:off x="1448656" y="2667000"/>
            <a:ext cx="9575516" cy="27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pt-BR" sz="2400" dirty="0"/>
              <a:t> “Art. 1º.............................................. </a:t>
            </a:r>
            <a:endParaRPr lang="pt-BR" sz="2400" dirty="0" smtClean="0"/>
          </a:p>
          <a:p>
            <a:pPr>
              <a:buNone/>
            </a:pPr>
            <a:r>
              <a:rPr lang="pt-BR" sz="2400" dirty="0" smtClean="0"/>
              <a:t>§ </a:t>
            </a:r>
            <a:r>
              <a:rPr lang="pt-BR" sz="2400" dirty="0"/>
              <a:t>3º As exigências relativas ao sistema de retenção, no transporte de crianças com até sete anos e meio de idade, não se aplicam aos veículos de transporte coletivo, aos de aluguel, aos de transporte autônomo de passageiro (táxi) e aos demais veículos com peso bruto total superior a 3,5t.” Art. 2º Esta Resolução entra em vigor no dia 1º de fevereiro de 2016.</a:t>
            </a:r>
          </a:p>
        </p:txBody>
      </p:sp>
      <p:sp>
        <p:nvSpPr>
          <p:cNvPr id="351235" name="Text Box 3"/>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pic>
        <p:nvPicPr>
          <p:cNvPr id="351240" name="Picture 8" descr="contr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88914"/>
            <a:ext cx="1584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5"/>
          <p:cNvSpPr>
            <a:spLocks noChangeArrowheads="1" noChangeShapeType="1" noTextEdit="1"/>
          </p:cNvSpPr>
          <p:nvPr/>
        </p:nvSpPr>
        <p:spPr bwMode="auto">
          <a:xfrm>
            <a:off x="1828800" y="1471613"/>
            <a:ext cx="8010525"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Resolução nº </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533</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de </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17/06/15</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928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51234" name="Text Box 2"/>
          <p:cNvSpPr txBox="1">
            <a:spLocks noChangeArrowheads="1"/>
          </p:cNvSpPr>
          <p:nvPr/>
        </p:nvSpPr>
        <p:spPr bwMode="auto">
          <a:xfrm>
            <a:off x="1448656" y="2667000"/>
            <a:ext cx="9575516" cy="238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pPr>
            <a:r>
              <a:rPr lang="pt-BR" sz="2400" dirty="0" smtClean="0"/>
              <a:t>§ </a:t>
            </a:r>
            <a:r>
              <a:rPr lang="pt-BR" sz="2400" dirty="0"/>
              <a:t>4º Todo veículo utilizado no transporte escolar, independentemente de sua classificação, categoria e do peso bruto total - PBT do veículo, deverá utilizar o dispositivo de retenção adequado para o transporte de crianças com até sete anos e meio de idade</a:t>
            </a:r>
            <a:r>
              <a:rPr lang="pt-BR" sz="2400" dirty="0" smtClean="0"/>
              <a:t>.“</a:t>
            </a:r>
          </a:p>
          <a:p>
            <a:pPr algn="just">
              <a:buNone/>
            </a:pPr>
            <a:r>
              <a:rPr lang="pt-BR" sz="2400" dirty="0"/>
              <a:t/>
            </a:r>
            <a:br>
              <a:rPr lang="pt-BR" sz="2400" dirty="0"/>
            </a:br>
            <a:r>
              <a:rPr lang="pt-BR" sz="2400" dirty="0"/>
              <a:t>Art. 2º Esta Resolução entra em vigor no dia 1º de fevereiro de 2016.</a:t>
            </a:r>
          </a:p>
        </p:txBody>
      </p:sp>
      <p:sp>
        <p:nvSpPr>
          <p:cNvPr id="351235" name="Text Box 3"/>
          <p:cNvSpPr txBox="1">
            <a:spLocks noChangeArrowheads="1"/>
          </p:cNvSpPr>
          <p:nvPr/>
        </p:nvSpPr>
        <p:spPr bwMode="auto">
          <a:xfrm>
            <a:off x="1828800" y="24384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endParaRPr lang="pt-BR" altLang="pt-BR" sz="2400">
              <a:solidFill>
                <a:srgbClr val="000000"/>
              </a:solidFill>
              <a:latin typeface="Times New Roman" panose="02020603050405020304" pitchFamily="18" charset="0"/>
              <a:cs typeface="Times New Roman" panose="02020603050405020304" pitchFamily="18" charset="0"/>
            </a:endParaRPr>
          </a:p>
        </p:txBody>
      </p:sp>
      <p:pic>
        <p:nvPicPr>
          <p:cNvPr id="351240" name="Picture 8" descr="contr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88914"/>
            <a:ext cx="1584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5"/>
          <p:cNvSpPr>
            <a:spLocks noChangeArrowheads="1" noChangeShapeType="1" noTextEdit="1"/>
          </p:cNvSpPr>
          <p:nvPr/>
        </p:nvSpPr>
        <p:spPr bwMode="auto">
          <a:xfrm>
            <a:off x="1847851" y="1243013"/>
            <a:ext cx="8010525"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Resolução nº </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541</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de </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15/07/15</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180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51240" name="Picture 8" descr="contr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88914"/>
            <a:ext cx="1584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5"/>
          <p:cNvSpPr>
            <a:spLocks noChangeArrowheads="1" noChangeShapeType="1" noTextEdit="1"/>
          </p:cNvSpPr>
          <p:nvPr/>
        </p:nvSpPr>
        <p:spPr bwMode="auto">
          <a:xfrm>
            <a:off x="1847851" y="1599451"/>
            <a:ext cx="8010525"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Resolução nº </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562</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de </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25</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/11/15</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 name="Retângulo 2"/>
          <p:cNvSpPr/>
          <p:nvPr/>
        </p:nvSpPr>
        <p:spPr>
          <a:xfrm>
            <a:off x="1847851" y="2763323"/>
            <a:ext cx="8010525" cy="2900025"/>
          </a:xfrm>
          <a:prstGeom prst="rect">
            <a:avLst/>
          </a:prstGeom>
        </p:spPr>
        <p:txBody>
          <a:bodyPr wrap="square">
            <a:spAutoFit/>
          </a:bodyPr>
          <a:lstStyle/>
          <a:p>
            <a:pPr algn="just">
              <a:lnSpc>
                <a:spcPct val="150000"/>
              </a:lnSpc>
              <a:spcAft>
                <a:spcPts val="0"/>
              </a:spcAft>
            </a:pPr>
            <a:r>
              <a:rPr lang="pt-BR"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Art. 1º A fiscalização do uso do dispositivo de retenção adequado para o transporte de crianças com até sete anos e meio de idade, nos veículos de transporte escolar, prevista na Resolução CONTRAN nº 277, de 28 de maio de 2008, com redação dada pela Resolução CONTRAN nº 533, de 17 de junho de 2015 e pela Resolução CONTRAN nº 541, de 15 de julho de 2015, terá início no dia 1º de fevereiro de 2017.</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9303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1524000" y="1"/>
            <a:ext cx="9144000" cy="6958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en-US" altLang="pt-BR"/>
          </a:p>
        </p:txBody>
      </p:sp>
      <p:sp>
        <p:nvSpPr>
          <p:cNvPr id="215043" name="WordArt 3"/>
          <p:cNvSpPr>
            <a:spLocks noChangeArrowheads="1" noChangeShapeType="1" noTextEdit="1"/>
          </p:cNvSpPr>
          <p:nvPr/>
        </p:nvSpPr>
        <p:spPr bwMode="auto">
          <a:xfrm>
            <a:off x="2063750" y="723900"/>
            <a:ext cx="7920038" cy="800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t-BR" sz="2800" b="1" kern="10" dirty="0">
                <a:solidFill>
                  <a:schemeClr val="bg1"/>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Resolução nº 15/98 do CONTRAN</a:t>
            </a:r>
          </a:p>
        </p:txBody>
      </p:sp>
      <p:sp>
        <p:nvSpPr>
          <p:cNvPr id="215044" name="Text Box 4"/>
          <p:cNvSpPr txBox="1">
            <a:spLocks noChangeArrowheads="1"/>
          </p:cNvSpPr>
          <p:nvPr/>
        </p:nvSpPr>
        <p:spPr bwMode="auto">
          <a:xfrm>
            <a:off x="2063750" y="2133601"/>
            <a:ext cx="7920038" cy="3387725"/>
          </a:xfrm>
          <a:prstGeom prst="rect">
            <a:avLst/>
          </a:prstGeom>
          <a:pattFill prst="pct5">
            <a:fgClr>
              <a:srgbClr val="F7F7F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pt-BR" altLang="pt-BR" sz="3600" dirty="0">
                <a:latin typeface="Georgia" panose="02040502050405020303" pitchFamily="18" charset="0"/>
              </a:rPr>
              <a:t>Art. 1º. Para transitar em veículos automotores, os menores de dez anos deverão ser transportados nos bancos traseiros e usar, individualmente,         cinto de segurança ou sistema de                  retenção </a:t>
            </a:r>
            <a:r>
              <a:rPr lang="pt-BR" altLang="pt-BR" sz="3600" dirty="0" smtClean="0">
                <a:latin typeface="Georgia" panose="02040502050405020303" pitchFamily="18" charset="0"/>
              </a:rPr>
              <a:t>equivalente.</a:t>
            </a:r>
            <a:endParaRPr lang="en-US" altLang="pt-BR" sz="3600" dirty="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53282" name="Text Box 3"/>
          <p:cNvSpPr txBox="1">
            <a:spLocks noChangeArrowheads="1"/>
          </p:cNvSpPr>
          <p:nvPr/>
        </p:nvSpPr>
        <p:spPr bwMode="auto">
          <a:xfrm>
            <a:off x="1631951" y="1125539"/>
            <a:ext cx="8785225" cy="2062103"/>
          </a:xfrm>
          <a:prstGeom prst="rect">
            <a:avLst/>
          </a:prstGeom>
          <a:pattFill prst="weave">
            <a:fgClr>
              <a:srgbClr val="F5F5F5"/>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pt-BR" dirty="0">
                <a:solidFill>
                  <a:srgbClr val="000000"/>
                </a:solidFill>
                <a:latin typeface="Georgia" panose="02040502050405020303" pitchFamily="18" charset="0"/>
              </a:rPr>
              <a:t>O INMETRO </a:t>
            </a:r>
            <a:r>
              <a:rPr lang="en-US" altLang="pt-BR" dirty="0" err="1">
                <a:solidFill>
                  <a:srgbClr val="000000"/>
                </a:solidFill>
                <a:latin typeface="Georgia" panose="02040502050405020303" pitchFamily="18" charset="0"/>
              </a:rPr>
              <a:t>não</a:t>
            </a:r>
            <a:r>
              <a:rPr lang="en-US" altLang="pt-BR" dirty="0">
                <a:solidFill>
                  <a:srgbClr val="000000"/>
                </a:solidFill>
                <a:latin typeface="Georgia" panose="02040502050405020303" pitchFamily="18" charset="0"/>
              </a:rPr>
              <a:t> </a:t>
            </a:r>
            <a:r>
              <a:rPr lang="en-US" altLang="pt-BR" dirty="0" err="1">
                <a:solidFill>
                  <a:srgbClr val="000000"/>
                </a:solidFill>
                <a:latin typeface="Georgia" panose="02040502050405020303" pitchFamily="18" charset="0"/>
              </a:rPr>
              <a:t>certificou</a:t>
            </a:r>
            <a:r>
              <a:rPr lang="en-US" altLang="pt-BR" dirty="0">
                <a:solidFill>
                  <a:srgbClr val="000000"/>
                </a:solidFill>
                <a:latin typeface="Georgia" panose="02040502050405020303" pitchFamily="18" charset="0"/>
              </a:rPr>
              <a:t> </a:t>
            </a:r>
            <a:r>
              <a:rPr lang="en-US" altLang="pt-BR" dirty="0" err="1">
                <a:solidFill>
                  <a:srgbClr val="000000"/>
                </a:solidFill>
                <a:latin typeface="Georgia" panose="02040502050405020303" pitchFamily="18" charset="0"/>
              </a:rPr>
              <a:t>cadeirinhas</a:t>
            </a:r>
            <a:r>
              <a:rPr lang="en-US" altLang="pt-BR" dirty="0">
                <a:solidFill>
                  <a:srgbClr val="000000"/>
                </a:solidFill>
                <a:latin typeface="Georgia" panose="02040502050405020303" pitchFamily="18" charset="0"/>
              </a:rPr>
              <a:t> para </a:t>
            </a:r>
            <a:r>
              <a:rPr lang="en-US" altLang="pt-BR" dirty="0" err="1">
                <a:solidFill>
                  <a:srgbClr val="000000"/>
                </a:solidFill>
                <a:latin typeface="Georgia" panose="02040502050405020303" pitchFamily="18" charset="0"/>
              </a:rPr>
              <a:t>utilização</a:t>
            </a:r>
            <a:r>
              <a:rPr lang="en-US" altLang="pt-BR" dirty="0">
                <a:solidFill>
                  <a:srgbClr val="000000"/>
                </a:solidFill>
                <a:latin typeface="Georgia" panose="02040502050405020303" pitchFamily="18" charset="0"/>
              </a:rPr>
              <a:t> com </a:t>
            </a:r>
            <a:r>
              <a:rPr lang="en-US" altLang="pt-BR" dirty="0" err="1">
                <a:solidFill>
                  <a:srgbClr val="000000"/>
                </a:solidFill>
                <a:latin typeface="Georgia" panose="02040502050405020303" pitchFamily="18" charset="0"/>
              </a:rPr>
              <a:t>cinto</a:t>
            </a:r>
            <a:r>
              <a:rPr lang="en-US" altLang="pt-BR" dirty="0">
                <a:solidFill>
                  <a:srgbClr val="000000"/>
                </a:solidFill>
                <a:latin typeface="Georgia" panose="02040502050405020303" pitchFamily="18" charset="0"/>
              </a:rPr>
              <a:t> de 2 </a:t>
            </a:r>
            <a:r>
              <a:rPr lang="en-US" altLang="pt-BR" dirty="0" err="1">
                <a:solidFill>
                  <a:srgbClr val="000000"/>
                </a:solidFill>
                <a:latin typeface="Georgia" panose="02040502050405020303" pitchFamily="18" charset="0"/>
              </a:rPr>
              <a:t>pontos</a:t>
            </a:r>
            <a:r>
              <a:rPr lang="en-US" altLang="pt-BR" dirty="0">
                <a:solidFill>
                  <a:srgbClr val="000000"/>
                </a:solidFill>
                <a:latin typeface="Georgia" panose="02040502050405020303" pitchFamily="18" charset="0"/>
              </a:rPr>
              <a:t>, </a:t>
            </a:r>
            <a:r>
              <a:rPr lang="en-US" altLang="pt-BR" dirty="0" err="1">
                <a:solidFill>
                  <a:srgbClr val="000000"/>
                </a:solidFill>
                <a:latin typeface="Georgia" panose="02040502050405020303" pitchFamily="18" charset="0"/>
              </a:rPr>
              <a:t>considerando</a:t>
            </a:r>
            <a:r>
              <a:rPr lang="en-US" altLang="pt-BR" dirty="0">
                <a:solidFill>
                  <a:srgbClr val="000000"/>
                </a:solidFill>
                <a:latin typeface="Georgia" panose="02040502050405020303" pitchFamily="18" charset="0"/>
              </a:rPr>
              <a:t> que a </a:t>
            </a:r>
            <a:r>
              <a:rPr lang="en-US" altLang="pt-BR" dirty="0" err="1">
                <a:solidFill>
                  <a:srgbClr val="000000"/>
                </a:solidFill>
                <a:latin typeface="Georgia" panose="02040502050405020303" pitchFamily="18" charset="0"/>
              </a:rPr>
              <a:t>cadeirinha</a:t>
            </a:r>
            <a:r>
              <a:rPr lang="en-US" altLang="pt-BR" dirty="0">
                <a:solidFill>
                  <a:srgbClr val="000000"/>
                </a:solidFill>
                <a:latin typeface="Georgia" panose="02040502050405020303" pitchFamily="18" charset="0"/>
              </a:rPr>
              <a:t> </a:t>
            </a:r>
            <a:r>
              <a:rPr lang="en-US" altLang="pt-BR" dirty="0" err="1">
                <a:solidFill>
                  <a:srgbClr val="000000"/>
                </a:solidFill>
                <a:latin typeface="Georgia" panose="02040502050405020303" pitchFamily="18" charset="0"/>
              </a:rPr>
              <a:t>só</a:t>
            </a:r>
            <a:r>
              <a:rPr lang="en-US" altLang="pt-BR" dirty="0">
                <a:solidFill>
                  <a:srgbClr val="000000"/>
                </a:solidFill>
                <a:latin typeface="Georgia" panose="02040502050405020303" pitchFamily="18" charset="0"/>
              </a:rPr>
              <a:t> é </a:t>
            </a:r>
            <a:r>
              <a:rPr lang="en-US" altLang="pt-BR" dirty="0" err="1">
                <a:solidFill>
                  <a:srgbClr val="000000"/>
                </a:solidFill>
                <a:latin typeface="Georgia" panose="02040502050405020303" pitchFamily="18" charset="0"/>
              </a:rPr>
              <a:t>segura</a:t>
            </a:r>
            <a:r>
              <a:rPr lang="en-US" altLang="pt-BR" dirty="0">
                <a:solidFill>
                  <a:srgbClr val="000000"/>
                </a:solidFill>
                <a:latin typeface="Georgia" panose="02040502050405020303" pitchFamily="18" charset="0"/>
              </a:rPr>
              <a:t> para </a:t>
            </a:r>
            <a:r>
              <a:rPr lang="en-US" altLang="pt-BR" dirty="0" err="1">
                <a:solidFill>
                  <a:srgbClr val="000000"/>
                </a:solidFill>
                <a:latin typeface="Georgia" panose="02040502050405020303" pitchFamily="18" charset="0"/>
              </a:rPr>
              <a:t>instalação</a:t>
            </a:r>
            <a:r>
              <a:rPr lang="en-US" altLang="pt-BR" dirty="0">
                <a:solidFill>
                  <a:srgbClr val="000000"/>
                </a:solidFill>
                <a:latin typeface="Georgia" panose="02040502050405020303" pitchFamily="18" charset="0"/>
              </a:rPr>
              <a:t> com </a:t>
            </a:r>
            <a:r>
              <a:rPr lang="en-US" altLang="pt-BR" dirty="0" err="1">
                <a:solidFill>
                  <a:srgbClr val="000000"/>
                </a:solidFill>
                <a:latin typeface="Georgia" panose="02040502050405020303" pitchFamily="18" charset="0"/>
              </a:rPr>
              <a:t>cinto</a:t>
            </a:r>
            <a:r>
              <a:rPr lang="en-US" altLang="pt-BR" dirty="0">
                <a:solidFill>
                  <a:srgbClr val="000000"/>
                </a:solidFill>
                <a:latin typeface="Georgia" panose="02040502050405020303" pitchFamily="18" charset="0"/>
              </a:rPr>
              <a:t> de 3 </a:t>
            </a:r>
            <a:r>
              <a:rPr lang="en-US" altLang="pt-BR" dirty="0" err="1" smtClean="0">
                <a:solidFill>
                  <a:srgbClr val="000000"/>
                </a:solidFill>
                <a:latin typeface="Georgia" panose="02040502050405020303" pitchFamily="18" charset="0"/>
              </a:rPr>
              <a:t>pontos</a:t>
            </a:r>
            <a:r>
              <a:rPr lang="en-US" altLang="pt-BR" dirty="0" smtClean="0">
                <a:solidFill>
                  <a:srgbClr val="000000"/>
                </a:solidFill>
                <a:latin typeface="Georgia" panose="02040502050405020303" pitchFamily="18" charset="0"/>
              </a:rPr>
              <a:t>.</a:t>
            </a:r>
            <a:endParaRPr lang="en-US" altLang="pt-BR" dirty="0">
              <a:solidFill>
                <a:srgbClr val="000000"/>
              </a:solidFill>
              <a:latin typeface="Georgia" panose="02040502050405020303" pitchFamily="18" charset="0"/>
            </a:endParaRPr>
          </a:p>
        </p:txBody>
      </p:sp>
      <p:pic>
        <p:nvPicPr>
          <p:cNvPr id="353283" name="Picture 4" descr="zdispositivo_sled_assento_para_fr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3860800"/>
            <a:ext cx="3744913"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284" name="Picture 5" descr="selo-inmetro-cadeira-plas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4" y="4114800"/>
            <a:ext cx="46069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6297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847851" y="2659559"/>
            <a:ext cx="7861228" cy="2062103"/>
          </a:xfrm>
          <a:prstGeom prst="rect">
            <a:avLst/>
          </a:prstGeom>
        </p:spPr>
        <p:txBody>
          <a:bodyPr wrap="square">
            <a:spAutoFit/>
          </a:bodyPr>
          <a:lstStyle/>
          <a:p>
            <a:pPr algn="just"/>
            <a:r>
              <a:rPr lang="pt-BR" sz="3200" dirty="0" smtClean="0">
                <a:solidFill>
                  <a:srgbClr val="000000"/>
                </a:solidFill>
                <a:latin typeface="Times New Roman" panose="02020603050405020304" pitchFamily="18" charset="0"/>
              </a:rPr>
              <a:t>Estabelece </a:t>
            </a:r>
            <a:r>
              <a:rPr lang="pt-BR" sz="3200" dirty="0">
                <a:solidFill>
                  <a:srgbClr val="000000"/>
                </a:solidFill>
                <a:latin typeface="Times New Roman" panose="02020603050405020304" pitchFamily="18" charset="0"/>
              </a:rPr>
              <a:t>os requisitos de instalação e os procedimentos de ensaios de cintos de segurança, ancoragem e apoios de cabeça dos veículos </a:t>
            </a:r>
            <a:r>
              <a:rPr lang="pt-BR" sz="3200" dirty="0" smtClean="0">
                <a:solidFill>
                  <a:srgbClr val="000000"/>
                </a:solidFill>
                <a:latin typeface="Times New Roman" panose="02020603050405020304" pitchFamily="18" charset="0"/>
              </a:rPr>
              <a:t>automotores. </a:t>
            </a:r>
            <a:endParaRPr lang="pt-BR" sz="3200" dirty="0"/>
          </a:p>
        </p:txBody>
      </p:sp>
      <p:sp>
        <p:nvSpPr>
          <p:cNvPr id="3" name="WordArt 5"/>
          <p:cNvSpPr>
            <a:spLocks noChangeArrowheads="1" noChangeShapeType="1" noTextEdit="1"/>
          </p:cNvSpPr>
          <p:nvPr/>
        </p:nvSpPr>
        <p:spPr bwMode="auto">
          <a:xfrm>
            <a:off x="1847851" y="1243013"/>
            <a:ext cx="8010525" cy="7207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Resolução nº </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518</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de </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29</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/01/15</a:t>
            </a:r>
            <a:r>
              <a:rPr lang="pt-BR" sz="2800" b="1" kern="10" dirty="0" smtClean="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endParaRPr lang="pt-BR" sz="2800" b="1" kern="10" dirty="0">
              <a:solidFill>
                <a:srgbClr val="336699"/>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691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2057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3076" name="il_fi" descr="http://carsale.uol.com.br/_imgs/isofix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507878" y="5313542"/>
            <a:ext cx="2465289" cy="13714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40283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 name="Imagem 1"/>
          <p:cNvPicPr>
            <a:picLocks noChangeAspect="1"/>
          </p:cNvPicPr>
          <p:nvPr/>
        </p:nvPicPr>
        <p:blipFill>
          <a:blip r:embed="rId4"/>
          <a:stretch>
            <a:fillRect/>
          </a:stretch>
        </p:blipFill>
        <p:spPr>
          <a:xfrm>
            <a:off x="4780342" y="225678"/>
            <a:ext cx="1597050" cy="1404844"/>
          </a:xfrm>
          <a:prstGeom prst="rect">
            <a:avLst/>
          </a:prstGeom>
        </p:spPr>
      </p:pic>
      <p:pic>
        <p:nvPicPr>
          <p:cNvPr id="2050" name="Picture 2" descr="Ford lança cadeirinha infantil com isofix certificada pelo Inmetro (Foto: Divulgaçã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0660" y="2057400"/>
            <a:ext cx="5905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5997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2057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3076" name="il_fi" descr="http://carsale.uol.com.br/_imgs/isofix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302397" y="4948220"/>
            <a:ext cx="2465289" cy="13714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40283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50" name="Picture 2" descr="Ford lança cadeirinha infantil com isofix certificada pelo Inmetro (Foto: Divulgaçã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024" y="4595051"/>
            <a:ext cx="3220520" cy="2077755"/>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743825" y="347228"/>
            <a:ext cx="10171416" cy="3970318"/>
          </a:xfrm>
          <a:prstGeom prst="rect">
            <a:avLst/>
          </a:prstGeom>
        </p:spPr>
        <p:txBody>
          <a:bodyPr wrap="square">
            <a:spAutoFit/>
          </a:bodyPr>
          <a:lstStyle/>
          <a:p>
            <a:pPr algn="just"/>
            <a:r>
              <a:rPr lang="pt-BR" sz="2800" dirty="0">
                <a:latin typeface="Georgia" panose="02040502050405020303" pitchFamily="18" charset="0"/>
              </a:rPr>
              <a:t>T</a:t>
            </a:r>
            <a:r>
              <a:rPr lang="pt-BR" sz="2800" dirty="0" smtClean="0">
                <a:latin typeface="Georgia" panose="02040502050405020303" pitchFamily="18" charset="0"/>
              </a:rPr>
              <a:t>estes </a:t>
            </a:r>
            <a:r>
              <a:rPr lang="pt-BR" sz="2800" dirty="0">
                <a:latin typeface="Georgia" panose="02040502050405020303" pitchFamily="18" charset="0"/>
              </a:rPr>
              <a:t>dinâmicos </a:t>
            </a:r>
            <a:r>
              <a:rPr lang="pt-BR" sz="2800" dirty="0" smtClean="0">
                <a:latin typeface="Georgia" panose="02040502050405020303" pitchFamily="18" charset="0"/>
              </a:rPr>
              <a:t>realizados com dispositivo de retenção infantil instalado </a:t>
            </a:r>
            <a:r>
              <a:rPr lang="pt-BR" sz="2800" dirty="0">
                <a:latin typeface="Georgia" panose="02040502050405020303" pitchFamily="18" charset="0"/>
              </a:rPr>
              <a:t>incorretamente (por </a:t>
            </a:r>
            <a:r>
              <a:rPr lang="pt-BR" sz="2800" dirty="0" smtClean="0">
                <a:latin typeface="Georgia" panose="02040502050405020303" pitchFamily="18" charset="0"/>
              </a:rPr>
              <a:t>exemplo: cintos com folga) demonstraram aumento da carga sobre o manequim de </a:t>
            </a:r>
            <a:r>
              <a:rPr lang="pt-BR" sz="2800" dirty="0">
                <a:latin typeface="Georgia" panose="02040502050405020303" pitchFamily="18" charset="0"/>
              </a:rPr>
              <a:t>30 a 40% em comparação </a:t>
            </a:r>
            <a:r>
              <a:rPr lang="pt-BR" sz="2800" dirty="0" smtClean="0">
                <a:latin typeface="Georgia" panose="02040502050405020303" pitchFamily="18" charset="0"/>
              </a:rPr>
              <a:t>assento </a:t>
            </a:r>
            <a:r>
              <a:rPr lang="pt-BR" sz="2800" dirty="0">
                <a:latin typeface="Georgia" panose="02040502050405020303" pitchFamily="18" charset="0"/>
              </a:rPr>
              <a:t>instalado corretamente</a:t>
            </a:r>
            <a:r>
              <a:rPr lang="pt-BR" sz="2800" dirty="0" smtClean="0">
                <a:latin typeface="Georgia" panose="02040502050405020303" pitchFamily="18" charset="0"/>
              </a:rPr>
              <a:t>.</a:t>
            </a:r>
          </a:p>
          <a:p>
            <a:pPr algn="just"/>
            <a:endParaRPr lang="pt-BR" sz="2800" dirty="0">
              <a:latin typeface="Georgia" panose="02040502050405020303" pitchFamily="18" charset="0"/>
            </a:endParaRPr>
          </a:p>
          <a:p>
            <a:pPr algn="just"/>
            <a:r>
              <a:rPr lang="pt-BR" sz="2800" dirty="0">
                <a:latin typeface="Georgia" panose="02040502050405020303" pitchFamily="18" charset="0"/>
              </a:rPr>
              <a:t>A </a:t>
            </a:r>
            <a:r>
              <a:rPr lang="pt-BR" sz="2800" dirty="0" smtClean="0">
                <a:latin typeface="Georgia" panose="02040502050405020303" pitchFamily="18" charset="0"/>
              </a:rPr>
              <a:t>maioria </a:t>
            </a:r>
            <a:r>
              <a:rPr lang="pt-BR" sz="2800" dirty="0">
                <a:latin typeface="Georgia" panose="02040502050405020303" pitchFamily="18" charset="0"/>
              </a:rPr>
              <a:t>dos erros de instalação </a:t>
            </a:r>
            <a:r>
              <a:rPr lang="pt-BR" sz="2800" dirty="0" smtClean="0">
                <a:latin typeface="Georgia" panose="02040502050405020303" pitchFamily="18" charset="0"/>
              </a:rPr>
              <a:t>pode ser evitada com o </a:t>
            </a:r>
            <a:r>
              <a:rPr lang="pt-BR" sz="2800" dirty="0">
                <a:latin typeface="Georgia" panose="02040502050405020303" pitchFamily="18" charset="0"/>
              </a:rPr>
              <a:t>uso </a:t>
            </a:r>
            <a:r>
              <a:rPr lang="pt-BR" sz="2800" dirty="0" smtClean="0">
                <a:latin typeface="Georgia" panose="02040502050405020303" pitchFamily="18" charset="0"/>
              </a:rPr>
              <a:t>do ISOFIX</a:t>
            </a:r>
            <a:r>
              <a:rPr lang="pt-BR" sz="2800" dirty="0">
                <a:latin typeface="Georgia" panose="02040502050405020303" pitchFamily="18" charset="0"/>
              </a:rPr>
              <a:t>. O mais </a:t>
            </a:r>
            <a:r>
              <a:rPr lang="pt-BR" sz="2800" dirty="0" smtClean="0">
                <a:latin typeface="Georgia" panose="02040502050405020303" pitchFamily="18" charset="0"/>
              </a:rPr>
              <a:t>recente estudo </a:t>
            </a:r>
            <a:r>
              <a:rPr lang="pt-BR" sz="2800" dirty="0">
                <a:latin typeface="Georgia" panose="02040502050405020303" pitchFamily="18" charset="0"/>
              </a:rPr>
              <a:t>de instalação por IFM mostrou que os assentos </a:t>
            </a:r>
            <a:r>
              <a:rPr lang="pt-BR" sz="2800" dirty="0" smtClean="0">
                <a:latin typeface="Georgia" panose="02040502050405020303" pitchFamily="18" charset="0"/>
              </a:rPr>
              <a:t>ISOFIX são </a:t>
            </a:r>
            <a:r>
              <a:rPr lang="pt-BR" sz="2800" dirty="0">
                <a:latin typeface="Georgia" panose="02040502050405020303" pitchFamily="18" charset="0"/>
              </a:rPr>
              <a:t>quase sempre </a:t>
            </a:r>
            <a:r>
              <a:rPr lang="pt-BR" sz="2800" dirty="0" smtClean="0">
                <a:latin typeface="Georgia" panose="02040502050405020303" pitchFamily="18" charset="0"/>
              </a:rPr>
              <a:t>instalados </a:t>
            </a:r>
            <a:r>
              <a:rPr lang="pt-BR" sz="2800" dirty="0">
                <a:latin typeface="Georgia" panose="02040502050405020303" pitchFamily="18" charset="0"/>
              </a:rPr>
              <a:t>corretamente. </a:t>
            </a:r>
          </a:p>
        </p:txBody>
      </p:sp>
      <p:sp>
        <p:nvSpPr>
          <p:cNvPr id="8" name="Retângulo 7"/>
          <p:cNvSpPr/>
          <p:nvPr/>
        </p:nvSpPr>
        <p:spPr>
          <a:xfrm>
            <a:off x="65731" y="5423253"/>
            <a:ext cx="6096000" cy="954107"/>
          </a:xfrm>
          <a:prstGeom prst="rect">
            <a:avLst/>
          </a:prstGeom>
        </p:spPr>
        <p:txBody>
          <a:bodyPr>
            <a:spAutoFit/>
          </a:bodyPr>
          <a:lstStyle/>
          <a:p>
            <a:pPr algn="just"/>
            <a:r>
              <a:rPr lang="pt-BR" sz="1400" dirty="0"/>
              <a:t>THE SIGNIFICANCE OF ISOFIX IN REDUCING MISUSE -ANALYSIS OF POTENTIAL ON THE BASIS OF FIELD OBSERVATIONS AND SLED TESTS Klaus </a:t>
            </a:r>
            <a:r>
              <a:rPr lang="pt-BR" sz="1400" dirty="0" err="1"/>
              <a:t>Langwieder</a:t>
            </a:r>
            <a:r>
              <a:rPr lang="pt-BR" sz="1400" dirty="0"/>
              <a:t> Thomas </a:t>
            </a:r>
            <a:r>
              <a:rPr lang="pt-BR" sz="1400" dirty="0" err="1"/>
              <a:t>Hummel</a:t>
            </a:r>
            <a:r>
              <a:rPr lang="pt-BR" sz="1400" dirty="0"/>
              <a:t> Fritz </a:t>
            </a:r>
            <a:r>
              <a:rPr lang="pt-BR" sz="1400" dirty="0" err="1"/>
              <a:t>Finkbeiner</a:t>
            </a:r>
            <a:r>
              <a:rPr lang="pt-BR" sz="1400" dirty="0"/>
              <a:t> Thomas </a:t>
            </a:r>
            <a:r>
              <a:rPr lang="pt-BR" sz="1400" dirty="0" err="1"/>
              <a:t>Roselt</a:t>
            </a:r>
            <a:r>
              <a:rPr lang="pt-BR" sz="1400" dirty="0"/>
              <a:t> GDV </a:t>
            </a:r>
            <a:r>
              <a:rPr lang="pt-BR" sz="1400" dirty="0" err="1"/>
              <a:t>Institute</a:t>
            </a:r>
            <a:r>
              <a:rPr lang="pt-BR" sz="1400" dirty="0"/>
              <a:t> for </a:t>
            </a:r>
            <a:r>
              <a:rPr lang="pt-BR" sz="1400" dirty="0" err="1"/>
              <a:t>Vehicle</a:t>
            </a:r>
            <a:r>
              <a:rPr lang="pt-BR" sz="1400" dirty="0"/>
              <a:t> Safety, </a:t>
            </a:r>
            <a:r>
              <a:rPr lang="pt-BR" sz="1400" dirty="0" err="1"/>
              <a:t>Munich</a:t>
            </a:r>
            <a:r>
              <a:rPr lang="pt-BR" sz="1400" dirty="0"/>
              <a:t> </a:t>
            </a:r>
            <a:r>
              <a:rPr lang="pt-BR" sz="1400" dirty="0" err="1"/>
              <a:t>Germany</a:t>
            </a:r>
            <a:endParaRPr lang="pt-BR" sz="1400" dirty="0"/>
          </a:p>
        </p:txBody>
      </p:sp>
    </p:spTree>
    <p:extLst>
      <p:ext uri="{BB962C8B-B14F-4D97-AF65-F5344CB8AC3E}">
        <p14:creationId xmlns:p14="http://schemas.microsoft.com/office/powerpoint/2010/main" val="3569161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4530" y="0"/>
            <a:ext cx="5122939" cy="6858000"/>
          </a:xfrm>
          <a:prstGeom prst="rect">
            <a:avLst/>
          </a:prstGeom>
        </p:spPr>
      </p:pic>
    </p:spTree>
    <p:extLst>
      <p:ext uri="{BB962C8B-B14F-4D97-AF65-F5344CB8AC3E}">
        <p14:creationId xmlns:p14="http://schemas.microsoft.com/office/powerpoint/2010/main" val="1269375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m para CRIANÇA CADEIRINHA AUTOMOV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Resultado de imagem para CRIANÇA CADEIRINHA AUTOMOV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0" name="Picture 6" descr="Resultado de imagem para CRIANÇA CADEIRINHA AUTOMO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154" y="593761"/>
            <a:ext cx="8589802" cy="573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8787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m para CRIANÇA CADEIRINHA MEIO BANCO TRASEI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09" y="0"/>
            <a:ext cx="7625743" cy="508637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1591852" y="5306603"/>
            <a:ext cx="8909193" cy="1384995"/>
          </a:xfrm>
          <a:prstGeom prst="rect">
            <a:avLst/>
          </a:prstGeom>
          <a:solidFill>
            <a:srgbClr val="FBFBFB"/>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pt-BR" altLang="pt-BR" sz="2800" dirty="0" smtClean="0">
                <a:solidFill>
                  <a:srgbClr val="000000"/>
                </a:solidFill>
                <a:cs typeface="Arial" panose="020B0604020202020204" pitchFamily="34" charset="0"/>
              </a:rPr>
              <a:t>No </a:t>
            </a:r>
            <a:r>
              <a:rPr lang="pt-BR" altLang="pt-BR" sz="2800" dirty="0">
                <a:solidFill>
                  <a:srgbClr val="000000"/>
                </a:solidFill>
                <a:cs typeface="Arial" panose="020B0604020202020204" pitchFamily="34" charset="0"/>
              </a:rPr>
              <a:t>caso de acidente automobilístico</a:t>
            </a:r>
            <a:r>
              <a:rPr lang="pt-BR" altLang="pt-BR" sz="2800" dirty="0" smtClean="0">
                <a:solidFill>
                  <a:srgbClr val="000000"/>
                </a:solidFill>
                <a:cs typeface="Arial" panose="020B0604020202020204" pitchFamily="34" charset="0"/>
              </a:rPr>
              <a:t>, crianças </a:t>
            </a:r>
            <a:r>
              <a:rPr lang="pt-BR" altLang="pt-BR" sz="2800" dirty="0">
                <a:solidFill>
                  <a:srgbClr val="000000"/>
                </a:solidFill>
                <a:cs typeface="Arial" panose="020B0604020202020204" pitchFamily="34" charset="0"/>
              </a:rPr>
              <a:t>transportadas no centro do banco traseiro têm até </a:t>
            </a:r>
            <a:r>
              <a:rPr lang="pt-BR" altLang="pt-BR" sz="2800" u="sng" dirty="0">
                <a:cs typeface="Arial" panose="020B0604020202020204" pitchFamily="34" charset="0"/>
              </a:rPr>
              <a:t>24% menor risco de morte</a:t>
            </a:r>
            <a:r>
              <a:rPr lang="pt-BR" altLang="pt-BR" sz="2800" dirty="0">
                <a:cs typeface="Arial" panose="020B0604020202020204" pitchFamily="34" charset="0"/>
              </a:rPr>
              <a:t> que aquelas transportadas nas posições laterais. </a:t>
            </a:r>
          </a:p>
        </p:txBody>
      </p:sp>
    </p:spTree>
    <p:extLst>
      <p:ext uri="{BB962C8B-B14F-4D97-AF65-F5344CB8AC3E}">
        <p14:creationId xmlns:p14="http://schemas.microsoft.com/office/powerpoint/2010/main" val="845656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Imagem 1" descr="Teste da Proteste sobre impacto lateral em cadeirinha (Crédito: Divulgaçã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0"/>
            <a:ext cx="9124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m para VAN ESCOLAR CRIANÇAS AMONTOA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779" y="374381"/>
            <a:ext cx="9019248" cy="600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696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1524000" y="1"/>
            <a:ext cx="9144000" cy="6958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pt-BR" altLang="pt-BR"/>
          </a:p>
          <a:p>
            <a:pPr eaLnBrk="1" hangingPunct="1"/>
            <a:endParaRPr lang="en-US" altLang="pt-BR"/>
          </a:p>
        </p:txBody>
      </p:sp>
      <p:pic>
        <p:nvPicPr>
          <p:cNvPr id="216067" name="Picture 3" descr="seatbe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776" y="720725"/>
            <a:ext cx="7720013" cy="5588000"/>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16068" name="Text Box 4"/>
          <p:cNvSpPr txBox="1">
            <a:spLocks noChangeArrowheads="1"/>
          </p:cNvSpPr>
          <p:nvPr/>
        </p:nvSpPr>
        <p:spPr bwMode="auto">
          <a:xfrm>
            <a:off x="8112125" y="765175"/>
            <a:ext cx="1728788" cy="915988"/>
          </a:xfrm>
          <a:prstGeom prst="rect">
            <a:avLst/>
          </a:prstGeom>
          <a:solidFill>
            <a:srgbClr val="A1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a:p>
            <a:pPr eaLnBrk="1" hangingPunct="1"/>
            <a:endParaRPr lang="pt-BR" altLang="pt-BR"/>
          </a:p>
          <a:p>
            <a:pPr eaLnBrk="1" hangingPunct="1"/>
            <a:endParaRPr lang="pt-BR" altLang="pt-BR"/>
          </a:p>
        </p:txBody>
      </p:sp>
      <p:sp>
        <p:nvSpPr>
          <p:cNvPr id="1638405" name="WordArt 5"/>
          <p:cNvSpPr>
            <a:spLocks noChangeArrowheads="1" noChangeShapeType="1" noTextEdit="1"/>
          </p:cNvSpPr>
          <p:nvPr/>
        </p:nvSpPr>
        <p:spPr bwMode="auto">
          <a:xfrm>
            <a:off x="3359151" y="908051"/>
            <a:ext cx="3667125" cy="1457325"/>
          </a:xfrm>
          <a:prstGeom prst="rect">
            <a:avLst/>
          </a:prstGeom>
        </p:spPr>
        <p:txBody>
          <a:bodyPr wrap="none" fromWordArt="1">
            <a:prstTxWarp prst="textSlantUp">
              <a:avLst>
                <a:gd name="adj" fmla="val 55556"/>
              </a:avLst>
            </a:prstTxWarp>
          </a:bodyPr>
          <a:lstStyle/>
          <a:p>
            <a:pPr algn="ctr"/>
            <a:r>
              <a:rPr lang="pt-BR" sz="3600" i="1" kern="10">
                <a:ln w="9525">
                  <a:solidFill>
                    <a:srgbClr val="000000"/>
                  </a:solidFill>
                  <a:round/>
                  <a:headEnd/>
                  <a:tailEnd/>
                </a:ln>
                <a:solidFill>
                  <a:srgbClr val="FF0000"/>
                </a:solidFill>
                <a:latin typeface="Arial Black" panose="020B0A04020102020204" pitchFamily="34" charset="0"/>
              </a:rPr>
              <a:t>Banco traseiro</a:t>
            </a:r>
          </a:p>
        </p:txBody>
      </p:sp>
      <p:sp>
        <p:nvSpPr>
          <p:cNvPr id="1638406" name="WordArt 6"/>
          <p:cNvSpPr>
            <a:spLocks noChangeArrowheads="1" noChangeShapeType="1" noTextEdit="1"/>
          </p:cNvSpPr>
          <p:nvPr/>
        </p:nvSpPr>
        <p:spPr bwMode="auto">
          <a:xfrm>
            <a:off x="3432176" y="3284538"/>
            <a:ext cx="6162675" cy="2914650"/>
          </a:xfrm>
          <a:prstGeom prst="rect">
            <a:avLst/>
          </a:prstGeom>
        </p:spPr>
        <p:txBody>
          <a:bodyPr wrap="none" fromWordArt="1">
            <a:prstTxWarp prst="textSlantUp">
              <a:avLst>
                <a:gd name="adj" fmla="val 55556"/>
              </a:avLst>
            </a:prstTxWarp>
          </a:bodyPr>
          <a:lstStyle/>
          <a:p>
            <a:pPr algn="ctr"/>
            <a:r>
              <a:rPr lang="pt-BR" sz="3600" i="1" kern="10">
                <a:ln w="9525">
                  <a:solidFill>
                    <a:srgbClr val="000000"/>
                  </a:solidFill>
                  <a:round/>
                  <a:headEnd/>
                  <a:tailEnd/>
                </a:ln>
                <a:solidFill>
                  <a:srgbClr val="FF0000"/>
                </a:solidFill>
                <a:latin typeface="Arial Black" panose="020B0A04020102020204" pitchFamily="34" charset="0"/>
              </a:rPr>
              <a:t>Usando individualmente </a:t>
            </a:r>
          </a:p>
          <a:p>
            <a:pPr algn="ctr"/>
            <a:r>
              <a:rPr lang="pt-BR" sz="3600" i="1" kern="10">
                <a:ln w="9525">
                  <a:solidFill>
                    <a:srgbClr val="000000"/>
                  </a:solidFill>
                  <a:round/>
                  <a:headEnd/>
                  <a:tailEnd/>
                </a:ln>
                <a:solidFill>
                  <a:srgbClr val="FF0000"/>
                </a:solidFill>
                <a:latin typeface="Arial Black" panose="020B0A04020102020204" pitchFamily="34" charset="0"/>
              </a:rPr>
              <a:t>cinto de segurança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405"/>
                                        </p:tgtEl>
                                        <p:attrNameLst>
                                          <p:attrName>style.visibility</p:attrName>
                                        </p:attrNameLst>
                                      </p:cBhvr>
                                      <p:to>
                                        <p:strVal val="visible"/>
                                      </p:to>
                                    </p:set>
                                    <p:animEffect transition="in" filter="blinds(horizontal)">
                                      <p:cBhvr>
                                        <p:cTn id="7" dur="500"/>
                                        <p:tgtEl>
                                          <p:spTgt spid="1638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406"/>
                                        </p:tgtEl>
                                        <p:attrNameLst>
                                          <p:attrName>style.visibility</p:attrName>
                                        </p:attrNameLst>
                                      </p:cBhvr>
                                      <p:to>
                                        <p:strVal val="visible"/>
                                      </p:to>
                                    </p:set>
                                    <p:animEffect transition="in" filter="blinds(horizontal)">
                                      <p:cBhvr>
                                        <p:cTn id="12" dur="500"/>
                                        <p:tgtEl>
                                          <p:spTgt spid="1638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05" grpId="0" animBg="1"/>
      <p:bldP spid="163840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VAN ESCOLAR CRIANÇAS FAR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147" y="382516"/>
            <a:ext cx="6096000" cy="609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7850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400" y="217200"/>
            <a:ext cx="2466975" cy="1639263"/>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873" y="2186094"/>
            <a:ext cx="2552833" cy="1866900"/>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705" y="4523839"/>
            <a:ext cx="2466975" cy="1847850"/>
          </a:xfrm>
          <a:prstGeom prst="rect">
            <a:avLst/>
          </a:prstGeom>
        </p:spPr>
      </p:pic>
      <p:pic>
        <p:nvPicPr>
          <p:cNvPr id="5" name="Image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400" y="2186094"/>
            <a:ext cx="2466975" cy="1847850"/>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539" y="164337"/>
            <a:ext cx="2586360" cy="1744988"/>
          </a:xfrm>
          <a:prstGeom prst="rect">
            <a:avLst/>
          </a:prstGeom>
        </p:spPr>
      </p:pic>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2873" y="233139"/>
            <a:ext cx="2466975" cy="1676187"/>
          </a:xfrm>
          <a:prstGeom prst="rect">
            <a:avLst/>
          </a:prstGeom>
        </p:spPr>
      </p:pic>
      <p:pic>
        <p:nvPicPr>
          <p:cNvPr id="9" name="Imagem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1038" y="4523839"/>
            <a:ext cx="2514667" cy="1847850"/>
          </a:xfrm>
          <a:prstGeom prst="rect">
            <a:avLst/>
          </a:prstGeom>
        </p:spPr>
      </p:pic>
      <p:pic>
        <p:nvPicPr>
          <p:cNvPr id="12" name="Imagem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9148" y="2215364"/>
            <a:ext cx="2619375" cy="1866900"/>
          </a:xfrm>
          <a:prstGeom prst="rect">
            <a:avLst/>
          </a:prstGeom>
        </p:spPr>
      </p:pic>
      <p:pic>
        <p:nvPicPr>
          <p:cNvPr id="14" name="Imagem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2400" y="4529084"/>
            <a:ext cx="2466975" cy="1847850"/>
          </a:xfrm>
          <a:prstGeom prst="rect">
            <a:avLst/>
          </a:prstGeom>
        </p:spPr>
      </p:pic>
      <p:pic>
        <p:nvPicPr>
          <p:cNvPr id="21" name="Imagem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01965" y="4518594"/>
            <a:ext cx="2619375" cy="1853095"/>
          </a:xfrm>
          <a:prstGeom prst="rect">
            <a:avLst/>
          </a:prstGeom>
        </p:spPr>
      </p:pic>
      <p:pic>
        <p:nvPicPr>
          <p:cNvPr id="25" name="Imagem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88506" y="166251"/>
            <a:ext cx="2619375" cy="1743075"/>
          </a:xfrm>
          <a:prstGeom prst="rect">
            <a:avLst/>
          </a:prstGeom>
        </p:spPr>
      </p:pic>
      <p:pic>
        <p:nvPicPr>
          <p:cNvPr id="30" name="Imagem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01965" y="2215364"/>
            <a:ext cx="2619375" cy="1876425"/>
          </a:xfrm>
          <a:prstGeom prst="rect">
            <a:avLst/>
          </a:prstGeom>
        </p:spPr>
      </p:pic>
    </p:spTree>
    <p:extLst>
      <p:ext uri="{BB962C8B-B14F-4D97-AF65-F5344CB8AC3E}">
        <p14:creationId xmlns:p14="http://schemas.microsoft.com/office/powerpoint/2010/main" val="768259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m para CRIANÇA FERIDAS ACIDENTE VAN ESC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357" y="621193"/>
            <a:ext cx="7486959" cy="5615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6368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m para POLICIAL MULTA SEM CADEIRIN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2614" y="1294694"/>
            <a:ext cx="6666466" cy="443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964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873" y="1586874"/>
            <a:ext cx="6353605" cy="4084460"/>
          </a:xfrm>
          <a:prstGeom prst="rect">
            <a:avLst/>
          </a:prstGeom>
        </p:spPr>
      </p:pic>
    </p:spTree>
    <p:extLst>
      <p:ext uri="{BB962C8B-B14F-4D97-AF65-F5344CB8AC3E}">
        <p14:creationId xmlns:p14="http://schemas.microsoft.com/office/powerpoint/2010/main" val="3918729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7618" name="Text Box 3"/>
          <p:cNvSpPr txBox="1">
            <a:spLocks noChangeArrowheads="1"/>
          </p:cNvSpPr>
          <p:nvPr/>
        </p:nvSpPr>
        <p:spPr bwMode="auto">
          <a:xfrm>
            <a:off x="2041525" y="346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pt-BR" altLang="pt-BR" sz="2400">
              <a:solidFill>
                <a:srgbClr val="000000"/>
              </a:solidFill>
              <a:latin typeface="Times New Roman" panose="02020603050405020304" pitchFamily="18" charset="0"/>
            </a:endParaRPr>
          </a:p>
        </p:txBody>
      </p:sp>
      <p:sp>
        <p:nvSpPr>
          <p:cNvPr id="367619" name="Text Box 4"/>
          <p:cNvSpPr txBox="1">
            <a:spLocks noChangeArrowheads="1"/>
          </p:cNvSpPr>
          <p:nvPr/>
        </p:nvSpPr>
        <p:spPr bwMode="auto">
          <a:xfrm>
            <a:off x="1828800" y="3825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pt-BR" altLang="pt-BR" sz="2400">
              <a:solidFill>
                <a:srgbClr val="000000"/>
              </a:solidFill>
              <a:latin typeface="Times New Roman" panose="02020603050405020304" pitchFamily="18" charset="0"/>
            </a:endParaRPr>
          </a:p>
        </p:txBody>
      </p:sp>
      <p:pic>
        <p:nvPicPr>
          <p:cNvPr id="367620" name="Picture 5" descr="51r2r8cceho7fv3w0pfgk2q1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6" y="2924176"/>
            <a:ext cx="352901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21" name="Text Box 6"/>
          <p:cNvSpPr txBox="1">
            <a:spLocks noChangeArrowheads="1"/>
          </p:cNvSpPr>
          <p:nvPr/>
        </p:nvSpPr>
        <p:spPr bwMode="auto">
          <a:xfrm>
            <a:off x="1992314" y="1052514"/>
            <a:ext cx="8231187" cy="1570037"/>
          </a:xfrm>
          <a:prstGeom prst="rect">
            <a:avLst/>
          </a:prstGeom>
          <a:pattFill prst="pct5">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pt-BR" altLang="pt-BR">
                <a:solidFill>
                  <a:srgbClr val="000000"/>
                </a:solidFill>
                <a:latin typeface="Georgia" panose="02040502050405020303" pitchFamily="18" charset="0"/>
              </a:rPr>
              <a:t>Ainda que tenha que ser ser aperfeiçoada  </a:t>
            </a:r>
          </a:p>
          <a:p>
            <a:pPr algn="ctr" fontAlgn="base">
              <a:spcBef>
                <a:spcPct val="0"/>
              </a:spcBef>
              <a:spcAft>
                <a:spcPct val="0"/>
              </a:spcAft>
              <a:buFontTx/>
              <a:buNone/>
            </a:pPr>
            <a:r>
              <a:rPr lang="pt-BR" altLang="pt-BR">
                <a:solidFill>
                  <a:srgbClr val="000000"/>
                </a:solidFill>
                <a:latin typeface="Georgia" panose="02040502050405020303" pitchFamily="18" charset="0"/>
              </a:rPr>
              <a:t>a Resolução </a:t>
            </a:r>
            <a:r>
              <a:rPr lang="pt-BR" altLang="pt-BR" sz="2800">
                <a:solidFill>
                  <a:srgbClr val="000000"/>
                </a:solidFill>
                <a:latin typeface="Georgia" panose="02040502050405020303" pitchFamily="18" charset="0"/>
              </a:rPr>
              <a:t>nº</a:t>
            </a:r>
            <a:r>
              <a:rPr lang="pt-BR" altLang="pt-BR">
                <a:solidFill>
                  <a:srgbClr val="000000"/>
                </a:solidFill>
                <a:latin typeface="Georgia" panose="02040502050405020303" pitchFamily="18" charset="0"/>
              </a:rPr>
              <a:t>277 do CONTRAN é</a:t>
            </a:r>
          </a:p>
          <a:p>
            <a:pPr algn="ctr" fontAlgn="base">
              <a:spcBef>
                <a:spcPct val="0"/>
              </a:spcBef>
              <a:spcAft>
                <a:spcPct val="0"/>
              </a:spcAft>
              <a:buFontTx/>
              <a:buNone/>
            </a:pPr>
            <a:r>
              <a:rPr lang="pt-BR" altLang="pt-BR">
                <a:solidFill>
                  <a:srgbClr val="000000"/>
                </a:solidFill>
                <a:latin typeface="Georgia" panose="02040502050405020303" pitchFamily="18" charset="0"/>
              </a:rPr>
              <a:t> </a:t>
            </a:r>
            <a:r>
              <a:rPr lang="pt-BR" altLang="pt-BR">
                <a:solidFill>
                  <a:srgbClr val="CC3300"/>
                </a:solidFill>
                <a:latin typeface="Georgia" panose="02040502050405020303" pitchFamily="18" charset="0"/>
              </a:rPr>
              <a:t>lei que vai na direção da vida</a:t>
            </a:r>
            <a:endParaRPr lang="pt-BR" altLang="pt-BR">
              <a:solidFill>
                <a:srgbClr val="000000"/>
              </a:solidFill>
              <a:latin typeface="Georgia" panose="02040502050405020303"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40603" y="3213537"/>
            <a:ext cx="9601199" cy="3108543"/>
          </a:xfrm>
          <a:prstGeom prst="rect">
            <a:avLst/>
          </a:prstGeom>
          <a:solidFill>
            <a:schemeClr val="bg1"/>
          </a:solidFill>
        </p:spPr>
        <p:txBody>
          <a:bodyPr wrap="square">
            <a:spAutoFit/>
          </a:bodyPr>
          <a:lstStyle/>
          <a:p>
            <a:pPr algn="just"/>
            <a:r>
              <a:rPr lang="pt-BR" sz="2800" dirty="0" err="1">
                <a:latin typeface="Georgia" panose="02040502050405020303" pitchFamily="18" charset="0"/>
              </a:rPr>
              <a:t>Art</a:t>
            </a:r>
            <a:r>
              <a:rPr lang="pt-BR" sz="2800" dirty="0">
                <a:latin typeface="Georgia" panose="02040502050405020303" pitchFamily="18" charset="0"/>
              </a:rPr>
              <a:t> 7º. Esta Resolução entra em vigor na data de sua publicação, produzindo efeito nos seguintes prazos</a:t>
            </a:r>
            <a:r>
              <a:rPr lang="pt-BR" sz="2800" dirty="0" smtClean="0">
                <a:latin typeface="Georgia" panose="02040502050405020303" pitchFamily="18" charset="0"/>
              </a:rPr>
              <a:t>:</a:t>
            </a:r>
          </a:p>
          <a:p>
            <a:pPr algn="just"/>
            <a:endParaRPr lang="pt-BR" sz="2800" dirty="0" smtClean="0">
              <a:latin typeface="Georgia" panose="02040502050405020303" pitchFamily="18" charset="0"/>
            </a:endParaRPr>
          </a:p>
          <a:p>
            <a:pPr algn="just"/>
            <a:r>
              <a:rPr lang="pt-BR" sz="2800" dirty="0" smtClean="0">
                <a:latin typeface="Georgia" panose="02040502050405020303" pitchFamily="18" charset="0"/>
              </a:rPr>
              <a:t>III </a:t>
            </a:r>
            <a:r>
              <a:rPr lang="pt-BR" sz="2800" dirty="0">
                <a:latin typeface="Georgia" panose="02040502050405020303" pitchFamily="18" charset="0"/>
              </a:rPr>
              <a:t>- </a:t>
            </a:r>
            <a:r>
              <a:rPr lang="pt-BR" sz="2800" u="sng" dirty="0">
                <a:latin typeface="Georgia" panose="02040502050405020303" pitchFamily="18" charset="0"/>
              </a:rPr>
              <a:t>Em 730 dias, após a publicação desta Resolução</a:t>
            </a:r>
            <a:r>
              <a:rPr lang="pt-BR" sz="2800" dirty="0">
                <a:latin typeface="Georgia" panose="02040502050405020303" pitchFamily="18" charset="0"/>
              </a:rPr>
              <a:t>, os órgãos e entidades componentes do Sistema Nacional de Trânsito fiscalizarão o uso obrigatório do sistema de retenção para o transporte de crianças ou equivalente. </a:t>
            </a:r>
          </a:p>
        </p:txBody>
      </p:sp>
      <p:sp>
        <p:nvSpPr>
          <p:cNvPr id="3" name="Retângulo 2"/>
          <p:cNvSpPr/>
          <p:nvPr/>
        </p:nvSpPr>
        <p:spPr>
          <a:xfrm>
            <a:off x="1240603" y="1212850"/>
            <a:ext cx="9601199" cy="1815882"/>
          </a:xfrm>
          <a:prstGeom prst="rect">
            <a:avLst/>
          </a:prstGeom>
        </p:spPr>
        <p:txBody>
          <a:bodyPr wrap="square">
            <a:spAutoFit/>
          </a:bodyPr>
          <a:lstStyle/>
          <a:p>
            <a:pPr algn="ctr"/>
            <a:r>
              <a:rPr lang="pt-BR" sz="2800" b="1" dirty="0">
                <a:latin typeface="Georgia" panose="02040502050405020303" pitchFamily="18" charset="0"/>
              </a:rPr>
              <a:t>RESOLUÇÃO N.º 277 , </a:t>
            </a:r>
            <a:r>
              <a:rPr lang="pt-BR" sz="2800" b="1" dirty="0" smtClean="0">
                <a:latin typeface="Georgia" panose="02040502050405020303" pitchFamily="18" charset="0"/>
              </a:rPr>
              <a:t>de </a:t>
            </a:r>
            <a:r>
              <a:rPr lang="pt-BR" sz="2800" b="1" u="sng" dirty="0" smtClean="0">
                <a:latin typeface="Georgia" panose="02040502050405020303" pitchFamily="18" charset="0"/>
              </a:rPr>
              <a:t>28/05/2008</a:t>
            </a:r>
          </a:p>
          <a:p>
            <a:pPr algn="just"/>
            <a:r>
              <a:rPr lang="pt-BR" sz="2800" b="1" dirty="0" smtClean="0">
                <a:latin typeface="Georgia" panose="02040502050405020303" pitchFamily="18" charset="0"/>
              </a:rPr>
              <a:t>Dispõe </a:t>
            </a:r>
            <a:r>
              <a:rPr lang="pt-BR" sz="2800" b="1" dirty="0">
                <a:latin typeface="Georgia" panose="02040502050405020303" pitchFamily="18" charset="0"/>
              </a:rPr>
              <a:t>sobre o transporte de menores de 10 anos e a utilização do dispositivo de retenção para o transporte de crianças em veículos.</a:t>
            </a:r>
          </a:p>
        </p:txBody>
      </p:sp>
      <p:pic>
        <p:nvPicPr>
          <p:cNvPr id="4" name="Picture 6" descr="contr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946" y="136237"/>
            <a:ext cx="2541856" cy="7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528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2057400" y="205740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endParaRPr lang="pt-BR" altLang="pt-BR" sz="240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fontAlgn="base">
              <a:spcBef>
                <a:spcPct val="0"/>
              </a:spcBef>
              <a:spcAft>
                <a:spcPct val="0"/>
              </a:spcAft>
              <a:buFontTx/>
              <a:buNone/>
            </a:pPr>
            <a:endParaRPr lang="pt-BR" altLang="pt-BR" sz="2400">
              <a:solidFill>
                <a:srgbClr val="000000"/>
              </a:solidFill>
              <a:cs typeface="Times New Roman" panose="02020603050405020304" pitchFamily="18" charset="0"/>
            </a:endParaRPr>
          </a:p>
        </p:txBody>
      </p:sp>
      <p:sp>
        <p:nvSpPr>
          <p:cNvPr id="151555" name="Text Box 3"/>
          <p:cNvSpPr txBox="1">
            <a:spLocks noChangeArrowheads="1"/>
          </p:cNvSpPr>
          <p:nvPr/>
        </p:nvSpPr>
        <p:spPr bwMode="auto">
          <a:xfrm>
            <a:off x="1740613" y="1235780"/>
            <a:ext cx="8534400" cy="2246769"/>
          </a:xfrm>
          <a:prstGeom prst="rect">
            <a:avLst/>
          </a:prstGeom>
          <a:solidFill>
            <a:srgbClr val="FBFB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pt-BR" altLang="pt-BR" sz="2800" dirty="0">
                <a:latin typeface="Georgia" panose="02040502050405020303" pitchFamily="18" charset="0"/>
                <a:cs typeface="Arial" panose="020B0604020202020204" pitchFamily="34" charset="0"/>
              </a:rPr>
              <a:t>Considerando-se  a  faixa etária  de 5-14 anos,  a morte decorrente  de ferimentos  provocados  pelos  </a:t>
            </a:r>
            <a:r>
              <a:rPr lang="pt-BR" altLang="pt-BR" sz="2800" dirty="0" smtClean="0">
                <a:latin typeface="Georgia" panose="02040502050405020303" pitchFamily="18" charset="0"/>
                <a:cs typeface="Arial" panose="020B0604020202020204" pitchFamily="34" charset="0"/>
              </a:rPr>
              <a:t>acidentes de </a:t>
            </a:r>
            <a:r>
              <a:rPr lang="pt-BR" altLang="pt-BR" sz="2800" dirty="0">
                <a:latin typeface="Georgia" panose="02040502050405020303" pitchFamily="18" charset="0"/>
                <a:cs typeface="Arial" panose="020B0604020202020204" pitchFamily="34" charset="0"/>
              </a:rPr>
              <a:t>trânsito é a primeira entre todas as mortes por causas definidas na maioria dos países das Américas, </a:t>
            </a:r>
            <a:r>
              <a:rPr lang="pt-BR" altLang="pt-BR" sz="2800" dirty="0" smtClean="0">
                <a:latin typeface="Georgia" panose="02040502050405020303" pitchFamily="18" charset="0"/>
                <a:cs typeface="Arial" panose="020B0604020202020204" pitchFamily="34" charset="0"/>
              </a:rPr>
              <a:t>incluindo o </a:t>
            </a:r>
            <a:r>
              <a:rPr lang="pt-BR" altLang="pt-BR" sz="2800" dirty="0">
                <a:latin typeface="Georgia" panose="02040502050405020303" pitchFamily="18" charset="0"/>
                <a:cs typeface="Arial" panose="020B0604020202020204" pitchFamily="34" charset="0"/>
              </a:rPr>
              <a:t>Brasil. </a:t>
            </a:r>
            <a:endParaRPr lang="pt-BR" altLang="pt-BR" sz="2800" dirty="0">
              <a:latin typeface="Georgia" panose="02040502050405020303" pitchFamily="18" charset="0"/>
            </a:endParaRPr>
          </a:p>
        </p:txBody>
      </p:sp>
      <p:pic>
        <p:nvPicPr>
          <p:cNvPr id="151557" name="Picture 5" descr="CRIANÇA ACIDENTE"/>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367214" y="4076700"/>
            <a:ext cx="3621087"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ela 18"/>
          <p:cNvGraphicFramePr>
            <a:graphicFrameLocks noGrp="1"/>
          </p:cNvGraphicFramePr>
          <p:nvPr>
            <p:extLst>
              <p:ext uri="{D42A27DB-BD31-4B8C-83A1-F6EECF244321}">
                <p14:modId xmlns:p14="http://schemas.microsoft.com/office/powerpoint/2010/main" val="1506535820"/>
              </p:ext>
            </p:extLst>
          </p:nvPr>
        </p:nvGraphicFramePr>
        <p:xfrm>
          <a:off x="1541124" y="2651682"/>
          <a:ext cx="4325420" cy="2987040"/>
        </p:xfrm>
        <a:graphic>
          <a:graphicData uri="http://schemas.openxmlformats.org/drawingml/2006/table">
            <a:tbl>
              <a:tblPr firstRow="1" bandRow="1">
                <a:tableStyleId>{5C22544A-7EE6-4342-B048-85BDC9FD1C3A}</a:tableStyleId>
              </a:tblPr>
              <a:tblGrid>
                <a:gridCol w="2668152"/>
                <a:gridCol w="1657268"/>
              </a:tblGrid>
              <a:tr h="370840">
                <a:tc>
                  <a:txBody>
                    <a:bodyPr/>
                    <a:lstStyle/>
                    <a:p>
                      <a:pPr algn="ctr"/>
                      <a:endParaRPr lang="pt-BR" dirty="0" smtClean="0"/>
                    </a:p>
                    <a:p>
                      <a:pPr algn="ctr"/>
                      <a:endParaRPr lang="pt-BR" dirty="0" smtClean="0"/>
                    </a:p>
                    <a:p>
                      <a:pPr algn="ctr"/>
                      <a:r>
                        <a:rPr lang="pt-BR" dirty="0" smtClean="0"/>
                        <a:t>Faixa Etária</a:t>
                      </a:r>
                      <a:endParaRPr lang="pt-BR" dirty="0"/>
                    </a:p>
                  </a:txBody>
                  <a:tcPr/>
                </a:tc>
                <a:tc>
                  <a:txBody>
                    <a:bodyPr/>
                    <a:lstStyle/>
                    <a:p>
                      <a:pPr algn="ctr"/>
                      <a:r>
                        <a:rPr lang="pt-BR" dirty="0" smtClean="0"/>
                        <a:t>ÓBITOS</a:t>
                      </a:r>
                    </a:p>
                    <a:p>
                      <a:pPr algn="ctr"/>
                      <a:r>
                        <a:rPr lang="pt-BR" dirty="0" smtClean="0"/>
                        <a:t>2014</a:t>
                      </a:r>
                    </a:p>
                    <a:p>
                      <a:pPr algn="ctr"/>
                      <a:r>
                        <a:rPr lang="pt-BR" dirty="0" smtClean="0"/>
                        <a:t>Nº</a:t>
                      </a:r>
                      <a:endParaRPr lang="pt-BR" dirty="0"/>
                    </a:p>
                  </a:txBody>
                  <a:tcPr/>
                </a:tc>
              </a:tr>
              <a:tr h="370840">
                <a:tc>
                  <a:txBody>
                    <a:bodyPr/>
                    <a:lstStyle/>
                    <a:p>
                      <a:pPr algn="ctr"/>
                      <a:r>
                        <a:rPr lang="pt-BR" sz="2800" dirty="0" smtClean="0"/>
                        <a:t>Menor de 1 ano</a:t>
                      </a:r>
                      <a:endParaRPr lang="pt-BR" sz="2800" dirty="0"/>
                    </a:p>
                  </a:txBody>
                  <a:tcPr/>
                </a:tc>
                <a:tc>
                  <a:txBody>
                    <a:bodyPr/>
                    <a:lstStyle/>
                    <a:p>
                      <a:pPr algn="ctr"/>
                      <a:r>
                        <a:rPr lang="pt-BR" sz="2800" dirty="0" smtClean="0"/>
                        <a:t>57</a:t>
                      </a:r>
                      <a:endParaRPr lang="pt-BR" sz="2800" dirty="0"/>
                    </a:p>
                  </a:txBody>
                  <a:tcPr/>
                </a:tc>
              </a:tr>
              <a:tr h="370840">
                <a:tc>
                  <a:txBody>
                    <a:bodyPr/>
                    <a:lstStyle/>
                    <a:p>
                      <a:pPr algn="ctr"/>
                      <a:r>
                        <a:rPr lang="pt-BR" sz="2800" dirty="0" smtClean="0"/>
                        <a:t>1 a 4 anos</a:t>
                      </a:r>
                      <a:endParaRPr lang="pt-BR" sz="2800" dirty="0"/>
                    </a:p>
                  </a:txBody>
                  <a:tcPr/>
                </a:tc>
                <a:tc>
                  <a:txBody>
                    <a:bodyPr/>
                    <a:lstStyle/>
                    <a:p>
                      <a:pPr algn="ctr"/>
                      <a:r>
                        <a:rPr lang="pt-BR" sz="2800" dirty="0" smtClean="0"/>
                        <a:t>140</a:t>
                      </a:r>
                      <a:endParaRPr lang="pt-BR" sz="2800" dirty="0"/>
                    </a:p>
                  </a:txBody>
                  <a:tcPr/>
                </a:tc>
              </a:tr>
              <a:tr h="370840">
                <a:tc>
                  <a:txBody>
                    <a:bodyPr/>
                    <a:lstStyle/>
                    <a:p>
                      <a:pPr algn="ctr"/>
                      <a:r>
                        <a:rPr lang="pt-BR" sz="2800" dirty="0" smtClean="0"/>
                        <a:t>5 a 9 anos</a:t>
                      </a:r>
                      <a:endParaRPr lang="pt-BR" sz="2800" dirty="0"/>
                    </a:p>
                  </a:txBody>
                  <a:tcPr/>
                </a:tc>
                <a:tc>
                  <a:txBody>
                    <a:bodyPr/>
                    <a:lstStyle/>
                    <a:p>
                      <a:pPr algn="ctr"/>
                      <a:r>
                        <a:rPr lang="pt-BR" sz="2800" dirty="0" smtClean="0"/>
                        <a:t>151</a:t>
                      </a:r>
                      <a:endParaRPr lang="pt-BR" sz="2800" dirty="0"/>
                    </a:p>
                  </a:txBody>
                  <a:tcPr/>
                </a:tc>
              </a:tr>
              <a:tr h="370840">
                <a:tc>
                  <a:txBody>
                    <a:bodyPr/>
                    <a:lstStyle/>
                    <a:p>
                      <a:pPr algn="ctr"/>
                      <a:r>
                        <a:rPr lang="pt-BR" sz="2800" dirty="0" smtClean="0"/>
                        <a:t>Total</a:t>
                      </a:r>
                      <a:endParaRPr lang="pt-BR" sz="2800" dirty="0"/>
                    </a:p>
                  </a:txBody>
                  <a:tcPr/>
                </a:tc>
                <a:tc>
                  <a:txBody>
                    <a:bodyPr/>
                    <a:lstStyle/>
                    <a:p>
                      <a:pPr algn="ctr"/>
                      <a:r>
                        <a:rPr lang="pt-BR" sz="2800" dirty="0" smtClean="0"/>
                        <a:t>348</a:t>
                      </a:r>
                      <a:endParaRPr lang="pt-BR" sz="2800" dirty="0"/>
                    </a:p>
                  </a:txBody>
                  <a:tcPr/>
                </a:tc>
              </a:tr>
            </a:tbl>
          </a:graphicData>
        </a:graphic>
      </p:graphicFrame>
      <p:graphicFrame>
        <p:nvGraphicFramePr>
          <p:cNvPr id="20" name="Tabela 19"/>
          <p:cNvGraphicFramePr>
            <a:graphicFrameLocks noGrp="1"/>
          </p:cNvGraphicFramePr>
          <p:nvPr>
            <p:extLst>
              <p:ext uri="{D42A27DB-BD31-4B8C-83A1-F6EECF244321}">
                <p14:modId xmlns:p14="http://schemas.microsoft.com/office/powerpoint/2010/main" val="3296521608"/>
              </p:ext>
            </p:extLst>
          </p:nvPr>
        </p:nvGraphicFramePr>
        <p:xfrm>
          <a:off x="1541124" y="760762"/>
          <a:ext cx="8969339" cy="1371600"/>
        </p:xfrm>
        <a:graphic>
          <a:graphicData uri="http://schemas.openxmlformats.org/drawingml/2006/table">
            <a:tbl>
              <a:tblPr firstRow="1" bandRow="1">
                <a:tableStyleId>{5C22544A-7EE6-4342-B048-85BDC9FD1C3A}</a:tableStyleId>
              </a:tblPr>
              <a:tblGrid>
                <a:gridCol w="8969339"/>
              </a:tblGrid>
              <a:tr h="370840">
                <a:tc>
                  <a:txBody>
                    <a:bodyPr/>
                    <a:lstStyle/>
                    <a:p>
                      <a:pPr algn="ctr"/>
                      <a:r>
                        <a:rPr lang="pt-BR" sz="2800" dirty="0" smtClean="0">
                          <a:latin typeface="Georgia" panose="02040502050405020303" pitchFamily="18" charset="0"/>
                        </a:rPr>
                        <a:t>Óbitos e Internações</a:t>
                      </a:r>
                      <a:r>
                        <a:rPr lang="pt-BR" sz="2800" baseline="0" dirty="0" smtClean="0">
                          <a:latin typeface="Georgia" panose="02040502050405020303" pitchFamily="18" charset="0"/>
                        </a:rPr>
                        <a:t> de menores de 10 anos transportadas em automóveis, por lesões decorrentes de acidentes de trânsito no BRASIL </a:t>
                      </a:r>
                      <a:endParaRPr lang="pt-BR" sz="2800" dirty="0">
                        <a:latin typeface="Georgia" panose="02040502050405020303" pitchFamily="18" charset="0"/>
                      </a:endParaRPr>
                    </a:p>
                  </a:txBody>
                  <a:tcPr/>
                </a:tc>
              </a:tr>
            </a:tbl>
          </a:graphicData>
        </a:graphic>
      </p:graphicFrame>
      <p:graphicFrame>
        <p:nvGraphicFramePr>
          <p:cNvPr id="21" name="Tabela 20"/>
          <p:cNvGraphicFramePr>
            <a:graphicFrameLocks noGrp="1"/>
          </p:cNvGraphicFramePr>
          <p:nvPr>
            <p:extLst>
              <p:ext uri="{D42A27DB-BD31-4B8C-83A1-F6EECF244321}">
                <p14:modId xmlns:p14="http://schemas.microsoft.com/office/powerpoint/2010/main" val="3646375290"/>
              </p:ext>
            </p:extLst>
          </p:nvPr>
        </p:nvGraphicFramePr>
        <p:xfrm>
          <a:off x="6298058" y="2651682"/>
          <a:ext cx="4212405" cy="914400"/>
        </p:xfrm>
        <a:graphic>
          <a:graphicData uri="http://schemas.openxmlformats.org/drawingml/2006/table">
            <a:tbl>
              <a:tblPr firstRow="1" bandRow="1">
                <a:tableStyleId>{5C22544A-7EE6-4342-B048-85BDC9FD1C3A}</a:tableStyleId>
              </a:tblPr>
              <a:tblGrid>
                <a:gridCol w="4212405"/>
              </a:tblGrid>
              <a:tr h="370840">
                <a:tc>
                  <a:txBody>
                    <a:bodyPr/>
                    <a:lstStyle/>
                    <a:p>
                      <a:pPr algn="ctr"/>
                      <a:r>
                        <a:rPr lang="pt-BR" dirty="0" smtClean="0"/>
                        <a:t>INTERNAÇÕES</a:t>
                      </a:r>
                    </a:p>
                    <a:p>
                      <a:pPr algn="l"/>
                      <a:r>
                        <a:rPr lang="pt-BR" dirty="0" smtClean="0"/>
                        <a:t>         2014                           2015</a:t>
                      </a:r>
                    </a:p>
                    <a:p>
                      <a:pPr algn="l"/>
                      <a:r>
                        <a:rPr lang="pt-BR" dirty="0" smtClean="0"/>
                        <a:t>            Nº                              </a:t>
                      </a:r>
                      <a:r>
                        <a:rPr lang="pt-BR" dirty="0" err="1" smtClean="0"/>
                        <a:t>Nº</a:t>
                      </a:r>
                      <a:endParaRPr lang="pt-BR" dirty="0" smtClean="0"/>
                    </a:p>
                  </a:txBody>
                  <a:tcPr/>
                </a:tc>
              </a:tr>
            </a:tbl>
          </a:graphicData>
        </a:graphic>
      </p:graphicFrame>
      <p:graphicFrame>
        <p:nvGraphicFramePr>
          <p:cNvPr id="22" name="Tabela 21"/>
          <p:cNvGraphicFramePr>
            <a:graphicFrameLocks noGrp="1"/>
          </p:cNvGraphicFramePr>
          <p:nvPr>
            <p:extLst>
              <p:ext uri="{D42A27DB-BD31-4B8C-83A1-F6EECF244321}">
                <p14:modId xmlns:p14="http://schemas.microsoft.com/office/powerpoint/2010/main" val="680510713"/>
              </p:ext>
            </p:extLst>
          </p:nvPr>
        </p:nvGraphicFramePr>
        <p:xfrm>
          <a:off x="6298058" y="3546483"/>
          <a:ext cx="4212405" cy="2072640"/>
        </p:xfrm>
        <a:graphic>
          <a:graphicData uri="http://schemas.openxmlformats.org/drawingml/2006/table">
            <a:tbl>
              <a:tblPr firstRow="1" bandRow="1">
                <a:tableStyleId>{5C22544A-7EE6-4342-B048-85BDC9FD1C3A}</a:tableStyleId>
              </a:tblPr>
              <a:tblGrid>
                <a:gridCol w="1711020"/>
                <a:gridCol w="2501385"/>
              </a:tblGrid>
              <a:tr h="370840">
                <a:tc>
                  <a:txBody>
                    <a:bodyPr/>
                    <a:lstStyle/>
                    <a:p>
                      <a:pPr algn="ctr"/>
                      <a:r>
                        <a:rPr lang="pt-BR" sz="2800" dirty="0" smtClean="0"/>
                        <a:t>63</a:t>
                      </a:r>
                      <a:endParaRPr lang="pt-BR" sz="2800" dirty="0"/>
                    </a:p>
                  </a:txBody>
                  <a:tcPr/>
                </a:tc>
                <a:tc>
                  <a:txBody>
                    <a:bodyPr/>
                    <a:lstStyle/>
                    <a:p>
                      <a:pPr algn="ctr"/>
                      <a:r>
                        <a:rPr lang="pt-BR" sz="2800" dirty="0" smtClean="0"/>
                        <a:t>70</a:t>
                      </a:r>
                      <a:endParaRPr lang="pt-BR" sz="2800" dirty="0"/>
                    </a:p>
                  </a:txBody>
                  <a:tcPr/>
                </a:tc>
              </a:tr>
              <a:tr h="370840">
                <a:tc>
                  <a:txBody>
                    <a:bodyPr/>
                    <a:lstStyle/>
                    <a:p>
                      <a:pPr algn="ctr"/>
                      <a:r>
                        <a:rPr lang="pt-BR" sz="2800" dirty="0" smtClean="0"/>
                        <a:t>228</a:t>
                      </a:r>
                      <a:endParaRPr lang="pt-BR" sz="2800" dirty="0"/>
                    </a:p>
                  </a:txBody>
                  <a:tcPr/>
                </a:tc>
                <a:tc>
                  <a:txBody>
                    <a:bodyPr/>
                    <a:lstStyle/>
                    <a:p>
                      <a:pPr algn="ctr"/>
                      <a:r>
                        <a:rPr lang="pt-BR" sz="2800" dirty="0" smtClean="0"/>
                        <a:t>200</a:t>
                      </a:r>
                      <a:endParaRPr lang="pt-BR" sz="2800" dirty="0"/>
                    </a:p>
                  </a:txBody>
                  <a:tcPr/>
                </a:tc>
              </a:tr>
              <a:tr h="370840">
                <a:tc>
                  <a:txBody>
                    <a:bodyPr/>
                    <a:lstStyle/>
                    <a:p>
                      <a:pPr algn="ctr"/>
                      <a:r>
                        <a:rPr lang="pt-BR" sz="2800" dirty="0" smtClean="0"/>
                        <a:t>385</a:t>
                      </a:r>
                      <a:endParaRPr lang="pt-BR" sz="2800" dirty="0"/>
                    </a:p>
                  </a:txBody>
                  <a:tcPr/>
                </a:tc>
                <a:tc>
                  <a:txBody>
                    <a:bodyPr/>
                    <a:lstStyle/>
                    <a:p>
                      <a:pPr algn="ctr"/>
                      <a:r>
                        <a:rPr lang="pt-BR" sz="2800" dirty="0" smtClean="0"/>
                        <a:t>306</a:t>
                      </a:r>
                      <a:endParaRPr lang="pt-BR" sz="2800" dirty="0"/>
                    </a:p>
                  </a:txBody>
                  <a:tcPr/>
                </a:tc>
              </a:tr>
              <a:tr h="370840">
                <a:tc>
                  <a:txBody>
                    <a:bodyPr/>
                    <a:lstStyle/>
                    <a:p>
                      <a:pPr algn="ctr"/>
                      <a:r>
                        <a:rPr lang="pt-BR" sz="2800" dirty="0" smtClean="0"/>
                        <a:t>676</a:t>
                      </a:r>
                      <a:endParaRPr lang="pt-BR" sz="2800" dirty="0"/>
                    </a:p>
                  </a:txBody>
                  <a:tcPr/>
                </a:tc>
                <a:tc>
                  <a:txBody>
                    <a:bodyPr/>
                    <a:lstStyle/>
                    <a:p>
                      <a:pPr algn="ctr"/>
                      <a:r>
                        <a:rPr lang="pt-BR" sz="2800" dirty="0" smtClean="0"/>
                        <a:t>576</a:t>
                      </a:r>
                      <a:endParaRPr lang="pt-BR" sz="2800" dirty="0"/>
                    </a:p>
                  </a:txBody>
                  <a:tcPr/>
                </a:tc>
              </a:tr>
            </a:tbl>
          </a:graphicData>
        </a:graphic>
      </p:graphicFrame>
      <p:sp>
        <p:nvSpPr>
          <p:cNvPr id="23" name="CaixaDeTexto 22"/>
          <p:cNvSpPr txBox="1"/>
          <p:nvPr/>
        </p:nvSpPr>
        <p:spPr>
          <a:xfrm>
            <a:off x="1623317" y="6061753"/>
            <a:ext cx="3980577" cy="369332"/>
          </a:xfrm>
          <a:prstGeom prst="rect">
            <a:avLst/>
          </a:prstGeom>
          <a:noFill/>
        </p:spPr>
        <p:txBody>
          <a:bodyPr wrap="none" rtlCol="0">
            <a:spAutoFit/>
          </a:bodyPr>
          <a:lstStyle/>
          <a:p>
            <a:r>
              <a:rPr lang="pt-BR" b="1" dirty="0" smtClean="0"/>
              <a:t>Fonte: Ministério da Saúde (SIM/SIH)</a:t>
            </a:r>
            <a:endParaRPr lang="pt-BR" b="1" dirty="0"/>
          </a:p>
        </p:txBody>
      </p:sp>
    </p:spTree>
    <p:extLst>
      <p:ext uri="{BB962C8B-B14F-4D97-AF65-F5344CB8AC3E}">
        <p14:creationId xmlns:p14="http://schemas.microsoft.com/office/powerpoint/2010/main" val="4011672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775" y="1166812"/>
            <a:ext cx="6648450" cy="4524375"/>
          </a:xfrm>
          <a:prstGeom prst="rect">
            <a:avLst/>
          </a:prstGeom>
        </p:spPr>
      </p:pic>
    </p:spTree>
    <p:extLst>
      <p:ext uri="{BB962C8B-B14F-4D97-AF65-F5344CB8AC3E}">
        <p14:creationId xmlns:p14="http://schemas.microsoft.com/office/powerpoint/2010/main" val="3873002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6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9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0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3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4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7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8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39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40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49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50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3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8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9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0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1_Apresentação em branco">
  <a:themeElements>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resentação em bran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presentação em br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 em br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 em br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 em br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 em br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 em br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 em br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1660</Words>
  <Application>Microsoft Office PowerPoint</Application>
  <PresentationFormat>Widescreen</PresentationFormat>
  <Paragraphs>339</Paragraphs>
  <Slides>55</Slides>
  <Notes>2</Notes>
  <HiddenSlides>0</HiddenSlides>
  <MMClips>0</MMClips>
  <ScaleCrop>false</ScaleCrop>
  <HeadingPairs>
    <vt:vector size="6" baseType="variant">
      <vt:variant>
        <vt:lpstr>Fontes usadas</vt:lpstr>
      </vt:variant>
      <vt:variant>
        <vt:i4>10</vt:i4>
      </vt:variant>
      <vt:variant>
        <vt:lpstr>Tema</vt:lpstr>
      </vt:variant>
      <vt:variant>
        <vt:i4>31</vt:i4>
      </vt:variant>
      <vt:variant>
        <vt:lpstr>Títulos de slides</vt:lpstr>
      </vt:variant>
      <vt:variant>
        <vt:i4>55</vt:i4>
      </vt:variant>
    </vt:vector>
  </HeadingPairs>
  <TitlesOfParts>
    <vt:vector size="96" baseType="lpstr">
      <vt:lpstr>Arial Unicode MS</vt:lpstr>
      <vt:lpstr>Arial</vt:lpstr>
      <vt:lpstr>Arial Black</vt:lpstr>
      <vt:lpstr>Calibri</vt:lpstr>
      <vt:lpstr>Calibri Light</vt:lpstr>
      <vt:lpstr>Georgia</vt:lpstr>
      <vt:lpstr>Helvetica</vt:lpstr>
      <vt:lpstr>Times New Roman</vt:lpstr>
      <vt:lpstr>Verdana</vt:lpstr>
      <vt:lpstr>Wingdings</vt:lpstr>
      <vt:lpstr>Tema do Office</vt:lpstr>
      <vt:lpstr>2_Apresentação em branco</vt:lpstr>
      <vt:lpstr>3_Apresentação em branco</vt:lpstr>
      <vt:lpstr>6_Apresentação em branco</vt:lpstr>
      <vt:lpstr>14_Apresentação em branco</vt:lpstr>
      <vt:lpstr>18_Apresentação em branco</vt:lpstr>
      <vt:lpstr>19_Apresentação em branco</vt:lpstr>
      <vt:lpstr>20_Apresentação em branco</vt:lpstr>
      <vt:lpstr>21_Apresentação em branco</vt:lpstr>
      <vt:lpstr>26_Apresentação em branco</vt:lpstr>
      <vt:lpstr>29_Apresentação em branco</vt:lpstr>
      <vt:lpstr>30_Apresentação em branco</vt:lpstr>
      <vt:lpstr>33_Apresentação em branco</vt:lpstr>
      <vt:lpstr>34_Apresentação em branco</vt:lpstr>
      <vt:lpstr>37_Apresentação em branco</vt:lpstr>
      <vt:lpstr>38_Apresentação em branco</vt:lpstr>
      <vt:lpstr>39_Apresentação em branco</vt:lpstr>
      <vt:lpstr>40_Apresentação em branco</vt:lpstr>
      <vt:lpstr>49_Apresentação em branco</vt:lpstr>
      <vt:lpstr>50_Apresentação em branco</vt:lpstr>
      <vt:lpstr>1_Tema do Office</vt:lpstr>
      <vt:lpstr>2_Tema do Office</vt:lpstr>
      <vt:lpstr>3_Tema do Office</vt:lpstr>
      <vt:lpstr>Default Design</vt:lpstr>
      <vt:lpstr>1_Default Design</vt:lpstr>
      <vt:lpstr>2_Default Design</vt:lpstr>
      <vt:lpstr>3_Default Design</vt:lpstr>
      <vt:lpstr>4_Default Design</vt:lpstr>
      <vt:lpstr>5_Default Design</vt:lpstr>
      <vt:lpstr>7_Default Design</vt:lpstr>
      <vt:lpstr>21_Default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Flavio Adura</dc:creator>
  <cp:lastModifiedBy>Flavio Adura</cp:lastModifiedBy>
  <cp:revision>54</cp:revision>
  <dcterms:created xsi:type="dcterms:W3CDTF">2015-04-09T12:38:34Z</dcterms:created>
  <dcterms:modified xsi:type="dcterms:W3CDTF">2016-08-29T23:51:47Z</dcterms:modified>
</cp:coreProperties>
</file>