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16" r:id="rId1"/>
  </p:sldMasterIdLst>
  <p:notesMasterIdLst>
    <p:notesMasterId r:id="rId17"/>
  </p:notesMasterIdLst>
  <p:sldIdLst>
    <p:sldId id="268" r:id="rId2"/>
    <p:sldId id="267" r:id="rId3"/>
    <p:sldId id="269" r:id="rId4"/>
    <p:sldId id="258" r:id="rId5"/>
    <p:sldId id="270" r:id="rId6"/>
    <p:sldId id="261" r:id="rId7"/>
    <p:sldId id="271" r:id="rId8"/>
    <p:sldId id="262" r:id="rId9"/>
    <p:sldId id="263" r:id="rId10"/>
    <p:sldId id="264" r:id="rId11"/>
    <p:sldId id="260" r:id="rId12"/>
    <p:sldId id="265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2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024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54511-20A6-7845-B51F-D6CF12327B32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D648-8526-A445-974F-BAC6EB33517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Senhoras</a:t>
            </a:r>
            <a:r>
              <a:rPr lang="pt-BR" baseline="0" dirty="0" smtClean="0"/>
              <a:t> e Senhores, bom dia a todos. </a:t>
            </a:r>
            <a:r>
              <a:rPr lang="pt-BR" baseline="0" dirty="0" smtClean="0"/>
              <a:t>É uma honra estar aqui e poder participar desse debate sobre a organização do serviço de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 no Brasil.</a:t>
            </a:r>
          </a:p>
          <a:p>
            <a:r>
              <a:rPr lang="pt-BR" baseline="0" dirty="0" smtClean="0"/>
              <a:t>O </a:t>
            </a:r>
            <a:r>
              <a:rPr lang="en-US" baseline="0" dirty="0" err="1" smtClean="0"/>
              <a:t>t</a:t>
            </a:r>
            <a:r>
              <a:rPr lang="pt-BR" baseline="0" dirty="0" err="1" smtClean="0"/>
              <a:t>empo</a:t>
            </a:r>
            <a:r>
              <a:rPr lang="pt-BR" baseline="0" dirty="0" smtClean="0"/>
              <a:t> é bastante curto e por esse motivo eu vou limitar minha apresentação exclusivamente às alterações propostas pelo projeto de lei 2149/2015 e seu efeito no conjunto de normas que regem o serviço de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pt-BR" dirty="0" smtClean="0"/>
              <a:t>m s</a:t>
            </a:r>
            <a:r>
              <a:rPr lang="pt-BR" dirty="0" smtClean="0"/>
              <a:t>íntese: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pt-BR" dirty="0" err="1" smtClean="0"/>
              <a:t>odas</a:t>
            </a:r>
            <a:r>
              <a:rPr lang="pt-BR" dirty="0" smtClean="0"/>
              <a:t> essas regras j</a:t>
            </a:r>
            <a:r>
              <a:rPr lang="pt-BR" dirty="0" smtClean="0"/>
              <a:t>á existentes e que o</a:t>
            </a:r>
            <a:r>
              <a:rPr lang="pt-BR" baseline="0" dirty="0" smtClean="0"/>
              <a:t> PL </a:t>
            </a:r>
            <a:r>
              <a:rPr lang="pt-BR" dirty="0" smtClean="0"/>
              <a:t>propõe incorporar</a:t>
            </a:r>
            <a:r>
              <a:rPr lang="pt-BR" baseline="0" dirty="0" smtClean="0"/>
              <a:t> </a:t>
            </a:r>
            <a:r>
              <a:rPr lang="pt-BR" dirty="0" smtClean="0"/>
              <a:t>na lei compõe o que se pode chamar de paradigma mundial dos serviços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. São características que estão presentes na quase totalidade dos países costeiros com serviços de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 organizados.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Particularidade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brasileira</a:t>
            </a:r>
            <a:r>
              <a:rPr lang="en-US" baseline="0" dirty="0" smtClean="0"/>
              <a:t>: a </a:t>
            </a:r>
            <a:r>
              <a:rPr lang="en-US" baseline="0" dirty="0" err="1" smtClean="0"/>
              <a:t>constitui</a:t>
            </a:r>
            <a:r>
              <a:rPr lang="en-US" baseline="0" dirty="0" err="1" smtClean="0"/>
              <a:t>ção</a:t>
            </a:r>
            <a:r>
              <a:rPr lang="en-US" baseline="0" dirty="0" smtClean="0"/>
              <a:t> impede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qualqquer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indivíduo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 obrigado a se </a:t>
            </a:r>
            <a:r>
              <a:rPr lang="en-US" baseline="0" dirty="0" err="1" smtClean="0"/>
              <a:t>associar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alegislação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praticagem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trata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características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obrigações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prático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escala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importância</a:t>
            </a:r>
            <a:r>
              <a:rPr lang="en-US" baseline="0" dirty="0" smtClean="0"/>
              <a:t> fundamental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necessária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garantir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funcionamento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pt-BR" dirty="0" err="1" smtClean="0"/>
              <a:t>sses</a:t>
            </a:r>
            <a:r>
              <a:rPr lang="pt-BR" dirty="0" smtClean="0"/>
              <a:t> itens,</a:t>
            </a:r>
            <a:r>
              <a:rPr lang="pt-BR" baseline="0" dirty="0" smtClean="0"/>
              <a:t> como aparecem atualmente na </a:t>
            </a:r>
            <a:r>
              <a:rPr lang="pt-BR" baseline="0" dirty="0" err="1" smtClean="0"/>
              <a:t>normam</a:t>
            </a:r>
            <a:r>
              <a:rPr lang="pt-BR" baseline="0" dirty="0" smtClean="0"/>
              <a:t> 12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Finalmente o par</a:t>
            </a:r>
            <a:r>
              <a:rPr lang="pt-BR" dirty="0" smtClean="0"/>
              <a:t>ágrafo único do art. 15: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prático não pode se recusar à prestação do serviço mesmo na falta de um acordo de preço.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obrigatoriedade é necessária para garantir a disponibilidade ininterrupta do serviço mas não contempla a situação extrema em que apesar de existir um preço determinado o usuário se recuse a pagar. </a:t>
            </a:r>
          </a:p>
          <a:p>
            <a:pPr>
              <a:buFontTx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 propõe  que uma solução à critério da Autoridade Marítima possa ser adotada quando a inadimplência é reiterada.</a:t>
            </a:r>
          </a:p>
          <a:p>
            <a:pPr>
              <a:buFontTx/>
              <a:buChar char="•"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 no Brasil </a:t>
            </a:r>
            <a:r>
              <a:rPr lang="pt-BR" baseline="0" dirty="0" smtClean="0"/>
              <a:t>se organiza com base nesse conjunto de normas. A lei complementar 97/99 disciplina o funcionamento das forças armadas no Brasil. A lei 9537/97 ou Lesta </a:t>
            </a:r>
            <a:r>
              <a:rPr lang="en-US" baseline="0" dirty="0" smtClean="0"/>
              <a:t>–</a:t>
            </a:r>
            <a:r>
              <a:rPr lang="pt-BR" baseline="0" dirty="0" smtClean="0"/>
              <a:t>’e a lei de segurança do tráfego </a:t>
            </a:r>
            <a:r>
              <a:rPr lang="pt-BR" baseline="0" dirty="0" err="1" smtClean="0"/>
              <a:t>aquaviário</a:t>
            </a:r>
            <a:r>
              <a:rPr lang="pt-BR" baseline="0" dirty="0" smtClean="0"/>
              <a:t>, o </a:t>
            </a:r>
            <a:r>
              <a:rPr lang="pt-BR" baseline="0" dirty="0" err="1" smtClean="0"/>
              <a:t>dec</a:t>
            </a:r>
            <a:r>
              <a:rPr lang="pt-BR" baseline="0" dirty="0" smtClean="0"/>
              <a:t> 2596 conhecido com RLESTA regulamenta a lesta e a </a:t>
            </a:r>
            <a:r>
              <a:rPr lang="pt-BR" baseline="0" dirty="0" err="1" smtClean="0"/>
              <a:t>normam</a:t>
            </a:r>
            <a:r>
              <a:rPr lang="pt-BR" baseline="0" dirty="0" smtClean="0"/>
              <a:t> 12 é a portaria emitida pela autoridade marítima especificamente para a organização dos serviços de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. O decreto 7860/2012 altera a  RLESTA criando o conselho nacional para assuntos de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 além de outras medidas mas vem sendo discutido judicialmente.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Entre as atribui</a:t>
            </a:r>
            <a:r>
              <a:rPr lang="pt-BR" dirty="0" smtClean="0"/>
              <a:t>ções subsidiárias da Marinha do Brasil está o provimento da segurança da navegação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lesta tem 6 cap</a:t>
            </a:r>
            <a:r>
              <a:rPr lang="pt-BR" dirty="0" smtClean="0"/>
              <a:t>ítulos sendo o capítulo 3 especificamente dedicado à </a:t>
            </a:r>
            <a:r>
              <a:rPr lang="pt-BR" dirty="0" err="1" smtClean="0"/>
              <a:t>praticagem</a:t>
            </a:r>
            <a:r>
              <a:rPr lang="pt-BR" dirty="0" smtClean="0"/>
              <a:t>.</a:t>
            </a:r>
            <a:r>
              <a:rPr lang="pt-BR" baseline="0" dirty="0" smtClean="0"/>
              <a:t> É composto de quatro artigos que estabelecem os aspectos mais importantes  da atividade. O PL 2149 propõe basicamente, o aprimoramento de alguns desses artigos.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en-US" dirty="0" smtClean="0"/>
              <a:t>P</a:t>
            </a:r>
            <a:r>
              <a:rPr lang="pt-BR" dirty="0" err="1" smtClean="0"/>
              <a:t>ar</a:t>
            </a:r>
            <a:r>
              <a:rPr lang="pt-BR" dirty="0" err="1" smtClean="0"/>
              <a:t>ágrafo</a:t>
            </a:r>
            <a:r>
              <a:rPr lang="pt-BR" dirty="0" smtClean="0"/>
              <a:t> quarto do </a:t>
            </a:r>
            <a:r>
              <a:rPr lang="pt-BR" dirty="0" err="1" smtClean="0"/>
              <a:t>art</a:t>
            </a:r>
            <a:r>
              <a:rPr lang="pt-BR" dirty="0" smtClean="0"/>
              <a:t> 13 da Lesta define</a:t>
            </a:r>
            <a:r>
              <a:rPr lang="pt-BR" baseline="0" dirty="0" smtClean="0"/>
              <a:t> a possibilidade do comandante de navio brasileiro ser dispensado da obrigatoriedade de utilização dos serviços de </a:t>
            </a:r>
            <a:r>
              <a:rPr lang="pt-BR" baseline="0" dirty="0" err="1" smtClean="0"/>
              <a:t>praticagem</a:t>
            </a:r>
            <a:r>
              <a:rPr lang="pt-BR" baseline="0" dirty="0" smtClean="0"/>
              <a:t>. O PL mantém essa possibilidade, alterando apenas o final do parágrafo. A lesta prevê que os comandantes serão considerados como práticos nessa situação criando confusão entre atribuições e responsabilidades de categorias diferentes de </a:t>
            </a:r>
            <a:r>
              <a:rPr lang="pt-BR" baseline="0" dirty="0" err="1" smtClean="0"/>
              <a:t>aquaviários</a:t>
            </a:r>
            <a:r>
              <a:rPr lang="pt-BR" baseline="0" dirty="0" smtClean="0"/>
              <a:t>. A proposta deixa clara a a isenção da obrigatoriedade de prático e elimina os possíveis conflitos.  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gest</a:t>
            </a:r>
            <a:r>
              <a:rPr lang="pt-BR" dirty="0" smtClean="0"/>
              <a:t>ão privada do serviço de </a:t>
            </a:r>
            <a:r>
              <a:rPr lang="pt-BR" dirty="0" err="1" smtClean="0"/>
              <a:t>praticagem</a:t>
            </a:r>
            <a:r>
              <a:rPr lang="pt-BR" baseline="0" dirty="0" smtClean="0"/>
              <a:t> </a:t>
            </a:r>
            <a:r>
              <a:rPr lang="pt-BR" baseline="0" dirty="0" smtClean="0"/>
              <a:t>vige no Brasil desde a década de 60, sempre </a:t>
            </a:r>
            <a:r>
              <a:rPr lang="pt-BR" dirty="0" smtClean="0"/>
              <a:t>sob</a:t>
            </a:r>
            <a:r>
              <a:rPr lang="pt-BR" baseline="0" dirty="0" smtClean="0"/>
              <a:t> a fiscalização regulamentar da Marinha do Brasil. A LESTA manteve o caráter privado da atividade e o decreto 2596/98 ao regulamentar a LESTA repete o entendimento do legislador  ao privilegiar a livre negociação de preços e facultar a intervenção da Autoridade Marítima apenas no caso de inexistência de um acordo e visando a garantir a disponibilidade ininterrupta.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Recentemente o Dec. 7860/2012 alterou a RLESTA e eliminou os itens que explicitavam essa característica.O objetivo do PL é resgatar o conceito original de forma completa incluindo-o na própria Lei. Para evitar que voltem a ocorrer alterações do sistema motivados por lobbies privados como o que  gerou a criação da CNAP. </a:t>
            </a:r>
            <a:r>
              <a:rPr lang="pt-BR" dirty="0" smtClean="0"/>
              <a:t>Esse</a:t>
            </a:r>
            <a:r>
              <a:rPr lang="pt-BR" baseline="0" dirty="0" smtClean="0"/>
              <a:t> era o texto original da RLESTA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Apesar do texto atual da LESTA j</a:t>
            </a:r>
            <a:r>
              <a:rPr lang="pt-BR" dirty="0" smtClean="0"/>
              <a:t>á estabelecer que</a:t>
            </a:r>
            <a:r>
              <a:rPr lang="pt-BR" baseline="0" dirty="0" smtClean="0"/>
              <a:t> é facultado à autoridade marítima  fixar os preços do serviço para  garantir a sua disponibilidade, essa disposição não foi suficiente para inibir a edição do decreto 7560/2012. Para garantir a manutenção do princípio da livre negociação, característica da atividade privada o PL propõe complementar o texto da Lei deixando clara a excepcionalidade da intervenção e acrescentando ainda um parâmetro indicativo para o processo de fixação.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Com</a:t>
            </a:r>
            <a:r>
              <a:rPr lang="pt-BR" baseline="0" dirty="0" smtClean="0"/>
              <a:t> o mesmo objetivo o PL transporta para a lei aspectos fundamentais da organiza</a:t>
            </a:r>
            <a:r>
              <a:rPr lang="pt-BR" baseline="0" dirty="0" smtClean="0"/>
              <a:t>ção da atividade previstas atualmente apenas na NORMAM 12, norma de hierarquia inferior, o que se provou insuficiente para evitar intervenções como o aumento do efetivo de práticos no país em mais de 50% </a:t>
            </a:r>
            <a:r>
              <a:rPr lang="pt-BR" baseline="0" dirty="0" smtClean="0"/>
              <a:t>motivado por uma decisão equivocada do executivo. </a:t>
            </a:r>
            <a:r>
              <a:rPr lang="en-US" dirty="0" smtClean="0"/>
              <a:t>E</a:t>
            </a:r>
            <a:r>
              <a:rPr lang="pt-BR" dirty="0" err="1" smtClean="0"/>
              <a:t>sse</a:t>
            </a:r>
            <a:r>
              <a:rPr lang="pt-BR" dirty="0" smtClean="0"/>
              <a:t> aumento</a:t>
            </a:r>
            <a:r>
              <a:rPr lang="pt-BR" baseline="0" dirty="0" smtClean="0"/>
              <a:t> de número foi feito em quantidade exagerada e em tempo insuficiente para a preparação adequada dos profissionais. As </a:t>
            </a:r>
            <a:r>
              <a:rPr lang="pt-BR" baseline="0" dirty="0" err="1" smtClean="0"/>
              <a:t>consequências</a:t>
            </a:r>
            <a:r>
              <a:rPr lang="pt-BR" baseline="0" dirty="0" smtClean="0"/>
              <a:t> negativas dessa decisão para o sistema vão se prolongar por muito tempo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D648-8526-A445-974F-BAC6EB33517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pPr/>
              <a:t>8/23/16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197C7D-C733-4542-821E-9D48DC4003BB}" type="datetimeFigureOut">
              <a:rPr lang="pt-BR" smtClean="0"/>
              <a:pPr/>
              <a:t>8/23/16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6410DA-EE56-E140-93B1-5801CCE7A57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9537.HTM%23art14pii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54000"/>
          </a:blip>
          <a:srcRect t="29802" b="21356"/>
          <a:stretch>
            <a:fillRect/>
          </a:stretch>
        </p:blipFill>
        <p:spPr>
          <a:xfrm>
            <a:off x="0" y="0"/>
            <a:ext cx="9144000" cy="5994400"/>
          </a:xfrm>
          <a:prstGeom prst="rect">
            <a:avLst/>
          </a:prstGeom>
        </p:spPr>
      </p:pic>
      <p:pic>
        <p:nvPicPr>
          <p:cNvPr id="4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23568" y="228600"/>
            <a:ext cx="1515632" cy="1371600"/>
          </a:xfrm>
          <a:prstGeom prst="rect">
            <a:avLst/>
          </a:prstGeom>
        </p:spPr>
      </p:pic>
      <p:pic>
        <p:nvPicPr>
          <p:cNvPr id="5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6069812"/>
            <a:ext cx="1400377" cy="6858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Federação Nacional de Práticos</a:t>
            </a:r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100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Audiência pública do </a:t>
            </a:r>
            <a:r>
              <a:rPr lang="pt-BR" sz="3100" b="1" dirty="0" err="1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Pl</a:t>
            </a:r>
            <a:r>
              <a:rPr lang="pt-BR" sz="3100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2.149/15</a:t>
            </a:r>
            <a:endParaRPr lang="pt-BR" sz="3100" b="1" dirty="0">
              <a:solidFill>
                <a:srgbClr val="FF66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41311"/>
          </a:xfr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800" dirty="0" smtClean="0"/>
              <a:t>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JUSTIFICATIVA: </a:t>
            </a:r>
          </a:p>
          <a:p>
            <a:pPr algn="just"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pt-BR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 2149 propõe: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452792"/>
            <a:ext cx="9143999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pt-BR" sz="1700" dirty="0" smtClean="0">
                <a:solidFill>
                  <a:schemeClr val="bg1"/>
                </a:solidFill>
              </a:rPr>
              <a:t>	A </a:t>
            </a:r>
            <a:r>
              <a:rPr lang="pt-BR" sz="1700" dirty="0" smtClean="0">
                <a:solidFill>
                  <a:schemeClr val="bg1"/>
                </a:solidFill>
              </a:rPr>
              <a:t>introdução dos parágrafos 3, 4 e 5  não produz alteração na regulamentação dos serviços 	de </a:t>
            </a:r>
            <a:r>
              <a:rPr lang="pt-BR" sz="1700" dirty="0" err="1" smtClean="0">
                <a:solidFill>
                  <a:schemeClr val="bg1"/>
                </a:solidFill>
              </a:rPr>
              <a:t>praticagem</a:t>
            </a:r>
            <a:r>
              <a:rPr lang="pt-BR" sz="1700" dirty="0" smtClean="0">
                <a:solidFill>
                  <a:schemeClr val="bg1"/>
                </a:solidFill>
              </a:rPr>
              <a:t>, pois os mesmos dispositivos já constam na NORMAM 12. 	</a:t>
            </a:r>
            <a:endParaRPr lang="pt-BR" sz="17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65745"/>
            <a:ext cx="9144000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pt-BR" sz="1700" dirty="0" smtClean="0">
                <a:solidFill>
                  <a:schemeClr val="bg1"/>
                </a:solidFill>
              </a:rPr>
              <a:t>	Eleva</a:t>
            </a:r>
            <a:r>
              <a:rPr lang="pt-BR" sz="1700" dirty="0" smtClean="0">
                <a:solidFill>
                  <a:schemeClr val="bg1"/>
                </a:solidFill>
              </a:rPr>
              <a:t>, porém, as regras  já previstas na NORMAM 12 </a:t>
            </a:r>
            <a:r>
              <a:rPr lang="en-US" sz="1700" dirty="0" smtClean="0">
                <a:solidFill>
                  <a:schemeClr val="bg1"/>
                </a:solidFill>
              </a:rPr>
              <a:t>–</a:t>
            </a:r>
            <a:r>
              <a:rPr lang="pt-BR" sz="1700" dirty="0" smtClean="0">
                <a:solidFill>
                  <a:schemeClr val="bg1"/>
                </a:solidFill>
              </a:rPr>
              <a:t> NORMA DA AUTORIDADE MARÍTIMA</a:t>
            </a:r>
            <a:r>
              <a:rPr lang="pt-BR" sz="1700" dirty="0" smtClean="0">
                <a:solidFill>
                  <a:schemeClr val="bg1"/>
                </a:solidFill>
              </a:rPr>
              <a:t>    PARA </a:t>
            </a:r>
            <a:r>
              <a:rPr lang="pt-BR" sz="1700" dirty="0" smtClean="0">
                <a:solidFill>
                  <a:schemeClr val="bg1"/>
                </a:solidFill>
              </a:rPr>
              <a:t>O SERVIÇO DE PRATICAGEM,  do status de portaria para o de LEI.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59292"/>
            <a:ext cx="9144000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pt-BR" sz="1700" dirty="0" smtClean="0">
                <a:solidFill>
                  <a:schemeClr val="bg1"/>
                </a:solidFill>
              </a:rPr>
              <a:t>	Alega</a:t>
            </a:r>
            <a:r>
              <a:rPr lang="pt-BR" sz="1700" dirty="0" smtClean="0">
                <a:solidFill>
                  <a:schemeClr val="bg1"/>
                </a:solidFill>
              </a:rPr>
              <a:t>-se que o detalhamento da atividade não deve ser engessado em LEI e que as normas 	já estão em vigor e sendo corretamente aplicadas.	</a:t>
            </a:r>
            <a:endParaRPr lang="pt-BR" sz="17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64646"/>
            <a:ext cx="9143999" cy="877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pt-BR" sz="1700" dirty="0" smtClean="0">
                <a:solidFill>
                  <a:schemeClr val="bg1"/>
                </a:solidFill>
              </a:rPr>
              <a:t>	Porém</a:t>
            </a:r>
            <a:r>
              <a:rPr lang="pt-BR" sz="1700" dirty="0" smtClean="0">
                <a:solidFill>
                  <a:schemeClr val="bg1"/>
                </a:solidFill>
              </a:rPr>
              <a:t>, dada a importância dessas</a:t>
            </a:r>
            <a:r>
              <a:rPr lang="pt-BR" sz="1700" dirty="0" smtClean="0">
                <a:solidFill>
                  <a:schemeClr val="bg1"/>
                </a:solidFill>
              </a:rPr>
              <a:t> poucas regras</a:t>
            </a:r>
            <a:r>
              <a:rPr lang="pt-BR" sz="1700" dirty="0" smtClean="0">
                <a:solidFill>
                  <a:schemeClr val="bg1"/>
                </a:solidFill>
              </a:rPr>
              <a:t>, fundamentais para a organização eficiente</a:t>
            </a:r>
            <a:r>
              <a:rPr lang="pt-BR" sz="1700" dirty="0" smtClean="0">
                <a:solidFill>
                  <a:schemeClr val="bg1"/>
                </a:solidFill>
              </a:rPr>
              <a:t>       dos </a:t>
            </a:r>
            <a:r>
              <a:rPr lang="pt-BR" sz="1700" dirty="0" smtClean="0">
                <a:solidFill>
                  <a:schemeClr val="bg1"/>
                </a:solidFill>
              </a:rPr>
              <a:t>	serviços de </a:t>
            </a:r>
            <a:r>
              <a:rPr lang="pt-BR" sz="1700" dirty="0" err="1" smtClean="0">
                <a:solidFill>
                  <a:schemeClr val="bg1"/>
                </a:solidFill>
              </a:rPr>
              <a:t>praticagem</a:t>
            </a:r>
            <a:r>
              <a:rPr lang="pt-BR" sz="1700" dirty="0" smtClean="0">
                <a:solidFill>
                  <a:schemeClr val="bg1"/>
                </a:solidFill>
              </a:rPr>
              <a:t> (estão presentes na quase totalidade das nações marítimas) </a:t>
            </a:r>
            <a:r>
              <a:rPr lang="pt-BR" sz="1700" dirty="0" smtClean="0">
                <a:solidFill>
                  <a:schemeClr val="bg1"/>
                </a:solidFill>
              </a:rPr>
              <a:t>é fundamental </a:t>
            </a:r>
            <a:r>
              <a:rPr lang="pt-BR" sz="1700" dirty="0" smtClean="0">
                <a:solidFill>
                  <a:schemeClr val="bg1"/>
                </a:solidFill>
              </a:rPr>
              <a:t>que estejam definidas em lei.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141809"/>
            <a:ext cx="9144000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pt-BR" sz="1700" dirty="0" smtClean="0">
                <a:solidFill>
                  <a:srgbClr val="FFFFFF"/>
                </a:solidFill>
              </a:rPr>
              <a:t>	Essas </a:t>
            </a:r>
            <a:r>
              <a:rPr lang="pt-BR" sz="1700" dirty="0" smtClean="0">
                <a:solidFill>
                  <a:srgbClr val="FFFFFF"/>
                </a:solidFill>
              </a:rPr>
              <a:t>mesmas regras já foram atropeladas em passado recente, por pressões políticas</a:t>
            </a:r>
            <a:r>
              <a:rPr lang="pt-BR" sz="1700" dirty="0" smtClean="0">
                <a:solidFill>
                  <a:srgbClr val="FFFFFF"/>
                </a:solidFill>
              </a:rPr>
              <a:t> motivadas </a:t>
            </a:r>
            <a:r>
              <a:rPr lang="pt-BR" sz="1700" dirty="0" smtClean="0">
                <a:solidFill>
                  <a:srgbClr val="FFFFFF"/>
                </a:solidFill>
              </a:rPr>
              <a:t>por interesses particulares e não os da sociedade brasileira.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759847"/>
            <a:ext cx="9144000" cy="877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700" dirty="0" smtClean="0">
                <a:solidFill>
                  <a:schemeClr val="bg1"/>
                </a:solidFill>
              </a:rPr>
              <a:t>	É fundamental </a:t>
            </a:r>
            <a:r>
              <a:rPr lang="pt-BR" sz="1700" dirty="0" smtClean="0">
                <a:solidFill>
                  <a:schemeClr val="bg1"/>
                </a:solidFill>
              </a:rPr>
              <a:t>que, se alteradas no futuro, as mudanças sejam fruto de</a:t>
            </a:r>
            <a:r>
              <a:rPr lang="pt-BR" sz="1700" dirty="0" smtClean="0">
                <a:solidFill>
                  <a:schemeClr val="bg1"/>
                </a:solidFill>
              </a:rPr>
              <a:t> </a:t>
            </a:r>
            <a:r>
              <a:rPr lang="pt-BR" sz="1700" dirty="0" smtClean="0">
                <a:solidFill>
                  <a:schemeClr val="bg1"/>
                </a:solidFill>
              </a:rPr>
              <a:t>reflex</a:t>
            </a:r>
            <a:r>
              <a:rPr lang="pt-BR" sz="1700" dirty="0" smtClean="0">
                <a:solidFill>
                  <a:schemeClr val="bg1"/>
                </a:solidFill>
              </a:rPr>
              <a:t>ão</a:t>
            </a:r>
            <a:r>
              <a:rPr lang="pt-BR" sz="1700" dirty="0" smtClean="0">
                <a:solidFill>
                  <a:schemeClr val="bg1"/>
                </a:solidFill>
              </a:rPr>
              <a:t> </a:t>
            </a:r>
            <a:r>
              <a:rPr lang="pt-BR" sz="1700" dirty="0" smtClean="0">
                <a:solidFill>
                  <a:schemeClr val="bg1"/>
                </a:solidFill>
              </a:rPr>
              <a:t>do congresso</a:t>
            </a:r>
            <a:r>
              <a:rPr lang="pt-BR" sz="1700" dirty="0" smtClean="0">
                <a:solidFill>
                  <a:schemeClr val="bg1"/>
                </a:solidFill>
              </a:rPr>
              <a:t> brasileiro em benef</a:t>
            </a:r>
            <a:r>
              <a:rPr lang="pt-BR" sz="1700" dirty="0" smtClean="0">
                <a:solidFill>
                  <a:schemeClr val="bg1"/>
                </a:solidFill>
              </a:rPr>
              <a:t>ício da sociedade brasileira e</a:t>
            </a:r>
            <a:r>
              <a:rPr lang="pt-BR" sz="1700" dirty="0" smtClean="0">
                <a:solidFill>
                  <a:schemeClr val="bg1"/>
                </a:solidFill>
              </a:rPr>
              <a:t> </a:t>
            </a:r>
            <a:r>
              <a:rPr lang="pt-BR" sz="1700" dirty="0" smtClean="0">
                <a:solidFill>
                  <a:schemeClr val="bg1"/>
                </a:solidFill>
              </a:rPr>
              <a:t>não</a:t>
            </a:r>
            <a:r>
              <a:rPr lang="pt-BR" sz="1700" dirty="0" smtClean="0">
                <a:solidFill>
                  <a:schemeClr val="bg1"/>
                </a:solidFill>
              </a:rPr>
              <a:t>  decididas de forma autocr</a:t>
            </a:r>
            <a:r>
              <a:rPr lang="pt-BR" sz="1700" dirty="0" smtClean="0">
                <a:solidFill>
                  <a:schemeClr val="bg1"/>
                </a:solidFill>
              </a:rPr>
              <a:t>ática</a:t>
            </a:r>
            <a:r>
              <a:rPr lang="pt-BR" sz="1700" dirty="0" smtClean="0">
                <a:solidFill>
                  <a:schemeClr val="bg1"/>
                </a:solidFill>
              </a:rPr>
              <a:t> para atender interesses individuais.</a:t>
            </a:r>
            <a:endParaRPr lang="en-US" sz="1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279" y="457200"/>
            <a:ext cx="5904721" cy="563562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Paradigma Mundial dos Serviços de Praticagem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6380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Regulamentação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estrita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público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83210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Número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limitado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práticos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20040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Estrutura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orgânica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integrada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prático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lancha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atalaia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67668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Atendimento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qualquer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usuário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sem</a:t>
            </a:r>
            <a:r>
              <a:rPr lang="en-US" dirty="0">
                <a:solidFill>
                  <a:schemeClr val="bg1"/>
                </a:solidFill>
              </a:rPr>
              <a:t> regime de </a:t>
            </a:r>
            <a:r>
              <a:rPr lang="en-US" dirty="0" err="1">
                <a:solidFill>
                  <a:schemeClr val="bg1"/>
                </a:solidFill>
              </a:rPr>
              <a:t>preferência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93700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Serviço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natureza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comercial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30530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Práticos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independentes</a:t>
            </a:r>
            <a:r>
              <a:rPr lang="en-US" dirty="0">
                <a:solidFill>
                  <a:schemeClr val="bg1"/>
                </a:solidFill>
              </a:rPr>
              <a:t> dos </a:t>
            </a:r>
            <a:r>
              <a:rPr lang="en-US" dirty="0" err="1">
                <a:solidFill>
                  <a:schemeClr val="bg1"/>
                </a:solidFill>
              </a:rPr>
              <a:t>usuários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serviço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67360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Uma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esta</a:t>
            </a:r>
            <a:r>
              <a:rPr lang="en-US" dirty="0" err="1" smtClean="0">
                <a:solidFill>
                  <a:schemeClr val="bg1"/>
                </a:solidFill>
              </a:rPr>
              <a:t>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coordenadora</a:t>
            </a:r>
            <a:r>
              <a:rPr lang="en-US" dirty="0">
                <a:solidFill>
                  <a:schemeClr val="bg1"/>
                </a:solidFill>
              </a:rPr>
              <a:t> dos </a:t>
            </a:r>
            <a:r>
              <a:rPr lang="en-US" dirty="0" err="1">
                <a:solidFill>
                  <a:schemeClr val="bg1"/>
                </a:solidFill>
              </a:rPr>
              <a:t>serviços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Zona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04190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Uma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única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organização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práticos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região/país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409168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Escala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rodízio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integrada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3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279" y="1844357"/>
            <a:ext cx="8229600" cy="6156643"/>
          </a:xfrm>
        </p:spPr>
        <p:txBody>
          <a:bodyPr>
            <a:normAutofit/>
          </a:bodyPr>
          <a:lstStyle/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Ninguém pode ser obrigado a se associar</a:t>
            </a: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Instrumentos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legais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são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aplicáveis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aos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não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associações</a:t>
            </a:r>
            <a:endParaRPr lang="en-US" sz="288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7800" indent="-177800">
              <a:lnSpc>
                <a:spcPts val="3040"/>
              </a:lnSpc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ASSIM:</a:t>
            </a:r>
          </a:p>
          <a:p>
            <a:pPr marL="177800" indent="-177800">
              <a:lnSpc>
                <a:spcPts val="3040"/>
              </a:lnSpc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necessária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garantir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Atendimento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obrigatório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ininterrupto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Prevenção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fadiga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inexistência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regimes de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preferência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Adestramento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necessário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Número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adequado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Situação no Brasil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3999" cy="5715000"/>
          </a:xfrm>
        </p:spPr>
        <p:txBody>
          <a:bodyPr numCol="2">
            <a:noAutofit/>
          </a:bodyPr>
          <a:lstStyle/>
          <a:p>
            <a:pPr>
              <a:buNone/>
            </a:pPr>
            <a:endParaRPr lang="en-US" sz="1300" b="1" i="1" dirty="0" smtClean="0"/>
          </a:p>
          <a:p>
            <a:pPr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0226 - ESCALA DE RODÍZIO ÚNICA DE SERVIÇO DE PRÁTICO </a:t>
            </a:r>
          </a:p>
          <a:p>
            <a:pPr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a) É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especificamente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ZP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inclui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habilitados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aptos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ZP,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independentemente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forma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atuação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meio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divididos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obrigatoriamente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entre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seguintes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1)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Período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b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Período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Repouso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3)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Período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Férias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visa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garantir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disponibilidade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ininterrupta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Serviço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fadiga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das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fainas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Adicionalmente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contribui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manutenção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</a:t>
            </a:r>
            <a:endParaRPr lang="en-US" sz="1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1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0227- ELABORAÇÃO DA ESCALA DE RODÍZIO ÚNICA DE SERVIÇO DE PRÁTICO </a:t>
            </a:r>
          </a:p>
          <a:p>
            <a:pPr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a) 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distribuição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somente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Rodízio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Única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Serviço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deverá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proporcionar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revezamento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Períodos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Serviço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pré-estabelecidos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manter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atendimento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das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embarcações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forma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contínua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seja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faina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será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realizada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Prático(s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perfeitamente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identificado(s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nessa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319088" indent="125413">
              <a:buNone/>
            </a:pPr>
            <a:endParaRPr lang="en-US" sz="1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125413"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0245 - NÚMERO DE PRÁTICOS POR ZP </a:t>
            </a:r>
          </a:p>
          <a:p>
            <a:pPr marL="319088" indent="125413">
              <a:buNone/>
            </a:pP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a) A DPC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estabelecerá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lotação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Práticos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ZP,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considerando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-se,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dentre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outros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aspectos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volume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esperado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tráfego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embarcações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tempo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despendido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grau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dificuldade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realização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das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fainas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necessidade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manutenção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habilitação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períodos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repouso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previstos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itens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0226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0227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  <a:p>
            <a:pPr marL="319088" indent="125413">
              <a:buNone/>
            </a:pP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Sempre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julgar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necessário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considerando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-se as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expectativas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projeções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modificações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ocorridas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tráfego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aquaviário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 DPC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corrigirá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eventuais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distorções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lotações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visando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adequá-las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às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necessidades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Serviço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pt-BR" sz="1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7800" indent="-177800">
              <a:lnSpc>
                <a:spcPts val="3040"/>
              </a:lnSpc>
              <a:buFont typeface="Wingdings" charset="2"/>
              <a:buChar char="u"/>
            </a:pPr>
            <a:endParaRPr lang="pt-BR" sz="1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Extrato da NORMAM 12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 15 - 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recusar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-se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prestação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sob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suspensão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reincidência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cancelamento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just">
              <a:buNone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	</a:t>
            </a:r>
            <a:r>
              <a:rPr lang="en-US" sz="1600" dirty="0" err="1" smtClean="0">
                <a:solidFill>
                  <a:srgbClr val="FF6600"/>
                </a:solidFill>
              </a:rPr>
              <a:t>Parágrafo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único</a:t>
            </a:r>
            <a:r>
              <a:rPr lang="en-US" sz="1600" dirty="0" smtClean="0">
                <a:solidFill>
                  <a:srgbClr val="FF6600"/>
                </a:solidFill>
              </a:rPr>
              <a:t>: </a:t>
            </a:r>
            <a:r>
              <a:rPr lang="en-US" sz="1600" dirty="0" err="1" smtClean="0">
                <a:solidFill>
                  <a:srgbClr val="FF6600"/>
                </a:solidFill>
              </a:rPr>
              <a:t>Poderá</a:t>
            </a:r>
            <a:r>
              <a:rPr lang="en-US" sz="1600" dirty="0" smtClean="0">
                <a:solidFill>
                  <a:srgbClr val="FF6600"/>
                </a:solidFill>
              </a:rPr>
              <a:t> a </a:t>
            </a:r>
            <a:r>
              <a:rPr lang="en-US" sz="1600" dirty="0" err="1" smtClean="0">
                <a:solidFill>
                  <a:srgbClr val="FF6600"/>
                </a:solidFill>
              </a:rPr>
              <a:t>Autoridade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Marítima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mediante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requerimento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prévio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fundamentado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permitir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que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caso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reiterado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inadimplemento</a:t>
            </a:r>
            <a:r>
              <a:rPr lang="en-US" sz="1600" dirty="0" smtClean="0">
                <a:solidFill>
                  <a:srgbClr val="FF6600"/>
                </a:solidFill>
              </a:rPr>
              <a:t> do </a:t>
            </a:r>
            <a:r>
              <a:rPr lang="en-US" sz="1600" dirty="0" err="1" smtClean="0">
                <a:solidFill>
                  <a:srgbClr val="FF6600"/>
                </a:solidFill>
              </a:rPr>
              <a:t>tomador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serviço</a:t>
            </a:r>
            <a:r>
              <a:rPr lang="en-US" sz="1600" dirty="0" smtClean="0">
                <a:solidFill>
                  <a:srgbClr val="FF6600"/>
                </a:solidFill>
              </a:rPr>
              <a:t>, a </a:t>
            </a:r>
            <a:r>
              <a:rPr lang="en-US" sz="1600" dirty="0" err="1" smtClean="0">
                <a:solidFill>
                  <a:srgbClr val="FF6600"/>
                </a:solidFill>
              </a:rPr>
              <a:t>prestação</a:t>
            </a:r>
            <a:r>
              <a:rPr lang="en-US" sz="1600" dirty="0" smtClean="0">
                <a:solidFill>
                  <a:srgbClr val="FF6600"/>
                </a:solidFill>
              </a:rPr>
              <a:t> do </a:t>
            </a:r>
            <a:r>
              <a:rPr lang="en-US" sz="1600" dirty="0" err="1" smtClean="0">
                <a:solidFill>
                  <a:srgbClr val="FF6600"/>
                </a:solidFill>
              </a:rPr>
              <a:t>serviço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seja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condicionada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prévio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pagamento</a:t>
            </a:r>
            <a:r>
              <a:rPr lang="en-US" sz="1600" dirty="0" smtClean="0">
                <a:solidFill>
                  <a:srgbClr val="FF6600"/>
                </a:solidFill>
              </a:rPr>
              <a:t> dos </a:t>
            </a:r>
            <a:r>
              <a:rPr lang="en-US" sz="1600" dirty="0" err="1" smtClean="0">
                <a:solidFill>
                  <a:srgbClr val="FF6600"/>
                </a:solidFill>
              </a:rPr>
              <a:t>serviços</a:t>
            </a:r>
            <a:r>
              <a:rPr lang="en-US" sz="1600" dirty="0" smtClean="0">
                <a:solidFill>
                  <a:srgbClr val="FF6600"/>
                </a:solidFill>
              </a:rPr>
              <a:t>.</a:t>
            </a:r>
          </a:p>
          <a:p>
            <a:pPr algn="just">
              <a:buNone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JUSTIFICATIVA: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Art.  15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LESTA, 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recusar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-se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prestação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porém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necessário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complementar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alternativa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inadimplemento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reiterado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além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inaceitável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ponto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vista legal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inviabilizar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financeiramente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funcionamento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 2149 propõe: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MUITO OBRIGADO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chemeClr val="tx1">
                    <a:alpha val="66000"/>
                  </a:schemeClr>
                </a:solidFill>
              </a:rPr>
              <a:t>Otavio A. Fragoso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tx1">
                    <a:alpha val="66000"/>
                  </a:schemeClr>
                </a:solidFill>
              </a:rPr>
              <a:t>P</a:t>
            </a:r>
            <a:r>
              <a:rPr lang="pt-BR" sz="2400" dirty="0" smtClean="0">
                <a:solidFill>
                  <a:schemeClr val="tx1">
                    <a:alpha val="66000"/>
                  </a:schemeClr>
                </a:solidFill>
              </a:rPr>
              <a:t>residente</a:t>
            </a:r>
          </a:p>
          <a:p>
            <a:pPr algn="ctr">
              <a:buNone/>
            </a:pPr>
            <a:r>
              <a:rPr lang="pt-BR" dirty="0" smtClean="0">
                <a:solidFill>
                  <a:schemeClr val="tx1">
                    <a:alpha val="66000"/>
                  </a:schemeClr>
                </a:solidFill>
              </a:rPr>
              <a:t>FENAPR</a:t>
            </a:r>
            <a:r>
              <a:rPr lang="pt-BR" dirty="0" smtClean="0">
                <a:solidFill>
                  <a:schemeClr val="tx1">
                    <a:alpha val="66000"/>
                  </a:schemeClr>
                </a:solidFill>
              </a:rPr>
              <a:t>ÁTICOS</a:t>
            </a:r>
            <a:endParaRPr lang="pt-BR" dirty="0">
              <a:solidFill>
                <a:schemeClr val="tx1">
                  <a:alpha val="66000"/>
                </a:schemeClr>
              </a:solidFill>
            </a:endParaRPr>
          </a:p>
        </p:txBody>
      </p:sp>
      <p:pic>
        <p:nvPicPr>
          <p:cNvPr id="4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09600" y="2057400"/>
            <a:ext cx="8181224" cy="3810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LEI </a:t>
            </a: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COMPLEMENTAR 97/1999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LEI </a:t>
            </a: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9537/1997 - LESTA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DECRETO </a:t>
            </a: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2596/1998 - RLESTA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NORMAM </a:t>
            </a: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pt-BR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DECRETO 7860/2012*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pt-BR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*Cria a CNAP e altera o Decreto 2596/1988. Com aplicação suspensa por decisão judicial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x-none" dirty="0" smtClean="0">
                <a:latin typeface="Arial"/>
                <a:ea typeface="Cambria"/>
                <a:cs typeface="Arial"/>
              </a:rPr>
              <a:t>Moldura Legal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ea typeface="Cambria"/>
                <a:cs typeface="Arial"/>
              </a:rPr>
              <a:t/>
            </a:r>
            <a:br>
              <a:rPr lang="en-US" dirty="0" smtClean="0">
                <a:latin typeface="Arial"/>
                <a:ea typeface="Cambria"/>
                <a:cs typeface="Arial"/>
              </a:rPr>
            </a:br>
            <a:r>
              <a:rPr lang="en-US" dirty="0" smtClean="0">
                <a:latin typeface="Arial"/>
                <a:ea typeface="Cambria"/>
                <a:cs typeface="Arial"/>
              </a:rPr>
              <a:t>Lei </a:t>
            </a:r>
            <a:r>
              <a:rPr lang="en-US" dirty="0" err="1" smtClean="0">
                <a:latin typeface="Arial"/>
                <a:ea typeface="Cambria"/>
                <a:cs typeface="Arial"/>
              </a:rPr>
              <a:t>Complementar</a:t>
            </a:r>
            <a:r>
              <a:rPr lang="en-US" dirty="0" smtClean="0">
                <a:latin typeface="Arial"/>
                <a:ea typeface="Cambria"/>
                <a:cs typeface="Arial"/>
              </a:rPr>
              <a:t>  97/1999</a:t>
            </a:r>
            <a:r>
              <a:rPr lang="pt-BR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pt-BR" dirty="0" smtClean="0">
                <a:latin typeface="Times New Roman"/>
                <a:ea typeface="Cambria"/>
                <a:cs typeface="Times New Roman"/>
              </a:rPr>
            </a:br>
            <a:endParaRPr lang="pt-BR" dirty="0"/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534400" cy="5638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  <a:buNone/>
            </a:pPr>
            <a:r>
              <a:rPr lang="en-US" i="1" dirty="0" smtClean="0">
                <a:latin typeface="Arial"/>
                <a:ea typeface="Cambria"/>
                <a:cs typeface="Arial"/>
              </a:rPr>
              <a:t> </a:t>
            </a:r>
          </a:p>
          <a:p>
            <a:pPr>
              <a:spcAft>
                <a:spcPts val="0"/>
              </a:spcAft>
              <a:buNone/>
            </a:pP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Art. 17.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Cabe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à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Marinha</a:t>
            </a:r>
            <a:r>
              <a:rPr lang="en-US" sz="3097" b="1" i="1" dirty="0" smtClean="0">
                <a:solidFill>
                  <a:srgbClr val="000000"/>
                </a:solidFill>
              </a:rPr>
              <a:t>,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como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atribuições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subsidiárias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particulares</a:t>
            </a:r>
            <a:r>
              <a:rPr lang="en-US" sz="3097" b="1" i="1" dirty="0" smtClean="0">
                <a:solidFill>
                  <a:srgbClr val="000000"/>
                </a:solidFill>
              </a:rPr>
              <a:t>:</a:t>
            </a:r>
            <a:endParaRPr lang="pt-BR" sz="3097" b="1" i="1" dirty="0" smtClean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        I -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orientar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controlar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a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Marinha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Mercante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suas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atividades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correlatas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no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que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interessa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à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defesa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nacional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;</a:t>
            </a:r>
            <a:endParaRPr lang="pt-BR" sz="3097" i="1" dirty="0" smtClean="0">
              <a:solidFill>
                <a:schemeClr val="tx1">
                  <a:lumMod val="50000"/>
                  <a:lumOff val="50000"/>
                  <a:alpha val="37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        II -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prover</a:t>
            </a:r>
            <a:r>
              <a:rPr lang="en-US" sz="3097" b="1" i="1" dirty="0" smtClean="0">
                <a:solidFill>
                  <a:srgbClr val="000000"/>
                </a:solidFill>
              </a:rPr>
              <a:t> a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segurança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da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navegação</a:t>
            </a:r>
            <a:r>
              <a:rPr lang="en-US" sz="3097" b="1" i="1" dirty="0" smtClean="0">
                <a:solidFill>
                  <a:srgbClr val="000000"/>
                </a:solidFill>
              </a:rPr>
              <a:t> </a:t>
            </a:r>
            <a:r>
              <a:rPr lang="en-US" sz="3097" b="1" i="1" dirty="0" err="1" smtClean="0">
                <a:solidFill>
                  <a:srgbClr val="000000"/>
                </a:solidFill>
              </a:rPr>
              <a:t>aquaviária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;</a:t>
            </a:r>
            <a:endParaRPr lang="pt-BR" sz="3097" i="1" dirty="0" smtClean="0">
              <a:solidFill>
                <a:schemeClr val="tx1">
                  <a:lumMod val="50000"/>
                  <a:lumOff val="50000"/>
                  <a:alpha val="37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        III -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contribuir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para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a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formulação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condução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políticas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nacionais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que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digam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respeito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ao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mar;</a:t>
            </a:r>
            <a:endParaRPr lang="pt-BR" sz="3097" i="1" dirty="0" smtClean="0">
              <a:solidFill>
                <a:schemeClr val="tx1">
                  <a:lumMod val="50000"/>
                  <a:lumOff val="50000"/>
                  <a:alpha val="37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        IV -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implementar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fiscalizar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cumprimento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de leis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regulamentos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no mar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águas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interiores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em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coordenação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com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outros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órgãos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do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Poder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Executivo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federal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ou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estadual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quando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se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fizer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necessária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em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razão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competências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específicas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.</a:t>
            </a:r>
            <a:endParaRPr lang="pt-BR" sz="3097" i="1" dirty="0" smtClean="0">
              <a:solidFill>
                <a:schemeClr val="tx1">
                  <a:lumMod val="50000"/>
                  <a:lumOff val="50000"/>
                  <a:alpha val="37000"/>
                </a:schemeClr>
              </a:solidFill>
            </a:endParaRPr>
          </a:p>
          <a:p>
            <a:pPr>
              <a:spcAft>
                <a:spcPts val="1000"/>
              </a:spcAft>
              <a:buNone/>
            </a:pP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        V –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cooperar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com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os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órgãos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federais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quando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se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fizer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necessário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repressão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aos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delitos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repercussão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nacional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ou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internacional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quanto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ao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uso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do mar,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águas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interiores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áreas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portuárias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na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forma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apoio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logístico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inteligência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,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comunicações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e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 de </a:t>
            </a:r>
            <a:r>
              <a:rPr lang="en-US" sz="3097" i="1" dirty="0" err="1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instrução</a:t>
            </a:r>
            <a:r>
              <a:rPr lang="en-US" sz="3097" i="1" dirty="0" smtClean="0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</a:rPr>
              <a:t>.  </a:t>
            </a:r>
            <a:endParaRPr lang="pt-BR" sz="3097" i="1" dirty="0" smtClean="0">
              <a:solidFill>
                <a:schemeClr val="tx1">
                  <a:lumMod val="50000"/>
                  <a:lumOff val="50000"/>
                  <a:alpha val="37000"/>
                </a:schemeClr>
              </a:solidFill>
            </a:endParaRPr>
          </a:p>
          <a:p>
            <a:pPr>
              <a:buNone/>
            </a:pPr>
            <a:endParaRPr lang="pt-BR" sz="309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9" y="457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Lei 9537/1997 (LESTA)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279" y="1905000"/>
            <a:ext cx="8229600" cy="4419600"/>
          </a:xfrm>
        </p:spPr>
        <p:txBody>
          <a:bodyPr wrap="square" numCol="2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CAPÍTULO III</a:t>
            </a:r>
            <a:endParaRPr lang="pt-BR" sz="1200" i="1" dirty="0" smtClean="0">
              <a:latin typeface="Times New Roman"/>
              <a:ea typeface="Cambria"/>
              <a:cs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 12º 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consiste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conjunto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profissionais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assessoria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Comandante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requeridas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força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peculiaridades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locais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dificultem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livre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segura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movimentação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embarcação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 13º 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será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executado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devidamente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habilitados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individualmente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organizados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associações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contratados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§1o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inscrição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aquaviários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obedecerá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requisitos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estabelecidos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autoridade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marítima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sendo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concedida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especificamente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após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aprovação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estágio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qualificação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  <a:buNone/>
              <a:tabLst>
                <a:tab pos="3683000" algn="l"/>
              </a:tabLst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2o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manutenção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cumprimento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freqüência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mínima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manobras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autoridade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marítima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3o É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assegurado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forma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prevista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caput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artigo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livre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exercício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endParaRPr lang="en-US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endParaRPr lang="en-US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-230188"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§ 4o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autoridade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marítima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Comandantes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navios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bandeira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brasileira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conduzir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embarcação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sob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seu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comando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interior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especifica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parte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quais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considerados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nesta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exclusiva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-230188"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 14º 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considerado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essencial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permanentemente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disponível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zonas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estabelecidas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-230188">
              <a:spcAft>
                <a:spcPts val="0"/>
              </a:spcAft>
              <a:buNone/>
            </a:pP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Parágrafo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único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Para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assegurar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disposto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caput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artigo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autoridade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marítima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poderá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-230188"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-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estabelecer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número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necessário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-230188"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-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fixar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-230188"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 -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requisitar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19088" indent="-230188"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 15º 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recusar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-se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prestação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sob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suspensão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certificado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habilitação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reincidência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cancelamento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deste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TEXTO PROPOSTO:</a:t>
            </a:r>
            <a:endParaRPr lang="pt-BR" sz="1200" dirty="0" smtClean="0">
              <a:solidFill>
                <a:schemeClr val="tx1">
                  <a:lumMod val="50000"/>
                  <a:lumOff val="50000"/>
                  <a:alpha val="50000"/>
                </a:schemeClr>
              </a:solidFill>
            </a:endParaRPr>
          </a:p>
          <a:p>
            <a:pPr algn="just"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Art.13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praticagem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será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executado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por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práticos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devidamente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habilitados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individualmente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organizados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associações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ou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contratados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por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empresas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§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4o: A Autoridade Marítima Brasileira poderá habilitar Comandantes de navios de bandeira brasileira a conduzir a embarcação sob seu comando no interior de Zona de </a:t>
            </a:r>
            <a:r>
              <a:rPr lang="pt-BR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Praticagem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específica ou em parte dela, </a:t>
            </a:r>
            <a:r>
              <a:rPr lang="pt-BR" sz="1600" b="1" dirty="0" smtClean="0">
                <a:solidFill>
                  <a:srgbClr val="FF6600"/>
                </a:solidFill>
              </a:rPr>
              <a:t>sem a assessoria de prático.</a:t>
            </a:r>
          </a:p>
          <a:p>
            <a:endParaRPr lang="pt-BR" sz="1600" dirty="0" smtClean="0">
              <a:solidFill>
                <a:schemeClr val="tx1">
                  <a:lumMod val="50000"/>
                  <a:lumOff val="50000"/>
                  <a:alpha val="50000"/>
                </a:schemeClr>
              </a:solidFill>
            </a:endParaRPr>
          </a:p>
          <a:p>
            <a:pPr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COMO É ATUALMENTE:</a:t>
            </a:r>
          </a:p>
          <a:p>
            <a:pPr algn="just"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Art.13 ................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§ 4o: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autoridade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marítima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pode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habilitar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Comandantes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navios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bandeira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brasileira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conduzir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embarcação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sob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seu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comando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no interior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zona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praticagem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especifica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ou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 parte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dela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os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quais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serão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considerados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como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práticos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nesta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situação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exclusiva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buNone/>
            </a:pPr>
            <a:endParaRPr lang="en-US" sz="1600" dirty="0" smtClean="0">
              <a:solidFill>
                <a:schemeClr val="tx1">
                  <a:lumMod val="50000"/>
                  <a:lumOff val="50000"/>
                  <a:alpha val="50000"/>
                </a:schemeClr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JUSTIFICATIVA: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</a:rPr>
              <a:t>Permanece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err="1" smtClean="0">
                <a:solidFill>
                  <a:srgbClr val="000000"/>
                </a:solidFill>
              </a:rPr>
              <a:t>possibilidade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permissão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Comandante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brasileiro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para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conduzir</a:t>
            </a:r>
            <a:r>
              <a:rPr lang="en-US" sz="1600" dirty="0" smtClean="0">
                <a:solidFill>
                  <a:srgbClr val="000000"/>
                </a:solidFill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</a:rPr>
              <a:t>embarcação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que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comanda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sem</a:t>
            </a:r>
            <a:r>
              <a:rPr lang="en-US" sz="1600" dirty="0" smtClean="0">
                <a:solidFill>
                  <a:srgbClr val="000000"/>
                </a:solidFill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</a:rPr>
              <a:t>presença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prático</a:t>
            </a:r>
            <a:r>
              <a:rPr lang="en-US" sz="1600" dirty="0" smtClean="0">
                <a:solidFill>
                  <a:srgbClr val="000000"/>
                </a:solidFill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</a:rPr>
              <a:t>bordo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mas</a:t>
            </a:r>
            <a:r>
              <a:rPr lang="en-US" sz="1600" dirty="0" smtClean="0">
                <a:solidFill>
                  <a:srgbClr val="000000"/>
                </a:solidFill>
              </a:rPr>
              <a:t>  a </a:t>
            </a:r>
            <a:r>
              <a:rPr lang="en-US" sz="1600" dirty="0" err="1" smtClean="0">
                <a:solidFill>
                  <a:srgbClr val="000000"/>
                </a:solidFill>
              </a:rPr>
              <a:t>alteração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evita</a:t>
            </a:r>
            <a:r>
              <a:rPr lang="en-US" sz="1600" dirty="0" smtClean="0">
                <a:solidFill>
                  <a:srgbClr val="000000"/>
                </a:solidFill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</a:rPr>
              <a:t>insegurança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jurídica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provocada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pela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confusão</a:t>
            </a:r>
            <a:r>
              <a:rPr lang="en-US" sz="1600" dirty="0" smtClean="0">
                <a:solidFill>
                  <a:srgbClr val="000000"/>
                </a:solidFill>
              </a:rPr>
              <a:t> entre </a:t>
            </a:r>
            <a:r>
              <a:rPr lang="en-US" sz="1600" dirty="0" err="1" smtClean="0">
                <a:solidFill>
                  <a:srgbClr val="000000"/>
                </a:solidFill>
              </a:rPr>
              <a:t>categorias</a:t>
            </a:r>
            <a:r>
              <a:rPr lang="en-US" sz="1600" dirty="0" smtClean="0">
                <a:solidFill>
                  <a:srgbClr val="000000"/>
                </a:solidFill>
              </a:rPr>
              <a:t>  de </a:t>
            </a:r>
            <a:r>
              <a:rPr lang="en-US" sz="1600" dirty="0" err="1" smtClean="0">
                <a:solidFill>
                  <a:srgbClr val="000000"/>
                </a:solidFill>
              </a:rPr>
              <a:t>aquaviários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diferentes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pt-BR" sz="1600" dirty="0" smtClean="0">
              <a:solidFill>
                <a:srgbClr val="000000"/>
              </a:solidFill>
            </a:endParaRPr>
          </a:p>
          <a:p>
            <a:endParaRPr lang="pt-BR" sz="1200" dirty="0" smtClean="0">
              <a:solidFill>
                <a:schemeClr val="tx1">
                  <a:lumMod val="50000"/>
                  <a:lumOff val="50000"/>
                  <a:alpha val="50000"/>
                </a:schemeClr>
              </a:solidFill>
            </a:endParaRP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 2149 propõe: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5486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ART.13……………………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§5º: A </a:t>
            </a:r>
            <a:r>
              <a:rPr lang="en-US" sz="1600" dirty="0" err="1" smtClean="0">
                <a:solidFill>
                  <a:srgbClr val="FF6600"/>
                </a:solidFill>
              </a:rPr>
              <a:t>atividade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 tem </a:t>
            </a:r>
            <a:r>
              <a:rPr lang="en-US" sz="1600" dirty="0" err="1" smtClean="0">
                <a:solidFill>
                  <a:srgbClr val="FF6600"/>
                </a:solidFill>
              </a:rPr>
              <a:t>natureza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essencialmente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privada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devendo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preços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praticados</a:t>
            </a:r>
            <a:r>
              <a:rPr lang="en-US" sz="1600" dirty="0" smtClean="0">
                <a:solidFill>
                  <a:srgbClr val="FF6600"/>
                </a:solidFill>
              </a:rPr>
              <a:t> ser </a:t>
            </a:r>
            <a:r>
              <a:rPr lang="en-US" sz="1600" dirty="0" err="1" smtClean="0">
                <a:solidFill>
                  <a:srgbClr val="FF6600"/>
                </a:solidFill>
              </a:rPr>
              <a:t>objeto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livre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negociação</a:t>
            </a:r>
            <a:r>
              <a:rPr lang="en-US" sz="1600" dirty="0" smtClean="0">
                <a:solidFill>
                  <a:srgbClr val="FF6600"/>
                </a:solidFill>
              </a:rPr>
              <a:t> com </a:t>
            </a:r>
            <a:r>
              <a:rPr lang="en-US" sz="1600" dirty="0" err="1" smtClean="0">
                <a:solidFill>
                  <a:srgbClr val="FF6600"/>
                </a:solidFill>
              </a:rPr>
              <a:t>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tomadores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serviços</a:t>
            </a:r>
            <a:r>
              <a:rPr lang="en-US" sz="1600" dirty="0" smtClean="0">
                <a:solidFill>
                  <a:srgbClr val="FF6600"/>
                </a:solidFill>
              </a:rPr>
              <a:t>.</a:t>
            </a:r>
          </a:p>
          <a:p>
            <a:pPr algn="just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JUSTIFICATIVA: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	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livre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depreende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§ 3o do art 13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LESTA: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		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É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assegurado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forma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prevista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caput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deste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artigo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livre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exercício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regulamentar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parágrafo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único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Art. 14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LESTA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Marítima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fixação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preços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garantir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disponibilidade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espírito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legislador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defesa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livre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negociação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confirmado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original do art. 6o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Decreto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2596/1998:</a:t>
            </a:r>
          </a:p>
          <a:p>
            <a:pPr algn="just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 2149 propõe: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5486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Decreto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2596 / 1998</a:t>
            </a:r>
          </a:p>
          <a:p>
            <a:pPr algn="just">
              <a:buNone/>
            </a:pP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 6º</a:t>
            </a:r>
            <a:endParaRPr lang="en-US" sz="1600" i="1" dirty="0" smtClean="0">
              <a:solidFill>
                <a:srgbClr val="000000"/>
              </a:solidFill>
              <a:hlinkClick r:id="rId3"/>
            </a:endParaRPr>
          </a:p>
          <a:p>
            <a:pPr algn="just">
              <a:buNone/>
            </a:pP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aplicação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previsto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inciso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II do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parágrafo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único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art. 14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Lei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º 9.537, de 11 de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dezembro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1997,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observará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seguinte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just">
              <a:buNone/>
            </a:pPr>
            <a:endParaRPr lang="en-US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I -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constituído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lancha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prático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atalaia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 </a:t>
            </a:r>
          </a:p>
          <a:p>
            <a:pPr algn="just">
              <a:buNone/>
            </a:pP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- a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remuneração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abrange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conjunto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elementos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apresentados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inciso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I,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devendo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preço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livremente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negociado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entre as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partes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interessadas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seja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conjunto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elementos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elemento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serapadamente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just">
              <a:buNone/>
            </a:pP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 </a:t>
            </a:r>
            <a:r>
              <a:rPr lang="en-US" sz="16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casos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excepcionais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não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haja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acordo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autoridade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marítima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determinará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fixação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preço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garantida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obrigatoriedade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prestação</a:t>
            </a:r>
            <a:r>
              <a:rPr lang="en-US" sz="1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§5º do art. 13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resgata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caráter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eminentemente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de forma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evitando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possibilidade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interpretações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equivocadas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direcionadas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pressões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políticas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gerou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Decreto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7.860/2012.</a:t>
            </a:r>
          </a:p>
          <a:p>
            <a:pPr algn="just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 2149 propõe: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224" y="1905000"/>
            <a:ext cx="8229600" cy="4939814"/>
          </a:xfr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 14 -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atividade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essencial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permanentemente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disponível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praticagem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estabelecidas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§1º A </a:t>
            </a:r>
            <a:r>
              <a:rPr lang="en-US" sz="1600" dirty="0" err="1" smtClean="0">
                <a:solidFill>
                  <a:srgbClr val="FF6600"/>
                </a:solidFill>
              </a:rPr>
              <a:t>fixação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preços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pela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Autoridade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Marítima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somente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ocorrerá</a:t>
            </a:r>
            <a:r>
              <a:rPr lang="en-US" sz="1600" dirty="0" smtClean="0">
                <a:solidFill>
                  <a:srgbClr val="FF6600"/>
                </a:solidFill>
              </a:rPr>
              <a:t> de forma </a:t>
            </a:r>
            <a:r>
              <a:rPr lang="en-US" sz="1600" dirty="0" err="1" smtClean="0">
                <a:solidFill>
                  <a:srgbClr val="FF6600"/>
                </a:solidFill>
              </a:rPr>
              <a:t>excepcional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temporária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quando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não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houver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acordo</a:t>
            </a:r>
            <a:r>
              <a:rPr lang="en-US" sz="1600" dirty="0" smtClean="0">
                <a:solidFill>
                  <a:srgbClr val="FF6600"/>
                </a:solidFill>
              </a:rPr>
              <a:t> entre as </a:t>
            </a:r>
            <a:r>
              <a:rPr lang="en-US" sz="1600" dirty="0" err="1" smtClean="0">
                <a:solidFill>
                  <a:srgbClr val="FF6600"/>
                </a:solidFill>
              </a:rPr>
              <a:t>partes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risco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interrupção</a:t>
            </a:r>
            <a:r>
              <a:rPr lang="en-US" sz="1600" dirty="0" smtClean="0">
                <a:solidFill>
                  <a:srgbClr val="FF6600"/>
                </a:solidFill>
              </a:rPr>
              <a:t> do </a:t>
            </a:r>
            <a:r>
              <a:rPr lang="en-US" sz="1600" dirty="0" err="1" smtClean="0">
                <a:solidFill>
                  <a:srgbClr val="FF6600"/>
                </a:solidFill>
              </a:rPr>
              <a:t>serviço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visando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à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prestação</a:t>
            </a:r>
            <a:r>
              <a:rPr lang="en-US" sz="1600" dirty="0" smtClean="0">
                <a:solidFill>
                  <a:srgbClr val="FF6600"/>
                </a:solidFill>
              </a:rPr>
              <a:t> continua do </a:t>
            </a:r>
            <a:r>
              <a:rPr lang="en-US" sz="1600" dirty="0" err="1" smtClean="0">
                <a:solidFill>
                  <a:srgbClr val="FF6600"/>
                </a:solidFill>
              </a:rPr>
              <a:t>serviço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. 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§2º Para a </a:t>
            </a:r>
            <a:r>
              <a:rPr lang="en-US" sz="1600" dirty="0" err="1" smtClean="0">
                <a:solidFill>
                  <a:srgbClr val="FF6600"/>
                </a:solidFill>
              </a:rPr>
              <a:t>fixação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excepcional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preços</a:t>
            </a:r>
            <a:r>
              <a:rPr lang="en-US" sz="1600" dirty="0" smtClean="0">
                <a:solidFill>
                  <a:srgbClr val="FF6600"/>
                </a:solidFill>
              </a:rPr>
              <a:t>, a </a:t>
            </a:r>
            <a:r>
              <a:rPr lang="en-US" sz="1600" dirty="0" err="1" smtClean="0">
                <a:solidFill>
                  <a:srgbClr val="FF6600"/>
                </a:solidFill>
              </a:rPr>
              <a:t>Autoridade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Marítima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utilizará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como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parâmetro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preferencialmente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preços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costumeiramente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praticados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cada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Zona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levando</a:t>
            </a:r>
            <a:r>
              <a:rPr lang="en-US" sz="1600" dirty="0" smtClean="0">
                <a:solidFill>
                  <a:srgbClr val="FF6600"/>
                </a:solidFill>
              </a:rPr>
              <a:t>-se </a:t>
            </a:r>
            <a:r>
              <a:rPr lang="en-US" sz="1600" dirty="0" err="1" smtClean="0">
                <a:solidFill>
                  <a:srgbClr val="FF6600"/>
                </a:solidFill>
              </a:rPr>
              <a:t>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consideração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ainda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acordos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vigentes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</a:t>
            </a:r>
            <a:r>
              <a:rPr lang="en-US" sz="1600" dirty="0" smtClean="0">
                <a:solidFill>
                  <a:srgbClr val="FF6600"/>
                </a:solidFill>
              </a:rPr>
              <a:t> tempo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a </a:t>
            </a:r>
            <a:r>
              <a:rPr lang="en-US" sz="1600" dirty="0" err="1" smtClean="0">
                <a:solidFill>
                  <a:srgbClr val="FF6600"/>
                </a:solidFill>
              </a:rPr>
              <a:t>qualidade</a:t>
            </a:r>
            <a:r>
              <a:rPr lang="en-US" sz="1600" dirty="0" smtClean="0">
                <a:solidFill>
                  <a:srgbClr val="FF6600"/>
                </a:solidFill>
              </a:rPr>
              <a:t> do </a:t>
            </a:r>
            <a:r>
              <a:rPr lang="en-US" sz="1600" dirty="0" err="1" smtClean="0">
                <a:solidFill>
                  <a:srgbClr val="FF6600"/>
                </a:solidFill>
              </a:rPr>
              <a:t>serviço</a:t>
            </a:r>
            <a:r>
              <a:rPr lang="en-US" sz="1600" dirty="0" smtClean="0">
                <a:solidFill>
                  <a:srgbClr val="FF6600"/>
                </a:solidFill>
              </a:rPr>
              <a:t>.</a:t>
            </a:r>
          </a:p>
          <a:p>
            <a:pPr algn="just">
              <a:buNone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JUSTIFICATIVA: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atual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LESTA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já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prevê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marítima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fixará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preços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apenas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garantir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disponibilidade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deixa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visando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vez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interpretações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venham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inviabilizar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funcionamento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moldes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atuais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Acrescenta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ainda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um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parâmetro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fixação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baseado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preços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efetivamente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praticados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local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acordos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anteriormente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existentes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refletem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vontade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prestadores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tomadores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serviço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</a:t>
            </a: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pt-B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 2149 propõe: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5914440"/>
          </a:xfr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Art. 14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……………………</a:t>
            </a:r>
            <a:endParaRPr lang="en-US" sz="1600" dirty="0" smtClean="0"/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§3ºPara </a:t>
            </a:r>
            <a:r>
              <a:rPr lang="en-US" sz="1600" dirty="0" err="1" smtClean="0">
                <a:solidFill>
                  <a:srgbClr val="FF6600"/>
                </a:solidFill>
              </a:rPr>
              <a:t>possibilitar</a:t>
            </a:r>
            <a:r>
              <a:rPr lang="en-US" sz="1600" dirty="0" smtClean="0">
                <a:solidFill>
                  <a:srgbClr val="FF6600"/>
                </a:solidFill>
              </a:rPr>
              <a:t> a </a:t>
            </a:r>
            <a:r>
              <a:rPr lang="en-US" sz="1600" dirty="0" err="1" smtClean="0">
                <a:solidFill>
                  <a:srgbClr val="FF6600"/>
                </a:solidFill>
              </a:rPr>
              <a:t>manutenção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habilitação</a:t>
            </a:r>
            <a:r>
              <a:rPr lang="en-US" sz="1600" dirty="0" smtClean="0">
                <a:solidFill>
                  <a:srgbClr val="FF6600"/>
                </a:solidFill>
              </a:rPr>
              <a:t> dos </a:t>
            </a:r>
            <a:r>
              <a:rPr lang="en-US" sz="1600" dirty="0" err="1" smtClean="0">
                <a:solidFill>
                  <a:srgbClr val="FF6600"/>
                </a:solidFill>
              </a:rPr>
              <a:t>práticos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permitir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cumprimento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frequência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mínima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manobras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cada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Zona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, a </a:t>
            </a:r>
            <a:r>
              <a:rPr lang="en-US" sz="1600" dirty="0" err="1" smtClean="0">
                <a:solidFill>
                  <a:srgbClr val="FF6600"/>
                </a:solidFill>
              </a:rPr>
              <a:t>Autoridade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Marítima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estabelecerá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uma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escala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rodízio</a:t>
            </a:r>
            <a:r>
              <a:rPr lang="en-US" sz="1600" dirty="0" smtClean="0">
                <a:solidFill>
                  <a:srgbClr val="FF6600"/>
                </a:solidFill>
              </a:rPr>
              <a:t> com </a:t>
            </a:r>
            <a:r>
              <a:rPr lang="en-US" sz="1600" dirty="0" err="1" smtClean="0">
                <a:solidFill>
                  <a:srgbClr val="FF6600"/>
                </a:solidFill>
              </a:rPr>
              <a:t>todos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práticos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atividade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naquela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Zona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. 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§4º </a:t>
            </a:r>
            <a:r>
              <a:rPr lang="en-US" sz="1600" dirty="0" err="1" smtClean="0">
                <a:solidFill>
                  <a:srgbClr val="FF6600"/>
                </a:solidFill>
              </a:rPr>
              <a:t>Anualmente</a:t>
            </a:r>
            <a:r>
              <a:rPr lang="en-US" sz="1600" dirty="0" smtClean="0">
                <a:solidFill>
                  <a:srgbClr val="FF6600"/>
                </a:solidFill>
              </a:rPr>
              <a:t>, a </a:t>
            </a:r>
            <a:r>
              <a:rPr lang="en-US" sz="1600" dirty="0" err="1" smtClean="0">
                <a:solidFill>
                  <a:srgbClr val="FF6600"/>
                </a:solidFill>
              </a:rPr>
              <a:t>Autoridade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Marítima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fixará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número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práticos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necessários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cada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Zona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, de forma a </a:t>
            </a:r>
            <a:r>
              <a:rPr lang="en-US" sz="1600" dirty="0" err="1" smtClean="0">
                <a:solidFill>
                  <a:srgbClr val="FF6600"/>
                </a:solidFill>
              </a:rPr>
              <a:t>atender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às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necessidades</a:t>
            </a:r>
            <a:r>
              <a:rPr lang="en-US" sz="1600" dirty="0" smtClean="0">
                <a:solidFill>
                  <a:srgbClr val="FF6600"/>
                </a:solidFill>
              </a:rPr>
              <a:t> do </a:t>
            </a:r>
            <a:r>
              <a:rPr lang="en-US" sz="1600" dirty="0" err="1" smtClean="0">
                <a:solidFill>
                  <a:srgbClr val="FF6600"/>
                </a:solidFill>
              </a:rPr>
              <a:t>tráfego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marítimo</a:t>
            </a:r>
            <a:r>
              <a:rPr lang="en-US" sz="1600" dirty="0" smtClean="0">
                <a:solidFill>
                  <a:srgbClr val="FF6600"/>
                </a:solidFill>
              </a:rPr>
              <a:t>, fluvial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lacustre</a:t>
            </a:r>
            <a:r>
              <a:rPr lang="en-US" sz="1600" dirty="0" smtClean="0">
                <a:solidFill>
                  <a:srgbClr val="FF6600"/>
                </a:solidFill>
              </a:rPr>
              <a:t>. </a:t>
            </a:r>
            <a:endParaRPr lang="en-US" sz="1600" dirty="0" smtClean="0">
              <a:solidFill>
                <a:srgbClr val="FF6600"/>
              </a:solidFill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 §</a:t>
            </a:r>
            <a:r>
              <a:rPr lang="en-US" sz="1600" dirty="0" smtClean="0">
                <a:solidFill>
                  <a:srgbClr val="FF6600"/>
                </a:solidFill>
              </a:rPr>
              <a:t>5ºA </a:t>
            </a:r>
            <a:r>
              <a:rPr lang="en-US" sz="1600" dirty="0" err="1" smtClean="0">
                <a:solidFill>
                  <a:srgbClr val="FF6600"/>
                </a:solidFill>
              </a:rPr>
              <a:t>fixação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do </a:t>
            </a:r>
            <a:r>
              <a:rPr lang="en-US" sz="1600" dirty="0" err="1" smtClean="0">
                <a:solidFill>
                  <a:srgbClr val="FF6600"/>
                </a:solidFill>
              </a:rPr>
              <a:t>número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práticos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mencionada</a:t>
            </a:r>
            <a:r>
              <a:rPr lang="en-US" sz="1600" dirty="0" smtClean="0">
                <a:solidFill>
                  <a:srgbClr val="FF6600"/>
                </a:solidFill>
              </a:rPr>
              <a:t> no </a:t>
            </a:r>
            <a:r>
              <a:rPr lang="en-US" sz="1600" dirty="0" err="1" smtClean="0">
                <a:solidFill>
                  <a:srgbClr val="FF6600"/>
                </a:solidFill>
              </a:rPr>
              <a:t>parágrafo</a:t>
            </a:r>
            <a:r>
              <a:rPr lang="en-US" sz="1600" dirty="0" smtClean="0">
                <a:solidFill>
                  <a:srgbClr val="FF6600"/>
                </a:solidFill>
              </a:rPr>
              <a:t> anterior, </a:t>
            </a:r>
            <a:r>
              <a:rPr lang="en-US" sz="1600" dirty="0" err="1" smtClean="0">
                <a:solidFill>
                  <a:srgbClr val="FF6600"/>
                </a:solidFill>
              </a:rPr>
              <a:t>deverá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considerar</a:t>
            </a:r>
            <a:r>
              <a:rPr lang="en-US" sz="1600" dirty="0" smtClean="0">
                <a:solidFill>
                  <a:srgbClr val="FF6600"/>
                </a:solidFill>
              </a:rPr>
              <a:t>: 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I - </a:t>
            </a:r>
            <a:r>
              <a:rPr lang="en-US" sz="1600" dirty="0" err="1" smtClean="0">
                <a:solidFill>
                  <a:srgbClr val="FF6600"/>
                </a:solidFill>
              </a:rPr>
              <a:t>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número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a </a:t>
            </a:r>
            <a:r>
              <a:rPr lang="en-US" sz="1600" dirty="0" err="1" smtClean="0">
                <a:solidFill>
                  <a:srgbClr val="FF6600"/>
                </a:solidFill>
              </a:rPr>
              <a:t>duração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média</a:t>
            </a:r>
            <a:r>
              <a:rPr lang="en-US" sz="1600" dirty="0" smtClean="0">
                <a:solidFill>
                  <a:srgbClr val="FF6600"/>
                </a:solidFill>
              </a:rPr>
              <a:t> das </a:t>
            </a:r>
            <a:r>
              <a:rPr lang="en-US" sz="1600" dirty="0" err="1" smtClean="0">
                <a:solidFill>
                  <a:srgbClr val="FF6600"/>
                </a:solidFill>
              </a:rPr>
              <a:t>manobras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que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foram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utilizados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serviços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nos</a:t>
            </a:r>
            <a:r>
              <a:rPr lang="en-US" sz="1600" dirty="0" smtClean="0">
                <a:solidFill>
                  <a:srgbClr val="FF6600"/>
                </a:solidFill>
              </a:rPr>
              <a:t> doze </a:t>
            </a:r>
            <a:r>
              <a:rPr lang="en-US" sz="1600" dirty="0" err="1" smtClean="0">
                <a:solidFill>
                  <a:srgbClr val="FF6600"/>
                </a:solidFill>
              </a:rPr>
              <a:t>meses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anteriores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à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fixação</a:t>
            </a:r>
            <a:r>
              <a:rPr lang="en-US" sz="1600" dirty="0" smtClean="0">
                <a:solidFill>
                  <a:srgbClr val="FF6600"/>
                </a:solidFill>
              </a:rPr>
              <a:t>; 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II - as </a:t>
            </a:r>
            <a:r>
              <a:rPr lang="en-US" sz="1600" dirty="0" err="1" smtClean="0">
                <a:solidFill>
                  <a:srgbClr val="FF6600"/>
                </a:solidFill>
              </a:rPr>
              <a:t>alterações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significativas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previstas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para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movimento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Zona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;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III - a </a:t>
            </a:r>
            <a:r>
              <a:rPr lang="en-US" sz="1600" dirty="0" err="1" smtClean="0">
                <a:solidFill>
                  <a:srgbClr val="FF6600"/>
                </a:solidFill>
              </a:rPr>
              <a:t>necessidade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propiciar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que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práticos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cada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Zona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executem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manobras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sem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sobrecarga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permanente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trabalho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e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garantir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uma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frequência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mínima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manobras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assegurando</a:t>
            </a:r>
            <a:r>
              <a:rPr lang="en-US" sz="1600" dirty="0" smtClean="0">
                <a:solidFill>
                  <a:srgbClr val="FF6600"/>
                </a:solidFill>
              </a:rPr>
              <a:t> a </a:t>
            </a:r>
            <a:r>
              <a:rPr lang="en-US" sz="1600" dirty="0" err="1" smtClean="0">
                <a:solidFill>
                  <a:srgbClr val="FF6600"/>
                </a:solidFill>
              </a:rPr>
              <a:t>manutenção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qualificação</a:t>
            </a:r>
            <a:r>
              <a:rPr lang="en-US" sz="1600" dirty="0" smtClean="0">
                <a:solidFill>
                  <a:srgbClr val="FF6600"/>
                </a:solidFill>
              </a:rPr>
              <a:t> dos </a:t>
            </a:r>
            <a:r>
              <a:rPr lang="en-US" sz="1600" dirty="0" err="1" smtClean="0">
                <a:solidFill>
                  <a:srgbClr val="FF6600"/>
                </a:solidFill>
              </a:rPr>
              <a:t>práticos</a:t>
            </a:r>
            <a:r>
              <a:rPr lang="en-US" sz="1600" dirty="0" smtClean="0">
                <a:solidFill>
                  <a:srgbClr val="FF6600"/>
                </a:solidFill>
              </a:rPr>
              <a:t>.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§6º </a:t>
            </a:r>
            <a:r>
              <a:rPr lang="en-US" sz="1600" dirty="0" smtClean="0">
                <a:solidFill>
                  <a:srgbClr val="FF6600"/>
                </a:solidFill>
              </a:rPr>
              <a:t>Os </a:t>
            </a:r>
            <a:r>
              <a:rPr lang="en-US" sz="1600" dirty="0" err="1" smtClean="0">
                <a:solidFill>
                  <a:srgbClr val="FF6600"/>
                </a:solidFill>
              </a:rPr>
              <a:t>valores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relativos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serviços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praticagem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para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navios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cruzeiro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marítimos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ou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fluviais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deverão</a:t>
            </a:r>
            <a:r>
              <a:rPr lang="en-US" sz="1600" dirty="0" smtClean="0">
                <a:solidFill>
                  <a:srgbClr val="FF6600"/>
                </a:solidFill>
              </a:rPr>
              <a:t> ser </a:t>
            </a:r>
            <a:r>
              <a:rPr lang="en-US" sz="1600" dirty="0" err="1" smtClean="0">
                <a:solidFill>
                  <a:srgbClr val="FF6600"/>
                </a:solidFill>
              </a:rPr>
              <a:t>inferiores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aos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valores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praticados</a:t>
            </a:r>
            <a:r>
              <a:rPr lang="en-US" sz="1600" dirty="0" smtClean="0">
                <a:solidFill>
                  <a:srgbClr val="FF6600"/>
                </a:solidFill>
              </a:rPr>
              <a:t> no </a:t>
            </a:r>
            <a:r>
              <a:rPr lang="en-US" sz="1600" dirty="0" err="1" smtClean="0">
                <a:solidFill>
                  <a:srgbClr val="FF6600"/>
                </a:solidFill>
              </a:rPr>
              <a:t>transporte</a:t>
            </a:r>
            <a:r>
              <a:rPr lang="en-US" sz="1600" dirty="0" smtClean="0">
                <a:solidFill>
                  <a:srgbClr val="FF6600"/>
                </a:solidFill>
              </a:rPr>
              <a:t> de </a:t>
            </a:r>
            <a:r>
              <a:rPr lang="en-US" sz="1600" dirty="0" err="1" smtClean="0">
                <a:solidFill>
                  <a:srgbClr val="FF6600"/>
                </a:solidFill>
              </a:rPr>
              <a:t>cargas</a:t>
            </a:r>
            <a:r>
              <a:rPr lang="en-US" sz="1600" dirty="0" smtClean="0">
                <a:solidFill>
                  <a:srgbClr val="FF6600"/>
                </a:solidFill>
              </a:rPr>
              <a:t>. </a:t>
            </a:r>
          </a:p>
          <a:p>
            <a:pPr algn="just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18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endParaRPr lang="pt-B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2279" y="457200"/>
            <a:ext cx="8229600" cy="56356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 2149 propõe: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09462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9050</TotalTime>
  <Words>3124</Words>
  <Application>Microsoft Macintosh PowerPoint</Application>
  <PresentationFormat>On-screen Show (4:3)</PresentationFormat>
  <Paragraphs>180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Audiência pública do Pl 2.149/15</vt:lpstr>
      <vt:lpstr>Moldura Legal</vt:lpstr>
      <vt:lpstr> Lei Complementar  97/1999 </vt:lpstr>
      <vt:lpstr>Lei 9537/1997 (LESTA)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MUITO OBRIGADO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do Pl 2.149/15</dc:title>
  <dc:creator>Otavio Fragoso</dc:creator>
  <cp:lastModifiedBy>Otavio Fragoso</cp:lastModifiedBy>
  <cp:revision>10</cp:revision>
  <dcterms:created xsi:type="dcterms:W3CDTF">2016-08-23T14:57:46Z</dcterms:created>
  <dcterms:modified xsi:type="dcterms:W3CDTF">2016-08-23T20:16:52Z</dcterms:modified>
</cp:coreProperties>
</file>