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7" r:id="rId6"/>
  </p:sldMasterIdLst>
  <p:notesMasterIdLst>
    <p:notesMasterId r:id="rId36"/>
  </p:notesMasterIdLst>
  <p:handoutMasterIdLst>
    <p:handoutMasterId r:id="rId37"/>
  </p:handoutMasterIdLst>
  <p:sldIdLst>
    <p:sldId id="256" r:id="rId7"/>
    <p:sldId id="257" r:id="rId8"/>
    <p:sldId id="317" r:id="rId9"/>
    <p:sldId id="342" r:id="rId10"/>
    <p:sldId id="367" r:id="rId11"/>
    <p:sldId id="343" r:id="rId12"/>
    <p:sldId id="263" r:id="rId13"/>
    <p:sldId id="349" r:id="rId14"/>
    <p:sldId id="350" r:id="rId15"/>
    <p:sldId id="351" r:id="rId16"/>
    <p:sldId id="330" r:id="rId17"/>
    <p:sldId id="372" r:id="rId18"/>
    <p:sldId id="373" r:id="rId19"/>
    <p:sldId id="379" r:id="rId20"/>
    <p:sldId id="374" r:id="rId21"/>
    <p:sldId id="375" r:id="rId22"/>
    <p:sldId id="377" r:id="rId23"/>
    <p:sldId id="378" r:id="rId24"/>
    <p:sldId id="363" r:id="rId25"/>
    <p:sldId id="368" r:id="rId26"/>
    <p:sldId id="369" r:id="rId27"/>
    <p:sldId id="335" r:id="rId28"/>
    <p:sldId id="380" r:id="rId29"/>
    <p:sldId id="381" r:id="rId30"/>
    <p:sldId id="383" r:id="rId31"/>
    <p:sldId id="382" r:id="rId32"/>
    <p:sldId id="336" r:id="rId33"/>
    <p:sldId id="337" r:id="rId34"/>
    <p:sldId id="288" r:id="rId35"/>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3224">
          <p15:clr>
            <a:srgbClr val="A4A3A4"/>
          </p15:clr>
        </p15:guide>
        <p15:guide id="4"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A652D"/>
    <a:srgbClr val="98FF7F"/>
    <a:srgbClr val="7DE07B"/>
    <a:srgbClr val="8FC155"/>
    <a:srgbClr val="8BE113"/>
    <a:srgbClr val="D6FC84"/>
    <a:srgbClr val="030752"/>
    <a:srgbClr val="0000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044" autoAdjust="0"/>
    <p:restoredTop sz="82060" autoAdjust="0"/>
  </p:normalViewPr>
  <p:slideViewPr>
    <p:cSldViewPr snapToGrid="0" snapToObjects="1">
      <p:cViewPr>
        <p:scale>
          <a:sx n="102" d="100"/>
          <a:sy n="102" d="100"/>
        </p:scale>
        <p:origin x="341" y="288"/>
      </p:cViewPr>
      <p:guideLst>
        <p:guide orient="horz" pos="1620"/>
        <p:guide pos="2880"/>
      </p:guideLst>
    </p:cSldViewPr>
  </p:slideViewPr>
  <p:outlineViewPr>
    <p:cViewPr>
      <p:scale>
        <a:sx n="33" d="100"/>
        <a:sy n="33" d="100"/>
      </p:scale>
      <p:origin x="0" y="4752"/>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80" d="100"/>
          <a:sy n="80" d="100"/>
        </p:scale>
        <p:origin x="-1248" y="72"/>
      </p:cViewPr>
      <p:guideLst>
        <p:guide orient="horz" pos="2928"/>
        <p:guide pos="2160"/>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8235700451271498"/>
          <c:y val="4.0625000000000001E-2"/>
          <c:w val="0.61764290635603902"/>
          <c:h val="0.95937505561314296"/>
        </c:manualLayout>
      </c:layout>
      <c:barChart>
        <c:barDir val="bar"/>
        <c:grouping val="clustered"/>
        <c:varyColors val="0"/>
        <c:ser>
          <c:idx val="0"/>
          <c:order val="0"/>
          <c:tx>
            <c:strRef>
              <c:f>Sheet1!$B$1</c:f>
              <c:strCache>
                <c:ptCount val="1"/>
                <c:pt idx="0">
                  <c:v>Series 1</c:v>
                </c:pt>
              </c:strCache>
            </c:strRef>
          </c:tx>
          <c:spPr>
            <a:solidFill>
              <a:schemeClr val="bg2"/>
            </a:solidFill>
            <a:effectLst/>
          </c:spPr>
          <c:invertIfNegative val="0"/>
          <c:dPt>
            <c:idx val="0"/>
            <c:invertIfNegative val="0"/>
            <c:bubble3D val="0"/>
            <c:spPr>
              <a:solidFill>
                <a:schemeClr val="bg2">
                  <a:lumMod val="75000"/>
                </a:schemeClr>
              </a:solidFill>
              <a:effectLst/>
            </c:spPr>
            <c:extLst>
              <c:ext xmlns:c16="http://schemas.microsoft.com/office/drawing/2014/chart" uri="{C3380CC4-5D6E-409C-BE32-E72D297353CC}">
                <c16:uniqueId val="{00000001-2466-4CA5-B4DA-581F737CE184}"/>
              </c:ext>
            </c:extLst>
          </c:dPt>
          <c:dPt>
            <c:idx val="1"/>
            <c:invertIfNegative val="0"/>
            <c:bubble3D val="0"/>
            <c:spPr>
              <a:solidFill>
                <a:schemeClr val="accent2"/>
              </a:solidFill>
              <a:effectLst/>
            </c:spPr>
            <c:extLst>
              <c:ext xmlns:c16="http://schemas.microsoft.com/office/drawing/2014/chart" uri="{C3380CC4-5D6E-409C-BE32-E72D297353CC}">
                <c16:uniqueId val="{00000003-2466-4CA5-B4DA-581F737CE184}"/>
              </c:ext>
            </c:extLst>
          </c:dPt>
          <c:dPt>
            <c:idx val="2"/>
            <c:invertIfNegative val="0"/>
            <c:bubble3D val="0"/>
            <c:spPr>
              <a:solidFill>
                <a:schemeClr val="accent1"/>
              </a:solidFill>
              <a:effectLst/>
            </c:spPr>
            <c:extLst>
              <c:ext xmlns:c16="http://schemas.microsoft.com/office/drawing/2014/chart" uri="{C3380CC4-5D6E-409C-BE32-E72D297353CC}">
                <c16:uniqueId val="{00000005-2466-4CA5-B4DA-581F737CE184}"/>
              </c:ext>
            </c:extLst>
          </c:dPt>
          <c:dPt>
            <c:idx val="3"/>
            <c:invertIfNegative val="0"/>
            <c:bubble3D val="0"/>
            <c:spPr>
              <a:solidFill>
                <a:schemeClr val="accent1">
                  <a:lumMod val="75000"/>
                </a:schemeClr>
              </a:solidFill>
              <a:effectLst/>
            </c:spPr>
            <c:extLst>
              <c:ext xmlns:c16="http://schemas.microsoft.com/office/drawing/2014/chart" uri="{C3380CC4-5D6E-409C-BE32-E72D297353CC}">
                <c16:uniqueId val="{00000007-2466-4CA5-B4DA-581F737CE184}"/>
              </c:ext>
            </c:extLst>
          </c:dPt>
          <c:dPt>
            <c:idx val="4"/>
            <c:invertIfNegative val="0"/>
            <c:bubble3D val="0"/>
            <c:spPr>
              <a:solidFill>
                <a:srgbClr val="4A652D"/>
              </a:solidFill>
              <a:effectLst/>
            </c:spPr>
            <c:extLst>
              <c:ext xmlns:c16="http://schemas.microsoft.com/office/drawing/2014/chart" uri="{C3380CC4-5D6E-409C-BE32-E72D297353CC}">
                <c16:uniqueId val="{00000009-2466-4CA5-B4DA-581F737CE184}"/>
              </c:ext>
            </c:extLst>
          </c:dPt>
          <c:dPt>
            <c:idx val="5"/>
            <c:invertIfNegative val="0"/>
            <c:bubble3D val="0"/>
            <c:spPr>
              <a:solidFill>
                <a:srgbClr val="8FC155"/>
              </a:solidFill>
              <a:effectLst/>
            </c:spPr>
            <c:extLst>
              <c:ext xmlns:c16="http://schemas.microsoft.com/office/drawing/2014/chart" uri="{C3380CC4-5D6E-409C-BE32-E72D297353CC}">
                <c16:uniqueId val="{0000000B-2466-4CA5-B4DA-581F737CE184}"/>
              </c:ext>
            </c:extLst>
          </c:dPt>
          <c:dPt>
            <c:idx val="7"/>
            <c:invertIfNegative val="0"/>
            <c:bubble3D val="0"/>
            <c:spPr>
              <a:solidFill>
                <a:schemeClr val="accent1"/>
              </a:solidFill>
              <a:effectLst/>
            </c:spPr>
            <c:extLst>
              <c:ext xmlns:c16="http://schemas.microsoft.com/office/drawing/2014/chart" uri="{C3380CC4-5D6E-409C-BE32-E72D297353CC}">
                <c16:uniqueId val="{0000000D-2466-4CA5-B4DA-581F737CE184}"/>
              </c:ext>
            </c:extLst>
          </c:dPt>
          <c:dLbls>
            <c:dLbl>
              <c:idx val="7"/>
              <c:layout>
                <c:manualLayout>
                  <c:x val="5.45029720714907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66-4CA5-B4DA-581F737CE184}"/>
                </c:ext>
              </c:extLst>
            </c:dLbl>
            <c:spPr>
              <a:noFill/>
              <a:ln>
                <a:noFill/>
              </a:ln>
              <a:effectLst/>
            </c:spPr>
            <c:txPr>
              <a:bodyPr/>
              <a:lstStyle/>
              <a:p>
                <a:pPr>
                  <a:defRPr sz="1500">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All Other</c:v>
                </c:pt>
                <c:pt idx="1">
                  <c:v>South America</c:v>
                </c:pt>
                <c:pt idx="2">
                  <c:v>Alaska</c:v>
                </c:pt>
                <c:pt idx="3">
                  <c:v>Asia</c:v>
                </c:pt>
                <c:pt idx="4">
                  <c:v>Aus/NZ/Pacific</c:v>
                </c:pt>
                <c:pt idx="5">
                  <c:v>Europe w/o Med</c:v>
                </c:pt>
                <c:pt idx="6">
                  <c:v>Mediterranean</c:v>
                </c:pt>
                <c:pt idx="7">
                  <c:v>Caribbean</c:v>
                </c:pt>
              </c:strCache>
            </c:strRef>
          </c:cat>
          <c:val>
            <c:numRef>
              <c:f>Sheet1!$B$2:$B$9</c:f>
              <c:numCache>
                <c:formatCode>0%</c:formatCode>
                <c:ptCount val="8"/>
                <c:pt idx="0">
                  <c:v>0.15</c:v>
                </c:pt>
                <c:pt idx="1">
                  <c:v>0.03</c:v>
                </c:pt>
                <c:pt idx="2">
                  <c:v>0.05</c:v>
                </c:pt>
                <c:pt idx="3">
                  <c:v>0.06</c:v>
                </c:pt>
                <c:pt idx="4">
                  <c:v>0.06</c:v>
                </c:pt>
                <c:pt idx="5">
                  <c:v>0.11</c:v>
                </c:pt>
                <c:pt idx="6">
                  <c:v>0.2</c:v>
                </c:pt>
                <c:pt idx="7">
                  <c:v>0.36</c:v>
                </c:pt>
              </c:numCache>
            </c:numRef>
          </c:val>
          <c:extLst>
            <c:ext xmlns:c16="http://schemas.microsoft.com/office/drawing/2014/chart" uri="{C3380CC4-5D6E-409C-BE32-E72D297353CC}">
              <c16:uniqueId val="{0000000E-2466-4CA5-B4DA-581F737CE184}"/>
            </c:ext>
          </c:extLst>
        </c:ser>
        <c:dLbls>
          <c:showLegendKey val="0"/>
          <c:showVal val="0"/>
          <c:showCatName val="0"/>
          <c:showSerName val="0"/>
          <c:showPercent val="0"/>
          <c:showBubbleSize val="0"/>
        </c:dLbls>
        <c:gapWidth val="50"/>
        <c:axId val="38925440"/>
        <c:axId val="38926976"/>
      </c:barChart>
      <c:catAx>
        <c:axId val="38925440"/>
        <c:scaling>
          <c:orientation val="minMax"/>
        </c:scaling>
        <c:delete val="0"/>
        <c:axPos val="l"/>
        <c:numFmt formatCode="General" sourceLinked="0"/>
        <c:majorTickMark val="out"/>
        <c:minorTickMark val="none"/>
        <c:tickLblPos val="nextTo"/>
        <c:spPr>
          <a:ln>
            <a:noFill/>
          </a:ln>
        </c:spPr>
        <c:txPr>
          <a:bodyPr/>
          <a:lstStyle/>
          <a:p>
            <a:pPr>
              <a:defRPr sz="1500"/>
            </a:pPr>
            <a:endParaRPr lang="en-US"/>
          </a:p>
        </c:txPr>
        <c:crossAx val="38926976"/>
        <c:crosses val="autoZero"/>
        <c:auto val="1"/>
        <c:lblAlgn val="ctr"/>
        <c:lblOffset val="100"/>
        <c:noMultiLvlLbl val="0"/>
      </c:catAx>
      <c:valAx>
        <c:axId val="38926976"/>
        <c:scaling>
          <c:orientation val="minMax"/>
        </c:scaling>
        <c:delete val="1"/>
        <c:axPos val="b"/>
        <c:numFmt formatCode="0%" sourceLinked="1"/>
        <c:majorTickMark val="out"/>
        <c:minorTickMark val="none"/>
        <c:tickLblPos val="none"/>
        <c:crossAx val="38925440"/>
        <c:crosses val="autoZero"/>
        <c:crossBetween val="between"/>
      </c:valAx>
    </c:plotArea>
    <c:plotVisOnly val="1"/>
    <c:dispBlanksAs val="gap"/>
    <c:showDLblsOverMax val="0"/>
  </c:chart>
  <c:txPr>
    <a:bodyPr/>
    <a:lstStyle/>
    <a:p>
      <a:pPr>
        <a:defRPr sz="1500" b="1">
          <a:solidFill>
            <a:srgbClr val="FFFFFF"/>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6148" cy="511907"/>
          </a:xfrm>
          <a:prstGeom prst="rect">
            <a:avLst/>
          </a:prstGeom>
        </p:spPr>
        <p:txBody>
          <a:bodyPr vert="horz" lIns="98110" tIns="49054" rIns="98110" bIns="49054" rtlCol="0"/>
          <a:lstStyle>
            <a:lvl1pPr algn="l">
              <a:defRPr sz="1300"/>
            </a:lvl1pPr>
          </a:lstStyle>
          <a:p>
            <a:endParaRPr lang="en-US" dirty="0"/>
          </a:p>
        </p:txBody>
      </p:sp>
      <p:sp>
        <p:nvSpPr>
          <p:cNvPr id="3" name="Date Placeholder 2"/>
          <p:cNvSpPr>
            <a:spLocks noGrp="1"/>
          </p:cNvSpPr>
          <p:nvPr>
            <p:ph type="dt" sz="quarter" idx="1"/>
          </p:nvPr>
        </p:nvSpPr>
        <p:spPr>
          <a:xfrm>
            <a:off x="4021531" y="2"/>
            <a:ext cx="3076148" cy="511907"/>
          </a:xfrm>
          <a:prstGeom prst="rect">
            <a:avLst/>
          </a:prstGeom>
        </p:spPr>
        <p:txBody>
          <a:bodyPr vert="horz" lIns="98110" tIns="49054" rIns="98110" bIns="49054" rtlCol="0"/>
          <a:lstStyle>
            <a:lvl1pPr algn="r">
              <a:defRPr sz="1300"/>
            </a:lvl1pPr>
          </a:lstStyle>
          <a:p>
            <a:fld id="{5DC884B6-9429-474B-BC97-4BC43208D68E}" type="datetimeFigureOut">
              <a:rPr lang="en-US" smtClean="0"/>
              <a:pPr/>
              <a:t>8/23/2016</a:t>
            </a:fld>
            <a:endParaRPr lang="en-US" dirty="0"/>
          </a:p>
        </p:txBody>
      </p:sp>
      <p:sp>
        <p:nvSpPr>
          <p:cNvPr id="4" name="Footer Placeholder 3"/>
          <p:cNvSpPr>
            <a:spLocks noGrp="1"/>
          </p:cNvSpPr>
          <p:nvPr>
            <p:ph type="ftr" sz="quarter" idx="2"/>
          </p:nvPr>
        </p:nvSpPr>
        <p:spPr>
          <a:xfrm>
            <a:off x="0" y="9720949"/>
            <a:ext cx="3076148" cy="511907"/>
          </a:xfrm>
          <a:prstGeom prst="rect">
            <a:avLst/>
          </a:prstGeom>
        </p:spPr>
        <p:txBody>
          <a:bodyPr vert="horz" lIns="98110" tIns="49054" rIns="98110" bIns="4905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531" y="9720949"/>
            <a:ext cx="3076148" cy="511907"/>
          </a:xfrm>
          <a:prstGeom prst="rect">
            <a:avLst/>
          </a:prstGeom>
        </p:spPr>
        <p:txBody>
          <a:bodyPr vert="horz" lIns="98110" tIns="49054" rIns="98110" bIns="49054" rtlCol="0" anchor="b"/>
          <a:lstStyle>
            <a:lvl1pPr algn="r">
              <a:defRPr sz="1300"/>
            </a:lvl1pPr>
          </a:lstStyle>
          <a:p>
            <a:fld id="{D18D97A5-8D2B-4F1C-9ACC-A4523091DE58}" type="slidenum">
              <a:rPr lang="en-US" smtClean="0"/>
              <a:pPr/>
              <a:t>‹#›</a:t>
            </a:fld>
            <a:endParaRPr lang="en-US" dirty="0"/>
          </a:p>
        </p:txBody>
      </p:sp>
    </p:spTree>
    <p:extLst>
      <p:ext uri="{BB962C8B-B14F-4D97-AF65-F5344CB8AC3E}">
        <p14:creationId xmlns:p14="http://schemas.microsoft.com/office/powerpoint/2010/main" val="2764512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9233" tIns="49617" rIns="99233" bIns="49617" rtlCol="0" anchor="ctr"/>
          <a:lstStyle/>
          <a:p>
            <a:endParaRPr lang="en-US"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9233" tIns="49617" rIns="99233" bIns="496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021296" y="9721106"/>
            <a:ext cx="3076363" cy="511731"/>
          </a:xfrm>
          <a:prstGeom prst="rect">
            <a:avLst/>
          </a:prstGeom>
        </p:spPr>
        <p:txBody>
          <a:bodyPr vert="horz" lIns="99233" tIns="49617" rIns="99233" bIns="49617" rtlCol="0" anchor="b"/>
          <a:lstStyle>
            <a:lvl1pPr algn="r">
              <a:defRPr sz="1300"/>
            </a:lvl1pPr>
          </a:lstStyle>
          <a:p>
            <a:fld id="{B1DC0F1A-A459-CD42-AC20-A8061076E311}" type="slidenum">
              <a:rPr lang="en-US" smtClean="0"/>
              <a:pPr/>
              <a:t>‹#›</a:t>
            </a:fld>
            <a:endParaRPr lang="en-US" dirty="0"/>
          </a:p>
        </p:txBody>
      </p:sp>
    </p:spTree>
    <p:extLst>
      <p:ext uri="{BB962C8B-B14F-4D97-AF65-F5344CB8AC3E}">
        <p14:creationId xmlns:p14="http://schemas.microsoft.com/office/powerpoint/2010/main" val="22521966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valonwaterways.com/River-Cruises/Irrawaddy-Riv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C0F1A-A459-CD42-AC20-A8061076E311}" type="slidenum">
              <a:rPr lang="en-US" smtClean="0"/>
              <a:pPr/>
              <a:t>1</a:t>
            </a:fld>
            <a:endParaRPr lang="en-US" dirty="0"/>
          </a:p>
        </p:txBody>
      </p:sp>
    </p:spTree>
    <p:extLst>
      <p:ext uri="{BB962C8B-B14F-4D97-AF65-F5344CB8AC3E}">
        <p14:creationId xmlns:p14="http://schemas.microsoft.com/office/powerpoint/2010/main" val="291681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4020640" y="9722558"/>
            <a:ext cx="3077021" cy="5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0" tIns="49516" rIns="99030" bIns="49516" anchor="b"/>
          <a:lstStyle>
            <a:lvl1pPr defTabSz="990600">
              <a:spcBef>
                <a:spcPct val="30000"/>
              </a:spcBef>
              <a:defRPr sz="1200">
                <a:solidFill>
                  <a:schemeClr val="tx1"/>
                </a:solidFill>
                <a:latin typeface="Calibri" pitchFamily="34" charset="0"/>
              </a:defRPr>
            </a:lvl1pPr>
            <a:lvl2pPr marL="742950" indent="-285750" defTabSz="990600">
              <a:spcBef>
                <a:spcPct val="30000"/>
              </a:spcBef>
              <a:defRPr sz="1200">
                <a:solidFill>
                  <a:schemeClr val="tx1"/>
                </a:solidFill>
                <a:latin typeface="Calibri" pitchFamily="34" charset="0"/>
              </a:defRPr>
            </a:lvl2pPr>
            <a:lvl3pPr marL="1143000" indent="-228600" defTabSz="990600">
              <a:spcBef>
                <a:spcPct val="30000"/>
              </a:spcBef>
              <a:defRPr sz="1200">
                <a:solidFill>
                  <a:schemeClr val="tx1"/>
                </a:solidFill>
                <a:latin typeface="Calibri" pitchFamily="34" charset="0"/>
              </a:defRPr>
            </a:lvl3pPr>
            <a:lvl4pPr marL="1600200" indent="-228600" defTabSz="990600">
              <a:spcBef>
                <a:spcPct val="30000"/>
              </a:spcBef>
              <a:defRPr sz="1200">
                <a:solidFill>
                  <a:schemeClr val="tx1"/>
                </a:solidFill>
                <a:latin typeface="Calibri" pitchFamily="34" charset="0"/>
              </a:defRPr>
            </a:lvl4pPr>
            <a:lvl5pPr marL="2057400" indent="-228600" defTabSz="99060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67387D8-AF25-4FFC-9A02-ABA0531EF1C4}" type="slidenum">
              <a:rPr lang="pt-BR" altLang="pt-BR"/>
              <a:pPr algn="r" eaLnBrk="1" hangingPunct="1">
                <a:spcBef>
                  <a:spcPct val="0"/>
                </a:spcBef>
              </a:pPr>
              <a:t>11</a:t>
            </a:fld>
            <a:endParaRPr lang="pt-BR" altLang="pt-BR"/>
          </a:p>
        </p:txBody>
      </p:sp>
      <p:sp>
        <p:nvSpPr>
          <p:cNvPr id="58371" name="Rectangle 2"/>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6349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30">
              <a:spcBef>
                <a:spcPct val="30000"/>
              </a:spcBef>
              <a:defRPr sz="1200">
                <a:solidFill>
                  <a:schemeClr val="tx1"/>
                </a:solidFill>
                <a:latin typeface="Calibri" pitchFamily="34" charset="0"/>
              </a:defRPr>
            </a:lvl1pPr>
            <a:lvl2pPr marL="763703" indent="-293733" defTabSz="990530">
              <a:spcBef>
                <a:spcPct val="30000"/>
              </a:spcBef>
              <a:defRPr sz="1200">
                <a:solidFill>
                  <a:schemeClr val="tx1"/>
                </a:solidFill>
                <a:latin typeface="Calibri" pitchFamily="34" charset="0"/>
              </a:defRPr>
            </a:lvl2pPr>
            <a:lvl3pPr marL="1174929" indent="-234986" defTabSz="990530">
              <a:spcBef>
                <a:spcPct val="30000"/>
              </a:spcBef>
              <a:defRPr sz="1200">
                <a:solidFill>
                  <a:schemeClr val="tx1"/>
                </a:solidFill>
                <a:latin typeface="Calibri" pitchFamily="34" charset="0"/>
              </a:defRPr>
            </a:lvl3pPr>
            <a:lvl4pPr marL="1644900" indent="-234986" defTabSz="990530">
              <a:spcBef>
                <a:spcPct val="30000"/>
              </a:spcBef>
              <a:defRPr sz="1200">
                <a:solidFill>
                  <a:schemeClr val="tx1"/>
                </a:solidFill>
                <a:latin typeface="Calibri" pitchFamily="34" charset="0"/>
              </a:defRPr>
            </a:lvl4pPr>
            <a:lvl5pPr marL="2114871" indent="-234986" defTabSz="990530">
              <a:spcBef>
                <a:spcPct val="30000"/>
              </a:spcBef>
              <a:defRPr sz="1200">
                <a:solidFill>
                  <a:schemeClr val="tx1"/>
                </a:solidFill>
                <a:latin typeface="Calibri" pitchFamily="34" charset="0"/>
              </a:defRPr>
            </a:lvl5pPr>
            <a:lvl6pPr marL="2584843" indent="-234986" defTabSz="990530" eaLnBrk="0" fontAlgn="base" hangingPunct="0">
              <a:spcBef>
                <a:spcPct val="30000"/>
              </a:spcBef>
              <a:spcAft>
                <a:spcPct val="0"/>
              </a:spcAft>
              <a:defRPr sz="1200">
                <a:solidFill>
                  <a:schemeClr val="tx1"/>
                </a:solidFill>
                <a:latin typeface="Calibri" pitchFamily="34" charset="0"/>
              </a:defRPr>
            </a:lvl6pPr>
            <a:lvl7pPr marL="3054814" indent="-234986" defTabSz="990530" eaLnBrk="0" fontAlgn="base" hangingPunct="0">
              <a:spcBef>
                <a:spcPct val="30000"/>
              </a:spcBef>
              <a:spcAft>
                <a:spcPct val="0"/>
              </a:spcAft>
              <a:defRPr sz="1200">
                <a:solidFill>
                  <a:schemeClr val="tx1"/>
                </a:solidFill>
                <a:latin typeface="Calibri" pitchFamily="34" charset="0"/>
              </a:defRPr>
            </a:lvl7pPr>
            <a:lvl8pPr marL="3524786" indent="-234986" defTabSz="990530" eaLnBrk="0" fontAlgn="base" hangingPunct="0">
              <a:spcBef>
                <a:spcPct val="30000"/>
              </a:spcBef>
              <a:spcAft>
                <a:spcPct val="0"/>
              </a:spcAft>
              <a:defRPr sz="1200">
                <a:solidFill>
                  <a:schemeClr val="tx1"/>
                </a:solidFill>
                <a:latin typeface="Calibri" pitchFamily="34" charset="0"/>
              </a:defRPr>
            </a:lvl8pPr>
            <a:lvl9pPr marL="3994758" indent="-234986" defTabSz="990530" eaLnBrk="0" fontAlgn="base" hangingPunct="0">
              <a:spcBef>
                <a:spcPct val="30000"/>
              </a:spcBef>
              <a:spcAft>
                <a:spcPct val="0"/>
              </a:spcAft>
              <a:defRPr sz="1200">
                <a:solidFill>
                  <a:schemeClr val="tx1"/>
                </a:solidFill>
                <a:latin typeface="Calibri" pitchFamily="34" charset="0"/>
              </a:defRPr>
            </a:lvl9pPr>
          </a:lstStyle>
          <a:p>
            <a:pPr>
              <a:spcBef>
                <a:spcPct val="0"/>
              </a:spcBef>
            </a:pPr>
            <a:fld id="{C39C7952-6B50-4D29-B6FE-07853AA6A262}" type="slidenum">
              <a:rPr lang="pt-BR" altLang="pt-BR" sz="1300"/>
              <a:pPr>
                <a:spcBef>
                  <a:spcPct val="0"/>
                </a:spcBef>
              </a:pPr>
              <a:t>12</a:t>
            </a:fld>
            <a:endParaRPr lang="pt-BR" altLang="pt-B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6451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30">
              <a:spcBef>
                <a:spcPct val="30000"/>
              </a:spcBef>
              <a:defRPr sz="1200">
                <a:solidFill>
                  <a:schemeClr val="tx1"/>
                </a:solidFill>
                <a:latin typeface="Calibri" pitchFamily="34" charset="0"/>
              </a:defRPr>
            </a:lvl1pPr>
            <a:lvl2pPr marL="763703" indent="-293733" defTabSz="990530">
              <a:spcBef>
                <a:spcPct val="30000"/>
              </a:spcBef>
              <a:defRPr sz="1200">
                <a:solidFill>
                  <a:schemeClr val="tx1"/>
                </a:solidFill>
                <a:latin typeface="Calibri" pitchFamily="34" charset="0"/>
              </a:defRPr>
            </a:lvl2pPr>
            <a:lvl3pPr marL="1174929" indent="-234986" defTabSz="990530">
              <a:spcBef>
                <a:spcPct val="30000"/>
              </a:spcBef>
              <a:defRPr sz="1200">
                <a:solidFill>
                  <a:schemeClr val="tx1"/>
                </a:solidFill>
                <a:latin typeface="Calibri" pitchFamily="34" charset="0"/>
              </a:defRPr>
            </a:lvl3pPr>
            <a:lvl4pPr marL="1644900" indent="-234986" defTabSz="990530">
              <a:spcBef>
                <a:spcPct val="30000"/>
              </a:spcBef>
              <a:defRPr sz="1200">
                <a:solidFill>
                  <a:schemeClr val="tx1"/>
                </a:solidFill>
                <a:latin typeface="Calibri" pitchFamily="34" charset="0"/>
              </a:defRPr>
            </a:lvl4pPr>
            <a:lvl5pPr marL="2114871" indent="-234986" defTabSz="990530">
              <a:spcBef>
                <a:spcPct val="30000"/>
              </a:spcBef>
              <a:defRPr sz="1200">
                <a:solidFill>
                  <a:schemeClr val="tx1"/>
                </a:solidFill>
                <a:latin typeface="Calibri" pitchFamily="34" charset="0"/>
              </a:defRPr>
            </a:lvl5pPr>
            <a:lvl6pPr marL="2584843" indent="-234986" defTabSz="990530" eaLnBrk="0" fontAlgn="base" hangingPunct="0">
              <a:spcBef>
                <a:spcPct val="30000"/>
              </a:spcBef>
              <a:spcAft>
                <a:spcPct val="0"/>
              </a:spcAft>
              <a:defRPr sz="1200">
                <a:solidFill>
                  <a:schemeClr val="tx1"/>
                </a:solidFill>
                <a:latin typeface="Calibri" pitchFamily="34" charset="0"/>
              </a:defRPr>
            </a:lvl6pPr>
            <a:lvl7pPr marL="3054814" indent="-234986" defTabSz="990530" eaLnBrk="0" fontAlgn="base" hangingPunct="0">
              <a:spcBef>
                <a:spcPct val="30000"/>
              </a:spcBef>
              <a:spcAft>
                <a:spcPct val="0"/>
              </a:spcAft>
              <a:defRPr sz="1200">
                <a:solidFill>
                  <a:schemeClr val="tx1"/>
                </a:solidFill>
                <a:latin typeface="Calibri" pitchFamily="34" charset="0"/>
              </a:defRPr>
            </a:lvl7pPr>
            <a:lvl8pPr marL="3524786" indent="-234986" defTabSz="990530" eaLnBrk="0" fontAlgn="base" hangingPunct="0">
              <a:spcBef>
                <a:spcPct val="30000"/>
              </a:spcBef>
              <a:spcAft>
                <a:spcPct val="0"/>
              </a:spcAft>
              <a:defRPr sz="1200">
                <a:solidFill>
                  <a:schemeClr val="tx1"/>
                </a:solidFill>
                <a:latin typeface="Calibri" pitchFamily="34" charset="0"/>
              </a:defRPr>
            </a:lvl8pPr>
            <a:lvl9pPr marL="3994758" indent="-234986" defTabSz="990530" eaLnBrk="0" fontAlgn="base" hangingPunct="0">
              <a:spcBef>
                <a:spcPct val="30000"/>
              </a:spcBef>
              <a:spcAft>
                <a:spcPct val="0"/>
              </a:spcAft>
              <a:defRPr sz="1200">
                <a:solidFill>
                  <a:schemeClr val="tx1"/>
                </a:solidFill>
                <a:latin typeface="Calibri" pitchFamily="34" charset="0"/>
              </a:defRPr>
            </a:lvl9pPr>
          </a:lstStyle>
          <a:p>
            <a:pPr>
              <a:spcBef>
                <a:spcPct val="0"/>
              </a:spcBef>
            </a:pPr>
            <a:fld id="{31498212-C998-4A99-BF55-AACFC3B42FA8}" type="slidenum">
              <a:rPr lang="pt-BR" altLang="pt-BR" sz="1300"/>
              <a:pPr>
                <a:spcBef>
                  <a:spcPct val="0"/>
                </a:spcBef>
              </a:pPr>
              <a:t>13</a:t>
            </a:fld>
            <a:endParaRPr lang="pt-BR" altLang="pt-B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6144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30">
              <a:spcBef>
                <a:spcPct val="30000"/>
              </a:spcBef>
              <a:defRPr sz="1200">
                <a:solidFill>
                  <a:schemeClr val="tx1"/>
                </a:solidFill>
                <a:latin typeface="Calibri" pitchFamily="34" charset="0"/>
              </a:defRPr>
            </a:lvl1pPr>
            <a:lvl2pPr marL="763703" indent="-293733" defTabSz="990530">
              <a:spcBef>
                <a:spcPct val="30000"/>
              </a:spcBef>
              <a:defRPr sz="1200">
                <a:solidFill>
                  <a:schemeClr val="tx1"/>
                </a:solidFill>
                <a:latin typeface="Calibri" pitchFamily="34" charset="0"/>
              </a:defRPr>
            </a:lvl2pPr>
            <a:lvl3pPr marL="1174929" indent="-234986" defTabSz="990530">
              <a:spcBef>
                <a:spcPct val="30000"/>
              </a:spcBef>
              <a:defRPr sz="1200">
                <a:solidFill>
                  <a:schemeClr val="tx1"/>
                </a:solidFill>
                <a:latin typeface="Calibri" pitchFamily="34" charset="0"/>
              </a:defRPr>
            </a:lvl3pPr>
            <a:lvl4pPr marL="1644900" indent="-234986" defTabSz="990530">
              <a:spcBef>
                <a:spcPct val="30000"/>
              </a:spcBef>
              <a:defRPr sz="1200">
                <a:solidFill>
                  <a:schemeClr val="tx1"/>
                </a:solidFill>
                <a:latin typeface="Calibri" pitchFamily="34" charset="0"/>
              </a:defRPr>
            </a:lvl4pPr>
            <a:lvl5pPr marL="2114871" indent="-234986" defTabSz="990530">
              <a:spcBef>
                <a:spcPct val="30000"/>
              </a:spcBef>
              <a:defRPr sz="1200">
                <a:solidFill>
                  <a:schemeClr val="tx1"/>
                </a:solidFill>
                <a:latin typeface="Calibri" pitchFamily="34" charset="0"/>
              </a:defRPr>
            </a:lvl5pPr>
            <a:lvl6pPr marL="2584843" indent="-234986" defTabSz="990530" eaLnBrk="0" fontAlgn="base" hangingPunct="0">
              <a:spcBef>
                <a:spcPct val="30000"/>
              </a:spcBef>
              <a:spcAft>
                <a:spcPct val="0"/>
              </a:spcAft>
              <a:defRPr sz="1200">
                <a:solidFill>
                  <a:schemeClr val="tx1"/>
                </a:solidFill>
                <a:latin typeface="Calibri" pitchFamily="34" charset="0"/>
              </a:defRPr>
            </a:lvl6pPr>
            <a:lvl7pPr marL="3054814" indent="-234986" defTabSz="990530" eaLnBrk="0" fontAlgn="base" hangingPunct="0">
              <a:spcBef>
                <a:spcPct val="30000"/>
              </a:spcBef>
              <a:spcAft>
                <a:spcPct val="0"/>
              </a:spcAft>
              <a:defRPr sz="1200">
                <a:solidFill>
                  <a:schemeClr val="tx1"/>
                </a:solidFill>
                <a:latin typeface="Calibri" pitchFamily="34" charset="0"/>
              </a:defRPr>
            </a:lvl7pPr>
            <a:lvl8pPr marL="3524786" indent="-234986" defTabSz="990530" eaLnBrk="0" fontAlgn="base" hangingPunct="0">
              <a:spcBef>
                <a:spcPct val="30000"/>
              </a:spcBef>
              <a:spcAft>
                <a:spcPct val="0"/>
              </a:spcAft>
              <a:defRPr sz="1200">
                <a:solidFill>
                  <a:schemeClr val="tx1"/>
                </a:solidFill>
                <a:latin typeface="Calibri" pitchFamily="34" charset="0"/>
              </a:defRPr>
            </a:lvl8pPr>
            <a:lvl9pPr marL="3994758" indent="-234986" defTabSz="990530" eaLnBrk="0" fontAlgn="base" hangingPunct="0">
              <a:spcBef>
                <a:spcPct val="30000"/>
              </a:spcBef>
              <a:spcAft>
                <a:spcPct val="0"/>
              </a:spcAft>
              <a:defRPr sz="1200">
                <a:solidFill>
                  <a:schemeClr val="tx1"/>
                </a:solidFill>
                <a:latin typeface="Calibri" pitchFamily="34" charset="0"/>
              </a:defRPr>
            </a:lvl9pPr>
          </a:lstStyle>
          <a:p>
            <a:pPr>
              <a:spcBef>
                <a:spcPct val="0"/>
              </a:spcBef>
            </a:pPr>
            <a:fld id="{E6840C3E-D83B-48B5-9883-F2E0845F79F7}" type="slidenum">
              <a:rPr lang="pt-BR" altLang="pt-BR" sz="1300"/>
              <a:pPr>
                <a:spcBef>
                  <a:spcPct val="0"/>
                </a:spcBef>
              </a:pPr>
              <a:t>14</a:t>
            </a:fld>
            <a:endParaRPr lang="pt-BR" altLang="pt-B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1DC0F1A-A459-CD42-AC20-A8061076E311}" type="slidenum">
              <a:rPr lang="en-US" smtClean="0"/>
              <a:pPr/>
              <a:t>15</a:t>
            </a:fld>
            <a:endParaRPr lang="en-US" dirty="0"/>
          </a:p>
        </p:txBody>
      </p:sp>
    </p:spTree>
    <p:extLst>
      <p:ext uri="{BB962C8B-B14F-4D97-AF65-F5344CB8AC3E}">
        <p14:creationId xmlns:p14="http://schemas.microsoft.com/office/powerpoint/2010/main" val="161096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MARIA MILLER</a:t>
            </a:r>
          </a:p>
          <a:p>
            <a:pPr>
              <a:lnSpc>
                <a:spcPct val="150000"/>
              </a:lnSpc>
            </a:pPr>
            <a:endParaRPr lang="en-US" dirty="0"/>
          </a:p>
          <a:p>
            <a:pPr>
              <a:lnSpc>
                <a:spcPct val="150000"/>
              </a:lnSpc>
            </a:pPr>
            <a:r>
              <a:rPr lang="en-US" dirty="0"/>
              <a:t>Adam shared such great information on the state of our industry,</a:t>
            </a:r>
            <a:r>
              <a:rPr lang="en-US" baseline="0" dirty="0"/>
              <a:t> now I’d like </a:t>
            </a:r>
            <a:r>
              <a:rPr lang="en-US" dirty="0"/>
              <a:t>to provide an overview of the outlook for the cruise industry in 2015.</a:t>
            </a:r>
          </a:p>
          <a:p>
            <a:pPr>
              <a:lnSpc>
                <a:spcPct val="150000"/>
              </a:lnSpc>
            </a:pPr>
            <a:endParaRPr lang="en-US" dirty="0"/>
          </a:p>
          <a:p>
            <a:pPr>
              <a:lnSpc>
                <a:spcPct val="150000"/>
              </a:lnSpc>
            </a:pPr>
            <a:r>
              <a:rPr lang="en-US" dirty="0"/>
              <a:t>It</a:t>
            </a:r>
            <a:r>
              <a:rPr lang="en-US" baseline="0" dirty="0"/>
              <a:t> is no surprise that it is positive.</a:t>
            </a:r>
          </a:p>
          <a:p>
            <a:pPr>
              <a:lnSpc>
                <a:spcPct val="150000"/>
              </a:lnSpc>
            </a:pPr>
            <a:endParaRPr lang="en-US" baseline="0" dirty="0"/>
          </a:p>
          <a:p>
            <a:pPr>
              <a:lnSpc>
                <a:spcPct val="150000"/>
              </a:lnSpc>
            </a:pPr>
            <a:r>
              <a:rPr lang="en-US" baseline="0" dirty="0"/>
              <a:t>We’ve got a g</a:t>
            </a:r>
            <a:r>
              <a:rPr lang="en-US" dirty="0"/>
              <a:t>reat story to tell that is summed up in seven areas.</a:t>
            </a:r>
            <a:endParaRPr lang="en-US" baseline="0" dirty="0"/>
          </a:p>
          <a:p>
            <a:pPr>
              <a:lnSpc>
                <a:spcPct val="150000"/>
              </a:lnSpc>
            </a:pPr>
            <a:endParaRPr lang="en-US" b="0" dirty="0">
              <a:solidFill>
                <a:schemeClr val="tx1">
                  <a:lumMod val="50000"/>
                  <a:lumOff val="50000"/>
                </a:schemeClr>
              </a:solidFill>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19</a:t>
            </a:fld>
            <a:endParaRPr lang="en-US" dirty="0"/>
          </a:p>
        </p:txBody>
      </p:sp>
    </p:spTree>
    <p:extLst>
      <p:ext uri="{BB962C8B-B14F-4D97-AF65-F5344CB8AC3E}">
        <p14:creationId xmlns:p14="http://schemas.microsoft.com/office/powerpoint/2010/main" val="217807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MARIA MILLER</a:t>
            </a:r>
          </a:p>
          <a:p>
            <a:pPr>
              <a:lnSpc>
                <a:spcPct val="150000"/>
              </a:lnSpc>
            </a:pPr>
            <a:endParaRPr lang="en-US" dirty="0"/>
          </a:p>
          <a:p>
            <a:pPr>
              <a:lnSpc>
                <a:spcPct val="150000"/>
              </a:lnSpc>
            </a:pPr>
            <a:r>
              <a:rPr lang="en-US" dirty="0"/>
              <a:t>Adam shared such great information on the state of our industry,</a:t>
            </a:r>
            <a:r>
              <a:rPr lang="en-US" baseline="0" dirty="0"/>
              <a:t> now I’d like </a:t>
            </a:r>
            <a:r>
              <a:rPr lang="en-US" dirty="0"/>
              <a:t>to provide an overview of the outlook for the cruise industry in 2015.</a:t>
            </a:r>
          </a:p>
          <a:p>
            <a:pPr>
              <a:lnSpc>
                <a:spcPct val="150000"/>
              </a:lnSpc>
            </a:pPr>
            <a:endParaRPr lang="en-US" dirty="0"/>
          </a:p>
          <a:p>
            <a:pPr>
              <a:lnSpc>
                <a:spcPct val="150000"/>
              </a:lnSpc>
            </a:pPr>
            <a:r>
              <a:rPr lang="en-US" dirty="0"/>
              <a:t>It</a:t>
            </a:r>
            <a:r>
              <a:rPr lang="en-US" baseline="0" dirty="0"/>
              <a:t> is no surprise that it is positive.</a:t>
            </a:r>
          </a:p>
          <a:p>
            <a:pPr>
              <a:lnSpc>
                <a:spcPct val="150000"/>
              </a:lnSpc>
            </a:pPr>
            <a:endParaRPr lang="en-US" baseline="0" dirty="0"/>
          </a:p>
          <a:p>
            <a:pPr>
              <a:lnSpc>
                <a:spcPct val="150000"/>
              </a:lnSpc>
            </a:pPr>
            <a:r>
              <a:rPr lang="en-US" baseline="0" dirty="0"/>
              <a:t>We’ve got a g</a:t>
            </a:r>
            <a:r>
              <a:rPr lang="en-US" dirty="0"/>
              <a:t>reat story to tell that is summed up in seven areas.</a:t>
            </a:r>
            <a:endParaRPr lang="en-US" baseline="0" dirty="0"/>
          </a:p>
          <a:p>
            <a:pPr>
              <a:lnSpc>
                <a:spcPct val="150000"/>
              </a:lnSpc>
            </a:pPr>
            <a:endParaRPr lang="en-US" b="0" dirty="0">
              <a:solidFill>
                <a:schemeClr val="tx1">
                  <a:lumMod val="50000"/>
                  <a:lumOff val="50000"/>
                </a:schemeClr>
              </a:solidFill>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20</a:t>
            </a:fld>
            <a:endParaRPr lang="en-US" dirty="0"/>
          </a:p>
        </p:txBody>
      </p:sp>
    </p:spTree>
    <p:extLst>
      <p:ext uri="{BB962C8B-B14F-4D97-AF65-F5344CB8AC3E}">
        <p14:creationId xmlns:p14="http://schemas.microsoft.com/office/powerpoint/2010/main" val="2178071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MARIA MILLER</a:t>
            </a:r>
          </a:p>
          <a:p>
            <a:pPr>
              <a:lnSpc>
                <a:spcPct val="150000"/>
              </a:lnSpc>
            </a:pPr>
            <a:endParaRPr lang="en-US" dirty="0"/>
          </a:p>
          <a:p>
            <a:pPr>
              <a:lnSpc>
                <a:spcPct val="150000"/>
              </a:lnSpc>
            </a:pPr>
            <a:r>
              <a:rPr lang="en-US" dirty="0"/>
              <a:t>Adam shared such great information on the state of our industry,</a:t>
            </a:r>
            <a:r>
              <a:rPr lang="en-US" baseline="0" dirty="0"/>
              <a:t> now I’d like </a:t>
            </a:r>
            <a:r>
              <a:rPr lang="en-US" dirty="0"/>
              <a:t>to provide an overview of the outlook for the cruise industry in 2015.</a:t>
            </a:r>
          </a:p>
          <a:p>
            <a:pPr>
              <a:lnSpc>
                <a:spcPct val="150000"/>
              </a:lnSpc>
            </a:pPr>
            <a:endParaRPr lang="en-US" dirty="0"/>
          </a:p>
          <a:p>
            <a:pPr>
              <a:lnSpc>
                <a:spcPct val="150000"/>
              </a:lnSpc>
            </a:pPr>
            <a:r>
              <a:rPr lang="en-US" dirty="0"/>
              <a:t>It</a:t>
            </a:r>
            <a:r>
              <a:rPr lang="en-US" baseline="0" dirty="0"/>
              <a:t> is no surprise that it is positive.</a:t>
            </a:r>
          </a:p>
          <a:p>
            <a:pPr>
              <a:lnSpc>
                <a:spcPct val="150000"/>
              </a:lnSpc>
            </a:pPr>
            <a:endParaRPr lang="en-US" baseline="0" dirty="0"/>
          </a:p>
          <a:p>
            <a:pPr>
              <a:lnSpc>
                <a:spcPct val="150000"/>
              </a:lnSpc>
            </a:pPr>
            <a:r>
              <a:rPr lang="en-US" baseline="0" dirty="0"/>
              <a:t>We’ve got a g</a:t>
            </a:r>
            <a:r>
              <a:rPr lang="en-US" dirty="0"/>
              <a:t>reat story to tell that is summed up in seven areas.</a:t>
            </a:r>
            <a:endParaRPr lang="en-US" baseline="0" dirty="0"/>
          </a:p>
          <a:p>
            <a:pPr>
              <a:lnSpc>
                <a:spcPct val="150000"/>
              </a:lnSpc>
            </a:pPr>
            <a:endParaRPr lang="en-US" b="0" dirty="0">
              <a:solidFill>
                <a:schemeClr val="tx1">
                  <a:lumMod val="50000"/>
                  <a:lumOff val="50000"/>
                </a:schemeClr>
              </a:solidFill>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21</a:t>
            </a:fld>
            <a:endParaRPr lang="en-US" dirty="0"/>
          </a:p>
        </p:txBody>
      </p:sp>
    </p:spTree>
    <p:extLst>
      <p:ext uri="{BB962C8B-B14F-4D97-AF65-F5344CB8AC3E}">
        <p14:creationId xmlns:p14="http://schemas.microsoft.com/office/powerpoint/2010/main" val="2178071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p:cNvSpPr>
            <a:spLocks noGrp="1" noRot="1" noChangeAspect="1" noTextEdit="1"/>
          </p:cNvSpPr>
          <p:nvPr>
            <p:ph type="sldImg"/>
          </p:nvPr>
        </p:nvSpPr>
        <p:spPr bwMode="auto">
          <a:xfrm>
            <a:off x="138113" y="766763"/>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675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30">
              <a:defRPr>
                <a:solidFill>
                  <a:schemeClr val="tx1"/>
                </a:solidFill>
                <a:latin typeface="Arial" charset="0"/>
                <a:cs typeface="Arial" charset="0"/>
              </a:defRPr>
            </a:lvl1pPr>
            <a:lvl2pPr marL="763703" indent="-293733" defTabSz="990530">
              <a:defRPr>
                <a:solidFill>
                  <a:schemeClr val="tx1"/>
                </a:solidFill>
                <a:latin typeface="Arial" charset="0"/>
                <a:cs typeface="Arial" charset="0"/>
              </a:defRPr>
            </a:lvl2pPr>
            <a:lvl3pPr marL="1174929" indent="-234986" defTabSz="990530">
              <a:defRPr>
                <a:solidFill>
                  <a:schemeClr val="tx1"/>
                </a:solidFill>
                <a:latin typeface="Arial" charset="0"/>
                <a:cs typeface="Arial" charset="0"/>
              </a:defRPr>
            </a:lvl3pPr>
            <a:lvl4pPr marL="1644900" indent="-234986" defTabSz="990530">
              <a:defRPr>
                <a:solidFill>
                  <a:schemeClr val="tx1"/>
                </a:solidFill>
                <a:latin typeface="Arial" charset="0"/>
                <a:cs typeface="Arial" charset="0"/>
              </a:defRPr>
            </a:lvl4pPr>
            <a:lvl5pPr marL="2114871" indent="-234986" defTabSz="990530">
              <a:defRPr>
                <a:solidFill>
                  <a:schemeClr val="tx1"/>
                </a:solidFill>
                <a:latin typeface="Arial" charset="0"/>
                <a:cs typeface="Arial" charset="0"/>
              </a:defRPr>
            </a:lvl5pPr>
            <a:lvl6pPr marL="2584843" indent="-234986" defTabSz="990530" eaLnBrk="0" fontAlgn="base" hangingPunct="0">
              <a:spcBef>
                <a:spcPct val="0"/>
              </a:spcBef>
              <a:spcAft>
                <a:spcPct val="0"/>
              </a:spcAft>
              <a:defRPr>
                <a:solidFill>
                  <a:schemeClr val="tx1"/>
                </a:solidFill>
                <a:latin typeface="Arial" charset="0"/>
                <a:cs typeface="Arial" charset="0"/>
              </a:defRPr>
            </a:lvl6pPr>
            <a:lvl7pPr marL="3054814" indent="-234986" defTabSz="990530" eaLnBrk="0" fontAlgn="base" hangingPunct="0">
              <a:spcBef>
                <a:spcPct val="0"/>
              </a:spcBef>
              <a:spcAft>
                <a:spcPct val="0"/>
              </a:spcAft>
              <a:defRPr>
                <a:solidFill>
                  <a:schemeClr val="tx1"/>
                </a:solidFill>
                <a:latin typeface="Arial" charset="0"/>
                <a:cs typeface="Arial" charset="0"/>
              </a:defRPr>
            </a:lvl7pPr>
            <a:lvl8pPr marL="3524786" indent="-234986" defTabSz="990530" eaLnBrk="0" fontAlgn="base" hangingPunct="0">
              <a:spcBef>
                <a:spcPct val="0"/>
              </a:spcBef>
              <a:spcAft>
                <a:spcPct val="0"/>
              </a:spcAft>
              <a:defRPr>
                <a:solidFill>
                  <a:schemeClr val="tx1"/>
                </a:solidFill>
                <a:latin typeface="Arial" charset="0"/>
                <a:cs typeface="Arial" charset="0"/>
              </a:defRPr>
            </a:lvl8pPr>
            <a:lvl9pPr marL="3994758" indent="-234986" defTabSz="990530" eaLnBrk="0" fontAlgn="base" hangingPunct="0">
              <a:spcBef>
                <a:spcPct val="0"/>
              </a:spcBef>
              <a:spcAft>
                <a:spcPct val="0"/>
              </a:spcAft>
              <a:defRPr>
                <a:solidFill>
                  <a:schemeClr val="tx1"/>
                </a:solidFill>
                <a:latin typeface="Arial" charset="0"/>
                <a:cs typeface="Arial" charset="0"/>
              </a:defRPr>
            </a:lvl9pPr>
          </a:lstStyle>
          <a:p>
            <a:fld id="{284685C7-0C75-4001-BE2B-5FD7172230BB}" type="slidenum">
              <a:rPr lang="pt-BR" altLang="en-US" smtClean="0">
                <a:latin typeface="Calibri" pitchFamily="34" charset="0"/>
              </a:rPr>
              <a:pPr/>
              <a:t>22</a:t>
            </a:fld>
            <a:endParaRPr lang="pt-BR"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MARIA MILLER</a:t>
            </a:r>
          </a:p>
          <a:p>
            <a:pPr>
              <a:lnSpc>
                <a:spcPct val="150000"/>
              </a:lnSpc>
            </a:pPr>
            <a:endParaRPr lang="en-US" dirty="0"/>
          </a:p>
          <a:p>
            <a:pPr>
              <a:lnSpc>
                <a:spcPct val="150000"/>
              </a:lnSpc>
            </a:pPr>
            <a:r>
              <a:rPr lang="en-US" dirty="0"/>
              <a:t>Adam shared such great information on the state of our industry,</a:t>
            </a:r>
            <a:r>
              <a:rPr lang="en-US" baseline="0" dirty="0"/>
              <a:t> now I’d like </a:t>
            </a:r>
            <a:r>
              <a:rPr lang="en-US" dirty="0"/>
              <a:t>to provide an overview of the outlook for the cruise industry in 2015.</a:t>
            </a:r>
          </a:p>
          <a:p>
            <a:pPr>
              <a:lnSpc>
                <a:spcPct val="150000"/>
              </a:lnSpc>
            </a:pPr>
            <a:endParaRPr lang="en-US" dirty="0"/>
          </a:p>
          <a:p>
            <a:pPr>
              <a:lnSpc>
                <a:spcPct val="150000"/>
              </a:lnSpc>
            </a:pPr>
            <a:r>
              <a:rPr lang="en-US" dirty="0"/>
              <a:t>It</a:t>
            </a:r>
            <a:r>
              <a:rPr lang="en-US" baseline="0" dirty="0"/>
              <a:t> is no surprise that it is positive.</a:t>
            </a:r>
          </a:p>
          <a:p>
            <a:pPr>
              <a:lnSpc>
                <a:spcPct val="150000"/>
              </a:lnSpc>
            </a:pPr>
            <a:endParaRPr lang="en-US" baseline="0" dirty="0"/>
          </a:p>
          <a:p>
            <a:pPr>
              <a:lnSpc>
                <a:spcPct val="150000"/>
              </a:lnSpc>
            </a:pPr>
            <a:r>
              <a:rPr lang="en-US" baseline="0" dirty="0"/>
              <a:t>We’ve got a g</a:t>
            </a:r>
            <a:r>
              <a:rPr lang="en-US" dirty="0"/>
              <a:t>reat story to tell that is summed up in seven areas.</a:t>
            </a:r>
            <a:endParaRPr lang="en-US" baseline="0" dirty="0"/>
          </a:p>
          <a:p>
            <a:pPr>
              <a:lnSpc>
                <a:spcPct val="150000"/>
              </a:lnSpc>
            </a:pPr>
            <a:endParaRPr lang="en-US" b="0" dirty="0">
              <a:solidFill>
                <a:schemeClr val="tx1">
                  <a:lumMod val="50000"/>
                  <a:lumOff val="50000"/>
                </a:schemeClr>
              </a:solidFill>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23</a:t>
            </a:fld>
            <a:endParaRPr lang="en-US" dirty="0"/>
          </a:p>
        </p:txBody>
      </p:sp>
    </p:spTree>
    <p:extLst>
      <p:ext uri="{BB962C8B-B14F-4D97-AF65-F5344CB8AC3E}">
        <p14:creationId xmlns:p14="http://schemas.microsoft.com/office/powerpoint/2010/main" val="77505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1442"/>
            <a:ext cx="5679440" cy="5062057"/>
          </a:xfrm>
        </p:spPr>
        <p:txBody>
          <a:bodyPr/>
          <a:lstStyle/>
          <a:p>
            <a:r>
              <a:rPr lang="en-US" dirty="0">
                <a:latin typeface="Arial" pitchFamily="34" charset="0"/>
                <a:cs typeface="Arial" pitchFamily="34" charset="0"/>
              </a:rPr>
              <a:t>LORRI CHRISTOU</a:t>
            </a:r>
          </a:p>
          <a:p>
            <a:r>
              <a:rPr lang="en-US" dirty="0">
                <a:latin typeface="Arial" pitchFamily="34" charset="0"/>
                <a:cs typeface="Arial" pitchFamily="34" charset="0"/>
              </a:rPr>
              <a:t>Welcome to the 2015 Cruise State of the Industry Press Conference and Media Marketplace.</a:t>
            </a:r>
          </a:p>
          <a:p>
            <a:endParaRPr lang="en-US" dirty="0">
              <a:latin typeface="Arial" pitchFamily="34" charset="0"/>
              <a:cs typeface="Arial" pitchFamily="34" charset="0"/>
            </a:endParaRPr>
          </a:p>
          <a:p>
            <a:r>
              <a:rPr lang="en-US" dirty="0">
                <a:latin typeface="Arial" pitchFamily="34" charset="0"/>
                <a:cs typeface="Arial" pitchFamily="34" charset="0"/>
              </a:rPr>
              <a:t>We are always happy to be here to speak with our key media and member partners.  </a:t>
            </a:r>
          </a:p>
          <a:p>
            <a:endParaRPr lang="en-US" dirty="0">
              <a:latin typeface="Arial" pitchFamily="34" charset="0"/>
              <a:cs typeface="Arial" pitchFamily="34" charset="0"/>
            </a:endParaRPr>
          </a:p>
          <a:p>
            <a:r>
              <a:rPr lang="en-US" dirty="0">
                <a:latin typeface="Arial" pitchFamily="34" charset="0"/>
                <a:cs typeface="Arial" pitchFamily="34" charset="0"/>
              </a:rPr>
              <a:t>For those who I haven’t had the opportunity to meet, I’m Lorri Christou and joined CLIA late last year as SVP, Strategic Marketing and Communications.</a:t>
            </a:r>
          </a:p>
          <a:p>
            <a:r>
              <a:rPr lang="en-US" dirty="0">
                <a:latin typeface="Arial" pitchFamily="34" charset="0"/>
                <a:cs typeface="Arial" pitchFamily="34" charset="0"/>
              </a:rPr>
              <a:t> </a:t>
            </a:r>
          </a:p>
          <a:p>
            <a:pPr defTabSz="490576">
              <a:defRPr/>
            </a:pPr>
            <a:r>
              <a:rPr lang="en-US" dirty="0">
                <a:latin typeface="Arial" pitchFamily="34" charset="0"/>
                <a:cs typeface="Arial" pitchFamily="34" charset="0"/>
              </a:rPr>
              <a:t>We have a very exciting and informative agenda for you today.</a:t>
            </a:r>
          </a:p>
          <a:p>
            <a:pPr defTabSz="490576">
              <a:defRPr/>
            </a:pPr>
            <a:endParaRPr lang="en-US" dirty="0">
              <a:latin typeface="Arial" pitchFamily="34" charset="0"/>
              <a:cs typeface="Arial" pitchFamily="34" charset="0"/>
            </a:endParaRPr>
          </a:p>
          <a:p>
            <a:pPr defTabSz="490576">
              <a:defRPr/>
            </a:pPr>
            <a:r>
              <a:rPr lang="en-US" dirty="0">
                <a:latin typeface="Arial" pitchFamily="34" charset="0"/>
                <a:cs typeface="Arial" pitchFamily="34" charset="0"/>
              </a:rPr>
              <a:t>CLIA’s new Chairman Adam Goldstein, President and Chief Operating Officer of Royal Caribbean Cruises Ltd., is here today to share with you the State of the Cruise Industry.  Adam began his role as CLIA’s Chairman on January 1 after Howard Frank stepped down as part of our normal rotation.  We are very honored that Adam is able to join us today.</a:t>
            </a:r>
          </a:p>
          <a:p>
            <a:endParaRPr lang="en-US" dirty="0">
              <a:latin typeface="Arial" pitchFamily="34" charset="0"/>
              <a:cs typeface="Arial" pitchFamily="34" charset="0"/>
            </a:endParaRPr>
          </a:p>
          <a:p>
            <a:r>
              <a:rPr lang="en-US" dirty="0">
                <a:latin typeface="Arial" pitchFamily="34" charset="0"/>
                <a:cs typeface="Arial" pitchFamily="34" charset="0"/>
              </a:rPr>
              <a:t>Next, Maria Miller, SVP, Marketing, Norwegian Cruse Line, will present the 2015 Cruise Industry Outlook, focused on passenger data, new ships, destinations and trends.</a:t>
            </a:r>
          </a:p>
          <a:p>
            <a:endParaRPr lang="en-US" dirty="0">
              <a:latin typeface="Arial" pitchFamily="34" charset="0"/>
              <a:cs typeface="Arial" pitchFamily="34" charset="0"/>
            </a:endParaRPr>
          </a:p>
          <a:p>
            <a:pPr defTabSz="992340">
              <a:defRPr/>
            </a:pPr>
            <a:r>
              <a:rPr lang="en-US" dirty="0">
                <a:latin typeface="Arial" pitchFamily="34" charset="0"/>
                <a:cs typeface="Arial" pitchFamily="34" charset="0"/>
              </a:rPr>
              <a:t>We’ve added a new and engaging panel discussion to our agenda.  I’m looking forward to moderating a discussion of key cruise executives who will share their cruise lines’ efforts to attract more passengers.  </a:t>
            </a:r>
          </a:p>
          <a:p>
            <a:endParaRPr lang="en-US" dirty="0">
              <a:latin typeface="Arial" pitchFamily="34" charset="0"/>
              <a:cs typeface="Arial" pitchFamily="34" charset="0"/>
            </a:endParaRPr>
          </a:p>
          <a:p>
            <a:r>
              <a:rPr lang="en-US" dirty="0">
                <a:latin typeface="Arial" pitchFamily="34" charset="0"/>
                <a:cs typeface="Arial" pitchFamily="34" charset="0"/>
              </a:rPr>
              <a:t>Afterwards, you are all welcome to join us for our cruise industry marketplace where we have representation </a:t>
            </a:r>
            <a:r>
              <a:rPr lang="en-US" dirty="0">
                <a:solidFill>
                  <a:srgbClr val="000000"/>
                </a:solidFill>
                <a:latin typeface="Arial" pitchFamily="34" charset="0"/>
                <a:cs typeface="Arial" pitchFamily="34" charset="0"/>
              </a:rPr>
              <a:t>from </a:t>
            </a:r>
            <a:r>
              <a:rPr lang="en-US" b="1" dirty="0">
                <a:solidFill>
                  <a:srgbClr val="000000"/>
                </a:solidFill>
                <a:latin typeface="Arial" pitchFamily="34" charset="0"/>
                <a:cs typeface="Arial" pitchFamily="34" charset="0"/>
              </a:rPr>
              <a:t>20 </a:t>
            </a:r>
            <a:r>
              <a:rPr lang="en-US" dirty="0">
                <a:solidFill>
                  <a:srgbClr val="000000"/>
                </a:solidFill>
                <a:latin typeface="Arial" pitchFamily="34" charset="0"/>
                <a:cs typeface="Arial" pitchFamily="34" charset="0"/>
              </a:rPr>
              <a:t>CLIA member cruise line partners and CLIA executive partners including the Hong Kong Tourism Board, Port Everglades and </a:t>
            </a:r>
            <a:r>
              <a:rPr lang="en-US" dirty="0" err="1">
                <a:solidFill>
                  <a:srgbClr val="000000"/>
                </a:solidFill>
                <a:latin typeface="Arial" pitchFamily="34" charset="0"/>
                <a:cs typeface="Arial" pitchFamily="34" charset="0"/>
              </a:rPr>
              <a:t>Intercruises</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Shoreside</a:t>
            </a:r>
            <a:r>
              <a:rPr lang="en-US" dirty="0">
                <a:solidFill>
                  <a:srgbClr val="000000"/>
                </a:solidFill>
                <a:latin typeface="Arial" pitchFamily="34" charset="0"/>
                <a:cs typeface="Arial" pitchFamily="34" charset="0"/>
              </a:rPr>
              <a:t> and Port Services</a:t>
            </a:r>
            <a:r>
              <a:rPr lang="en-US" dirty="0">
                <a:latin typeface="Arial" pitchFamily="34" charset="0"/>
                <a:cs typeface="Arial" pitchFamily="34" charset="0"/>
              </a:rPr>
              <a:t>.  We are always excited that our global partners are able to join us for this event, and on</a:t>
            </a:r>
            <a:r>
              <a:rPr lang="en-US" dirty="0"/>
              <a:t> behalf of CLIA, I would like to welcome CroisiEurope as our newest Global cruise line member.  CroisiEurope is Europe’s largest river cruise line with a fleet of 30 ships.  The line’s new Loire Princesse will debut April 2015.  </a:t>
            </a:r>
          </a:p>
          <a:p>
            <a:endParaRPr lang="en-US" dirty="0">
              <a:latin typeface="Arial" pitchFamily="34" charset="0"/>
              <a:cs typeface="Arial" pitchFamily="34" charset="0"/>
            </a:endParaRPr>
          </a:p>
          <a:p>
            <a:r>
              <a:rPr lang="en-US" dirty="0">
                <a:latin typeface="Arial" pitchFamily="34" charset="0"/>
                <a:cs typeface="Arial" pitchFamily="34" charset="0"/>
              </a:rPr>
              <a:t>And, of course, we hope you enjoy the great food and wonderful venue.</a:t>
            </a:r>
          </a:p>
          <a:p>
            <a:endParaRPr lang="en-US" dirty="0">
              <a:latin typeface="Arial" pitchFamily="34" charset="0"/>
              <a:cs typeface="Arial" pitchFamily="34" charset="0"/>
            </a:endParaRPr>
          </a:p>
          <a:p>
            <a:r>
              <a:rPr lang="en-US" dirty="0">
                <a:latin typeface="Arial" pitchFamily="34" charset="0"/>
                <a:cs typeface="Arial" pitchFamily="34" charset="0"/>
              </a:rPr>
              <a:t>To kick us off, I’d like to introduce Cindy D’Aoust, CLIA’s </a:t>
            </a:r>
            <a:r>
              <a:rPr lang="en-US" dirty="0"/>
              <a:t>Executive Vice President, Membership and Operations.  In this role, she is responsible for the newly launched travel agent and agency membership programs as well as CLIA’s Executive Partner program.  </a:t>
            </a:r>
            <a:r>
              <a:rPr lang="en-US" dirty="0" err="1"/>
              <a:t>D’Aoust</a:t>
            </a:r>
            <a:r>
              <a:rPr lang="en-US" dirty="0"/>
              <a:t> has also assumed day-to-day management for CLIA’s U.S.-based operations in Washington, DC, and Fort Lauderdale, FL, while CLIA conducts the search for a new President and CEO. The position left vacant by Christine Duffy who is leaving CLIA to join Carnival Cruise Line as their new president.    </a:t>
            </a:r>
          </a:p>
          <a:p>
            <a:r>
              <a:rPr lang="en-US" dirty="0"/>
              <a:t> </a:t>
            </a:r>
          </a:p>
          <a:p>
            <a:r>
              <a:rPr lang="en-US" dirty="0"/>
              <a:t>D’Aoust is a recognized leader in the meetings and travel industry, and has worked in the industry for more than 20 years.  Prior to joining CLIA, D’Aoust served as Chief Operating Officer at Meeting Professionals International (MPI), the largest global meeting planning association in the industry.  In that role, she was responsible for global operations, marketing and member deliverables.  </a:t>
            </a:r>
          </a:p>
          <a:p>
            <a:r>
              <a:rPr lang="en-US" dirty="0"/>
              <a:t> </a:t>
            </a:r>
          </a:p>
          <a:p>
            <a:r>
              <a:rPr lang="en-US" dirty="0">
                <a:latin typeface="Arial" pitchFamily="34" charset="0"/>
                <a:cs typeface="Arial" pitchFamily="34" charset="0"/>
              </a:rPr>
              <a:t>Please welcome Cindy D’Aoust.</a:t>
            </a:r>
          </a:p>
          <a:p>
            <a:endParaRPr lang="en-US" dirty="0">
              <a:latin typeface="Arial" pitchFamily="34" charset="0"/>
              <a:cs typeface="Arial" pitchFamily="34" charset="0"/>
            </a:endParaRPr>
          </a:p>
          <a:p>
            <a:r>
              <a:rPr lang="en-US" dirty="0">
                <a:latin typeface="Arial" pitchFamily="34" charset="0"/>
                <a:cs typeface="Arial" pitchFamily="34" charset="0"/>
              </a:rPr>
              <a:t>CINDY D’AOUST</a:t>
            </a:r>
          </a:p>
          <a:p>
            <a:r>
              <a:rPr lang="en-US" dirty="0">
                <a:latin typeface="Arial" pitchFamily="34" charset="0"/>
                <a:cs typeface="Arial" pitchFamily="34" charset="0"/>
              </a:rPr>
              <a:t>I am excited to be here and look forward to continuing all the great work in progress at CLIA from our new travel agent, agency membership and executive partner programs to our work on the technical and regulatory front. I also look forward to speaking with many of you today.</a:t>
            </a:r>
          </a:p>
          <a:p>
            <a:endParaRPr lang="en-US" dirty="0">
              <a:latin typeface="Arial" pitchFamily="34" charset="0"/>
              <a:cs typeface="Arial" pitchFamily="34" charset="0"/>
            </a:endParaRPr>
          </a:p>
          <a:p>
            <a:r>
              <a:rPr lang="en-US" dirty="0">
                <a:latin typeface="Arial" pitchFamily="34" charset="0"/>
                <a:cs typeface="Arial" pitchFamily="34" charset="0"/>
              </a:rPr>
              <a:t>At this time, it is my pleasure to introduce Adam Goldstein.</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9694DA0-3EDC-424C-9B59-A7761C7E6FBF}" type="slidenum">
              <a:rPr lang="en-US" smtClean="0"/>
              <a:pPr/>
              <a:t>2</a:t>
            </a:fld>
            <a:endParaRPr lang="en-US" dirty="0"/>
          </a:p>
        </p:txBody>
      </p:sp>
    </p:spTree>
    <p:extLst>
      <p:ext uri="{BB962C8B-B14F-4D97-AF65-F5344CB8AC3E}">
        <p14:creationId xmlns:p14="http://schemas.microsoft.com/office/powerpoint/2010/main" val="2178071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MARIA MILLER</a:t>
            </a:r>
          </a:p>
          <a:p>
            <a:pPr>
              <a:lnSpc>
                <a:spcPct val="150000"/>
              </a:lnSpc>
            </a:pPr>
            <a:endParaRPr lang="en-US" dirty="0"/>
          </a:p>
          <a:p>
            <a:pPr>
              <a:lnSpc>
                <a:spcPct val="150000"/>
              </a:lnSpc>
            </a:pPr>
            <a:r>
              <a:rPr lang="en-US" dirty="0"/>
              <a:t>Adam shared such great information on the state of our industry,</a:t>
            </a:r>
            <a:r>
              <a:rPr lang="en-US" baseline="0" dirty="0"/>
              <a:t> now I’d like </a:t>
            </a:r>
            <a:r>
              <a:rPr lang="en-US" dirty="0"/>
              <a:t>to provide an overview of the outlook for the cruise industry in 2015.</a:t>
            </a:r>
          </a:p>
          <a:p>
            <a:pPr>
              <a:lnSpc>
                <a:spcPct val="150000"/>
              </a:lnSpc>
            </a:pPr>
            <a:endParaRPr lang="en-US" dirty="0"/>
          </a:p>
          <a:p>
            <a:pPr>
              <a:lnSpc>
                <a:spcPct val="150000"/>
              </a:lnSpc>
            </a:pPr>
            <a:r>
              <a:rPr lang="en-US" dirty="0"/>
              <a:t>It</a:t>
            </a:r>
            <a:r>
              <a:rPr lang="en-US" baseline="0" dirty="0"/>
              <a:t> is no surprise that it is positive.</a:t>
            </a:r>
          </a:p>
          <a:p>
            <a:pPr>
              <a:lnSpc>
                <a:spcPct val="150000"/>
              </a:lnSpc>
            </a:pPr>
            <a:endParaRPr lang="en-US" baseline="0" dirty="0"/>
          </a:p>
          <a:p>
            <a:pPr>
              <a:lnSpc>
                <a:spcPct val="150000"/>
              </a:lnSpc>
            </a:pPr>
            <a:r>
              <a:rPr lang="en-US" baseline="0" dirty="0"/>
              <a:t>We’ve got a g</a:t>
            </a:r>
            <a:r>
              <a:rPr lang="en-US" dirty="0"/>
              <a:t>reat story to tell that is summed up in seven areas.</a:t>
            </a:r>
            <a:endParaRPr lang="en-US" baseline="0" dirty="0"/>
          </a:p>
          <a:p>
            <a:pPr>
              <a:lnSpc>
                <a:spcPct val="150000"/>
              </a:lnSpc>
            </a:pPr>
            <a:endParaRPr lang="en-US" b="0" dirty="0">
              <a:solidFill>
                <a:schemeClr val="tx1">
                  <a:lumMod val="50000"/>
                  <a:lumOff val="50000"/>
                </a:schemeClr>
              </a:solidFill>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24</a:t>
            </a:fld>
            <a:endParaRPr lang="en-US" dirty="0"/>
          </a:p>
        </p:txBody>
      </p:sp>
    </p:spTree>
    <p:extLst>
      <p:ext uri="{BB962C8B-B14F-4D97-AF65-F5344CB8AC3E}">
        <p14:creationId xmlns:p14="http://schemas.microsoft.com/office/powerpoint/2010/main" val="2156296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MARIA MILLER</a:t>
            </a:r>
          </a:p>
          <a:p>
            <a:pPr>
              <a:lnSpc>
                <a:spcPct val="150000"/>
              </a:lnSpc>
            </a:pPr>
            <a:endParaRPr lang="en-US" dirty="0"/>
          </a:p>
          <a:p>
            <a:pPr>
              <a:lnSpc>
                <a:spcPct val="150000"/>
              </a:lnSpc>
            </a:pPr>
            <a:r>
              <a:rPr lang="en-US" dirty="0"/>
              <a:t>Adam shared such great information on the state of our industry,</a:t>
            </a:r>
            <a:r>
              <a:rPr lang="en-US" baseline="0" dirty="0"/>
              <a:t> now I’d like </a:t>
            </a:r>
            <a:r>
              <a:rPr lang="en-US" dirty="0"/>
              <a:t>to provide an overview of the outlook for the cruise industry in 2015.</a:t>
            </a:r>
          </a:p>
          <a:p>
            <a:pPr>
              <a:lnSpc>
                <a:spcPct val="150000"/>
              </a:lnSpc>
            </a:pPr>
            <a:endParaRPr lang="en-US" dirty="0"/>
          </a:p>
          <a:p>
            <a:pPr>
              <a:lnSpc>
                <a:spcPct val="150000"/>
              </a:lnSpc>
            </a:pPr>
            <a:r>
              <a:rPr lang="en-US" dirty="0"/>
              <a:t>It</a:t>
            </a:r>
            <a:r>
              <a:rPr lang="en-US" baseline="0" dirty="0"/>
              <a:t> is no surprise that it is positive.</a:t>
            </a:r>
          </a:p>
          <a:p>
            <a:pPr>
              <a:lnSpc>
                <a:spcPct val="150000"/>
              </a:lnSpc>
            </a:pPr>
            <a:endParaRPr lang="en-US" baseline="0" dirty="0"/>
          </a:p>
          <a:p>
            <a:pPr>
              <a:lnSpc>
                <a:spcPct val="150000"/>
              </a:lnSpc>
            </a:pPr>
            <a:r>
              <a:rPr lang="en-US" baseline="0" dirty="0"/>
              <a:t>We’ve got a g</a:t>
            </a:r>
            <a:r>
              <a:rPr lang="en-US" dirty="0"/>
              <a:t>reat story to tell that is summed up in seven areas.</a:t>
            </a:r>
            <a:endParaRPr lang="en-US" baseline="0" dirty="0"/>
          </a:p>
          <a:p>
            <a:pPr>
              <a:lnSpc>
                <a:spcPct val="150000"/>
              </a:lnSpc>
            </a:pPr>
            <a:endParaRPr lang="en-US" b="0" dirty="0">
              <a:solidFill>
                <a:schemeClr val="tx1">
                  <a:lumMod val="50000"/>
                  <a:lumOff val="50000"/>
                </a:schemeClr>
              </a:solidFill>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25</a:t>
            </a:fld>
            <a:endParaRPr lang="en-US" dirty="0"/>
          </a:p>
        </p:txBody>
      </p:sp>
    </p:spTree>
    <p:extLst>
      <p:ext uri="{BB962C8B-B14F-4D97-AF65-F5344CB8AC3E}">
        <p14:creationId xmlns:p14="http://schemas.microsoft.com/office/powerpoint/2010/main" val="439009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MARIA MILLER</a:t>
            </a:r>
          </a:p>
          <a:p>
            <a:pPr>
              <a:lnSpc>
                <a:spcPct val="150000"/>
              </a:lnSpc>
            </a:pPr>
            <a:endParaRPr lang="en-US" dirty="0"/>
          </a:p>
          <a:p>
            <a:pPr>
              <a:lnSpc>
                <a:spcPct val="150000"/>
              </a:lnSpc>
            </a:pPr>
            <a:r>
              <a:rPr lang="en-US" dirty="0"/>
              <a:t>Adam shared such great information on the state of our industry,</a:t>
            </a:r>
            <a:r>
              <a:rPr lang="en-US" baseline="0" dirty="0"/>
              <a:t> now I’d like </a:t>
            </a:r>
            <a:r>
              <a:rPr lang="en-US" dirty="0"/>
              <a:t>to provide an overview of the outlook for the cruise industry in 2015.</a:t>
            </a:r>
          </a:p>
          <a:p>
            <a:pPr>
              <a:lnSpc>
                <a:spcPct val="150000"/>
              </a:lnSpc>
            </a:pPr>
            <a:endParaRPr lang="en-US" dirty="0"/>
          </a:p>
          <a:p>
            <a:pPr>
              <a:lnSpc>
                <a:spcPct val="150000"/>
              </a:lnSpc>
            </a:pPr>
            <a:r>
              <a:rPr lang="en-US" dirty="0"/>
              <a:t>It</a:t>
            </a:r>
            <a:r>
              <a:rPr lang="en-US" baseline="0" dirty="0"/>
              <a:t> is no surprise that it is positive.</a:t>
            </a:r>
          </a:p>
          <a:p>
            <a:pPr>
              <a:lnSpc>
                <a:spcPct val="150000"/>
              </a:lnSpc>
            </a:pPr>
            <a:endParaRPr lang="en-US" baseline="0" dirty="0"/>
          </a:p>
          <a:p>
            <a:pPr>
              <a:lnSpc>
                <a:spcPct val="150000"/>
              </a:lnSpc>
            </a:pPr>
            <a:r>
              <a:rPr lang="en-US" baseline="0" dirty="0"/>
              <a:t>We’ve got a g</a:t>
            </a:r>
            <a:r>
              <a:rPr lang="en-US" dirty="0"/>
              <a:t>reat story to tell that is summed up in seven areas.</a:t>
            </a:r>
            <a:endParaRPr lang="en-US" baseline="0" dirty="0"/>
          </a:p>
          <a:p>
            <a:pPr>
              <a:lnSpc>
                <a:spcPct val="150000"/>
              </a:lnSpc>
            </a:pPr>
            <a:endParaRPr lang="en-US" b="0" dirty="0">
              <a:solidFill>
                <a:schemeClr val="tx1">
                  <a:lumMod val="50000"/>
                  <a:lumOff val="50000"/>
                </a:schemeClr>
              </a:solidFill>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26</a:t>
            </a:fld>
            <a:endParaRPr lang="en-US" dirty="0"/>
          </a:p>
        </p:txBody>
      </p:sp>
    </p:spTree>
    <p:extLst>
      <p:ext uri="{BB962C8B-B14F-4D97-AF65-F5344CB8AC3E}">
        <p14:creationId xmlns:p14="http://schemas.microsoft.com/office/powerpoint/2010/main" val="612033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LORRI CHRISTOU</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Thank you, Maria. You did a wonderful job speaking to our outlook and I look forward to working with you closely in the year ahead.  </a:t>
            </a:r>
          </a:p>
          <a:p>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92340">
              <a:defRPr/>
            </a:pPr>
            <a:r>
              <a:rPr lang="en-US" dirty="0">
                <a:latin typeface="Arial" panose="020B0604020202020204" pitchFamily="34" charset="0"/>
                <a:cs typeface="Arial" panose="020B0604020202020204" pitchFamily="34" charset="0"/>
              </a:rPr>
              <a:t>As promised,</a:t>
            </a:r>
            <a:r>
              <a:rPr lang="en-US" baseline="0" dirty="0">
                <a:latin typeface="Arial" panose="020B0604020202020204" pitchFamily="34" charset="0"/>
                <a:cs typeface="Arial" panose="020B0604020202020204" pitchFamily="34" charset="0"/>
              </a:rPr>
              <a:t> now I’d like to invite some key cruise lines executives to the stage to build on your presentation, specifically focused on </a:t>
            </a:r>
            <a:r>
              <a:rPr lang="en-US" dirty="0">
                <a:latin typeface="Arial" panose="020B0604020202020204" pitchFamily="34" charset="0"/>
                <a:cs typeface="Arial" panose="020B0604020202020204" pitchFamily="34" charset="0"/>
              </a:rPr>
              <a:t>“Passengers at the Helm.” The discussion will focus</a:t>
            </a:r>
            <a:r>
              <a:rPr lang="en-US" baseline="0" dirty="0">
                <a:latin typeface="Arial" panose="020B0604020202020204" pitchFamily="34" charset="0"/>
                <a:cs typeface="Arial" panose="020B0604020202020204" pitchFamily="34" charset="0"/>
              </a:rPr>
              <a:t> on travelers’ expectations </a:t>
            </a:r>
            <a:r>
              <a:rPr lang="en-US" dirty="0">
                <a:latin typeface="Arial" panose="020B0604020202020204" pitchFamily="34" charset="0"/>
                <a:cs typeface="Arial" panose="020B0604020202020204" pitchFamily="34" charset="0"/>
              </a:rPr>
              <a:t>and examples of how cruises are attracting today’s traveler. </a:t>
            </a:r>
          </a:p>
          <a:p>
            <a:pPr defTabSz="992340">
              <a:defRPr/>
            </a:pPr>
            <a:endParaRPr lang="en-US" baseline="0" dirty="0">
              <a:latin typeface="Arial" panose="020B0604020202020204" pitchFamily="34" charset="0"/>
              <a:cs typeface="Arial" panose="020B0604020202020204" pitchFamily="34" charset="0"/>
            </a:endParaRPr>
          </a:p>
          <a:p>
            <a:pPr defTabSz="992340">
              <a:defRPr/>
            </a:pPr>
            <a:r>
              <a:rPr lang="en-US" baseline="0" dirty="0">
                <a:latin typeface="Arial" panose="020B0604020202020204" pitchFamily="34" charset="0"/>
                <a:cs typeface="Arial" panose="020B0604020202020204" pitchFamily="34" charset="0"/>
              </a:rPr>
              <a:t>The cruise </a:t>
            </a:r>
            <a:r>
              <a:rPr lang="en-US" dirty="0">
                <a:latin typeface="Arial" panose="020B0604020202020204" pitchFamily="34" charset="0"/>
                <a:cs typeface="Arial" panose="020B0604020202020204" pitchFamily="34" charset="0"/>
              </a:rPr>
              <a:t>executives will bring to life the cruise lines’ efforts to attract more passengers and share the exciting amenities and programming that they are offering in 2015.</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9694DA0-3EDC-424C-9B59-A7761C7E6FBF}" type="slidenum">
              <a:rPr lang="en-US" smtClean="0"/>
              <a:pPr/>
              <a:t>29</a:t>
            </a:fld>
            <a:endParaRPr lang="en-US" dirty="0"/>
          </a:p>
        </p:txBody>
      </p:sp>
    </p:spTree>
    <p:extLst>
      <p:ext uri="{BB962C8B-B14F-4D97-AF65-F5344CB8AC3E}">
        <p14:creationId xmlns:p14="http://schemas.microsoft.com/office/powerpoint/2010/main" val="217807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4"/>
              </a:spcBef>
              <a:spcAft>
                <a:spcPts val="644"/>
              </a:spcAft>
            </a:pPr>
            <a:r>
              <a:rPr lang="en-US" dirty="0">
                <a:latin typeface="Arial" pitchFamily="34" charset="0"/>
                <a:cs typeface="Arial" pitchFamily="34" charset="0"/>
              </a:rPr>
              <a:t>Data tells us that we are meeting this goal.</a:t>
            </a:r>
          </a:p>
          <a:p>
            <a:pPr marL="182593" indent="-182593">
              <a:spcBef>
                <a:spcPts val="644"/>
              </a:spcBef>
              <a:spcAft>
                <a:spcPts val="644"/>
              </a:spcAft>
              <a:buFont typeface="Arial" panose="020B0604020202020204" pitchFamily="34" charset="0"/>
              <a:buChar char="•"/>
            </a:pPr>
            <a:r>
              <a:rPr lang="en-US" dirty="0">
                <a:latin typeface="Arial" pitchFamily="34" charset="0"/>
                <a:cs typeface="Arial" pitchFamily="34" charset="0"/>
              </a:rPr>
              <a:t>CLIA member global ocean cruise passenger volume is projected to</a:t>
            </a:r>
            <a:r>
              <a:rPr lang="en-US" baseline="0" dirty="0">
                <a:latin typeface="Arial" pitchFamily="34" charset="0"/>
                <a:cs typeface="Arial" pitchFamily="34" charset="0"/>
              </a:rPr>
              <a:t> </a:t>
            </a:r>
            <a:r>
              <a:rPr lang="en-US" b="1" dirty="0">
                <a:latin typeface="Arial" pitchFamily="34" charset="0"/>
                <a:cs typeface="Arial" pitchFamily="34" charset="0"/>
              </a:rPr>
              <a:t>increase almost 26% between 2009 and 2014 </a:t>
            </a:r>
            <a:r>
              <a:rPr lang="en-US" dirty="0">
                <a:latin typeface="Arial" pitchFamily="34" charset="0"/>
                <a:cs typeface="Arial" pitchFamily="34" charset="0"/>
              </a:rPr>
              <a:t>with an </a:t>
            </a:r>
            <a:r>
              <a:rPr lang="en-US" b="1" dirty="0">
                <a:latin typeface="Arial" pitchFamily="34" charset="0"/>
                <a:cs typeface="Arial" pitchFamily="34" charset="0"/>
              </a:rPr>
              <a:t>average growth rate of 5%.</a:t>
            </a:r>
          </a:p>
          <a:p>
            <a:pPr marL="182593" indent="-182593">
              <a:spcBef>
                <a:spcPts val="644"/>
              </a:spcBef>
              <a:spcAft>
                <a:spcPts val="644"/>
              </a:spcAft>
              <a:buFont typeface="Arial" panose="020B0604020202020204" pitchFamily="34" charset="0"/>
              <a:buChar char="•"/>
            </a:pPr>
            <a:r>
              <a:rPr lang="en-US" b="0" dirty="0">
                <a:latin typeface="Arial" pitchFamily="34" charset="0"/>
                <a:cs typeface="Arial" pitchFamily="34" charset="0"/>
              </a:rPr>
              <a:t>Projected</a:t>
            </a:r>
            <a:r>
              <a:rPr lang="en-US" b="0" baseline="0" dirty="0">
                <a:latin typeface="Arial" pitchFamily="34" charset="0"/>
                <a:cs typeface="Arial" pitchFamily="34" charset="0"/>
              </a:rPr>
              <a:t> CLIA Ocean Cruise Passenger number was 21.7 million in January 2014.  After </a:t>
            </a:r>
            <a:r>
              <a:rPr lang="en-US" b="1" baseline="0" dirty="0">
                <a:latin typeface="Arial" pitchFamily="34" charset="0"/>
                <a:cs typeface="Arial" pitchFamily="34" charset="0"/>
              </a:rPr>
              <a:t>three quarters of 2014 reported, </a:t>
            </a:r>
            <a:r>
              <a:rPr lang="en-US" b="0" baseline="0" dirty="0">
                <a:latin typeface="Arial" pitchFamily="34" charset="0"/>
                <a:cs typeface="Arial" pitchFamily="34" charset="0"/>
              </a:rPr>
              <a:t>we have </a:t>
            </a:r>
            <a:r>
              <a:rPr lang="en-US" b="1" baseline="0" dirty="0">
                <a:latin typeface="Arial" pitchFamily="34" charset="0"/>
                <a:cs typeface="Arial" pitchFamily="34" charset="0"/>
              </a:rPr>
              <a:t>increased our 2014 passenger number to 22.1 million - 400,000 above our original projection</a:t>
            </a:r>
            <a:r>
              <a:rPr lang="en-US" b="0" baseline="0" dirty="0">
                <a:latin typeface="Arial" pitchFamily="34" charset="0"/>
                <a:cs typeface="Arial" pitchFamily="34" charset="0"/>
              </a:rPr>
              <a:t>.</a:t>
            </a:r>
          </a:p>
          <a:p>
            <a:pPr marL="182593" indent="-182593">
              <a:spcBef>
                <a:spcPts val="644"/>
              </a:spcBef>
              <a:spcAft>
                <a:spcPts val="644"/>
              </a:spcAft>
              <a:buFont typeface="Arial" panose="020B0604020202020204" pitchFamily="34" charset="0"/>
              <a:buChar char="•"/>
            </a:pPr>
            <a:r>
              <a:rPr lang="en-US" b="0" baseline="0" dirty="0">
                <a:latin typeface="Arial" pitchFamily="34" charset="0"/>
                <a:cs typeface="Arial" pitchFamily="34" charset="0"/>
              </a:rPr>
              <a:t>Passenger growth of </a:t>
            </a:r>
            <a:r>
              <a:rPr lang="en-US" b="1" baseline="0" dirty="0">
                <a:latin typeface="Arial" pitchFamily="34" charset="0"/>
                <a:cs typeface="Arial" pitchFamily="34" charset="0"/>
              </a:rPr>
              <a:t>800,000 from 2013 to 2014.</a:t>
            </a:r>
            <a:endParaRPr lang="en-US" b="0" baseline="0" dirty="0">
              <a:latin typeface="Arial" pitchFamily="34" charset="0"/>
              <a:cs typeface="Arial" pitchFamily="34" charset="0"/>
            </a:endParaRPr>
          </a:p>
          <a:p>
            <a:pPr marL="182593" indent="-182593">
              <a:spcBef>
                <a:spcPts val="644"/>
              </a:spcBef>
              <a:spcAft>
                <a:spcPts val="644"/>
              </a:spcAft>
              <a:buFont typeface="Arial" panose="020B0604020202020204" pitchFamily="34" charset="0"/>
              <a:buChar char="•"/>
            </a:pPr>
            <a:r>
              <a:rPr lang="en-US" b="0" baseline="0" dirty="0">
                <a:latin typeface="Arial" pitchFamily="34" charset="0"/>
                <a:cs typeface="Arial" pitchFamily="34" charset="0"/>
              </a:rPr>
              <a:t>Maria will be sharing our 2015 projection soon. </a:t>
            </a:r>
            <a:endParaRPr lang="en-US" b="0" dirty="0">
              <a:latin typeface="Arial" pitchFamily="34" charset="0"/>
              <a:cs typeface="Arial" pitchFamily="34" charset="0"/>
            </a:endParaRPr>
          </a:p>
          <a:p>
            <a:pPr>
              <a:spcBef>
                <a:spcPts val="644"/>
              </a:spcBef>
              <a:spcAft>
                <a:spcPts val="644"/>
              </a:spcAft>
            </a:pPr>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1DC0F1A-A459-CD42-AC20-A8061076E311}" type="slidenum">
              <a:rPr lang="en-US" smtClean="0"/>
              <a:pPr/>
              <a:t>3</a:t>
            </a:fld>
            <a:endParaRPr lang="en-US" dirty="0"/>
          </a:p>
        </p:txBody>
      </p:sp>
    </p:spTree>
    <p:extLst>
      <p:ext uri="{BB962C8B-B14F-4D97-AF65-F5344CB8AC3E}">
        <p14:creationId xmlns:p14="http://schemas.microsoft.com/office/powerpoint/2010/main" val="236218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44"/>
              </a:spcBef>
              <a:spcAft>
                <a:spcPts val="644"/>
              </a:spcAft>
            </a:pPr>
            <a:r>
              <a:rPr lang="en-US" b="0" dirty="0">
                <a:solidFill>
                  <a:schemeClr val="tx1"/>
                </a:solidFill>
                <a:latin typeface="Arial" pitchFamily="34" charset="0"/>
                <a:cs typeface="Arial" pitchFamily="34" charset="0"/>
              </a:rPr>
              <a:t>As most of you know, CLIA serves the interests of three critically important members of the cruise industry:</a:t>
            </a:r>
            <a:endParaRPr lang="en-US" sz="500" dirty="0">
              <a:latin typeface="Arial" pitchFamily="34" charset="0"/>
              <a:cs typeface="Arial" pitchFamily="34" charset="0"/>
            </a:endParaRPr>
          </a:p>
          <a:p>
            <a:pPr marL="186064" indent="-186064" defTabSz="496170">
              <a:spcBef>
                <a:spcPts val="644"/>
              </a:spcBef>
              <a:spcAft>
                <a:spcPts val="644"/>
              </a:spcAft>
              <a:buFont typeface="Arial" panose="020B0604020202020204" pitchFamily="34" charset="0"/>
              <a:buChar char="•"/>
              <a:defRPr/>
            </a:pPr>
            <a:r>
              <a:rPr lang="en-US" altLang="en-US" b="0" dirty="0">
                <a:solidFill>
                  <a:schemeClr val="tx1"/>
                </a:solidFill>
                <a:latin typeface="Arial" pitchFamily="34" charset="0"/>
                <a:cs typeface="Arial" pitchFamily="34" charset="0"/>
              </a:rPr>
              <a:t>CLIA’s </a:t>
            </a:r>
            <a:r>
              <a:rPr lang="en-US" altLang="en-US" b="1" dirty="0">
                <a:solidFill>
                  <a:schemeClr val="tx1"/>
                </a:solidFill>
                <a:latin typeface="Arial" pitchFamily="34" charset="0"/>
                <a:cs typeface="Arial" pitchFamily="34" charset="0"/>
              </a:rPr>
              <a:t>62 cruise line members worldwide</a:t>
            </a:r>
            <a:r>
              <a:rPr lang="en-US" altLang="en-US" b="1" baseline="0" dirty="0">
                <a:solidFill>
                  <a:schemeClr val="tx1"/>
                </a:solidFill>
                <a:latin typeface="Arial" pitchFamily="34" charset="0"/>
                <a:cs typeface="Arial" pitchFamily="34" charset="0"/>
              </a:rPr>
              <a:t> </a:t>
            </a:r>
            <a:r>
              <a:rPr lang="en-US" altLang="en-US" b="0" dirty="0">
                <a:solidFill>
                  <a:schemeClr val="tx1"/>
                </a:solidFill>
                <a:latin typeface="Arial" pitchFamily="34" charset="0"/>
                <a:cs typeface="Arial" pitchFamily="34" charset="0"/>
              </a:rPr>
              <a:t>represent more than </a:t>
            </a:r>
            <a:r>
              <a:rPr lang="en-US" altLang="en-US" b="1" dirty="0">
                <a:solidFill>
                  <a:schemeClr val="tx1"/>
                </a:solidFill>
                <a:latin typeface="Arial" pitchFamily="34" charset="0"/>
                <a:cs typeface="Arial" pitchFamily="34" charset="0"/>
              </a:rPr>
              <a:t>90% of global cruise capacity</a:t>
            </a:r>
            <a:r>
              <a:rPr lang="en-US" altLang="en-US" b="0" dirty="0">
                <a:solidFill>
                  <a:schemeClr val="tx1"/>
                </a:solidFill>
                <a:latin typeface="Arial" pitchFamily="34" charset="0"/>
                <a:cs typeface="Arial" pitchFamily="34" charset="0"/>
              </a:rPr>
              <a:t>.</a:t>
            </a:r>
            <a:endParaRPr lang="en-US" b="0" dirty="0">
              <a:solidFill>
                <a:schemeClr val="tx1"/>
              </a:solidFill>
              <a:latin typeface="Arial" pitchFamily="34" charset="0"/>
              <a:cs typeface="Arial" pitchFamily="34" charset="0"/>
            </a:endParaRPr>
          </a:p>
          <a:p>
            <a:pPr marL="186064" indent="-186064" defTabSz="496170">
              <a:spcBef>
                <a:spcPts val="644"/>
              </a:spcBef>
              <a:spcAft>
                <a:spcPts val="644"/>
              </a:spcAft>
              <a:buFont typeface="Arial" panose="020B0604020202020204" pitchFamily="34" charset="0"/>
              <a:buChar char="•"/>
              <a:defRPr/>
            </a:pPr>
            <a:r>
              <a:rPr lang="en-US" altLang="en-US" b="0" dirty="0">
                <a:solidFill>
                  <a:schemeClr val="tx1"/>
                </a:solidFill>
                <a:latin typeface="Arial" pitchFamily="34" charset="0"/>
                <a:cs typeface="Arial" pitchFamily="34" charset="0"/>
              </a:rPr>
              <a:t>More than </a:t>
            </a:r>
            <a:r>
              <a:rPr lang="en-US" altLang="en-US" b="1" dirty="0">
                <a:solidFill>
                  <a:schemeClr val="tx1"/>
                </a:solidFill>
                <a:latin typeface="Arial" pitchFamily="34" charset="0"/>
                <a:cs typeface="Arial" pitchFamily="34" charset="0"/>
              </a:rPr>
              <a:t>50,000 agents representing 13,500 global travel agencies </a:t>
            </a:r>
            <a:r>
              <a:rPr lang="en-US" altLang="en-US" b="0" dirty="0">
                <a:solidFill>
                  <a:schemeClr val="tx1"/>
                </a:solidFill>
                <a:latin typeface="Arial" pitchFamily="34" charset="0"/>
                <a:cs typeface="Arial" pitchFamily="34" charset="0"/>
              </a:rPr>
              <a:t>including </a:t>
            </a:r>
            <a:r>
              <a:rPr lang="en-US" b="0" dirty="0">
                <a:solidFill>
                  <a:schemeClr val="tx1"/>
                </a:solidFill>
                <a:latin typeface="Arial" pitchFamily="34" charset="0"/>
                <a:cs typeface="Arial" pitchFamily="34" charset="0"/>
              </a:rPr>
              <a:t>the largest agencies, hosts, franchises and consortia.</a:t>
            </a:r>
          </a:p>
          <a:p>
            <a:pPr marL="186064" indent="-186064" defTabSz="496170">
              <a:spcBef>
                <a:spcPts val="644"/>
              </a:spcBef>
              <a:spcAft>
                <a:spcPts val="644"/>
              </a:spcAft>
              <a:buFont typeface="Arial" panose="020B0604020202020204" pitchFamily="34" charset="0"/>
              <a:buChar char="•"/>
              <a:defRPr/>
            </a:pPr>
            <a:r>
              <a:rPr lang="en-US" b="0" dirty="0">
                <a:solidFill>
                  <a:schemeClr val="tx1"/>
                </a:solidFill>
                <a:latin typeface="Arial" pitchFamily="34" charset="0"/>
                <a:cs typeface="Arial" pitchFamily="34" charset="0"/>
              </a:rPr>
              <a:t>CLIA is the largest travel agent association in the world and recently redesigned its travel agency and agent membership program to give agents the most comprehensive training and incentive program in the travel industry.</a:t>
            </a:r>
          </a:p>
          <a:p>
            <a:pPr marL="186064" indent="-186064" defTabSz="496170">
              <a:spcBef>
                <a:spcPts val="644"/>
              </a:spcBef>
              <a:spcAft>
                <a:spcPts val="644"/>
              </a:spcAft>
              <a:buFont typeface="Arial" panose="020B0604020202020204" pitchFamily="34" charset="0"/>
              <a:buChar char="•"/>
              <a:defRPr/>
            </a:pPr>
            <a:r>
              <a:rPr lang="en-US" altLang="en-US" b="1" dirty="0">
                <a:solidFill>
                  <a:schemeClr val="tx1"/>
                </a:solidFill>
                <a:latin typeface="Arial" pitchFamily="34" charset="0"/>
                <a:cs typeface="Arial" pitchFamily="34" charset="0"/>
              </a:rPr>
              <a:t>275 Executive Partners</a:t>
            </a:r>
            <a:r>
              <a:rPr lang="en-US" b="1" dirty="0">
                <a:solidFill>
                  <a:schemeClr val="tx1"/>
                </a:solidFill>
                <a:latin typeface="Arial" pitchFamily="34" charset="0"/>
                <a:cs typeface="Arial" pitchFamily="34" charset="0"/>
              </a:rPr>
              <a:t> </a:t>
            </a:r>
            <a:r>
              <a:rPr lang="en-US" b="0" dirty="0">
                <a:solidFill>
                  <a:schemeClr val="tx1"/>
                </a:solidFill>
                <a:latin typeface="Arial" pitchFamily="34" charset="0"/>
                <a:cs typeface="Arial" pitchFamily="34" charset="0"/>
              </a:rPr>
              <a:t>who are key suppliers and true partners to the cruise lines and play a major role in the successful operation of cruising from ship development and</a:t>
            </a:r>
            <a:r>
              <a:rPr lang="en-US" b="0" baseline="0" dirty="0">
                <a:solidFill>
                  <a:schemeClr val="tx1"/>
                </a:solidFill>
                <a:latin typeface="Arial" pitchFamily="34" charset="0"/>
                <a:cs typeface="Arial" pitchFamily="34" charset="0"/>
              </a:rPr>
              <a:t> </a:t>
            </a:r>
            <a:r>
              <a:rPr lang="en-US" b="0" dirty="0">
                <a:solidFill>
                  <a:schemeClr val="tx1"/>
                </a:solidFill>
                <a:latin typeface="Arial" pitchFamily="34" charset="0"/>
                <a:cs typeface="Arial" pitchFamily="34" charset="0"/>
              </a:rPr>
              <a:t>ports &amp; destinations to suppliers and business services.</a:t>
            </a:r>
          </a:p>
          <a:p>
            <a:pPr>
              <a:spcBef>
                <a:spcPts val="644"/>
              </a:spcBef>
              <a:spcAft>
                <a:spcPts val="644"/>
              </a:spcAft>
            </a:pPr>
            <a:endParaRPr lang="en-US" b="0" dirty="0">
              <a:solidFill>
                <a:schemeClr val="tx1"/>
              </a:solidFill>
            </a:endParaRPr>
          </a:p>
        </p:txBody>
      </p:sp>
    </p:spTree>
    <p:extLst>
      <p:ext uri="{BB962C8B-B14F-4D97-AF65-F5344CB8AC3E}">
        <p14:creationId xmlns:p14="http://schemas.microsoft.com/office/powerpoint/2010/main" val="356436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4"/>
              </a:spcBef>
              <a:spcAft>
                <a:spcPts val="644"/>
              </a:spcAft>
            </a:pPr>
            <a:r>
              <a:rPr lang="en-US" dirty="0">
                <a:latin typeface="Arial" pitchFamily="34" charset="0"/>
                <a:cs typeface="Arial" pitchFamily="34" charset="0"/>
              </a:rPr>
              <a:t>Data tells us that we are meeting this goal.</a:t>
            </a:r>
          </a:p>
          <a:p>
            <a:pPr marL="182593" indent="-182593">
              <a:spcBef>
                <a:spcPts val="644"/>
              </a:spcBef>
              <a:spcAft>
                <a:spcPts val="644"/>
              </a:spcAft>
              <a:buFont typeface="Arial" panose="020B0604020202020204" pitchFamily="34" charset="0"/>
              <a:buChar char="•"/>
            </a:pPr>
            <a:r>
              <a:rPr lang="en-US" dirty="0">
                <a:latin typeface="Arial" pitchFamily="34" charset="0"/>
                <a:cs typeface="Arial" pitchFamily="34" charset="0"/>
              </a:rPr>
              <a:t>CLIA member global ocean cruise passenger volume is projected to</a:t>
            </a:r>
            <a:r>
              <a:rPr lang="en-US" baseline="0" dirty="0">
                <a:latin typeface="Arial" pitchFamily="34" charset="0"/>
                <a:cs typeface="Arial" pitchFamily="34" charset="0"/>
              </a:rPr>
              <a:t> </a:t>
            </a:r>
            <a:r>
              <a:rPr lang="en-US" b="1" dirty="0">
                <a:latin typeface="Arial" pitchFamily="34" charset="0"/>
                <a:cs typeface="Arial" pitchFamily="34" charset="0"/>
              </a:rPr>
              <a:t>increase almost 26% between 2009 and 2014 </a:t>
            </a:r>
            <a:r>
              <a:rPr lang="en-US" dirty="0">
                <a:latin typeface="Arial" pitchFamily="34" charset="0"/>
                <a:cs typeface="Arial" pitchFamily="34" charset="0"/>
              </a:rPr>
              <a:t>with an </a:t>
            </a:r>
            <a:r>
              <a:rPr lang="en-US" b="1" dirty="0">
                <a:latin typeface="Arial" pitchFamily="34" charset="0"/>
                <a:cs typeface="Arial" pitchFamily="34" charset="0"/>
              </a:rPr>
              <a:t>average growth rate of 5%.</a:t>
            </a:r>
          </a:p>
          <a:p>
            <a:pPr marL="182593" indent="-182593">
              <a:spcBef>
                <a:spcPts val="644"/>
              </a:spcBef>
              <a:spcAft>
                <a:spcPts val="644"/>
              </a:spcAft>
              <a:buFont typeface="Arial" panose="020B0604020202020204" pitchFamily="34" charset="0"/>
              <a:buChar char="•"/>
            </a:pPr>
            <a:r>
              <a:rPr lang="en-US" b="0" dirty="0">
                <a:latin typeface="Arial" pitchFamily="34" charset="0"/>
                <a:cs typeface="Arial" pitchFamily="34" charset="0"/>
              </a:rPr>
              <a:t>Projected</a:t>
            </a:r>
            <a:r>
              <a:rPr lang="en-US" b="0" baseline="0" dirty="0">
                <a:latin typeface="Arial" pitchFamily="34" charset="0"/>
                <a:cs typeface="Arial" pitchFamily="34" charset="0"/>
              </a:rPr>
              <a:t> CLIA Ocean Cruise Passenger number was 21.7 million in January 2014.  After </a:t>
            </a:r>
            <a:r>
              <a:rPr lang="en-US" b="1" baseline="0" dirty="0">
                <a:latin typeface="Arial" pitchFamily="34" charset="0"/>
                <a:cs typeface="Arial" pitchFamily="34" charset="0"/>
              </a:rPr>
              <a:t>three quarters of 2014 reported, </a:t>
            </a:r>
            <a:r>
              <a:rPr lang="en-US" b="0" baseline="0" dirty="0">
                <a:latin typeface="Arial" pitchFamily="34" charset="0"/>
                <a:cs typeface="Arial" pitchFamily="34" charset="0"/>
              </a:rPr>
              <a:t>we have </a:t>
            </a:r>
            <a:r>
              <a:rPr lang="en-US" b="1" baseline="0" dirty="0">
                <a:latin typeface="Arial" pitchFamily="34" charset="0"/>
                <a:cs typeface="Arial" pitchFamily="34" charset="0"/>
              </a:rPr>
              <a:t>increased our 2014 passenger number to 22.1 million - 400,000 above our original projection</a:t>
            </a:r>
            <a:r>
              <a:rPr lang="en-US" b="0" baseline="0" dirty="0">
                <a:latin typeface="Arial" pitchFamily="34" charset="0"/>
                <a:cs typeface="Arial" pitchFamily="34" charset="0"/>
              </a:rPr>
              <a:t>.</a:t>
            </a:r>
          </a:p>
          <a:p>
            <a:pPr marL="182593" indent="-182593">
              <a:spcBef>
                <a:spcPts val="644"/>
              </a:spcBef>
              <a:spcAft>
                <a:spcPts val="644"/>
              </a:spcAft>
              <a:buFont typeface="Arial" panose="020B0604020202020204" pitchFamily="34" charset="0"/>
              <a:buChar char="•"/>
            </a:pPr>
            <a:r>
              <a:rPr lang="en-US" b="0" baseline="0" dirty="0">
                <a:latin typeface="Arial" pitchFamily="34" charset="0"/>
                <a:cs typeface="Arial" pitchFamily="34" charset="0"/>
              </a:rPr>
              <a:t>Passenger growth of </a:t>
            </a:r>
            <a:r>
              <a:rPr lang="en-US" b="1" baseline="0" dirty="0">
                <a:latin typeface="Arial" pitchFamily="34" charset="0"/>
                <a:cs typeface="Arial" pitchFamily="34" charset="0"/>
              </a:rPr>
              <a:t>800,000 from 2013 to 2014.</a:t>
            </a:r>
            <a:endParaRPr lang="en-US" b="0" baseline="0" dirty="0">
              <a:latin typeface="Arial" pitchFamily="34" charset="0"/>
              <a:cs typeface="Arial" pitchFamily="34" charset="0"/>
            </a:endParaRPr>
          </a:p>
          <a:p>
            <a:pPr marL="182593" indent="-182593">
              <a:spcBef>
                <a:spcPts val="644"/>
              </a:spcBef>
              <a:spcAft>
                <a:spcPts val="644"/>
              </a:spcAft>
              <a:buFont typeface="Arial" panose="020B0604020202020204" pitchFamily="34" charset="0"/>
              <a:buChar char="•"/>
            </a:pPr>
            <a:r>
              <a:rPr lang="en-US" b="0" baseline="0" dirty="0">
                <a:latin typeface="Arial" pitchFamily="34" charset="0"/>
                <a:cs typeface="Arial" pitchFamily="34" charset="0"/>
              </a:rPr>
              <a:t>Maria will be sharing our 2015 projection soon. </a:t>
            </a:r>
            <a:endParaRPr lang="en-US" b="0" dirty="0">
              <a:latin typeface="Arial" pitchFamily="34" charset="0"/>
              <a:cs typeface="Arial" pitchFamily="34" charset="0"/>
            </a:endParaRPr>
          </a:p>
          <a:p>
            <a:pPr>
              <a:spcBef>
                <a:spcPts val="644"/>
              </a:spcBef>
              <a:spcAft>
                <a:spcPts val="644"/>
              </a:spcAft>
            </a:pPr>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1DC0F1A-A459-CD42-AC20-A8061076E311}" type="slidenum">
              <a:rPr lang="en-US" smtClean="0"/>
              <a:pPr/>
              <a:t>5</a:t>
            </a:fld>
            <a:endParaRPr lang="en-US" dirty="0"/>
          </a:p>
        </p:txBody>
      </p:sp>
    </p:spTree>
    <p:extLst>
      <p:ext uri="{BB962C8B-B14F-4D97-AF65-F5344CB8AC3E}">
        <p14:creationId xmlns:p14="http://schemas.microsoft.com/office/powerpoint/2010/main" val="236218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4"/>
              </a:spcBef>
              <a:spcAft>
                <a:spcPts val="644"/>
              </a:spcAft>
              <a:defRPr/>
            </a:pPr>
            <a:r>
              <a:rPr lang="en-US" dirty="0"/>
              <a:t>The cruise Industry also continues to have a tremendous economic impact in both the U.S. and globally.</a:t>
            </a:r>
          </a:p>
          <a:p>
            <a:pPr marL="182593" indent="-182593" defTabSz="490576">
              <a:spcBef>
                <a:spcPts val="644"/>
              </a:spcBef>
              <a:spcAft>
                <a:spcPts val="644"/>
              </a:spcAft>
              <a:buFont typeface="Arial" panose="020B0604020202020204" pitchFamily="34" charset="0"/>
              <a:buChar char="•"/>
              <a:defRPr/>
            </a:pPr>
            <a:r>
              <a:rPr lang="en-US" b="1" dirty="0"/>
              <a:t>Globally</a:t>
            </a:r>
            <a:r>
              <a:rPr lang="en-US" dirty="0"/>
              <a:t>, total economic output in 2013 was </a:t>
            </a:r>
            <a:r>
              <a:rPr lang="en-US" b="1" dirty="0"/>
              <a:t>more than $117 billion </a:t>
            </a:r>
            <a:r>
              <a:rPr lang="en-US" dirty="0"/>
              <a:t>with </a:t>
            </a:r>
            <a:r>
              <a:rPr lang="en-US" b="1" dirty="0"/>
              <a:t>891,000 jobs </a:t>
            </a:r>
            <a:r>
              <a:rPr lang="en-US" dirty="0"/>
              <a:t>and </a:t>
            </a:r>
            <a:r>
              <a:rPr lang="en-US" b="1" dirty="0"/>
              <a:t>$38 billion </a:t>
            </a:r>
            <a:r>
              <a:rPr lang="en-US" dirty="0"/>
              <a:t>in wages.</a:t>
            </a:r>
          </a:p>
          <a:p>
            <a:pPr marL="182593" indent="-182593">
              <a:spcBef>
                <a:spcPts val="644"/>
              </a:spcBef>
              <a:spcAft>
                <a:spcPts val="644"/>
              </a:spcAft>
              <a:buFont typeface="Arial" panose="020B0604020202020204" pitchFamily="34" charset="0"/>
              <a:buChar char="•"/>
              <a:defRPr/>
            </a:pPr>
            <a:r>
              <a:rPr lang="en-US" dirty="0"/>
              <a:t>Cruise tourism in the </a:t>
            </a:r>
            <a:r>
              <a:rPr lang="en-US" b="1" dirty="0"/>
              <a:t>U.S. generated a total economic output </a:t>
            </a:r>
            <a:r>
              <a:rPr lang="en-US" dirty="0"/>
              <a:t>of more then</a:t>
            </a:r>
            <a:r>
              <a:rPr lang="en-US" baseline="0" dirty="0"/>
              <a:t> </a:t>
            </a:r>
            <a:r>
              <a:rPr lang="en-US" b="1" dirty="0"/>
              <a:t>$44 billion in 2013</a:t>
            </a:r>
            <a:r>
              <a:rPr lang="en-US" dirty="0"/>
              <a:t>, generating more than </a:t>
            </a:r>
            <a:r>
              <a:rPr lang="en-US" b="1" dirty="0"/>
              <a:t>363,000 full-time jobs </a:t>
            </a:r>
            <a:r>
              <a:rPr lang="en-US" dirty="0"/>
              <a:t>and </a:t>
            </a:r>
            <a:r>
              <a:rPr lang="en-US" b="1" dirty="0"/>
              <a:t>$18 billion in wages.</a:t>
            </a:r>
          </a:p>
          <a:p>
            <a:pPr marL="183966" indent="-183966" defTabSz="496170">
              <a:spcBef>
                <a:spcPts val="644"/>
              </a:spcBef>
              <a:spcAft>
                <a:spcPts val="644"/>
              </a:spcAft>
              <a:buFont typeface="Arial" panose="020B0604020202020204" pitchFamily="34" charset="0"/>
              <a:buChar char="•"/>
              <a:defRPr/>
            </a:pPr>
            <a:r>
              <a:rPr lang="en-US" dirty="0"/>
              <a:t>In the last decade, total U.S. cruise tourism economic output between 2003 and 2013 grew more than 73% with an average growth rate of almost 6% a year.</a:t>
            </a:r>
          </a:p>
          <a:p>
            <a:pPr marL="183966" indent="-183966" defTabSz="496170">
              <a:spcBef>
                <a:spcPts val="644"/>
              </a:spcBef>
              <a:spcAft>
                <a:spcPts val="644"/>
              </a:spcAft>
              <a:buFont typeface="Arial" panose="020B0604020202020204" pitchFamily="34" charset="0"/>
              <a:buChar char="•"/>
              <a:defRPr/>
            </a:pPr>
            <a:r>
              <a:rPr lang="en-US" dirty="0"/>
              <a:t>In 5 years, the total U.S. cruise tourism economic output between 2008 and 2013 grew 10%.</a:t>
            </a:r>
          </a:p>
          <a:p>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6</a:t>
            </a:fld>
            <a:endParaRPr lang="en-US" dirty="0"/>
          </a:p>
        </p:txBody>
      </p:sp>
    </p:spTree>
    <p:extLst>
      <p:ext uri="{BB962C8B-B14F-4D97-AF65-F5344CB8AC3E}">
        <p14:creationId xmlns:p14="http://schemas.microsoft.com/office/powerpoint/2010/main" val="323810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4"/>
              </a:spcBef>
              <a:spcAft>
                <a:spcPts val="644"/>
              </a:spcAft>
            </a:pPr>
            <a:r>
              <a:rPr lang="en-US" dirty="0">
                <a:latin typeface="Arial" pitchFamily="34" charset="0"/>
                <a:cs typeface="Arial" pitchFamily="34" charset="0"/>
              </a:rPr>
              <a:t>Another important accomplishment in 2014 is the</a:t>
            </a:r>
            <a:r>
              <a:rPr lang="en-US" baseline="0" dirty="0">
                <a:latin typeface="Arial" pitchFamily="34" charset="0"/>
                <a:cs typeface="Arial" pitchFamily="34" charset="0"/>
              </a:rPr>
              <a:t> globalization of CLIA to create </a:t>
            </a:r>
            <a:r>
              <a:rPr lang="en-US" dirty="0">
                <a:latin typeface="Arial" pitchFamily="34" charset="0"/>
                <a:cs typeface="Arial" pitchFamily="34" charset="0"/>
              </a:rPr>
              <a:t>One Unified Global Voice for the cruise industry.</a:t>
            </a:r>
          </a:p>
          <a:p>
            <a:pPr marL="183966" indent="-183966">
              <a:spcBef>
                <a:spcPts val="644"/>
              </a:spcBef>
              <a:spcAft>
                <a:spcPts val="644"/>
              </a:spcAft>
              <a:buFont typeface="Arial" panose="020B0604020202020204" pitchFamily="34" charset="0"/>
              <a:buChar char="•"/>
            </a:pPr>
            <a:r>
              <a:rPr lang="en-US" dirty="0">
                <a:latin typeface="Arial" pitchFamily="34" charset="0"/>
                <a:cs typeface="Arial" pitchFamily="34" charset="0"/>
              </a:rPr>
              <a:t>It has t</a:t>
            </a:r>
            <a:r>
              <a:rPr lang="en-US" baseline="0" dirty="0">
                <a:latin typeface="Arial" pitchFamily="34" charset="0"/>
                <a:cs typeface="Arial" pitchFamily="34" charset="0"/>
              </a:rPr>
              <a:t>aken several years to achieve but we are excited to say that today CLIA is a global organization with </a:t>
            </a:r>
            <a:r>
              <a:rPr lang="en-US" b="1" baseline="0" dirty="0">
                <a:latin typeface="Arial" pitchFamily="34" charset="0"/>
                <a:cs typeface="Arial" pitchFamily="34" charset="0"/>
              </a:rPr>
              <a:t>15 offices around the world.</a:t>
            </a:r>
            <a:endParaRPr lang="en-US" b="1" dirty="0">
              <a:latin typeface="Arial" pitchFamily="34" charset="0"/>
              <a:cs typeface="Arial" pitchFamily="34" charset="0"/>
            </a:endParaRPr>
          </a:p>
          <a:p>
            <a:pPr marL="182593" indent="-182593" defTabSz="486919">
              <a:spcBef>
                <a:spcPts val="644"/>
              </a:spcBef>
              <a:spcAft>
                <a:spcPts val="644"/>
              </a:spcAft>
              <a:buFont typeface="Arial" panose="020B0604020202020204" pitchFamily="34" charset="0"/>
              <a:buChar char="•"/>
              <a:defRPr/>
            </a:pPr>
            <a:r>
              <a:rPr lang="en-US" dirty="0">
                <a:latin typeface="Arial" pitchFamily="34" charset="0"/>
                <a:cs typeface="Arial" pitchFamily="34" charset="0"/>
              </a:rPr>
              <a:t>Final step in CLIA’s Globalization was accomplished</a:t>
            </a:r>
            <a:r>
              <a:rPr lang="en-US" baseline="0" dirty="0">
                <a:latin typeface="Arial" pitchFamily="34" charset="0"/>
                <a:cs typeface="Arial" pitchFamily="34" charset="0"/>
              </a:rPr>
              <a:t> </a:t>
            </a:r>
            <a:r>
              <a:rPr lang="en-US" b="1" baseline="0" dirty="0">
                <a:latin typeface="Arial" pitchFamily="34" charset="0"/>
                <a:cs typeface="Arial" pitchFamily="34" charset="0"/>
              </a:rPr>
              <a:t>in late 2014 when we opened CLIA </a:t>
            </a:r>
            <a:r>
              <a:rPr lang="en-US" b="1" dirty="0">
                <a:latin typeface="Arial" pitchFamily="34" charset="0"/>
                <a:cs typeface="Arial" pitchFamily="34" charset="0"/>
              </a:rPr>
              <a:t>Southeast and North Asia</a:t>
            </a:r>
            <a:r>
              <a:rPr lang="en-US" dirty="0">
                <a:latin typeface="Arial" pitchFamily="34" charset="0"/>
                <a:cs typeface="Arial" pitchFamily="34" charset="0"/>
              </a:rPr>
              <a:t>.</a:t>
            </a:r>
          </a:p>
          <a:p>
            <a:pPr defTabSz="486919">
              <a:spcBef>
                <a:spcPts val="644"/>
              </a:spcBef>
              <a:spcAft>
                <a:spcPts val="644"/>
              </a:spcAft>
              <a:defRPr/>
            </a:pPr>
            <a:endParaRPr lang="en-US" dirty="0">
              <a:latin typeface="Arial" pitchFamily="34" charset="0"/>
              <a:cs typeface="Arial" pitchFamily="34" charset="0"/>
            </a:endParaRPr>
          </a:p>
          <a:p>
            <a:pPr defTabSz="486919">
              <a:spcBef>
                <a:spcPts val="644"/>
              </a:spcBef>
              <a:spcAft>
                <a:spcPts val="644"/>
              </a:spcAft>
              <a:defRPr/>
            </a:pPr>
            <a:r>
              <a:rPr lang="en-US" dirty="0">
                <a:latin typeface="Arial" pitchFamily="34" charset="0"/>
                <a:cs typeface="Arial" pitchFamily="34" charset="0"/>
              </a:rPr>
              <a:t>The Asia offices will help us better understand the trends and needs of this region as Asia ranks highly on the cruise industry’s list of emerging and important cruise regions.</a:t>
            </a:r>
          </a:p>
          <a:p>
            <a:pPr marL="182593" indent="-182593" defTabSz="486919">
              <a:spcBef>
                <a:spcPts val="644"/>
              </a:spcBef>
              <a:spcAft>
                <a:spcPts val="644"/>
              </a:spcAft>
              <a:buFont typeface="Arial" panose="020B0604020202020204" pitchFamily="34" charset="0"/>
              <a:buChar char="•"/>
              <a:defRPr/>
            </a:pPr>
            <a:r>
              <a:rPr lang="en-US" dirty="0">
                <a:latin typeface="Arial" pitchFamily="34" charset="0"/>
                <a:cs typeface="Arial" pitchFamily="34" charset="0"/>
              </a:rPr>
              <a:t>CLIA Member cruise lines are already deploying more ships in Asia, opening up more destinations, and custom</a:t>
            </a:r>
            <a:r>
              <a:rPr lang="en-US" b="0" dirty="0">
                <a:latin typeface="Arial" pitchFamily="34" charset="0"/>
                <a:cs typeface="Arial" pitchFamily="34" charset="0"/>
              </a:rPr>
              <a:t>izing their onboard offerings to cater to their Asian guests</a:t>
            </a:r>
            <a:r>
              <a:rPr lang="en-US" b="0" baseline="0" dirty="0">
                <a:latin typeface="Arial" pitchFamily="34" charset="0"/>
                <a:cs typeface="Arial" pitchFamily="34" charset="0"/>
              </a:rPr>
              <a:t>.</a:t>
            </a:r>
            <a:endParaRPr lang="en-US" sz="1300" dirty="0"/>
          </a:p>
          <a:p>
            <a:pPr marL="182593" indent="-182593" defTabSz="486919">
              <a:spcBef>
                <a:spcPts val="644"/>
              </a:spcBef>
              <a:spcAft>
                <a:spcPts val="644"/>
              </a:spcAft>
              <a:buFont typeface="Arial" panose="020B0604020202020204" pitchFamily="34" charset="0"/>
              <a:buChar char="•"/>
              <a:defRPr/>
            </a:pPr>
            <a:r>
              <a:rPr lang="en-US" sz="1300" dirty="0"/>
              <a:t>In 2015, </a:t>
            </a:r>
            <a:r>
              <a:rPr lang="en-US" sz="1300" b="1" dirty="0"/>
              <a:t>52 ships </a:t>
            </a:r>
            <a:r>
              <a:rPr lang="en-US" sz="1300" dirty="0"/>
              <a:t>will provide </a:t>
            </a:r>
            <a:r>
              <a:rPr lang="en-US" sz="1300" b="1" dirty="0"/>
              <a:t>1,065 Asian cruises </a:t>
            </a:r>
            <a:r>
              <a:rPr lang="en-US" sz="1300" dirty="0"/>
              <a:t>with </a:t>
            </a:r>
            <a:r>
              <a:rPr lang="en-US" sz="1300" b="1" dirty="0"/>
              <a:t>capacity for 2.17 million passengers</a:t>
            </a:r>
            <a:r>
              <a:rPr lang="en-US" sz="1300" dirty="0"/>
              <a:t>.</a:t>
            </a:r>
            <a:r>
              <a:rPr lang="en-US" sz="1300" b="1" dirty="0"/>
              <a:t> </a:t>
            </a:r>
            <a:endParaRPr lang="en-US" sz="1300" dirty="0"/>
          </a:p>
          <a:p>
            <a:pPr defTabSz="486919">
              <a:spcBef>
                <a:spcPts val="644"/>
              </a:spcBef>
              <a:spcAft>
                <a:spcPts val="644"/>
              </a:spcAft>
              <a:defRPr/>
            </a:pPr>
            <a:r>
              <a:rPr lang="en-US" b="0" baseline="0"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79694DA0-3EDC-424C-9B59-A7761C7E6FBF}" type="slidenum">
              <a:rPr lang="en-US" smtClean="0"/>
              <a:pPr/>
              <a:t>7</a:t>
            </a:fld>
            <a:endParaRPr lang="en-US" dirty="0"/>
          </a:p>
        </p:txBody>
      </p:sp>
    </p:spTree>
    <p:extLst>
      <p:ext uri="{BB962C8B-B14F-4D97-AF65-F5344CB8AC3E}">
        <p14:creationId xmlns:p14="http://schemas.microsoft.com/office/powerpoint/2010/main" val="26628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519" y="4861442"/>
            <a:ext cx="6523405" cy="5126390"/>
          </a:xfrm>
        </p:spPr>
        <p:txBody>
          <a:bodyPr/>
          <a:lstStyle/>
          <a:p>
            <a:pPr marL="182593" indent="-182593" defTabSz="992240">
              <a:buFont typeface="Arial" panose="020B0604020202020204" pitchFamily="34" charset="0"/>
              <a:buChar char="•"/>
              <a:defRPr/>
            </a:pPr>
            <a:r>
              <a:rPr lang="en-US" dirty="0"/>
              <a:t>There are more than a thousand ports across the global, and the cruise industry is seeing an increase in passengers looking to get off-the-grid and explore more exotic destinations. </a:t>
            </a:r>
          </a:p>
          <a:p>
            <a:pPr marL="182593" indent="-182593" defTabSz="992240">
              <a:defRPr/>
            </a:pPr>
            <a:endParaRPr lang="en-US" dirty="0"/>
          </a:p>
          <a:p>
            <a:pPr marL="182593" indent="-182593" defTabSz="992240">
              <a:buFont typeface="Arial" panose="020B0604020202020204" pitchFamily="34" charset="0"/>
              <a:buChar char="•"/>
              <a:defRPr/>
            </a:pPr>
            <a:r>
              <a:rPr lang="en-US" dirty="0"/>
              <a:t>Includes many areas that fall within a UNESCO World Heritage Site, passengers are steeping themselves in the culture and history of new-to-cruise destinations.</a:t>
            </a:r>
          </a:p>
          <a:p>
            <a:endParaRPr lang="en-US" dirty="0"/>
          </a:p>
          <a:p>
            <a:pPr defTabSz="972592">
              <a:defRPr/>
            </a:pPr>
            <a:r>
              <a:rPr lang="en-US" dirty="0"/>
              <a:t>Examples:</a:t>
            </a:r>
            <a:endParaRPr lang="en-US" dirty="0">
              <a:solidFill>
                <a:srgbClr val="FF0000"/>
              </a:solidFill>
            </a:endParaRPr>
          </a:p>
          <a:p>
            <a:pPr marL="183966" indent="-183966">
              <a:buFont typeface="Arial" panose="020B0604020202020204" pitchFamily="34" charset="0"/>
              <a:buChar char="•"/>
            </a:pPr>
            <a:r>
              <a:rPr lang="en-US" i="1" dirty="0"/>
              <a:t>AMAWaterways  AmaDara</a:t>
            </a:r>
            <a:r>
              <a:rPr lang="en-US" cap="small" dirty="0"/>
              <a:t> </a:t>
            </a:r>
            <a:r>
              <a:rPr lang="en-US" dirty="0"/>
              <a:t>is offering incredible 16-night itineraries on the Mekong in Southeast Asia as part of the company’s AmaVoyages program featuring a once-in-a-lifetime overnight experience on an authentic contemporary junk. </a:t>
            </a:r>
          </a:p>
          <a:p>
            <a:r>
              <a:rPr lang="en-US" dirty="0"/>
              <a:t> </a:t>
            </a:r>
          </a:p>
          <a:p>
            <a:pPr marL="183966" indent="-183966">
              <a:buFont typeface="Arial" panose="020B0604020202020204" pitchFamily="34" charset="0"/>
              <a:buChar char="•"/>
            </a:pPr>
            <a:r>
              <a:rPr lang="en-US" i="1" dirty="0"/>
              <a:t>Avalon</a:t>
            </a:r>
            <a:r>
              <a:rPr lang="en-US" dirty="0"/>
              <a:t> is sailing the Irrawaddy with a new, 14-day itinerary – </a:t>
            </a:r>
            <a:r>
              <a:rPr lang="en-US" i="1" u="sng" dirty="0">
                <a:hlinkClick r:id="rId3"/>
              </a:rPr>
              <a:t>Golden Myanmar &amp; The Alluring Irrawaddy</a:t>
            </a:r>
            <a:r>
              <a:rPr lang="en-US" i="1" dirty="0"/>
              <a:t> </a:t>
            </a:r>
            <a:r>
              <a:rPr lang="en-US" dirty="0"/>
              <a:t>– featuring a deluxe 10-night cruise from Began to Bhamo with hotel stays in Yangon. </a:t>
            </a:r>
          </a:p>
          <a:p>
            <a:pPr marL="183966" indent="-183966">
              <a:buFont typeface="Arial" panose="020B0604020202020204" pitchFamily="34" charset="0"/>
              <a:buChar char="•"/>
            </a:pPr>
            <a:endParaRPr lang="en-US" dirty="0"/>
          </a:p>
          <a:p>
            <a:pPr marL="183966" indent="-183966">
              <a:buFont typeface="Arial" panose="020B0604020202020204" pitchFamily="34" charset="0"/>
              <a:buChar char="•"/>
            </a:pPr>
            <a:r>
              <a:rPr lang="en-US" i="1" dirty="0"/>
              <a:t>Cunard Line </a:t>
            </a:r>
            <a:r>
              <a:rPr lang="en-US" dirty="0"/>
              <a:t>on its 2016 World and Exotic Cruise program will travel to 92 unique destinations, including 32 maiden calls, in 47 countries on sailings up to 121 days aboard </a:t>
            </a:r>
            <a:r>
              <a:rPr lang="en-US" i="1" dirty="0"/>
              <a:t>Queen Mary 2, Queen Victoria</a:t>
            </a:r>
            <a:r>
              <a:rPr lang="en-US" dirty="0"/>
              <a:t> and </a:t>
            </a:r>
            <a:r>
              <a:rPr lang="en-US" i="1" dirty="0"/>
              <a:t>Queen Elizabeth</a:t>
            </a:r>
            <a:r>
              <a:rPr lang="en-US" dirty="0"/>
              <a:t>. </a:t>
            </a:r>
          </a:p>
          <a:p>
            <a:r>
              <a:rPr lang="en-US" dirty="0"/>
              <a:t> </a:t>
            </a:r>
          </a:p>
          <a:p>
            <a:pPr marL="183966" indent="-183966">
              <a:buFont typeface="Arial" panose="020B0604020202020204" pitchFamily="34" charset="0"/>
              <a:buChar char="•"/>
            </a:pPr>
            <a:r>
              <a:rPr lang="en-US" dirty="0"/>
              <a:t>Spitsbergen, part of the Arctic’s Svalbard Islands and home to nearly 3,000 polar bears, is the focus of a new program of  Explorer voyages offered by </a:t>
            </a:r>
            <a:r>
              <a:rPr lang="en-US" i="1" dirty="0"/>
              <a:t>Hurtigruten. </a:t>
            </a:r>
          </a:p>
          <a:p>
            <a:pPr marL="183966" indent="-183966">
              <a:buFont typeface="Arial" panose="020B0604020202020204" pitchFamily="34" charset="0"/>
              <a:buChar char="•"/>
            </a:pPr>
            <a:endParaRPr lang="en-US" dirty="0"/>
          </a:p>
          <a:p>
            <a:pPr marL="183966" indent="-183966">
              <a:buFont typeface="Arial" panose="020B0604020202020204" pitchFamily="34" charset="0"/>
              <a:buChar char="•"/>
            </a:pPr>
            <a:r>
              <a:rPr lang="en-US" i="1" dirty="0"/>
              <a:t>Princess Cruises </a:t>
            </a:r>
            <a:r>
              <a:rPr lang="en-US" dirty="0"/>
              <a:t>will once again offer an exciting season sailing from the two home ports of Tokyo (Yokohama) and Kobe. </a:t>
            </a:r>
            <a:br>
              <a:rPr lang="en-US" dirty="0"/>
            </a:br>
            <a:endParaRPr lang="en-US" dirty="0"/>
          </a:p>
        </p:txBody>
      </p:sp>
      <p:sp>
        <p:nvSpPr>
          <p:cNvPr id="4" name="Slide Number Placeholder 3"/>
          <p:cNvSpPr>
            <a:spLocks noGrp="1"/>
          </p:cNvSpPr>
          <p:nvPr>
            <p:ph type="sldNum" sz="quarter" idx="10"/>
          </p:nvPr>
        </p:nvSpPr>
        <p:spPr/>
        <p:txBody>
          <a:bodyPr/>
          <a:lstStyle/>
          <a:p>
            <a:fld id="{79694DA0-3EDC-424C-9B59-A7761C7E6FBF}" type="slidenum">
              <a:rPr lang="en-US" smtClean="0"/>
              <a:pPr/>
              <a:t>9</a:t>
            </a:fld>
            <a:endParaRPr lang="en-US" dirty="0"/>
          </a:p>
        </p:txBody>
      </p:sp>
    </p:spTree>
    <p:extLst>
      <p:ext uri="{BB962C8B-B14F-4D97-AF65-F5344CB8AC3E}">
        <p14:creationId xmlns:p14="http://schemas.microsoft.com/office/powerpoint/2010/main" val="368954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5396" y="4861442"/>
            <a:ext cx="6288508" cy="4605576"/>
          </a:xfrm>
        </p:spPr>
        <p:txBody>
          <a:bodyPr/>
          <a:lstStyle/>
          <a:p>
            <a:pPr>
              <a:spcBef>
                <a:spcPts val="322"/>
              </a:spcBef>
              <a:spcAft>
                <a:spcPts val="322"/>
              </a:spcAft>
            </a:pPr>
            <a:r>
              <a:rPr lang="en-US" dirty="0"/>
              <a:t>Caribbean will always</a:t>
            </a:r>
            <a:r>
              <a:rPr lang="en-US" baseline="0" dirty="0"/>
              <a:t> be queen for the cruise industry.</a:t>
            </a:r>
          </a:p>
          <a:p>
            <a:pPr>
              <a:spcBef>
                <a:spcPts val="322"/>
              </a:spcBef>
              <a:spcAft>
                <a:spcPts val="322"/>
              </a:spcAft>
            </a:pPr>
            <a:endParaRPr lang="en-US" baseline="0" dirty="0"/>
          </a:p>
          <a:p>
            <a:pPr marL="182593" indent="-182593">
              <a:spcBef>
                <a:spcPts val="322"/>
              </a:spcBef>
              <a:spcAft>
                <a:spcPts val="322"/>
              </a:spcAft>
              <a:buFont typeface="Arial" panose="020B0604020202020204" pitchFamily="34" charset="0"/>
              <a:buChar char="•"/>
            </a:pPr>
            <a:r>
              <a:rPr lang="en-US" baseline="0" dirty="0"/>
              <a:t>It owns more than a third of the </a:t>
            </a:r>
            <a:r>
              <a:rPr lang="en-US" dirty="0"/>
              <a:t>global deployment capacity market share in 2015 for available beds.</a:t>
            </a:r>
          </a:p>
          <a:p>
            <a:pPr marL="182593" indent="-182593">
              <a:spcBef>
                <a:spcPts val="322"/>
              </a:spcBef>
              <a:spcAft>
                <a:spcPts val="322"/>
              </a:spcAft>
              <a:buFont typeface="Arial" panose="020B0604020202020204" pitchFamily="34" charset="0"/>
              <a:buChar char="•"/>
            </a:pPr>
            <a:endParaRPr lang="en-US" dirty="0"/>
          </a:p>
          <a:p>
            <a:pPr marL="182593" indent="-182593">
              <a:spcBef>
                <a:spcPts val="322"/>
              </a:spcBef>
              <a:spcAft>
                <a:spcPts val="322"/>
              </a:spcAft>
              <a:buFont typeface="Arial" panose="020B0604020202020204" pitchFamily="34" charset="0"/>
              <a:buChar char="•"/>
            </a:pPr>
            <a:r>
              <a:rPr lang="en-US" dirty="0"/>
              <a:t>At the same time, we do see that people are expanding their horizons.</a:t>
            </a:r>
          </a:p>
          <a:p>
            <a:pPr marL="182593" indent="-182593">
              <a:spcBef>
                <a:spcPts val="322"/>
              </a:spcBef>
              <a:spcAft>
                <a:spcPts val="322"/>
              </a:spcAft>
              <a:buFont typeface="Arial" panose="020B0604020202020204" pitchFamily="34" charset="0"/>
              <a:buChar char="•"/>
            </a:pPr>
            <a:endParaRPr lang="en-US" dirty="0"/>
          </a:p>
          <a:p>
            <a:pPr marL="182593" indent="-182593">
              <a:spcBef>
                <a:spcPts val="322"/>
              </a:spcBef>
              <a:spcAft>
                <a:spcPts val="322"/>
              </a:spcAft>
              <a:buFont typeface="Arial" panose="020B0604020202020204" pitchFamily="34" charset="0"/>
              <a:buChar char="•"/>
            </a:pPr>
            <a:r>
              <a:rPr lang="en-US" dirty="0"/>
              <a:t>The Mediterranean continues to grow and there is deployment of more ships to other destinations, like China and Australia.</a:t>
            </a:r>
          </a:p>
          <a:p>
            <a:pPr marL="182593" indent="-182593">
              <a:spcBef>
                <a:spcPts val="322"/>
              </a:spcBef>
              <a:spcAft>
                <a:spcPts val="322"/>
              </a:spcAft>
              <a:buFont typeface="Arial" panose="020B0604020202020204" pitchFamily="34" charset="0"/>
              <a:buChar char="•"/>
            </a:pPr>
            <a:endParaRPr lang="en-US" dirty="0"/>
          </a:p>
          <a:p>
            <a:pPr marL="182593" indent="-182593">
              <a:spcBef>
                <a:spcPts val="322"/>
              </a:spcBef>
              <a:spcAft>
                <a:spcPts val="322"/>
              </a:spcAft>
              <a:buFont typeface="Arial" panose="020B0604020202020204" pitchFamily="34" charset="0"/>
              <a:buChar char="•"/>
            </a:pPr>
            <a:r>
              <a:rPr lang="en-US" dirty="0"/>
              <a:t>For the close to home North American traveler, we’ve learned that:  </a:t>
            </a:r>
          </a:p>
          <a:p>
            <a:pPr marL="673169" lvl="1" indent="-182593">
              <a:spcBef>
                <a:spcPts val="322"/>
              </a:spcBef>
              <a:spcAft>
                <a:spcPts val="322"/>
              </a:spcAft>
              <a:buFont typeface="Arial" panose="020B0604020202020204" pitchFamily="34" charset="0"/>
              <a:buChar char="•"/>
            </a:pPr>
            <a:r>
              <a:rPr lang="en-US" dirty="0"/>
              <a:t>About half (49%) of the market profile respondents are aware of close-to-home North American ports of embarkation.</a:t>
            </a:r>
          </a:p>
          <a:p>
            <a:pPr marL="673169" lvl="1" indent="-182593">
              <a:spcBef>
                <a:spcPts val="322"/>
              </a:spcBef>
              <a:spcAft>
                <a:spcPts val="322"/>
              </a:spcAft>
              <a:buFont typeface="Arial" panose="020B0604020202020204" pitchFamily="34" charset="0"/>
              <a:buChar char="•"/>
            </a:pPr>
            <a:r>
              <a:rPr lang="en-US" dirty="0"/>
              <a:t>A third (33%) have selected a cruise because of the proximity of the embarkation port.</a:t>
            </a:r>
          </a:p>
          <a:p>
            <a:pPr lvl="0"/>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fld id="{79694DA0-3EDC-424C-9B59-A7761C7E6FBF}" type="slidenum">
              <a:rPr lang="en-US" smtClean="0"/>
              <a:pPr/>
              <a:t>10</a:t>
            </a:fld>
            <a:endParaRPr lang="en-US" dirty="0"/>
          </a:p>
        </p:txBody>
      </p:sp>
    </p:spTree>
    <p:extLst>
      <p:ext uri="{BB962C8B-B14F-4D97-AF65-F5344CB8AC3E}">
        <p14:creationId xmlns:p14="http://schemas.microsoft.com/office/powerpoint/2010/main" val="53072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61336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pt-BR"/>
          </a:p>
        </p:txBody>
      </p:sp>
      <p:sp>
        <p:nvSpPr>
          <p:cNvPr id="3" name="Espaço Reservado para Rodapé 4"/>
          <p:cNvSpPr>
            <a:spLocks noGrp="1"/>
          </p:cNvSpPr>
          <p:nvPr>
            <p:ph type="ftr" sz="quarter" idx="11"/>
          </p:nvPr>
        </p:nvSpPr>
        <p:spPr>
          <a:xfrm>
            <a:off x="3124200" y="4767263"/>
            <a:ext cx="2895600" cy="273844"/>
          </a:xfrm>
          <a:prstGeom prst="rect">
            <a:avLst/>
          </a:prstGeom>
        </p:spPr>
        <p:txBody>
          <a:bodyPr/>
          <a:lstStyle>
            <a:lvl1pPr>
              <a:defRPr/>
            </a:lvl1pPr>
          </a:lstStyle>
          <a:p>
            <a:pPr>
              <a:defRPr/>
            </a:pPr>
            <a:r>
              <a:rPr lang="pt-BR"/>
              <a:t>1</a:t>
            </a:r>
          </a:p>
        </p:txBody>
      </p:sp>
      <p:sp>
        <p:nvSpPr>
          <p:cNvPr id="4" name="Espaço Reservado para Número de Slide 5"/>
          <p:cNvSpPr>
            <a:spLocks noGrp="1"/>
          </p:cNvSpPr>
          <p:nvPr>
            <p:ph type="sldNum" sz="quarter" idx="12"/>
          </p:nvPr>
        </p:nvSpPr>
        <p:spPr/>
        <p:txBody>
          <a:bodyPr/>
          <a:lstStyle>
            <a:lvl1pPr>
              <a:defRPr/>
            </a:lvl1pPr>
          </a:lstStyle>
          <a:p>
            <a:pPr>
              <a:defRPr/>
            </a:pPr>
            <a:fld id="{13CEA22C-BA10-4A03-9CBE-07A5FA864139}" type="slidenum">
              <a:rPr lang="pt-BR" altLang="en-US"/>
              <a:pPr>
                <a:defRPr/>
              </a:pPr>
              <a:t>‹#›</a:t>
            </a:fld>
            <a:endParaRPr lang="pt-BR" altLang="en-US"/>
          </a:p>
        </p:txBody>
      </p:sp>
    </p:spTree>
    <p:extLst>
      <p:ext uri="{BB962C8B-B14F-4D97-AF65-F5344CB8AC3E}">
        <p14:creationId xmlns:p14="http://schemas.microsoft.com/office/powerpoint/2010/main" val="371119783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388420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339484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174" y="0"/>
            <a:ext cx="2286000" cy="5143500"/>
          </a:xfrm>
        </p:spPr>
        <p:txBody>
          <a:bodyPr/>
          <a:lstStyle/>
          <a:p>
            <a:endParaRPr lang="en-US" dirty="0"/>
          </a:p>
        </p:txBody>
      </p:sp>
      <p:sp>
        <p:nvSpPr>
          <p:cNvPr id="7" name="Picture Placeholder 6"/>
          <p:cNvSpPr>
            <a:spLocks noGrp="1"/>
          </p:cNvSpPr>
          <p:nvPr>
            <p:ph type="pic" sz="quarter" idx="14"/>
          </p:nvPr>
        </p:nvSpPr>
        <p:spPr>
          <a:xfrm>
            <a:off x="2286348" y="0"/>
            <a:ext cx="2286000" cy="5143500"/>
          </a:xfrm>
        </p:spPr>
        <p:txBody>
          <a:bodyPr/>
          <a:lstStyle/>
          <a:p>
            <a:endParaRPr lang="en-US" dirty="0"/>
          </a:p>
        </p:txBody>
      </p:sp>
      <p:sp>
        <p:nvSpPr>
          <p:cNvPr id="9" name="Picture Placeholder 8"/>
          <p:cNvSpPr>
            <a:spLocks noGrp="1"/>
          </p:cNvSpPr>
          <p:nvPr>
            <p:ph type="pic" sz="quarter" idx="15"/>
          </p:nvPr>
        </p:nvSpPr>
        <p:spPr>
          <a:xfrm>
            <a:off x="4572522" y="0"/>
            <a:ext cx="2285132" cy="5143500"/>
          </a:xfrm>
        </p:spPr>
        <p:txBody>
          <a:bodyPr/>
          <a:lstStyle/>
          <a:p>
            <a:endParaRPr lang="en-US" dirty="0"/>
          </a:p>
        </p:txBody>
      </p:sp>
      <p:sp>
        <p:nvSpPr>
          <p:cNvPr id="11" name="Picture Placeholder 10"/>
          <p:cNvSpPr>
            <a:spLocks noGrp="1"/>
          </p:cNvSpPr>
          <p:nvPr>
            <p:ph type="pic" sz="quarter" idx="16"/>
          </p:nvPr>
        </p:nvSpPr>
        <p:spPr>
          <a:xfrm>
            <a:off x="6857828" y="0"/>
            <a:ext cx="2286000" cy="5148072"/>
          </a:xfrm>
        </p:spPr>
        <p:txBody>
          <a:bodyPr/>
          <a:lstStyle/>
          <a:p>
            <a:endParaRPr lang="en-US" dirty="0"/>
          </a:p>
        </p:txBody>
      </p:sp>
      <p:sp>
        <p:nvSpPr>
          <p:cNvPr id="2" name="Title 1"/>
          <p:cNvSpPr>
            <a:spLocks noGrp="1"/>
          </p:cNvSpPr>
          <p:nvPr>
            <p:ph type="title" hasCustomPrompt="1"/>
          </p:nvPr>
        </p:nvSpPr>
        <p:spPr>
          <a:xfrm>
            <a:off x="457200" y="3807494"/>
            <a:ext cx="8229600" cy="857250"/>
          </a:xfrm>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
        <p:nvSpPr>
          <p:cNvPr id="3" name="Content Placeholder 2"/>
          <p:cNvSpPr>
            <a:spLocks noGrp="1"/>
          </p:cNvSpPr>
          <p:nvPr>
            <p:ph idx="1" hasCustomPrompt="1"/>
          </p:nvPr>
        </p:nvSpPr>
        <p:spPr>
          <a:xfrm>
            <a:off x="457200" y="1270272"/>
            <a:ext cx="8229600" cy="25372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5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7" name="Picture Placeholder 4"/>
          <p:cNvSpPr>
            <a:spLocks noGrp="1"/>
          </p:cNvSpPr>
          <p:nvPr>
            <p:ph type="pic" sz="quarter" idx="14"/>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57200" y="1270272"/>
            <a:ext cx="3978235"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
        <p:nvSpPr>
          <p:cNvPr id="5" name="Text Placeholder 4"/>
          <p:cNvSpPr>
            <a:spLocks noGrp="1"/>
          </p:cNvSpPr>
          <p:nvPr>
            <p:ph type="body" sz="quarter" idx="13" hasCustomPrompt="1"/>
          </p:nvPr>
        </p:nvSpPr>
        <p:spPr>
          <a:xfrm>
            <a:off x="4708525" y="1270272"/>
            <a:ext cx="3978275"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88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1 Photo">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57200" y="1270272"/>
            <a:ext cx="458519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
        <p:nvSpPr>
          <p:cNvPr id="7" name="Picture Placeholder 6"/>
          <p:cNvSpPr>
            <a:spLocks noGrp="1"/>
          </p:cNvSpPr>
          <p:nvPr>
            <p:ph type="pic" sz="quarter" idx="14"/>
          </p:nvPr>
        </p:nvSpPr>
        <p:spPr>
          <a:xfrm>
            <a:off x="5378549" y="1353862"/>
            <a:ext cx="3310213" cy="3310213"/>
          </a:xfrm>
        </p:spPr>
        <p:txBody>
          <a:bodyPr/>
          <a:lstStyle/>
          <a:p>
            <a:endParaRPr lang="en-US" dirty="0"/>
          </a:p>
        </p:txBody>
      </p:sp>
    </p:spTree>
    <p:extLst>
      <p:ext uri="{BB962C8B-B14F-4D97-AF65-F5344CB8AC3E}">
        <p14:creationId xmlns:p14="http://schemas.microsoft.com/office/powerpoint/2010/main" val="122027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111203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5143500"/>
          </a:xfrm>
        </p:spPr>
        <p:txBody>
          <a:body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279851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5143500"/>
          </a:xfrm>
        </p:spPr>
        <p:txBody>
          <a:bodyPr/>
          <a:lstStyle/>
          <a:p>
            <a:endParaRPr lang="en-US" dirty="0"/>
          </a:p>
        </p:txBody>
      </p:sp>
      <p:sp>
        <p:nvSpPr>
          <p:cNvPr id="3" name="Content Placeholder 2"/>
          <p:cNvSpPr>
            <a:spLocks noGrp="1"/>
          </p:cNvSpPr>
          <p:nvPr>
            <p:ph idx="1" hasCustomPrompt="1"/>
          </p:nvPr>
        </p:nvSpPr>
        <p:spPr>
          <a:xfrm>
            <a:off x="457200" y="513650"/>
            <a:ext cx="8229600" cy="41230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7150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10" name="Picture Placeholder 26" descr="calm_ocean.jp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Chart Placeholder 7"/>
          <p:cNvSpPr>
            <a:spLocks noGrp="1"/>
          </p:cNvSpPr>
          <p:nvPr>
            <p:ph type="chart" sz="quarter" idx="13"/>
          </p:nvPr>
        </p:nvSpPr>
        <p:spPr>
          <a:xfrm>
            <a:off x="457200" y="1270000"/>
            <a:ext cx="8229600" cy="3394075"/>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406950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57200" y="1270272"/>
            <a:ext cx="3978235"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
        <p:nvSpPr>
          <p:cNvPr id="5" name="Text Placeholder 4"/>
          <p:cNvSpPr>
            <a:spLocks noGrp="1"/>
          </p:cNvSpPr>
          <p:nvPr>
            <p:ph type="body" sz="quarter" idx="13" hasCustomPrompt="1"/>
          </p:nvPr>
        </p:nvSpPr>
        <p:spPr>
          <a:xfrm>
            <a:off x="4708525" y="1270272"/>
            <a:ext cx="3978275"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6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5143500"/>
          </a:xfrm>
        </p:spPr>
        <p:txBody>
          <a:bodyPr/>
          <a:lstStyle/>
          <a:p>
            <a:endParaRPr lang="en-US" dirty="0"/>
          </a:p>
        </p:txBody>
      </p:sp>
      <p:sp>
        <p:nvSpPr>
          <p:cNvPr id="4" name="SmartArt Placeholder 3"/>
          <p:cNvSpPr>
            <a:spLocks noGrp="1"/>
          </p:cNvSpPr>
          <p:nvPr>
            <p:ph type="dgm" sz="quarter" idx="14"/>
          </p:nvPr>
        </p:nvSpPr>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162835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0"/>
            <a:ext cx="9144000" cy="5143500"/>
          </a:xfrm>
        </p:spPr>
        <p:txBody>
          <a:bodyPr/>
          <a:lstStyle/>
          <a:p>
            <a:endParaRPr lang="en-US" dirty="0"/>
          </a:p>
        </p:txBody>
      </p:sp>
      <p:sp>
        <p:nvSpPr>
          <p:cNvPr id="5" name="Table Placeholder 4"/>
          <p:cNvSpPr>
            <a:spLocks noGrp="1"/>
          </p:cNvSpPr>
          <p:nvPr>
            <p:ph type="tbl" sz="quarter" idx="15"/>
          </p:nvPr>
        </p:nvSpPr>
        <p:spPr>
          <a:xfrm>
            <a:off x="457200" y="1270000"/>
            <a:ext cx="8229600" cy="3394075"/>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286621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651FD3B-EDAB-43C2-8DD3-B9E21FF92BEF}" type="datetimeFigureOut">
              <a:rPr lang="en-US" smtClean="0"/>
              <a:pPr/>
              <a:t>8/23/2016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BA1F468-17CF-4443-A89C-A755D7F622CF}" type="slidenum">
              <a:rPr lang="en-US" smtClean="0"/>
              <a:pPr/>
              <a:t>‹#›</a:t>
            </a:fld>
            <a:endParaRPr lang="en-US" dirty="0"/>
          </a:p>
        </p:txBody>
      </p:sp>
    </p:spTree>
    <p:extLst>
      <p:ext uri="{BB962C8B-B14F-4D97-AF65-F5344CB8AC3E}">
        <p14:creationId xmlns:p14="http://schemas.microsoft.com/office/powerpoint/2010/main" val="269278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16827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pt-BR"/>
          </a:p>
        </p:txBody>
      </p:sp>
      <p:sp>
        <p:nvSpPr>
          <p:cNvPr id="3" name="Espaço Reservado para Rodapé 4"/>
          <p:cNvSpPr>
            <a:spLocks noGrp="1"/>
          </p:cNvSpPr>
          <p:nvPr>
            <p:ph type="ftr" sz="quarter" idx="11"/>
          </p:nvPr>
        </p:nvSpPr>
        <p:spPr>
          <a:xfrm>
            <a:off x="3124200" y="4767263"/>
            <a:ext cx="2895600" cy="273844"/>
          </a:xfrm>
          <a:prstGeom prst="rect">
            <a:avLst/>
          </a:prstGeom>
        </p:spPr>
        <p:txBody>
          <a:bodyPr/>
          <a:lstStyle>
            <a:lvl1pPr>
              <a:defRPr/>
            </a:lvl1pPr>
          </a:lstStyle>
          <a:p>
            <a:pPr>
              <a:defRPr/>
            </a:pPr>
            <a:r>
              <a:rPr lang="pt-BR"/>
              <a:t>1</a:t>
            </a:r>
          </a:p>
        </p:txBody>
      </p:sp>
      <p:sp>
        <p:nvSpPr>
          <p:cNvPr id="4" name="Espaço Reservado para Número de Slide 5"/>
          <p:cNvSpPr>
            <a:spLocks noGrp="1"/>
          </p:cNvSpPr>
          <p:nvPr>
            <p:ph type="sldNum" sz="quarter" idx="12"/>
          </p:nvPr>
        </p:nvSpPr>
        <p:spPr/>
        <p:txBody>
          <a:bodyPr/>
          <a:lstStyle>
            <a:lvl1pPr>
              <a:defRPr/>
            </a:lvl1pPr>
          </a:lstStyle>
          <a:p>
            <a:pPr>
              <a:defRPr/>
            </a:pPr>
            <a:fld id="{64F25B54-6BA3-476B-8300-63E8BDF7D47A}" type="slidenum">
              <a:rPr lang="pt-BR" altLang="en-US"/>
              <a:pPr>
                <a:defRPr/>
              </a:pPr>
              <a:t>‹#›</a:t>
            </a:fld>
            <a:endParaRPr lang="pt-BR" altLang="en-US"/>
          </a:p>
        </p:txBody>
      </p:sp>
    </p:spTree>
    <p:extLst>
      <p:ext uri="{BB962C8B-B14F-4D97-AF65-F5344CB8AC3E}">
        <p14:creationId xmlns:p14="http://schemas.microsoft.com/office/powerpoint/2010/main" val="106940063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lvl1pPr>
              <a:defRPr/>
            </a:lvl1pPr>
          </a:lstStyle>
          <a:p>
            <a:pPr>
              <a:defRPr/>
            </a:pPr>
            <a:r>
              <a:rPr lang="pt-BR"/>
              <a:t>1</a:t>
            </a:r>
          </a:p>
        </p:txBody>
      </p:sp>
      <p:sp>
        <p:nvSpPr>
          <p:cNvPr id="6" name="Espaço Reservado para Número de Slide 5"/>
          <p:cNvSpPr>
            <a:spLocks noGrp="1"/>
          </p:cNvSpPr>
          <p:nvPr>
            <p:ph type="sldNum" sz="quarter" idx="12"/>
          </p:nvPr>
        </p:nvSpPr>
        <p:spPr/>
        <p:txBody>
          <a:bodyPr/>
          <a:lstStyle>
            <a:lvl1pPr>
              <a:defRPr/>
            </a:lvl1pPr>
          </a:lstStyle>
          <a:p>
            <a:pPr>
              <a:defRPr/>
            </a:pPr>
            <a:fld id="{0D10371F-C058-469A-92A1-44661B98CAA0}" type="slidenum">
              <a:rPr lang="pt-BR" altLang="en-US"/>
              <a:pPr>
                <a:defRPr/>
              </a:pPr>
              <a:t>‹#›</a:t>
            </a:fld>
            <a:endParaRPr lang="pt-BR" altLang="en-US"/>
          </a:p>
        </p:txBody>
      </p:sp>
    </p:spTree>
    <p:extLst>
      <p:ext uri="{BB962C8B-B14F-4D97-AF65-F5344CB8AC3E}">
        <p14:creationId xmlns:p14="http://schemas.microsoft.com/office/powerpoint/2010/main" val="207834904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180290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5143500"/>
          </a:xfrm>
        </p:spPr>
        <p:txBody>
          <a:body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84141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1">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32694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7" name="Picture Placeholder 4"/>
          <p:cNvSpPr>
            <a:spLocks noGrp="1"/>
          </p:cNvSpPr>
          <p:nvPr>
            <p:ph type="pic" sz="quarter" idx="14"/>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1">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457200" y="1270272"/>
            <a:ext cx="3978235"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
        <p:nvSpPr>
          <p:cNvPr id="5" name="Text Placeholder 4"/>
          <p:cNvSpPr>
            <a:spLocks noGrp="1"/>
          </p:cNvSpPr>
          <p:nvPr>
            <p:ph type="body" sz="quarter" idx="13" hasCustomPrompt="1"/>
          </p:nvPr>
        </p:nvSpPr>
        <p:spPr>
          <a:xfrm>
            <a:off x="4708525" y="1270272"/>
            <a:ext cx="3978275"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330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1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57200" y="1270272"/>
            <a:ext cx="458519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
        <p:nvSpPr>
          <p:cNvPr id="7" name="Picture Placeholder 6"/>
          <p:cNvSpPr>
            <a:spLocks noGrp="1"/>
          </p:cNvSpPr>
          <p:nvPr>
            <p:ph type="pic" sz="quarter" idx="14"/>
          </p:nvPr>
        </p:nvSpPr>
        <p:spPr>
          <a:xfrm>
            <a:off x="5378549" y="1353862"/>
            <a:ext cx="3310213" cy="3310213"/>
          </a:xfrm>
        </p:spPr>
        <p:txBody>
          <a:bodyPr/>
          <a:lstStyle/>
          <a:p>
            <a:endParaRPr lang="en-US" dirty="0"/>
          </a:p>
        </p:txBody>
      </p:sp>
    </p:spTree>
    <p:extLst>
      <p:ext uri="{BB962C8B-B14F-4D97-AF65-F5344CB8AC3E}">
        <p14:creationId xmlns:p14="http://schemas.microsoft.com/office/powerpoint/2010/main" val="270092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1 Photo">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1">
                <a:solidFill>
                  <a:srgbClr val="FFFFFF"/>
                </a:solidFill>
              </a:defRPr>
            </a:lvl1pPr>
          </a:lstStyle>
          <a:p>
            <a:r>
              <a:rPr lang="en-US" dirty="0"/>
              <a:t>Click To Edit Master Title Style</a:t>
            </a:r>
          </a:p>
        </p:txBody>
      </p:sp>
      <p:sp>
        <p:nvSpPr>
          <p:cNvPr id="3" name="Content Placeholder 2"/>
          <p:cNvSpPr>
            <a:spLocks noGrp="1"/>
          </p:cNvSpPr>
          <p:nvPr>
            <p:ph idx="1" hasCustomPrompt="1"/>
          </p:nvPr>
        </p:nvSpPr>
        <p:spPr>
          <a:xfrm>
            <a:off x="457200" y="1270272"/>
            <a:ext cx="458519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
        <p:nvSpPr>
          <p:cNvPr id="7" name="Picture Placeholder 6"/>
          <p:cNvSpPr>
            <a:spLocks noGrp="1"/>
          </p:cNvSpPr>
          <p:nvPr>
            <p:ph type="pic" sz="quarter" idx="14"/>
          </p:nvPr>
        </p:nvSpPr>
        <p:spPr>
          <a:xfrm>
            <a:off x="5378549" y="1353862"/>
            <a:ext cx="3310213" cy="3310213"/>
          </a:xfrm>
        </p:spPr>
        <p:txBody>
          <a:bodyPr/>
          <a:lstStyle/>
          <a:p>
            <a:endParaRPr lang="en-US" dirty="0"/>
          </a:p>
        </p:txBody>
      </p:sp>
    </p:spTree>
    <p:extLst>
      <p:ext uri="{BB962C8B-B14F-4D97-AF65-F5344CB8AC3E}">
        <p14:creationId xmlns:p14="http://schemas.microsoft.com/office/powerpoint/2010/main" val="32318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5143500"/>
          </a:xfrm>
        </p:spPr>
        <p:txBody>
          <a:bodyPr/>
          <a:lstStyle/>
          <a:p>
            <a:endParaRPr lang="en-US" dirty="0"/>
          </a:p>
        </p:txBody>
      </p:sp>
      <p:sp>
        <p:nvSpPr>
          <p:cNvPr id="2" name="Title 1"/>
          <p:cNvSpPr>
            <a:spLocks noGrp="1"/>
          </p:cNvSpPr>
          <p:nvPr>
            <p:ph type="title" hasCustomPrompt="1"/>
          </p:nvPr>
        </p:nvSpPr>
        <p:spPr/>
        <p:txBody>
          <a:bodyPr/>
          <a:lstStyle>
            <a:lvl1pPr>
              <a:defRPr b="1">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6152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0" y="0"/>
            <a:ext cx="9144000" cy="5143500"/>
          </a:xfrm>
        </p:spPr>
        <p:txBody>
          <a:bodyPr/>
          <a:lstStyle/>
          <a:p>
            <a:endParaRPr lang="en-US" dirty="0"/>
          </a:p>
        </p:txBody>
      </p:sp>
      <p:sp>
        <p:nvSpPr>
          <p:cNvPr id="3" name="Content Placeholder 2"/>
          <p:cNvSpPr>
            <a:spLocks noGrp="1"/>
          </p:cNvSpPr>
          <p:nvPr>
            <p:ph idx="1" hasCustomPrompt="1"/>
          </p:nvPr>
        </p:nvSpPr>
        <p:spPr>
          <a:xfrm>
            <a:off x="457200" y="513650"/>
            <a:ext cx="8229600" cy="41230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48354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9144000" cy="5143500"/>
          </a:xfrm>
        </p:spPr>
        <p:txBody>
          <a:bodyPr/>
          <a:lstStyle/>
          <a:p>
            <a:endParaRPr lang="en-US" dirty="0"/>
          </a:p>
        </p:txBody>
      </p:sp>
      <p:sp>
        <p:nvSpPr>
          <p:cNvPr id="8" name="Chart Placeholder 7"/>
          <p:cNvSpPr>
            <a:spLocks noGrp="1"/>
          </p:cNvSpPr>
          <p:nvPr>
            <p:ph type="chart" sz="quarter" idx="13"/>
          </p:nvPr>
        </p:nvSpPr>
        <p:spPr>
          <a:xfrm>
            <a:off x="457200" y="1270000"/>
            <a:ext cx="8229600" cy="3394075"/>
          </a:xfrm>
        </p:spPr>
        <p:txBody>
          <a:bodyPr/>
          <a:lstStyle/>
          <a:p>
            <a:endParaRPr lang="en-US" dirty="0"/>
          </a:p>
        </p:txBody>
      </p:sp>
      <p:sp>
        <p:nvSpPr>
          <p:cNvPr id="2" name="Title 1"/>
          <p:cNvSpPr>
            <a:spLocks noGrp="1"/>
          </p:cNvSpPr>
          <p:nvPr>
            <p:ph type="title" hasCustomPrompt="1"/>
          </p:nvPr>
        </p:nvSpPr>
        <p:spPr/>
        <p:txBody>
          <a:bodyPr/>
          <a:lstStyle>
            <a:lvl1pPr>
              <a:defRPr b="1">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164406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9144000" cy="5143500"/>
          </a:xfrm>
        </p:spPr>
        <p:txBody>
          <a:bodyPr/>
          <a:lstStyle/>
          <a:p>
            <a:endParaRPr lang="en-US" dirty="0"/>
          </a:p>
        </p:txBody>
      </p:sp>
      <p:sp>
        <p:nvSpPr>
          <p:cNvPr id="4" name="SmartArt Placeholder 3"/>
          <p:cNvSpPr>
            <a:spLocks noGrp="1"/>
          </p:cNvSpPr>
          <p:nvPr>
            <p:ph type="dgm" sz="quarter" idx="14"/>
          </p:nvPr>
        </p:nvSpPr>
        <p:spPr/>
        <p:txBody>
          <a:bodyPr/>
          <a:lstStyle/>
          <a:p>
            <a:endParaRPr lang="en-US" dirty="0"/>
          </a:p>
        </p:txBody>
      </p:sp>
      <p:sp>
        <p:nvSpPr>
          <p:cNvPr id="2" name="Title 1"/>
          <p:cNvSpPr>
            <a:spLocks noGrp="1"/>
          </p:cNvSpPr>
          <p:nvPr>
            <p:ph type="title" hasCustomPrompt="1"/>
          </p:nvPr>
        </p:nvSpPr>
        <p:spPr/>
        <p:txBody>
          <a:bodyPr/>
          <a:lstStyle>
            <a:lvl1pPr>
              <a:defRPr b="1">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348971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0"/>
            <a:ext cx="9144000" cy="5143500"/>
          </a:xfrm>
        </p:spPr>
        <p:txBody>
          <a:bodyPr/>
          <a:lstStyle/>
          <a:p>
            <a:endParaRPr lang="en-US" dirty="0"/>
          </a:p>
        </p:txBody>
      </p:sp>
      <p:sp>
        <p:nvSpPr>
          <p:cNvPr id="5" name="Table Placeholder 4"/>
          <p:cNvSpPr>
            <a:spLocks noGrp="1"/>
          </p:cNvSpPr>
          <p:nvPr>
            <p:ph type="tbl" sz="quarter" idx="15"/>
          </p:nvPr>
        </p:nvSpPr>
        <p:spPr>
          <a:xfrm>
            <a:off x="457200" y="1270000"/>
            <a:ext cx="8229600" cy="3394075"/>
          </a:xfrm>
        </p:spPr>
        <p:txBody>
          <a:bodyPr/>
          <a:lstStyle/>
          <a:p>
            <a:endParaRPr lang="en-US" dirty="0"/>
          </a:p>
        </p:txBody>
      </p:sp>
      <p:sp>
        <p:nvSpPr>
          <p:cNvPr id="2" name="Title 1"/>
          <p:cNvSpPr>
            <a:spLocks noGrp="1"/>
          </p:cNvSpPr>
          <p:nvPr>
            <p:ph type="title" hasCustomPrompt="1"/>
          </p:nvPr>
        </p:nvSpPr>
        <p:spPr/>
        <p:txBody>
          <a:bodyPr/>
          <a:lstStyle>
            <a:lvl1pPr>
              <a:defRPr b="1">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168915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7449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2043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513650"/>
            <a:ext cx="8229600" cy="41230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423181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 y="1270000"/>
            <a:ext cx="8229600" cy="3394075"/>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231790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4" name="SmartArt Placeholder 3"/>
          <p:cNvSpPr>
            <a:spLocks noGrp="1"/>
          </p:cNvSpPr>
          <p:nvPr>
            <p:ph type="dgm" sz="quarter" idx="14"/>
          </p:nvPr>
        </p:nvSpPr>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347537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able Placeholder 4"/>
          <p:cNvSpPr>
            <a:spLocks noGrp="1"/>
          </p:cNvSpPr>
          <p:nvPr>
            <p:ph type="tbl" sz="quarter" idx="15"/>
          </p:nvPr>
        </p:nvSpPr>
        <p:spPr>
          <a:xfrm>
            <a:off x="457200" y="1270000"/>
            <a:ext cx="8229600" cy="3394075"/>
          </a:xfrm>
        </p:spPr>
        <p:txBody>
          <a:bodyPr/>
          <a:lstStyle/>
          <a:p>
            <a:endParaRPr lang="en-US" dirty="0"/>
          </a:p>
        </p:txBody>
      </p:sp>
      <p:sp>
        <p:nvSpPr>
          <p:cNvPr id="2" name="Title 1"/>
          <p:cNvSpPr>
            <a:spLocks noGrp="1"/>
          </p:cNvSpPr>
          <p:nvPr>
            <p:ph type="title" hasCustomPrompt="1"/>
          </p:nvPr>
        </p:nvSpPr>
        <p:spPr/>
        <p:txBody>
          <a:bodyPr/>
          <a:lstStyle>
            <a:lvl1pPr>
              <a:defRPr b="0">
                <a:solidFill>
                  <a:schemeClr val="accent4">
                    <a:lumMod val="7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316147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0030"/>
            <a:ext cx="8229600" cy="8572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57200" y="1270272"/>
            <a:ext cx="8229600" cy="339447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7360" y="4767263"/>
            <a:ext cx="506924" cy="273844"/>
          </a:xfrm>
          <a:prstGeom prst="rect">
            <a:avLst/>
          </a:prstGeom>
        </p:spPr>
        <p:txBody>
          <a:bodyPr vert="horz" lIns="91440" tIns="45720" rIns="91440" bIns="45720" rtlCol="0" anchor="ctr"/>
          <a:lstStyle>
            <a:lvl1pPr algn="r">
              <a:defRPr sz="1100">
                <a:solidFill>
                  <a:schemeClr val="bg1">
                    <a:lumMod val="65000"/>
                  </a:schemeClr>
                </a:solidFill>
              </a:defRPr>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1411108475"/>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1" r:id="rId4"/>
    <p:sldLayoutId id="2147483679" r:id="rId5"/>
    <p:sldLayoutId id="2147483652" r:id="rId6"/>
    <p:sldLayoutId id="2147483655" r:id="rId7"/>
    <p:sldLayoutId id="2147483656" r:id="rId8"/>
    <p:sldLayoutId id="2147483657" r:id="rId9"/>
    <p:sldLayoutId id="2147483683"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500" b="0" kern="1200" cap="all">
          <a:solidFill>
            <a:schemeClr val="tx1"/>
          </a:solidFill>
          <a:latin typeface="Century Gothic"/>
          <a:ea typeface="+mj-ea"/>
          <a:cs typeface="Century Gothic"/>
        </a:defRPr>
      </a:lvl1pPr>
    </p:titleStyle>
    <p:bodyStyle>
      <a:lvl1pPr marL="0" indent="0" algn="l" defTabSz="457200" rtl="0" eaLnBrk="1" latinLnBrk="0" hangingPunct="1">
        <a:lnSpc>
          <a:spcPct val="100000"/>
        </a:lnSpc>
        <a:spcBef>
          <a:spcPts val="0"/>
        </a:spcBef>
        <a:spcAft>
          <a:spcPts val="300"/>
        </a:spcAft>
        <a:buFont typeface="Arial"/>
        <a:buNone/>
        <a:defRPr sz="2100" b="1" kern="1200">
          <a:solidFill>
            <a:schemeClr val="accent1"/>
          </a:solidFill>
          <a:latin typeface="+mn-lt"/>
          <a:ea typeface="+mn-ea"/>
          <a:cs typeface="+mn-cs"/>
        </a:defRPr>
      </a:lvl1pPr>
      <a:lvl2pPr marL="0" indent="0" algn="l" defTabSz="457200" rtl="0" eaLnBrk="1" latinLnBrk="0" hangingPunct="1">
        <a:lnSpc>
          <a:spcPct val="100000"/>
        </a:lnSpc>
        <a:spcBef>
          <a:spcPts val="0"/>
        </a:spcBef>
        <a:spcAft>
          <a:spcPts val="300"/>
        </a:spcAft>
        <a:buClr>
          <a:schemeClr val="accent1"/>
        </a:buClr>
        <a:buSzPct val="80000"/>
        <a:buFont typeface="Arial"/>
        <a:buNone/>
        <a:defRPr sz="2100" kern="120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300"/>
        </a:spcAft>
        <a:buClr>
          <a:schemeClr val="accent1"/>
        </a:buClr>
        <a:buSzPct val="80000"/>
        <a:buFont typeface="Arial"/>
        <a:buChar char="•"/>
        <a:defRPr sz="1700" kern="1200">
          <a:solidFill>
            <a:schemeClr val="tx1"/>
          </a:solidFill>
          <a:latin typeface="+mn-lt"/>
          <a:ea typeface="+mn-ea"/>
          <a:cs typeface="+mn-cs"/>
        </a:defRPr>
      </a:lvl3pPr>
      <a:lvl4pPr marL="457200" indent="-228600" algn="l" defTabSz="457200" rtl="0" eaLnBrk="1" latinLnBrk="0" hangingPunct="1">
        <a:lnSpc>
          <a:spcPct val="100000"/>
        </a:lnSpc>
        <a:spcBef>
          <a:spcPts val="0"/>
        </a:spcBef>
        <a:spcAft>
          <a:spcPts val="300"/>
        </a:spcAft>
        <a:buClr>
          <a:schemeClr val="accent3"/>
        </a:buClr>
        <a:buSzPct val="80000"/>
        <a:buFont typeface="Lucida Grande"/>
        <a:buChar char="&gt;"/>
        <a:defRPr sz="1500" kern="1200">
          <a:solidFill>
            <a:schemeClr val="tx1"/>
          </a:solidFill>
          <a:latin typeface="+mn-lt"/>
          <a:ea typeface="+mn-ea"/>
          <a:cs typeface="+mn-cs"/>
        </a:defRPr>
      </a:lvl4pPr>
      <a:lvl5pPr marL="457200" indent="228600" algn="l" defTabSz="457200" rtl="0" eaLnBrk="1" latinLnBrk="0" hangingPunct="1">
        <a:lnSpc>
          <a:spcPct val="100000"/>
        </a:lnSpc>
        <a:spcBef>
          <a:spcPts val="0"/>
        </a:spcBef>
        <a:spcAft>
          <a:spcPts val="300"/>
        </a:spcAft>
        <a:buClr>
          <a:schemeClr val="accent3"/>
        </a:buClr>
        <a:buSzPct val="80000"/>
        <a:buFont typeface="Arial"/>
        <a:buChar char="»"/>
        <a:defRPr sz="13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75000"/>
              </a:schemeClr>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0030"/>
            <a:ext cx="8229600" cy="857250"/>
          </a:xfrm>
          <a:prstGeom prst="rect">
            <a:avLst/>
          </a:prstGeom>
        </p:spPr>
        <p:txBody>
          <a:bodyPr vert="horz" lIns="0" tIns="0" rIns="0" bIns="0" rtlCol="0" anchor="ctr">
            <a:normAutofit/>
          </a:bodyPr>
          <a:lstStyle/>
          <a:p>
            <a:pPr lvl="0"/>
            <a:r>
              <a:rPr lang="en-US" dirty="0"/>
              <a:t>Click To Edit Master Title Style</a:t>
            </a:r>
          </a:p>
        </p:txBody>
      </p:sp>
      <p:sp>
        <p:nvSpPr>
          <p:cNvPr id="3" name="Text Placeholder 2"/>
          <p:cNvSpPr>
            <a:spLocks noGrp="1"/>
          </p:cNvSpPr>
          <p:nvPr>
            <p:ph type="body" idx="1"/>
          </p:nvPr>
        </p:nvSpPr>
        <p:spPr>
          <a:xfrm>
            <a:off x="457200" y="1270272"/>
            <a:ext cx="8229600" cy="339447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7360" y="4767263"/>
            <a:ext cx="506924" cy="273844"/>
          </a:xfrm>
          <a:prstGeom prst="rect">
            <a:avLst/>
          </a:prstGeom>
        </p:spPr>
        <p:txBody>
          <a:bodyPr vert="horz" lIns="91440" tIns="45720" rIns="91440" bIns="45720" rtlCol="0" anchor="ctr"/>
          <a:lstStyle>
            <a:lvl1pPr algn="r">
              <a:defRPr sz="1100">
                <a:solidFill>
                  <a:schemeClr val="bg1">
                    <a:lumMod val="65000"/>
                  </a:schemeClr>
                </a:solidFill>
              </a:defRPr>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520600567"/>
      </p:ext>
    </p:extLst>
  </p:cSld>
  <p:clrMap bg1="lt1" tx1="dk1" bg2="lt2" tx2="dk2" accent1="accent1" accent2="accent2" accent3="accent3" accent4="accent4" accent5="accent5" accent6="accent6" hlink="hlink" folHlink="folHlink"/>
  <p:sldLayoutIdLst>
    <p:sldLayoutId id="2147483659" r:id="rId1"/>
    <p:sldLayoutId id="2147483677" r:id="rId2"/>
    <p:sldLayoutId id="2147483660" r:id="rId3"/>
    <p:sldLayoutId id="2147483661" r:id="rId4"/>
    <p:sldLayoutId id="2147483662" r:id="rId5"/>
    <p:sldLayoutId id="2147483680" r:id="rId6"/>
    <p:sldLayoutId id="2147483663" r:id="rId7"/>
    <p:sldLayoutId id="2147483664" r:id="rId8"/>
    <p:sldLayoutId id="2147483665" r:id="rId9"/>
    <p:sldLayoutId id="2147483666" r:id="rId10"/>
    <p:sldLayoutId id="2147483678" r:id="rId11"/>
    <p:sldLayoutId id="2147483687" r:id="rId12"/>
    <p:sldLayoutId id="2147483691" r:id="rId13"/>
    <p:sldLayoutId id="2147483692" r:id="rId14"/>
    <p:sldLayoutId id="2147483693" r:id="rId15"/>
    <p:sldLayoutId id="214748369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lang="en-US" sz="3500" b="0" kern="1200" cap="all" dirty="0" smtClean="0">
          <a:solidFill>
            <a:srgbClr val="333333"/>
          </a:solidFill>
          <a:latin typeface="Century Gothic"/>
          <a:ea typeface="+mj-ea"/>
          <a:cs typeface="Century Gothic"/>
        </a:defRPr>
      </a:lvl1pPr>
    </p:titleStyle>
    <p:bodyStyle>
      <a:lvl1pPr marL="0" indent="0" algn="l" defTabSz="457200" rtl="0" eaLnBrk="1" latinLnBrk="0" hangingPunct="1">
        <a:lnSpc>
          <a:spcPct val="100000"/>
        </a:lnSpc>
        <a:spcBef>
          <a:spcPts val="0"/>
        </a:spcBef>
        <a:spcAft>
          <a:spcPts val="300"/>
        </a:spcAft>
        <a:buFont typeface="Arial"/>
        <a:buNone/>
        <a:defRPr sz="2100" b="1" kern="1200">
          <a:solidFill>
            <a:schemeClr val="accent1"/>
          </a:solidFill>
          <a:latin typeface="+mn-lt"/>
          <a:ea typeface="+mn-ea"/>
          <a:cs typeface="+mn-cs"/>
        </a:defRPr>
      </a:lvl1pPr>
      <a:lvl2pPr marL="0" indent="0" algn="l" defTabSz="457200" rtl="0" eaLnBrk="1" latinLnBrk="0" hangingPunct="1">
        <a:lnSpc>
          <a:spcPct val="100000"/>
        </a:lnSpc>
        <a:spcBef>
          <a:spcPts val="0"/>
        </a:spcBef>
        <a:spcAft>
          <a:spcPts val="300"/>
        </a:spcAft>
        <a:buClr>
          <a:schemeClr val="accent1"/>
        </a:buClr>
        <a:buSzPct val="80000"/>
        <a:buFont typeface="Arial"/>
        <a:buNone/>
        <a:defRPr sz="2100" kern="120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300"/>
        </a:spcAft>
        <a:buClr>
          <a:schemeClr val="accent1"/>
        </a:buClr>
        <a:buSzPct val="80000"/>
        <a:buFont typeface="Arial"/>
        <a:buChar char="•"/>
        <a:defRPr sz="1700" kern="1200">
          <a:solidFill>
            <a:schemeClr val="tx1"/>
          </a:solidFill>
          <a:latin typeface="+mn-lt"/>
          <a:ea typeface="+mn-ea"/>
          <a:cs typeface="+mn-cs"/>
        </a:defRPr>
      </a:lvl3pPr>
      <a:lvl4pPr marL="457200" indent="-228600" algn="l" defTabSz="457200" rtl="0" eaLnBrk="1" latinLnBrk="0" hangingPunct="1">
        <a:lnSpc>
          <a:spcPct val="100000"/>
        </a:lnSpc>
        <a:spcBef>
          <a:spcPts val="0"/>
        </a:spcBef>
        <a:spcAft>
          <a:spcPts val="300"/>
        </a:spcAft>
        <a:buClr>
          <a:schemeClr val="accent3"/>
        </a:buClr>
        <a:buSzPct val="80000"/>
        <a:buFont typeface="Lucida Grande"/>
        <a:buChar char="&gt;"/>
        <a:defRPr sz="1500" kern="1200">
          <a:solidFill>
            <a:schemeClr val="tx1"/>
          </a:solidFill>
          <a:latin typeface="+mn-lt"/>
          <a:ea typeface="+mn-ea"/>
          <a:cs typeface="+mn-cs"/>
        </a:defRPr>
      </a:lvl4pPr>
      <a:lvl5pPr marL="457200" indent="228600" algn="l" defTabSz="457200" rtl="0" eaLnBrk="1" latinLnBrk="0" hangingPunct="1">
        <a:lnSpc>
          <a:spcPct val="100000"/>
        </a:lnSpc>
        <a:spcBef>
          <a:spcPts val="0"/>
        </a:spcBef>
        <a:spcAft>
          <a:spcPts val="300"/>
        </a:spcAft>
        <a:buClr>
          <a:schemeClr val="accent3"/>
        </a:buClr>
        <a:buSzPct val="80000"/>
        <a:buFont typeface="Arial"/>
        <a:buChar char="»"/>
        <a:defRPr sz="13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75000"/>
              </a:schemeClr>
            </a:gs>
            <a:gs pos="9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90030"/>
            <a:ext cx="8229600" cy="8572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57200" y="1270272"/>
            <a:ext cx="8229600" cy="339447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7360" y="4767263"/>
            <a:ext cx="506924" cy="273844"/>
          </a:xfrm>
          <a:prstGeom prst="rect">
            <a:avLst/>
          </a:prstGeom>
        </p:spPr>
        <p:txBody>
          <a:bodyPr vert="horz" lIns="91440" tIns="45720" rIns="91440" bIns="45720" rtlCol="0" anchor="ctr"/>
          <a:lstStyle>
            <a:lvl1pPr algn="r">
              <a:defRPr sz="1100">
                <a:solidFill>
                  <a:schemeClr val="bg1">
                    <a:lumMod val="65000"/>
                  </a:schemeClr>
                </a:solidFill>
              </a:defRPr>
            </a:lvl1pPr>
          </a:lstStyle>
          <a:p>
            <a:fld id="{387E0156-3CCC-6540-9CAF-97EC375974EC}" type="slidenum">
              <a:rPr lang="en-US" smtClean="0"/>
              <a:pPr/>
              <a:t>‹#›</a:t>
            </a:fld>
            <a:endParaRPr lang="en-US" dirty="0"/>
          </a:p>
        </p:txBody>
      </p:sp>
    </p:spTree>
    <p:extLst>
      <p:ext uri="{BB962C8B-B14F-4D97-AF65-F5344CB8AC3E}">
        <p14:creationId xmlns:p14="http://schemas.microsoft.com/office/powerpoint/2010/main" val="32489135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3500" b="0" kern="1200" cap="all">
          <a:solidFill>
            <a:schemeClr val="bg1"/>
          </a:solidFill>
          <a:latin typeface="Century Gothic"/>
          <a:ea typeface="+mj-ea"/>
          <a:cs typeface="Century Gothic"/>
        </a:defRPr>
      </a:lvl1pPr>
    </p:titleStyle>
    <p:bodyStyle>
      <a:lvl1pPr marL="0" indent="0" algn="l" defTabSz="457200" rtl="0" eaLnBrk="1" latinLnBrk="0" hangingPunct="1">
        <a:lnSpc>
          <a:spcPct val="100000"/>
        </a:lnSpc>
        <a:spcBef>
          <a:spcPts val="0"/>
        </a:spcBef>
        <a:spcAft>
          <a:spcPts val="300"/>
        </a:spcAft>
        <a:buFont typeface="Arial"/>
        <a:buNone/>
        <a:defRPr sz="2100" b="1" kern="1200">
          <a:solidFill>
            <a:schemeClr val="accent1"/>
          </a:solidFill>
          <a:latin typeface="+mn-lt"/>
          <a:ea typeface="+mn-ea"/>
          <a:cs typeface="+mn-cs"/>
        </a:defRPr>
      </a:lvl1pPr>
      <a:lvl2pPr marL="0" indent="0" algn="l" defTabSz="457200" rtl="0" eaLnBrk="1" latinLnBrk="0" hangingPunct="1">
        <a:lnSpc>
          <a:spcPct val="100000"/>
        </a:lnSpc>
        <a:spcBef>
          <a:spcPts val="0"/>
        </a:spcBef>
        <a:spcAft>
          <a:spcPts val="300"/>
        </a:spcAft>
        <a:buClr>
          <a:schemeClr val="accent1"/>
        </a:buClr>
        <a:buSzPct val="80000"/>
        <a:buFont typeface="Arial"/>
        <a:buNone/>
        <a:defRPr sz="2100" kern="1200">
          <a:solidFill>
            <a:srgbClr val="FFFFFF"/>
          </a:solidFill>
          <a:latin typeface="+mn-lt"/>
          <a:ea typeface="+mn-ea"/>
          <a:cs typeface="+mn-cs"/>
        </a:defRPr>
      </a:lvl2pPr>
      <a:lvl3pPr marL="228600" indent="-228600" algn="l" defTabSz="457200" rtl="0" eaLnBrk="1" latinLnBrk="0" hangingPunct="1">
        <a:lnSpc>
          <a:spcPct val="100000"/>
        </a:lnSpc>
        <a:spcBef>
          <a:spcPts val="0"/>
        </a:spcBef>
        <a:spcAft>
          <a:spcPts val="300"/>
        </a:spcAft>
        <a:buClr>
          <a:schemeClr val="accent1"/>
        </a:buClr>
        <a:buSzPct val="80000"/>
        <a:buFont typeface="Arial"/>
        <a:buChar char="•"/>
        <a:defRPr sz="1700" kern="1200">
          <a:solidFill>
            <a:srgbClr val="FFFFFF"/>
          </a:solidFill>
          <a:latin typeface="+mn-lt"/>
          <a:ea typeface="+mn-ea"/>
          <a:cs typeface="+mn-cs"/>
        </a:defRPr>
      </a:lvl3pPr>
      <a:lvl4pPr marL="457200" indent="-228600" algn="l" defTabSz="457200" rtl="0" eaLnBrk="1" latinLnBrk="0" hangingPunct="1">
        <a:lnSpc>
          <a:spcPct val="100000"/>
        </a:lnSpc>
        <a:spcBef>
          <a:spcPts val="0"/>
        </a:spcBef>
        <a:spcAft>
          <a:spcPts val="300"/>
        </a:spcAft>
        <a:buClr>
          <a:schemeClr val="accent3"/>
        </a:buClr>
        <a:buSzPct val="80000"/>
        <a:buFont typeface="Lucida Grande"/>
        <a:buChar char="&gt;"/>
        <a:defRPr sz="1500" kern="1200">
          <a:solidFill>
            <a:srgbClr val="FFFFFF"/>
          </a:solidFill>
          <a:latin typeface="+mn-lt"/>
          <a:ea typeface="+mn-ea"/>
          <a:cs typeface="+mn-cs"/>
        </a:defRPr>
      </a:lvl4pPr>
      <a:lvl5pPr marL="457200" indent="228600" algn="l" defTabSz="457200" rtl="0" eaLnBrk="1" latinLnBrk="0" hangingPunct="1">
        <a:lnSpc>
          <a:spcPct val="100000"/>
        </a:lnSpc>
        <a:spcBef>
          <a:spcPts val="0"/>
        </a:spcBef>
        <a:spcAft>
          <a:spcPts val="300"/>
        </a:spcAft>
        <a:buClr>
          <a:schemeClr val="accent3"/>
        </a:buClr>
        <a:buSzPct val="80000"/>
        <a:buFont typeface="Arial"/>
        <a:buChar char="»"/>
        <a:defRPr sz="13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5.xml"/><Relationship Id="rId5" Type="http://schemas.microsoft.com/office/2007/relationships/hdphoto" Target="../media/hdphoto2.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microsoft.com/office/2007/relationships/hdphoto" Target="../media/hdphoto4.wdp"/><Relationship Id="rId5" Type="http://schemas.openxmlformats.org/officeDocument/2006/relationships/image" Target="../media/image8.jpe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hyperlink" Target="http://www.whatsinpor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06" y="247650"/>
            <a:ext cx="871086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LIAlogo_2-c-NoRegionWithTextSide.png"/>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115151" y="4088508"/>
            <a:ext cx="1680638" cy="586376"/>
          </a:xfrm>
          <a:prstGeom prst="rect">
            <a:avLst/>
          </a:prstGeom>
          <a:effectLst>
            <a:outerShdw blurRad="50800" dist="38100" dir="2700000" algn="tl" rotWithShape="0">
              <a:prstClr val="black">
                <a:alpha val="40000"/>
              </a:prstClr>
            </a:outerShdw>
          </a:effectLst>
        </p:spPr>
      </p:pic>
      <p:sp>
        <p:nvSpPr>
          <p:cNvPr id="14" name="Rectangle 19"/>
          <p:cNvSpPr/>
          <p:nvPr/>
        </p:nvSpPr>
        <p:spPr>
          <a:xfrm>
            <a:off x="231006" y="254670"/>
            <a:ext cx="4487907" cy="1220847"/>
          </a:xfrm>
          <a:prstGeom prst="rect">
            <a:avLst/>
          </a:prstGeom>
        </p:spPr>
        <p:txBody>
          <a:bodyPr wrap="square" anchor="ctr" anchorCtr="0">
            <a:spAutoFit/>
          </a:bodyPr>
          <a:lstStyle/>
          <a:p>
            <a:pPr algn="r">
              <a:spcAft>
                <a:spcPts val="500"/>
              </a:spcAft>
            </a:pPr>
            <a:r>
              <a:rPr lang="en-US" sz="3100" b="1" dirty="0">
                <a:solidFill>
                  <a:srgbClr val="FFFFFF"/>
                </a:solidFill>
                <a:effectLst>
                  <a:outerShdw blurRad="38100" dist="38100" dir="2700000" algn="tl">
                    <a:srgbClr val="000000">
                      <a:alpha val="43137"/>
                    </a:srgbClr>
                  </a:outerShdw>
                </a:effectLst>
                <a:latin typeface="Century Gothic"/>
                <a:cs typeface="Century Gothic"/>
              </a:rPr>
              <a:t>AUDIÊNCIA PÚBLICA</a:t>
            </a:r>
          </a:p>
          <a:p>
            <a:pPr algn="r">
              <a:spcAft>
                <a:spcPts val="500"/>
              </a:spcAft>
            </a:pPr>
            <a:r>
              <a:rPr lang="en-US" sz="1700" b="1" dirty="0" err="1">
                <a:solidFill>
                  <a:srgbClr val="FFFFFF"/>
                </a:solidFill>
                <a:effectLst>
                  <a:outerShdw blurRad="38100" dist="38100" dir="2700000" algn="tl">
                    <a:srgbClr val="000000">
                      <a:alpha val="43137"/>
                    </a:srgbClr>
                  </a:outerShdw>
                </a:effectLst>
              </a:rPr>
              <a:t>Comissão</a:t>
            </a:r>
            <a:r>
              <a:rPr lang="en-US" sz="1700" b="1" dirty="0">
                <a:solidFill>
                  <a:srgbClr val="FFFFFF"/>
                </a:solidFill>
                <a:effectLst>
                  <a:outerShdw blurRad="38100" dist="38100" dir="2700000" algn="tl">
                    <a:srgbClr val="000000">
                      <a:alpha val="43137"/>
                    </a:srgbClr>
                  </a:outerShdw>
                </a:effectLst>
              </a:rPr>
              <a:t> de </a:t>
            </a:r>
            <a:r>
              <a:rPr lang="en-US" sz="1700" b="1" dirty="0" err="1">
                <a:solidFill>
                  <a:srgbClr val="FFFFFF"/>
                </a:solidFill>
                <a:effectLst>
                  <a:outerShdw blurRad="38100" dist="38100" dir="2700000" algn="tl">
                    <a:srgbClr val="000000">
                      <a:alpha val="43137"/>
                    </a:srgbClr>
                  </a:outerShdw>
                </a:effectLst>
              </a:rPr>
              <a:t>Viação</a:t>
            </a:r>
            <a:r>
              <a:rPr lang="en-US" sz="1700" b="1" dirty="0">
                <a:solidFill>
                  <a:srgbClr val="FFFFFF"/>
                </a:solidFill>
                <a:effectLst>
                  <a:outerShdw blurRad="38100" dist="38100" dir="2700000" algn="tl">
                    <a:srgbClr val="000000">
                      <a:alpha val="43137"/>
                    </a:srgbClr>
                  </a:outerShdw>
                </a:effectLst>
              </a:rPr>
              <a:t> e </a:t>
            </a:r>
            <a:r>
              <a:rPr lang="en-US" sz="1700" b="1" dirty="0" err="1">
                <a:solidFill>
                  <a:srgbClr val="FFFFFF"/>
                </a:solidFill>
                <a:effectLst>
                  <a:outerShdw blurRad="38100" dist="38100" dir="2700000" algn="tl">
                    <a:srgbClr val="000000">
                      <a:alpha val="43137"/>
                    </a:srgbClr>
                  </a:outerShdw>
                </a:effectLst>
              </a:rPr>
              <a:t>Transportes</a:t>
            </a:r>
            <a:r>
              <a:rPr lang="en-US" sz="1700" b="1" dirty="0">
                <a:solidFill>
                  <a:srgbClr val="FFFFFF"/>
                </a:solidFill>
                <a:effectLst>
                  <a:outerShdw blurRad="38100" dist="38100" dir="2700000" algn="tl">
                    <a:srgbClr val="000000">
                      <a:alpha val="43137"/>
                    </a:srgbClr>
                  </a:outerShdw>
                </a:effectLst>
              </a:rPr>
              <a:t> – CVT</a:t>
            </a:r>
          </a:p>
          <a:p>
            <a:pPr algn="r">
              <a:spcAft>
                <a:spcPts val="500"/>
              </a:spcAft>
            </a:pPr>
            <a:r>
              <a:rPr lang="en-US" sz="1700" b="1" dirty="0">
                <a:solidFill>
                  <a:srgbClr val="FFFFFF"/>
                </a:solidFill>
                <a:effectLst>
                  <a:outerShdw blurRad="38100" dist="38100" dir="2700000" algn="tl">
                    <a:srgbClr val="000000">
                      <a:alpha val="43137"/>
                    </a:srgbClr>
                  </a:outerShdw>
                </a:effectLst>
              </a:rPr>
              <a:t>24.08.2016 </a:t>
            </a:r>
          </a:p>
        </p:txBody>
      </p:sp>
    </p:spTree>
    <p:extLst>
      <p:ext uri="{BB962C8B-B14F-4D97-AF65-F5344CB8AC3E}">
        <p14:creationId xmlns:p14="http://schemas.microsoft.com/office/powerpoint/2010/main" val="275693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766"/>
            <a:ext cx="8229600" cy="857250"/>
          </a:xfrm>
        </p:spPr>
        <p:txBody>
          <a:bodyPr>
            <a:normAutofit/>
          </a:bodyPr>
          <a:lstStyle/>
          <a:p>
            <a:pPr lvl="0"/>
            <a:r>
              <a:rPr lang="en-US" dirty="0"/>
              <a:t>ONDE ESTÃO OS NAVIOS?</a:t>
            </a:r>
          </a:p>
        </p:txBody>
      </p:sp>
      <p:graphicFrame>
        <p:nvGraphicFramePr>
          <p:cNvPr id="15" name="Chart 14"/>
          <p:cNvGraphicFramePr/>
          <p:nvPr>
            <p:extLst>
              <p:ext uri="{D42A27DB-BD31-4B8C-83A1-F6EECF244321}">
                <p14:modId xmlns:p14="http://schemas.microsoft.com/office/powerpoint/2010/main" val="519061279"/>
              </p:ext>
            </p:extLst>
          </p:nvPr>
        </p:nvGraphicFramePr>
        <p:xfrm>
          <a:off x="-2342110" y="1467819"/>
          <a:ext cx="11219410" cy="3137680"/>
        </p:xfrm>
        <a:graphic>
          <a:graphicData uri="http://schemas.openxmlformats.org/drawingml/2006/chart">
            <c:chart xmlns:c="http://schemas.openxmlformats.org/drawingml/2006/chart" xmlns:r="http://schemas.openxmlformats.org/officeDocument/2006/relationships" r:id="rId3"/>
          </a:graphicData>
        </a:graphic>
      </p:graphicFrame>
      <p:pic>
        <p:nvPicPr>
          <p:cNvPr id="28" name="Picture 2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8470" y="1532033"/>
            <a:ext cx="551357" cy="367571"/>
          </a:xfrm>
          <a:prstGeom prst="rect">
            <a:avLst/>
          </a:prstGeom>
        </p:spPr>
      </p:pic>
      <p:sp>
        <p:nvSpPr>
          <p:cNvPr id="6" name="TextBox 2"/>
          <p:cNvSpPr txBox="1">
            <a:spLocks noChangeArrowheads="1"/>
          </p:cNvSpPr>
          <p:nvPr/>
        </p:nvSpPr>
        <p:spPr bwMode="auto">
          <a:xfrm>
            <a:off x="1921929" y="1692684"/>
            <a:ext cx="4572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100" b="1" dirty="0">
                <a:solidFill>
                  <a:schemeClr val="bg1"/>
                </a:solidFill>
                <a:latin typeface="Arial Narrow Bold"/>
                <a:cs typeface="Arial Narrow Bold"/>
              </a:rPr>
              <a:t>-2.1</a:t>
            </a:r>
          </a:p>
        </p:txBody>
      </p:sp>
      <p:sp>
        <p:nvSpPr>
          <p:cNvPr id="7" name="TextBox 6"/>
          <p:cNvSpPr txBox="1">
            <a:spLocks noChangeArrowheads="1"/>
          </p:cNvSpPr>
          <p:nvPr/>
        </p:nvSpPr>
        <p:spPr bwMode="auto">
          <a:xfrm>
            <a:off x="1921929" y="2068145"/>
            <a:ext cx="4572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100" b="1" dirty="0">
                <a:solidFill>
                  <a:schemeClr val="bg1"/>
                </a:solidFill>
                <a:latin typeface="Arial Narrow Bold"/>
                <a:cs typeface="Arial Narrow Bold"/>
              </a:rPr>
              <a:t> 0.9 </a:t>
            </a:r>
          </a:p>
        </p:txBody>
      </p:sp>
      <p:sp>
        <p:nvSpPr>
          <p:cNvPr id="8" name="TextBox 7"/>
          <p:cNvSpPr txBox="1">
            <a:spLocks noChangeArrowheads="1"/>
          </p:cNvSpPr>
          <p:nvPr/>
        </p:nvSpPr>
        <p:spPr bwMode="auto">
          <a:xfrm>
            <a:off x="1921929" y="2443606"/>
            <a:ext cx="4572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100" b="1" dirty="0">
                <a:solidFill>
                  <a:schemeClr val="bg1"/>
                </a:solidFill>
                <a:latin typeface="Arial Narrow Bold"/>
                <a:cs typeface="Arial Narrow Bold"/>
              </a:rPr>
              <a:t> -0.4</a:t>
            </a:r>
          </a:p>
        </p:txBody>
      </p:sp>
      <p:sp>
        <p:nvSpPr>
          <p:cNvPr id="9" name="TextBox 8"/>
          <p:cNvSpPr txBox="1">
            <a:spLocks noChangeArrowheads="1"/>
          </p:cNvSpPr>
          <p:nvPr/>
        </p:nvSpPr>
        <p:spPr bwMode="auto">
          <a:xfrm>
            <a:off x="1921929" y="2819067"/>
            <a:ext cx="4572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100" b="1" dirty="0">
                <a:solidFill>
                  <a:schemeClr val="bg1"/>
                </a:solidFill>
                <a:latin typeface="Arial Narrow Bold"/>
                <a:cs typeface="Arial Narrow Bold"/>
              </a:rPr>
              <a:t> 0.8 </a:t>
            </a:r>
          </a:p>
        </p:txBody>
      </p:sp>
      <p:sp>
        <p:nvSpPr>
          <p:cNvPr id="10" name="TextBox 9"/>
          <p:cNvSpPr txBox="1">
            <a:spLocks noChangeArrowheads="1"/>
          </p:cNvSpPr>
          <p:nvPr/>
        </p:nvSpPr>
        <p:spPr bwMode="auto">
          <a:xfrm>
            <a:off x="1921929" y="3194528"/>
            <a:ext cx="4572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100" b="1" dirty="0">
                <a:solidFill>
                  <a:schemeClr val="bg1"/>
                </a:solidFill>
                <a:latin typeface="Arial Narrow Bold"/>
                <a:cs typeface="Arial Narrow Bold"/>
              </a:rPr>
              <a:t> 1.4</a:t>
            </a:r>
          </a:p>
        </p:txBody>
      </p:sp>
      <p:sp>
        <p:nvSpPr>
          <p:cNvPr id="11" name="TextBox 10"/>
          <p:cNvSpPr txBox="1">
            <a:spLocks noChangeArrowheads="1"/>
          </p:cNvSpPr>
          <p:nvPr/>
        </p:nvSpPr>
        <p:spPr bwMode="auto">
          <a:xfrm>
            <a:off x="1921929" y="3569989"/>
            <a:ext cx="4572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100" b="1" dirty="0">
                <a:solidFill>
                  <a:schemeClr val="bg1"/>
                </a:solidFill>
                <a:latin typeface="Arial Narrow Bold"/>
                <a:cs typeface="Arial Narrow Bold"/>
              </a:rPr>
              <a:t>0.0 </a:t>
            </a:r>
          </a:p>
        </p:txBody>
      </p:sp>
      <p:sp>
        <p:nvSpPr>
          <p:cNvPr id="12" name="TextBox 11"/>
          <p:cNvSpPr txBox="1">
            <a:spLocks noChangeArrowheads="1"/>
          </p:cNvSpPr>
          <p:nvPr/>
        </p:nvSpPr>
        <p:spPr bwMode="auto">
          <a:xfrm>
            <a:off x="1921929" y="3945450"/>
            <a:ext cx="4572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100" b="1" dirty="0">
                <a:solidFill>
                  <a:schemeClr val="bg1"/>
                </a:solidFill>
                <a:latin typeface="Arial Narrow Bold"/>
                <a:cs typeface="Arial Narrow Bold"/>
              </a:rPr>
              <a:t>-0.4</a:t>
            </a:r>
          </a:p>
        </p:txBody>
      </p:sp>
      <p:sp>
        <p:nvSpPr>
          <p:cNvPr id="13" name="TextBox 12"/>
          <p:cNvSpPr txBox="1">
            <a:spLocks noChangeArrowheads="1"/>
          </p:cNvSpPr>
          <p:nvPr/>
        </p:nvSpPr>
        <p:spPr bwMode="auto">
          <a:xfrm>
            <a:off x="1921929" y="4320910"/>
            <a:ext cx="4572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100" b="1" dirty="0">
                <a:solidFill>
                  <a:schemeClr val="bg1"/>
                </a:solidFill>
                <a:latin typeface="Arial Narrow Bold"/>
                <a:cs typeface="Arial Narrow Bold"/>
              </a:rPr>
              <a:t> -0.2</a:t>
            </a:r>
          </a:p>
        </p:txBody>
      </p:sp>
      <p:grpSp>
        <p:nvGrpSpPr>
          <p:cNvPr id="26" name="Group 25"/>
          <p:cNvGrpSpPr/>
          <p:nvPr/>
        </p:nvGrpSpPr>
        <p:grpSpPr>
          <a:xfrm>
            <a:off x="1625600" y="1680381"/>
            <a:ext cx="482600" cy="2893621"/>
            <a:chOff x="9232900" y="-451374"/>
            <a:chExt cx="482600" cy="2335680"/>
          </a:xfrm>
        </p:grpSpPr>
        <p:sp>
          <p:nvSpPr>
            <p:cNvPr id="18" name="TextBox 2"/>
            <p:cNvSpPr txBox="1">
              <a:spLocks noChangeArrowheads="1"/>
            </p:cNvSpPr>
            <p:nvPr/>
          </p:nvSpPr>
          <p:spPr bwMode="auto">
            <a:xfrm>
              <a:off x="9232900" y="-451374"/>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800" b="1" dirty="0">
                  <a:solidFill>
                    <a:schemeClr val="bg1"/>
                  </a:solidFill>
                  <a:latin typeface="Arial Narrow Bold"/>
                  <a:cs typeface="Arial Narrow Bold"/>
                </a:rPr>
                <a:t> ▼</a:t>
              </a:r>
            </a:p>
          </p:txBody>
        </p:sp>
        <p:sp>
          <p:nvSpPr>
            <p:cNvPr id="19" name="TextBox 18"/>
            <p:cNvSpPr txBox="1">
              <a:spLocks noChangeArrowheads="1"/>
            </p:cNvSpPr>
            <p:nvPr/>
          </p:nvSpPr>
          <p:spPr bwMode="auto">
            <a:xfrm>
              <a:off x="9258300" y="-148483"/>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800" b="1" dirty="0">
                  <a:solidFill>
                    <a:schemeClr val="bg1"/>
                  </a:solidFill>
                  <a:latin typeface="Arial Narrow Bold"/>
                  <a:cs typeface="Arial Narrow Bold"/>
                </a:rPr>
                <a:t>▲</a:t>
              </a:r>
            </a:p>
          </p:txBody>
        </p:sp>
        <p:sp>
          <p:nvSpPr>
            <p:cNvPr id="20" name="TextBox 19"/>
            <p:cNvSpPr txBox="1">
              <a:spLocks noChangeArrowheads="1"/>
            </p:cNvSpPr>
            <p:nvPr/>
          </p:nvSpPr>
          <p:spPr bwMode="auto">
            <a:xfrm>
              <a:off x="9258300" y="154408"/>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800" b="1" dirty="0">
                  <a:solidFill>
                    <a:schemeClr val="bg1"/>
                  </a:solidFill>
                  <a:latin typeface="Arial Narrow Bold"/>
                  <a:cs typeface="Arial Narrow Bold"/>
                </a:rPr>
                <a:t>▼</a:t>
              </a:r>
            </a:p>
          </p:txBody>
        </p:sp>
        <p:sp>
          <p:nvSpPr>
            <p:cNvPr id="21" name="TextBox 20"/>
            <p:cNvSpPr txBox="1">
              <a:spLocks noChangeArrowheads="1"/>
            </p:cNvSpPr>
            <p:nvPr/>
          </p:nvSpPr>
          <p:spPr bwMode="auto">
            <a:xfrm>
              <a:off x="9258300" y="457299"/>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800" b="1" dirty="0">
                  <a:solidFill>
                    <a:schemeClr val="bg1"/>
                  </a:solidFill>
                  <a:latin typeface="Arial Narrow Bold"/>
                  <a:cs typeface="Arial Narrow Bold"/>
                </a:rPr>
                <a:t>▲</a:t>
              </a:r>
            </a:p>
          </p:txBody>
        </p:sp>
        <p:sp>
          <p:nvSpPr>
            <p:cNvPr id="22" name="TextBox 21"/>
            <p:cNvSpPr txBox="1">
              <a:spLocks noChangeArrowheads="1"/>
            </p:cNvSpPr>
            <p:nvPr/>
          </p:nvSpPr>
          <p:spPr bwMode="auto">
            <a:xfrm>
              <a:off x="9258300" y="760190"/>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800" b="1" dirty="0">
                  <a:solidFill>
                    <a:schemeClr val="bg1"/>
                  </a:solidFill>
                  <a:latin typeface="Arial Narrow Bold"/>
                  <a:cs typeface="Arial Narrow Bold"/>
                </a:rPr>
                <a:t>▲</a:t>
              </a:r>
            </a:p>
          </p:txBody>
        </p:sp>
        <p:sp>
          <p:nvSpPr>
            <p:cNvPr id="24" name="TextBox 23"/>
            <p:cNvSpPr txBox="1">
              <a:spLocks noChangeArrowheads="1"/>
            </p:cNvSpPr>
            <p:nvPr/>
          </p:nvSpPr>
          <p:spPr bwMode="auto">
            <a:xfrm>
              <a:off x="9258300" y="1365972"/>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800" b="1" dirty="0">
                  <a:solidFill>
                    <a:schemeClr val="bg1"/>
                  </a:solidFill>
                  <a:latin typeface="Arial Narrow Bold"/>
                  <a:cs typeface="Arial Narrow Bold"/>
                </a:rPr>
                <a:t>▼</a:t>
              </a:r>
            </a:p>
          </p:txBody>
        </p:sp>
        <p:sp>
          <p:nvSpPr>
            <p:cNvPr id="25" name="TextBox 24"/>
            <p:cNvSpPr txBox="1">
              <a:spLocks noChangeArrowheads="1"/>
            </p:cNvSpPr>
            <p:nvPr/>
          </p:nvSpPr>
          <p:spPr bwMode="auto">
            <a:xfrm>
              <a:off x="9258300" y="1668862"/>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800" b="1" dirty="0">
                  <a:solidFill>
                    <a:schemeClr val="bg1"/>
                  </a:solidFill>
                  <a:latin typeface="Arial Narrow Bold"/>
                  <a:cs typeface="Arial Narrow Bold"/>
                </a:rPr>
                <a:t>▼</a:t>
              </a:r>
            </a:p>
          </p:txBody>
        </p:sp>
      </p:grpSp>
    </p:spTree>
    <p:extLst>
      <p:ext uri="{BB962C8B-B14F-4D97-AF65-F5344CB8AC3E}">
        <p14:creationId xmlns:p14="http://schemas.microsoft.com/office/powerpoint/2010/main" val="198769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45" y="192504"/>
            <a:ext cx="7594333" cy="476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2993857" y="433125"/>
            <a:ext cx="5214889" cy="1754326"/>
          </a:xfrm>
          <a:prstGeom prst="rect">
            <a:avLst/>
          </a:prstGeom>
          <a:noFill/>
        </p:spPr>
        <p:txBody>
          <a:bodyPr wrap="none">
            <a:spAutoFit/>
          </a:bodyPr>
          <a:lstStyle/>
          <a:p>
            <a:pPr algn="r" eaLnBrk="1" hangingPunct="1">
              <a:defRPr/>
            </a:pPr>
            <a:r>
              <a:rPr lang="pt-BR"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NÚMEROS NO</a:t>
            </a:r>
          </a:p>
          <a:p>
            <a:pPr algn="r" eaLnBrk="1" hangingPunct="1">
              <a:defRPr/>
            </a:pPr>
            <a:r>
              <a:rPr lang="pt-BR"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BRASIL</a:t>
            </a:r>
            <a:endParaRPr lang="pt-BR"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998037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25" y="173254"/>
            <a:ext cx="7631113" cy="426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o 3"/>
          <p:cNvGrpSpPr>
            <a:grpSpLocks/>
          </p:cNvGrpSpPr>
          <p:nvPr/>
        </p:nvGrpSpPr>
        <p:grpSpPr bwMode="auto">
          <a:xfrm>
            <a:off x="7451813" y="2371026"/>
            <a:ext cx="800100" cy="2095096"/>
            <a:chOff x="7596336" y="2996952"/>
            <a:chExt cx="800596" cy="2396643"/>
          </a:xfrm>
        </p:grpSpPr>
        <p:sp>
          <p:nvSpPr>
            <p:cNvPr id="2" name="CaixaDeTexto 1"/>
            <p:cNvSpPr txBox="1"/>
            <p:nvPr/>
          </p:nvSpPr>
          <p:spPr>
            <a:xfrm>
              <a:off x="7596336" y="5085855"/>
              <a:ext cx="800596" cy="307740"/>
            </a:xfrm>
            <a:prstGeom prst="rect">
              <a:avLst/>
            </a:prstGeom>
            <a:noFill/>
          </p:spPr>
          <p:txBody>
            <a:bodyPr>
              <a:spAutoFit/>
            </a:bodyPr>
            <a:lstStyle/>
            <a:p>
              <a:pPr algn="ctr">
                <a:defRPr/>
              </a:pPr>
              <a:r>
                <a:rPr lang="pt-BR" sz="900" b="1" dirty="0">
                  <a:solidFill>
                    <a:schemeClr val="tx2">
                      <a:lumMod val="75000"/>
                    </a:schemeClr>
                  </a:solidFill>
                  <a:latin typeface="Arial" panose="020B0604020202020204" pitchFamily="34" charset="0"/>
                  <a:cs typeface="Arial" panose="020B0604020202020204" pitchFamily="34" charset="0"/>
                </a:rPr>
                <a:t>2015/2016</a:t>
              </a:r>
            </a:p>
          </p:txBody>
        </p:sp>
        <p:sp>
          <p:nvSpPr>
            <p:cNvPr id="3" name="Retângulo 2"/>
            <p:cNvSpPr/>
            <p:nvPr/>
          </p:nvSpPr>
          <p:spPr>
            <a:xfrm>
              <a:off x="7877497" y="3357272"/>
              <a:ext cx="222388" cy="165556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CaixaDeTexto 11"/>
            <p:cNvSpPr txBox="1"/>
            <p:nvPr/>
          </p:nvSpPr>
          <p:spPr>
            <a:xfrm>
              <a:off x="7780600" y="2996952"/>
              <a:ext cx="392355" cy="410321"/>
            </a:xfrm>
            <a:prstGeom prst="rect">
              <a:avLst/>
            </a:prstGeom>
            <a:noFill/>
          </p:spPr>
          <p:txBody>
            <a:bodyPr>
              <a:spAutoFit/>
            </a:bodyPr>
            <a:lstStyle/>
            <a:p>
              <a:pPr algn="ctr">
                <a:defRPr/>
              </a:pPr>
              <a:r>
                <a:rPr lang="pt-BR" sz="1400" b="1" dirty="0">
                  <a:solidFill>
                    <a:schemeClr val="tx2">
                      <a:lumMod val="75000"/>
                    </a:schemeClr>
                  </a:solidFill>
                  <a:latin typeface="Arial" panose="020B0604020202020204" pitchFamily="34" charset="0"/>
                  <a:cs typeface="Arial" panose="020B0604020202020204" pitchFamily="34" charset="0"/>
                </a:rPr>
                <a:t>10</a:t>
              </a:r>
            </a:p>
          </p:txBody>
        </p:sp>
      </p:gr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306"/>
            <a:ext cx="1787969" cy="2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CLIAlogo_2-c-NoRegionWithTextSide.png"/>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461649" y="4550507"/>
            <a:ext cx="1680638" cy="586376"/>
          </a:xfrm>
          <a:prstGeom prst="rect">
            <a:avLst/>
          </a:prstGeom>
          <a:effectLst>
            <a:outerShdw blurRad="50800" dist="38100" dir="2700000" algn="tl" rotWithShape="0">
              <a:prstClr val="black">
                <a:alpha val="40000"/>
              </a:prstClr>
            </a:outerShdw>
          </a:effectLst>
        </p:spPr>
      </p:pic>
      <p:grpSp>
        <p:nvGrpSpPr>
          <p:cNvPr id="9" name="Grupo 8"/>
          <p:cNvGrpSpPr>
            <a:grpSpLocks/>
          </p:cNvGrpSpPr>
          <p:nvPr/>
        </p:nvGrpSpPr>
        <p:grpSpPr bwMode="auto">
          <a:xfrm>
            <a:off x="8037338" y="2861900"/>
            <a:ext cx="800100" cy="1558459"/>
            <a:chOff x="7596336" y="3600128"/>
            <a:chExt cx="800596" cy="1744046"/>
          </a:xfrm>
        </p:grpSpPr>
        <p:sp>
          <p:nvSpPr>
            <p:cNvPr id="13" name="CaixaDeTexto 12"/>
            <p:cNvSpPr txBox="1"/>
            <p:nvPr/>
          </p:nvSpPr>
          <p:spPr>
            <a:xfrm>
              <a:off x="7596336" y="5085855"/>
              <a:ext cx="800596" cy="258319"/>
            </a:xfrm>
            <a:prstGeom prst="rect">
              <a:avLst/>
            </a:prstGeom>
            <a:noFill/>
          </p:spPr>
          <p:txBody>
            <a:bodyPr>
              <a:spAutoFit/>
            </a:bodyPr>
            <a:lstStyle/>
            <a:p>
              <a:pPr algn="ctr">
                <a:defRPr/>
              </a:pPr>
              <a:r>
                <a:rPr lang="pt-BR" sz="900" b="1" dirty="0">
                  <a:solidFill>
                    <a:srgbClr val="FF0000"/>
                  </a:solidFill>
                  <a:latin typeface="Arial" panose="020B0604020202020204" pitchFamily="34" charset="0"/>
                  <a:cs typeface="Arial" panose="020B0604020202020204" pitchFamily="34" charset="0"/>
                </a:rPr>
                <a:t>2016/2017</a:t>
              </a:r>
            </a:p>
          </p:txBody>
        </p:sp>
        <p:sp>
          <p:nvSpPr>
            <p:cNvPr id="14" name="Retângulo 13"/>
            <p:cNvSpPr/>
            <p:nvPr/>
          </p:nvSpPr>
          <p:spPr>
            <a:xfrm>
              <a:off x="7877497" y="3962788"/>
              <a:ext cx="222388" cy="10500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0000"/>
                </a:solidFill>
              </a:endParaRPr>
            </a:p>
          </p:txBody>
        </p:sp>
        <p:sp>
          <p:nvSpPr>
            <p:cNvPr id="15" name="CaixaDeTexto 14"/>
            <p:cNvSpPr txBox="1"/>
            <p:nvPr/>
          </p:nvSpPr>
          <p:spPr>
            <a:xfrm>
              <a:off x="7780600" y="3600128"/>
              <a:ext cx="392355" cy="344428"/>
            </a:xfrm>
            <a:prstGeom prst="rect">
              <a:avLst/>
            </a:prstGeom>
            <a:noFill/>
          </p:spPr>
          <p:txBody>
            <a:bodyPr>
              <a:spAutoFit/>
            </a:bodyPr>
            <a:lstStyle/>
            <a:p>
              <a:pPr algn="ctr">
                <a:defRPr/>
              </a:pPr>
              <a:r>
                <a:rPr lang="pt-BR" sz="1400" b="1" dirty="0">
                  <a:solidFill>
                    <a:srgbClr val="FF0000"/>
                  </a:solidFill>
                  <a:latin typeface="Arial" panose="020B0604020202020204" pitchFamily="34" charset="0"/>
                  <a:cs typeface="Arial" panose="020B0604020202020204" pitchFamily="34" charset="0"/>
                </a:rPr>
                <a:t>7</a:t>
              </a:r>
            </a:p>
          </p:txBody>
        </p:sp>
      </p:grpSp>
    </p:spTree>
    <p:extLst>
      <p:ext uri="{BB962C8B-B14F-4D97-AF65-F5344CB8AC3E}">
        <p14:creationId xmlns:p14="http://schemas.microsoft.com/office/powerpoint/2010/main" val="33145898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1" y="259882"/>
            <a:ext cx="7337425" cy="42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306"/>
            <a:ext cx="1787969" cy="2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descr="CLIAlogo_2-c-NoRegionWithTextSide.png"/>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461649" y="4550507"/>
            <a:ext cx="1680638" cy="5863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37590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7" y="433137"/>
            <a:ext cx="8922619" cy="382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306"/>
            <a:ext cx="1787969" cy="2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descr="CLIAlogo_2-c-NoRegionWithTextSide.png"/>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461649" y="4550507"/>
            <a:ext cx="1680638" cy="586376"/>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7794807" y="63805"/>
            <a:ext cx="1461541" cy="369332"/>
          </a:xfrm>
          <a:prstGeom prst="rect">
            <a:avLst/>
          </a:prstGeom>
          <a:noFill/>
        </p:spPr>
        <p:txBody>
          <a:bodyPr wrap="square" rtlCol="0">
            <a:spAutoFit/>
          </a:bodyPr>
          <a:lstStyle/>
          <a:p>
            <a:r>
              <a:rPr lang="pt-BR" dirty="0"/>
              <a:t>2014/2015</a:t>
            </a:r>
            <a:endParaRPr lang="en-US" dirty="0"/>
          </a:p>
        </p:txBody>
      </p:sp>
    </p:spTree>
    <p:extLst>
      <p:ext uri="{BB962C8B-B14F-4D97-AF65-F5344CB8AC3E}">
        <p14:creationId xmlns:p14="http://schemas.microsoft.com/office/powerpoint/2010/main" val="1110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25" y="173255"/>
            <a:ext cx="8783510" cy="94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16" y="951309"/>
            <a:ext cx="8343440" cy="359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87306"/>
            <a:ext cx="1787969" cy="2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CLIAlogo_2-c-NoRegionWithTextSide.png"/>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7461649" y="4550507"/>
            <a:ext cx="1680638" cy="586376"/>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7794807" y="63805"/>
            <a:ext cx="1461541" cy="369332"/>
          </a:xfrm>
          <a:prstGeom prst="rect">
            <a:avLst/>
          </a:prstGeom>
          <a:noFill/>
        </p:spPr>
        <p:txBody>
          <a:bodyPr wrap="square" rtlCol="0">
            <a:spAutoFit/>
          </a:bodyPr>
          <a:lstStyle/>
          <a:p>
            <a:r>
              <a:rPr lang="pt-BR" dirty="0"/>
              <a:t>2014/2015</a:t>
            </a:r>
            <a:endParaRPr lang="en-US" dirty="0"/>
          </a:p>
        </p:txBody>
      </p:sp>
    </p:spTree>
    <p:extLst>
      <p:ext uri="{BB962C8B-B14F-4D97-AF65-F5344CB8AC3E}">
        <p14:creationId xmlns:p14="http://schemas.microsoft.com/office/powerpoint/2010/main" val="194523778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87" y="154004"/>
            <a:ext cx="8663037" cy="455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7306"/>
            <a:ext cx="1787969" cy="2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descr="CLIAlogo_2-c-NoRegionWithTextSide.png"/>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461649" y="4550507"/>
            <a:ext cx="1680638" cy="586376"/>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7794807" y="63805"/>
            <a:ext cx="1461541" cy="369332"/>
          </a:xfrm>
          <a:prstGeom prst="rect">
            <a:avLst/>
          </a:prstGeom>
          <a:noFill/>
        </p:spPr>
        <p:txBody>
          <a:bodyPr wrap="square" rtlCol="0">
            <a:spAutoFit/>
          </a:bodyPr>
          <a:lstStyle/>
          <a:p>
            <a:r>
              <a:rPr lang="pt-BR" dirty="0"/>
              <a:t>2014/2015</a:t>
            </a:r>
            <a:endParaRPr lang="en-US" dirty="0"/>
          </a:p>
        </p:txBody>
      </p:sp>
    </p:spTree>
    <p:extLst>
      <p:ext uri="{BB962C8B-B14F-4D97-AF65-F5344CB8AC3E}">
        <p14:creationId xmlns:p14="http://schemas.microsoft.com/office/powerpoint/2010/main" val="152859970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034" y="197826"/>
            <a:ext cx="6785732" cy="251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587" y="2898164"/>
            <a:ext cx="5171428" cy="140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306"/>
            <a:ext cx="1787969" cy="2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CLIAlogo_2-c-NoRegionWithTextSide.png"/>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461649" y="4550507"/>
            <a:ext cx="1680638" cy="586376"/>
          </a:xfrm>
          <a:prstGeom prst="rect">
            <a:avLst/>
          </a:prstGeom>
          <a:effectLst>
            <a:outerShdw blurRad="50800" dist="38100" dir="2700000" algn="tl" rotWithShape="0">
              <a:prstClr val="black">
                <a:alpha val="40000"/>
              </a:prstClr>
            </a:outerShdw>
          </a:effectLst>
        </p:spPr>
      </p:pic>
      <p:sp>
        <p:nvSpPr>
          <p:cNvPr id="2" name="Elipse 1"/>
          <p:cNvSpPr/>
          <p:nvPr/>
        </p:nvSpPr>
        <p:spPr>
          <a:xfrm rot="20506176">
            <a:off x="6487036" y="3407599"/>
            <a:ext cx="1645920" cy="883009"/>
          </a:xfrm>
          <a:prstGeom prst="ellipse">
            <a:avLst/>
          </a:prstGeom>
          <a:noFill/>
          <a:ln w="381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TextBox 6"/>
          <p:cNvSpPr txBox="1"/>
          <p:nvPr/>
        </p:nvSpPr>
        <p:spPr>
          <a:xfrm>
            <a:off x="7794807" y="63805"/>
            <a:ext cx="1461541" cy="369332"/>
          </a:xfrm>
          <a:prstGeom prst="rect">
            <a:avLst/>
          </a:prstGeom>
          <a:noFill/>
        </p:spPr>
        <p:txBody>
          <a:bodyPr wrap="square" rtlCol="0">
            <a:spAutoFit/>
          </a:bodyPr>
          <a:lstStyle/>
          <a:p>
            <a:r>
              <a:rPr lang="pt-BR" dirty="0"/>
              <a:t>2014/2015</a:t>
            </a:r>
            <a:endParaRPr lang="en-US" dirty="0"/>
          </a:p>
        </p:txBody>
      </p:sp>
    </p:spTree>
    <p:extLst>
      <p:ext uri="{BB962C8B-B14F-4D97-AF65-F5344CB8AC3E}">
        <p14:creationId xmlns:p14="http://schemas.microsoft.com/office/powerpoint/2010/main" val="3446195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916" y="664569"/>
            <a:ext cx="2621396"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766" y="3367287"/>
            <a:ext cx="2216110" cy="68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399" y="752475"/>
            <a:ext cx="3363864"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916" y="2550319"/>
            <a:ext cx="3421196" cy="191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665" y="36909"/>
            <a:ext cx="2497659" cy="64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87306"/>
            <a:ext cx="1787969" cy="2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CLIAlogo_2-c-NoRegionWithTextSide.png"/>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7461649" y="4550507"/>
            <a:ext cx="1680638" cy="586376"/>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7794807" y="63805"/>
            <a:ext cx="1461541" cy="369332"/>
          </a:xfrm>
          <a:prstGeom prst="rect">
            <a:avLst/>
          </a:prstGeom>
          <a:noFill/>
        </p:spPr>
        <p:txBody>
          <a:bodyPr wrap="square" rtlCol="0">
            <a:spAutoFit/>
          </a:bodyPr>
          <a:lstStyle/>
          <a:p>
            <a:r>
              <a:rPr lang="pt-BR" dirty="0"/>
              <a:t>2014/2015</a:t>
            </a:r>
            <a:endParaRPr lang="en-US" dirty="0"/>
          </a:p>
        </p:txBody>
      </p:sp>
    </p:spTree>
    <p:extLst>
      <p:ext uri="{BB962C8B-B14F-4D97-AF65-F5344CB8AC3E}">
        <p14:creationId xmlns:p14="http://schemas.microsoft.com/office/powerpoint/2010/main" val="14076766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5000"/>
                    </a14:imgEffect>
                  </a14:imgLayer>
                </a14:imgProps>
              </a:ext>
              <a:ext uri="{28A0092B-C50C-407E-A947-70E740481C1C}">
                <a14:useLocalDpi xmlns:a14="http://schemas.microsoft.com/office/drawing/2010/main" val="0"/>
              </a:ext>
            </a:extLst>
          </a:blip>
          <a:srcRect/>
          <a:stretch>
            <a:fillRect/>
          </a:stretch>
        </p:blipFill>
        <p:spPr bwMode="auto">
          <a:xfrm>
            <a:off x="0"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5"/>
          <p:cNvSpPr txBox="1">
            <a:spLocks noChangeArrowheads="1"/>
          </p:cNvSpPr>
          <p:nvPr/>
        </p:nvSpPr>
        <p:spPr bwMode="auto">
          <a:xfrm>
            <a:off x="6050" y="1247510"/>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chemeClr val="bg1"/>
                </a:solidFill>
                <a:effectLst>
                  <a:outerShdw blurRad="38100" dist="38100" dir="2700000" algn="tl">
                    <a:srgbClr val="000000">
                      <a:alpha val="43137"/>
                    </a:srgbClr>
                  </a:outerShdw>
                </a:effectLst>
                <a:latin typeface="Calibri" panose="020F0502020204030204" pitchFamily="34" charset="0"/>
              </a:rPr>
              <a:t> </a:t>
            </a:r>
            <a:r>
              <a:rPr lang="pt-BR" sz="4000" b="1" dirty="0">
                <a:solidFill>
                  <a:schemeClr val="bg1"/>
                </a:solidFill>
                <a:effectLst>
                  <a:outerShdw blurRad="38100" dist="38100" dir="2700000" algn="tl">
                    <a:srgbClr val="000000">
                      <a:alpha val="43137"/>
                    </a:srgbClr>
                  </a:outerShdw>
                </a:effectLst>
                <a:latin typeface="Calibri" panose="020F0502020204030204" pitchFamily="34" charset="0"/>
              </a:rPr>
              <a:t>Início  - </a:t>
            </a:r>
            <a:r>
              <a:rPr lang="pt-BR" sz="4000" b="1" dirty="0">
                <a:solidFill>
                  <a:srgbClr val="92D050"/>
                </a:solidFill>
                <a:effectLst>
                  <a:outerShdw blurRad="38100" dist="38100" dir="2700000" algn="tl">
                    <a:srgbClr val="000000">
                      <a:alpha val="43137"/>
                    </a:srgbClr>
                  </a:outerShdw>
                </a:effectLst>
                <a:latin typeface="Calibri" panose="020F0502020204030204" pitchFamily="34" charset="0"/>
              </a:rPr>
              <a:t>21 de novembro</a:t>
            </a:r>
          </a:p>
        </p:txBody>
      </p:sp>
      <p:sp>
        <p:nvSpPr>
          <p:cNvPr id="10" name="Text Box 15"/>
          <p:cNvSpPr txBox="1">
            <a:spLocks noChangeArrowheads="1"/>
          </p:cNvSpPr>
          <p:nvPr/>
        </p:nvSpPr>
        <p:spPr bwMode="auto">
          <a:xfrm>
            <a:off x="14075" y="2103978"/>
            <a:ext cx="9095000" cy="276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3600" b="1" dirty="0">
                <a:solidFill>
                  <a:srgbClr val="92D050"/>
                </a:solidFill>
                <a:effectLst>
                  <a:outerShdw blurRad="38100" dist="38100" dir="2700000" algn="tl">
                    <a:srgbClr val="000000">
                      <a:alpha val="43137"/>
                    </a:srgbClr>
                  </a:outerShdw>
                </a:effectLst>
                <a:latin typeface="Calibri" panose="020F0502020204030204" pitchFamily="34" charset="0"/>
              </a:rPr>
              <a:t>07 </a:t>
            </a:r>
            <a:r>
              <a:rPr lang="pt-BR" sz="3600" b="1" dirty="0">
                <a:solidFill>
                  <a:schemeClr val="bg1"/>
                </a:solidFill>
                <a:effectLst>
                  <a:outerShdw blurRad="38100" dist="38100" dir="2700000" algn="tl">
                    <a:srgbClr val="000000">
                      <a:alpha val="43137"/>
                    </a:srgbClr>
                  </a:outerShdw>
                </a:effectLst>
                <a:latin typeface="Calibri" panose="020F0502020204030204" pitchFamily="34" charset="0"/>
              </a:rPr>
              <a:t>Navios</a:t>
            </a:r>
          </a:p>
          <a:p>
            <a:pPr algn="ctr" eaLnBrk="1" hangingPunct="1">
              <a:lnSpc>
                <a:spcPct val="150000"/>
              </a:lnSpc>
              <a:defRPr/>
            </a:pPr>
            <a:endParaRPr lang="pt-BR" sz="1400" b="1"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eaLnBrk="1" hangingPunct="1">
              <a:lnSpc>
                <a:spcPct val="150000"/>
              </a:lnSpc>
              <a:defRPr/>
            </a:pPr>
            <a:r>
              <a:rPr lang="pt-BR" sz="2000" b="1" dirty="0">
                <a:solidFill>
                  <a:schemeClr val="bg1"/>
                </a:solidFill>
                <a:effectLst>
                  <a:outerShdw blurRad="38100" dist="38100" dir="2700000" algn="tl">
                    <a:srgbClr val="000000">
                      <a:alpha val="43137"/>
                    </a:srgbClr>
                  </a:outerShdw>
                </a:effectLst>
                <a:latin typeface="Calibri" panose="020F0502020204030204" pitchFamily="34" charset="0"/>
              </a:rPr>
              <a:t>COSTA PACIFICA | COSTA FASCINOSA</a:t>
            </a:r>
          </a:p>
          <a:p>
            <a:pPr algn="ctr" eaLnBrk="1" hangingPunct="1">
              <a:lnSpc>
                <a:spcPct val="150000"/>
              </a:lnSpc>
              <a:defRPr/>
            </a:pPr>
            <a:r>
              <a:rPr lang="pt-BR" sz="2000" b="1" dirty="0">
                <a:solidFill>
                  <a:schemeClr val="bg1"/>
                </a:solidFill>
                <a:effectLst>
                  <a:outerShdw blurRad="38100" dist="38100" dir="2700000" algn="tl">
                    <a:srgbClr val="000000">
                      <a:alpha val="43137"/>
                    </a:srgbClr>
                  </a:outerShdw>
                </a:effectLst>
                <a:latin typeface="Calibri" panose="020F0502020204030204" pitchFamily="34" charset="0"/>
              </a:rPr>
              <a:t>MSC MUSICA | MSC PREZIOSA |MSC ORCHESTRA</a:t>
            </a:r>
          </a:p>
          <a:p>
            <a:pPr algn="ctr" eaLnBrk="1" hangingPunct="1">
              <a:lnSpc>
                <a:spcPct val="150000"/>
              </a:lnSpc>
              <a:defRPr/>
            </a:pPr>
            <a:r>
              <a:rPr lang="pt-BR" sz="2000" b="1" dirty="0">
                <a:solidFill>
                  <a:schemeClr val="bg1"/>
                </a:solidFill>
                <a:effectLst>
                  <a:outerShdw blurRad="38100" dist="38100" dir="2700000" algn="tl">
                    <a:srgbClr val="000000">
                      <a:alpha val="43137"/>
                    </a:srgbClr>
                  </a:outerShdw>
                </a:effectLst>
                <a:latin typeface="Calibri" panose="020F0502020204030204" pitchFamily="34" charset="0"/>
              </a:rPr>
              <a:t>NCL SUN</a:t>
            </a:r>
          </a:p>
          <a:p>
            <a:pPr algn="ctr" eaLnBrk="1" hangingPunct="1">
              <a:lnSpc>
                <a:spcPct val="150000"/>
              </a:lnSpc>
              <a:defRPr/>
            </a:pPr>
            <a:r>
              <a:rPr lang="pt-BR" sz="2000" b="1" dirty="0">
                <a:solidFill>
                  <a:schemeClr val="bg1"/>
                </a:solidFill>
                <a:effectLst>
                  <a:outerShdw blurRad="38100" dist="38100" dir="2700000" algn="tl">
                    <a:srgbClr val="000000">
                      <a:alpha val="43137"/>
                    </a:srgbClr>
                  </a:outerShdw>
                </a:effectLst>
                <a:latin typeface="Calibri" panose="020F0502020204030204" pitchFamily="34" charset="0"/>
              </a:rPr>
              <a:t>PULLMANTUR SOVEREIGN (CVC VIAGENS)</a:t>
            </a:r>
            <a:endParaRPr lang="pt-BR" sz="20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cxnSp>
        <p:nvCxnSpPr>
          <p:cNvPr id="11" name="Conector reto 10"/>
          <p:cNvCxnSpPr/>
          <p:nvPr/>
        </p:nvCxnSpPr>
        <p:spPr>
          <a:xfrm>
            <a:off x="179388" y="995288"/>
            <a:ext cx="8856662" cy="0"/>
          </a:xfrm>
          <a:prstGeom prst="line">
            <a:avLst/>
          </a:prstGeom>
          <a:ln>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15" name="Text Box 15"/>
          <p:cNvSpPr txBox="1">
            <a:spLocks noChangeArrowheads="1"/>
          </p:cNvSpPr>
          <p:nvPr/>
        </p:nvSpPr>
        <p:spPr bwMode="auto">
          <a:xfrm>
            <a:off x="14075" y="129410"/>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chemeClr val="bg1"/>
                </a:solidFill>
                <a:effectLst>
                  <a:outerShdw blurRad="38100" dist="38100" dir="2700000" algn="tl">
                    <a:srgbClr val="000000">
                      <a:alpha val="43137"/>
                    </a:srgbClr>
                  </a:outerShdw>
                </a:effectLst>
                <a:latin typeface="Calibri" panose="020F0502020204030204" pitchFamily="34" charset="0"/>
              </a:rPr>
              <a:t>Temporada 2016/2017</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3417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4571768" y="3240462"/>
            <a:ext cx="2286348" cy="722376"/>
          </a:xfrm>
          <a:prstGeom prst="rect">
            <a:avLst/>
          </a:prstGeom>
        </p:spPr>
        <p:txBody>
          <a:bodyPr vert="horz" lIns="0" tIns="0" rIns="0" bIns="0" rtlCol="0">
            <a:normAutofit lnSpcReduction="10000"/>
          </a:bodyPr>
          <a:lstStyle>
            <a:defPPr>
              <a:defRPr lang="en-US"/>
            </a:defPPr>
            <a:lvl1pPr indent="0" algn="ctr">
              <a:lnSpc>
                <a:spcPct val="100000"/>
              </a:lnSpc>
              <a:spcBef>
                <a:spcPts val="0"/>
              </a:spcBef>
              <a:spcAft>
                <a:spcPts val="300"/>
              </a:spcAft>
              <a:buFont typeface="Arial"/>
              <a:buNone/>
              <a:defRPr sz="1500" b="0">
                <a:solidFill>
                  <a:srgbClr val="FFFFFF"/>
                </a:solidFill>
                <a:latin typeface="+mj-lt"/>
                <a:cs typeface="Century Gothic"/>
              </a:defRPr>
            </a:lvl1pPr>
            <a:lvl2pPr marL="0" indent="0">
              <a:lnSpc>
                <a:spcPct val="100000"/>
              </a:lnSpc>
              <a:spcBef>
                <a:spcPts val="0"/>
              </a:spcBef>
              <a:spcAft>
                <a:spcPts val="300"/>
              </a:spcAft>
              <a:buClr>
                <a:schemeClr val="accent1"/>
              </a:buClr>
              <a:buSzPct val="80000"/>
              <a:buFont typeface="Arial"/>
              <a:buNone/>
              <a:defRPr sz="2100"/>
            </a:lvl2pPr>
            <a:lvl3pPr marL="228600" indent="-228600">
              <a:lnSpc>
                <a:spcPct val="100000"/>
              </a:lnSpc>
              <a:spcBef>
                <a:spcPts val="0"/>
              </a:spcBef>
              <a:spcAft>
                <a:spcPts val="300"/>
              </a:spcAft>
              <a:buClr>
                <a:schemeClr val="accent1"/>
              </a:buClr>
              <a:buSzPct val="80000"/>
              <a:buFont typeface="Arial"/>
              <a:buChar char="•"/>
              <a:defRPr sz="1700"/>
            </a:lvl3pPr>
            <a:lvl4pPr marL="457200" indent="-228600">
              <a:lnSpc>
                <a:spcPct val="100000"/>
              </a:lnSpc>
              <a:spcBef>
                <a:spcPts val="0"/>
              </a:spcBef>
              <a:spcAft>
                <a:spcPts val="300"/>
              </a:spcAft>
              <a:buClr>
                <a:schemeClr val="accent3"/>
              </a:buClr>
              <a:buSzPct val="80000"/>
              <a:buFont typeface="Lucida Grande"/>
              <a:buChar char="&gt;"/>
              <a:defRPr sz="1500"/>
            </a:lvl4pPr>
            <a:lvl5pPr marL="457200" indent="228600">
              <a:lnSpc>
                <a:spcPct val="100000"/>
              </a:lnSpc>
              <a:spcBef>
                <a:spcPts val="0"/>
              </a:spcBef>
              <a:spcAft>
                <a:spcPts val="300"/>
              </a:spcAft>
              <a:buClr>
                <a:schemeClr val="accent3"/>
              </a:buClr>
              <a:buSzPct val="80000"/>
              <a:buFont typeface="Arial"/>
              <a:buChar char="»"/>
              <a:defRPr sz="13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Panel </a:t>
            </a:r>
            <a:br>
              <a:rPr lang="en-US"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br>
            <a:r>
              <a:rPr lang="en-US"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Discussion</a:t>
            </a:r>
          </a:p>
        </p:txBody>
      </p:sp>
      <p:sp>
        <p:nvSpPr>
          <p:cNvPr id="27" name="Content Placeholder 2"/>
          <p:cNvSpPr txBox="1">
            <a:spLocks/>
          </p:cNvSpPr>
          <p:nvPr/>
        </p:nvSpPr>
        <p:spPr>
          <a:xfrm>
            <a:off x="6857652" y="3240462"/>
            <a:ext cx="2286348" cy="722376"/>
          </a:xfrm>
          <a:prstGeom prst="rect">
            <a:avLst/>
          </a:prstGeom>
        </p:spPr>
        <p:txBody>
          <a:bodyPr vert="horz" lIns="0" tIns="0" rIns="0" bIns="0" rtlCol="0">
            <a:normAutofit lnSpcReduction="10000"/>
          </a:bodyPr>
          <a:lstStyle>
            <a:defPPr>
              <a:defRPr lang="en-US"/>
            </a:defPPr>
            <a:lvl1pPr indent="0" algn="ctr">
              <a:lnSpc>
                <a:spcPct val="100000"/>
              </a:lnSpc>
              <a:spcBef>
                <a:spcPts val="0"/>
              </a:spcBef>
              <a:spcAft>
                <a:spcPts val="300"/>
              </a:spcAft>
              <a:buFont typeface="Arial"/>
              <a:buNone/>
              <a:defRPr sz="1500" b="0">
                <a:solidFill>
                  <a:srgbClr val="FFFFFF"/>
                </a:solidFill>
                <a:latin typeface="+mj-lt"/>
                <a:cs typeface="Century Gothic"/>
              </a:defRPr>
            </a:lvl1pPr>
            <a:lvl2pPr marL="0" indent="0">
              <a:lnSpc>
                <a:spcPct val="100000"/>
              </a:lnSpc>
              <a:spcBef>
                <a:spcPts val="0"/>
              </a:spcBef>
              <a:spcAft>
                <a:spcPts val="300"/>
              </a:spcAft>
              <a:buClr>
                <a:schemeClr val="accent1"/>
              </a:buClr>
              <a:buSzPct val="80000"/>
              <a:buFont typeface="Arial"/>
              <a:buNone/>
              <a:defRPr sz="2100"/>
            </a:lvl2pPr>
            <a:lvl3pPr marL="228600" indent="-228600">
              <a:lnSpc>
                <a:spcPct val="100000"/>
              </a:lnSpc>
              <a:spcBef>
                <a:spcPts val="0"/>
              </a:spcBef>
              <a:spcAft>
                <a:spcPts val="300"/>
              </a:spcAft>
              <a:buClr>
                <a:schemeClr val="accent1"/>
              </a:buClr>
              <a:buSzPct val="80000"/>
              <a:buFont typeface="Arial"/>
              <a:buChar char="•"/>
              <a:defRPr sz="1700"/>
            </a:lvl3pPr>
            <a:lvl4pPr marL="457200" indent="-228600">
              <a:lnSpc>
                <a:spcPct val="100000"/>
              </a:lnSpc>
              <a:spcBef>
                <a:spcPts val="0"/>
              </a:spcBef>
              <a:spcAft>
                <a:spcPts val="300"/>
              </a:spcAft>
              <a:buClr>
                <a:schemeClr val="accent3"/>
              </a:buClr>
              <a:buSzPct val="80000"/>
              <a:buFont typeface="Lucida Grande"/>
              <a:buChar char="&gt;"/>
              <a:defRPr sz="1500"/>
            </a:lvl4pPr>
            <a:lvl5pPr marL="457200" indent="228600">
              <a:lnSpc>
                <a:spcPct val="100000"/>
              </a:lnSpc>
              <a:spcBef>
                <a:spcPts val="0"/>
              </a:spcBef>
              <a:spcAft>
                <a:spcPts val="300"/>
              </a:spcAft>
              <a:buClr>
                <a:schemeClr val="accent3"/>
              </a:buClr>
              <a:buSzPct val="80000"/>
              <a:buFont typeface="Arial"/>
              <a:buChar char="»"/>
              <a:defRPr sz="13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400" b="1" dirty="0">
                <a:solidFill>
                  <a:schemeClr val="tx2">
                    <a:lumMod val="75000"/>
                  </a:schemeClr>
                </a:solidFill>
                <a:effectLst>
                  <a:outerShdw blurRad="38100" dist="38100" dir="2700000" algn="tl">
                    <a:srgbClr val="000000">
                      <a:alpha val="43137"/>
                    </a:srgbClr>
                  </a:outerShdw>
                </a:effectLst>
              </a:rPr>
              <a:t>Cruise Industry </a:t>
            </a:r>
            <a:br>
              <a:rPr lang="en-US" sz="2400" b="1" dirty="0">
                <a:solidFill>
                  <a:schemeClr val="tx2">
                    <a:lumMod val="75000"/>
                  </a:schemeClr>
                </a:solidFill>
                <a:effectLst>
                  <a:outerShdw blurRad="38100" dist="38100" dir="2700000" algn="tl">
                    <a:srgbClr val="000000">
                      <a:alpha val="43137"/>
                    </a:srgbClr>
                  </a:outerShdw>
                </a:effectLst>
              </a:rPr>
            </a:br>
            <a:r>
              <a:rPr lang="en-US" sz="2400" b="1" dirty="0">
                <a:solidFill>
                  <a:schemeClr val="tx2">
                    <a:lumMod val="75000"/>
                  </a:schemeClr>
                </a:solidFill>
                <a:effectLst>
                  <a:outerShdw blurRad="38100" dist="38100" dir="2700000" algn="tl">
                    <a:srgbClr val="000000">
                      <a:alpha val="43137"/>
                    </a:srgbClr>
                  </a:outerShdw>
                </a:effectLst>
              </a:rPr>
              <a:t>Marketplace</a:t>
            </a:r>
          </a:p>
        </p:txBody>
      </p:sp>
      <p:pic>
        <p:nvPicPr>
          <p:cNvPr id="40" name="Picture 39"/>
          <p:cNvPicPr>
            <a:picLocks noChangeAspect="1"/>
          </p:cNvPicPr>
          <p:nvPr/>
        </p:nvPicPr>
        <p:blipFill>
          <a:blip r:embed="rId3"/>
          <a:stretch>
            <a:fillRect/>
          </a:stretch>
        </p:blipFill>
        <p:spPr>
          <a:xfrm>
            <a:off x="7571600" y="1947542"/>
            <a:ext cx="799782" cy="1010835"/>
          </a:xfrm>
          <a:prstGeom prst="rect">
            <a:avLst/>
          </a:prstGeom>
        </p:spPr>
      </p:pic>
      <p:pic>
        <p:nvPicPr>
          <p:cNvPr id="39" name="Picture 38" descr="shutterstock_172389068.jpg"/>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3398" y="-11264"/>
            <a:ext cx="9144000" cy="5142786"/>
          </a:xfrm>
          <a:prstGeom prst="rect">
            <a:avLst/>
          </a:prstGeom>
        </p:spPr>
      </p:pic>
      <p:sp>
        <p:nvSpPr>
          <p:cNvPr id="19" name="CaixaDeTexto 18"/>
          <p:cNvSpPr txBox="1"/>
          <p:nvPr/>
        </p:nvSpPr>
        <p:spPr bwMode="auto">
          <a:xfrm>
            <a:off x="813975" y="3356488"/>
            <a:ext cx="7958138" cy="461665"/>
          </a:xfrm>
          <a:prstGeom prst="rect">
            <a:avLst/>
          </a:prstGeom>
          <a:noFill/>
        </p:spPr>
        <p:txBody>
          <a:bodyPr>
            <a:spAutoFit/>
          </a:bodyPr>
          <a:lstStyle/>
          <a:p>
            <a:pPr eaLnBrk="1" hangingPunct="1">
              <a:defRPr/>
            </a:pPr>
            <a:r>
              <a:rPr lang="pt-BR"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 Impacto do Custo de </a:t>
            </a:r>
            <a:r>
              <a:rPr lang="pt-BR" sz="2400" b="1" dirty="0" err="1">
                <a:solidFill>
                  <a:schemeClr val="tx2">
                    <a:lumMod val="75000"/>
                  </a:schemeClr>
                </a:solidFill>
                <a:effectLst>
                  <a:outerShdw blurRad="38100" dist="38100" dir="2700000" algn="tl">
                    <a:srgbClr val="000000">
                      <a:alpha val="43137"/>
                    </a:srgbClr>
                  </a:outerShdw>
                </a:effectLst>
                <a:latin typeface="Calibri" panose="020F0502020204030204" pitchFamily="34" charset="0"/>
              </a:rPr>
              <a:t>Praticagem</a:t>
            </a:r>
            <a:endParaRPr lang="pt-BR"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20" name="CaixaDeTexto 19"/>
          <p:cNvSpPr txBox="1"/>
          <p:nvPr/>
        </p:nvSpPr>
        <p:spPr bwMode="auto">
          <a:xfrm>
            <a:off x="639763" y="2399288"/>
            <a:ext cx="7893050" cy="461665"/>
          </a:xfrm>
          <a:prstGeom prst="rect">
            <a:avLst/>
          </a:prstGeom>
          <a:noFill/>
        </p:spPr>
        <p:txBody>
          <a:bodyPr>
            <a:spAutoFit/>
          </a:bodyPr>
          <a:lstStyle/>
          <a:p>
            <a:pPr eaLnBrk="1" hangingPunct="1">
              <a:defRPr/>
            </a:pPr>
            <a:r>
              <a:rPr lang="pt-BR"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 Números no Brasil</a:t>
            </a:r>
          </a:p>
        </p:txBody>
      </p:sp>
      <p:sp>
        <p:nvSpPr>
          <p:cNvPr id="21" name="CaixaDeTexto 20"/>
          <p:cNvSpPr txBox="1"/>
          <p:nvPr/>
        </p:nvSpPr>
        <p:spPr bwMode="auto">
          <a:xfrm>
            <a:off x="417513" y="1497100"/>
            <a:ext cx="7935912" cy="461665"/>
          </a:xfrm>
          <a:prstGeom prst="rect">
            <a:avLst/>
          </a:prstGeom>
          <a:noFill/>
        </p:spPr>
        <p:txBody>
          <a:bodyPr>
            <a:spAutoFit/>
          </a:bodyPr>
          <a:lstStyle/>
          <a:p>
            <a:pPr eaLnBrk="1" hangingPunct="1">
              <a:defRPr/>
            </a:pPr>
            <a:r>
              <a:rPr lang="pt-BR"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 Números no Mundo</a:t>
            </a:r>
          </a:p>
        </p:txBody>
      </p:sp>
      <p:sp>
        <p:nvSpPr>
          <p:cNvPr id="22" name="CaixaDeTexto 21"/>
          <p:cNvSpPr txBox="1"/>
          <p:nvPr/>
        </p:nvSpPr>
        <p:spPr bwMode="auto">
          <a:xfrm>
            <a:off x="492125" y="428313"/>
            <a:ext cx="1258888" cy="369887"/>
          </a:xfrm>
          <a:prstGeom prst="rect">
            <a:avLst/>
          </a:prstGeom>
          <a:noFill/>
        </p:spPr>
        <p:txBody>
          <a:bodyPr>
            <a:spAutoFit/>
          </a:bodyPr>
          <a:lstStyle/>
          <a:p>
            <a:pPr eaLnBrk="1" hangingPunct="1">
              <a:defRPr/>
            </a:pPr>
            <a:r>
              <a:rPr lang="pt-BR"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AGENDA</a:t>
            </a:r>
          </a:p>
        </p:txBody>
      </p:sp>
      <p:cxnSp>
        <p:nvCxnSpPr>
          <p:cNvPr id="4" name="Conector reto 3"/>
          <p:cNvCxnSpPr/>
          <p:nvPr/>
        </p:nvCxnSpPr>
        <p:spPr>
          <a:xfrm>
            <a:off x="537210" y="1212775"/>
            <a:ext cx="8349933" cy="0"/>
          </a:xfrm>
          <a:prstGeom prst="line">
            <a:avLst/>
          </a:prstGeom>
          <a:ln w="12700">
            <a:solidFill>
              <a:schemeClr val="tx2">
                <a:lumMod val="75000"/>
                <a:alpha val="49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7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5000"/>
                    </a14:imgEffect>
                  </a14:imgLayer>
                </a14:imgProps>
              </a:ext>
              <a:ext uri="{28A0092B-C50C-407E-A947-70E740481C1C}">
                <a14:useLocalDpi xmlns:a14="http://schemas.microsoft.com/office/drawing/2010/main" val="0"/>
              </a:ext>
            </a:extLst>
          </a:blip>
          <a:srcRect/>
          <a:stretch>
            <a:fillRect/>
          </a:stretch>
        </p:blipFill>
        <p:spPr bwMode="auto">
          <a:xfrm>
            <a:off x="0"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5"/>
          <p:cNvSpPr txBox="1">
            <a:spLocks noChangeArrowheads="1"/>
          </p:cNvSpPr>
          <p:nvPr/>
        </p:nvSpPr>
        <p:spPr bwMode="auto">
          <a:xfrm>
            <a:off x="6050" y="1622885"/>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chemeClr val="bg1"/>
                </a:solidFill>
                <a:effectLst>
                  <a:outerShdw blurRad="38100" dist="38100" dir="2700000" algn="tl">
                    <a:srgbClr val="000000">
                      <a:alpha val="43137"/>
                    </a:srgbClr>
                  </a:outerShdw>
                </a:effectLst>
                <a:latin typeface="Calibri" panose="020F0502020204030204" pitchFamily="34" charset="0"/>
              </a:rPr>
              <a:t> </a:t>
            </a:r>
            <a:r>
              <a:rPr lang="pt-BR" sz="4800" b="1" dirty="0">
                <a:solidFill>
                  <a:srgbClr val="92D050"/>
                </a:solidFill>
                <a:effectLst>
                  <a:outerShdw blurRad="38100" dist="38100" dir="2700000" algn="tl">
                    <a:srgbClr val="000000">
                      <a:alpha val="43137"/>
                    </a:srgbClr>
                  </a:outerShdw>
                </a:effectLst>
                <a:latin typeface="Calibri" panose="020F0502020204030204" pitchFamily="34" charset="0"/>
              </a:rPr>
              <a:t>547 </a:t>
            </a:r>
            <a:r>
              <a:rPr lang="pt-BR" sz="4800" b="1" dirty="0">
                <a:solidFill>
                  <a:schemeClr val="bg1"/>
                </a:solidFill>
                <a:effectLst>
                  <a:outerShdw blurRad="38100" dist="38100" dir="2700000" algn="tl">
                    <a:srgbClr val="000000">
                      <a:alpha val="43137"/>
                    </a:srgbClr>
                  </a:outerShdw>
                </a:effectLst>
                <a:latin typeface="Calibri" panose="020F0502020204030204" pitchFamily="34" charset="0"/>
              </a:rPr>
              <a:t>Escalas</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sp>
        <p:nvSpPr>
          <p:cNvPr id="10" name="Text Box 15"/>
          <p:cNvSpPr txBox="1">
            <a:spLocks noChangeArrowheads="1"/>
          </p:cNvSpPr>
          <p:nvPr/>
        </p:nvSpPr>
        <p:spPr bwMode="auto">
          <a:xfrm>
            <a:off x="-34925" y="3160016"/>
            <a:ext cx="91440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3600" b="1" dirty="0">
                <a:solidFill>
                  <a:srgbClr val="92D050"/>
                </a:solidFill>
                <a:effectLst>
                  <a:outerShdw blurRad="38100" dist="38100" dir="2700000" algn="tl">
                    <a:srgbClr val="000000">
                      <a:alpha val="43137"/>
                    </a:srgbClr>
                  </a:outerShdw>
                </a:effectLst>
                <a:latin typeface="Calibri" panose="020F0502020204030204" pitchFamily="34" charset="0"/>
              </a:rPr>
              <a:t>108 </a:t>
            </a:r>
            <a:r>
              <a:rPr lang="pt-BR" sz="3600" b="1" dirty="0">
                <a:solidFill>
                  <a:schemeClr val="bg1"/>
                </a:solidFill>
                <a:effectLst>
                  <a:outerShdw blurRad="38100" dist="38100" dir="2700000" algn="tl">
                    <a:srgbClr val="000000">
                      <a:alpha val="43137"/>
                    </a:srgbClr>
                  </a:outerShdw>
                </a:effectLst>
                <a:latin typeface="Calibri" panose="020F0502020204030204" pitchFamily="34" charset="0"/>
              </a:rPr>
              <a:t>Roteiros | </a:t>
            </a:r>
            <a:r>
              <a:rPr lang="pt-BR" sz="3600" b="1" dirty="0">
                <a:solidFill>
                  <a:srgbClr val="92D050"/>
                </a:solidFill>
                <a:effectLst>
                  <a:outerShdw blurRad="38100" dist="38100" dir="2700000" algn="tl">
                    <a:srgbClr val="000000">
                      <a:alpha val="43137"/>
                    </a:srgbClr>
                  </a:outerShdw>
                </a:effectLst>
                <a:latin typeface="Calibri" panose="020F0502020204030204" pitchFamily="34" charset="0"/>
              </a:rPr>
              <a:t>381 </a:t>
            </a:r>
            <a:r>
              <a:rPr lang="pt-BR" sz="3600" b="1" dirty="0">
                <a:solidFill>
                  <a:schemeClr val="bg1"/>
                </a:solidFill>
                <a:effectLst>
                  <a:outerShdw blurRad="38100" dist="38100" dir="2700000" algn="tl">
                    <a:srgbClr val="000000">
                      <a:alpha val="43137"/>
                    </a:srgbClr>
                  </a:outerShdw>
                </a:effectLst>
                <a:latin typeface="Calibri" panose="020F0502020204030204" pitchFamily="34" charset="0"/>
              </a:rPr>
              <a:t>Mil leitos</a:t>
            </a:r>
            <a:endParaRPr lang="pt-BR" sz="36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sp>
        <p:nvSpPr>
          <p:cNvPr id="15" name="Text Box 15"/>
          <p:cNvSpPr txBox="1">
            <a:spLocks noChangeArrowheads="1"/>
          </p:cNvSpPr>
          <p:nvPr/>
        </p:nvSpPr>
        <p:spPr bwMode="auto">
          <a:xfrm>
            <a:off x="14075" y="129410"/>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chemeClr val="bg1"/>
                </a:solidFill>
                <a:effectLst>
                  <a:outerShdw blurRad="38100" dist="38100" dir="2700000" algn="tl">
                    <a:srgbClr val="000000">
                      <a:alpha val="43137"/>
                    </a:srgbClr>
                  </a:outerShdw>
                </a:effectLst>
                <a:latin typeface="Calibri" panose="020F0502020204030204" pitchFamily="34" charset="0"/>
              </a:rPr>
              <a:t>Temporada 2016/2017</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cxnSp>
        <p:nvCxnSpPr>
          <p:cNvPr id="8" name="Conector reto 7"/>
          <p:cNvCxnSpPr/>
          <p:nvPr/>
        </p:nvCxnSpPr>
        <p:spPr>
          <a:xfrm>
            <a:off x="179388" y="995288"/>
            <a:ext cx="8856662" cy="0"/>
          </a:xfrm>
          <a:prstGeom prst="line">
            <a:avLst/>
          </a:prstGeom>
          <a:ln>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6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5000"/>
                    </a14:imgEffect>
                  </a14:imgLayer>
                </a14:imgProps>
              </a:ext>
              <a:ext uri="{28A0092B-C50C-407E-A947-70E740481C1C}">
                <a14:useLocalDpi xmlns:a14="http://schemas.microsoft.com/office/drawing/2010/main" val="0"/>
              </a:ext>
            </a:extLst>
          </a:blip>
          <a:srcRect/>
          <a:stretch>
            <a:fillRect/>
          </a:stretch>
        </p:blipFill>
        <p:spPr bwMode="auto">
          <a:xfrm>
            <a:off x="0"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5"/>
          <p:cNvSpPr txBox="1">
            <a:spLocks noChangeArrowheads="1"/>
          </p:cNvSpPr>
          <p:nvPr/>
        </p:nvSpPr>
        <p:spPr bwMode="auto">
          <a:xfrm>
            <a:off x="6050" y="1334135"/>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rgbClr val="92D050"/>
                </a:solidFill>
                <a:effectLst>
                  <a:outerShdw blurRad="38100" dist="38100" dir="2700000" algn="tl">
                    <a:srgbClr val="000000">
                      <a:alpha val="43137"/>
                    </a:srgbClr>
                  </a:outerShdw>
                </a:effectLst>
                <a:latin typeface="Calibri" panose="020F0502020204030204" pitchFamily="34" charset="0"/>
              </a:rPr>
              <a:t>26 </a:t>
            </a:r>
            <a:r>
              <a:rPr lang="pt-BR" sz="4800" b="1" dirty="0">
                <a:solidFill>
                  <a:schemeClr val="bg1"/>
                </a:solidFill>
                <a:effectLst>
                  <a:outerShdw blurRad="38100" dist="38100" dir="2700000" algn="tl">
                    <a:srgbClr val="000000">
                      <a:alpha val="43137"/>
                    </a:srgbClr>
                  </a:outerShdw>
                </a:effectLst>
                <a:latin typeface="Calibri" panose="020F0502020204030204" pitchFamily="34" charset="0"/>
              </a:rPr>
              <a:t>Destinos</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sp>
        <p:nvSpPr>
          <p:cNvPr id="15" name="Text Box 15"/>
          <p:cNvSpPr txBox="1">
            <a:spLocks noChangeArrowheads="1"/>
          </p:cNvSpPr>
          <p:nvPr/>
        </p:nvSpPr>
        <p:spPr bwMode="auto">
          <a:xfrm>
            <a:off x="14075" y="129410"/>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chemeClr val="bg1"/>
                </a:solidFill>
                <a:effectLst>
                  <a:outerShdw blurRad="38100" dist="38100" dir="2700000" algn="tl">
                    <a:srgbClr val="000000">
                      <a:alpha val="43137"/>
                    </a:srgbClr>
                  </a:outerShdw>
                </a:effectLst>
                <a:latin typeface="Calibri" panose="020F0502020204030204" pitchFamily="34" charset="0"/>
              </a:rPr>
              <a:t>Temporada 2016/2017</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cxnSp>
        <p:nvCxnSpPr>
          <p:cNvPr id="8" name="Conector reto 7"/>
          <p:cNvCxnSpPr/>
          <p:nvPr/>
        </p:nvCxnSpPr>
        <p:spPr>
          <a:xfrm>
            <a:off x="179388" y="995288"/>
            <a:ext cx="8856662" cy="0"/>
          </a:xfrm>
          <a:prstGeom prst="line">
            <a:avLst/>
          </a:prstGeom>
          <a:ln>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179387" y="2295980"/>
            <a:ext cx="8856663" cy="2246769"/>
          </a:xfrm>
          <a:prstGeom prst="rect">
            <a:avLst/>
          </a:prstGeom>
          <a:noFill/>
        </p:spPr>
        <p:txBody>
          <a:bodyPr wrap="square" rtlCol="0">
            <a:spAutoFit/>
          </a:bodyPr>
          <a:lstStyle/>
          <a:p>
            <a:pPr algn="ctr">
              <a:lnSpc>
                <a:spcPct val="200000"/>
              </a:lnSpc>
            </a:pPr>
            <a:r>
              <a:rPr lang="pt-BR" sz="1400" dirty="0">
                <a:solidFill>
                  <a:schemeClr val="bg1"/>
                </a:solidFill>
                <a:effectLst>
                  <a:outerShdw blurRad="38100" dist="38100" dir="2700000" algn="tl">
                    <a:srgbClr val="000000">
                      <a:alpha val="43137"/>
                    </a:srgbClr>
                  </a:outerShdw>
                </a:effectLst>
                <a:latin typeface="Calibri" panose="020F0502020204030204" pitchFamily="34" charset="0"/>
              </a:rPr>
              <a:t>ANGRA DOS REIS | BUENOS AIRES | BUZIOS | CABO FRIO | CABO HORN | CHACABUCO | CHILLEAN FJORDS | ESTREITO MAGALHÃES | FORTALEZA | ILHA GRANDE | ILHABELA | ILHEUS | MACEIO | MONTEVIDEO | PORT STANLEY | PORTO BELO | PUERTO MADRYN | PUERTO MONTT | PUNTA ARENAS | PUNTA DEL ESTE | RECIFE | RIO DE JANEIRO | SALVADOR | SANTOS | USHUAIA | VALPARAISO</a:t>
            </a:r>
          </a:p>
          <a:p>
            <a:pPr algn="ctr">
              <a:lnSpc>
                <a:spcPct val="200000"/>
              </a:lnSpc>
            </a:pPr>
            <a:endParaRPr lang="pt-BR" sz="14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07947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0" y="27315"/>
            <a:ext cx="91440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b="1" dirty="0">
                <a:solidFill>
                  <a:schemeClr val="bg1"/>
                </a:solidFill>
                <a:effectLst>
                  <a:outerShdw blurRad="38100" dist="38100" dir="2700000" algn="tl">
                    <a:srgbClr val="000000">
                      <a:alpha val="43137"/>
                    </a:srgbClr>
                  </a:outerShdw>
                </a:effectLst>
                <a:latin typeface="Century Gothic" pitchFamily="34" charset="0"/>
              </a:rPr>
              <a:t>DESAFIOS DO NOSSO TRABALHO</a:t>
            </a:r>
          </a:p>
        </p:txBody>
      </p:sp>
      <p:sp>
        <p:nvSpPr>
          <p:cNvPr id="8" name="Elipse 7"/>
          <p:cNvSpPr/>
          <p:nvPr/>
        </p:nvSpPr>
        <p:spPr>
          <a:xfrm>
            <a:off x="2906250" y="1001316"/>
            <a:ext cx="3204776" cy="3102769"/>
          </a:xfrm>
          <a:prstGeom prst="ellipse">
            <a:avLst/>
          </a:prstGeom>
          <a:noFill/>
          <a:ln w="50800">
            <a:solidFill>
              <a:schemeClr val="tx2">
                <a:lumMod val="75000"/>
                <a:alpha val="7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accent5">
                  <a:lumMod val="20000"/>
                  <a:lumOff val="80000"/>
                </a:schemeClr>
              </a:solidFill>
            </a:endParaRPr>
          </a:p>
        </p:txBody>
      </p:sp>
      <p:sp>
        <p:nvSpPr>
          <p:cNvPr id="9" name="Retângulo de cantos arredondados 8"/>
          <p:cNvSpPr/>
          <p:nvPr/>
        </p:nvSpPr>
        <p:spPr>
          <a:xfrm>
            <a:off x="5885058" y="1812727"/>
            <a:ext cx="2198404" cy="1350169"/>
          </a:xfrm>
          <a:prstGeom prst="roundRect">
            <a:avLst/>
          </a:prstGeom>
          <a:solidFill>
            <a:schemeClr val="accent1">
              <a:lumMod val="50000"/>
              <a:alpha val="89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effectLst>
                  <a:outerShdw blurRad="38100" dist="38100" dir="2700000" algn="tl">
                    <a:srgbClr val="000000">
                      <a:alpha val="43137"/>
                    </a:srgbClr>
                  </a:outerShdw>
                </a:effectLst>
              </a:rPr>
              <a:t>Infraestrutura</a:t>
            </a:r>
          </a:p>
        </p:txBody>
      </p:sp>
      <p:sp>
        <p:nvSpPr>
          <p:cNvPr id="10" name="Retângulo de cantos arredondados 9"/>
          <p:cNvSpPr/>
          <p:nvPr/>
        </p:nvSpPr>
        <p:spPr>
          <a:xfrm>
            <a:off x="3467186" y="443312"/>
            <a:ext cx="2198404" cy="1350169"/>
          </a:xfrm>
          <a:prstGeom prst="roundRect">
            <a:avLst/>
          </a:prstGeom>
          <a:solidFill>
            <a:schemeClr val="accent1">
              <a:lumMod val="50000"/>
              <a:alpha val="89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effectLst>
                  <a:outerShdw blurRad="38100" dist="38100" dir="2700000" algn="tl">
                    <a:srgbClr val="000000">
                      <a:alpha val="43137"/>
                    </a:srgbClr>
                  </a:outerShdw>
                </a:effectLst>
              </a:rPr>
              <a:t>Regulação do Setor</a:t>
            </a:r>
          </a:p>
        </p:txBody>
      </p:sp>
      <p:sp>
        <p:nvSpPr>
          <p:cNvPr id="14" name="Retângulo de cantos arredondados 13"/>
          <p:cNvSpPr/>
          <p:nvPr/>
        </p:nvSpPr>
        <p:spPr>
          <a:xfrm>
            <a:off x="1058782" y="1812727"/>
            <a:ext cx="2198404" cy="1350169"/>
          </a:xfrm>
          <a:prstGeom prst="roundRect">
            <a:avLst/>
          </a:prstGeom>
          <a:solidFill>
            <a:schemeClr val="accent1">
              <a:lumMod val="50000"/>
              <a:alpha val="89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effectLst>
                  <a:outerShdw blurRad="38100" dist="38100" dir="2700000" algn="tl">
                    <a:srgbClr val="000000">
                      <a:alpha val="43137"/>
                    </a:srgbClr>
                  </a:outerShdw>
                </a:effectLst>
              </a:rPr>
              <a:t>Impostos</a:t>
            </a:r>
          </a:p>
        </p:txBody>
      </p:sp>
      <p:sp>
        <p:nvSpPr>
          <p:cNvPr id="11" name="Retângulo de cantos arredondados 10"/>
          <p:cNvSpPr/>
          <p:nvPr/>
        </p:nvSpPr>
        <p:spPr>
          <a:xfrm>
            <a:off x="4905497" y="3606417"/>
            <a:ext cx="2198404" cy="1350169"/>
          </a:xfrm>
          <a:prstGeom prst="roundRect">
            <a:avLst/>
          </a:prstGeom>
          <a:solidFill>
            <a:schemeClr val="accent1">
              <a:lumMod val="50000"/>
              <a:alpha val="89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effectLst>
                  <a:outerShdw blurRad="38100" dist="38100" dir="2700000" algn="tl">
                    <a:srgbClr val="000000">
                      <a:alpha val="43137"/>
                    </a:srgbClr>
                  </a:outerShdw>
                </a:effectLst>
              </a:rPr>
              <a:t>Redução de Custos</a:t>
            </a:r>
          </a:p>
        </p:txBody>
      </p:sp>
      <p:sp>
        <p:nvSpPr>
          <p:cNvPr id="13" name="Retângulo de cantos arredondados 12"/>
          <p:cNvSpPr/>
          <p:nvPr/>
        </p:nvSpPr>
        <p:spPr>
          <a:xfrm>
            <a:off x="2057298" y="3596792"/>
            <a:ext cx="2198404" cy="1350169"/>
          </a:xfrm>
          <a:prstGeom prst="roundRect">
            <a:avLst/>
          </a:prstGeom>
          <a:solidFill>
            <a:schemeClr val="accent1">
              <a:lumMod val="50000"/>
              <a:alpha val="89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effectLst>
                  <a:outerShdw blurRad="38100" dist="38100" dir="2700000" algn="tl">
                    <a:srgbClr val="000000">
                      <a:alpha val="43137"/>
                    </a:srgbClr>
                  </a:outerShdw>
                </a:effectLst>
              </a:rPr>
              <a:t>Promoção</a:t>
            </a:r>
          </a:p>
        </p:txBody>
      </p:sp>
      <p:pic>
        <p:nvPicPr>
          <p:cNvPr id="15" name="Picture 7" descr="CLIAlogo_2-c-NoRegionWithTextSide.png"/>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503601" y="2186347"/>
            <a:ext cx="2381457" cy="8308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87245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5000"/>
                    </a14:imgEffect>
                  </a14:imgLayer>
                </a14:imgProps>
              </a:ext>
              <a:ext uri="{28A0092B-C50C-407E-A947-70E740481C1C}">
                <a14:useLocalDpi xmlns:a14="http://schemas.microsoft.com/office/drawing/2010/main" val="0"/>
              </a:ext>
            </a:extLst>
          </a:blip>
          <a:srcRect/>
          <a:stretch>
            <a:fillRect/>
          </a:stretch>
        </p:blipFill>
        <p:spPr bwMode="auto">
          <a:xfrm>
            <a:off x="0"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5"/>
          <p:cNvSpPr txBox="1">
            <a:spLocks noChangeArrowheads="1"/>
          </p:cNvSpPr>
          <p:nvPr/>
        </p:nvSpPr>
        <p:spPr bwMode="auto">
          <a:xfrm>
            <a:off x="0" y="1167638"/>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rgbClr val="92D050"/>
                </a:solidFill>
                <a:effectLst>
                  <a:outerShdw blurRad="38100" dist="38100" dir="2700000" algn="tl">
                    <a:srgbClr val="000000">
                      <a:alpha val="43137"/>
                    </a:srgbClr>
                  </a:outerShdw>
                </a:effectLst>
                <a:latin typeface="Calibri" panose="020F0502020204030204" pitchFamily="34" charset="0"/>
              </a:rPr>
              <a:t>Serviços de alta categoria </a:t>
            </a:r>
          </a:p>
        </p:txBody>
      </p:sp>
      <p:sp>
        <p:nvSpPr>
          <p:cNvPr id="15" name="Text Box 15"/>
          <p:cNvSpPr txBox="1">
            <a:spLocks noChangeArrowheads="1"/>
          </p:cNvSpPr>
          <p:nvPr/>
        </p:nvSpPr>
        <p:spPr bwMode="auto">
          <a:xfrm>
            <a:off x="14075" y="129410"/>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err="1">
                <a:solidFill>
                  <a:schemeClr val="bg1"/>
                </a:solidFill>
                <a:effectLst>
                  <a:outerShdw blurRad="38100" dist="38100" dir="2700000" algn="tl">
                    <a:srgbClr val="000000">
                      <a:alpha val="43137"/>
                    </a:srgbClr>
                  </a:outerShdw>
                </a:effectLst>
                <a:latin typeface="Calibri" panose="020F0502020204030204" pitchFamily="34" charset="0"/>
              </a:rPr>
              <a:t>Praticagem</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cxnSp>
        <p:nvCxnSpPr>
          <p:cNvPr id="8" name="Conector reto 7"/>
          <p:cNvCxnSpPr/>
          <p:nvPr/>
        </p:nvCxnSpPr>
        <p:spPr>
          <a:xfrm>
            <a:off x="179388" y="995288"/>
            <a:ext cx="8856662" cy="0"/>
          </a:xfrm>
          <a:prstGeom prst="line">
            <a:avLst/>
          </a:prstGeom>
          <a:ln>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133843" y="1909698"/>
            <a:ext cx="8856663" cy="1254446"/>
          </a:xfrm>
          <a:prstGeom prst="rect">
            <a:avLst/>
          </a:prstGeom>
          <a:noFill/>
        </p:spPr>
        <p:txBody>
          <a:bodyPr wrap="square" rtlCol="0">
            <a:spAutoFit/>
          </a:bodyPr>
          <a:lstStyle/>
          <a:p>
            <a:pPr algn="ctr">
              <a:lnSpc>
                <a:spcPct val="200000"/>
              </a:lnSpc>
            </a:pPr>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Cidades/Portos que visitamos e contratamos o serviço de </a:t>
            </a:r>
            <a:r>
              <a:rPr lang="pt-BR" sz="2400" dirty="0" err="1">
                <a:solidFill>
                  <a:schemeClr val="bg1"/>
                </a:solidFill>
                <a:effectLst>
                  <a:outerShdw blurRad="38100" dist="38100" dir="2700000" algn="tl">
                    <a:srgbClr val="000000">
                      <a:alpha val="43137"/>
                    </a:srgbClr>
                  </a:outerShdw>
                </a:effectLst>
                <a:latin typeface="Calibri" panose="020F0502020204030204" pitchFamily="34" charset="0"/>
              </a:rPr>
              <a:t>Praticagem</a:t>
            </a:r>
            <a:endParaRPr lang="pt-BR" sz="2400"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a:lnSpc>
                <a:spcPct val="200000"/>
              </a:lnSpc>
            </a:pPr>
            <a:endParaRPr lang="pt-BR" sz="16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9" name="CaixaDeTexto 1"/>
          <p:cNvSpPr txBox="1"/>
          <p:nvPr/>
        </p:nvSpPr>
        <p:spPr>
          <a:xfrm>
            <a:off x="141868" y="2628905"/>
            <a:ext cx="8856663" cy="1940211"/>
          </a:xfrm>
          <a:prstGeom prst="rect">
            <a:avLst/>
          </a:prstGeom>
          <a:noFill/>
        </p:spPr>
        <p:txBody>
          <a:bodyPr wrap="square" rtlCol="0">
            <a:spAutoFit/>
          </a:bodyPr>
          <a:lstStyle/>
          <a:p>
            <a:pPr algn="ctr">
              <a:lnSpc>
                <a:spcPct val="200000"/>
              </a:lnSpc>
            </a:pPr>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ANGRA DOS REIS | FORTALEZA | ILHA GRANDE | ILHABELA | ILHEUS | MACEIO | RECIFE | RIO DE JANEIRO | SALVADOR | SANTOS |</a:t>
            </a:r>
          </a:p>
          <a:p>
            <a:pPr algn="ctr">
              <a:lnSpc>
                <a:spcPct val="200000"/>
              </a:lnSpc>
            </a:pPr>
            <a:endParaRPr lang="pt-BR" sz="14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0" name="Text Box 15"/>
          <p:cNvSpPr txBox="1">
            <a:spLocks noChangeArrowheads="1"/>
          </p:cNvSpPr>
          <p:nvPr/>
        </p:nvSpPr>
        <p:spPr bwMode="auto">
          <a:xfrm>
            <a:off x="-64955" y="4361115"/>
            <a:ext cx="911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000" b="1" dirty="0">
                <a:solidFill>
                  <a:srgbClr val="92D050"/>
                </a:solidFill>
                <a:effectLst>
                  <a:outerShdw blurRad="38100" dist="38100" dir="2700000" algn="tl">
                    <a:srgbClr val="000000">
                      <a:alpha val="43137"/>
                    </a:srgbClr>
                  </a:outerShdw>
                </a:effectLst>
                <a:latin typeface="Calibri" panose="020F0502020204030204" pitchFamily="34" charset="0"/>
              </a:rPr>
              <a:t>Total </a:t>
            </a:r>
            <a:r>
              <a:rPr lang="pt-BR" sz="4000" b="1" dirty="0" err="1">
                <a:solidFill>
                  <a:srgbClr val="92D050"/>
                </a:solidFill>
                <a:effectLst>
                  <a:outerShdw blurRad="38100" dist="38100" dir="2700000" algn="tl">
                    <a:srgbClr val="000000">
                      <a:alpha val="43137"/>
                    </a:srgbClr>
                  </a:outerShdw>
                </a:effectLst>
                <a:latin typeface="Calibri" panose="020F0502020204030204" pitchFamily="34" charset="0"/>
              </a:rPr>
              <a:t>Praticagem</a:t>
            </a:r>
            <a:r>
              <a:rPr lang="pt-BR" sz="4000" b="1" dirty="0">
                <a:solidFill>
                  <a:srgbClr val="92D050"/>
                </a:solidFill>
                <a:effectLst>
                  <a:outerShdw blurRad="38100" dist="38100" dir="2700000" algn="tl">
                    <a:srgbClr val="000000">
                      <a:alpha val="43137"/>
                    </a:srgbClr>
                  </a:outerShdw>
                </a:effectLst>
                <a:latin typeface="Calibri" panose="020F0502020204030204" pitchFamily="34" charset="0"/>
              </a:rPr>
              <a:t> 16/17 – R$32,10mi</a:t>
            </a:r>
          </a:p>
        </p:txBody>
      </p:sp>
    </p:spTree>
    <p:extLst>
      <p:ext uri="{BB962C8B-B14F-4D97-AF65-F5344CB8AC3E}">
        <p14:creationId xmlns:p14="http://schemas.microsoft.com/office/powerpoint/2010/main" val="374752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5000"/>
                    </a14:imgEffect>
                  </a14:imgLayer>
                </a14:imgProps>
              </a:ext>
              <a:ext uri="{28A0092B-C50C-407E-A947-70E740481C1C}">
                <a14:useLocalDpi xmlns:a14="http://schemas.microsoft.com/office/drawing/2010/main" val="0"/>
              </a:ext>
            </a:extLst>
          </a:blip>
          <a:srcRect/>
          <a:stretch>
            <a:fillRect/>
          </a:stretch>
        </p:blipFill>
        <p:spPr bwMode="auto">
          <a:xfrm>
            <a:off x="0"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5"/>
          <p:cNvSpPr txBox="1">
            <a:spLocks noChangeArrowheads="1"/>
          </p:cNvSpPr>
          <p:nvPr/>
        </p:nvSpPr>
        <p:spPr bwMode="auto">
          <a:xfrm>
            <a:off x="0" y="1117808"/>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rgbClr val="92D050"/>
                </a:solidFill>
                <a:effectLst>
                  <a:outerShdw blurRad="38100" dist="38100" dir="2700000" algn="tl">
                    <a:srgbClr val="000000">
                      <a:alpha val="43137"/>
                    </a:srgbClr>
                  </a:outerShdw>
                </a:effectLst>
                <a:latin typeface="Calibri" panose="020F0502020204030204" pitchFamily="34" charset="0"/>
              </a:rPr>
              <a:t>Questão Comercial</a:t>
            </a:r>
          </a:p>
        </p:txBody>
      </p:sp>
      <p:sp>
        <p:nvSpPr>
          <p:cNvPr id="15" name="Text Box 15"/>
          <p:cNvSpPr txBox="1">
            <a:spLocks noChangeArrowheads="1"/>
          </p:cNvSpPr>
          <p:nvPr/>
        </p:nvSpPr>
        <p:spPr bwMode="auto">
          <a:xfrm>
            <a:off x="14075" y="129410"/>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err="1">
                <a:solidFill>
                  <a:schemeClr val="bg1"/>
                </a:solidFill>
                <a:effectLst>
                  <a:outerShdw blurRad="38100" dist="38100" dir="2700000" algn="tl">
                    <a:srgbClr val="000000">
                      <a:alpha val="43137"/>
                    </a:srgbClr>
                  </a:outerShdw>
                </a:effectLst>
                <a:latin typeface="Calibri" panose="020F0502020204030204" pitchFamily="34" charset="0"/>
              </a:rPr>
              <a:t>Praticagem</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cxnSp>
        <p:nvCxnSpPr>
          <p:cNvPr id="8" name="Conector reto 7"/>
          <p:cNvCxnSpPr/>
          <p:nvPr/>
        </p:nvCxnSpPr>
        <p:spPr>
          <a:xfrm>
            <a:off x="179388" y="995288"/>
            <a:ext cx="8856662" cy="0"/>
          </a:xfrm>
          <a:prstGeom prst="line">
            <a:avLst/>
          </a:prstGeom>
          <a:ln>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78841" y="1689227"/>
            <a:ext cx="8856663" cy="1138773"/>
          </a:xfrm>
          <a:prstGeom prst="rect">
            <a:avLst/>
          </a:prstGeom>
          <a:noFill/>
        </p:spPr>
        <p:txBody>
          <a:bodyPr wrap="square" rtlCol="0">
            <a:spAutoFit/>
          </a:bodyPr>
          <a:lstStyle/>
          <a:p>
            <a:pPr algn="ctr">
              <a:lnSpc>
                <a:spcPct val="200000"/>
              </a:lnSpc>
            </a:pPr>
            <a:r>
              <a:rPr lang="pt-BR" dirty="0">
                <a:solidFill>
                  <a:schemeClr val="bg1"/>
                </a:solidFill>
                <a:effectLst>
                  <a:outerShdw blurRad="38100" dist="38100" dir="2700000" algn="tl">
                    <a:srgbClr val="000000">
                      <a:alpha val="43137"/>
                    </a:srgbClr>
                  </a:outerShdw>
                </a:effectLst>
                <a:latin typeface="Calibri" panose="020F0502020204030204" pitchFamily="34" charset="0"/>
              </a:rPr>
              <a:t>Valores de </a:t>
            </a:r>
            <a:r>
              <a:rPr lang="pt-BR" dirty="0" err="1">
                <a:solidFill>
                  <a:schemeClr val="bg1"/>
                </a:solidFill>
                <a:effectLst>
                  <a:outerShdw blurRad="38100" dist="38100" dir="2700000" algn="tl">
                    <a:srgbClr val="000000">
                      <a:alpha val="43137"/>
                    </a:srgbClr>
                  </a:outerShdw>
                </a:effectLst>
                <a:latin typeface="Calibri" panose="020F0502020204030204" pitchFamily="34" charset="0"/>
              </a:rPr>
              <a:t>Praticagem</a:t>
            </a:r>
            <a:r>
              <a:rPr lang="pt-BR" dirty="0">
                <a:solidFill>
                  <a:schemeClr val="bg1"/>
                </a:solidFill>
                <a:effectLst>
                  <a:outerShdw blurRad="38100" dist="38100" dir="2700000" algn="tl">
                    <a:srgbClr val="000000">
                      <a:alpha val="43137"/>
                    </a:srgbClr>
                  </a:outerShdw>
                </a:effectLst>
                <a:latin typeface="Calibri" panose="020F0502020204030204" pitchFamily="34" charset="0"/>
              </a:rPr>
              <a:t> in/out – Navio MSC </a:t>
            </a:r>
            <a:r>
              <a:rPr lang="pt-BR" dirty="0" err="1">
                <a:solidFill>
                  <a:schemeClr val="bg1"/>
                </a:solidFill>
                <a:effectLst>
                  <a:outerShdw blurRad="38100" dist="38100" dir="2700000" algn="tl">
                    <a:srgbClr val="000000">
                      <a:alpha val="43137"/>
                    </a:srgbClr>
                  </a:outerShdw>
                </a:effectLst>
                <a:latin typeface="Calibri" panose="020F0502020204030204" pitchFamily="34" charset="0"/>
              </a:rPr>
              <a:t>Preziosa</a:t>
            </a:r>
            <a:r>
              <a:rPr lang="pt-BR" dirty="0">
                <a:solidFill>
                  <a:schemeClr val="bg1"/>
                </a:solidFill>
                <a:effectLst>
                  <a:outerShdw blurRad="38100" dist="38100" dir="2700000" algn="tl">
                    <a:srgbClr val="000000">
                      <a:alpha val="43137"/>
                    </a:srgbClr>
                  </a:outerShdw>
                </a:effectLst>
                <a:latin typeface="Calibri" panose="020F0502020204030204" pitchFamily="34" charset="0"/>
              </a:rPr>
              <a:t> / 139mTon / 2000 cabines</a:t>
            </a:r>
          </a:p>
          <a:p>
            <a:pPr algn="ctr">
              <a:lnSpc>
                <a:spcPct val="200000"/>
              </a:lnSpc>
            </a:pPr>
            <a:endParaRPr lang="pt-BR" sz="16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9" name="CaixaDeTexto 1"/>
          <p:cNvSpPr txBox="1"/>
          <p:nvPr/>
        </p:nvSpPr>
        <p:spPr>
          <a:xfrm>
            <a:off x="141868" y="2381563"/>
            <a:ext cx="3900743" cy="2369880"/>
          </a:xfrm>
          <a:prstGeom prst="rect">
            <a:avLst/>
          </a:prstGeom>
          <a:noFill/>
        </p:spPr>
        <p:txBody>
          <a:bodyPr wrap="square" rtlCol="0">
            <a:spAutoFit/>
          </a:bodyPr>
          <a:lstStyle/>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ANGRA DOS REIS – R$120mil</a:t>
            </a:r>
          </a:p>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FORTALEZA – R$98 mil</a:t>
            </a:r>
          </a:p>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ILHA GRANDE – R$120 mil</a:t>
            </a:r>
          </a:p>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ILHABELA – R$117 mil</a:t>
            </a:r>
          </a:p>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ILHEUS – R$83 mil</a:t>
            </a:r>
          </a:p>
          <a:p>
            <a:pPr algn="ctr">
              <a:lnSpc>
                <a:spcPct val="200000"/>
              </a:lnSpc>
            </a:pPr>
            <a:endParaRPr lang="pt-BR" sz="14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Rectangle 2"/>
          <p:cNvSpPr/>
          <p:nvPr/>
        </p:nvSpPr>
        <p:spPr>
          <a:xfrm>
            <a:off x="5007511" y="2381563"/>
            <a:ext cx="4572000" cy="1938992"/>
          </a:xfrm>
          <a:prstGeom prst="rect">
            <a:avLst/>
          </a:prstGeom>
        </p:spPr>
        <p:txBody>
          <a:bodyPr>
            <a:spAutoFit/>
          </a:bodyPr>
          <a:lstStyle/>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MACEIO – R$55 mil</a:t>
            </a:r>
          </a:p>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RECIFE – R$85 mil</a:t>
            </a:r>
          </a:p>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RIO DE JANEIRO – R$104 mil</a:t>
            </a:r>
          </a:p>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SALVADOR – R$141 mil</a:t>
            </a:r>
          </a:p>
          <a:p>
            <a:r>
              <a:rPr lang="pt-BR" sz="2400" dirty="0">
                <a:solidFill>
                  <a:schemeClr val="bg1"/>
                </a:solidFill>
                <a:effectLst>
                  <a:outerShdw blurRad="38100" dist="38100" dir="2700000" algn="tl">
                    <a:srgbClr val="000000">
                      <a:alpha val="43137"/>
                    </a:srgbClr>
                  </a:outerShdw>
                </a:effectLst>
                <a:latin typeface="Calibri" panose="020F0502020204030204" pitchFamily="34" charset="0"/>
              </a:rPr>
              <a:t>SANTOS – R$118 mil</a:t>
            </a:r>
          </a:p>
        </p:txBody>
      </p:sp>
      <p:sp>
        <p:nvSpPr>
          <p:cNvPr id="10" name="Text Box 15"/>
          <p:cNvSpPr txBox="1">
            <a:spLocks noChangeArrowheads="1"/>
          </p:cNvSpPr>
          <p:nvPr/>
        </p:nvSpPr>
        <p:spPr bwMode="auto">
          <a:xfrm>
            <a:off x="-64955" y="4305716"/>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rgbClr val="92D050"/>
                </a:solidFill>
                <a:effectLst>
                  <a:outerShdw blurRad="38100" dist="38100" dir="2700000" algn="tl">
                    <a:srgbClr val="000000">
                      <a:alpha val="43137"/>
                    </a:srgbClr>
                  </a:outerShdw>
                </a:effectLst>
                <a:latin typeface="Calibri" panose="020F0502020204030204" pitchFamily="34" charset="0"/>
              </a:rPr>
              <a:t>Média – R$104,10mil</a:t>
            </a:r>
          </a:p>
        </p:txBody>
      </p:sp>
    </p:spTree>
    <p:extLst>
      <p:ext uri="{BB962C8B-B14F-4D97-AF65-F5344CB8AC3E}">
        <p14:creationId xmlns:p14="http://schemas.microsoft.com/office/powerpoint/2010/main" val="419536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5000"/>
                    </a14:imgEffect>
                  </a14:imgLayer>
                </a14:imgProps>
              </a:ext>
              <a:ext uri="{28A0092B-C50C-407E-A947-70E740481C1C}">
                <a14:useLocalDpi xmlns:a14="http://schemas.microsoft.com/office/drawing/2010/main" val="0"/>
              </a:ext>
            </a:extLst>
          </a:blip>
          <a:srcRect/>
          <a:stretch>
            <a:fillRect/>
          </a:stretch>
        </p:blipFill>
        <p:spPr bwMode="auto">
          <a:xfrm>
            <a:off x="0"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5"/>
          <p:cNvSpPr txBox="1">
            <a:spLocks noChangeArrowheads="1"/>
          </p:cNvSpPr>
          <p:nvPr/>
        </p:nvSpPr>
        <p:spPr bwMode="auto">
          <a:xfrm>
            <a:off x="0" y="1167638"/>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rgbClr val="92D050"/>
                </a:solidFill>
                <a:effectLst>
                  <a:outerShdw blurRad="38100" dist="38100" dir="2700000" algn="tl">
                    <a:srgbClr val="000000">
                      <a:alpha val="43137"/>
                    </a:srgbClr>
                  </a:outerShdw>
                </a:effectLst>
                <a:latin typeface="Calibri" panose="020F0502020204030204" pitchFamily="34" charset="0"/>
              </a:rPr>
              <a:t>Comparação Internacional</a:t>
            </a:r>
          </a:p>
        </p:txBody>
      </p:sp>
      <p:sp>
        <p:nvSpPr>
          <p:cNvPr id="15" name="Text Box 15"/>
          <p:cNvSpPr txBox="1">
            <a:spLocks noChangeArrowheads="1"/>
          </p:cNvSpPr>
          <p:nvPr/>
        </p:nvSpPr>
        <p:spPr bwMode="auto">
          <a:xfrm>
            <a:off x="14075" y="129410"/>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err="1">
                <a:solidFill>
                  <a:schemeClr val="bg1"/>
                </a:solidFill>
                <a:effectLst>
                  <a:outerShdw blurRad="38100" dist="38100" dir="2700000" algn="tl">
                    <a:srgbClr val="000000">
                      <a:alpha val="43137"/>
                    </a:srgbClr>
                  </a:outerShdw>
                </a:effectLst>
                <a:latin typeface="Calibri" panose="020F0502020204030204" pitchFamily="34" charset="0"/>
              </a:rPr>
              <a:t>Praticagem</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cxnSp>
        <p:nvCxnSpPr>
          <p:cNvPr id="8" name="Conector reto 7"/>
          <p:cNvCxnSpPr/>
          <p:nvPr/>
        </p:nvCxnSpPr>
        <p:spPr>
          <a:xfrm>
            <a:off x="179388" y="995288"/>
            <a:ext cx="8856662" cy="0"/>
          </a:xfrm>
          <a:prstGeom prst="line">
            <a:avLst/>
          </a:prstGeom>
          <a:ln>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78841" y="1650097"/>
            <a:ext cx="8856663" cy="1138773"/>
          </a:xfrm>
          <a:prstGeom prst="rect">
            <a:avLst/>
          </a:prstGeom>
          <a:noFill/>
        </p:spPr>
        <p:txBody>
          <a:bodyPr wrap="square" rtlCol="0">
            <a:spAutoFit/>
          </a:bodyPr>
          <a:lstStyle/>
          <a:p>
            <a:pPr algn="ctr">
              <a:lnSpc>
                <a:spcPct val="200000"/>
              </a:lnSpc>
            </a:pPr>
            <a:r>
              <a:rPr lang="pt-BR" dirty="0">
                <a:solidFill>
                  <a:schemeClr val="bg1"/>
                </a:solidFill>
                <a:effectLst>
                  <a:outerShdw blurRad="38100" dist="38100" dir="2700000" algn="tl">
                    <a:srgbClr val="000000">
                      <a:alpha val="43137"/>
                    </a:srgbClr>
                  </a:outerShdw>
                </a:effectLst>
                <a:latin typeface="Calibri" panose="020F0502020204030204" pitchFamily="34" charset="0"/>
              </a:rPr>
              <a:t>Valores de </a:t>
            </a:r>
            <a:r>
              <a:rPr lang="pt-BR" dirty="0" err="1">
                <a:solidFill>
                  <a:schemeClr val="bg1"/>
                </a:solidFill>
                <a:effectLst>
                  <a:outerShdw blurRad="38100" dist="38100" dir="2700000" algn="tl">
                    <a:srgbClr val="000000">
                      <a:alpha val="43137"/>
                    </a:srgbClr>
                  </a:outerShdw>
                </a:effectLst>
                <a:latin typeface="Calibri" panose="020F0502020204030204" pitchFamily="34" charset="0"/>
              </a:rPr>
              <a:t>Praticagem</a:t>
            </a:r>
            <a:r>
              <a:rPr lang="pt-BR" dirty="0">
                <a:solidFill>
                  <a:schemeClr val="bg1"/>
                </a:solidFill>
                <a:effectLst>
                  <a:outerShdw blurRad="38100" dist="38100" dir="2700000" algn="tl">
                    <a:srgbClr val="000000">
                      <a:alpha val="43137"/>
                    </a:srgbClr>
                  </a:outerShdw>
                </a:effectLst>
                <a:latin typeface="Calibri" panose="020F0502020204030204" pitchFamily="34" charset="0"/>
              </a:rPr>
              <a:t> in/out – Navio MSC </a:t>
            </a:r>
            <a:r>
              <a:rPr lang="pt-BR" dirty="0" err="1">
                <a:solidFill>
                  <a:schemeClr val="bg1"/>
                </a:solidFill>
                <a:effectLst>
                  <a:outerShdw blurRad="38100" dist="38100" dir="2700000" algn="tl">
                    <a:srgbClr val="000000">
                      <a:alpha val="43137"/>
                    </a:srgbClr>
                  </a:outerShdw>
                </a:effectLst>
                <a:latin typeface="Calibri" panose="020F0502020204030204" pitchFamily="34" charset="0"/>
              </a:rPr>
              <a:t>Preziosa</a:t>
            </a:r>
            <a:r>
              <a:rPr lang="pt-BR" dirty="0">
                <a:solidFill>
                  <a:schemeClr val="bg1"/>
                </a:solidFill>
                <a:effectLst>
                  <a:outerShdw blurRad="38100" dist="38100" dir="2700000" algn="tl">
                    <a:srgbClr val="000000">
                      <a:alpha val="43137"/>
                    </a:srgbClr>
                  </a:outerShdw>
                </a:effectLst>
                <a:latin typeface="Calibri" panose="020F0502020204030204" pitchFamily="34" charset="0"/>
              </a:rPr>
              <a:t> / 139mTon / 2000 cabines</a:t>
            </a:r>
          </a:p>
          <a:p>
            <a:pPr algn="ctr">
              <a:lnSpc>
                <a:spcPct val="200000"/>
              </a:lnSpc>
            </a:pPr>
            <a:endParaRPr lang="pt-BR" sz="16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9" name="CaixaDeTexto 1"/>
          <p:cNvSpPr txBox="1"/>
          <p:nvPr/>
        </p:nvSpPr>
        <p:spPr>
          <a:xfrm>
            <a:off x="726480" y="2239162"/>
            <a:ext cx="3900743" cy="2862322"/>
          </a:xfrm>
          <a:prstGeom prst="rect">
            <a:avLst/>
          </a:prstGeom>
          <a:noFill/>
        </p:spPr>
        <p:txBody>
          <a:bodyPr wrap="square" rtlCol="0">
            <a:spAutoFit/>
          </a:bodyPr>
          <a:lstStyle/>
          <a:p>
            <a:r>
              <a:rPr lang="pt-BR" sz="1600" dirty="0">
                <a:solidFill>
                  <a:schemeClr val="bg1"/>
                </a:solidFill>
                <a:effectLst>
                  <a:outerShdw blurRad="38100" dist="38100" dir="2700000" algn="tl">
                    <a:srgbClr val="000000">
                      <a:alpha val="43137"/>
                    </a:srgbClr>
                  </a:outerShdw>
                </a:effectLst>
                <a:latin typeface="Calibri" panose="020F0502020204030204" pitchFamily="34" charset="0"/>
              </a:rPr>
              <a:t>New Jersey– U$14,3mil</a:t>
            </a:r>
          </a:p>
          <a:p>
            <a:r>
              <a:rPr lang="pt-BR" sz="1600" dirty="0">
                <a:solidFill>
                  <a:schemeClr val="bg1"/>
                </a:solidFill>
                <a:effectLst>
                  <a:outerShdw blurRad="38100" dist="38100" dir="2700000" algn="tl">
                    <a:srgbClr val="000000">
                      <a:alpha val="43137"/>
                    </a:srgbClr>
                  </a:outerShdw>
                </a:effectLst>
                <a:latin typeface="Calibri" panose="020F0502020204030204" pitchFamily="34" charset="0"/>
              </a:rPr>
              <a:t>Miami – U$11mil</a:t>
            </a:r>
          </a:p>
          <a:p>
            <a:r>
              <a:rPr lang="pt-BR" sz="1600" dirty="0" err="1">
                <a:solidFill>
                  <a:schemeClr val="bg1"/>
                </a:solidFill>
                <a:effectLst>
                  <a:outerShdw blurRad="38100" dist="38100" dir="2700000" algn="tl">
                    <a:srgbClr val="000000">
                      <a:alpha val="43137"/>
                    </a:srgbClr>
                  </a:outerShdw>
                </a:effectLst>
                <a:latin typeface="Calibri" panose="020F0502020204030204" pitchFamily="34" charset="0"/>
              </a:rPr>
              <a:t>Xiamen</a:t>
            </a:r>
            <a:r>
              <a:rPr lang="pt-BR" sz="1600" dirty="0">
                <a:solidFill>
                  <a:schemeClr val="bg1"/>
                </a:solidFill>
                <a:effectLst>
                  <a:outerShdw blurRad="38100" dist="38100" dir="2700000" algn="tl">
                    <a:srgbClr val="000000">
                      <a:alpha val="43137"/>
                    </a:srgbClr>
                  </a:outerShdw>
                </a:effectLst>
                <a:latin typeface="Calibri" panose="020F0502020204030204" pitchFamily="34" charset="0"/>
              </a:rPr>
              <a:t> – U$11mil</a:t>
            </a:r>
          </a:p>
          <a:p>
            <a:r>
              <a:rPr lang="pt-BR" sz="1600" dirty="0" err="1">
                <a:solidFill>
                  <a:schemeClr val="bg1"/>
                </a:solidFill>
                <a:effectLst>
                  <a:outerShdw blurRad="38100" dist="38100" dir="2700000" algn="tl">
                    <a:srgbClr val="000000">
                      <a:alpha val="43137"/>
                    </a:srgbClr>
                  </a:outerShdw>
                </a:effectLst>
                <a:latin typeface="Calibri" panose="020F0502020204030204" pitchFamily="34" charset="0"/>
              </a:rPr>
              <a:t>Bruges</a:t>
            </a:r>
            <a:r>
              <a:rPr lang="pt-BR" sz="1600" dirty="0">
                <a:solidFill>
                  <a:schemeClr val="bg1"/>
                </a:solidFill>
                <a:effectLst>
                  <a:outerShdw blurRad="38100" dist="38100" dir="2700000" algn="tl">
                    <a:srgbClr val="000000">
                      <a:alpha val="43137"/>
                    </a:srgbClr>
                  </a:outerShdw>
                </a:effectLst>
                <a:latin typeface="Calibri" panose="020F0502020204030204" pitchFamily="34" charset="0"/>
              </a:rPr>
              <a:t> – U$10mil</a:t>
            </a:r>
          </a:p>
          <a:p>
            <a:r>
              <a:rPr lang="pt-BR" sz="1600" dirty="0">
                <a:solidFill>
                  <a:schemeClr val="bg1"/>
                </a:solidFill>
                <a:effectLst>
                  <a:outerShdw blurRad="38100" dist="38100" dir="2700000" algn="tl">
                    <a:srgbClr val="000000">
                      <a:alpha val="43137"/>
                    </a:srgbClr>
                  </a:outerShdw>
                </a:effectLst>
                <a:latin typeface="Calibri" panose="020F0502020204030204" pitchFamily="34" charset="0"/>
              </a:rPr>
              <a:t>Sydney – U$9,7mil</a:t>
            </a:r>
          </a:p>
          <a:p>
            <a:r>
              <a:rPr lang="pt-BR" sz="1600" dirty="0">
                <a:solidFill>
                  <a:schemeClr val="bg1"/>
                </a:solidFill>
                <a:effectLst>
                  <a:outerShdw blurRad="38100" dist="38100" dir="2700000" algn="tl">
                    <a:srgbClr val="000000">
                      <a:alpha val="43137"/>
                    </a:srgbClr>
                  </a:outerShdw>
                </a:effectLst>
                <a:latin typeface="Calibri" panose="020F0502020204030204" pitchFamily="34" charset="0"/>
              </a:rPr>
              <a:t>Fort Lauderdale – U$9,3mil</a:t>
            </a:r>
          </a:p>
          <a:p>
            <a:r>
              <a:rPr lang="pt-BR" sz="1600" dirty="0">
                <a:solidFill>
                  <a:schemeClr val="bg1"/>
                </a:solidFill>
                <a:effectLst>
                  <a:outerShdw blurRad="38100" dist="38100" dir="2700000" algn="tl">
                    <a:srgbClr val="000000">
                      <a:alpha val="43137"/>
                    </a:srgbClr>
                  </a:outerShdw>
                </a:effectLst>
                <a:latin typeface="Calibri" panose="020F0502020204030204" pitchFamily="34" charset="0"/>
              </a:rPr>
              <a:t>Lisboa – U$8,2mil</a:t>
            </a:r>
          </a:p>
          <a:p>
            <a:r>
              <a:rPr lang="pt-BR" sz="1600" dirty="0">
                <a:solidFill>
                  <a:schemeClr val="bg1"/>
                </a:solidFill>
                <a:effectLst>
                  <a:outerShdw blurRad="38100" dist="38100" dir="2700000" algn="tl">
                    <a:srgbClr val="000000">
                      <a:alpha val="43137"/>
                    </a:srgbClr>
                  </a:outerShdw>
                </a:effectLst>
                <a:latin typeface="Calibri" panose="020F0502020204030204" pitchFamily="34" charset="0"/>
              </a:rPr>
              <a:t>Veneza – U$7,7mil</a:t>
            </a:r>
          </a:p>
          <a:p>
            <a:endParaRPr lang="pt-BR" sz="2400"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a:lnSpc>
                <a:spcPct val="200000"/>
              </a:lnSpc>
            </a:pPr>
            <a:endParaRPr lang="pt-BR" sz="14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Rectangle 2"/>
          <p:cNvSpPr/>
          <p:nvPr/>
        </p:nvSpPr>
        <p:spPr>
          <a:xfrm>
            <a:off x="5840145" y="2235193"/>
            <a:ext cx="4572000" cy="2031325"/>
          </a:xfrm>
          <a:prstGeom prst="rect">
            <a:avLst/>
          </a:prstGeom>
        </p:spPr>
        <p:txBody>
          <a:bodyPr>
            <a:spAutoFit/>
          </a:bodyPr>
          <a:lstStyle/>
          <a:p>
            <a:r>
              <a:rPr lang="pt-BR" dirty="0">
                <a:solidFill>
                  <a:schemeClr val="bg1"/>
                </a:solidFill>
                <a:effectLst>
                  <a:outerShdw blurRad="38100" dist="38100" dir="2700000" algn="tl">
                    <a:srgbClr val="000000">
                      <a:alpha val="43137"/>
                    </a:srgbClr>
                  </a:outerShdw>
                </a:effectLst>
                <a:latin typeface="Calibri" panose="020F0502020204030204" pitchFamily="34" charset="0"/>
              </a:rPr>
              <a:t>Valparaiso – U$6,9mil</a:t>
            </a:r>
          </a:p>
          <a:p>
            <a:r>
              <a:rPr lang="pt-BR" dirty="0">
                <a:solidFill>
                  <a:schemeClr val="bg1"/>
                </a:solidFill>
                <a:effectLst>
                  <a:outerShdw blurRad="38100" dist="38100" dir="2700000" algn="tl">
                    <a:srgbClr val="000000">
                      <a:alpha val="43137"/>
                    </a:srgbClr>
                  </a:outerShdw>
                </a:effectLst>
                <a:latin typeface="Calibri" panose="020F0502020204030204" pitchFamily="34" charset="0"/>
              </a:rPr>
              <a:t>Montevideo – U$6,8mil</a:t>
            </a:r>
          </a:p>
          <a:p>
            <a:r>
              <a:rPr lang="pt-BR" dirty="0" err="1">
                <a:solidFill>
                  <a:schemeClr val="bg1"/>
                </a:solidFill>
                <a:effectLst>
                  <a:outerShdw blurRad="38100" dist="38100" dir="2700000" algn="tl">
                    <a:srgbClr val="000000">
                      <a:alpha val="43137"/>
                    </a:srgbClr>
                  </a:outerShdw>
                </a:effectLst>
                <a:latin typeface="Calibri" panose="020F0502020204030204" pitchFamily="34" charset="0"/>
              </a:rPr>
              <a:t>Okinawa</a:t>
            </a:r>
            <a:r>
              <a:rPr lang="pt-BR" dirty="0">
                <a:solidFill>
                  <a:schemeClr val="bg1"/>
                </a:solidFill>
                <a:effectLst>
                  <a:outerShdw blurRad="38100" dist="38100" dir="2700000" algn="tl">
                    <a:srgbClr val="000000">
                      <a:alpha val="43137"/>
                    </a:srgbClr>
                  </a:outerShdw>
                </a:effectLst>
                <a:latin typeface="Calibri" panose="020F0502020204030204" pitchFamily="34" charset="0"/>
              </a:rPr>
              <a:t> – U$5,6mil</a:t>
            </a:r>
          </a:p>
          <a:p>
            <a:r>
              <a:rPr lang="pt-BR" dirty="0" err="1">
                <a:solidFill>
                  <a:schemeClr val="bg1"/>
                </a:solidFill>
                <a:effectLst>
                  <a:outerShdw blurRad="38100" dist="38100" dir="2700000" algn="tl">
                    <a:srgbClr val="000000">
                      <a:alpha val="43137"/>
                    </a:srgbClr>
                  </a:outerShdw>
                </a:effectLst>
                <a:latin typeface="Calibri" panose="020F0502020204030204" pitchFamily="34" charset="0"/>
              </a:rPr>
              <a:t>Civitavecchia</a:t>
            </a:r>
            <a:r>
              <a:rPr lang="pt-BR" dirty="0">
                <a:solidFill>
                  <a:schemeClr val="bg1"/>
                </a:solidFill>
                <a:effectLst>
                  <a:outerShdw blurRad="38100" dist="38100" dir="2700000" algn="tl">
                    <a:srgbClr val="000000">
                      <a:alpha val="43137"/>
                    </a:srgbClr>
                  </a:outerShdw>
                </a:effectLst>
                <a:latin typeface="Calibri" panose="020F0502020204030204" pitchFamily="34" charset="0"/>
              </a:rPr>
              <a:t> – U$5,6mil</a:t>
            </a:r>
          </a:p>
          <a:p>
            <a:r>
              <a:rPr lang="pt-BR" dirty="0">
                <a:solidFill>
                  <a:schemeClr val="bg1"/>
                </a:solidFill>
                <a:effectLst>
                  <a:outerShdw blurRad="38100" dist="38100" dir="2700000" algn="tl">
                    <a:srgbClr val="000000">
                      <a:alpha val="43137"/>
                    </a:srgbClr>
                  </a:outerShdw>
                </a:effectLst>
                <a:latin typeface="Calibri" panose="020F0502020204030204" pitchFamily="34" charset="0"/>
              </a:rPr>
              <a:t>Southampton – U$4,4mil</a:t>
            </a:r>
          </a:p>
          <a:p>
            <a:r>
              <a:rPr lang="pt-BR" dirty="0">
                <a:solidFill>
                  <a:schemeClr val="bg1"/>
                </a:solidFill>
                <a:effectLst>
                  <a:outerShdw blurRad="38100" dist="38100" dir="2700000" algn="tl">
                    <a:srgbClr val="000000">
                      <a:alpha val="43137"/>
                    </a:srgbClr>
                  </a:outerShdw>
                </a:effectLst>
                <a:latin typeface="Calibri" panose="020F0502020204030204" pitchFamily="34" charset="0"/>
              </a:rPr>
              <a:t>Barcelona – U$4,08mil</a:t>
            </a:r>
          </a:p>
          <a:p>
            <a:r>
              <a:rPr lang="pt-BR" dirty="0">
                <a:solidFill>
                  <a:schemeClr val="bg1"/>
                </a:solidFill>
                <a:effectLst>
                  <a:outerShdw blurRad="38100" dist="38100" dir="2700000" algn="tl">
                    <a:srgbClr val="000000">
                      <a:alpha val="43137"/>
                    </a:srgbClr>
                  </a:outerShdw>
                </a:effectLst>
                <a:latin typeface="Calibri" panose="020F0502020204030204" pitchFamily="34" charset="0"/>
              </a:rPr>
              <a:t>Athenas – U$3,6mil</a:t>
            </a:r>
          </a:p>
        </p:txBody>
      </p:sp>
      <p:sp>
        <p:nvSpPr>
          <p:cNvPr id="10" name="Text Box 15"/>
          <p:cNvSpPr txBox="1">
            <a:spLocks noChangeArrowheads="1"/>
          </p:cNvSpPr>
          <p:nvPr/>
        </p:nvSpPr>
        <p:spPr bwMode="auto">
          <a:xfrm>
            <a:off x="-64955" y="4395656"/>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rgbClr val="92D050"/>
                </a:solidFill>
                <a:effectLst>
                  <a:outerShdw blurRad="38100" dist="38100" dir="2700000" algn="tl">
                    <a:srgbClr val="000000">
                      <a:alpha val="43137"/>
                    </a:srgbClr>
                  </a:outerShdw>
                </a:effectLst>
                <a:latin typeface="Calibri" panose="020F0502020204030204" pitchFamily="34" charset="0"/>
              </a:rPr>
              <a:t>Média – R$25,2 mil (U$7,87mil)</a:t>
            </a:r>
          </a:p>
        </p:txBody>
      </p:sp>
    </p:spTree>
    <p:extLst>
      <p:ext uri="{BB962C8B-B14F-4D97-AF65-F5344CB8AC3E}">
        <p14:creationId xmlns:p14="http://schemas.microsoft.com/office/powerpoint/2010/main" val="314057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5000"/>
                    </a14:imgEffect>
                  </a14:imgLayer>
                </a14:imgProps>
              </a:ext>
              <a:ext uri="{28A0092B-C50C-407E-A947-70E740481C1C}">
                <a14:useLocalDpi xmlns:a14="http://schemas.microsoft.com/office/drawing/2010/main" val="0"/>
              </a:ext>
            </a:extLst>
          </a:blip>
          <a:srcRect/>
          <a:stretch>
            <a:fillRect/>
          </a:stretch>
        </p:blipFill>
        <p:spPr bwMode="auto">
          <a:xfrm>
            <a:off x="0"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5"/>
          <p:cNvSpPr txBox="1">
            <a:spLocks noChangeArrowheads="1"/>
          </p:cNvSpPr>
          <p:nvPr/>
        </p:nvSpPr>
        <p:spPr bwMode="auto">
          <a:xfrm>
            <a:off x="0" y="957778"/>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a:solidFill>
                  <a:srgbClr val="92D050"/>
                </a:solidFill>
                <a:effectLst>
                  <a:outerShdw blurRad="38100" dist="38100" dir="2700000" algn="tl">
                    <a:srgbClr val="000000">
                      <a:alpha val="43137"/>
                    </a:srgbClr>
                  </a:outerShdw>
                </a:effectLst>
                <a:latin typeface="Calibri" panose="020F0502020204030204" pitchFamily="34" charset="0"/>
              </a:rPr>
              <a:t>Itinerário de 7 noites</a:t>
            </a:r>
          </a:p>
        </p:txBody>
      </p:sp>
      <p:sp>
        <p:nvSpPr>
          <p:cNvPr id="15" name="Text Box 15"/>
          <p:cNvSpPr txBox="1">
            <a:spLocks noChangeArrowheads="1"/>
          </p:cNvSpPr>
          <p:nvPr/>
        </p:nvSpPr>
        <p:spPr bwMode="auto">
          <a:xfrm>
            <a:off x="14075" y="129410"/>
            <a:ext cx="9112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sz="4800" b="1" dirty="0" err="1">
                <a:solidFill>
                  <a:schemeClr val="bg1"/>
                </a:solidFill>
                <a:effectLst>
                  <a:outerShdw blurRad="38100" dist="38100" dir="2700000" algn="tl">
                    <a:srgbClr val="000000">
                      <a:alpha val="43137"/>
                    </a:srgbClr>
                  </a:outerShdw>
                </a:effectLst>
                <a:latin typeface="Calibri" panose="020F0502020204030204" pitchFamily="34" charset="0"/>
              </a:rPr>
              <a:t>Praticagem</a:t>
            </a:r>
            <a:endParaRPr lang="pt-BR" sz="4800" b="1" dirty="0">
              <a:solidFill>
                <a:srgbClr val="92D050"/>
              </a:solidFill>
              <a:effectLst>
                <a:outerShdw blurRad="38100" dist="38100" dir="2700000" algn="tl">
                  <a:srgbClr val="000000">
                    <a:alpha val="43137"/>
                  </a:srgbClr>
                </a:outerShdw>
              </a:effectLst>
              <a:latin typeface="Calibri" panose="020F0502020204030204" pitchFamily="34" charset="0"/>
            </a:endParaRPr>
          </a:p>
        </p:txBody>
      </p:sp>
      <p:cxnSp>
        <p:nvCxnSpPr>
          <p:cNvPr id="8" name="Conector reto 7"/>
          <p:cNvCxnSpPr/>
          <p:nvPr/>
        </p:nvCxnSpPr>
        <p:spPr>
          <a:xfrm>
            <a:off x="179388" y="995288"/>
            <a:ext cx="8856662" cy="0"/>
          </a:xfrm>
          <a:prstGeom prst="line">
            <a:avLst/>
          </a:prstGeom>
          <a:ln>
            <a:solidFill>
              <a:schemeClr val="bg1">
                <a:alpha val="36000"/>
              </a:schemeClr>
            </a:solidFill>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78841" y="1725047"/>
            <a:ext cx="8856663" cy="3908762"/>
          </a:xfrm>
          <a:prstGeom prst="rect">
            <a:avLst/>
          </a:prstGeom>
          <a:noFill/>
        </p:spPr>
        <p:txBody>
          <a:bodyPr wrap="square" rtlCol="0">
            <a:spAutoFit/>
          </a:bodyPr>
          <a:lstStyle/>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Santos – Rio de Janeiro – Salvador – Ilhéus – Ilha Grande – Santos</a:t>
            </a:r>
          </a:p>
          <a:p>
            <a:pPr algn="ctr"/>
            <a:endParaRPr lang="pt-BR"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Total de passageiros – 3780 (90% ocupação)</a:t>
            </a:r>
          </a:p>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Cabines – 1,8 mil</a:t>
            </a:r>
          </a:p>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Valor médio por pessoa – R$1640</a:t>
            </a:r>
          </a:p>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Faturamento total – R$6.199 milhões</a:t>
            </a:r>
          </a:p>
          <a:p>
            <a:pPr algn="ctr"/>
            <a:r>
              <a:rPr lang="pt-BR" dirty="0" err="1">
                <a:solidFill>
                  <a:schemeClr val="bg1"/>
                </a:solidFill>
                <a:effectLst>
                  <a:outerShdw blurRad="38100" dist="38100" dir="2700000" algn="tl">
                    <a:srgbClr val="000000">
                      <a:alpha val="43137"/>
                    </a:srgbClr>
                  </a:outerShdw>
                </a:effectLst>
                <a:latin typeface="Calibri" panose="020F0502020204030204" pitchFamily="34" charset="0"/>
              </a:rPr>
              <a:t>Praticagem</a:t>
            </a:r>
            <a:r>
              <a:rPr lang="pt-BR" dirty="0">
                <a:solidFill>
                  <a:schemeClr val="bg1"/>
                </a:solidFill>
                <a:effectLst>
                  <a:outerShdw blurRad="38100" dist="38100" dir="2700000" algn="tl">
                    <a:srgbClr val="000000">
                      <a:alpha val="43137"/>
                    </a:srgbClr>
                  </a:outerShdw>
                </a:effectLst>
                <a:latin typeface="Calibri" panose="020F0502020204030204" pitchFamily="34" charset="0"/>
              </a:rPr>
              <a:t> do roteiro – R$566 mil (média de R$113,2mil)</a:t>
            </a:r>
          </a:p>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Porcentagem do faturamento total – 9,13%</a:t>
            </a:r>
          </a:p>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Ocupa a venda de 183 cabines</a:t>
            </a:r>
          </a:p>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Ocupa a receita de 345 </a:t>
            </a:r>
            <a:r>
              <a:rPr lang="pt-BR" dirty="0" err="1">
                <a:solidFill>
                  <a:schemeClr val="bg1"/>
                </a:solidFill>
                <a:effectLst>
                  <a:outerShdw blurRad="38100" dist="38100" dir="2700000" algn="tl">
                    <a:srgbClr val="000000">
                      <a:alpha val="43137"/>
                    </a:srgbClr>
                  </a:outerShdw>
                </a:effectLst>
                <a:latin typeface="Calibri" panose="020F0502020204030204" pitchFamily="34" charset="0"/>
              </a:rPr>
              <a:t>cruzeiristas</a:t>
            </a:r>
            <a:endParaRPr lang="pt-BR"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a:endParaRPr lang="pt-BR"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a:r>
              <a:rPr lang="pt-BR" dirty="0">
                <a:solidFill>
                  <a:schemeClr val="bg1"/>
                </a:solidFill>
                <a:effectLst>
                  <a:outerShdw blurRad="38100" dist="38100" dir="2700000" algn="tl">
                    <a:srgbClr val="000000">
                      <a:alpha val="43137"/>
                    </a:srgbClr>
                  </a:outerShdw>
                </a:effectLst>
                <a:latin typeface="Calibri" panose="020F0502020204030204" pitchFamily="34" charset="0"/>
              </a:rPr>
              <a:t>Pelos números internacionais, economizaríamos R$440mil / 141 cabines / 268 </a:t>
            </a:r>
            <a:r>
              <a:rPr lang="pt-BR" dirty="0" err="1">
                <a:solidFill>
                  <a:schemeClr val="bg1"/>
                </a:solidFill>
                <a:effectLst>
                  <a:outerShdw blurRad="38100" dist="38100" dir="2700000" algn="tl">
                    <a:srgbClr val="000000">
                      <a:alpha val="43137"/>
                    </a:srgbClr>
                  </a:outerShdw>
                </a:effectLst>
                <a:latin typeface="Calibri" panose="020F0502020204030204" pitchFamily="34" charset="0"/>
              </a:rPr>
              <a:t>paxs</a:t>
            </a:r>
            <a:endParaRPr lang="pt-BR" dirty="0">
              <a:solidFill>
                <a:schemeClr val="bg1"/>
              </a:solidFill>
              <a:effectLst>
                <a:outerShdw blurRad="38100" dist="38100" dir="2700000" algn="tl">
                  <a:srgbClr val="000000">
                    <a:alpha val="43137"/>
                  </a:srgbClr>
                </a:outerShdw>
              </a:effectLst>
              <a:latin typeface="Calibri" panose="020F0502020204030204" pitchFamily="34" charset="0"/>
            </a:endParaRPr>
          </a:p>
          <a:p>
            <a:pPr algn="ctr">
              <a:lnSpc>
                <a:spcPct val="200000"/>
              </a:lnSpc>
            </a:pPr>
            <a:endParaRPr lang="pt-BR" sz="16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007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40030" y="754380"/>
            <a:ext cx="8652510" cy="35661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38" y="906066"/>
            <a:ext cx="1001228" cy="63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501" y="951310"/>
            <a:ext cx="1566124" cy="57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290" y="1037035"/>
            <a:ext cx="1706374"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475" y="2175272"/>
            <a:ext cx="884354"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826" y="2160985"/>
            <a:ext cx="1027201" cy="41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7"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8638" y="2139553"/>
            <a:ext cx="1525867" cy="49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9688" y="2942035"/>
            <a:ext cx="1271339"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3288" y="2832497"/>
            <a:ext cx="1302506"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1"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5389" y="2951560"/>
            <a:ext cx="1971291" cy="32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7151" y="3651647"/>
            <a:ext cx="1316791" cy="39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3"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3600" y="3624263"/>
            <a:ext cx="1563527" cy="45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15"/>
          <p:cNvSpPr txBox="1">
            <a:spLocks noChangeArrowheads="1"/>
          </p:cNvSpPr>
          <p:nvPr/>
        </p:nvSpPr>
        <p:spPr bwMode="auto">
          <a:xfrm>
            <a:off x="0" y="152440"/>
            <a:ext cx="91440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b="1" dirty="0">
                <a:solidFill>
                  <a:schemeClr val="bg1"/>
                </a:solidFill>
                <a:effectLst>
                  <a:outerShdw blurRad="38100" dist="38100" dir="2700000" algn="tl">
                    <a:srgbClr val="000000">
                      <a:alpha val="43137"/>
                    </a:srgbClr>
                  </a:outerShdw>
                </a:effectLst>
                <a:latin typeface="Century Gothic" pitchFamily="34" charset="0"/>
              </a:rPr>
              <a:t>ASSOCIADAS LOCAIS</a:t>
            </a:r>
          </a:p>
        </p:txBody>
      </p:sp>
      <p:pic>
        <p:nvPicPr>
          <p:cNvPr id="51216"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72876" y="2162175"/>
            <a:ext cx="1223291" cy="52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7"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0889" y="3651648"/>
            <a:ext cx="998631" cy="46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8"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0240" y="869156"/>
            <a:ext cx="1502492"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13162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5"/>
          <p:cNvSpPr txBox="1">
            <a:spLocks noChangeArrowheads="1"/>
          </p:cNvSpPr>
          <p:nvPr/>
        </p:nvSpPr>
        <p:spPr bwMode="auto">
          <a:xfrm>
            <a:off x="0" y="152440"/>
            <a:ext cx="91440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defRPr/>
            </a:pPr>
            <a:r>
              <a:rPr lang="pt-BR" b="1" dirty="0">
                <a:solidFill>
                  <a:schemeClr val="bg1"/>
                </a:solidFill>
                <a:effectLst>
                  <a:outerShdw blurRad="38100" dist="38100" dir="2700000" algn="tl">
                    <a:srgbClr val="000000">
                      <a:alpha val="43137"/>
                    </a:srgbClr>
                  </a:outerShdw>
                </a:effectLst>
                <a:latin typeface="Century Gothic" pitchFamily="34" charset="0"/>
              </a:rPr>
              <a:t>ASSOCIADAS GLOBAIS</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77" y="556913"/>
            <a:ext cx="7344076"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82432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hutterstock_120666676.jpg"/>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p:pic>
      <p:grpSp>
        <p:nvGrpSpPr>
          <p:cNvPr id="10" name="Group 1"/>
          <p:cNvGrpSpPr/>
          <p:nvPr/>
        </p:nvGrpSpPr>
        <p:grpSpPr>
          <a:xfrm>
            <a:off x="6382431" y="353930"/>
            <a:ext cx="2492962" cy="2496312"/>
            <a:chOff x="6112931" y="2076805"/>
            <a:chExt cx="2492962" cy="2496312"/>
          </a:xfrm>
        </p:grpSpPr>
        <p:sp>
          <p:nvSpPr>
            <p:cNvPr id="11" name="Rectangle 6"/>
            <p:cNvSpPr/>
            <p:nvPr/>
          </p:nvSpPr>
          <p:spPr>
            <a:xfrm>
              <a:off x="6112931" y="2076805"/>
              <a:ext cx="2492962" cy="2496312"/>
            </a:xfrm>
            <a:prstGeom prst="rect">
              <a:avLst/>
            </a:prstGeom>
            <a:solidFill>
              <a:srgbClr val="000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7" descr="CLIAlogo_2-c-NoRegionWithTextSide.png"/>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508512" y="3494984"/>
              <a:ext cx="1680638" cy="586376"/>
            </a:xfrm>
            <a:prstGeom prst="rect">
              <a:avLst/>
            </a:prstGeom>
            <a:effectLst>
              <a:outerShdw blurRad="50800" dist="38100" dir="2700000" algn="tl" rotWithShape="0">
                <a:prstClr val="black">
                  <a:alpha val="40000"/>
                </a:prstClr>
              </a:outerShdw>
            </a:effectLst>
          </p:spPr>
        </p:pic>
      </p:grpSp>
      <p:sp>
        <p:nvSpPr>
          <p:cNvPr id="13" name="Rectangle 19"/>
          <p:cNvSpPr/>
          <p:nvPr/>
        </p:nvSpPr>
        <p:spPr>
          <a:xfrm>
            <a:off x="6527254" y="734456"/>
            <a:ext cx="2203316" cy="569387"/>
          </a:xfrm>
          <a:prstGeom prst="rect">
            <a:avLst/>
          </a:prstGeom>
        </p:spPr>
        <p:txBody>
          <a:bodyPr wrap="square" anchor="ctr" anchorCtr="0">
            <a:spAutoFit/>
          </a:bodyPr>
          <a:lstStyle/>
          <a:p>
            <a:pPr algn="ctr">
              <a:spcAft>
                <a:spcPts val="500"/>
              </a:spcAft>
            </a:pPr>
            <a:r>
              <a:rPr lang="en-US" sz="3100" b="1" dirty="0">
                <a:solidFill>
                  <a:srgbClr val="FFFFFF"/>
                </a:solidFill>
                <a:latin typeface="Century Gothic"/>
                <a:cs typeface="Century Gothic"/>
              </a:rPr>
              <a:t>Obrigado!</a:t>
            </a:r>
            <a:endParaRPr lang="en-US" sz="1700" b="1" dirty="0">
              <a:solidFill>
                <a:srgbClr val="FFFFFF"/>
              </a:solidFill>
            </a:endParaRPr>
          </a:p>
        </p:txBody>
      </p:sp>
    </p:spTree>
    <p:extLst>
      <p:ext uri="{BB962C8B-B14F-4D97-AF65-F5344CB8AC3E}">
        <p14:creationId xmlns:p14="http://schemas.microsoft.com/office/powerpoint/2010/main" val="156034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3250" y="962320"/>
            <a:ext cx="8201217" cy="3830920"/>
            <a:chOff x="443250" y="962320"/>
            <a:chExt cx="8201217" cy="3830920"/>
          </a:xfrm>
        </p:grpSpPr>
        <p:pic>
          <p:nvPicPr>
            <p:cNvPr id="2" name="Picture 1"/>
            <p:cNvPicPr>
              <a:picLocks noChangeAspect="1"/>
            </p:cNvPicPr>
            <p:nvPr/>
          </p:nvPicPr>
          <p:blipFill>
            <a:blip r:embed="rId3"/>
            <a:stretch>
              <a:fillRect/>
            </a:stretch>
          </p:blipFill>
          <p:spPr>
            <a:xfrm>
              <a:off x="567267" y="962320"/>
              <a:ext cx="8077200" cy="3021594"/>
            </a:xfrm>
            <a:prstGeom prst="rect">
              <a:avLst/>
            </a:prstGeom>
          </p:spPr>
        </p:pic>
        <p:sp>
          <p:nvSpPr>
            <p:cNvPr id="37" name="TextBox 36"/>
            <p:cNvSpPr txBox="1"/>
            <p:nvPr/>
          </p:nvSpPr>
          <p:spPr>
            <a:xfrm>
              <a:off x="443250" y="4146909"/>
              <a:ext cx="780983" cy="646331"/>
            </a:xfrm>
            <a:prstGeom prst="rect">
              <a:avLst/>
            </a:prstGeom>
            <a:noFill/>
          </p:spPr>
          <p:txBody>
            <a:bodyPr wrap="none" rtlCol="0">
              <a:spAutoFit/>
            </a:bodyPr>
            <a:lstStyle/>
            <a:p>
              <a:pPr algn="ctr"/>
              <a:r>
                <a:rPr lang="en-US" sz="2100" b="1" dirty="0">
                  <a:solidFill>
                    <a:schemeClr val="bg1"/>
                  </a:solidFill>
                </a:rPr>
                <a:t>2014</a:t>
              </a:r>
            </a:p>
            <a:p>
              <a:pPr algn="ctr"/>
              <a:r>
                <a:rPr lang="en-US" sz="1500" dirty="0">
                  <a:solidFill>
                    <a:schemeClr val="bg1"/>
                  </a:solidFill>
                </a:rPr>
                <a:t>22,1</a:t>
              </a:r>
            </a:p>
          </p:txBody>
        </p:sp>
        <p:sp>
          <p:nvSpPr>
            <p:cNvPr id="38" name="TextBox 37"/>
            <p:cNvSpPr txBox="1"/>
            <p:nvPr/>
          </p:nvSpPr>
          <p:spPr>
            <a:xfrm>
              <a:off x="2553081" y="4146909"/>
              <a:ext cx="780984" cy="646331"/>
            </a:xfrm>
            <a:prstGeom prst="rect">
              <a:avLst/>
            </a:prstGeom>
            <a:noFill/>
          </p:spPr>
          <p:txBody>
            <a:bodyPr wrap="none" rtlCol="0">
              <a:spAutoFit/>
            </a:bodyPr>
            <a:lstStyle/>
            <a:p>
              <a:pPr algn="ctr"/>
              <a:r>
                <a:rPr lang="en-US" sz="2100" b="1" dirty="0">
                  <a:solidFill>
                    <a:schemeClr val="bg1"/>
                  </a:solidFill>
                </a:rPr>
                <a:t>2016</a:t>
              </a:r>
              <a:br>
                <a:rPr lang="en-US" sz="2100" dirty="0">
                  <a:solidFill>
                    <a:schemeClr val="bg1"/>
                  </a:solidFill>
                </a:rPr>
              </a:br>
              <a:r>
                <a:rPr lang="en-US" sz="1500" dirty="0">
                  <a:solidFill>
                    <a:schemeClr val="bg1"/>
                  </a:solidFill>
                </a:rPr>
                <a:t>24,2</a:t>
              </a:r>
            </a:p>
          </p:txBody>
        </p:sp>
        <p:sp>
          <p:nvSpPr>
            <p:cNvPr id="39" name="TextBox 38"/>
            <p:cNvSpPr txBox="1"/>
            <p:nvPr/>
          </p:nvSpPr>
          <p:spPr>
            <a:xfrm>
              <a:off x="3927346" y="4146909"/>
              <a:ext cx="780984" cy="646331"/>
            </a:xfrm>
            <a:prstGeom prst="rect">
              <a:avLst/>
            </a:prstGeom>
            <a:noFill/>
          </p:spPr>
          <p:txBody>
            <a:bodyPr wrap="none" rtlCol="0">
              <a:spAutoFit/>
            </a:bodyPr>
            <a:lstStyle/>
            <a:p>
              <a:pPr algn="ctr"/>
              <a:r>
                <a:rPr lang="en-US" sz="2100" b="1" dirty="0">
                  <a:solidFill>
                    <a:schemeClr val="bg1"/>
                  </a:solidFill>
                </a:rPr>
                <a:t>2017</a:t>
              </a:r>
              <a:br>
                <a:rPr lang="en-US" sz="2100" dirty="0">
                  <a:solidFill>
                    <a:schemeClr val="bg1"/>
                  </a:solidFill>
                </a:rPr>
              </a:br>
              <a:r>
                <a:rPr lang="en-US" sz="1500" dirty="0">
                  <a:solidFill>
                    <a:schemeClr val="bg1"/>
                  </a:solidFill>
                </a:rPr>
                <a:t>25,2</a:t>
              </a:r>
            </a:p>
          </p:txBody>
        </p:sp>
        <p:sp>
          <p:nvSpPr>
            <p:cNvPr id="40" name="TextBox 39"/>
            <p:cNvSpPr txBox="1"/>
            <p:nvPr/>
          </p:nvSpPr>
          <p:spPr>
            <a:xfrm>
              <a:off x="5585908" y="4146909"/>
              <a:ext cx="780984" cy="646331"/>
            </a:xfrm>
            <a:prstGeom prst="rect">
              <a:avLst/>
            </a:prstGeom>
            <a:noFill/>
          </p:spPr>
          <p:txBody>
            <a:bodyPr wrap="none" rtlCol="0">
              <a:spAutoFit/>
            </a:bodyPr>
            <a:lstStyle/>
            <a:p>
              <a:pPr algn="ctr"/>
              <a:r>
                <a:rPr lang="en-US" sz="2100" b="1" dirty="0">
                  <a:solidFill>
                    <a:schemeClr val="bg1"/>
                  </a:solidFill>
                </a:rPr>
                <a:t>2018</a:t>
              </a:r>
              <a:br>
                <a:rPr lang="en-US" sz="2100" dirty="0">
                  <a:solidFill>
                    <a:schemeClr val="bg1"/>
                  </a:solidFill>
                </a:rPr>
              </a:br>
              <a:r>
                <a:rPr lang="en-US" sz="1500" dirty="0">
                  <a:solidFill>
                    <a:schemeClr val="bg1"/>
                  </a:solidFill>
                </a:rPr>
                <a:t>26,2</a:t>
              </a:r>
            </a:p>
          </p:txBody>
        </p:sp>
        <p:sp>
          <p:nvSpPr>
            <p:cNvPr id="41" name="TextBox 40"/>
            <p:cNvSpPr txBox="1"/>
            <p:nvPr/>
          </p:nvSpPr>
          <p:spPr>
            <a:xfrm>
              <a:off x="1473772" y="4146909"/>
              <a:ext cx="780984" cy="646331"/>
            </a:xfrm>
            <a:prstGeom prst="rect">
              <a:avLst/>
            </a:prstGeom>
            <a:noFill/>
          </p:spPr>
          <p:txBody>
            <a:bodyPr wrap="none" rtlCol="0">
              <a:spAutoFit/>
            </a:bodyPr>
            <a:lstStyle/>
            <a:p>
              <a:pPr algn="ctr"/>
              <a:r>
                <a:rPr lang="en-US" sz="2100" b="1" dirty="0">
                  <a:solidFill>
                    <a:schemeClr val="bg1"/>
                  </a:solidFill>
                </a:rPr>
                <a:t>2015</a:t>
              </a:r>
              <a:br>
                <a:rPr lang="en-US" sz="2100" dirty="0">
                  <a:solidFill>
                    <a:schemeClr val="bg1"/>
                  </a:solidFill>
                </a:rPr>
              </a:br>
              <a:r>
                <a:rPr lang="en-US" sz="1500" dirty="0">
                  <a:solidFill>
                    <a:schemeClr val="bg1"/>
                  </a:solidFill>
                </a:rPr>
                <a:t>23,2</a:t>
              </a:r>
            </a:p>
          </p:txBody>
        </p:sp>
        <p:sp>
          <p:nvSpPr>
            <p:cNvPr id="42" name="TextBox 41"/>
            <p:cNvSpPr txBox="1"/>
            <p:nvPr/>
          </p:nvSpPr>
          <p:spPr>
            <a:xfrm>
              <a:off x="7381753" y="4146909"/>
              <a:ext cx="780983" cy="646331"/>
            </a:xfrm>
            <a:prstGeom prst="rect">
              <a:avLst/>
            </a:prstGeom>
            <a:noFill/>
          </p:spPr>
          <p:txBody>
            <a:bodyPr wrap="none" rtlCol="0">
              <a:spAutoFit/>
            </a:bodyPr>
            <a:lstStyle/>
            <a:p>
              <a:pPr algn="ctr">
                <a:spcAft>
                  <a:spcPts val="500"/>
                </a:spcAft>
              </a:pPr>
              <a:r>
                <a:rPr lang="en-US" sz="2100" b="1" dirty="0">
                  <a:solidFill>
                    <a:schemeClr val="bg1"/>
                  </a:solidFill>
                </a:rPr>
                <a:t>2019</a:t>
              </a:r>
              <a:br>
                <a:rPr lang="en-US" sz="2100" dirty="0">
                  <a:solidFill>
                    <a:schemeClr val="bg1"/>
                  </a:solidFill>
                </a:rPr>
              </a:br>
              <a:r>
                <a:rPr lang="en-US" sz="1500" dirty="0">
                  <a:solidFill>
                    <a:schemeClr val="bg1"/>
                  </a:solidFill>
                </a:rPr>
                <a:t>27,3</a:t>
              </a:r>
            </a:p>
          </p:txBody>
        </p:sp>
      </p:grpSp>
      <p:sp>
        <p:nvSpPr>
          <p:cNvPr id="14" name="Title 2"/>
          <p:cNvSpPr>
            <a:spLocks noGrp="1"/>
          </p:cNvSpPr>
          <p:nvPr>
            <p:ph type="title"/>
          </p:nvPr>
        </p:nvSpPr>
        <p:spPr>
          <a:xfrm>
            <a:off x="129950" y="-3408"/>
            <a:ext cx="6235700" cy="1235442"/>
          </a:xfrm>
        </p:spPr>
        <p:txBody>
          <a:bodyPr>
            <a:normAutofit/>
          </a:bodyPr>
          <a:lstStyle/>
          <a:p>
            <a:pPr algn="l"/>
            <a:r>
              <a:rPr lang="en-US" b="1" dirty="0">
                <a:effectLst>
                  <a:outerShdw blurRad="38100" dist="38100" dir="2700000" algn="tl">
                    <a:srgbClr val="000000">
                      <a:alpha val="43137"/>
                    </a:srgbClr>
                  </a:outerShdw>
                </a:effectLst>
              </a:rPr>
              <a:t>EVOLUÇÃO EM NÚMERO DE PASSAGEIROS</a:t>
            </a:r>
          </a:p>
        </p:txBody>
      </p:sp>
      <p:sp>
        <p:nvSpPr>
          <p:cNvPr id="15" name="CaixaDeTexto 14"/>
          <p:cNvSpPr txBox="1"/>
          <p:nvPr/>
        </p:nvSpPr>
        <p:spPr>
          <a:xfrm>
            <a:off x="7850725" y="4797375"/>
            <a:ext cx="1352550" cy="338137"/>
          </a:xfrm>
          <a:prstGeom prst="rect">
            <a:avLst/>
          </a:prstGeom>
          <a:noFill/>
        </p:spPr>
        <p:txBody>
          <a:bodyPr>
            <a:spAutoFit/>
          </a:bodyPr>
          <a:lstStyle/>
          <a:p>
            <a:pPr eaLnBrk="1" hangingPunct="1">
              <a:defRPr/>
            </a:pPr>
            <a:r>
              <a:rPr lang="pt-BR" sz="1600" b="1" dirty="0">
                <a:solidFill>
                  <a:schemeClr val="bg1"/>
                </a:solidFill>
                <a:effectLst>
                  <a:outerShdw blurRad="38100" dist="38100" dir="2700000" algn="tl">
                    <a:srgbClr val="000000">
                      <a:alpha val="43137"/>
                    </a:srgbClr>
                  </a:outerShdw>
                </a:effectLst>
                <a:latin typeface="Century Gothic" panose="020B0502020202020204" pitchFamily="34" charset="0"/>
              </a:rPr>
              <a:t>Em Milhões</a:t>
            </a:r>
          </a:p>
        </p:txBody>
      </p:sp>
    </p:spTree>
    <p:extLst>
      <p:ext uri="{BB962C8B-B14F-4D97-AF65-F5344CB8AC3E}">
        <p14:creationId xmlns:p14="http://schemas.microsoft.com/office/powerpoint/2010/main" val="31321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Dtimelapse.net_City_1324_hirez.jpg"/>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14591" t="60596" b="10896"/>
          <a:stretch/>
        </p:blipFill>
        <p:spPr>
          <a:xfrm>
            <a:off x="0" y="3426713"/>
            <a:ext cx="9144000" cy="1716787"/>
          </a:xfrm>
          <a:prstGeom prst="rect">
            <a:avLst/>
          </a:prstGeom>
        </p:spPr>
      </p:pic>
      <p:sp>
        <p:nvSpPr>
          <p:cNvPr id="11" name="TextBox 10"/>
          <p:cNvSpPr txBox="1"/>
          <p:nvPr/>
        </p:nvSpPr>
        <p:spPr>
          <a:xfrm rot="16200000">
            <a:off x="5541264" y="1540764"/>
            <a:ext cx="1719072" cy="5486400"/>
          </a:xfrm>
          <a:prstGeom prst="rect">
            <a:avLst/>
          </a:prstGeom>
          <a:gradFill flip="none" rotWithShape="1">
            <a:gsLst>
              <a:gs pos="42000">
                <a:srgbClr val="000000">
                  <a:alpha val="51000"/>
                </a:srgbClr>
              </a:gs>
              <a:gs pos="91000">
                <a:srgbClr val="000000">
                  <a:alpha val="0"/>
                </a:srgbClr>
              </a:gs>
            </a:gsLst>
            <a:lin ang="16200000" scaled="0"/>
            <a:tileRect/>
          </a:gradFill>
          <a:ln>
            <a:noFill/>
          </a:ln>
        </p:spPr>
        <p:txBody>
          <a:bodyPr wrap="square" rtlCol="0">
            <a:spAutoFit/>
          </a:bodyPr>
          <a:lstStyle/>
          <a:p>
            <a:endParaRPr lang="en-US" dirty="0"/>
          </a:p>
        </p:txBody>
      </p:sp>
      <p:pic>
        <p:nvPicPr>
          <p:cNvPr id="4" name="Picture 3" descr="shutterstock_165079082.jpg"/>
          <p:cNvPicPr>
            <a:picLocks/>
          </p:cNvPicPr>
          <p:nvPr/>
        </p:nvPicPr>
        <p:blipFill rotWithShape="1">
          <a:blip r:embed="rId5" cstate="print">
            <a:extLst>
              <a:ext uri="{BEBA8EAE-BF5A-486C-A8C5-ECC9F3942E4B}">
                <a14:imgProps xmlns:a14="http://schemas.microsoft.com/office/drawing/2010/main">
                  <a14:imgLayer r:embed="rId6">
                    <a14:imgEffect>
                      <a14:saturation sat="20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9144000" cy="1720088"/>
          </a:xfrm>
          <a:prstGeom prst="rect">
            <a:avLst/>
          </a:prstGeom>
        </p:spPr>
      </p:pic>
      <p:sp>
        <p:nvSpPr>
          <p:cNvPr id="7" name="Rectangle 6"/>
          <p:cNvSpPr/>
          <p:nvPr/>
        </p:nvSpPr>
        <p:spPr>
          <a:xfrm>
            <a:off x="1084010" y="200479"/>
            <a:ext cx="4677833" cy="1345240"/>
          </a:xfrm>
          <a:prstGeom prst="rect">
            <a:avLst/>
          </a:prstGeom>
        </p:spPr>
        <p:txBody>
          <a:bodyPr wrap="square" anchor="ctr" anchorCtr="0">
            <a:spAutoFit/>
          </a:bodyPr>
          <a:lstStyle/>
          <a:p>
            <a:pPr algn="r">
              <a:lnSpc>
                <a:spcPct val="90000"/>
              </a:lnSpc>
              <a:spcAft>
                <a:spcPts val="600"/>
              </a:spcAft>
            </a:pPr>
            <a:r>
              <a:rPr lang="en-US" altLang="en-US" sz="5100" b="1" dirty="0">
                <a:solidFill>
                  <a:schemeClr val="bg1"/>
                </a:solidFill>
                <a:latin typeface="+mj-lt"/>
                <a:cs typeface="Arial" pitchFamily="34" charset="0"/>
              </a:rPr>
              <a:t>57</a:t>
            </a:r>
            <a:r>
              <a:rPr lang="en-US" altLang="en-US" sz="6500" b="1" dirty="0">
                <a:solidFill>
                  <a:schemeClr val="bg1"/>
                </a:solidFill>
                <a:latin typeface="+mj-lt"/>
                <a:cs typeface="Arial" pitchFamily="34" charset="0"/>
              </a:rPr>
              <a:t> </a:t>
            </a:r>
            <a:br>
              <a:rPr lang="en-US" altLang="en-US" sz="6500" b="1" dirty="0">
                <a:solidFill>
                  <a:schemeClr val="bg1"/>
                </a:solidFill>
                <a:latin typeface="+mj-lt"/>
                <a:cs typeface="Arial" pitchFamily="34" charset="0"/>
              </a:rPr>
            </a:br>
            <a:r>
              <a:rPr lang="en-US" altLang="en-US" sz="2500" b="1" dirty="0" err="1">
                <a:solidFill>
                  <a:schemeClr val="bg1"/>
                </a:solidFill>
                <a:latin typeface="+mj-lt"/>
                <a:cs typeface="Arial" pitchFamily="34" charset="0"/>
              </a:rPr>
              <a:t>Armadores</a:t>
            </a:r>
            <a:r>
              <a:rPr lang="en-US" altLang="en-US" sz="2500" b="1" dirty="0">
                <a:solidFill>
                  <a:schemeClr val="bg1"/>
                </a:solidFill>
                <a:latin typeface="+mj-lt"/>
                <a:cs typeface="Arial" pitchFamily="34" charset="0"/>
              </a:rPr>
              <a:t> </a:t>
            </a:r>
            <a:r>
              <a:rPr lang="en-US" altLang="en-US" sz="2500" b="1" dirty="0" err="1">
                <a:solidFill>
                  <a:schemeClr val="bg1"/>
                </a:solidFill>
                <a:latin typeface="+mj-lt"/>
                <a:cs typeface="Arial" pitchFamily="34" charset="0"/>
              </a:rPr>
              <a:t>Associados</a:t>
            </a:r>
            <a:endParaRPr lang="en-US" altLang="en-US" sz="2500" dirty="0">
              <a:solidFill>
                <a:schemeClr val="bg1"/>
              </a:solidFill>
              <a:latin typeface="+mj-lt"/>
              <a:cs typeface="Arial" pitchFamily="34" charset="0"/>
            </a:endParaRPr>
          </a:p>
        </p:txBody>
      </p:sp>
      <p:sp>
        <p:nvSpPr>
          <p:cNvPr id="14" name="Rectangle 13"/>
          <p:cNvSpPr/>
          <p:nvPr/>
        </p:nvSpPr>
        <p:spPr>
          <a:xfrm>
            <a:off x="406400" y="1801451"/>
            <a:ext cx="3301319" cy="1345240"/>
          </a:xfrm>
          <a:prstGeom prst="rect">
            <a:avLst/>
          </a:prstGeom>
        </p:spPr>
        <p:txBody>
          <a:bodyPr wrap="square" anchor="ctr" anchorCtr="0">
            <a:spAutoFit/>
          </a:bodyPr>
          <a:lstStyle/>
          <a:p>
            <a:pPr>
              <a:lnSpc>
                <a:spcPct val="90000"/>
              </a:lnSpc>
              <a:spcAft>
                <a:spcPts val="600"/>
              </a:spcAft>
            </a:pPr>
            <a:r>
              <a:rPr lang="en-US" altLang="en-US" sz="5100" b="1" dirty="0">
                <a:latin typeface="+mj-lt"/>
                <a:cs typeface="Arial" pitchFamily="34" charset="0"/>
              </a:rPr>
              <a:t>30.000</a:t>
            </a:r>
            <a:r>
              <a:rPr lang="en-US" altLang="en-US" sz="6500" b="1" dirty="0">
                <a:latin typeface="+mj-lt"/>
                <a:cs typeface="Arial" pitchFamily="34" charset="0"/>
              </a:rPr>
              <a:t> </a:t>
            </a:r>
            <a:br>
              <a:rPr lang="en-US" altLang="en-US" sz="2500" b="1" dirty="0">
                <a:latin typeface="+mj-lt"/>
                <a:cs typeface="Arial" pitchFamily="34" charset="0"/>
              </a:rPr>
            </a:br>
            <a:r>
              <a:rPr lang="en-US" altLang="en-US" sz="2500" b="1" dirty="0" err="1">
                <a:latin typeface="+mj-lt"/>
                <a:cs typeface="Arial" pitchFamily="34" charset="0"/>
              </a:rPr>
              <a:t>Agentes</a:t>
            </a:r>
            <a:r>
              <a:rPr lang="en-US" altLang="en-US" sz="2500" b="1" dirty="0">
                <a:latin typeface="+mj-lt"/>
                <a:cs typeface="Arial" pitchFamily="34" charset="0"/>
              </a:rPr>
              <a:t> de </a:t>
            </a:r>
            <a:r>
              <a:rPr lang="en-US" altLang="en-US" sz="2500" b="1" dirty="0" err="1">
                <a:latin typeface="+mj-lt"/>
                <a:cs typeface="Arial" pitchFamily="34" charset="0"/>
              </a:rPr>
              <a:t>Viagens</a:t>
            </a:r>
            <a:endParaRPr lang="en-US" altLang="en-US" sz="2500" b="1" dirty="0">
              <a:latin typeface="+mj-lt"/>
              <a:cs typeface="Arial" pitchFamily="34" charset="0"/>
            </a:endParaRPr>
          </a:p>
        </p:txBody>
      </p:sp>
      <p:sp>
        <p:nvSpPr>
          <p:cNvPr id="22" name="Rectangle 21"/>
          <p:cNvSpPr/>
          <p:nvPr/>
        </p:nvSpPr>
        <p:spPr>
          <a:xfrm>
            <a:off x="2674416" y="3646388"/>
            <a:ext cx="5898084" cy="1151341"/>
          </a:xfrm>
          <a:prstGeom prst="rect">
            <a:avLst/>
          </a:prstGeom>
        </p:spPr>
        <p:txBody>
          <a:bodyPr wrap="square" anchor="ctr" anchorCtr="0">
            <a:spAutoFit/>
          </a:bodyPr>
          <a:lstStyle/>
          <a:p>
            <a:pPr algn="r">
              <a:lnSpc>
                <a:spcPct val="90000"/>
              </a:lnSpc>
              <a:spcAft>
                <a:spcPts val="600"/>
              </a:spcAft>
            </a:pPr>
            <a:r>
              <a:rPr lang="en-US" altLang="en-US" sz="5100" b="1" dirty="0">
                <a:solidFill>
                  <a:schemeClr val="bg1"/>
                </a:solidFill>
                <a:latin typeface="+mj-lt"/>
                <a:cs typeface="Arial" pitchFamily="34" charset="0"/>
              </a:rPr>
              <a:t>20.000</a:t>
            </a:r>
            <a:r>
              <a:rPr lang="en-US" altLang="en-US" sz="2500" b="1" dirty="0">
                <a:solidFill>
                  <a:schemeClr val="bg1"/>
                </a:solidFill>
                <a:latin typeface="+mj-lt"/>
                <a:cs typeface="Arial" pitchFamily="34" charset="0"/>
              </a:rPr>
              <a:t> </a:t>
            </a:r>
            <a:br>
              <a:rPr lang="en-US" altLang="en-US" sz="2500" b="1" dirty="0">
                <a:solidFill>
                  <a:schemeClr val="bg1"/>
                </a:solidFill>
                <a:latin typeface="+mj-lt"/>
                <a:cs typeface="Arial" pitchFamily="34" charset="0"/>
              </a:rPr>
            </a:br>
            <a:r>
              <a:rPr lang="en-US" altLang="en-US" sz="2500" b="1" dirty="0" err="1">
                <a:solidFill>
                  <a:schemeClr val="bg1"/>
                </a:solidFill>
                <a:latin typeface="+mj-lt"/>
                <a:cs typeface="Arial" pitchFamily="34" charset="0"/>
              </a:rPr>
              <a:t>Agências</a:t>
            </a:r>
            <a:r>
              <a:rPr lang="en-US" altLang="en-US" sz="2500" b="1" dirty="0">
                <a:solidFill>
                  <a:schemeClr val="bg1"/>
                </a:solidFill>
                <a:latin typeface="+mj-lt"/>
                <a:cs typeface="Arial" pitchFamily="34" charset="0"/>
              </a:rPr>
              <a:t> de </a:t>
            </a:r>
            <a:r>
              <a:rPr lang="en-US" altLang="en-US" sz="2500" b="1" dirty="0" err="1">
                <a:solidFill>
                  <a:schemeClr val="bg1"/>
                </a:solidFill>
                <a:latin typeface="+mj-lt"/>
                <a:cs typeface="Arial" pitchFamily="34" charset="0"/>
              </a:rPr>
              <a:t>Viagens</a:t>
            </a:r>
            <a:endParaRPr lang="en-US" altLang="en-US" sz="2500" dirty="0">
              <a:solidFill>
                <a:schemeClr val="bg1"/>
              </a:solidFill>
              <a:latin typeface="+mj-lt"/>
              <a:cs typeface="Arial" pitchFamily="34" charset="0"/>
            </a:endParaRPr>
          </a:p>
        </p:txBody>
      </p:sp>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l="-4679" t="12049" r="4679" b="35528"/>
          <a:stretch/>
        </p:blipFill>
        <p:spPr>
          <a:xfrm>
            <a:off x="3707719" y="1726411"/>
            <a:ext cx="5436281" cy="1709928"/>
          </a:xfrm>
          <a:prstGeom prst="rect">
            <a:avLst/>
          </a:prstGeom>
        </p:spPr>
      </p:pic>
      <p:sp>
        <p:nvSpPr>
          <p:cNvPr id="10" name="Rectangle 9"/>
          <p:cNvSpPr/>
          <p:nvPr/>
        </p:nvSpPr>
        <p:spPr>
          <a:xfrm>
            <a:off x="4466167" y="171122"/>
            <a:ext cx="4677833" cy="1345240"/>
          </a:xfrm>
          <a:prstGeom prst="rect">
            <a:avLst/>
          </a:prstGeom>
        </p:spPr>
        <p:txBody>
          <a:bodyPr wrap="square" anchor="ctr" anchorCtr="0">
            <a:spAutoFit/>
          </a:bodyPr>
          <a:lstStyle/>
          <a:p>
            <a:pPr algn="r">
              <a:lnSpc>
                <a:spcPct val="90000"/>
              </a:lnSpc>
              <a:spcAft>
                <a:spcPts val="600"/>
              </a:spcAft>
            </a:pPr>
            <a:r>
              <a:rPr lang="en-US" altLang="en-US" sz="5100" b="1" dirty="0">
                <a:solidFill>
                  <a:schemeClr val="bg1"/>
                </a:solidFill>
                <a:latin typeface="+mj-lt"/>
                <a:cs typeface="Arial" pitchFamily="34" charset="0"/>
              </a:rPr>
              <a:t>475</a:t>
            </a:r>
            <a:r>
              <a:rPr lang="en-US" altLang="en-US" sz="6500" b="1" dirty="0">
                <a:solidFill>
                  <a:schemeClr val="bg1"/>
                </a:solidFill>
                <a:latin typeface="+mj-lt"/>
                <a:cs typeface="Arial" pitchFamily="34" charset="0"/>
              </a:rPr>
              <a:t> </a:t>
            </a:r>
            <a:br>
              <a:rPr lang="en-US" altLang="en-US" sz="6500" b="1" dirty="0">
                <a:solidFill>
                  <a:schemeClr val="bg1"/>
                </a:solidFill>
                <a:latin typeface="+mj-lt"/>
                <a:cs typeface="Arial" pitchFamily="34" charset="0"/>
              </a:rPr>
            </a:br>
            <a:r>
              <a:rPr lang="en-US" altLang="en-US" sz="2500" b="1" dirty="0" err="1">
                <a:solidFill>
                  <a:schemeClr val="bg1"/>
                </a:solidFill>
                <a:latin typeface="+mj-lt"/>
                <a:cs typeface="Arial" pitchFamily="34" charset="0"/>
              </a:rPr>
              <a:t>Navios</a:t>
            </a:r>
            <a:endParaRPr lang="en-US" altLang="en-US" sz="2500" dirty="0">
              <a:solidFill>
                <a:schemeClr val="bg1"/>
              </a:solidFill>
              <a:latin typeface="+mj-lt"/>
              <a:cs typeface="Arial" pitchFamily="34" charset="0"/>
            </a:endParaRPr>
          </a:p>
        </p:txBody>
      </p:sp>
    </p:spTree>
    <p:extLst>
      <p:ext uri="{BB962C8B-B14F-4D97-AF65-F5344CB8AC3E}">
        <p14:creationId xmlns:p14="http://schemas.microsoft.com/office/powerpoint/2010/main" val="40306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0" y="73594"/>
            <a:ext cx="9144000" cy="657926"/>
          </a:xfrm>
        </p:spPr>
        <p:txBody>
          <a:bodyPr>
            <a:normAutofit/>
          </a:bodyPr>
          <a:lstStyle/>
          <a:p>
            <a:r>
              <a:rPr lang="en-US" b="1" dirty="0">
                <a:effectLst>
                  <a:outerShdw blurRad="38100" dist="38100" dir="2700000" algn="tl">
                    <a:srgbClr val="000000">
                      <a:alpha val="43137"/>
                    </a:srgbClr>
                  </a:outerShdw>
                </a:effectLst>
              </a:rPr>
              <a:t>NOVOS NAVIOS NO MUNDO</a:t>
            </a:r>
          </a:p>
        </p:txBody>
      </p:sp>
      <p:sp>
        <p:nvSpPr>
          <p:cNvPr id="5" name="Content Placeholder 2"/>
          <p:cNvSpPr txBox="1">
            <a:spLocks/>
          </p:cNvSpPr>
          <p:nvPr/>
        </p:nvSpPr>
        <p:spPr>
          <a:xfrm>
            <a:off x="914400" y="850901"/>
            <a:ext cx="7315200" cy="1327149"/>
          </a:xfrm>
          <a:prstGeom prst="rect">
            <a:avLst/>
          </a:prstGeom>
        </p:spPr>
        <p:txBody>
          <a:bodyPr vert="horz" lIns="0" tIns="34290" rIns="68580" bIns="34290" rtlCol="0">
            <a:normAutofit/>
          </a:bodyPr>
          <a:lstStyle>
            <a:lvl1pPr marL="182880" indent="-182880" algn="l" defTabSz="457200" rtl="0" eaLnBrk="1" latinLnBrk="0" hangingPunct="1">
              <a:spcBef>
                <a:spcPct val="20000"/>
              </a:spcBef>
              <a:buFont typeface="Arial"/>
              <a:buChar char="•"/>
              <a:defRPr sz="2500" kern="1200">
                <a:solidFill>
                  <a:srgbClr val="1F497D"/>
                </a:solidFill>
                <a:latin typeface="+mn-lt"/>
                <a:ea typeface="+mn-ea"/>
                <a:cs typeface="+mn-cs"/>
              </a:defRPr>
            </a:lvl1pPr>
            <a:lvl2pPr marL="182880" indent="-182880" algn="l" defTabSz="457200" rtl="0" eaLnBrk="1" latinLnBrk="0" hangingPunct="1">
              <a:spcBef>
                <a:spcPct val="20000"/>
              </a:spcBef>
              <a:buFont typeface="Arial"/>
              <a:buChar char="–"/>
              <a:defRPr sz="2100" kern="1200">
                <a:solidFill>
                  <a:srgbClr val="1F497D"/>
                </a:solidFill>
                <a:latin typeface="+mn-lt"/>
                <a:ea typeface="+mn-ea"/>
                <a:cs typeface="+mn-cs"/>
              </a:defRPr>
            </a:lvl2pPr>
            <a:lvl3pPr marL="182880" indent="-182880" algn="l" defTabSz="457200" rtl="0" eaLnBrk="1" latinLnBrk="0" hangingPunct="1">
              <a:spcBef>
                <a:spcPct val="20000"/>
              </a:spcBef>
              <a:buFont typeface="Arial"/>
              <a:buChar char="•"/>
              <a:defRPr sz="1700" kern="1200">
                <a:solidFill>
                  <a:srgbClr val="1F497D"/>
                </a:solidFill>
                <a:latin typeface="+mn-lt"/>
                <a:ea typeface="+mn-ea"/>
                <a:cs typeface="+mn-cs"/>
              </a:defRPr>
            </a:lvl3pPr>
            <a:lvl4pPr marL="182880" indent="-182880" algn="l" defTabSz="457200" rtl="0" eaLnBrk="1" latinLnBrk="0" hangingPunct="1">
              <a:spcBef>
                <a:spcPct val="20000"/>
              </a:spcBef>
              <a:buFont typeface="Arial"/>
              <a:buChar char="–"/>
              <a:defRPr sz="1500" kern="1200">
                <a:solidFill>
                  <a:srgbClr val="1F497D"/>
                </a:solidFill>
                <a:latin typeface="+mn-lt"/>
                <a:ea typeface="+mn-ea"/>
                <a:cs typeface="+mn-cs"/>
              </a:defRPr>
            </a:lvl4pPr>
            <a:lvl5pPr marL="182880" indent="-182880" algn="l" defTabSz="457200" rtl="0" eaLnBrk="1" latinLnBrk="0" hangingPunct="1">
              <a:spcBef>
                <a:spcPct val="20000"/>
              </a:spcBef>
              <a:buFont typeface="Arial"/>
              <a:buChar char="»"/>
              <a:defRPr sz="1300" kern="1200">
                <a:solidFill>
                  <a:srgbClr val="1F49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i="1" dirty="0">
                <a:solidFill>
                  <a:schemeClr val="bg1"/>
                </a:solidFill>
                <a:latin typeface="Lato" charset="0"/>
                <a:ea typeface="Lato" charset="0"/>
                <a:cs typeface="Lato" charset="0"/>
              </a:rPr>
              <a:t>27 </a:t>
            </a:r>
            <a:r>
              <a:rPr lang="en-US" sz="1600" i="1" dirty="0" err="1">
                <a:solidFill>
                  <a:schemeClr val="bg1"/>
                </a:solidFill>
                <a:latin typeface="Lato" charset="0"/>
                <a:ea typeface="Lato" charset="0"/>
                <a:cs typeface="Lato" charset="0"/>
              </a:rPr>
              <a:t>Novos</a:t>
            </a:r>
            <a:r>
              <a:rPr lang="en-US" sz="1600" i="1" dirty="0">
                <a:solidFill>
                  <a:schemeClr val="bg1"/>
                </a:solidFill>
                <a:latin typeface="Lato" charset="0"/>
                <a:ea typeface="Lato" charset="0"/>
                <a:cs typeface="Lato" charset="0"/>
              </a:rPr>
              <a:t> </a:t>
            </a:r>
            <a:r>
              <a:rPr lang="en-US" sz="1600" i="1" dirty="0" err="1">
                <a:solidFill>
                  <a:schemeClr val="bg1"/>
                </a:solidFill>
                <a:latin typeface="Lato" charset="0"/>
                <a:ea typeface="Lato" charset="0"/>
                <a:cs typeface="Lato" charset="0"/>
              </a:rPr>
              <a:t>Navios</a:t>
            </a:r>
            <a:r>
              <a:rPr lang="en-US" sz="1600" i="1" dirty="0">
                <a:solidFill>
                  <a:schemeClr val="bg1"/>
                </a:solidFill>
                <a:latin typeface="Lato" charset="0"/>
                <a:ea typeface="Lato" charset="0"/>
                <a:cs typeface="Lato" charset="0"/>
              </a:rPr>
              <a:t> </a:t>
            </a:r>
            <a:r>
              <a:rPr lang="en-US" sz="1600" i="1" dirty="0" err="1">
                <a:solidFill>
                  <a:schemeClr val="bg1"/>
                </a:solidFill>
                <a:latin typeface="Lato" charset="0"/>
                <a:ea typeface="Lato" charset="0"/>
                <a:cs typeface="Lato" charset="0"/>
              </a:rPr>
              <a:t>Encomendados</a:t>
            </a:r>
            <a:endParaRPr lang="en-US" sz="1600" i="1" dirty="0">
              <a:solidFill>
                <a:schemeClr val="bg1"/>
              </a:solidFill>
              <a:latin typeface="Lato" charset="0"/>
              <a:ea typeface="Lato" charset="0"/>
              <a:cs typeface="Lato" charset="0"/>
            </a:endParaRPr>
          </a:p>
          <a:p>
            <a:pPr marL="0" indent="0" algn="ctr">
              <a:buNone/>
            </a:pPr>
            <a:br>
              <a:rPr lang="en-US" sz="1600" i="1" dirty="0">
                <a:solidFill>
                  <a:schemeClr val="bg1"/>
                </a:solidFill>
                <a:latin typeface="Lato" charset="0"/>
                <a:ea typeface="Lato" charset="0"/>
                <a:cs typeface="Lato" charset="0"/>
              </a:rPr>
            </a:br>
            <a:r>
              <a:rPr lang="en-US" sz="1600" i="1" dirty="0">
                <a:solidFill>
                  <a:schemeClr val="bg1"/>
                </a:solidFill>
                <a:latin typeface="Lato" charset="0"/>
                <a:ea typeface="Lato" charset="0"/>
                <a:cs typeface="Lato" charset="0"/>
              </a:rPr>
              <a:t>“</a:t>
            </a:r>
            <a:r>
              <a:rPr lang="en-US" sz="1600" i="1" dirty="0" err="1">
                <a:solidFill>
                  <a:schemeClr val="bg1"/>
                </a:solidFill>
                <a:latin typeface="Lato" charset="0"/>
                <a:ea typeface="Lato" charset="0"/>
                <a:cs typeface="Lato" charset="0"/>
              </a:rPr>
              <a:t>Mais</a:t>
            </a:r>
            <a:r>
              <a:rPr lang="en-US" sz="1600" i="1" dirty="0">
                <a:solidFill>
                  <a:schemeClr val="bg1"/>
                </a:solidFill>
                <a:latin typeface="Lato" charset="0"/>
                <a:ea typeface="Lato" charset="0"/>
                <a:cs typeface="Lato" charset="0"/>
              </a:rPr>
              <a:t> de U$ 26.5 </a:t>
            </a:r>
            <a:r>
              <a:rPr lang="en-US" sz="1600" i="1" dirty="0" err="1">
                <a:solidFill>
                  <a:schemeClr val="bg1"/>
                </a:solidFill>
                <a:latin typeface="Lato" charset="0"/>
                <a:ea typeface="Lato" charset="0"/>
                <a:cs typeface="Lato" charset="0"/>
              </a:rPr>
              <a:t>Bilhões</a:t>
            </a:r>
            <a:r>
              <a:rPr lang="en-US" sz="1600" i="1" dirty="0">
                <a:solidFill>
                  <a:schemeClr val="bg1"/>
                </a:solidFill>
                <a:latin typeface="Lato" charset="0"/>
                <a:ea typeface="Lato" charset="0"/>
                <a:cs typeface="Lato" charset="0"/>
              </a:rPr>
              <a:t>  </a:t>
            </a:r>
            <a:r>
              <a:rPr lang="en-US" sz="1600" i="1" dirty="0" err="1">
                <a:solidFill>
                  <a:schemeClr val="bg1"/>
                </a:solidFill>
                <a:latin typeface="Lato" charset="0"/>
                <a:ea typeface="Lato" charset="0"/>
                <a:cs typeface="Lato" charset="0"/>
              </a:rPr>
              <a:t>em</a:t>
            </a:r>
            <a:r>
              <a:rPr lang="en-US" sz="1600" i="1" dirty="0">
                <a:solidFill>
                  <a:schemeClr val="bg1"/>
                </a:solidFill>
                <a:latin typeface="Lato" charset="0"/>
                <a:ea typeface="Lato" charset="0"/>
                <a:cs typeface="Lato" charset="0"/>
              </a:rPr>
              <a:t> </a:t>
            </a:r>
            <a:r>
              <a:rPr lang="en-US" sz="1600" i="1" dirty="0" err="1">
                <a:solidFill>
                  <a:schemeClr val="bg1"/>
                </a:solidFill>
                <a:latin typeface="Lato" charset="0"/>
                <a:ea typeface="Lato" charset="0"/>
                <a:cs typeface="Lato" charset="0"/>
              </a:rPr>
              <a:t>investimentos</a:t>
            </a:r>
            <a:r>
              <a:rPr lang="en-US" sz="1600" i="1" dirty="0">
                <a:solidFill>
                  <a:schemeClr val="bg1"/>
                </a:solidFill>
                <a:latin typeface="Lato" charset="0"/>
                <a:ea typeface="Lato" charset="0"/>
                <a:cs typeface="Lato" charset="0"/>
              </a:rPr>
              <a:t>.” </a:t>
            </a:r>
          </a:p>
        </p:txBody>
      </p:sp>
      <p:graphicFrame>
        <p:nvGraphicFramePr>
          <p:cNvPr id="6" name="Table 13"/>
          <p:cNvGraphicFramePr>
            <a:graphicFrameLocks noGrp="1"/>
          </p:cNvGraphicFramePr>
          <p:nvPr>
            <p:extLst>
              <p:ext uri="{D42A27DB-BD31-4B8C-83A1-F6EECF244321}">
                <p14:modId xmlns:p14="http://schemas.microsoft.com/office/powerpoint/2010/main" val="3876267509"/>
              </p:ext>
            </p:extLst>
          </p:nvPr>
        </p:nvGraphicFramePr>
        <p:xfrm>
          <a:off x="1194690" y="2178051"/>
          <a:ext cx="6754620" cy="2301360"/>
        </p:xfrm>
        <a:graphic>
          <a:graphicData uri="http://schemas.openxmlformats.org/drawingml/2006/table">
            <a:tbl>
              <a:tblPr firstRow="1" bandRow="1">
                <a:tableStyleId>{5C22544A-7EE6-4342-B048-85BDC9FD1C3A}</a:tableStyleId>
              </a:tblPr>
              <a:tblGrid>
                <a:gridCol w="1350924">
                  <a:extLst>
                    <a:ext uri="{9D8B030D-6E8A-4147-A177-3AD203B41FA5}">
                      <a16:colId xmlns:a16="http://schemas.microsoft.com/office/drawing/2014/main" val="20000"/>
                    </a:ext>
                  </a:extLst>
                </a:gridCol>
                <a:gridCol w="1350924">
                  <a:extLst>
                    <a:ext uri="{9D8B030D-6E8A-4147-A177-3AD203B41FA5}">
                      <a16:colId xmlns:a16="http://schemas.microsoft.com/office/drawing/2014/main" val="20001"/>
                    </a:ext>
                  </a:extLst>
                </a:gridCol>
                <a:gridCol w="1350924">
                  <a:extLst>
                    <a:ext uri="{9D8B030D-6E8A-4147-A177-3AD203B41FA5}">
                      <a16:colId xmlns:a16="http://schemas.microsoft.com/office/drawing/2014/main" val="20002"/>
                    </a:ext>
                  </a:extLst>
                </a:gridCol>
                <a:gridCol w="1350924">
                  <a:extLst>
                    <a:ext uri="{9D8B030D-6E8A-4147-A177-3AD203B41FA5}">
                      <a16:colId xmlns:a16="http://schemas.microsoft.com/office/drawing/2014/main" val="20003"/>
                    </a:ext>
                  </a:extLst>
                </a:gridCol>
                <a:gridCol w="1350924">
                  <a:extLst>
                    <a:ext uri="{9D8B030D-6E8A-4147-A177-3AD203B41FA5}">
                      <a16:colId xmlns:a16="http://schemas.microsoft.com/office/drawing/2014/main" val="20004"/>
                    </a:ext>
                  </a:extLst>
                </a:gridCol>
              </a:tblGrid>
              <a:tr h="256421">
                <a:tc>
                  <a:txBody>
                    <a:bodyPr/>
                    <a:lstStyle/>
                    <a:p>
                      <a:pPr algn="ctr"/>
                      <a:r>
                        <a:rPr lang="en-US" sz="1000" b="0" dirty="0">
                          <a:solidFill>
                            <a:srgbClr val="00B8B8"/>
                          </a:solidFill>
                          <a:latin typeface="Lato" charset="0"/>
                          <a:ea typeface="Lato" charset="0"/>
                          <a:cs typeface="Lato" charset="0"/>
                        </a:rPr>
                        <a:t>ANO</a:t>
                      </a:r>
                    </a:p>
                  </a:txBody>
                  <a:tcPr marT="34290" marB="34290" anchor="ctr">
                    <a:lnL w="12700" cmpd="sng">
                      <a:noFill/>
                    </a:lnL>
                    <a:lnR w="12700" cap="flat" cmpd="sng" algn="ctr">
                      <a:solidFill>
                        <a:srgbClr val="1F497D">
                          <a:lumMod val="40000"/>
                          <a:lumOff val="60000"/>
                        </a:srgbClr>
                      </a:solidFill>
                      <a:prstDash val="solid"/>
                      <a:round/>
                      <a:headEnd type="none" w="med" len="med"/>
                      <a:tailEnd type="none" w="med" len="med"/>
                    </a:lnR>
                    <a:lnT w="12700" cmpd="sng">
                      <a:noFill/>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rgbClr val="00B8B8"/>
                          </a:solidFill>
                          <a:latin typeface="Lato" charset="0"/>
                          <a:ea typeface="Lato" charset="0"/>
                          <a:cs typeface="Lato" charset="0"/>
                        </a:rPr>
                        <a:t>OCEANOS</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mpd="sng">
                      <a:noFill/>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rgbClr val="00B8B8"/>
                          </a:solidFill>
                          <a:latin typeface="Lato" charset="0"/>
                          <a:ea typeface="Lato" charset="0"/>
                          <a:cs typeface="Lato" charset="0"/>
                        </a:rPr>
                        <a:t>RIOS</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mpd="sng">
                      <a:noFill/>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rgbClr val="00B8B8"/>
                          </a:solidFill>
                          <a:latin typeface="Lato" charset="0"/>
                          <a:ea typeface="Lato" charset="0"/>
                          <a:cs typeface="Lato" charset="0"/>
                        </a:rPr>
                        <a:t>NAVIOS ENCOMENDADOS</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mpd="sng">
                      <a:noFill/>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rgbClr val="00B8B8"/>
                          </a:solidFill>
                          <a:latin typeface="Lato" charset="0"/>
                          <a:ea typeface="Lato" charset="0"/>
                          <a:cs typeface="Lato" charset="0"/>
                        </a:rPr>
                        <a:t>NOVA CAPACIDADE</a:t>
                      </a:r>
                    </a:p>
                  </a:txBody>
                  <a:tcPr marT="34290" marB="34290" anchor="ctr">
                    <a:lnL w="12700" cap="flat" cmpd="sng" algn="ctr">
                      <a:solidFill>
                        <a:srgbClr val="1F497D">
                          <a:lumMod val="40000"/>
                          <a:lumOff val="60000"/>
                        </a:srgbClr>
                      </a:solidFill>
                      <a:prstDash val="solid"/>
                      <a:round/>
                      <a:headEnd type="none" w="med" len="med"/>
                      <a:tailEnd type="none" w="med" len="med"/>
                    </a:lnL>
                    <a:lnR w="12700" cmpd="sng">
                      <a:noFill/>
                    </a:lnR>
                    <a:lnT w="12700" cmpd="sng">
                      <a:noFill/>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5596">
                <a:tc>
                  <a:txBody>
                    <a:bodyPr/>
                    <a:lstStyle/>
                    <a:p>
                      <a:pPr algn="ctr"/>
                      <a:r>
                        <a:rPr lang="en-US" sz="1300" dirty="0">
                          <a:solidFill>
                            <a:srgbClr val="FFFFFF"/>
                          </a:solidFill>
                          <a:latin typeface="Lato" charset="0"/>
                          <a:ea typeface="Lato" charset="0"/>
                          <a:cs typeface="Lato" charset="0"/>
                        </a:rPr>
                        <a:t>2016</a:t>
                      </a:r>
                    </a:p>
                  </a:txBody>
                  <a:tcPr marT="34290" marB="34290" anchor="ctr">
                    <a:lnL w="12700" cmpd="sng">
                      <a:noFill/>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9</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18</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27</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28,566</a:t>
                      </a:r>
                    </a:p>
                  </a:txBody>
                  <a:tcPr marT="34290" marB="34290" anchor="ctr">
                    <a:lnL w="12700" cap="flat" cmpd="sng" algn="ctr">
                      <a:solidFill>
                        <a:srgbClr val="1F497D">
                          <a:lumMod val="40000"/>
                          <a:lumOff val="60000"/>
                        </a:srgbClr>
                      </a:solidFill>
                      <a:prstDash val="solid"/>
                      <a:round/>
                      <a:headEnd type="none" w="med" len="med"/>
                      <a:tailEnd type="none" w="med" len="med"/>
                    </a:lnL>
                    <a:lnR w="12700" cmpd="sng">
                      <a:noFill/>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5596">
                <a:tc>
                  <a:txBody>
                    <a:bodyPr/>
                    <a:lstStyle/>
                    <a:p>
                      <a:pPr algn="ctr"/>
                      <a:r>
                        <a:rPr lang="en-US" sz="1300" dirty="0">
                          <a:solidFill>
                            <a:srgbClr val="FFFFFF"/>
                          </a:solidFill>
                          <a:latin typeface="Lato" charset="0"/>
                          <a:ea typeface="Lato" charset="0"/>
                          <a:cs typeface="Lato" charset="0"/>
                        </a:rPr>
                        <a:t>2017</a:t>
                      </a:r>
                    </a:p>
                  </a:txBody>
                  <a:tcPr marT="34290" marB="34290" anchor="ctr">
                    <a:lnL w="12700" cmpd="sng">
                      <a:noFill/>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8</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4</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12</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23,546</a:t>
                      </a:r>
                    </a:p>
                  </a:txBody>
                  <a:tcPr marT="34290" marB="34290" anchor="ctr">
                    <a:lnL w="12700" cap="flat" cmpd="sng" algn="ctr">
                      <a:solidFill>
                        <a:srgbClr val="1F497D">
                          <a:lumMod val="40000"/>
                          <a:lumOff val="60000"/>
                        </a:srgbClr>
                      </a:solidFill>
                      <a:prstDash val="solid"/>
                      <a:round/>
                      <a:headEnd type="none" w="med" len="med"/>
                      <a:tailEnd type="none" w="med" len="med"/>
                    </a:lnL>
                    <a:lnR w="12700" cmpd="sng">
                      <a:noFill/>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5596">
                <a:tc>
                  <a:txBody>
                    <a:bodyPr/>
                    <a:lstStyle/>
                    <a:p>
                      <a:pPr algn="ctr"/>
                      <a:r>
                        <a:rPr lang="en-US" sz="1300" dirty="0">
                          <a:solidFill>
                            <a:srgbClr val="FFFFFF"/>
                          </a:solidFill>
                          <a:latin typeface="Lato" charset="0"/>
                          <a:ea typeface="Lato" charset="0"/>
                          <a:cs typeface="Lato" charset="0"/>
                        </a:rPr>
                        <a:t>2018</a:t>
                      </a:r>
                    </a:p>
                  </a:txBody>
                  <a:tcPr marT="34290" marB="34290" anchor="ctr">
                    <a:lnL w="12700" cmpd="sng">
                      <a:noFill/>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9</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0</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9</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27,806</a:t>
                      </a:r>
                    </a:p>
                  </a:txBody>
                  <a:tcPr marT="34290" marB="34290" anchor="ctr">
                    <a:lnL w="12700" cap="flat" cmpd="sng" algn="ctr">
                      <a:solidFill>
                        <a:srgbClr val="1F497D">
                          <a:lumMod val="40000"/>
                          <a:lumOff val="60000"/>
                        </a:srgbClr>
                      </a:solidFill>
                      <a:prstDash val="solid"/>
                      <a:round/>
                      <a:headEnd type="none" w="med" len="med"/>
                      <a:tailEnd type="none" w="med" len="med"/>
                    </a:lnL>
                    <a:lnR w="12700" cmpd="sng">
                      <a:noFill/>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5596">
                <a:tc>
                  <a:txBody>
                    <a:bodyPr/>
                    <a:lstStyle/>
                    <a:p>
                      <a:pPr algn="ctr"/>
                      <a:r>
                        <a:rPr lang="en-US" sz="1300" dirty="0">
                          <a:solidFill>
                            <a:srgbClr val="FFFFFF"/>
                          </a:solidFill>
                          <a:latin typeface="Lato" charset="0"/>
                          <a:ea typeface="Lato" charset="0"/>
                          <a:cs typeface="Lato" charset="0"/>
                        </a:rPr>
                        <a:t>2019-2022</a:t>
                      </a:r>
                    </a:p>
                  </a:txBody>
                  <a:tcPr marT="34290" marB="34290" anchor="ctr">
                    <a:lnL w="12700" cmpd="sng">
                      <a:noFill/>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18</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0</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18</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dirty="0">
                          <a:solidFill>
                            <a:srgbClr val="FFFFFF"/>
                          </a:solidFill>
                          <a:latin typeface="Lato" charset="0"/>
                          <a:ea typeface="Lato" charset="0"/>
                          <a:cs typeface="Lato" charset="0"/>
                        </a:rPr>
                        <a:t>43,501</a:t>
                      </a:r>
                    </a:p>
                  </a:txBody>
                  <a:tcPr marT="34290" marB="34290" anchor="ctr">
                    <a:lnL w="12700" cap="flat" cmpd="sng" algn="ctr">
                      <a:solidFill>
                        <a:srgbClr val="1F497D">
                          <a:lumMod val="40000"/>
                          <a:lumOff val="60000"/>
                        </a:srgbClr>
                      </a:solidFill>
                      <a:prstDash val="solid"/>
                      <a:round/>
                      <a:headEnd type="none" w="med" len="med"/>
                      <a:tailEnd type="none" w="med" len="med"/>
                    </a:lnL>
                    <a:lnR w="12700" cmpd="sng">
                      <a:noFill/>
                    </a:lnR>
                    <a:lnT w="12700" cap="flat" cmpd="sng" algn="ctr">
                      <a:solidFill>
                        <a:srgbClr val="1F497D">
                          <a:lumMod val="40000"/>
                          <a:lumOff val="60000"/>
                        </a:srgbClr>
                      </a:solidFill>
                      <a:prstDash val="solid"/>
                      <a:round/>
                      <a:headEnd type="none" w="med" len="med"/>
                      <a:tailEnd type="none" w="med" len="med"/>
                    </a:lnT>
                    <a:lnB w="127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5596">
                <a:tc>
                  <a:txBody>
                    <a:bodyPr/>
                    <a:lstStyle/>
                    <a:p>
                      <a:pPr algn="ctr"/>
                      <a:r>
                        <a:rPr lang="en-US" sz="1300" b="1" dirty="0">
                          <a:solidFill>
                            <a:srgbClr val="FFFFFF"/>
                          </a:solidFill>
                          <a:latin typeface="Lato" charset="0"/>
                          <a:ea typeface="Lato" charset="0"/>
                          <a:cs typeface="Lato" charset="0"/>
                        </a:rPr>
                        <a:t>Total</a:t>
                      </a:r>
                    </a:p>
                  </a:txBody>
                  <a:tcPr marT="34290" marB="34290" anchor="ctr">
                    <a:lnL w="12700" cmpd="sng">
                      <a:noFill/>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US" sz="1300" b="1" dirty="0">
                          <a:solidFill>
                            <a:srgbClr val="FFFFFF"/>
                          </a:solidFill>
                          <a:latin typeface="Lato" charset="0"/>
                          <a:ea typeface="Lato" charset="0"/>
                          <a:cs typeface="Lato" charset="0"/>
                        </a:rPr>
                        <a:t>52</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US" sz="1300" b="1" dirty="0">
                          <a:solidFill>
                            <a:srgbClr val="FFFFFF"/>
                          </a:solidFill>
                          <a:latin typeface="Lato" charset="0"/>
                          <a:ea typeface="Lato" charset="0"/>
                          <a:cs typeface="Lato" charset="0"/>
                        </a:rPr>
                        <a:t>40</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US" sz="1300" b="1" dirty="0">
                          <a:solidFill>
                            <a:srgbClr val="FFFFFF"/>
                          </a:solidFill>
                          <a:latin typeface="Lato" charset="0"/>
                          <a:ea typeface="Lato" charset="0"/>
                          <a:cs typeface="Lato" charset="0"/>
                        </a:rPr>
                        <a:t>92</a:t>
                      </a:r>
                    </a:p>
                  </a:txBody>
                  <a:tcPr marT="34290" marB="34290" anchor="ctr">
                    <a:lnL w="12700" cap="flat" cmpd="sng" algn="ctr">
                      <a:solidFill>
                        <a:srgbClr val="1F497D">
                          <a:lumMod val="40000"/>
                          <a:lumOff val="60000"/>
                        </a:srgbClr>
                      </a:solidFill>
                      <a:prstDash val="solid"/>
                      <a:round/>
                      <a:headEnd type="none" w="med" len="med"/>
                      <a:tailEnd type="none" w="med" len="med"/>
                    </a:lnL>
                    <a:lnR w="12700" cap="flat" cmpd="sng" algn="ctr">
                      <a:solidFill>
                        <a:srgbClr val="1F497D">
                          <a:lumMod val="40000"/>
                          <a:lumOff val="60000"/>
                        </a:srgb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US" sz="1300" b="1" dirty="0">
                          <a:solidFill>
                            <a:srgbClr val="FFFFFF"/>
                          </a:solidFill>
                          <a:latin typeface="Lato" charset="0"/>
                          <a:ea typeface="Lato" charset="0"/>
                          <a:cs typeface="Lato" charset="0"/>
                        </a:rPr>
                        <a:t>143,891</a:t>
                      </a:r>
                    </a:p>
                  </a:txBody>
                  <a:tcPr marT="34290" marB="34290" anchor="ctr">
                    <a:lnL w="12700" cap="flat" cmpd="sng" algn="ctr">
                      <a:solidFill>
                        <a:srgbClr val="1F497D">
                          <a:lumMod val="40000"/>
                          <a:lumOff val="60000"/>
                        </a:srgbClr>
                      </a:solidFill>
                      <a:prstDash val="solid"/>
                      <a:round/>
                      <a:headEnd type="none" w="med" len="med"/>
                      <a:tailEnd type="none" w="med" len="med"/>
                    </a:lnL>
                    <a:lnR w="12700" cmpd="sng">
                      <a:noFill/>
                    </a:lnR>
                    <a:lnT w="12700" cap="flat" cmpd="sng" algn="ctr">
                      <a:solidFill>
                        <a:srgbClr val="1F497D">
                          <a:lumMod val="40000"/>
                          <a:lumOff val="6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3443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F-10.20_0026_2.jpg"/>
          <p:cNvPicPr>
            <a:picLocks noGrp="1" noChangeAspect="1"/>
          </p:cNvPicPr>
          <p:nvPr>
            <p:ph type="pic" sz="quarter" idx="13"/>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prstGeom prst="rect">
            <a:avLst/>
          </a:prstGeom>
        </p:spPr>
      </p:pic>
      <p:sp>
        <p:nvSpPr>
          <p:cNvPr id="12" name="TextBox 11"/>
          <p:cNvSpPr txBox="1"/>
          <p:nvPr/>
        </p:nvSpPr>
        <p:spPr>
          <a:xfrm>
            <a:off x="0" y="2400300"/>
            <a:ext cx="9144000" cy="2743200"/>
          </a:xfrm>
          <a:prstGeom prst="rect">
            <a:avLst/>
          </a:prstGeom>
          <a:gradFill flip="none" rotWithShape="1">
            <a:gsLst>
              <a:gs pos="0">
                <a:srgbClr val="000000">
                  <a:alpha val="87000"/>
                </a:srgbClr>
              </a:gs>
              <a:gs pos="100000">
                <a:srgbClr val="000000">
                  <a:alpha val="0"/>
                </a:srgbClr>
              </a:gs>
            </a:gsLst>
            <a:lin ang="16200000" scaled="0"/>
            <a:tileRect/>
          </a:gradFill>
          <a:ln>
            <a:noFill/>
          </a:ln>
        </p:spPr>
        <p:txBody>
          <a:bodyPr wrap="square" rtlCol="0">
            <a:spAutoFit/>
          </a:bodyPr>
          <a:lstStyle/>
          <a:p>
            <a:endParaRPr lang="en-US" dirty="0"/>
          </a:p>
        </p:txBody>
      </p:sp>
      <p:sp>
        <p:nvSpPr>
          <p:cNvPr id="9" name="Retângulo 8"/>
          <p:cNvSpPr/>
          <p:nvPr/>
        </p:nvSpPr>
        <p:spPr>
          <a:xfrm>
            <a:off x="3782728" y="2160047"/>
            <a:ext cx="1934678" cy="2474524"/>
          </a:xfrm>
          <a:prstGeom prst="rect">
            <a:avLst/>
          </a:prstGeom>
        </p:spPr>
        <p:txBody>
          <a:bodyPr wrap="square">
            <a:spAutoFit/>
          </a:bodyPr>
          <a:lstStyle/>
          <a:p>
            <a:pPr algn="ctr" eaLnBrk="1" hangingPunct="1">
              <a:lnSpc>
                <a:spcPct val="90000"/>
              </a:lnSpc>
              <a:defRPr/>
            </a:pPr>
            <a:r>
              <a:rPr lang="pt-BR" sz="4400" b="1" dirty="0">
                <a:solidFill>
                  <a:srgbClr val="92D050"/>
                </a:solidFill>
                <a:effectLst>
                  <a:outerShdw blurRad="38100" dist="38100" dir="2700000" algn="tl">
                    <a:srgbClr val="000000">
                      <a:alpha val="43137"/>
                    </a:srgbClr>
                  </a:outerShdw>
                </a:effectLst>
                <a:latin typeface="Century Gothic" pitchFamily="34" charset="0"/>
              </a:rPr>
              <a:t>939 MIL</a:t>
            </a:r>
            <a:endParaRPr lang="pt-BR" sz="2800" b="1" dirty="0">
              <a:solidFill>
                <a:schemeClr val="bg1"/>
              </a:solidFill>
              <a:effectLst>
                <a:outerShdw blurRad="38100" dist="38100" dir="2700000" algn="tl">
                  <a:srgbClr val="000000">
                    <a:alpha val="43137"/>
                  </a:srgbClr>
                </a:outerShdw>
              </a:effectLst>
              <a:latin typeface="Century Gothic" pitchFamily="34" charset="0"/>
            </a:endParaRPr>
          </a:p>
          <a:p>
            <a:pPr algn="ctr" eaLnBrk="1" hangingPunct="1">
              <a:lnSpc>
                <a:spcPct val="90000"/>
              </a:lnSpc>
              <a:defRPr/>
            </a:pPr>
            <a:endParaRPr lang="pt-BR" sz="2800" b="1" dirty="0">
              <a:solidFill>
                <a:schemeClr val="bg1"/>
              </a:solidFill>
              <a:effectLst>
                <a:outerShdw blurRad="38100" dist="38100" dir="2700000" algn="tl">
                  <a:srgbClr val="000000">
                    <a:alpha val="43137"/>
                  </a:srgbClr>
                </a:outerShdw>
              </a:effectLst>
              <a:latin typeface="Century Gothic" pitchFamily="34" charset="0"/>
            </a:endParaRPr>
          </a:p>
          <a:p>
            <a:pPr algn="ctr" eaLnBrk="1" hangingPunct="1">
              <a:lnSpc>
                <a:spcPct val="90000"/>
              </a:lnSpc>
              <a:defRPr/>
            </a:pPr>
            <a:r>
              <a:rPr lang="pt-BR" sz="2800" b="1" dirty="0">
                <a:solidFill>
                  <a:schemeClr val="bg1"/>
                </a:solidFill>
                <a:effectLst>
                  <a:outerShdw blurRad="38100" dist="38100" dir="2700000" algn="tl">
                    <a:srgbClr val="000000">
                      <a:alpha val="43137"/>
                    </a:srgbClr>
                  </a:outerShdw>
                </a:effectLst>
                <a:latin typeface="Century Gothic" pitchFamily="34" charset="0"/>
              </a:rPr>
              <a:t>Empregos gerados</a:t>
            </a:r>
          </a:p>
        </p:txBody>
      </p:sp>
      <p:sp>
        <p:nvSpPr>
          <p:cNvPr id="10" name="Retângulo 9"/>
          <p:cNvSpPr/>
          <p:nvPr/>
        </p:nvSpPr>
        <p:spPr>
          <a:xfrm>
            <a:off x="0" y="2160047"/>
            <a:ext cx="3744227" cy="2474524"/>
          </a:xfrm>
          <a:prstGeom prst="rect">
            <a:avLst/>
          </a:prstGeom>
        </p:spPr>
        <p:txBody>
          <a:bodyPr wrap="square">
            <a:spAutoFit/>
          </a:bodyPr>
          <a:lstStyle/>
          <a:p>
            <a:pPr algn="ctr" eaLnBrk="1" hangingPunct="1">
              <a:lnSpc>
                <a:spcPct val="90000"/>
              </a:lnSpc>
              <a:defRPr/>
            </a:pPr>
            <a:r>
              <a:rPr lang="pt-BR" sz="4400" b="1" dirty="0">
                <a:solidFill>
                  <a:srgbClr val="92D050"/>
                </a:solidFill>
                <a:effectLst>
                  <a:outerShdw blurRad="38100" dist="38100" dir="2700000" algn="tl">
                    <a:srgbClr val="000000">
                      <a:alpha val="43137"/>
                    </a:srgbClr>
                  </a:outerShdw>
                </a:effectLst>
                <a:latin typeface="Century Gothic" pitchFamily="34" charset="0"/>
              </a:rPr>
              <a:t>US$ 120 Bilhões</a:t>
            </a:r>
            <a:r>
              <a:rPr lang="pt-BR" sz="4400" b="1" dirty="0">
                <a:solidFill>
                  <a:schemeClr val="bg1"/>
                </a:solidFill>
                <a:effectLst>
                  <a:outerShdw blurRad="38100" dist="38100" dir="2700000" algn="tl">
                    <a:srgbClr val="000000">
                      <a:alpha val="43137"/>
                    </a:srgbClr>
                  </a:outerShdw>
                </a:effectLst>
                <a:latin typeface="Century Gothic" pitchFamily="34" charset="0"/>
              </a:rPr>
              <a:t> </a:t>
            </a:r>
          </a:p>
          <a:p>
            <a:pPr algn="ctr" eaLnBrk="1" hangingPunct="1">
              <a:lnSpc>
                <a:spcPct val="90000"/>
              </a:lnSpc>
              <a:defRPr/>
            </a:pPr>
            <a:endParaRPr lang="pt-BR" sz="2800" b="1" dirty="0">
              <a:solidFill>
                <a:schemeClr val="bg1"/>
              </a:solidFill>
              <a:effectLst>
                <a:outerShdw blurRad="38100" dist="38100" dir="2700000" algn="tl">
                  <a:srgbClr val="000000">
                    <a:alpha val="43137"/>
                  </a:srgbClr>
                </a:outerShdw>
              </a:effectLst>
              <a:latin typeface="Century Gothic" pitchFamily="34" charset="0"/>
            </a:endParaRPr>
          </a:p>
          <a:p>
            <a:pPr algn="ctr" eaLnBrk="1" hangingPunct="1">
              <a:lnSpc>
                <a:spcPct val="90000"/>
              </a:lnSpc>
              <a:defRPr/>
            </a:pPr>
            <a:r>
              <a:rPr lang="pt-BR" sz="2800" b="1" dirty="0">
                <a:solidFill>
                  <a:schemeClr val="bg1"/>
                </a:solidFill>
                <a:effectLst>
                  <a:outerShdw blurRad="38100" dist="38100" dir="2700000" algn="tl">
                    <a:srgbClr val="000000">
                      <a:alpha val="43137"/>
                    </a:srgbClr>
                  </a:outerShdw>
                </a:effectLst>
                <a:latin typeface="Century Gothic" pitchFamily="34" charset="0"/>
              </a:rPr>
              <a:t>Impacto Econômico Mundial</a:t>
            </a:r>
          </a:p>
        </p:txBody>
      </p:sp>
      <p:sp>
        <p:nvSpPr>
          <p:cNvPr id="13" name="Retângulo 12"/>
          <p:cNvSpPr/>
          <p:nvPr/>
        </p:nvSpPr>
        <p:spPr>
          <a:xfrm>
            <a:off x="5707781" y="2160047"/>
            <a:ext cx="3590222" cy="2585323"/>
          </a:xfrm>
          <a:prstGeom prst="rect">
            <a:avLst/>
          </a:prstGeom>
        </p:spPr>
        <p:txBody>
          <a:bodyPr wrap="square">
            <a:spAutoFit/>
          </a:bodyPr>
          <a:lstStyle/>
          <a:p>
            <a:pPr algn="ctr" eaLnBrk="1" hangingPunct="1">
              <a:lnSpc>
                <a:spcPct val="90000"/>
              </a:lnSpc>
              <a:defRPr/>
            </a:pPr>
            <a:r>
              <a:rPr lang="pt-BR" sz="4400" b="1" dirty="0">
                <a:solidFill>
                  <a:srgbClr val="92D050"/>
                </a:solidFill>
                <a:effectLst>
                  <a:outerShdw blurRad="38100" dist="38100" dir="2700000" algn="tl">
                    <a:srgbClr val="000000">
                      <a:alpha val="43137"/>
                    </a:srgbClr>
                  </a:outerShdw>
                </a:effectLst>
                <a:latin typeface="Century Gothic" pitchFamily="34" charset="0"/>
              </a:rPr>
              <a:t>U$ 39,3 Bilhões</a:t>
            </a:r>
            <a:r>
              <a:rPr lang="pt-BR" sz="4400" b="1" dirty="0">
                <a:solidFill>
                  <a:schemeClr val="bg1"/>
                </a:solidFill>
                <a:effectLst>
                  <a:outerShdw blurRad="38100" dist="38100" dir="2700000" algn="tl">
                    <a:srgbClr val="000000">
                      <a:alpha val="43137"/>
                    </a:srgbClr>
                  </a:outerShdw>
                </a:effectLst>
                <a:latin typeface="Century Gothic" pitchFamily="34" charset="0"/>
              </a:rPr>
              <a:t> </a:t>
            </a:r>
          </a:p>
          <a:p>
            <a:pPr algn="ctr" eaLnBrk="1" hangingPunct="1">
              <a:lnSpc>
                <a:spcPct val="90000"/>
              </a:lnSpc>
              <a:defRPr/>
            </a:pPr>
            <a:endParaRPr lang="pt-BR" sz="3600" b="1" dirty="0">
              <a:solidFill>
                <a:schemeClr val="bg1"/>
              </a:solidFill>
              <a:effectLst>
                <a:outerShdw blurRad="38100" dist="38100" dir="2700000" algn="tl">
                  <a:srgbClr val="000000">
                    <a:alpha val="43137"/>
                  </a:srgbClr>
                </a:outerShdw>
              </a:effectLst>
              <a:latin typeface="Century Gothic" pitchFamily="34" charset="0"/>
            </a:endParaRPr>
          </a:p>
          <a:p>
            <a:pPr algn="ctr" eaLnBrk="1" hangingPunct="1">
              <a:lnSpc>
                <a:spcPct val="90000"/>
              </a:lnSpc>
              <a:defRPr/>
            </a:pPr>
            <a:r>
              <a:rPr lang="pt-BR" sz="2800" b="1" dirty="0">
                <a:solidFill>
                  <a:schemeClr val="bg1"/>
                </a:solidFill>
                <a:effectLst>
                  <a:outerShdw blurRad="38100" dist="38100" dir="2700000" algn="tl">
                    <a:srgbClr val="000000">
                      <a:alpha val="43137"/>
                    </a:srgbClr>
                  </a:outerShdw>
                </a:effectLst>
                <a:latin typeface="Century Gothic" pitchFamily="34" charset="0"/>
              </a:rPr>
              <a:t>Pagos em </a:t>
            </a:r>
          </a:p>
          <a:p>
            <a:pPr algn="ctr" eaLnBrk="1" hangingPunct="1">
              <a:lnSpc>
                <a:spcPct val="90000"/>
              </a:lnSpc>
              <a:defRPr/>
            </a:pPr>
            <a:r>
              <a:rPr lang="pt-BR" sz="2800" b="1" dirty="0">
                <a:solidFill>
                  <a:schemeClr val="bg1"/>
                </a:solidFill>
                <a:effectLst>
                  <a:outerShdw blurRad="38100" dist="38100" dir="2700000" algn="tl">
                    <a:srgbClr val="000000">
                      <a:alpha val="43137"/>
                    </a:srgbClr>
                  </a:outerShdw>
                </a:effectLst>
                <a:latin typeface="Century Gothic" pitchFamily="34" charset="0"/>
              </a:rPr>
              <a:t>salários</a:t>
            </a:r>
          </a:p>
        </p:txBody>
      </p:sp>
      <p:sp>
        <p:nvSpPr>
          <p:cNvPr id="20" name="Title 1"/>
          <p:cNvSpPr>
            <a:spLocks noGrp="1"/>
          </p:cNvSpPr>
          <p:nvPr>
            <p:ph type="title"/>
          </p:nvPr>
        </p:nvSpPr>
        <p:spPr>
          <a:xfrm>
            <a:off x="914400" y="0"/>
            <a:ext cx="8229600" cy="914400"/>
          </a:xfrm>
        </p:spPr>
        <p:txBody>
          <a:bodyPr>
            <a:normAutofit fontScale="90000"/>
          </a:bodyPr>
          <a:lstStyle/>
          <a:p>
            <a:pPr lvl="0" algn="l"/>
            <a:r>
              <a:rPr lang="en-US" b="1" dirty="0">
                <a:solidFill>
                  <a:srgbClr val="FFFFFF"/>
                </a:solidFill>
                <a:effectLst>
                  <a:outerShdw blurRad="38100" dist="38100" dir="2700000" algn="tl">
                    <a:srgbClr val="000000">
                      <a:alpha val="43137"/>
                    </a:srgbClr>
                  </a:outerShdw>
                </a:effectLst>
              </a:rPr>
              <a:t>2014</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IMPACTO ECONÔMICO NO MUNDO</a:t>
            </a:r>
          </a:p>
        </p:txBody>
      </p:sp>
      <p:cxnSp>
        <p:nvCxnSpPr>
          <p:cNvPr id="3" name="Conector reto 2"/>
          <p:cNvCxnSpPr/>
          <p:nvPr/>
        </p:nvCxnSpPr>
        <p:spPr>
          <a:xfrm>
            <a:off x="3753831" y="1050551"/>
            <a:ext cx="0" cy="3647975"/>
          </a:xfrm>
          <a:prstGeom prst="line">
            <a:avLst/>
          </a:prstGeom>
          <a:ln w="6350">
            <a:solidFill>
              <a:schemeClr val="bg1">
                <a:alpha val="36000"/>
              </a:schemeClr>
            </a:solidFill>
          </a:ln>
        </p:spPr>
        <p:style>
          <a:lnRef idx="2">
            <a:schemeClr val="accent1"/>
          </a:lnRef>
          <a:fillRef idx="0">
            <a:schemeClr val="accent1"/>
          </a:fillRef>
          <a:effectRef idx="1">
            <a:schemeClr val="accent1"/>
          </a:effectRef>
          <a:fontRef idx="minor">
            <a:schemeClr val="tx1"/>
          </a:fontRef>
        </p:style>
      </p:cxnSp>
      <p:cxnSp>
        <p:nvCxnSpPr>
          <p:cNvPr id="14" name="Conector reto 13"/>
          <p:cNvCxnSpPr/>
          <p:nvPr/>
        </p:nvCxnSpPr>
        <p:spPr>
          <a:xfrm>
            <a:off x="5783106" y="1029701"/>
            <a:ext cx="0" cy="3647975"/>
          </a:xfrm>
          <a:prstGeom prst="line">
            <a:avLst/>
          </a:prstGeom>
          <a:ln w="6350">
            <a:solidFill>
              <a:schemeClr val="bg1">
                <a:alpha val="36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7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3.png"/>
          <p:cNvPicPr>
            <a:picLocks noChangeAspect="1"/>
          </p:cNvPicPr>
          <p:nvPr/>
        </p:nvPicPr>
        <p:blipFill>
          <a:blip r:embed="rId3">
            <a:alphaModFix amt="83000"/>
            <a:extLst>
              <a:ext uri="{28A0092B-C50C-407E-A947-70E740481C1C}">
                <a14:useLocalDpi xmlns:a14="http://schemas.microsoft.com/office/drawing/2010/main" val="0"/>
              </a:ext>
            </a:extLst>
          </a:blip>
          <a:stretch>
            <a:fillRect/>
          </a:stretch>
        </p:blipFill>
        <p:spPr>
          <a:xfrm>
            <a:off x="125852" y="2644386"/>
            <a:ext cx="8892296" cy="2059328"/>
          </a:xfrm>
          <a:prstGeom prst="rect">
            <a:avLst/>
          </a:prstGeom>
        </p:spPr>
      </p:pic>
      <p:grpSp>
        <p:nvGrpSpPr>
          <p:cNvPr id="114" name="Group 113"/>
          <p:cNvGrpSpPr/>
          <p:nvPr/>
        </p:nvGrpSpPr>
        <p:grpSpPr>
          <a:xfrm>
            <a:off x="7814364" y="3543765"/>
            <a:ext cx="1353758" cy="821146"/>
            <a:chOff x="7814364" y="3459100"/>
            <a:chExt cx="1353758" cy="821146"/>
          </a:xfrm>
        </p:grpSpPr>
        <p:sp>
          <p:nvSpPr>
            <p:cNvPr id="36" name="Rectangle 35"/>
            <p:cNvSpPr/>
            <p:nvPr/>
          </p:nvSpPr>
          <p:spPr>
            <a:xfrm>
              <a:off x="7864880" y="3459100"/>
              <a:ext cx="1303242" cy="461665"/>
            </a:xfrm>
            <a:prstGeom prst="rect">
              <a:avLst/>
            </a:prstGeom>
          </p:spPr>
          <p:txBody>
            <a:bodyPr wrap="none" lIns="0" tIns="0" rIns="0" bIns="0">
              <a:spAutoFit/>
            </a:bodyPr>
            <a:lstStyle/>
            <a:p>
              <a:r>
                <a:rPr lang="en-US" sz="1500" b="1" dirty="0">
                  <a:solidFill>
                    <a:schemeClr val="bg2">
                      <a:lumMod val="60000"/>
                      <a:lumOff val="40000"/>
                    </a:schemeClr>
                  </a:solidFill>
                </a:rPr>
                <a:t>Australia + </a:t>
              </a:r>
            </a:p>
            <a:p>
              <a:r>
                <a:rPr lang="en-US" sz="1500" b="1" dirty="0">
                  <a:solidFill>
                    <a:schemeClr val="bg2">
                      <a:lumMod val="60000"/>
                      <a:lumOff val="40000"/>
                    </a:schemeClr>
                  </a:solidFill>
                </a:rPr>
                <a:t>Nova </a:t>
              </a:r>
              <a:r>
                <a:rPr lang="en-US" sz="1500" b="1" dirty="0" err="1">
                  <a:solidFill>
                    <a:schemeClr val="bg2">
                      <a:lumMod val="60000"/>
                      <a:lumOff val="40000"/>
                    </a:schemeClr>
                  </a:solidFill>
                </a:rPr>
                <a:t>Zelândia</a:t>
              </a:r>
              <a:endParaRPr lang="en-US" sz="1500" b="1" dirty="0">
                <a:solidFill>
                  <a:schemeClr val="bg2">
                    <a:lumMod val="60000"/>
                    <a:lumOff val="40000"/>
                  </a:schemeClr>
                </a:solidFill>
              </a:endParaRPr>
            </a:p>
          </p:txBody>
        </p:sp>
        <p:cxnSp>
          <p:nvCxnSpPr>
            <p:cNvPr id="53" name="Straight Connector 52"/>
            <p:cNvCxnSpPr/>
            <p:nvPr/>
          </p:nvCxnSpPr>
          <p:spPr>
            <a:xfrm flipV="1">
              <a:off x="7814364" y="3492966"/>
              <a:ext cx="0" cy="78728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7623269" y="2702176"/>
            <a:ext cx="601532" cy="874812"/>
            <a:chOff x="7623269" y="2617511"/>
            <a:chExt cx="601532" cy="874812"/>
          </a:xfrm>
        </p:grpSpPr>
        <p:cxnSp>
          <p:nvCxnSpPr>
            <p:cNvPr id="95" name="Straight Connector 94"/>
            <p:cNvCxnSpPr/>
            <p:nvPr/>
          </p:nvCxnSpPr>
          <p:spPr>
            <a:xfrm flipV="1">
              <a:off x="7623269" y="2641731"/>
              <a:ext cx="0" cy="850592"/>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6" name="Rectangle 95"/>
            <p:cNvSpPr/>
            <p:nvPr/>
          </p:nvSpPr>
          <p:spPr>
            <a:xfrm>
              <a:off x="7691001" y="2617511"/>
              <a:ext cx="533800" cy="230832"/>
            </a:xfrm>
            <a:prstGeom prst="rect">
              <a:avLst/>
            </a:prstGeom>
          </p:spPr>
          <p:txBody>
            <a:bodyPr wrap="none" lIns="0" tIns="0" rIns="0" bIns="0">
              <a:spAutoFit/>
            </a:bodyPr>
            <a:lstStyle/>
            <a:p>
              <a:r>
                <a:rPr lang="en-US" sz="1500" b="1" dirty="0">
                  <a:solidFill>
                    <a:schemeClr val="accent1">
                      <a:lumMod val="60000"/>
                      <a:lumOff val="40000"/>
                    </a:schemeClr>
                  </a:solidFill>
                </a:rPr>
                <a:t>China</a:t>
              </a:r>
            </a:p>
          </p:txBody>
        </p:sp>
      </p:grpSp>
      <p:grpSp>
        <p:nvGrpSpPr>
          <p:cNvPr id="112" name="Group 111"/>
          <p:cNvGrpSpPr/>
          <p:nvPr/>
        </p:nvGrpSpPr>
        <p:grpSpPr>
          <a:xfrm>
            <a:off x="7318472" y="1957121"/>
            <a:ext cx="1007092" cy="1890143"/>
            <a:chOff x="7318472" y="1872456"/>
            <a:chExt cx="1007092" cy="1890143"/>
          </a:xfrm>
        </p:grpSpPr>
        <p:cxnSp>
          <p:nvCxnSpPr>
            <p:cNvPr id="50" name="Straight Connector 49"/>
            <p:cNvCxnSpPr/>
            <p:nvPr/>
          </p:nvCxnSpPr>
          <p:spPr>
            <a:xfrm flipV="1">
              <a:off x="7318472" y="1879742"/>
              <a:ext cx="0" cy="1882857"/>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386204" y="1872456"/>
              <a:ext cx="939360" cy="230832"/>
            </a:xfrm>
            <a:prstGeom prst="rect">
              <a:avLst/>
            </a:prstGeom>
          </p:spPr>
          <p:txBody>
            <a:bodyPr wrap="none" lIns="0" tIns="0" rIns="0" bIns="0">
              <a:spAutoFit/>
            </a:bodyPr>
            <a:lstStyle/>
            <a:p>
              <a:r>
                <a:rPr lang="en-US" sz="1500" b="1" dirty="0">
                  <a:solidFill>
                    <a:srgbClr val="D6FC84"/>
                  </a:solidFill>
                </a:rPr>
                <a:t>Singapura</a:t>
              </a:r>
            </a:p>
          </p:txBody>
        </p:sp>
      </p:grpSp>
      <p:grpSp>
        <p:nvGrpSpPr>
          <p:cNvPr id="111" name="Group 110"/>
          <p:cNvGrpSpPr/>
          <p:nvPr/>
        </p:nvGrpSpPr>
        <p:grpSpPr>
          <a:xfrm>
            <a:off x="5547530" y="3342095"/>
            <a:ext cx="506735" cy="598163"/>
            <a:chOff x="5547530" y="3257430"/>
            <a:chExt cx="506735" cy="598163"/>
          </a:xfrm>
        </p:grpSpPr>
        <p:cxnSp>
          <p:nvCxnSpPr>
            <p:cNvPr id="75" name="Straight Connector 74"/>
            <p:cNvCxnSpPr/>
            <p:nvPr/>
          </p:nvCxnSpPr>
          <p:spPr>
            <a:xfrm flipV="1">
              <a:off x="5547530" y="3291302"/>
              <a:ext cx="0" cy="564291"/>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5616645" y="3257430"/>
              <a:ext cx="437620" cy="230832"/>
            </a:xfrm>
            <a:prstGeom prst="rect">
              <a:avLst/>
            </a:prstGeom>
          </p:spPr>
          <p:txBody>
            <a:bodyPr wrap="none" lIns="0" tIns="0" rIns="0" bIns="0">
              <a:spAutoFit/>
            </a:bodyPr>
            <a:lstStyle/>
            <a:p>
              <a:r>
                <a:rPr lang="en-US" sz="1500" b="1" dirty="0">
                  <a:solidFill>
                    <a:schemeClr val="bg2"/>
                  </a:solidFill>
                </a:rPr>
                <a:t>Italia</a:t>
              </a:r>
            </a:p>
          </p:txBody>
        </p:sp>
      </p:grpSp>
      <p:grpSp>
        <p:nvGrpSpPr>
          <p:cNvPr id="110" name="Group 109"/>
          <p:cNvGrpSpPr/>
          <p:nvPr/>
        </p:nvGrpSpPr>
        <p:grpSpPr>
          <a:xfrm>
            <a:off x="5259663" y="2775330"/>
            <a:ext cx="1232895" cy="670487"/>
            <a:chOff x="5259663" y="2671615"/>
            <a:chExt cx="1232895" cy="670487"/>
          </a:xfrm>
        </p:grpSpPr>
        <p:cxnSp>
          <p:nvCxnSpPr>
            <p:cNvPr id="68" name="Straight Connector 67"/>
            <p:cNvCxnSpPr/>
            <p:nvPr/>
          </p:nvCxnSpPr>
          <p:spPr>
            <a:xfrm flipV="1">
              <a:off x="5259663" y="2928671"/>
              <a:ext cx="0" cy="413431"/>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5328778" y="2671615"/>
              <a:ext cx="1163780" cy="461665"/>
            </a:xfrm>
            <a:prstGeom prst="rect">
              <a:avLst/>
            </a:prstGeom>
          </p:spPr>
          <p:txBody>
            <a:bodyPr wrap="none" lIns="0" tIns="0" rIns="0" bIns="0">
              <a:spAutoFit/>
            </a:bodyPr>
            <a:lstStyle/>
            <a:p>
              <a:r>
                <a:rPr lang="en-US" sz="1500" b="1" dirty="0" err="1">
                  <a:solidFill>
                    <a:srgbClr val="D6FC84"/>
                  </a:solidFill>
                </a:rPr>
                <a:t>Bélgica</a:t>
              </a:r>
              <a:r>
                <a:rPr lang="en-US" sz="1500" b="1" dirty="0">
                  <a:solidFill>
                    <a:srgbClr val="D6FC84"/>
                  </a:solidFill>
                </a:rPr>
                <a:t> +</a:t>
              </a:r>
            </a:p>
            <a:p>
              <a:r>
                <a:rPr lang="en-US" sz="1500" b="1" dirty="0" err="1">
                  <a:solidFill>
                    <a:srgbClr val="D6FC84"/>
                  </a:solidFill>
                </a:rPr>
                <a:t>Luxemburgo</a:t>
              </a:r>
              <a:endParaRPr lang="en-US" sz="1500" b="1" dirty="0">
                <a:solidFill>
                  <a:srgbClr val="D6FC84"/>
                </a:solidFill>
              </a:endParaRPr>
            </a:p>
          </p:txBody>
        </p:sp>
      </p:grpSp>
      <p:grpSp>
        <p:nvGrpSpPr>
          <p:cNvPr id="109" name="Group 108"/>
          <p:cNvGrpSpPr/>
          <p:nvPr/>
        </p:nvGrpSpPr>
        <p:grpSpPr>
          <a:xfrm>
            <a:off x="5130138" y="2357144"/>
            <a:ext cx="824352" cy="1232718"/>
            <a:chOff x="5130138" y="2272479"/>
            <a:chExt cx="824352" cy="1232718"/>
          </a:xfrm>
        </p:grpSpPr>
        <p:cxnSp>
          <p:nvCxnSpPr>
            <p:cNvPr id="85" name="Straight Connector 84"/>
            <p:cNvCxnSpPr/>
            <p:nvPr/>
          </p:nvCxnSpPr>
          <p:spPr>
            <a:xfrm flipV="1">
              <a:off x="5130138" y="2289412"/>
              <a:ext cx="0" cy="1215785"/>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5196269" y="2272479"/>
              <a:ext cx="758221" cy="230832"/>
            </a:xfrm>
            <a:prstGeom prst="rect">
              <a:avLst/>
            </a:prstGeom>
          </p:spPr>
          <p:txBody>
            <a:bodyPr wrap="none" lIns="0" tIns="0" rIns="0" bIns="0">
              <a:spAutoFit/>
            </a:bodyPr>
            <a:lstStyle/>
            <a:p>
              <a:r>
                <a:rPr lang="en-US" sz="1500" b="1" dirty="0" err="1">
                  <a:solidFill>
                    <a:schemeClr val="accent1">
                      <a:lumMod val="60000"/>
                      <a:lumOff val="40000"/>
                    </a:schemeClr>
                  </a:solidFill>
                </a:rPr>
                <a:t>Holanda</a:t>
              </a:r>
              <a:endParaRPr lang="en-US" sz="1500" b="1" dirty="0">
                <a:solidFill>
                  <a:schemeClr val="accent1">
                    <a:lumMod val="60000"/>
                    <a:lumOff val="40000"/>
                  </a:schemeClr>
                </a:solidFill>
              </a:endParaRPr>
            </a:p>
          </p:txBody>
        </p:sp>
      </p:grpSp>
      <p:grpSp>
        <p:nvGrpSpPr>
          <p:cNvPr id="108" name="Group 107"/>
          <p:cNvGrpSpPr/>
          <p:nvPr/>
        </p:nvGrpSpPr>
        <p:grpSpPr>
          <a:xfrm>
            <a:off x="5026071" y="2003612"/>
            <a:ext cx="989239" cy="1423155"/>
            <a:chOff x="5026071" y="1918947"/>
            <a:chExt cx="989239" cy="1423155"/>
          </a:xfrm>
        </p:grpSpPr>
        <p:cxnSp>
          <p:nvCxnSpPr>
            <p:cNvPr id="72" name="Straight Connector 71"/>
            <p:cNvCxnSpPr/>
            <p:nvPr/>
          </p:nvCxnSpPr>
          <p:spPr>
            <a:xfrm flipV="1">
              <a:off x="5026071" y="1969746"/>
              <a:ext cx="0" cy="1372356"/>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5095186" y="1918947"/>
              <a:ext cx="920124" cy="230832"/>
            </a:xfrm>
            <a:prstGeom prst="rect">
              <a:avLst/>
            </a:prstGeom>
          </p:spPr>
          <p:txBody>
            <a:bodyPr wrap="none" lIns="0" tIns="0" rIns="0" bIns="0">
              <a:spAutoFit/>
            </a:bodyPr>
            <a:lstStyle/>
            <a:p>
              <a:r>
                <a:rPr lang="en-US" sz="1500" b="1" dirty="0" err="1">
                  <a:solidFill>
                    <a:schemeClr val="bg2">
                      <a:lumMod val="60000"/>
                      <a:lumOff val="40000"/>
                    </a:schemeClr>
                  </a:solidFill>
                </a:rPr>
                <a:t>Alemanha</a:t>
              </a:r>
              <a:endParaRPr lang="en-US" sz="1500" b="1" dirty="0">
                <a:solidFill>
                  <a:schemeClr val="bg2">
                    <a:lumMod val="60000"/>
                    <a:lumOff val="40000"/>
                  </a:schemeClr>
                </a:solidFill>
              </a:endParaRPr>
            </a:p>
          </p:txBody>
        </p:sp>
      </p:grpSp>
      <p:grpSp>
        <p:nvGrpSpPr>
          <p:cNvPr id="107" name="Group 106"/>
          <p:cNvGrpSpPr/>
          <p:nvPr/>
        </p:nvGrpSpPr>
        <p:grpSpPr>
          <a:xfrm>
            <a:off x="4873145" y="1639085"/>
            <a:ext cx="870616" cy="1938546"/>
            <a:chOff x="4873145" y="1554420"/>
            <a:chExt cx="870616" cy="1938546"/>
          </a:xfrm>
        </p:grpSpPr>
        <p:cxnSp>
          <p:nvCxnSpPr>
            <p:cNvPr id="79" name="Straight Connector 78"/>
            <p:cNvCxnSpPr/>
            <p:nvPr/>
          </p:nvCxnSpPr>
          <p:spPr>
            <a:xfrm flipV="1">
              <a:off x="4873145" y="1588289"/>
              <a:ext cx="0" cy="1904677"/>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942260" y="1554420"/>
              <a:ext cx="801501" cy="230832"/>
            </a:xfrm>
            <a:prstGeom prst="rect">
              <a:avLst/>
            </a:prstGeom>
          </p:spPr>
          <p:txBody>
            <a:bodyPr wrap="none" lIns="0" tIns="0" rIns="0" bIns="0">
              <a:spAutoFit/>
            </a:bodyPr>
            <a:lstStyle/>
            <a:p>
              <a:r>
                <a:rPr lang="en-US" sz="1500" b="1" dirty="0" err="1">
                  <a:solidFill>
                    <a:srgbClr val="D6FC84"/>
                  </a:solidFill>
                </a:rPr>
                <a:t>Espanha</a:t>
              </a:r>
              <a:endParaRPr lang="en-US" sz="1500" b="1" dirty="0">
                <a:solidFill>
                  <a:srgbClr val="D6FC84"/>
                </a:solidFill>
              </a:endParaRPr>
            </a:p>
          </p:txBody>
        </p:sp>
      </p:grpSp>
      <p:grpSp>
        <p:nvGrpSpPr>
          <p:cNvPr id="106" name="Group 105"/>
          <p:cNvGrpSpPr/>
          <p:nvPr/>
        </p:nvGrpSpPr>
        <p:grpSpPr>
          <a:xfrm>
            <a:off x="4708552" y="1275904"/>
            <a:ext cx="1199233" cy="2083124"/>
            <a:chOff x="4708552" y="1191239"/>
            <a:chExt cx="1199233" cy="2083124"/>
          </a:xfrm>
        </p:grpSpPr>
        <p:cxnSp>
          <p:nvCxnSpPr>
            <p:cNvPr id="82" name="Straight Connector 81"/>
            <p:cNvCxnSpPr/>
            <p:nvPr/>
          </p:nvCxnSpPr>
          <p:spPr>
            <a:xfrm flipV="1">
              <a:off x="4708552" y="1242042"/>
              <a:ext cx="0" cy="2032321"/>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4777667" y="1191239"/>
              <a:ext cx="1130118" cy="230832"/>
            </a:xfrm>
            <a:prstGeom prst="rect">
              <a:avLst/>
            </a:prstGeom>
          </p:spPr>
          <p:txBody>
            <a:bodyPr wrap="none" lIns="0" tIns="0" rIns="0" bIns="0">
              <a:spAutoFit/>
            </a:bodyPr>
            <a:lstStyle/>
            <a:p>
              <a:r>
                <a:rPr lang="en-US" sz="1500" b="1" dirty="0" err="1">
                  <a:solidFill>
                    <a:schemeClr val="accent2">
                      <a:lumMod val="60000"/>
                      <a:lumOff val="40000"/>
                    </a:schemeClr>
                  </a:solidFill>
                </a:rPr>
                <a:t>Reino</a:t>
              </a:r>
              <a:r>
                <a:rPr lang="en-US" sz="1500" b="1" dirty="0">
                  <a:solidFill>
                    <a:schemeClr val="accent2">
                      <a:lumMod val="60000"/>
                      <a:lumOff val="40000"/>
                    </a:schemeClr>
                  </a:solidFill>
                </a:rPr>
                <a:t> </a:t>
              </a:r>
              <a:r>
                <a:rPr lang="en-US" sz="1500" b="1" dirty="0" err="1">
                  <a:solidFill>
                    <a:schemeClr val="accent2">
                      <a:lumMod val="60000"/>
                      <a:lumOff val="40000"/>
                    </a:schemeClr>
                  </a:solidFill>
                </a:rPr>
                <a:t>Unido</a:t>
              </a:r>
              <a:endParaRPr lang="en-US" sz="1500" b="1" dirty="0">
                <a:solidFill>
                  <a:schemeClr val="accent2">
                    <a:lumMod val="60000"/>
                    <a:lumOff val="40000"/>
                  </a:schemeClr>
                </a:solidFill>
              </a:endParaRPr>
            </a:p>
          </p:txBody>
        </p:sp>
      </p:grpSp>
      <p:sp>
        <p:nvSpPr>
          <p:cNvPr id="4" name="Title 3"/>
          <p:cNvSpPr>
            <a:spLocks noGrp="1"/>
          </p:cNvSpPr>
          <p:nvPr>
            <p:ph type="title"/>
          </p:nvPr>
        </p:nvSpPr>
        <p:spPr>
          <a:xfrm>
            <a:off x="457200" y="192662"/>
            <a:ext cx="8229600" cy="857250"/>
          </a:xfrm>
        </p:spPr>
        <p:txBody>
          <a:bodyPr>
            <a:normAutofit/>
          </a:bodyPr>
          <a:lstStyle/>
          <a:p>
            <a:r>
              <a:rPr lang="en-US" b="0" dirty="0"/>
              <a:t>UMA VOZ GLOBAL UNIFICADA</a:t>
            </a:r>
          </a:p>
        </p:txBody>
      </p:sp>
      <p:grpSp>
        <p:nvGrpSpPr>
          <p:cNvPr id="98" name="Group 97"/>
          <p:cNvGrpSpPr/>
          <p:nvPr/>
        </p:nvGrpSpPr>
        <p:grpSpPr>
          <a:xfrm>
            <a:off x="706010" y="1408253"/>
            <a:ext cx="676552" cy="1910679"/>
            <a:chOff x="706010" y="1323588"/>
            <a:chExt cx="676552" cy="1910679"/>
          </a:xfrm>
        </p:grpSpPr>
        <p:cxnSp>
          <p:nvCxnSpPr>
            <p:cNvPr id="8" name="Straight Connector 7"/>
            <p:cNvCxnSpPr/>
            <p:nvPr/>
          </p:nvCxnSpPr>
          <p:spPr>
            <a:xfrm flipV="1">
              <a:off x="706010" y="1357454"/>
              <a:ext cx="0" cy="1876813"/>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760597" y="1323588"/>
              <a:ext cx="621965" cy="230832"/>
            </a:xfrm>
            <a:prstGeom prst="rect">
              <a:avLst/>
            </a:prstGeom>
          </p:spPr>
          <p:txBody>
            <a:bodyPr wrap="none" lIns="0" tIns="0" rIns="0" bIns="0">
              <a:spAutoFit/>
            </a:bodyPr>
            <a:lstStyle/>
            <a:p>
              <a:r>
                <a:rPr lang="en-US" sz="1500" b="1" dirty="0">
                  <a:solidFill>
                    <a:srgbClr val="D6FC84"/>
                  </a:solidFill>
                </a:rPr>
                <a:t>Alaska</a:t>
              </a:r>
            </a:p>
          </p:txBody>
        </p:sp>
      </p:grpSp>
      <p:grpSp>
        <p:nvGrpSpPr>
          <p:cNvPr id="99" name="Group 98"/>
          <p:cNvGrpSpPr/>
          <p:nvPr/>
        </p:nvGrpSpPr>
        <p:grpSpPr>
          <a:xfrm>
            <a:off x="457200" y="3930736"/>
            <a:ext cx="577056" cy="694426"/>
            <a:chOff x="457200" y="3846071"/>
            <a:chExt cx="577056" cy="694426"/>
          </a:xfrm>
        </p:grpSpPr>
        <p:cxnSp>
          <p:nvCxnSpPr>
            <p:cNvPr id="43" name="Straight Connector 42"/>
            <p:cNvCxnSpPr/>
            <p:nvPr/>
          </p:nvCxnSpPr>
          <p:spPr>
            <a:xfrm flipV="1">
              <a:off x="457200" y="3886131"/>
              <a:ext cx="0" cy="654366"/>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519692" y="3846071"/>
              <a:ext cx="514564" cy="230832"/>
            </a:xfrm>
            <a:prstGeom prst="rect">
              <a:avLst/>
            </a:prstGeom>
          </p:spPr>
          <p:txBody>
            <a:bodyPr wrap="none" lIns="0" tIns="0" rIns="0" bIns="0">
              <a:spAutoFit/>
            </a:bodyPr>
            <a:lstStyle/>
            <a:p>
              <a:r>
                <a:rPr lang="en-US" sz="1500" b="1" dirty="0" err="1">
                  <a:solidFill>
                    <a:schemeClr val="bg2">
                      <a:lumMod val="60000"/>
                      <a:lumOff val="40000"/>
                    </a:schemeClr>
                  </a:solidFill>
                </a:rPr>
                <a:t>Havaí</a:t>
              </a:r>
              <a:endParaRPr lang="en-US" sz="1500" b="1" dirty="0">
                <a:solidFill>
                  <a:schemeClr val="bg2">
                    <a:lumMod val="60000"/>
                    <a:lumOff val="40000"/>
                  </a:schemeClr>
                </a:solidFill>
              </a:endParaRPr>
            </a:p>
          </p:txBody>
        </p:sp>
      </p:grpSp>
      <p:grpSp>
        <p:nvGrpSpPr>
          <p:cNvPr id="100" name="Group 99"/>
          <p:cNvGrpSpPr/>
          <p:nvPr/>
        </p:nvGrpSpPr>
        <p:grpSpPr>
          <a:xfrm>
            <a:off x="1168505" y="1878546"/>
            <a:ext cx="764818" cy="1497421"/>
            <a:chOff x="1168505" y="1793881"/>
            <a:chExt cx="764818" cy="1497421"/>
          </a:xfrm>
        </p:grpSpPr>
        <p:cxnSp>
          <p:nvCxnSpPr>
            <p:cNvPr id="58" name="Straight Connector 57"/>
            <p:cNvCxnSpPr/>
            <p:nvPr/>
          </p:nvCxnSpPr>
          <p:spPr>
            <a:xfrm flipV="1">
              <a:off x="1168505" y="1827747"/>
              <a:ext cx="0" cy="1463555"/>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1237620" y="1793881"/>
              <a:ext cx="695703" cy="230832"/>
            </a:xfrm>
            <a:prstGeom prst="rect">
              <a:avLst/>
            </a:prstGeom>
          </p:spPr>
          <p:txBody>
            <a:bodyPr wrap="none" lIns="0" tIns="0" rIns="0" bIns="0">
              <a:spAutoFit/>
            </a:bodyPr>
            <a:lstStyle/>
            <a:p>
              <a:r>
                <a:rPr lang="en-US" sz="1500" b="1" dirty="0" err="1">
                  <a:solidFill>
                    <a:schemeClr val="accent1">
                      <a:lumMod val="60000"/>
                      <a:lumOff val="40000"/>
                    </a:schemeClr>
                  </a:solidFill>
                </a:rPr>
                <a:t>Canadá</a:t>
              </a:r>
              <a:endParaRPr lang="en-US" sz="1500" b="1" dirty="0">
                <a:solidFill>
                  <a:schemeClr val="accent1">
                    <a:lumMod val="60000"/>
                    <a:lumOff val="40000"/>
                  </a:schemeClr>
                </a:solidFill>
              </a:endParaRPr>
            </a:p>
          </p:txBody>
        </p:sp>
      </p:grpSp>
      <p:grpSp>
        <p:nvGrpSpPr>
          <p:cNvPr id="101" name="Group 100"/>
          <p:cNvGrpSpPr/>
          <p:nvPr/>
        </p:nvGrpSpPr>
        <p:grpSpPr>
          <a:xfrm>
            <a:off x="2650130" y="2393372"/>
            <a:ext cx="1283486" cy="1184259"/>
            <a:chOff x="2650130" y="2308707"/>
            <a:chExt cx="1283486" cy="1184259"/>
          </a:xfrm>
        </p:grpSpPr>
        <p:cxnSp>
          <p:nvCxnSpPr>
            <p:cNvPr id="62" name="Straight Connector 61"/>
            <p:cNvCxnSpPr/>
            <p:nvPr/>
          </p:nvCxnSpPr>
          <p:spPr>
            <a:xfrm flipV="1">
              <a:off x="2650130" y="2359507"/>
              <a:ext cx="0" cy="1133459"/>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2719245" y="2308707"/>
              <a:ext cx="1214371" cy="461665"/>
            </a:xfrm>
            <a:prstGeom prst="rect">
              <a:avLst/>
            </a:prstGeom>
          </p:spPr>
          <p:txBody>
            <a:bodyPr wrap="none" lIns="0" tIns="0" rIns="0" bIns="0">
              <a:spAutoFit/>
            </a:bodyPr>
            <a:lstStyle/>
            <a:p>
              <a:r>
                <a:rPr lang="en-US" sz="1500" b="1" dirty="0">
                  <a:solidFill>
                    <a:srgbClr val="66E9DE"/>
                  </a:solidFill>
                </a:rPr>
                <a:t>EUA + Global</a:t>
              </a:r>
              <a:br>
                <a:rPr lang="en-US" sz="1500" b="1" dirty="0">
                  <a:solidFill>
                    <a:srgbClr val="66E9DE"/>
                  </a:solidFill>
                </a:rPr>
              </a:br>
              <a:endParaRPr lang="en-US" sz="1500" b="1" dirty="0">
                <a:solidFill>
                  <a:srgbClr val="66E9DE"/>
                </a:solidFill>
              </a:endParaRPr>
            </a:p>
          </p:txBody>
        </p:sp>
      </p:grpSp>
      <p:grpSp>
        <p:nvGrpSpPr>
          <p:cNvPr id="102" name="Group 101"/>
          <p:cNvGrpSpPr/>
          <p:nvPr/>
        </p:nvGrpSpPr>
        <p:grpSpPr>
          <a:xfrm>
            <a:off x="2988597" y="3375504"/>
            <a:ext cx="604518" cy="887662"/>
            <a:chOff x="2988597" y="3290839"/>
            <a:chExt cx="604518" cy="887662"/>
          </a:xfrm>
        </p:grpSpPr>
        <p:cxnSp>
          <p:nvCxnSpPr>
            <p:cNvPr id="65" name="Straight Connector 64"/>
            <p:cNvCxnSpPr/>
            <p:nvPr/>
          </p:nvCxnSpPr>
          <p:spPr>
            <a:xfrm flipV="1">
              <a:off x="2988597" y="3324707"/>
              <a:ext cx="0" cy="853794"/>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3057712" y="3290839"/>
              <a:ext cx="535403" cy="230832"/>
            </a:xfrm>
            <a:prstGeom prst="rect">
              <a:avLst/>
            </a:prstGeom>
          </p:spPr>
          <p:txBody>
            <a:bodyPr wrap="none" lIns="0" tIns="0" rIns="0" bIns="0">
              <a:spAutoFit/>
            </a:bodyPr>
            <a:lstStyle/>
            <a:p>
              <a:r>
                <a:rPr lang="en-US" sz="1500" b="1" dirty="0" err="1">
                  <a:solidFill>
                    <a:srgbClr val="D6FC84"/>
                  </a:solidFill>
                </a:rPr>
                <a:t>Brasil</a:t>
              </a:r>
              <a:endParaRPr lang="en-US" sz="1500" b="1" dirty="0">
                <a:solidFill>
                  <a:srgbClr val="D6FC84"/>
                </a:solidFill>
              </a:endParaRPr>
            </a:p>
          </p:txBody>
        </p:sp>
      </p:grpSp>
      <p:grpSp>
        <p:nvGrpSpPr>
          <p:cNvPr id="105" name="Group 104"/>
          <p:cNvGrpSpPr/>
          <p:nvPr/>
        </p:nvGrpSpPr>
        <p:grpSpPr>
          <a:xfrm>
            <a:off x="5026071" y="3576988"/>
            <a:ext cx="717631" cy="1058240"/>
            <a:chOff x="5026071" y="3492323"/>
            <a:chExt cx="717631" cy="1058240"/>
          </a:xfrm>
        </p:grpSpPr>
        <p:cxnSp>
          <p:nvCxnSpPr>
            <p:cNvPr id="91" name="Straight Connector 90"/>
            <p:cNvCxnSpPr/>
            <p:nvPr/>
          </p:nvCxnSpPr>
          <p:spPr>
            <a:xfrm flipV="1">
              <a:off x="5026071" y="3492323"/>
              <a:ext cx="0" cy="1048174"/>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5112119" y="4319731"/>
              <a:ext cx="631583" cy="230832"/>
            </a:xfrm>
            <a:prstGeom prst="rect">
              <a:avLst/>
            </a:prstGeom>
          </p:spPr>
          <p:txBody>
            <a:bodyPr wrap="none" lIns="0" tIns="0" rIns="0" bIns="0">
              <a:spAutoFit/>
            </a:bodyPr>
            <a:lstStyle/>
            <a:p>
              <a:r>
                <a:rPr lang="en-US" sz="1500" b="1" dirty="0" err="1">
                  <a:solidFill>
                    <a:schemeClr val="bg2">
                      <a:lumMod val="60000"/>
                      <a:lumOff val="40000"/>
                    </a:schemeClr>
                  </a:solidFill>
                </a:rPr>
                <a:t>França</a:t>
              </a:r>
              <a:endParaRPr lang="en-US" sz="1500" b="1" dirty="0">
                <a:solidFill>
                  <a:schemeClr val="bg2">
                    <a:lumMod val="60000"/>
                    <a:lumOff val="40000"/>
                  </a:schemeClr>
                </a:solidFill>
              </a:endParaRPr>
            </a:p>
          </p:txBody>
        </p:sp>
      </p:grpSp>
    </p:spTree>
    <p:extLst>
      <p:ext uri="{BB962C8B-B14F-4D97-AF65-F5344CB8AC3E}">
        <p14:creationId xmlns:p14="http://schemas.microsoft.com/office/powerpoint/2010/main" val="10298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down)">
                                      <p:cBhvr>
                                        <p:cTn id="7" dur="2000"/>
                                        <p:tgtEl>
                                          <p:spTgt spid="99"/>
                                        </p:tgtEl>
                                      </p:cBhvr>
                                    </p:animEffect>
                                  </p:childTnLst>
                                </p:cTn>
                              </p:par>
                              <p:par>
                                <p:cTn id="8" presetID="22" presetClass="entr" presetSubtype="4"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wipe(down)">
                                      <p:cBhvr>
                                        <p:cTn id="10" dur="2000"/>
                                        <p:tgtEl>
                                          <p:spTgt spid="98"/>
                                        </p:tgtEl>
                                      </p:cBhvr>
                                    </p:animEffect>
                                  </p:childTnLst>
                                </p:cTn>
                              </p:par>
                              <p:par>
                                <p:cTn id="11" presetID="22" presetClass="entr" presetSubtype="4"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wipe(down)">
                                      <p:cBhvr>
                                        <p:cTn id="13" dur="2000"/>
                                        <p:tgtEl>
                                          <p:spTgt spid="100"/>
                                        </p:tgtEl>
                                      </p:cBhvr>
                                    </p:animEffect>
                                  </p:childTnLst>
                                </p:cTn>
                              </p:par>
                              <p:par>
                                <p:cTn id="14" presetID="22" presetClass="entr" presetSubtype="4"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ipe(down)">
                                      <p:cBhvr>
                                        <p:cTn id="16" dur="2000"/>
                                        <p:tgtEl>
                                          <p:spTgt spid="101"/>
                                        </p:tgtEl>
                                      </p:cBhvr>
                                    </p:animEffect>
                                  </p:childTnLst>
                                </p:cTn>
                              </p:par>
                              <p:par>
                                <p:cTn id="17" presetID="22" presetClass="entr" presetSubtype="4"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down)">
                                      <p:cBhvr>
                                        <p:cTn id="19" dur="2000"/>
                                        <p:tgtEl>
                                          <p:spTgt spid="102"/>
                                        </p:tgtEl>
                                      </p:cBhvr>
                                    </p:animEffect>
                                  </p:childTnLst>
                                </p:cTn>
                              </p:par>
                              <p:par>
                                <p:cTn id="20" presetID="22" presetClass="entr" presetSubtype="4" fill="hold"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ipe(down)">
                                      <p:cBhvr>
                                        <p:cTn id="22" dur="2000"/>
                                        <p:tgtEl>
                                          <p:spTgt spid="107"/>
                                        </p:tgtEl>
                                      </p:cBhvr>
                                    </p:animEffect>
                                  </p:childTnLst>
                                </p:cTn>
                              </p:par>
                              <p:par>
                                <p:cTn id="23" presetID="22" presetClass="entr" presetSubtype="4"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down)">
                                      <p:cBhvr>
                                        <p:cTn id="25" dur="2000"/>
                                        <p:tgtEl>
                                          <p:spTgt spid="108"/>
                                        </p:tgtEl>
                                      </p:cBhvr>
                                    </p:animEffect>
                                  </p:childTnLst>
                                </p:cTn>
                              </p:par>
                              <p:par>
                                <p:cTn id="26" presetID="22" presetClass="entr" presetSubtype="4" fill="hold"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wipe(down)">
                                      <p:cBhvr>
                                        <p:cTn id="28" dur="2000"/>
                                        <p:tgtEl>
                                          <p:spTgt spid="109"/>
                                        </p:tgtEl>
                                      </p:cBhvr>
                                    </p:animEffect>
                                  </p:childTnLst>
                                </p:cTn>
                              </p:par>
                              <p:par>
                                <p:cTn id="29" presetID="22" presetClass="entr" presetSubtype="4"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down)">
                                      <p:cBhvr>
                                        <p:cTn id="31" dur="2000"/>
                                        <p:tgtEl>
                                          <p:spTgt spid="110"/>
                                        </p:tgtEl>
                                      </p:cBhvr>
                                    </p:animEffect>
                                  </p:childTnLst>
                                </p:cTn>
                              </p:par>
                              <p:par>
                                <p:cTn id="32" presetID="22" presetClass="entr" presetSubtype="4" fill="hold"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wipe(down)">
                                      <p:cBhvr>
                                        <p:cTn id="34" dur="2000"/>
                                        <p:tgtEl>
                                          <p:spTgt spid="111"/>
                                        </p:tgtEl>
                                      </p:cBhvr>
                                    </p:animEffect>
                                  </p:childTnLst>
                                </p:cTn>
                              </p:par>
                              <p:par>
                                <p:cTn id="35" presetID="2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wipe(down)">
                                      <p:cBhvr>
                                        <p:cTn id="37" dur="2000"/>
                                        <p:tgtEl>
                                          <p:spTgt spid="112"/>
                                        </p:tgtEl>
                                      </p:cBhvr>
                                    </p:animEffect>
                                  </p:childTnLst>
                                </p:cTn>
                              </p:par>
                              <p:par>
                                <p:cTn id="38" presetID="22" presetClass="entr" presetSubtype="4"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wipe(down)">
                                      <p:cBhvr>
                                        <p:cTn id="40" dur="2000"/>
                                        <p:tgtEl>
                                          <p:spTgt spid="113"/>
                                        </p:tgtEl>
                                      </p:cBhvr>
                                    </p:animEffect>
                                  </p:childTnLst>
                                </p:cTn>
                              </p:par>
                              <p:par>
                                <p:cTn id="41" presetID="22" presetClass="entr" presetSubtype="4" fill="hold" nodeType="with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down)">
                                      <p:cBhvr>
                                        <p:cTn id="43" dur="2000"/>
                                        <p:tgtEl>
                                          <p:spTgt spid="114"/>
                                        </p:tgtEl>
                                      </p:cBhvr>
                                    </p:animEffect>
                                  </p:childTnLst>
                                </p:cTn>
                              </p:par>
                              <p:par>
                                <p:cTn id="44" presetID="22" presetClass="entr" presetSubtype="1"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wipe(up)">
                                      <p:cBhvr>
                                        <p:cTn id="46" dur="2000"/>
                                        <p:tgtEl>
                                          <p:spTgt spid="105"/>
                                        </p:tgtEl>
                                      </p:cBhvr>
                                    </p:animEffect>
                                  </p:childTnLst>
                                </p:cTn>
                              </p:par>
                              <p:par>
                                <p:cTn id="47" presetID="22" presetClass="entr" presetSubtype="4" fill="hold" nodeType="with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down)">
                                      <p:cBhvr>
                                        <p:cTn id="49" dur="2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3"/>
          <p:cNvSpPr txBox="1">
            <a:spLocks noChangeArrowheads="1"/>
          </p:cNvSpPr>
          <p:nvPr/>
        </p:nvSpPr>
        <p:spPr bwMode="auto">
          <a:xfrm>
            <a:off x="-36513" y="336392"/>
            <a:ext cx="9153526" cy="1920526"/>
          </a:xfrm>
          <a:prstGeom prst="rect">
            <a:avLst/>
          </a:prstGeom>
          <a:noFill/>
          <a:ln w="38100">
            <a:no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buFont typeface="Arial" charset="0"/>
              <a:buNone/>
              <a:defRPr/>
            </a:pPr>
            <a:r>
              <a:rPr lang="pt-BR" sz="5400" b="1" dirty="0">
                <a:solidFill>
                  <a:schemeClr val="bg1"/>
                </a:solidFill>
                <a:effectLst>
                  <a:outerShdw blurRad="38100" dist="38100" dir="2700000" algn="tl">
                    <a:srgbClr val="000000">
                      <a:alpha val="43137"/>
                    </a:srgbClr>
                  </a:outerShdw>
                </a:effectLst>
                <a:latin typeface="Century Gothic" pitchFamily="34" charset="0"/>
              </a:rPr>
              <a:t>Mais de </a:t>
            </a:r>
            <a:r>
              <a:rPr lang="pt-BR" sz="6600" b="1" dirty="0">
                <a:solidFill>
                  <a:srgbClr val="92D050"/>
                </a:solidFill>
                <a:effectLst>
                  <a:outerShdw blurRad="38100" dist="38100" dir="2700000" algn="tl">
                    <a:srgbClr val="000000">
                      <a:alpha val="43137"/>
                    </a:srgbClr>
                  </a:outerShdw>
                </a:effectLst>
                <a:latin typeface="Century Gothic" pitchFamily="34" charset="0"/>
              </a:rPr>
              <a:t>1.000 portos </a:t>
            </a:r>
          </a:p>
          <a:p>
            <a:pPr algn="ctr" eaLnBrk="1" hangingPunct="1">
              <a:lnSpc>
                <a:spcPct val="90000"/>
              </a:lnSpc>
              <a:buFont typeface="Arial" charset="0"/>
              <a:buNone/>
              <a:defRPr/>
            </a:pPr>
            <a:r>
              <a:rPr lang="pt-BR" sz="5400" b="1" dirty="0">
                <a:solidFill>
                  <a:schemeClr val="bg1"/>
                </a:solidFill>
                <a:effectLst>
                  <a:outerShdw blurRad="38100" dist="38100" dir="2700000" algn="tl">
                    <a:srgbClr val="000000">
                      <a:alpha val="43137"/>
                    </a:srgbClr>
                  </a:outerShdw>
                </a:effectLst>
                <a:latin typeface="Century Gothic" pitchFamily="34" charset="0"/>
              </a:rPr>
              <a:t>em todo o mundo </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9" y="2858773"/>
            <a:ext cx="7931225" cy="208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87182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creen shot 2014-12-19 at 4.23.27 PM.png"/>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l="19418" t="26251" r="13498" b="11000"/>
          <a:stretch/>
        </p:blipFill>
        <p:spPr>
          <a:prstGeom prst="rect">
            <a:avLst/>
          </a:prstGeom>
          <a:noFill/>
          <a:ln>
            <a:noFill/>
          </a:ln>
        </p:spPr>
      </p:pic>
      <p:sp>
        <p:nvSpPr>
          <p:cNvPr id="2" name="TextBox 1"/>
          <p:cNvSpPr txBox="1"/>
          <p:nvPr/>
        </p:nvSpPr>
        <p:spPr>
          <a:xfrm>
            <a:off x="104775" y="4857750"/>
            <a:ext cx="1781175" cy="215444"/>
          </a:xfrm>
          <a:prstGeom prst="rect">
            <a:avLst/>
          </a:prstGeom>
          <a:noFill/>
        </p:spPr>
        <p:txBody>
          <a:bodyPr wrap="square" rtlCol="0">
            <a:spAutoFit/>
          </a:bodyPr>
          <a:lstStyle/>
          <a:p>
            <a:r>
              <a:rPr lang="en-US" sz="800" i="1" dirty="0">
                <a:solidFill>
                  <a:schemeClr val="accent4"/>
                </a:solidFill>
                <a:hlinkClick r:id="rId4"/>
              </a:rPr>
              <a:t>http://www.whatsinport.com/</a:t>
            </a:r>
            <a:endParaRPr lang="en-US" sz="800" i="1" dirty="0">
              <a:solidFill>
                <a:schemeClr val="accent4"/>
              </a:solidFill>
            </a:endParaRPr>
          </a:p>
        </p:txBody>
      </p:sp>
    </p:spTree>
    <p:extLst>
      <p:ext uri="{BB962C8B-B14F-4D97-AF65-F5344CB8AC3E}">
        <p14:creationId xmlns:p14="http://schemas.microsoft.com/office/powerpoint/2010/main" val="42085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LIA 2015">
      <a:dk1>
        <a:srgbClr val="333333"/>
      </a:dk1>
      <a:lt1>
        <a:sysClr val="window" lastClr="FFFFFF"/>
      </a:lt1>
      <a:dk2>
        <a:srgbClr val="1F497D"/>
      </a:dk2>
      <a:lt2>
        <a:srgbClr val="1BC0B1"/>
      </a:lt2>
      <a:accent1>
        <a:srgbClr val="57B3ED"/>
      </a:accent1>
      <a:accent2>
        <a:srgbClr val="5C9CA9"/>
      </a:accent2>
      <a:accent3>
        <a:srgbClr val="666666"/>
      </a:accent3>
      <a:accent4>
        <a:srgbClr val="808080"/>
      </a:accent4>
      <a:accent5>
        <a:srgbClr val="333333"/>
      </a:accent5>
      <a:accent6>
        <a:srgbClr val="333333"/>
      </a:accent6>
      <a:hlink>
        <a:srgbClr val="333333"/>
      </a:hlink>
      <a:folHlink>
        <a:srgbClr val="33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LIA 2015">
      <a:dk1>
        <a:srgbClr val="333333"/>
      </a:dk1>
      <a:lt1>
        <a:sysClr val="window" lastClr="FFFFFF"/>
      </a:lt1>
      <a:dk2>
        <a:srgbClr val="1F497D"/>
      </a:dk2>
      <a:lt2>
        <a:srgbClr val="1BC0B1"/>
      </a:lt2>
      <a:accent1>
        <a:srgbClr val="57B3ED"/>
      </a:accent1>
      <a:accent2>
        <a:srgbClr val="5C9CA9"/>
      </a:accent2>
      <a:accent3>
        <a:srgbClr val="666666"/>
      </a:accent3>
      <a:accent4>
        <a:srgbClr val="808080"/>
      </a:accent4>
      <a:accent5>
        <a:srgbClr val="333333"/>
      </a:accent5>
      <a:accent6>
        <a:srgbClr val="333333"/>
      </a:accent6>
      <a:hlink>
        <a:srgbClr val="333333"/>
      </a:hlink>
      <a:folHlink>
        <a:srgbClr val="33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LIA 2015">
      <a:dk1>
        <a:srgbClr val="333333"/>
      </a:dk1>
      <a:lt1>
        <a:sysClr val="window" lastClr="FFFFFF"/>
      </a:lt1>
      <a:dk2>
        <a:srgbClr val="1F497D"/>
      </a:dk2>
      <a:lt2>
        <a:srgbClr val="1BC0B1"/>
      </a:lt2>
      <a:accent1>
        <a:srgbClr val="57B3ED"/>
      </a:accent1>
      <a:accent2>
        <a:srgbClr val="5C9CA9"/>
      </a:accent2>
      <a:accent3>
        <a:srgbClr val="666666"/>
      </a:accent3>
      <a:accent4>
        <a:srgbClr val="808080"/>
      </a:accent4>
      <a:accent5>
        <a:srgbClr val="333333"/>
      </a:accent5>
      <a:accent6>
        <a:srgbClr val="333333"/>
      </a:accent6>
      <a:hlink>
        <a:srgbClr val="333333"/>
      </a:hlink>
      <a:folHlink>
        <a:srgbClr val="33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928184B38A4F43ACCE877C362FE5FC" ma:contentTypeVersion="3" ma:contentTypeDescription="Create a new document." ma:contentTypeScope="" ma:versionID="01076519e39210766cf9eaebdadae2da">
  <xsd:schema xmlns:xsd="http://www.w3.org/2001/XMLSchema" xmlns:xs="http://www.w3.org/2001/XMLSchema" xmlns:p="http://schemas.microsoft.com/office/2006/metadata/properties" xmlns:ns2="04fa828c-952c-418e-8c79-f7ab456162ee" targetNamespace="http://schemas.microsoft.com/office/2006/metadata/properties" ma:root="true" ma:fieldsID="b0c02aeaafd73b3fbe5d6da3be017b1a" ns2:_="">
    <xsd:import namespace="04fa828c-952c-418e-8c79-f7ab456162ee"/>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a828c-952c-418e-8c79-f7ab456162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505CF5-E76D-4568-9BB4-C8156E2E7CAD}">
  <ds:schemaRefs>
    <ds:schemaRef ds:uri="http://schemas.microsoft.com/sharepoint/v3/contenttype/forms"/>
  </ds:schemaRefs>
</ds:datastoreItem>
</file>

<file path=customXml/itemProps2.xml><?xml version="1.0" encoding="utf-8"?>
<ds:datastoreItem xmlns:ds="http://schemas.openxmlformats.org/officeDocument/2006/customXml" ds:itemID="{8FFBD0B6-456E-48CC-8254-7F60FD37BFE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4fa828c-952c-418e-8c79-f7ab456162ee"/>
    <ds:schemaRef ds:uri="http://www.w3.org/XML/1998/namespace"/>
  </ds:schemaRefs>
</ds:datastoreItem>
</file>

<file path=customXml/itemProps3.xml><?xml version="1.0" encoding="utf-8"?>
<ds:datastoreItem xmlns:ds="http://schemas.openxmlformats.org/officeDocument/2006/customXml" ds:itemID="{25198852-4E4A-4997-978D-3675513A4B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fa828c-952c-418e-8c79-f7ab45616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4723</TotalTime>
  <Words>2179</Words>
  <Application>Microsoft Office PowerPoint</Application>
  <PresentationFormat>On-screen Show (16:9)</PresentationFormat>
  <Paragraphs>350</Paragraphs>
  <Slides>29</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Arial Narrow Bold</vt:lpstr>
      <vt:lpstr>Calibri</vt:lpstr>
      <vt:lpstr>Century Gothic</vt:lpstr>
      <vt:lpstr>Lato</vt:lpstr>
      <vt:lpstr>Lucida Grande</vt:lpstr>
      <vt:lpstr>Office Theme</vt:lpstr>
      <vt:lpstr>1_Office Theme</vt:lpstr>
      <vt:lpstr>2_Office Theme</vt:lpstr>
      <vt:lpstr>PowerPoint Presentation</vt:lpstr>
      <vt:lpstr>PowerPoint Presentation</vt:lpstr>
      <vt:lpstr>EVOLUÇÃO EM NÚMERO DE PASSAGEIROS</vt:lpstr>
      <vt:lpstr>PowerPoint Presentation</vt:lpstr>
      <vt:lpstr>NOVOS NAVIOS NO MUNDO</vt:lpstr>
      <vt:lpstr>2014 IMPACTO ECONÔMICO NO MUNDO</vt:lpstr>
      <vt:lpstr>UMA VOZ GLOBAL UNIFICADA</vt:lpstr>
      <vt:lpstr>PowerPoint Presentation</vt:lpstr>
      <vt:lpstr>PowerPoint Presentation</vt:lpstr>
      <vt:lpstr>ONDE ESTÃO OS NAVIOS?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Piscitelli</dc:creator>
  <cp:lastModifiedBy>marco ferraz</cp:lastModifiedBy>
  <cp:revision>888</cp:revision>
  <cp:lastPrinted>2016-08-04T17:46:38Z</cp:lastPrinted>
  <dcterms:created xsi:type="dcterms:W3CDTF">2014-12-21T21:19:52Z</dcterms:created>
  <dcterms:modified xsi:type="dcterms:W3CDTF">2016-08-24T01:58:04Z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0x0101007F928184B38A4F43ACCE877C362FE5FC</vt:lpwstr>
  </property>
</Properties>
</file>