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259" r:id="rId3"/>
    <p:sldId id="274" r:id="rId4"/>
    <p:sldId id="275" r:id="rId5"/>
    <p:sldId id="283" r:id="rId6"/>
    <p:sldId id="261" r:id="rId7"/>
    <p:sldId id="277" r:id="rId8"/>
    <p:sldId id="278" r:id="rId9"/>
    <p:sldId id="276" r:id="rId10"/>
    <p:sldId id="263" r:id="rId11"/>
    <p:sldId id="286" r:id="rId12"/>
    <p:sldId id="287" r:id="rId13"/>
    <p:sldId id="288" r:id="rId14"/>
    <p:sldId id="273" r:id="rId15"/>
    <p:sldId id="282" r:id="rId16"/>
    <p:sldId id="284" r:id="rId17"/>
    <p:sldId id="285" r:id="rId18"/>
    <p:sldId id="290" r:id="rId19"/>
    <p:sldId id="289" r:id="rId20"/>
    <p:sldId id="279" r:id="rId21"/>
    <p:sldId id="272" r:id="rId2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D5C27A-BB59-40F9-9974-783FC76B5D04}" type="datetime1">
              <a:rPr lang="pt-BR" altLang="pt-BR"/>
              <a:pPr>
                <a:defRPr/>
              </a:pPr>
              <a:t>24/08/2016</a:t>
            </a:fld>
            <a:endParaRPr lang="pt-BR" alt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alt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94335C1-B32A-449E-B816-7CF3B197F19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5782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FEFE3-EF4F-4283-AB2E-5ABBDFE70234}" type="slidenum">
              <a:rPr lang="pt-BR" altLang="pt-BR"/>
              <a:pPr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1598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FEFE3-EF4F-4283-AB2E-5ABBDFE70234}" type="slidenum">
              <a:rPr lang="pt-BR" altLang="pt-BR"/>
              <a:pPr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5347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FEFE3-EF4F-4283-AB2E-5ABBDFE70234}" type="slidenum">
              <a:rPr lang="pt-BR" altLang="pt-BR"/>
              <a:pPr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0812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FEFE3-EF4F-4283-AB2E-5ABBDFE70234}" type="slidenum">
              <a:rPr lang="pt-BR" altLang="pt-BR"/>
              <a:pPr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9611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FEFE3-EF4F-4283-AB2E-5ABBDFE70234}" type="slidenum">
              <a:rPr lang="pt-BR" altLang="pt-BR"/>
              <a:pPr/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8289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FEFE3-EF4F-4283-AB2E-5ABBDFE70234}" type="slidenum">
              <a:rPr lang="pt-BR" altLang="pt-BR"/>
              <a:pPr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306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FEFE3-EF4F-4283-AB2E-5ABBDFE70234}" type="slidenum">
              <a:rPr lang="pt-BR" altLang="pt-BR"/>
              <a:pPr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9160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FEFE3-EF4F-4283-AB2E-5ABBDFE70234}" type="slidenum">
              <a:rPr lang="pt-BR" altLang="pt-BR"/>
              <a:pPr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2082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FEFE3-EF4F-4283-AB2E-5ABBDFE70234}" type="slidenum">
              <a:rPr lang="pt-BR" altLang="pt-BR"/>
              <a:pPr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5622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FEFE3-EF4F-4283-AB2E-5ABBDFE70234}" type="slidenum">
              <a:rPr lang="pt-BR" altLang="pt-BR"/>
              <a:pPr/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8959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FEFE3-EF4F-4283-AB2E-5ABBDFE70234}" type="slidenum">
              <a:rPr lang="pt-BR" altLang="pt-BR"/>
              <a:pPr/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3152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FEFE3-EF4F-4283-AB2E-5ABBDFE70234}" type="slidenum">
              <a:rPr lang="pt-BR" altLang="pt-BR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06489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FEFE3-EF4F-4283-AB2E-5ABBDFE70234}" type="slidenum">
              <a:rPr lang="pt-BR" altLang="pt-BR"/>
              <a:pPr/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4675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FEFE3-EF4F-4283-AB2E-5ABBDFE70234}" type="slidenum">
              <a:rPr lang="pt-BR" altLang="pt-BR"/>
              <a:pPr/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740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FEFE3-EF4F-4283-AB2E-5ABBDFE70234}" type="slidenum">
              <a:rPr lang="pt-BR" altLang="pt-BR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778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FEFE3-EF4F-4283-AB2E-5ABBDFE70234}" type="slidenum">
              <a:rPr lang="pt-BR" altLang="pt-BR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27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FEFE3-EF4F-4283-AB2E-5ABBDFE70234}" type="slidenum">
              <a:rPr lang="pt-BR" altLang="pt-BR"/>
              <a:pPr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019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FEFE3-EF4F-4283-AB2E-5ABBDFE70234}" type="slidenum">
              <a:rPr lang="pt-BR" altLang="pt-BR"/>
              <a:pPr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6945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FEFE3-EF4F-4283-AB2E-5ABBDFE70234}" type="slidenum">
              <a:rPr lang="pt-BR" altLang="pt-BR"/>
              <a:pPr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4789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FEFE3-EF4F-4283-AB2E-5ABBDFE70234}" type="slidenum">
              <a:rPr lang="pt-BR" altLang="pt-BR"/>
              <a:pPr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3982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1FEFE3-EF4F-4283-AB2E-5ABBDFE70234}" type="slidenum">
              <a:rPr lang="pt-BR" altLang="pt-BR"/>
              <a:pPr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620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8" name="Picture 4" descr="Logo Conapr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15888"/>
            <a:ext cx="97313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721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9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32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07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50E-E079-6441-81E7-806D30677343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81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30AF-FFB7-DE42-B481-AAC2589869DA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95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04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9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73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0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8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73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6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4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9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dirty="0"/>
              <a:t>8/24/2016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08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resid&#234;ncia@conapra.org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videoriogrande.av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2014%20-%20INSTITUCIONAL%20-%20Portugues.wm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3OT.mp4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videoriogrande.av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052735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dirty="0">
                <a:solidFill>
                  <a:srgbClr val="FF0000"/>
                </a:solidFill>
              </a:rPr>
              <a:t>APRESENTAÇÃO DO DIRETOR-PRESIDENTE 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dirty="0">
                <a:solidFill>
                  <a:srgbClr val="FF0000"/>
                </a:solidFill>
              </a:rPr>
              <a:t>DO </a:t>
            </a:r>
            <a:r>
              <a:rPr lang="pt-BR" altLang="pt-BR" sz="2800" b="1" dirty="0">
                <a:solidFill>
                  <a:srgbClr val="FF0000"/>
                </a:solidFill>
              </a:rPr>
              <a:t>CONSELHO NACIONAL DE PRATICAGEM 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dirty="0">
                <a:solidFill>
                  <a:srgbClr val="FF0000"/>
                </a:solidFill>
              </a:rPr>
              <a:t>– PRÁTICO GUSTAVO MARTINS – 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dirty="0">
                <a:solidFill>
                  <a:srgbClr val="FF0000"/>
                </a:solidFill>
              </a:rPr>
              <a:t>AUDIÊNCIA PÚBLICA NA 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dirty="0">
                <a:solidFill>
                  <a:srgbClr val="FF0000"/>
                </a:solidFill>
              </a:rPr>
              <a:t>COMISSÃO DE VIAÇÃO E TRANSPORTES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2800" b="1" dirty="0">
                <a:solidFill>
                  <a:srgbClr val="FF0000"/>
                </a:solidFill>
              </a:rPr>
              <a:t>SOBRE O PL 2149/2015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5229200"/>
            <a:ext cx="91440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b="1" dirty="0">
                <a:solidFill>
                  <a:srgbClr val="FF0000"/>
                </a:solidFill>
              </a:rPr>
              <a:t>BRASÍLIA – 24 DE AGOSTO DE 2016</a:t>
            </a:r>
          </a:p>
        </p:txBody>
      </p:sp>
      <p:sp>
        <p:nvSpPr>
          <p:cNvPr id="6" name="Retângulo 5"/>
          <p:cNvSpPr/>
          <p:nvPr/>
        </p:nvSpPr>
        <p:spPr>
          <a:xfrm>
            <a:off x="5724128" y="6237312"/>
            <a:ext cx="332014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b="1" dirty="0">
                <a:solidFill>
                  <a:srgbClr val="0000FF"/>
                </a:solidFill>
                <a:hlinkClick r:id="rId3"/>
              </a:rPr>
              <a:t>presidencia@conapra.org.br</a:t>
            </a:r>
            <a:endParaRPr lang="pt-BR" altLang="pt-B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220072" y="261650"/>
            <a:ext cx="358726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b="1" dirty="0">
                <a:solidFill>
                  <a:srgbClr val="FF0000"/>
                </a:solidFill>
              </a:rPr>
              <a:t>ATIVIDADE-FIM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56598"/>
            <a:ext cx="4248472" cy="318635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331640" y="1401738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A importância do serviço de praticagem, em todo o mundo, está no gerenciamento dos riscos inerentes à navegação em águas restritas.</a:t>
            </a:r>
            <a:br>
              <a:rPr lang="pt-BR" sz="2800" dirty="0"/>
            </a:br>
            <a:br>
              <a:rPr lang="pt-BR" sz="2800" dirty="0"/>
            </a:br>
            <a:r>
              <a:rPr lang="pt-BR" sz="2800" dirty="0"/>
              <a:t>Visa evitar os acidentes ou, quando não for possível evitá-los, ao menos minimizar as suas consequências negativas.</a:t>
            </a:r>
          </a:p>
        </p:txBody>
      </p:sp>
    </p:spTree>
    <p:extLst>
      <p:ext uri="{BB962C8B-B14F-4D97-AF65-F5344CB8AC3E}">
        <p14:creationId xmlns:p14="http://schemas.microsoft.com/office/powerpoint/2010/main" val="266055273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43608" y="1063072"/>
            <a:ext cx="7992888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8175" lvl="1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É adotado no Brasil o modelo não concorrencial, padrão nos principais portos;</a:t>
            </a:r>
          </a:p>
          <a:p>
            <a:pPr marL="638175" lvl="1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O serviço é organizado mediante uma Escala de Rodízio Única, estabelecida por NORMAM;</a:t>
            </a:r>
          </a:p>
          <a:p>
            <a:pPr marL="638175" lvl="1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A Norma também estabelece, pautada na experiência internacional, um número adequado de práticos para cada ZP, a </a:t>
            </a:r>
            <a:r>
              <a:rPr lang="pt-BR" sz="2800" b="1" i="1" dirty="0"/>
              <a:t>Lotação</a:t>
            </a:r>
            <a:r>
              <a:rPr lang="pt-BR" sz="2800" dirty="0"/>
              <a:t>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058067" y="261650"/>
            <a:ext cx="67079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b="1" dirty="0">
                <a:solidFill>
                  <a:srgbClr val="FF0000"/>
                </a:solidFill>
              </a:rPr>
              <a:t>O SERVIÇO DE PRATICAGEM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21088"/>
            <a:ext cx="3416198" cy="227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2935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43608" y="1063072"/>
            <a:ext cx="7992888" cy="517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8175" lvl="1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Posicionamento da Secretaria de Acompanhamento Econômico do MF:</a:t>
            </a:r>
          </a:p>
          <a:p>
            <a:pPr marL="1095375" lvl="2" indent="-457200" algn="just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000" dirty="0"/>
              <a:t>... o serviço em questão tem sido fortemente regulado ao longo de sua história. A Autoridade Marítima define em que área o serviço é obrigatório, controla a oferta, fixando o número de práticos, e pode interferir no preço a ser cobrado.</a:t>
            </a:r>
          </a:p>
          <a:p>
            <a:pPr marL="1095375" lvl="2" indent="-457200" algn="just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endParaRPr lang="pt-BR" sz="2000" dirty="0"/>
          </a:p>
          <a:p>
            <a:pPr marL="1095375" lvl="2" indent="-457200" algn="just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000" dirty="0"/>
              <a:t>Além das razões ambientais e de segurança que levam a tal modelo de mercado, há também, como demonstrado nos itens anteriores, fundamentos econômicos que induzem a esse modelo regulatório. Além disso, experiências internacionais reforçam a eficiência da estrutura adotada no Brasil.</a:t>
            </a:r>
          </a:p>
          <a:p>
            <a:pPr marL="1095375" lvl="2" indent="-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2058067" y="261650"/>
            <a:ext cx="67079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b="1" dirty="0">
                <a:solidFill>
                  <a:srgbClr val="FF0000"/>
                </a:solidFill>
              </a:rPr>
              <a:t>O SERVIÇO DE PRATICAGEM</a:t>
            </a:r>
          </a:p>
        </p:txBody>
      </p:sp>
    </p:spTree>
    <p:extLst>
      <p:ext uri="{BB962C8B-B14F-4D97-AF65-F5344CB8AC3E}">
        <p14:creationId xmlns:p14="http://schemas.microsoft.com/office/powerpoint/2010/main" val="218185685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43608" y="1063072"/>
            <a:ext cx="7992888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8175" lvl="1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Posicionamento da Secretaria de Acompanhamento Econômico do MF:</a:t>
            </a:r>
          </a:p>
          <a:p>
            <a:pPr marL="1095375" lvl="2" indent="-457200" algn="just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000" dirty="0"/>
              <a:t>É importante destacar que houve tentativas de introduzir a concorrência no mercado de praticagem em alguns países do mundo. Todavia, problemas de segurança e qualidade do serviço foram detectados. São os casos da Argentina e da Austrália. Na Argentina, depois de reconhecer os danos que a concorrência trouxe, o governo introduziu uma nova legislação para regular o serviço. Já na Austrália, após o aumento de acidentes, vários estudos foram feitos para identificar os problemas que causavam o declínio da qualidade do serviço. Os efeitos prejudiciais da concorrência foram reconhecidos e o sistema de praticagem foi reestruturado para que se assemelhasse ao resto do mundo.</a:t>
            </a:r>
          </a:p>
          <a:p>
            <a:pPr marL="1095375" lvl="2" indent="-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endParaRPr lang="pt-BR" sz="2800" dirty="0"/>
          </a:p>
        </p:txBody>
      </p:sp>
      <p:sp>
        <p:nvSpPr>
          <p:cNvPr id="8" name="Retângulo 7"/>
          <p:cNvSpPr/>
          <p:nvPr/>
        </p:nvSpPr>
        <p:spPr>
          <a:xfrm>
            <a:off x="2058067" y="261650"/>
            <a:ext cx="67079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b="1" dirty="0">
                <a:solidFill>
                  <a:srgbClr val="FF0000"/>
                </a:solidFill>
              </a:rPr>
              <a:t>O SERVIÇO DE PRATICAGEM</a:t>
            </a:r>
          </a:p>
        </p:txBody>
      </p:sp>
    </p:spTree>
    <p:extLst>
      <p:ext uri="{BB962C8B-B14F-4D97-AF65-F5344CB8AC3E}">
        <p14:creationId xmlns:p14="http://schemas.microsoft.com/office/powerpoint/2010/main" val="382973004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149907" y="144768"/>
            <a:ext cx="365568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b="1" dirty="0">
                <a:solidFill>
                  <a:srgbClr val="FF0000"/>
                </a:solidFill>
              </a:rPr>
              <a:t>A LEGISLAÇÃO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998671" y="836712"/>
            <a:ext cx="789380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altLang="pt-BR" sz="2800" dirty="0"/>
              <a:t>DECRETO REAL DE 12 DE JUNHO DE 1808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altLang="pt-BR" sz="2800" dirty="0"/>
              <a:t>19 DECRETOS / DECRETOS LEI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altLang="pt-BR" sz="2800" dirty="0"/>
              <a:t>LEI FEDERAL 9537 DE 11/12/1997 - LESTA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altLang="pt-BR" sz="2800" dirty="0"/>
              <a:t>DECRETO 2597 DE 18/05/1998 – RLESTA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altLang="pt-BR" sz="2800" dirty="0">
                <a:solidFill>
                  <a:srgbClr val="FF0000"/>
                </a:solidFill>
              </a:rPr>
              <a:t>DECRETO 7860 DE 06/12/2012 *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altLang="pt-BR" sz="2800" dirty="0"/>
              <a:t>NORMA DA AUTORIDADE MARÍTIMA – NORMAM 12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907704" y="6016293"/>
            <a:ext cx="5175264" cy="4370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altLang="pt-BR" sz="2800" dirty="0"/>
              <a:t>RESOLUÇÃO A960 DA IMO</a:t>
            </a:r>
          </a:p>
        </p:txBody>
      </p:sp>
    </p:spTree>
    <p:extLst>
      <p:ext uri="{BB962C8B-B14F-4D97-AF65-F5344CB8AC3E}">
        <p14:creationId xmlns:p14="http://schemas.microsoft.com/office/powerpoint/2010/main" val="316767167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923928" y="233515"/>
            <a:ext cx="497251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b="1" dirty="0">
                <a:solidFill>
                  <a:srgbClr val="FF0000"/>
                </a:solidFill>
              </a:rPr>
              <a:t>PREÇO DO SERVIÇO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78563"/>
              </p:ext>
            </p:extLst>
          </p:nvPr>
        </p:nvGraphicFramePr>
        <p:xfrm>
          <a:off x="1691680" y="725117"/>
          <a:ext cx="7272808" cy="5488524"/>
        </p:xfrm>
        <a:graphic>
          <a:graphicData uri="http://schemas.openxmlformats.org/drawingml/2006/table">
            <a:tbl>
              <a:tblPr/>
              <a:tblGrid>
                <a:gridCol w="5589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3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9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CUSTOS PORTUÁRIOS  </a:t>
                      </a:r>
                      <a:endParaRPr lang="pt-BR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66000"/>
                        <a:satMod val="1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 %  </a:t>
                      </a:r>
                      <a:endParaRPr lang="pt-BR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accent1">
                        <a:tint val="66000"/>
                        <a:satMod val="1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 MOVIMENTAÇÃO E ARMAZENAGEM DE CARGA EM TERMINAIS PORTUÁRIOS E RETROPORTUÁRIOS  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54,44%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 DEMURRAGE  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18,57%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 DESPACHO ADUANEIRO  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17,84%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 REBOCAGEM  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2,97%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 PRATICAGEM  </a:t>
                      </a:r>
                      <a:endParaRPr lang="pt-BR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4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2,48%</a:t>
                      </a:r>
                      <a:endParaRPr lang="pt-BR" sz="24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 AGENCIAMENTO MARÍTIMO  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0,94%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 OUTROS**  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0,84%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 ATRACAÇÃO/DESATRACAÇÃO  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0,63%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4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 ALUGUEL DE LANCHA (TRANSPORTE DA TRIPULAÇÃO)  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0,58%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 FARÓIS  </a:t>
                      </a:r>
                      <a:endParaRPr lang="pt-BR" sz="1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0,39%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 VIGIAS  </a:t>
                      </a:r>
                      <a:endParaRPr lang="pt-BR" sz="1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0,32%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1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 TOTAL  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1800" b="1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100,00%</a:t>
                      </a:r>
                      <a:endParaRPr lang="pt-BR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3427" marR="6342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77470" h="12700" prst="softRound"/>
                      <a:lightRig rig="flood" dir="t"/>
                    </a:cell3D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6444208" y="6394072"/>
            <a:ext cx="2210862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1" dirty="0"/>
              <a:t>Fonte: IBPT (2013)</a:t>
            </a:r>
          </a:p>
        </p:txBody>
      </p:sp>
    </p:spTree>
    <p:extLst>
      <p:ext uri="{BB962C8B-B14F-4D97-AF65-F5344CB8AC3E}">
        <p14:creationId xmlns:p14="http://schemas.microsoft.com/office/powerpoint/2010/main" val="4183137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923928" y="233515"/>
            <a:ext cx="497251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b="1" dirty="0">
                <a:solidFill>
                  <a:srgbClr val="FF0000"/>
                </a:solidFill>
              </a:rPr>
              <a:t>PREÇO DO SERVIÇO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41" y="1484784"/>
            <a:ext cx="3419475" cy="48768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716016" y="2204864"/>
            <a:ext cx="41804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“A Tabela 177 a seguir mostra que um Armador gasta por volta de R$ 50 mil para atracar um navio no Porto de Santos. Isso representa um custo por </a:t>
            </a:r>
            <a:r>
              <a:rPr lang="pt-BR" dirty="0" err="1"/>
              <a:t>conteiner</a:t>
            </a:r>
            <a:r>
              <a:rPr lang="pt-BR" dirty="0"/>
              <a:t> de aproximadamente R$96, representando menos de 1,5% do custo total de exportação ou importação e menos de 5% considerando apenas os custos de operação portuária e trâmites.” (</a:t>
            </a:r>
            <a:r>
              <a:rPr lang="pt-BR" dirty="0" err="1"/>
              <a:t>pg</a:t>
            </a:r>
            <a:r>
              <a:rPr lang="pt-BR" dirty="0"/>
              <a:t> 589).</a:t>
            </a:r>
          </a:p>
        </p:txBody>
      </p:sp>
    </p:spTree>
    <p:extLst>
      <p:ext uri="{BB962C8B-B14F-4D97-AF65-F5344CB8AC3E}">
        <p14:creationId xmlns:p14="http://schemas.microsoft.com/office/powerpoint/2010/main" val="924367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923928" y="233515"/>
            <a:ext cx="497251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b="1" dirty="0">
                <a:solidFill>
                  <a:srgbClr val="FF0000"/>
                </a:solidFill>
              </a:rPr>
              <a:t>PREÇO DO SERVIÇO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3383280" cy="466344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693136" y="2924944"/>
            <a:ext cx="41804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Por este estudo, a Praticagem representa aproximadamente 0,3% do custo total de exportação e importação. </a:t>
            </a:r>
          </a:p>
        </p:txBody>
      </p:sp>
    </p:spTree>
    <p:extLst>
      <p:ext uri="{BB962C8B-B14F-4D97-AF65-F5344CB8AC3E}">
        <p14:creationId xmlns:p14="http://schemas.microsoft.com/office/powerpoint/2010/main" val="3404252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761194" y="144768"/>
            <a:ext cx="24331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b="1" dirty="0">
                <a:solidFill>
                  <a:srgbClr val="FF0000"/>
                </a:solidFill>
              </a:rPr>
              <a:t>LOTAÇÃO</a:t>
            </a:r>
          </a:p>
        </p:txBody>
      </p:sp>
      <p:sp>
        <p:nvSpPr>
          <p:cNvPr id="9" name="Retângulo 8"/>
          <p:cNvSpPr/>
          <p:nvPr/>
        </p:nvSpPr>
        <p:spPr>
          <a:xfrm>
            <a:off x="998671" y="836712"/>
            <a:ext cx="789380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altLang="pt-BR" dirty="0"/>
              <a:t>0245 - NÚMERO DE PRÁTICOS POR ZP (NORMAM-12)</a:t>
            </a:r>
          </a:p>
          <a:p>
            <a:pPr marL="914400" lvl="1" indent="-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altLang="pt-BR" dirty="0"/>
              <a:t>a) A DPC estabelecerá a lotação de Práticos por ZP, considerando, dentre outros aspectos, o volume do tráfego de embarcações, o tempo despendido e o grau de dificuldade para a realização das fainas de praticagem, a necessidade de manutenção da habilitação e a carga máxima de trabalho do Prático, de acordo com o que estabelece a legislação trabalhista.</a:t>
            </a:r>
          </a:p>
          <a:p>
            <a:pPr marL="914400" lvl="1" indent="-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altLang="pt-BR" dirty="0"/>
              <a:t>b) </a:t>
            </a:r>
            <a:r>
              <a:rPr lang="pt-BR" altLang="pt-BR" b="1" i="1" dirty="0"/>
              <a:t>Sempre que julgar necessário, a DPC elaborará estudos para corrigir eventuais distorções nas lotações, visando adequá-las às necessidades do Serviço de Praticagem</a:t>
            </a:r>
            <a:r>
              <a:rPr lang="pt-BR" altLang="pt-BR" dirty="0"/>
              <a:t>. 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altLang="pt-BR" dirty="0"/>
              <a:t>Visa garantir a disponibilidade do serviço, a manutenção da habilitação e evitar-se a fadiga;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pt-BR" altLang="pt-BR" dirty="0"/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pt-BR" altLang="pt-BR" dirty="0"/>
              <a:t>Atualmente o número de práticos em atividade nos portos brasileiros é aproximadamente o </a:t>
            </a:r>
            <a:r>
              <a:rPr lang="pt-BR" altLang="pt-BR" b="1" dirty="0"/>
              <a:t>DOBRO</a:t>
            </a:r>
            <a:r>
              <a:rPr lang="pt-BR" altLang="pt-BR" dirty="0"/>
              <a:t> do observado em portos com mesma movimentação de navios na Europa e Estados Unidos;</a:t>
            </a:r>
          </a:p>
        </p:txBody>
      </p:sp>
    </p:spTree>
    <p:extLst>
      <p:ext uri="{BB962C8B-B14F-4D97-AF65-F5344CB8AC3E}">
        <p14:creationId xmlns:p14="http://schemas.microsoft.com/office/powerpoint/2010/main" val="107294383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67" y="796179"/>
            <a:ext cx="4032448" cy="604867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059832" y="260648"/>
            <a:ext cx="590418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b="1" dirty="0">
                <a:solidFill>
                  <a:srgbClr val="FF0000"/>
                </a:solidFill>
              </a:rPr>
              <a:t>CONSIDERAÇÕES FINAIS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1785005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Padrão Internacional;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Recursos privados, para operação e investimentos;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Portos eficientes possuem serviço de praticagem de qualidade; 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Índice de Acidentes (2014): 0,005% (DCP).</a:t>
            </a:r>
          </a:p>
        </p:txBody>
      </p:sp>
    </p:spTree>
    <p:extLst>
      <p:ext uri="{BB962C8B-B14F-4D97-AF65-F5344CB8AC3E}">
        <p14:creationId xmlns:p14="http://schemas.microsoft.com/office/powerpoint/2010/main" val="48517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043608" y="785955"/>
            <a:ext cx="6192688" cy="513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8175" lvl="1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altLang="pt-BR" sz="2800" b="1" dirty="0">
                <a:solidFill>
                  <a:srgbClr val="0000FF"/>
                </a:solidFill>
              </a:rPr>
              <a:t>FILME INSTITUCIONAL</a:t>
            </a:r>
          </a:p>
          <a:p>
            <a:pPr marL="638175" lvl="1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altLang="pt-BR" sz="2800" b="1" dirty="0">
                <a:solidFill>
                  <a:srgbClr val="0000FF"/>
                </a:solidFill>
              </a:rPr>
              <a:t>O CONAPRA</a:t>
            </a:r>
          </a:p>
          <a:p>
            <a:pPr marL="638175" lvl="1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altLang="pt-BR" sz="2800" b="1" dirty="0">
                <a:solidFill>
                  <a:srgbClr val="0000FF"/>
                </a:solidFill>
              </a:rPr>
              <a:t>O SERVIÇO DE PRATICAGEM</a:t>
            </a:r>
          </a:p>
          <a:p>
            <a:pPr marL="638175" lvl="1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altLang="pt-BR" sz="2800" b="1" dirty="0">
                <a:solidFill>
                  <a:srgbClr val="0000FF"/>
                </a:solidFill>
              </a:rPr>
              <a:t>A LEGISLAÇÃO</a:t>
            </a:r>
          </a:p>
          <a:p>
            <a:pPr marL="638175" lvl="1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altLang="pt-BR" sz="2800" b="1" dirty="0">
                <a:solidFill>
                  <a:srgbClr val="0000FF"/>
                </a:solidFill>
              </a:rPr>
              <a:t>PREÇO DO SERVIÇO</a:t>
            </a:r>
          </a:p>
          <a:p>
            <a:pPr marL="638175" lvl="1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altLang="pt-BR" sz="2800" b="1" dirty="0">
                <a:solidFill>
                  <a:srgbClr val="0000FF"/>
                </a:solidFill>
              </a:rPr>
              <a:t>LOTAÇÃO</a:t>
            </a:r>
          </a:p>
          <a:p>
            <a:pPr marL="638175" lvl="1" indent="-457200"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altLang="pt-BR" sz="2800" b="1" dirty="0">
                <a:solidFill>
                  <a:srgbClr val="0000FF"/>
                </a:solidFill>
              </a:rPr>
              <a:t>CONSIDERAÇÕES FINAIS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967618" y="237028"/>
            <a:ext cx="236475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b="1" dirty="0">
                <a:solidFill>
                  <a:srgbClr val="FF0000"/>
                </a:solidFill>
              </a:rPr>
              <a:t>SUMÁRIO</a:t>
            </a:r>
          </a:p>
        </p:txBody>
      </p:sp>
      <p:pic>
        <p:nvPicPr>
          <p:cNvPr id="4" name="Imagem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03" y="2924944"/>
            <a:ext cx="3025833" cy="22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85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67" y="796179"/>
            <a:ext cx="4032448" cy="604867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059832" y="260648"/>
            <a:ext cx="590418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b="1" dirty="0">
                <a:solidFill>
                  <a:srgbClr val="FF0000"/>
                </a:solidFill>
              </a:rPr>
              <a:t>CONSIDERAÇÕES FINAIS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08846" y="980728"/>
            <a:ext cx="4248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Intenção de tabelamento de preços de atividade privada (Dec. 7860/2012);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Criação de Agência Reguladora por decreto;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Pressão política para adotar o modelo concorrencial; 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/>
              <a:t>Propostas para habilitação ilimitada de práticos.</a:t>
            </a:r>
          </a:p>
        </p:txBody>
      </p:sp>
    </p:spTree>
    <p:extLst>
      <p:ext uri="{BB962C8B-B14F-4D97-AF65-F5344CB8AC3E}">
        <p14:creationId xmlns:p14="http://schemas.microsoft.com/office/powerpoint/2010/main" val="3370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683566" y="1484784"/>
            <a:ext cx="8198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4000" b="1" dirty="0">
                <a:solidFill>
                  <a:schemeClr val="accent2"/>
                </a:solidFill>
              </a:rPr>
              <a:t>Obrigado a todos.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25" y="2492896"/>
            <a:ext cx="37623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33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03648" y="1484784"/>
            <a:ext cx="75338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É uma associação profissional, sem fins lucrativos, que congrega Práticos brasileiros, tendo por finalidade representá-los perante autoridades governamentais e entidades representativas de setores do meio marítimo nas questões ligadas à Praticagem.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É reconhecido pela Autoridade Marítima (Marinha do Brasil) como Órgão de Representação Nacional de Praticagem, possuindo as tarefas específicas previstas em Normas e em outros documentos emitidos pela Diretoria de Portos e Costas (DPC).</a:t>
            </a:r>
            <a:endParaRPr lang="pt-BR" altLang="pt-BR" sz="2400" dirty="0">
              <a:solidFill>
                <a:schemeClr val="accent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47018" y="237028"/>
            <a:ext cx="300595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b="1" dirty="0">
                <a:solidFill>
                  <a:srgbClr val="FF0000"/>
                </a:solidFill>
              </a:rPr>
              <a:t>O CONAPRA</a:t>
            </a:r>
          </a:p>
        </p:txBody>
      </p:sp>
    </p:spTree>
    <p:extLst>
      <p:ext uri="{BB962C8B-B14F-4D97-AF65-F5344CB8AC3E}">
        <p14:creationId xmlns:p14="http://schemas.microsoft.com/office/powerpoint/2010/main" val="146666443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83567" y="1124744"/>
            <a:ext cx="82356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É o conjunto de atividades profissionais de assessoria ao Comandante, requeridas por força de peculiaridades locais que dificultem a livre e segura movimentação da embarcação.</a:t>
            </a:r>
          </a:p>
          <a:p>
            <a:pPr algn="just"/>
            <a:r>
              <a:rPr lang="pt-BR" sz="2800" dirty="0"/>
              <a:t>É constituído de Prático, de Lancha de Prático e de Atalaia.</a:t>
            </a:r>
            <a:endParaRPr lang="pt-BR" altLang="pt-BR" sz="2400" dirty="0">
              <a:solidFill>
                <a:schemeClr val="accent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58067" y="261650"/>
            <a:ext cx="67079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b="1" dirty="0">
                <a:solidFill>
                  <a:srgbClr val="FF0000"/>
                </a:solidFill>
              </a:rPr>
              <a:t>O SERVIÇO DE PRATICAGEM</a:t>
            </a:r>
          </a:p>
        </p:txBody>
      </p:sp>
      <p:pic>
        <p:nvPicPr>
          <p:cNvPr id="2" name="Imagem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24" y="3802400"/>
            <a:ext cx="3483033" cy="26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0843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43608" y="1063072"/>
            <a:ext cx="7992888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8175" lvl="1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Disponível em todos os portos do mundo;</a:t>
            </a:r>
          </a:p>
          <a:p>
            <a:pPr marL="638175" lvl="1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Registros da atividade há mais de quatro mil anos;</a:t>
            </a:r>
          </a:p>
          <a:p>
            <a:pPr marL="638175" lvl="1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Regulamentada no Brasil desde 1808;</a:t>
            </a:r>
          </a:p>
          <a:p>
            <a:pPr marL="638175" lvl="1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altLang="pt-BR" sz="2800" dirty="0"/>
              <a:t>Atividade privada, regulamentada pela Marinha do Brasil;</a:t>
            </a:r>
          </a:p>
          <a:p>
            <a:pPr marL="638175" lvl="1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Envolve aproximadamente 12 mil trabalhadores diretos e indiretos.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058067" y="261650"/>
            <a:ext cx="670799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b="1" dirty="0">
                <a:solidFill>
                  <a:srgbClr val="FF0000"/>
                </a:solidFill>
              </a:rPr>
              <a:t>O SERVIÇO DE PRATICAGEM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57793"/>
            <a:ext cx="4267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3162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43608" y="1063072"/>
            <a:ext cx="7992888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8175" lvl="1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É o profissional aquaviário não tripulante que presta Serviços de Praticagem embarcado;</a:t>
            </a:r>
          </a:p>
          <a:p>
            <a:pPr marL="638175" lvl="1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Processo seletivo público – diversidade de profissões de origem;</a:t>
            </a:r>
            <a:endParaRPr lang="pt-BR" altLang="pt-BR" sz="2800" dirty="0">
              <a:solidFill>
                <a:schemeClr val="accent2"/>
              </a:solidFill>
            </a:endParaRPr>
          </a:p>
          <a:p>
            <a:pPr marL="638175" lvl="1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Estágio de Qualificação – Não existe curso de formação;</a:t>
            </a:r>
          </a:p>
          <a:p>
            <a:pPr marL="638175" lvl="1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Cursos de Atualização – Brasil e exterior.</a:t>
            </a:r>
            <a:endParaRPr lang="pt-BR" altLang="pt-BR" sz="2800" dirty="0">
              <a:solidFill>
                <a:schemeClr val="accent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949711" y="240526"/>
            <a:ext cx="274947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b="1" dirty="0">
                <a:solidFill>
                  <a:srgbClr val="FF0000"/>
                </a:solidFill>
              </a:rPr>
              <a:t>O PRÁTICO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98373"/>
            <a:ext cx="3713758" cy="2785318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1079366" y="4725144"/>
            <a:ext cx="4870345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8175" lvl="1" indent="-4572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625475" algn="l"/>
              </a:tabLst>
            </a:pPr>
            <a:r>
              <a:rPr lang="pt-BR" sz="2800" dirty="0"/>
              <a:t>Práticos no Brasil:</a:t>
            </a:r>
          </a:p>
          <a:p>
            <a:pPr marL="180975"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tabLst>
                <a:tab pos="625475" algn="l"/>
              </a:tabLst>
            </a:pPr>
            <a:r>
              <a:rPr lang="pt-BR" sz="2800" dirty="0"/>
              <a:t>	511 homens e </a:t>
            </a:r>
          </a:p>
          <a:p>
            <a:pPr marL="180975" lvl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tabLst>
                <a:tab pos="625475" algn="l"/>
              </a:tabLst>
            </a:pPr>
            <a:r>
              <a:rPr lang="pt-BR" sz="2800" dirty="0"/>
              <a:t>	12 mulheres.</a:t>
            </a:r>
            <a:endParaRPr lang="pt-BR" altLang="pt-BR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0177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222693" y="1124744"/>
            <a:ext cx="75977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É a estrutura operacional e administrativa organizada de formar a prover, coordenar, controlar e apoiar o atendimento do Prático à embarcação em uma Zona de Praticagem (ZP). </a:t>
            </a:r>
          </a:p>
          <a:p>
            <a:pPr algn="just"/>
            <a:r>
              <a:rPr lang="pt-BR" sz="2800" dirty="0"/>
              <a:t>Também é denominada de Estação de Praticagem.</a:t>
            </a:r>
            <a:endParaRPr lang="pt-BR" altLang="pt-BR" sz="2400" dirty="0">
              <a:solidFill>
                <a:schemeClr val="accent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212682" y="261650"/>
            <a:ext cx="256980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b="1" dirty="0">
                <a:solidFill>
                  <a:srgbClr val="FF0000"/>
                </a:solidFill>
              </a:rPr>
              <a:t>A ATALAIA</a:t>
            </a:r>
          </a:p>
        </p:txBody>
      </p:sp>
      <p:pic>
        <p:nvPicPr>
          <p:cNvPr id="4" name="Imagem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98" y="4233287"/>
            <a:ext cx="3059084" cy="22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5008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99592" y="1556792"/>
            <a:ext cx="80217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É a embarcação homologada pela Capitania dos Portos, para empregado no deslocamento e no transbordo do Prático para o embarque / desembarque na embarcação.</a:t>
            </a:r>
            <a:endParaRPr lang="pt-BR" altLang="pt-BR" sz="2400" dirty="0">
              <a:solidFill>
                <a:schemeClr val="accent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11249" y="261650"/>
            <a:ext cx="553651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b="1" dirty="0">
                <a:solidFill>
                  <a:srgbClr val="FF0000"/>
                </a:solidFill>
              </a:rPr>
              <a:t>A LANCHA DE PRÁTICO</a:t>
            </a:r>
          </a:p>
        </p:txBody>
      </p:sp>
      <p:pic>
        <p:nvPicPr>
          <p:cNvPr id="4" name="Imagem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01" y="3538216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8759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29" y="1556792"/>
            <a:ext cx="3041926" cy="461155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971600" y="1268760"/>
            <a:ext cx="489510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É a área geográfica delimitada por força de peculiaridades locais que dificultem a livre e segura movimentação de embarcações, exigindo a constituição e funcionamento ininterrupto de Serviço de Praticagem. </a:t>
            </a:r>
          </a:p>
          <a:p>
            <a:r>
              <a:rPr lang="pt-BR" sz="2800" dirty="0"/>
              <a:t>Compete à DPC estabelecer as ZP.</a:t>
            </a:r>
            <a:endParaRPr lang="pt-BR" altLang="pt-BR" sz="2400" dirty="0">
              <a:solidFill>
                <a:schemeClr val="accent2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787243" y="261650"/>
            <a:ext cx="588699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pt-BR" altLang="pt-BR" sz="3600" b="1" dirty="0">
                <a:solidFill>
                  <a:srgbClr val="FF0000"/>
                </a:solidFill>
              </a:rPr>
              <a:t>A ZONA DE PRATICAGEM</a:t>
            </a:r>
          </a:p>
        </p:txBody>
      </p:sp>
    </p:spTree>
    <p:extLst>
      <p:ext uri="{BB962C8B-B14F-4D97-AF65-F5344CB8AC3E}">
        <p14:creationId xmlns:p14="http://schemas.microsoft.com/office/powerpoint/2010/main" val="33906626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6913</TotalTime>
  <Words>1152</Words>
  <Application>Microsoft Office PowerPoint</Application>
  <PresentationFormat>Apresentação na tela (4:3)</PresentationFormat>
  <Paragraphs>138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Century Gothic</vt:lpstr>
      <vt:lpstr>Times New Roman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CONAPRA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Arthur</dc:creator>
  <cp:lastModifiedBy>Gustavo Martins</cp:lastModifiedBy>
  <cp:revision>183</cp:revision>
  <dcterms:created xsi:type="dcterms:W3CDTF">2015-02-28T15:43:18Z</dcterms:created>
  <dcterms:modified xsi:type="dcterms:W3CDTF">2016-08-24T10:56:32Z</dcterms:modified>
</cp:coreProperties>
</file>