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28"/>
  </p:notesMasterIdLst>
  <p:sldIdLst>
    <p:sldId id="260" r:id="rId2"/>
    <p:sldId id="262" r:id="rId3"/>
    <p:sldId id="261" r:id="rId4"/>
    <p:sldId id="263" r:id="rId5"/>
    <p:sldId id="264" r:id="rId6"/>
    <p:sldId id="265" r:id="rId7"/>
    <p:sldId id="266" r:id="rId8"/>
    <p:sldId id="267" r:id="rId9"/>
    <p:sldId id="268" r:id="rId10"/>
    <p:sldId id="270" r:id="rId11"/>
    <p:sldId id="269" r:id="rId12"/>
    <p:sldId id="256" r:id="rId13"/>
    <p:sldId id="271" r:id="rId14"/>
    <p:sldId id="273" r:id="rId15"/>
    <p:sldId id="274" r:id="rId16"/>
    <p:sldId id="272" r:id="rId17"/>
    <p:sldId id="275" r:id="rId18"/>
    <p:sldId id="257" r:id="rId19"/>
    <p:sldId id="277" r:id="rId20"/>
    <p:sldId id="278" r:id="rId21"/>
    <p:sldId id="279" r:id="rId22"/>
    <p:sldId id="280" r:id="rId23"/>
    <p:sldId id="281" r:id="rId24"/>
    <p:sldId id="282" r:id="rId25"/>
    <p:sldId id="283" r:id="rId26"/>
    <p:sldId id="284" r:id="rId27"/>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71" autoAdjust="0"/>
  </p:normalViewPr>
  <p:slideViewPr>
    <p:cSldViewPr>
      <p:cViewPr varScale="1">
        <p:scale>
          <a:sx n="70" d="100"/>
          <a:sy n="70" d="100"/>
        </p:scale>
        <p:origin x="-1386"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2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E5ED22-550C-49EB-B1CC-73AE84CA4475}" type="datetimeFigureOut">
              <a:rPr lang="pt-BR" smtClean="0"/>
              <a:t>26/07/2016</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F289BD-D4E8-47D7-9387-FB390542B9EF}" type="slidenum">
              <a:rPr lang="pt-BR" smtClean="0"/>
              <a:t>‹nº›</a:t>
            </a:fld>
            <a:endParaRPr lang="pt-BR"/>
          </a:p>
        </p:txBody>
      </p:sp>
    </p:spTree>
    <p:extLst>
      <p:ext uri="{BB962C8B-B14F-4D97-AF65-F5344CB8AC3E}">
        <p14:creationId xmlns:p14="http://schemas.microsoft.com/office/powerpoint/2010/main" val="2227336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BF289BD-D4E8-47D7-9387-FB390542B9EF}" type="slidenum">
              <a:rPr lang="pt-BR" smtClean="0"/>
              <a:t>12</a:t>
            </a:fld>
            <a:endParaRPr lang="pt-BR"/>
          </a:p>
        </p:txBody>
      </p:sp>
    </p:spTree>
    <p:extLst>
      <p:ext uri="{BB962C8B-B14F-4D97-AF65-F5344CB8AC3E}">
        <p14:creationId xmlns:p14="http://schemas.microsoft.com/office/powerpoint/2010/main" val="1127415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BF289BD-D4E8-47D7-9387-FB390542B9EF}" type="slidenum">
              <a:rPr lang="pt-BR" smtClean="0"/>
              <a:t>14</a:t>
            </a:fld>
            <a:endParaRPr lang="pt-BR"/>
          </a:p>
        </p:txBody>
      </p:sp>
    </p:spTree>
    <p:extLst>
      <p:ext uri="{BB962C8B-B14F-4D97-AF65-F5344CB8AC3E}">
        <p14:creationId xmlns:p14="http://schemas.microsoft.com/office/powerpoint/2010/main" val="2379733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BF289BD-D4E8-47D7-9387-FB390542B9EF}" type="slidenum">
              <a:rPr lang="pt-BR" smtClean="0"/>
              <a:t>15</a:t>
            </a:fld>
            <a:endParaRPr lang="pt-BR"/>
          </a:p>
        </p:txBody>
      </p:sp>
    </p:spTree>
    <p:extLst>
      <p:ext uri="{BB962C8B-B14F-4D97-AF65-F5344CB8AC3E}">
        <p14:creationId xmlns:p14="http://schemas.microsoft.com/office/powerpoint/2010/main" val="927293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BF289BD-D4E8-47D7-9387-FB390542B9EF}" type="slidenum">
              <a:rPr lang="pt-BR" smtClean="0"/>
              <a:t>16</a:t>
            </a:fld>
            <a:endParaRPr lang="pt-BR"/>
          </a:p>
        </p:txBody>
      </p:sp>
    </p:spTree>
    <p:extLst>
      <p:ext uri="{BB962C8B-B14F-4D97-AF65-F5344CB8AC3E}">
        <p14:creationId xmlns:p14="http://schemas.microsoft.com/office/powerpoint/2010/main" val="892951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BF289BD-D4E8-47D7-9387-FB390542B9EF}" type="slidenum">
              <a:rPr lang="pt-BR" smtClean="0"/>
              <a:t>17</a:t>
            </a:fld>
            <a:endParaRPr lang="pt-BR"/>
          </a:p>
        </p:txBody>
      </p:sp>
    </p:spTree>
    <p:extLst>
      <p:ext uri="{BB962C8B-B14F-4D97-AF65-F5344CB8AC3E}">
        <p14:creationId xmlns:p14="http://schemas.microsoft.com/office/powerpoint/2010/main" val="2606071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8" name="Título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pt-BR" smtClean="0"/>
              <a:t>Clique para editar o título mestre</a:t>
            </a:r>
            <a:endParaRPr kumimoji="0" lang="en-US"/>
          </a:p>
        </p:txBody>
      </p:sp>
      <p:sp>
        <p:nvSpPr>
          <p:cNvPr id="28" name="Espaço Reservado para Data 27"/>
          <p:cNvSpPr>
            <a:spLocks noGrp="1"/>
          </p:cNvSpPr>
          <p:nvPr>
            <p:ph type="dt" sz="half" idx="10"/>
          </p:nvPr>
        </p:nvSpPr>
        <p:spPr/>
        <p:txBody>
          <a:bodyPr/>
          <a:lstStyle/>
          <a:p>
            <a:fld id="{26626157-C025-4BDA-98CA-A5A3855E5F76}" type="datetimeFigureOut">
              <a:rPr lang="pt-BR" smtClean="0"/>
              <a:t>26/07/2016</a:t>
            </a:fld>
            <a:endParaRPr lang="pt-BR"/>
          </a:p>
        </p:txBody>
      </p:sp>
      <p:sp>
        <p:nvSpPr>
          <p:cNvPr id="17" name="Espaço Reservado para Rodapé 16"/>
          <p:cNvSpPr>
            <a:spLocks noGrp="1"/>
          </p:cNvSpPr>
          <p:nvPr>
            <p:ph type="ftr" sz="quarter" idx="11"/>
          </p:nvPr>
        </p:nvSpPr>
        <p:spPr/>
        <p:txBody>
          <a:bodyPr/>
          <a:lstStyle/>
          <a:p>
            <a:endParaRPr lang="pt-BR"/>
          </a:p>
        </p:txBody>
      </p:sp>
      <p:sp>
        <p:nvSpPr>
          <p:cNvPr id="29" name="Espaço Reservado para Número de Slide 28"/>
          <p:cNvSpPr>
            <a:spLocks noGrp="1"/>
          </p:cNvSpPr>
          <p:nvPr>
            <p:ph type="sldNum" sz="quarter" idx="12"/>
          </p:nvPr>
        </p:nvSpPr>
        <p:spPr/>
        <p:txBody>
          <a:bodyPr/>
          <a:lstStyle/>
          <a:p>
            <a:fld id="{D75E4A59-07B2-4590-9570-927694B9B05B}" type="slidenum">
              <a:rPr lang="pt-BR" smtClean="0"/>
              <a:t>‹nº›</a:t>
            </a:fld>
            <a:endParaRPr lang="pt-BR"/>
          </a:p>
        </p:txBody>
      </p:sp>
      <p:sp>
        <p:nvSpPr>
          <p:cNvPr id="9" name="Subtítulo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t-BR" smtClean="0"/>
              <a:t>Clique para editar o estilo do subtítulo mestre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smtClean="0"/>
              <a:t>Clique para editar o título mestre</a:t>
            </a:r>
            <a:endParaRPr kumimoji="0" lang="en-US"/>
          </a:p>
        </p:txBody>
      </p:sp>
      <p:sp>
        <p:nvSpPr>
          <p:cNvPr id="3" name="Espaço Reservado para Texto Vertical 2"/>
          <p:cNvSpPr>
            <a:spLocks noGrp="1"/>
          </p:cNvSpPr>
          <p:nvPr>
            <p:ph type="body" orient="vert" idx="1"/>
          </p:nvPr>
        </p:nvSpPr>
        <p:spPr/>
        <p:txBody>
          <a:bodyPr vert="eaVert"/>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p:txBody>
          <a:bodyPr/>
          <a:lstStyle/>
          <a:p>
            <a:fld id="{26626157-C025-4BDA-98CA-A5A3855E5F76}" type="datetimeFigureOut">
              <a:rPr lang="pt-BR" smtClean="0"/>
              <a:t>26/07/2016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D75E4A59-07B2-4590-9570-927694B9B05B}" type="slidenum">
              <a:rPr lang="pt-BR" smtClean="0"/>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kumimoji="0" lang="pt-BR" smtClean="0"/>
              <a:t>Clique para editar o título mestre</a:t>
            </a:r>
            <a:endParaRPr kumimoji="0" lang="en-US"/>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p:txBody>
          <a:bodyPr/>
          <a:lstStyle/>
          <a:p>
            <a:fld id="{26626157-C025-4BDA-98CA-A5A3855E5F76}" type="datetimeFigureOut">
              <a:rPr lang="pt-BR" smtClean="0"/>
              <a:t>26/07/2016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D75E4A59-07B2-4590-9570-927694B9B05B}" type="slidenum">
              <a:rPr lang="pt-BR" smtClean="0"/>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smtClean="0"/>
              <a:t>Clique para editar o título mestre</a:t>
            </a:r>
            <a:endParaRPr kumimoji="0" lang="en-US"/>
          </a:p>
        </p:txBody>
      </p:sp>
      <p:sp>
        <p:nvSpPr>
          <p:cNvPr id="3" name="Espaço Reservado para Conteúdo 2"/>
          <p:cNvSpPr>
            <a:spLocks noGrp="1"/>
          </p:cNvSpPr>
          <p:nvPr>
            <p:ph idx="1"/>
          </p:nvPr>
        </p:nvSpPr>
        <p:spPr/>
        <p:txBody>
          <a:body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p:txBody>
          <a:bodyPr/>
          <a:lstStyle/>
          <a:p>
            <a:fld id="{26626157-C025-4BDA-98CA-A5A3855E5F76}" type="datetimeFigureOut">
              <a:rPr lang="pt-BR" smtClean="0"/>
              <a:t>26/07/2016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D75E4A59-07B2-4590-9570-927694B9B05B}" type="slidenum">
              <a:rPr lang="pt-BR" smtClean="0"/>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bg>
      <p:bgRef idx="1003">
        <a:schemeClr val="bg2"/>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pt-BR" smtClean="0"/>
              <a:t>Clique para editar o título mestre</a:t>
            </a:r>
            <a:endParaRPr kumimoji="0" lang="en-US"/>
          </a:p>
        </p:txBody>
      </p:sp>
      <p:sp>
        <p:nvSpPr>
          <p:cNvPr id="3" name="Espaço Reservado para Texto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t-BR" smtClean="0"/>
              <a:t>Clique para editar o texto mestre</a:t>
            </a:r>
          </a:p>
        </p:txBody>
      </p:sp>
      <p:sp>
        <p:nvSpPr>
          <p:cNvPr id="4" name="Espaço Reservado para Data 3"/>
          <p:cNvSpPr>
            <a:spLocks noGrp="1"/>
          </p:cNvSpPr>
          <p:nvPr>
            <p:ph type="dt" sz="half" idx="10"/>
          </p:nvPr>
        </p:nvSpPr>
        <p:spPr/>
        <p:txBody>
          <a:bodyPr/>
          <a:lstStyle/>
          <a:p>
            <a:fld id="{26626157-C025-4BDA-98CA-A5A3855E5F76}" type="datetimeFigureOut">
              <a:rPr lang="pt-BR" smtClean="0"/>
              <a:t>26/07/2016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a:xfrm>
            <a:off x="7924800" y="6416675"/>
            <a:ext cx="762000" cy="365125"/>
          </a:xfrm>
        </p:spPr>
        <p:txBody>
          <a:bodyPr/>
          <a:lstStyle/>
          <a:p>
            <a:fld id="{D75E4A59-07B2-4590-9570-927694B9B05B}" type="slidenum">
              <a:rPr lang="pt-BR" smtClean="0"/>
              <a:t>‹nº›</a:t>
            </a:fld>
            <a:endParaRPr lang="pt-B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smtClean="0"/>
              <a:t>Clique para editar o título mestre</a:t>
            </a:r>
            <a:endParaRPr kumimoji="0" lang="en-US"/>
          </a:p>
        </p:txBody>
      </p:sp>
      <p:sp>
        <p:nvSpPr>
          <p:cNvPr id="3" name="Espaço Reservado para Conteúdo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Conteúdo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5" name="Espaço Reservado para Data 4"/>
          <p:cNvSpPr>
            <a:spLocks noGrp="1"/>
          </p:cNvSpPr>
          <p:nvPr>
            <p:ph type="dt" sz="half" idx="10"/>
          </p:nvPr>
        </p:nvSpPr>
        <p:spPr/>
        <p:txBody>
          <a:bodyPr/>
          <a:lstStyle/>
          <a:p>
            <a:fld id="{26626157-C025-4BDA-98CA-A5A3855E5F76}" type="datetimeFigureOut">
              <a:rPr lang="pt-BR" smtClean="0"/>
              <a:t>26/07/2016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D75E4A59-07B2-4590-9570-927694B9B05B}" type="slidenum">
              <a:rPr lang="pt-BR" smtClean="0"/>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8229600" cy="1143000"/>
          </a:xfrm>
        </p:spPr>
        <p:txBody>
          <a:bodyPr anchor="ctr"/>
          <a:lstStyle>
            <a:lvl1pPr>
              <a:defRPr/>
            </a:lvl1pPr>
          </a:lstStyle>
          <a:p>
            <a:r>
              <a:rPr kumimoji="0" lang="pt-BR" smtClean="0"/>
              <a:t>Clique para editar o título mestre</a:t>
            </a:r>
            <a:endParaRPr kumimoji="0" lang="en-US"/>
          </a:p>
        </p:txBody>
      </p:sp>
      <p:sp>
        <p:nvSpPr>
          <p:cNvPr id="3" name="Espaço Reservado para Texto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t-BR" smtClean="0"/>
              <a:t>Clique para editar o texto mestre</a:t>
            </a:r>
          </a:p>
        </p:txBody>
      </p:sp>
      <p:sp>
        <p:nvSpPr>
          <p:cNvPr id="4" name="Espaço Reservado para Texto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t-BR" smtClean="0"/>
              <a:t>Clique para editar o texto mestre</a:t>
            </a:r>
          </a:p>
        </p:txBody>
      </p:sp>
      <p:sp>
        <p:nvSpPr>
          <p:cNvPr id="5" name="Espaço Reservado para Conteúdo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6" name="Espaço Reservado para Conteúdo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7" name="Espaço Reservado para Data 6"/>
          <p:cNvSpPr>
            <a:spLocks noGrp="1"/>
          </p:cNvSpPr>
          <p:nvPr>
            <p:ph type="dt" sz="half" idx="10"/>
          </p:nvPr>
        </p:nvSpPr>
        <p:spPr/>
        <p:txBody>
          <a:bodyPr/>
          <a:lstStyle/>
          <a:p>
            <a:fld id="{26626157-C025-4BDA-98CA-A5A3855E5F76}" type="datetimeFigureOut">
              <a:rPr lang="pt-BR" smtClean="0"/>
              <a:t>26/07/2016</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D75E4A59-07B2-4590-9570-927694B9B05B}" type="slidenum">
              <a:rPr lang="pt-BR" smtClean="0"/>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smtClean="0"/>
              <a:t>Clique para editar o título mestre</a:t>
            </a:r>
            <a:endParaRPr kumimoji="0" lang="en-US"/>
          </a:p>
        </p:txBody>
      </p:sp>
      <p:sp>
        <p:nvSpPr>
          <p:cNvPr id="3" name="Espaço Reservado para Data 2"/>
          <p:cNvSpPr>
            <a:spLocks noGrp="1"/>
          </p:cNvSpPr>
          <p:nvPr>
            <p:ph type="dt" sz="half" idx="10"/>
          </p:nvPr>
        </p:nvSpPr>
        <p:spPr/>
        <p:txBody>
          <a:bodyPr/>
          <a:lstStyle/>
          <a:p>
            <a:fld id="{26626157-C025-4BDA-98CA-A5A3855E5F76}" type="datetimeFigureOut">
              <a:rPr lang="pt-BR" smtClean="0"/>
              <a:t>26/07/2016</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D75E4A59-07B2-4590-9570-927694B9B05B}" type="slidenum">
              <a:rPr lang="pt-BR" smtClean="0"/>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26626157-C025-4BDA-98CA-A5A3855E5F76}" type="datetimeFigureOut">
              <a:rPr lang="pt-BR" smtClean="0"/>
              <a:t>26/07/2016</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D75E4A59-07B2-4590-9570-927694B9B05B}" type="slidenum">
              <a:rPr lang="pt-BR" smtClean="0"/>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pt-BR" smtClean="0"/>
              <a:t>Clique para editar o título mestre</a:t>
            </a:r>
            <a:endParaRPr kumimoji="0" lang="en-US"/>
          </a:p>
        </p:txBody>
      </p:sp>
      <p:sp>
        <p:nvSpPr>
          <p:cNvPr id="3" name="Espaço Reservado para Texto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pt-BR" smtClean="0"/>
              <a:t>Clique para editar o texto mestre</a:t>
            </a:r>
          </a:p>
        </p:txBody>
      </p:sp>
      <p:sp>
        <p:nvSpPr>
          <p:cNvPr id="4" name="Espaço Reservado para Conteúdo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5" name="Espaço Reservado para Data 4"/>
          <p:cNvSpPr>
            <a:spLocks noGrp="1"/>
          </p:cNvSpPr>
          <p:nvPr>
            <p:ph type="dt" sz="half" idx="10"/>
          </p:nvPr>
        </p:nvSpPr>
        <p:spPr/>
        <p:txBody>
          <a:bodyPr/>
          <a:lstStyle/>
          <a:p>
            <a:fld id="{26626157-C025-4BDA-98CA-A5A3855E5F76}" type="datetimeFigureOut">
              <a:rPr lang="pt-BR" smtClean="0"/>
              <a:t>26/07/2016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D75E4A59-07B2-4590-9570-927694B9B05B}" type="slidenum">
              <a:rPr lang="pt-BR" smtClean="0"/>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pt-BR" smtClean="0"/>
              <a:t>Clique para editar o título mestre</a:t>
            </a:r>
            <a:endParaRPr kumimoji="0" lang="en-US"/>
          </a:p>
        </p:txBody>
      </p:sp>
      <p:sp>
        <p:nvSpPr>
          <p:cNvPr id="3" name="Espaço Reservado para Imagem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pt-BR" smtClean="0">
                <a:solidFill>
                  <a:schemeClr val="lt1"/>
                </a:solidFill>
                <a:latin typeface="+mn-lt"/>
                <a:ea typeface="+mn-ea"/>
                <a:cs typeface="+mn-cs"/>
              </a:rPr>
              <a:t>Clique no ícone para adicionar uma imagem</a:t>
            </a:r>
            <a:endParaRPr kumimoji="0" lang="en-US" dirty="0">
              <a:solidFill>
                <a:schemeClr val="lt1"/>
              </a:solidFill>
              <a:latin typeface="+mn-lt"/>
              <a:ea typeface="+mn-ea"/>
              <a:cs typeface="+mn-cs"/>
            </a:endParaRPr>
          </a:p>
        </p:txBody>
      </p:sp>
      <p:sp>
        <p:nvSpPr>
          <p:cNvPr id="4" name="Espaço Reservado para Texto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pt-BR" smtClean="0"/>
              <a:t>Clique para editar o texto mestre</a:t>
            </a:r>
          </a:p>
        </p:txBody>
      </p:sp>
      <p:sp>
        <p:nvSpPr>
          <p:cNvPr id="5" name="Espaço Reservado para Data 4"/>
          <p:cNvSpPr>
            <a:spLocks noGrp="1"/>
          </p:cNvSpPr>
          <p:nvPr>
            <p:ph type="dt" sz="half" idx="10"/>
          </p:nvPr>
        </p:nvSpPr>
        <p:spPr/>
        <p:txBody>
          <a:bodyPr/>
          <a:lstStyle/>
          <a:p>
            <a:fld id="{26626157-C025-4BDA-98CA-A5A3855E5F76}" type="datetimeFigureOut">
              <a:rPr lang="pt-BR" smtClean="0"/>
              <a:t>26/07/2016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D75E4A59-07B2-4590-9570-927694B9B05B}" type="slidenum">
              <a:rPr lang="pt-BR" smtClean="0"/>
              <a:t>‹nº›</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Espaço Reservado para Título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pt-BR" smtClean="0"/>
              <a:t>Clique para editar o título mestre</a:t>
            </a:r>
            <a:endParaRPr kumimoji="0" lang="en-US"/>
          </a:p>
        </p:txBody>
      </p:sp>
      <p:sp>
        <p:nvSpPr>
          <p:cNvPr id="13" name="Espaço Reservado para Texto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pt-BR" smtClean="0"/>
              <a:t>Clique para editar o texto mestre</a:t>
            </a:r>
          </a:p>
          <a:p>
            <a:pPr lvl="1" eaLnBrk="1" latinLnBrk="0" hangingPunct="1"/>
            <a:r>
              <a:rPr kumimoji="0" lang="pt-BR" smtClean="0"/>
              <a:t>Segundo nível</a:t>
            </a:r>
          </a:p>
          <a:p>
            <a:pPr lvl="2" eaLnBrk="1" latinLnBrk="0" hangingPunct="1"/>
            <a:r>
              <a:rPr kumimoji="0" lang="pt-BR" smtClean="0"/>
              <a:t>Terceiro nível</a:t>
            </a:r>
          </a:p>
          <a:p>
            <a:pPr lvl="3" eaLnBrk="1" latinLnBrk="0" hangingPunct="1"/>
            <a:r>
              <a:rPr kumimoji="0" lang="pt-BR" smtClean="0"/>
              <a:t>Quarto nível</a:t>
            </a:r>
          </a:p>
          <a:p>
            <a:pPr lvl="4" eaLnBrk="1" latinLnBrk="0" hangingPunct="1"/>
            <a:r>
              <a:rPr kumimoji="0" lang="pt-BR" smtClean="0"/>
              <a:t>Quinto nível</a:t>
            </a:r>
            <a:endParaRPr kumimoji="0" lang="en-US"/>
          </a:p>
        </p:txBody>
      </p:sp>
      <p:sp>
        <p:nvSpPr>
          <p:cNvPr id="14" name="Espaço Reservado para Data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26626157-C025-4BDA-98CA-A5A3855E5F76}" type="datetimeFigureOut">
              <a:rPr lang="pt-BR" smtClean="0"/>
              <a:t>26/07/2016</a:t>
            </a:fld>
            <a:endParaRPr lang="pt-BR"/>
          </a:p>
        </p:txBody>
      </p:sp>
      <p:sp>
        <p:nvSpPr>
          <p:cNvPr id="3" name="Espaço Reservado para Rodapé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pt-BR"/>
          </a:p>
        </p:txBody>
      </p:sp>
      <p:sp>
        <p:nvSpPr>
          <p:cNvPr id="23" name="Espaço Reservado para Número de Slide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D75E4A59-07B2-4590-9570-927694B9B05B}" type="slidenum">
              <a:rPr lang="pt-BR" smtClean="0"/>
              <a:t>‹nº›</a:t>
            </a:fld>
            <a:endParaRPr lang="pt-BR"/>
          </a:p>
        </p:txBody>
      </p:sp>
    </p:spTree>
  </p:cSld>
  <p:clrMap bg1="dk1" tx1="lt1" bg2="dk2"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1.xml"/><Relationship Id="rId7"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 Id="rId9" Type="http://schemas.openxmlformats.org/officeDocument/2006/relationships/image" Target="../media/image8.wmf"/></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5.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9.wmf"/><Relationship Id="rId5" Type="http://schemas.openxmlformats.org/officeDocument/2006/relationships/oleObject" Target="../embeddings/oleObject4.bin"/><Relationship Id="rId4" Type="http://schemas.openxmlformats.org/officeDocument/2006/relationships/image" Target="../media/image28.w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RELAT&#211;RIOS%20DO%20CENIPA/pr_nob_13_07_11%20-%20NOAR.pdf" TargetMode="External"/><Relationship Id="rId2" Type="http://schemas.openxmlformats.org/officeDocument/2006/relationships/hyperlink" Target="RELAT&#211;RIOS%20DO%20CENIPA/pr_mbk_17_07_2007%20-%20TAM.pdf"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aqdportal.golnaweb.com.br/qform.aspx/QForms/ViewQForm?formId=74&amp;title=E-REP3658-15%20:%20E-report%20eReport&amp;actionurl=/ereport.aspx/ereport/save&amp;id=5746"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cid:ii_i6ibqbmn0_14bb82b2267f277c"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www.anac.gov.br/assuntos/legislacao/legislacao-1/rbha-e-rbac/rbha/rbha-065"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Mecânico de Manutenção de Aeronaves</a:t>
            </a:r>
            <a:endParaRPr lang="pt-BR" dirty="0"/>
          </a:p>
        </p:txBody>
      </p:sp>
      <p:sp>
        <p:nvSpPr>
          <p:cNvPr id="3" name="Espaço Reservado para Conteúdo 2"/>
          <p:cNvSpPr>
            <a:spLocks noGrp="1"/>
          </p:cNvSpPr>
          <p:nvPr>
            <p:ph idx="1"/>
          </p:nvPr>
        </p:nvSpPr>
        <p:spPr/>
        <p:txBody>
          <a:bodyPr/>
          <a:lstStyle/>
          <a:p>
            <a:r>
              <a:rPr lang="pt-BR" dirty="0" smtClean="0"/>
              <a:t>Quem é este profissional</a:t>
            </a:r>
          </a:p>
          <a:p>
            <a:r>
              <a:rPr lang="pt-BR" dirty="0" smtClean="0"/>
              <a:t>Qual a sua formação</a:t>
            </a:r>
          </a:p>
          <a:p>
            <a:r>
              <a:rPr lang="pt-BR" dirty="0" smtClean="0"/>
              <a:t>Onde ele atua</a:t>
            </a:r>
          </a:p>
          <a:p>
            <a:r>
              <a:rPr lang="pt-BR" dirty="0" smtClean="0"/>
              <a:t>De que forma ele atua</a:t>
            </a:r>
          </a:p>
          <a:p>
            <a:r>
              <a:rPr lang="pt-BR" dirty="0" smtClean="0"/>
              <a:t>Inspeção de trânsito – “</a:t>
            </a:r>
            <a:r>
              <a:rPr lang="pt-BR" dirty="0" err="1" smtClean="0"/>
              <a:t>walk</a:t>
            </a:r>
            <a:r>
              <a:rPr lang="pt-BR" dirty="0" smtClean="0"/>
              <a:t> </a:t>
            </a:r>
            <a:r>
              <a:rPr lang="pt-BR" dirty="0" err="1" smtClean="0"/>
              <a:t>around</a:t>
            </a:r>
            <a:r>
              <a:rPr lang="pt-BR" dirty="0" smtClean="0"/>
              <a:t>”</a:t>
            </a:r>
          </a:p>
          <a:p>
            <a:r>
              <a:rPr lang="pt-BR" dirty="0" smtClean="0"/>
              <a:t>Nossa demanda</a:t>
            </a:r>
          </a:p>
          <a:p>
            <a:r>
              <a:rPr lang="pt-BR" dirty="0" smtClean="0"/>
              <a:t>Justificativa</a:t>
            </a:r>
          </a:p>
          <a:p>
            <a:r>
              <a:rPr lang="pt-BR" dirty="0" smtClean="0"/>
              <a:t>Teoria de James </a:t>
            </a:r>
            <a:r>
              <a:rPr lang="pt-BR" dirty="0" err="1" smtClean="0"/>
              <a:t>Reason</a:t>
            </a:r>
            <a:endParaRPr lang="pt-BR" dirty="0" smtClean="0"/>
          </a:p>
          <a:p>
            <a:endParaRPr lang="pt-BR" dirty="0" smtClean="0"/>
          </a:p>
          <a:p>
            <a:endParaRPr lang="pt-BR" dirty="0"/>
          </a:p>
        </p:txBody>
      </p:sp>
    </p:spTree>
    <p:extLst>
      <p:ext uri="{BB962C8B-B14F-4D97-AF65-F5344CB8AC3E}">
        <p14:creationId xmlns:p14="http://schemas.microsoft.com/office/powerpoint/2010/main" val="1364029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600" dirty="0" smtClean="0"/>
              <a:t>OS FUROS DO QUEIJO</a:t>
            </a:r>
            <a:endParaRPr lang="pt-BR" sz="3600"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87624" y="1556792"/>
            <a:ext cx="6648179" cy="5040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19500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pt-BR" sz="3600" dirty="0" smtClean="0"/>
              <a:t>A TEORIA DO ALINHAMENTO DOS FUROS</a:t>
            </a:r>
            <a:endParaRPr lang="pt-BR" sz="3600" dirty="0"/>
          </a:p>
        </p:txBody>
      </p:sp>
      <p:sp>
        <p:nvSpPr>
          <p:cNvPr id="3" name="Espaço Reservado para Conteúdo 2"/>
          <p:cNvSpPr>
            <a:spLocks noGrp="1"/>
          </p:cNvSpPr>
          <p:nvPr>
            <p:ph idx="1"/>
          </p:nvPr>
        </p:nvSpPr>
        <p:spPr/>
        <p:txBody>
          <a:bodyPr>
            <a:normAutofit fontScale="92500" lnSpcReduction="20000"/>
          </a:bodyPr>
          <a:lstStyle/>
          <a:p>
            <a:pPr algn="just"/>
            <a:r>
              <a:rPr lang="pt-BR" dirty="0"/>
              <a:t>O inglês JAMES REASON, criou a teoria do "Queijo Suíço" para determinar "por que" ocorrem acidentes. Basicamente ele diz que as organizações devem criar barreiras diversas para evitar os acidentes, mas cada barreira não é infalível e possui furos, mas esses furos, como no queijo suíço, estão em posições diversas e aleatórias. Cada barreira possui um ou mais furos, a próxima barreira também e assim sucessivamente, mas o importante é que os furos não se "alinhem", deixando passar as condições que levam a um acidente. Este modelo é mundialmente aceito e estudado, em todas as áreas humanas.</a:t>
            </a:r>
          </a:p>
        </p:txBody>
      </p:sp>
    </p:spTree>
    <p:extLst>
      <p:ext uri="{BB962C8B-B14F-4D97-AF65-F5344CB8AC3E}">
        <p14:creationId xmlns:p14="http://schemas.microsoft.com/office/powerpoint/2010/main" val="20129470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p:txBody>
          <a:bodyPr/>
          <a:lstStyle/>
          <a:p>
            <a:endParaRPr lang="pt-BR" dirty="0"/>
          </a:p>
        </p:txBody>
      </p:sp>
      <p:pic>
        <p:nvPicPr>
          <p:cNvPr id="1026" name="Picture 2" descr="E:\TÉCNICO\EXASUT PLUG ENG - 02  PR-GY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7" y="332656"/>
            <a:ext cx="4757958" cy="3312368"/>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4715" t="10336" r="14471" b="14796"/>
          <a:stretch/>
        </p:blipFill>
        <p:spPr bwMode="auto">
          <a:xfrm>
            <a:off x="4038261" y="322768"/>
            <a:ext cx="4946432" cy="3268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27967" t="20943" r="27967" b="26504"/>
          <a:stretch/>
        </p:blipFill>
        <p:spPr bwMode="auto">
          <a:xfrm>
            <a:off x="1" y="3591276"/>
            <a:ext cx="4838846" cy="3249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14715" t="16260" r="14797" b="21171"/>
          <a:stretch/>
        </p:blipFill>
        <p:spPr bwMode="auto">
          <a:xfrm>
            <a:off x="4038261" y="3591276"/>
            <a:ext cx="5060729" cy="3218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Objeto 1"/>
          <p:cNvGraphicFramePr>
            <a:graphicFrameLocks noChangeAspect="1"/>
          </p:cNvGraphicFramePr>
          <p:nvPr>
            <p:extLst>
              <p:ext uri="{D42A27DB-BD31-4B8C-83A1-F6EECF244321}">
                <p14:modId xmlns:p14="http://schemas.microsoft.com/office/powerpoint/2010/main" val="3109920326"/>
              </p:ext>
            </p:extLst>
          </p:nvPr>
        </p:nvGraphicFramePr>
        <p:xfrm>
          <a:off x="-31509" y="5816892"/>
          <a:ext cx="1723189" cy="950334"/>
        </p:xfrm>
        <a:graphic>
          <a:graphicData uri="http://schemas.openxmlformats.org/presentationml/2006/ole">
            <mc:AlternateContent xmlns:mc="http://schemas.openxmlformats.org/markup-compatibility/2006">
              <mc:Choice xmlns:v="urn:schemas-microsoft-com:vml" Requires="v">
                <p:oleObj spid="_x0000_s8234" name="Objeto de Shell de Gerenciador" showAsIcon="1" r:id="rId8" imgW="1244880" imgH="685800" progId="Package">
                  <p:embed/>
                </p:oleObj>
              </mc:Choice>
              <mc:Fallback>
                <p:oleObj name="Objeto de Shell de Gerenciador" showAsIcon="1" r:id="rId8" imgW="1244880" imgH="685800" progId="Package">
                  <p:embed/>
                  <p:pic>
                    <p:nvPicPr>
                      <p:cNvPr id="0" name="Objeto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509" y="5816892"/>
                        <a:ext cx="1723189" cy="950334"/>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388125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Cabo comando rompido</a:t>
            </a:r>
            <a:endParaRPr lang="pt-BR" dirty="0"/>
          </a:p>
        </p:txBody>
      </p:sp>
      <p:sp>
        <p:nvSpPr>
          <p:cNvPr id="3" name="Espaço Reservado para Conteúdo 2"/>
          <p:cNvSpPr>
            <a:spLocks noGrp="1"/>
          </p:cNvSpPr>
          <p:nvPr>
            <p:ph idx="1"/>
          </p:nvPr>
        </p:nvSpPr>
        <p:spPr/>
        <p:txBody>
          <a:bodyPr/>
          <a:lstStyle/>
          <a:p>
            <a:endParaRPr lang="pt-BR"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057" t="22114" r="30406" b="9464"/>
          <a:stretch/>
        </p:blipFill>
        <p:spPr bwMode="auto">
          <a:xfrm>
            <a:off x="467544" y="1556792"/>
            <a:ext cx="3958248"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1219" t="22244" r="31031" b="11110"/>
          <a:stretch/>
        </p:blipFill>
        <p:spPr bwMode="auto">
          <a:xfrm>
            <a:off x="4437422" y="1556792"/>
            <a:ext cx="4239034"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55563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dirty="0"/>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968" t="8846" r="4797" b="11154"/>
          <a:stretch/>
        </p:blipFill>
        <p:spPr bwMode="auto">
          <a:xfrm>
            <a:off x="463015" y="260648"/>
            <a:ext cx="4004522" cy="3099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5104" t="6105" r="15546" b="11944"/>
          <a:stretch/>
        </p:blipFill>
        <p:spPr bwMode="auto">
          <a:xfrm>
            <a:off x="4467537" y="260648"/>
            <a:ext cx="4196499" cy="3099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15041" t="10277" r="15041" b="15447"/>
          <a:stretch/>
        </p:blipFill>
        <p:spPr bwMode="auto">
          <a:xfrm>
            <a:off x="463016" y="3360054"/>
            <a:ext cx="4004521" cy="2949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14715" t="15870" r="21463" b="21301"/>
          <a:stretch/>
        </p:blipFill>
        <p:spPr bwMode="auto">
          <a:xfrm>
            <a:off x="4455875" y="3360054"/>
            <a:ext cx="4208161" cy="2949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88878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dirty="0"/>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886" t="21073" r="28293" b="26244"/>
          <a:stretch/>
        </p:blipFill>
        <p:spPr bwMode="auto">
          <a:xfrm>
            <a:off x="236255" y="332655"/>
            <a:ext cx="4191729" cy="3149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9188" t="17040" r="32357" b="35089"/>
          <a:stretch/>
        </p:blipFill>
        <p:spPr bwMode="auto">
          <a:xfrm>
            <a:off x="4427983" y="260648"/>
            <a:ext cx="4665693" cy="3377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15284" t="15349" r="26992" b="11285"/>
          <a:stretch/>
        </p:blipFill>
        <p:spPr bwMode="auto">
          <a:xfrm>
            <a:off x="236255" y="3208736"/>
            <a:ext cx="4191729" cy="306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l="13208" t="26797" r="5262" b="27652"/>
          <a:stretch/>
        </p:blipFill>
        <p:spPr bwMode="auto">
          <a:xfrm>
            <a:off x="4427984" y="3208736"/>
            <a:ext cx="4665693" cy="306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47348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Pátio aeroporto e pit de abastecimento de combustível</a:t>
            </a:r>
            <a:endParaRPr lang="pt-BR" dirty="0"/>
          </a:p>
        </p:txBody>
      </p:sp>
      <p:sp>
        <p:nvSpPr>
          <p:cNvPr id="3" name="Espaço Reservado para Conteúdo 2"/>
          <p:cNvSpPr>
            <a:spLocks noGrp="1"/>
          </p:cNvSpPr>
          <p:nvPr>
            <p:ph idx="1"/>
          </p:nvPr>
        </p:nvSpPr>
        <p:spPr/>
        <p:txBody>
          <a:bodyPr/>
          <a:lstStyle/>
          <a:p>
            <a:endParaRPr lang="pt-BR" dirty="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316" t="19506" r="41590" b="16712"/>
          <a:stretch/>
        </p:blipFill>
        <p:spPr bwMode="auto">
          <a:xfrm>
            <a:off x="467545" y="1628800"/>
            <a:ext cx="3888432"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7805" t="20553" r="28572" b="26401"/>
          <a:stretch/>
        </p:blipFill>
        <p:spPr bwMode="auto">
          <a:xfrm>
            <a:off x="4274811" y="1628800"/>
            <a:ext cx="4462152"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46943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dirty="0"/>
          </a:p>
        </p:txBody>
      </p:sp>
      <p:pic>
        <p:nvPicPr>
          <p:cNvPr id="717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5447" t="22374" r="35854" b="13886"/>
          <a:stretch/>
        </p:blipFill>
        <p:spPr bwMode="auto">
          <a:xfrm>
            <a:off x="395536" y="260648"/>
            <a:ext cx="4320480" cy="5997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36341" t="11317" r="11300" b="14016"/>
          <a:stretch/>
        </p:blipFill>
        <p:spPr bwMode="auto">
          <a:xfrm>
            <a:off x="4211960" y="260649"/>
            <a:ext cx="4536504" cy="5997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Objeto 3"/>
          <p:cNvGraphicFramePr>
            <a:graphicFrameLocks noChangeAspect="1"/>
          </p:cNvGraphicFramePr>
          <p:nvPr>
            <p:extLst>
              <p:ext uri="{D42A27DB-BD31-4B8C-83A1-F6EECF244321}">
                <p14:modId xmlns:p14="http://schemas.microsoft.com/office/powerpoint/2010/main" val="3943645282"/>
              </p:ext>
            </p:extLst>
          </p:nvPr>
        </p:nvGraphicFramePr>
        <p:xfrm>
          <a:off x="6731094" y="5649349"/>
          <a:ext cx="2017370" cy="596667"/>
        </p:xfrm>
        <a:graphic>
          <a:graphicData uri="http://schemas.openxmlformats.org/presentationml/2006/ole">
            <mc:AlternateContent xmlns:mc="http://schemas.openxmlformats.org/markup-compatibility/2006">
              <mc:Choice xmlns:v="urn:schemas-microsoft-com:vml" Requires="v">
                <p:oleObj spid="_x0000_s7208" name="Objeto de Shell de Gerenciador" showAsIcon="1" r:id="rId6" imgW="2324160" imgH="686880" progId="Package">
                  <p:embed/>
                </p:oleObj>
              </mc:Choice>
              <mc:Fallback>
                <p:oleObj name="Objeto de Shell de Gerenciador" showAsIcon="1" r:id="rId6" imgW="2324160" imgH="686880" progId="Package">
                  <p:embed/>
                  <p:pic>
                    <p:nvPicPr>
                      <p:cNvPr id="0" name=""/>
                      <p:cNvPicPr/>
                      <p:nvPr/>
                    </p:nvPicPr>
                    <p:blipFill>
                      <a:blip r:embed="rId7"/>
                      <a:stretch>
                        <a:fillRect/>
                      </a:stretch>
                    </p:blipFill>
                    <p:spPr>
                      <a:xfrm>
                        <a:off x="6731094" y="5649349"/>
                        <a:ext cx="2017370" cy="596667"/>
                      </a:xfrm>
                      <a:prstGeom prst="rect">
                        <a:avLst/>
                      </a:prstGeom>
                    </p:spPr>
                  </p:pic>
                </p:oleObj>
              </mc:Fallback>
            </mc:AlternateContent>
          </a:graphicData>
        </a:graphic>
      </p:graphicFrame>
    </p:spTree>
    <p:extLst>
      <p:ext uri="{BB962C8B-B14F-4D97-AF65-F5344CB8AC3E}">
        <p14:creationId xmlns:p14="http://schemas.microsoft.com/office/powerpoint/2010/main" val="3221250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dirty="0"/>
          </a:p>
        </p:txBody>
      </p:sp>
      <p:graphicFrame>
        <p:nvGraphicFramePr>
          <p:cNvPr id="4" name="Objeto 3"/>
          <p:cNvGraphicFramePr>
            <a:graphicFrameLocks noChangeAspect="1"/>
          </p:cNvGraphicFramePr>
          <p:nvPr>
            <p:extLst>
              <p:ext uri="{D42A27DB-BD31-4B8C-83A1-F6EECF244321}">
                <p14:modId xmlns:p14="http://schemas.microsoft.com/office/powerpoint/2010/main" val="2120241677"/>
              </p:ext>
            </p:extLst>
          </p:nvPr>
        </p:nvGraphicFramePr>
        <p:xfrm>
          <a:off x="539552" y="2708920"/>
          <a:ext cx="2650961" cy="1460734"/>
        </p:xfrm>
        <a:graphic>
          <a:graphicData uri="http://schemas.openxmlformats.org/presentationml/2006/ole">
            <mc:AlternateContent xmlns:mc="http://schemas.openxmlformats.org/markup-compatibility/2006">
              <mc:Choice xmlns:v="urn:schemas-microsoft-com:vml" Requires="v">
                <p:oleObj spid="_x0000_s2170" name="Objeto de Shell de Gerenciador" showAsIcon="1" r:id="rId3" imgW="1244880" imgH="685800" progId="Package">
                  <p:embed/>
                </p:oleObj>
              </mc:Choice>
              <mc:Fallback>
                <p:oleObj name="Objeto de Shell de Gerenciador" showAsIcon="1" r:id="rId3" imgW="1244880" imgH="685800" progId="Package">
                  <p:embed/>
                  <p:pic>
                    <p:nvPicPr>
                      <p:cNvPr id="0" name=""/>
                      <p:cNvPicPr/>
                      <p:nvPr/>
                    </p:nvPicPr>
                    <p:blipFill>
                      <a:blip r:embed="rId4"/>
                      <a:stretch>
                        <a:fillRect/>
                      </a:stretch>
                    </p:blipFill>
                    <p:spPr>
                      <a:xfrm>
                        <a:off x="539552" y="2708920"/>
                        <a:ext cx="2650961" cy="1460734"/>
                      </a:xfrm>
                      <a:prstGeom prst="rect">
                        <a:avLst/>
                      </a:prstGeom>
                    </p:spPr>
                  </p:pic>
                </p:oleObj>
              </mc:Fallback>
            </mc:AlternateContent>
          </a:graphicData>
        </a:graphic>
      </p:graphicFrame>
      <p:graphicFrame>
        <p:nvGraphicFramePr>
          <p:cNvPr id="5" name="Objeto 4"/>
          <p:cNvGraphicFramePr>
            <a:graphicFrameLocks noChangeAspect="1"/>
          </p:cNvGraphicFramePr>
          <p:nvPr>
            <p:extLst>
              <p:ext uri="{D42A27DB-BD31-4B8C-83A1-F6EECF244321}">
                <p14:modId xmlns:p14="http://schemas.microsoft.com/office/powerpoint/2010/main" val="3882643961"/>
              </p:ext>
            </p:extLst>
          </p:nvPr>
        </p:nvGraphicFramePr>
        <p:xfrm>
          <a:off x="4427984" y="3140968"/>
          <a:ext cx="2324100" cy="918964"/>
        </p:xfrm>
        <a:graphic>
          <a:graphicData uri="http://schemas.openxmlformats.org/presentationml/2006/ole">
            <mc:AlternateContent xmlns:mc="http://schemas.openxmlformats.org/markup-compatibility/2006">
              <mc:Choice xmlns:v="urn:schemas-microsoft-com:vml" Requires="v">
                <p:oleObj spid="_x0000_s2171" name="Objeto de Shell de Gerenciador" showAsIcon="1" r:id="rId5" imgW="2324160" imgH="686880" progId="Package">
                  <p:embed/>
                </p:oleObj>
              </mc:Choice>
              <mc:Fallback>
                <p:oleObj name="Objeto de Shell de Gerenciador" showAsIcon="1" r:id="rId5" imgW="2324160" imgH="686880" progId="Package">
                  <p:embed/>
                  <p:pic>
                    <p:nvPicPr>
                      <p:cNvPr id="0" name=""/>
                      <p:cNvPicPr/>
                      <p:nvPr/>
                    </p:nvPicPr>
                    <p:blipFill>
                      <a:blip r:embed="rId6"/>
                      <a:stretch>
                        <a:fillRect/>
                      </a:stretch>
                    </p:blipFill>
                    <p:spPr>
                      <a:xfrm>
                        <a:off x="4427984" y="3140968"/>
                        <a:ext cx="2324100" cy="918964"/>
                      </a:xfrm>
                      <a:prstGeom prst="rect">
                        <a:avLst/>
                      </a:prstGeom>
                    </p:spPr>
                  </p:pic>
                </p:oleObj>
              </mc:Fallback>
            </mc:AlternateContent>
          </a:graphicData>
        </a:graphic>
      </p:graphicFrame>
    </p:spTree>
    <p:extLst>
      <p:ext uri="{BB962C8B-B14F-4D97-AF65-F5344CB8AC3E}">
        <p14:creationId xmlns:p14="http://schemas.microsoft.com/office/powerpoint/2010/main" val="794949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7544" y="548680"/>
            <a:ext cx="8229600" cy="720080"/>
          </a:xfrm>
        </p:spPr>
        <p:txBody>
          <a:bodyPr>
            <a:noAutofit/>
          </a:bodyPr>
          <a:lstStyle/>
          <a:p>
            <a:r>
              <a:rPr lang="pt-BR" sz="2400" dirty="0" smtClean="0"/>
              <a:t/>
            </a:r>
            <a:br>
              <a:rPr lang="pt-BR" sz="2400" dirty="0" smtClean="0"/>
            </a:br>
            <a:r>
              <a:rPr lang="pt-BR" sz="2400" dirty="0"/>
              <a:t/>
            </a:r>
            <a:br>
              <a:rPr lang="pt-BR" sz="2400" dirty="0"/>
            </a:br>
            <a:r>
              <a:rPr lang="pt-BR" sz="2400" dirty="0" smtClean="0"/>
              <a:t>RESUMO </a:t>
            </a:r>
            <a:r>
              <a:rPr lang="pt-BR" sz="2400" dirty="0"/>
              <a:t>DOS PROCEDIMENTOS DE MANUTENÇÃO DE AERONAVE EM TRANSITO ACORDO AMM</a:t>
            </a:r>
            <a:r>
              <a:rPr lang="pt-BR" sz="4000" dirty="0"/>
              <a:t/>
            </a:r>
            <a:br>
              <a:rPr lang="pt-BR" sz="4000" dirty="0"/>
            </a:br>
            <a:endParaRPr lang="pt-BR" sz="4000" dirty="0"/>
          </a:p>
        </p:txBody>
      </p:sp>
      <p:sp>
        <p:nvSpPr>
          <p:cNvPr id="3" name="Espaço Reservado para Conteúdo 2"/>
          <p:cNvSpPr>
            <a:spLocks noGrp="1"/>
          </p:cNvSpPr>
          <p:nvPr>
            <p:ph idx="1"/>
          </p:nvPr>
        </p:nvSpPr>
        <p:spPr/>
        <p:txBody>
          <a:bodyPr>
            <a:normAutofit fontScale="77500" lnSpcReduction="20000"/>
          </a:bodyPr>
          <a:lstStyle/>
          <a:p>
            <a:r>
              <a:rPr lang="pt-BR" dirty="0" smtClean="0"/>
              <a:t>•</a:t>
            </a:r>
            <a:r>
              <a:rPr lang="pt-BR" dirty="0"/>
              <a:t>	AMM 05-51-29/201 EXCEEDING MAXIMUM NOSE LANDING GEAR TOWING ANGLE OR MAXIMUM TOWING LOAD (CONDITIONAL INSPECTION) - MAINTENANCE PRACTICES;</a:t>
            </a:r>
          </a:p>
          <a:p>
            <a:r>
              <a:rPr lang="pt-BR" dirty="0"/>
              <a:t>•	AMM TASK 09-11-00-580-801 Maintenance </a:t>
            </a:r>
            <a:r>
              <a:rPr lang="pt-BR" dirty="0" err="1"/>
              <a:t>Towing</a:t>
            </a:r>
            <a:r>
              <a:rPr lang="pt-BR" dirty="0"/>
              <a:t>;</a:t>
            </a:r>
          </a:p>
          <a:p>
            <a:r>
              <a:rPr lang="pt-BR" dirty="0"/>
              <a:t>•	AMM TASK 09-11-00-580-802 </a:t>
            </a:r>
            <a:r>
              <a:rPr lang="pt-BR" dirty="0" err="1"/>
              <a:t>Pushback</a:t>
            </a:r>
            <a:r>
              <a:rPr lang="pt-BR" dirty="0"/>
              <a:t>/</a:t>
            </a:r>
            <a:r>
              <a:rPr lang="pt-BR" dirty="0" err="1"/>
              <a:t>Dispatch</a:t>
            </a:r>
            <a:r>
              <a:rPr lang="pt-BR" dirty="0"/>
              <a:t> </a:t>
            </a:r>
            <a:r>
              <a:rPr lang="pt-BR" dirty="0" err="1"/>
              <a:t>Towing</a:t>
            </a:r>
            <a:r>
              <a:rPr lang="pt-BR" dirty="0"/>
              <a:t>;</a:t>
            </a:r>
          </a:p>
          <a:p>
            <a:r>
              <a:rPr lang="pt-BR" dirty="0"/>
              <a:t>•	AMM TASK 09-11-00-580-803 </a:t>
            </a:r>
            <a:r>
              <a:rPr lang="pt-BR" dirty="0" err="1"/>
              <a:t>Towing</a:t>
            </a:r>
            <a:r>
              <a:rPr lang="pt-BR" dirty="0"/>
              <a:t> </a:t>
            </a:r>
            <a:r>
              <a:rPr lang="pt-BR" dirty="0" err="1"/>
              <a:t>the</a:t>
            </a:r>
            <a:r>
              <a:rPr lang="pt-BR" dirty="0"/>
              <a:t> </a:t>
            </a:r>
            <a:r>
              <a:rPr lang="pt-BR" dirty="0" err="1"/>
              <a:t>Airplane</a:t>
            </a:r>
            <a:r>
              <a:rPr lang="pt-BR" dirty="0"/>
              <a:t> in High </a:t>
            </a:r>
            <a:r>
              <a:rPr lang="pt-BR" dirty="0" err="1"/>
              <a:t>Winds</a:t>
            </a:r>
            <a:r>
              <a:rPr lang="pt-BR" dirty="0"/>
              <a:t>;</a:t>
            </a:r>
          </a:p>
          <a:p>
            <a:r>
              <a:rPr lang="pt-BR" dirty="0"/>
              <a:t>•	AMM TASK 12-11-00-650-801 </a:t>
            </a:r>
            <a:r>
              <a:rPr lang="pt-BR" dirty="0" err="1"/>
              <a:t>Precautions</a:t>
            </a:r>
            <a:r>
              <a:rPr lang="pt-BR" dirty="0"/>
              <a:t> </a:t>
            </a:r>
            <a:r>
              <a:rPr lang="pt-BR" dirty="0" err="1"/>
              <a:t>and</a:t>
            </a:r>
            <a:r>
              <a:rPr lang="pt-BR" dirty="0"/>
              <a:t> </a:t>
            </a:r>
            <a:r>
              <a:rPr lang="pt-BR" dirty="0" err="1"/>
              <a:t>Limits</a:t>
            </a:r>
            <a:r>
              <a:rPr lang="pt-BR" dirty="0"/>
              <a:t> for </a:t>
            </a:r>
            <a:r>
              <a:rPr lang="pt-BR" dirty="0" err="1"/>
              <a:t>the</a:t>
            </a:r>
            <a:r>
              <a:rPr lang="pt-BR" dirty="0"/>
              <a:t> </a:t>
            </a:r>
            <a:r>
              <a:rPr lang="pt-BR" dirty="0" err="1"/>
              <a:t>Refuel</a:t>
            </a:r>
            <a:r>
              <a:rPr lang="pt-BR" dirty="0"/>
              <a:t> </a:t>
            </a:r>
            <a:r>
              <a:rPr lang="pt-BR" dirty="0" err="1"/>
              <a:t>Operation</a:t>
            </a:r>
            <a:r>
              <a:rPr lang="pt-BR" dirty="0"/>
              <a:t>;</a:t>
            </a:r>
          </a:p>
          <a:p>
            <a:r>
              <a:rPr lang="pt-BR" dirty="0"/>
              <a:t>•	AMM TASK 12-11-00-650-807 Prepare </a:t>
            </a:r>
            <a:r>
              <a:rPr lang="pt-BR" dirty="0" err="1"/>
              <a:t>the</a:t>
            </a:r>
            <a:r>
              <a:rPr lang="pt-BR" dirty="0"/>
              <a:t> </a:t>
            </a:r>
            <a:r>
              <a:rPr lang="pt-BR" dirty="0" err="1"/>
              <a:t>Airplane</a:t>
            </a:r>
            <a:r>
              <a:rPr lang="pt-BR" dirty="0"/>
              <a:t> for a </a:t>
            </a:r>
            <a:r>
              <a:rPr lang="pt-BR" dirty="0" err="1"/>
              <a:t>Refuel</a:t>
            </a:r>
            <a:r>
              <a:rPr lang="pt-BR" dirty="0"/>
              <a:t> </a:t>
            </a:r>
            <a:r>
              <a:rPr lang="pt-BR" dirty="0" err="1"/>
              <a:t>Operation</a:t>
            </a:r>
            <a:r>
              <a:rPr lang="pt-BR" dirty="0"/>
              <a:t>;</a:t>
            </a:r>
          </a:p>
          <a:p>
            <a:r>
              <a:rPr lang="pt-BR" dirty="0"/>
              <a:t>•	AMM TASK 12-11-00-650-802 </a:t>
            </a:r>
            <a:r>
              <a:rPr lang="pt-BR" dirty="0" err="1"/>
              <a:t>Pressure</a:t>
            </a:r>
            <a:r>
              <a:rPr lang="pt-BR" dirty="0"/>
              <a:t> </a:t>
            </a:r>
            <a:r>
              <a:rPr lang="pt-BR" dirty="0" err="1"/>
              <a:t>Refuel</a:t>
            </a:r>
            <a:r>
              <a:rPr lang="pt-BR" dirty="0"/>
              <a:t> Procedure;</a:t>
            </a:r>
          </a:p>
          <a:p>
            <a:endParaRPr lang="pt-BR" dirty="0"/>
          </a:p>
          <a:p>
            <a:endParaRPr lang="pt-BR" dirty="0"/>
          </a:p>
          <a:p>
            <a:endParaRPr lang="pt-BR" dirty="0"/>
          </a:p>
        </p:txBody>
      </p:sp>
    </p:spTree>
    <p:extLst>
      <p:ext uri="{BB962C8B-B14F-4D97-AF65-F5344CB8AC3E}">
        <p14:creationId xmlns:p14="http://schemas.microsoft.com/office/powerpoint/2010/main" val="7626265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Quem é esse profissional?</a:t>
            </a:r>
            <a:endParaRPr lang="pt-BR"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58489" y="1268760"/>
            <a:ext cx="7901943"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42859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l"/>
            <a:r>
              <a:rPr lang="pt-BR" dirty="0" smtClean="0"/>
              <a:t>Considerações:</a:t>
            </a:r>
            <a:endParaRPr lang="pt-BR" dirty="0"/>
          </a:p>
        </p:txBody>
      </p:sp>
      <p:sp>
        <p:nvSpPr>
          <p:cNvPr id="3" name="Espaço Reservado para Conteúdo 2"/>
          <p:cNvSpPr>
            <a:spLocks noGrp="1"/>
          </p:cNvSpPr>
          <p:nvPr>
            <p:ph idx="1"/>
          </p:nvPr>
        </p:nvSpPr>
        <p:spPr/>
        <p:txBody>
          <a:bodyPr>
            <a:normAutofit fontScale="85000" lnSpcReduction="20000"/>
          </a:bodyPr>
          <a:lstStyle/>
          <a:p>
            <a:pPr algn="just"/>
            <a:r>
              <a:rPr lang="pt-BR" dirty="0" smtClean="0"/>
              <a:t>Como o próprio manual diz, estes procedimentos são práticas de manutenção e são previstos no Manual de Manutenção das Aeronaves devendo ser cumpridos por profissional habilitado (MMA) pois envolvem cuidados e conhecimentos adquiridos com tal formação. Exemplos de </a:t>
            </a:r>
            <a:r>
              <a:rPr lang="pt-BR" dirty="0" err="1" smtClean="0"/>
              <a:t>caution</a:t>
            </a:r>
            <a:r>
              <a:rPr lang="pt-BR" dirty="0" smtClean="0"/>
              <a:t>:</a:t>
            </a:r>
          </a:p>
          <a:p>
            <a:pPr algn="just"/>
            <a:endParaRPr lang="pt-BR" dirty="0" smtClean="0"/>
          </a:p>
          <a:p>
            <a:pPr algn="just"/>
            <a:r>
              <a:rPr lang="en-US" sz="2400" u="sng" dirty="0"/>
              <a:t>WARNING:</a:t>
            </a:r>
            <a:r>
              <a:rPr lang="en-US" sz="2400" dirty="0"/>
              <a:t>  WHEN YOU WILL USE A TOWBAR TO MOVE THE AIRPLANE IN HIGH WINDS, INSERT THE STEERING LOCKOUT PIN (TOWPIN) BEFORE YOU CONNECT THE TOWBAR. THE TOWBAR COULD MOVE AND CAUSE INJURY TO PERSONS OR DAMAGE TO EQUIPMENT.</a:t>
            </a:r>
          </a:p>
          <a:p>
            <a:pPr algn="just"/>
            <a:r>
              <a:rPr lang="en-US" sz="2400" u="sng" dirty="0"/>
              <a:t>WARNING:</a:t>
            </a:r>
            <a:r>
              <a:rPr lang="en-US" sz="2400" dirty="0"/>
              <a:t>  ONLY USE THE CORRECT PIN FOR THE AIRPLANE MODEL. IF YOU USE AN INCORRECT PIN, THE HYDRAULIC STEERING CAN OPERATE. THIS CAN CAUSE INJURIES TO PERSONNEL AND DAMAGE TO EQUIPMENT.</a:t>
            </a:r>
          </a:p>
          <a:p>
            <a:pPr algn="just"/>
            <a:endParaRPr lang="pt-BR" dirty="0" smtClean="0"/>
          </a:p>
          <a:p>
            <a:pPr algn="just"/>
            <a:endParaRPr lang="pt-BR" dirty="0" smtClean="0"/>
          </a:p>
          <a:p>
            <a:pPr algn="just"/>
            <a:endParaRPr lang="pt-BR" dirty="0"/>
          </a:p>
        </p:txBody>
      </p:sp>
    </p:spTree>
    <p:extLst>
      <p:ext uri="{BB962C8B-B14F-4D97-AF65-F5344CB8AC3E}">
        <p14:creationId xmlns:p14="http://schemas.microsoft.com/office/powerpoint/2010/main" val="11315814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u="sng" dirty="0" smtClean="0">
                <a:effectLst/>
              </a:rPr>
              <a:t/>
            </a:r>
            <a:br>
              <a:rPr lang="pt-BR" u="sng" dirty="0" smtClean="0">
                <a:effectLst/>
              </a:rPr>
            </a:br>
            <a:r>
              <a:rPr lang="pt-BR" u="sng" dirty="0" smtClean="0">
                <a:effectLst/>
              </a:rPr>
              <a:t>Resumo </a:t>
            </a:r>
            <a:r>
              <a:rPr lang="pt-BR" u="sng" dirty="0">
                <a:effectLst/>
              </a:rPr>
              <a:t>dos relatórios do CENIPA</a:t>
            </a:r>
            <a:r>
              <a:rPr lang="pt-BR" dirty="0">
                <a:effectLst/>
              </a:rPr>
              <a:t/>
            </a:r>
            <a:br>
              <a:rPr lang="pt-BR" dirty="0">
                <a:effectLst/>
              </a:rPr>
            </a:br>
            <a:endParaRPr lang="pt-BR" dirty="0"/>
          </a:p>
        </p:txBody>
      </p:sp>
      <p:sp>
        <p:nvSpPr>
          <p:cNvPr id="3" name="Espaço Reservado para Conteúdo 2"/>
          <p:cNvSpPr>
            <a:spLocks noGrp="1"/>
          </p:cNvSpPr>
          <p:nvPr>
            <p:ph idx="1"/>
          </p:nvPr>
        </p:nvSpPr>
        <p:spPr/>
        <p:txBody>
          <a:bodyPr>
            <a:normAutofit fontScale="62500" lnSpcReduction="20000"/>
          </a:bodyPr>
          <a:lstStyle/>
          <a:p>
            <a:r>
              <a:rPr lang="pt-BR" dirty="0" smtClean="0">
                <a:hlinkClick r:id="rId2" action="ppaction://hlinkfile"/>
              </a:rPr>
              <a:t>RELATÓRIOS DO CENIPA\pr_mbk_17_07_2007 - TAM.pdf</a:t>
            </a:r>
            <a:endParaRPr lang="pt-BR" dirty="0" smtClean="0"/>
          </a:p>
          <a:p>
            <a:r>
              <a:rPr lang="pt-BR" dirty="0" smtClean="0">
                <a:hlinkClick r:id="rId3" action="ppaction://hlinkfile"/>
              </a:rPr>
              <a:t>RELATÓRIOS DO CENIPA\pr_nob_13_07_11 - NOAR.pdf</a:t>
            </a:r>
            <a:endParaRPr lang="pt-BR" dirty="0" smtClean="0"/>
          </a:p>
          <a:p>
            <a:pPr marL="137160" indent="0">
              <a:buNone/>
            </a:pPr>
            <a:endParaRPr lang="pt-BR" dirty="0"/>
          </a:p>
          <a:p>
            <a:pPr algn="just"/>
            <a:r>
              <a:rPr lang="pt-BR" dirty="0" smtClean="0"/>
              <a:t>Conforme </a:t>
            </a:r>
            <a:r>
              <a:rPr lang="pt-BR" dirty="0"/>
              <a:t>observado </a:t>
            </a:r>
            <a:r>
              <a:rPr lang="pt-BR" dirty="0" smtClean="0"/>
              <a:t>acima, </a:t>
            </a:r>
            <a:r>
              <a:rPr lang="pt-BR" dirty="0"/>
              <a:t>fica claro, baseado nas recomendações dos relatórios do CENIPA a influência direta </a:t>
            </a:r>
            <a:r>
              <a:rPr lang="pt-BR" dirty="0" smtClean="0"/>
              <a:t>da nossa estrutura aeroportuária e dos </a:t>
            </a:r>
            <a:r>
              <a:rPr lang="pt-BR" dirty="0"/>
              <a:t>nossos órgãos reguladores e fiscalizadores (INFRAERO/ANAC) nos acidentes aéreos catastróficos. Isso demonstra o quanto precisamos </a:t>
            </a:r>
            <a:r>
              <a:rPr lang="pt-BR" dirty="0" smtClean="0"/>
              <a:t>melhorar </a:t>
            </a:r>
            <a:r>
              <a:rPr lang="pt-BR" dirty="0"/>
              <a:t>nossa infraestrutura e nossos processos na aviação civil comercial, tornando a figura do mecânico de pista extremamente importante e indispensável, uma vez que acompanhamos e intervimos diariamente durante todo o tempo da aeronave em solo</a:t>
            </a:r>
            <a:r>
              <a:rPr lang="pt-BR" dirty="0" smtClean="0"/>
              <a:t>. Talvez um dia a presença do mecânico ao lado das aeronaves em solo não seja mais necessária, mas garanto que estamos a nos luz disso ocorrer no Brasil, visto que temos todo um sistema contribuinte para que os acidentes aéreos aconteçam e dispensar esse profissional das operações de solo representa um verdadeiro atentado a segurança da aviação neste país. Para </a:t>
            </a:r>
            <a:r>
              <a:rPr lang="pt-BR" dirty="0"/>
              <a:t>entendermos melhor como essas intervenções se dão, </a:t>
            </a:r>
            <a:r>
              <a:rPr lang="pt-BR" dirty="0" smtClean="0"/>
              <a:t>segue um </a:t>
            </a:r>
            <a:r>
              <a:rPr lang="pt-BR" dirty="0"/>
              <a:t>exemplo abaixo</a:t>
            </a:r>
            <a:r>
              <a:rPr lang="pt-BR" dirty="0" smtClean="0"/>
              <a:t>:</a:t>
            </a:r>
            <a:endParaRPr lang="pt-BR" dirty="0"/>
          </a:p>
        </p:txBody>
      </p:sp>
    </p:spTree>
    <p:extLst>
      <p:ext uri="{BB962C8B-B14F-4D97-AF65-F5344CB8AC3E}">
        <p14:creationId xmlns:p14="http://schemas.microsoft.com/office/powerpoint/2010/main" val="8264624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EVENTO</a:t>
            </a:r>
            <a:endParaRPr lang="pt-BR" dirty="0"/>
          </a:p>
        </p:txBody>
      </p:sp>
      <p:sp>
        <p:nvSpPr>
          <p:cNvPr id="3" name="Espaço Reservado para Conteúdo 2"/>
          <p:cNvSpPr>
            <a:spLocks noGrp="1"/>
          </p:cNvSpPr>
          <p:nvPr>
            <p:ph idx="1"/>
          </p:nvPr>
        </p:nvSpPr>
        <p:spPr>
          <a:xfrm>
            <a:off x="457200" y="1600200"/>
            <a:ext cx="8229600" cy="4997152"/>
          </a:xfrm>
        </p:spPr>
        <p:txBody>
          <a:bodyPr>
            <a:noAutofit/>
          </a:bodyPr>
          <a:lstStyle/>
          <a:p>
            <a:pPr algn="just"/>
            <a:r>
              <a:rPr lang="pt-BR" sz="1600" b="1" dirty="0"/>
              <a:t>EVENTO</a:t>
            </a:r>
            <a:r>
              <a:rPr lang="pt-BR" sz="1600" dirty="0"/>
              <a:t> - Atropelamento do balizamento provisório pela aeronave no aeroporto internacional Pinto Martins em Fortaleza.</a:t>
            </a:r>
          </a:p>
          <a:p>
            <a:pPr algn="just"/>
            <a:r>
              <a:rPr lang="pt-BR" sz="1600" b="1" dirty="0"/>
              <a:t>DATA </a:t>
            </a:r>
            <a:r>
              <a:rPr lang="pt-BR" sz="1600" dirty="0"/>
              <a:t>- 30/11/2015</a:t>
            </a:r>
          </a:p>
          <a:p>
            <a:pPr algn="just"/>
            <a:r>
              <a:rPr lang="pt-BR" sz="1600" b="1" dirty="0"/>
              <a:t>AQD</a:t>
            </a:r>
            <a:r>
              <a:rPr lang="pt-BR" sz="1600" dirty="0"/>
              <a:t> - </a:t>
            </a:r>
            <a:r>
              <a:rPr lang="pt-BR" sz="1600" dirty="0">
                <a:hlinkClick r:id="rId2"/>
              </a:rPr>
              <a:t>E-REP3658-15</a:t>
            </a:r>
            <a:r>
              <a:rPr lang="pt-BR" sz="1600" dirty="0"/>
              <a:t> </a:t>
            </a:r>
          </a:p>
          <a:p>
            <a:pPr algn="just"/>
            <a:r>
              <a:rPr lang="pt-BR" sz="1600" b="1" dirty="0"/>
              <a:t>RTA</a:t>
            </a:r>
            <a:r>
              <a:rPr lang="pt-BR" sz="1600" dirty="0"/>
              <a:t> - 100'703'930</a:t>
            </a:r>
          </a:p>
          <a:p>
            <a:pPr algn="just"/>
            <a:r>
              <a:rPr lang="pt-BR" sz="1600" b="1" dirty="0"/>
              <a:t>DESCRIÇÃO</a:t>
            </a:r>
            <a:r>
              <a:rPr lang="pt-BR" sz="1600" dirty="0"/>
              <a:t> - Durante estacionamento da aeronave na ponte 8 a mesma atropelou um balizamento provisório colocado pela </a:t>
            </a:r>
            <a:r>
              <a:rPr lang="pt-BR" sz="1600" dirty="0" smtClean="0"/>
              <a:t>Infraero para sinalizar o desvio </a:t>
            </a:r>
            <a:r>
              <a:rPr lang="pt-BR" sz="1600" dirty="0"/>
              <a:t>de um buraco na pista de taxi, provocando o corte do pneu causando sua substituição. Os tripulantes informaram que não estavam avisados deste balizamento provisório e que o mesmo não constava no NOTAM, o que acabou colocando em risco a operação de taxiamento.</a:t>
            </a:r>
          </a:p>
          <a:p>
            <a:pPr algn="just"/>
            <a:r>
              <a:rPr lang="pt-BR" sz="1600" b="1" dirty="0"/>
              <a:t>CONCLUSÃO</a:t>
            </a:r>
            <a:r>
              <a:rPr lang="pt-BR" sz="1600" dirty="0"/>
              <a:t> - Os pilotos não perceberam o </a:t>
            </a:r>
            <a:r>
              <a:rPr lang="pt-BR" sz="1600" dirty="0" smtClean="0"/>
              <a:t>incidente, logo </a:t>
            </a:r>
            <a:r>
              <a:rPr lang="pt-BR" sz="1600" dirty="0"/>
              <a:t>não informaram a </a:t>
            </a:r>
            <a:r>
              <a:rPr lang="pt-BR" sz="1600" dirty="0" smtClean="0"/>
              <a:t>manutenção, o </a:t>
            </a:r>
            <a:r>
              <a:rPr lang="pt-BR" sz="1600" dirty="0"/>
              <a:t>fiscal de pista da INFRAERO também não percebeu o ocorrido.  Durante a inspeção de transito do mecânico foi verificado que a roda principal número 03 da aeronave estava cravejada de </a:t>
            </a:r>
            <a:r>
              <a:rPr lang="pt-BR" sz="1600" dirty="0" smtClean="0"/>
              <a:t>vidros </a:t>
            </a:r>
            <a:r>
              <a:rPr lang="pt-BR" sz="1600" dirty="0"/>
              <a:t>da lâmpada do balizador, com corte profundo e exposição de lona, logo foi substituída</a:t>
            </a:r>
            <a:r>
              <a:rPr lang="pt-BR" sz="1600" dirty="0" smtClean="0"/>
              <a:t>. As consequências de uma possível decolagem com a aeronave em tais condições poderiam ser catastróficas, basta lembrarmos do acidente com o Concorde ou mesmo o da TAM </a:t>
            </a:r>
            <a:r>
              <a:rPr lang="pt-BR" sz="1600" smtClean="0"/>
              <a:t>em 2007, </a:t>
            </a:r>
            <a:r>
              <a:rPr lang="pt-BR" sz="1600" dirty="0" smtClean="0"/>
              <a:t>onde morreram todos a bordo.</a:t>
            </a:r>
            <a:endParaRPr lang="pt-BR" sz="1600" dirty="0"/>
          </a:p>
          <a:p>
            <a:endParaRPr lang="pt-BR" sz="1600" dirty="0"/>
          </a:p>
        </p:txBody>
      </p:sp>
    </p:spTree>
    <p:extLst>
      <p:ext uri="{BB962C8B-B14F-4D97-AF65-F5344CB8AC3E}">
        <p14:creationId xmlns:p14="http://schemas.microsoft.com/office/powerpoint/2010/main" val="18950148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effectLst/>
              </a:rPr>
              <a:t/>
            </a:r>
            <a:br>
              <a:rPr lang="pt-BR" dirty="0" smtClean="0">
                <a:effectLst/>
              </a:rPr>
            </a:br>
            <a:r>
              <a:rPr lang="pt-BR" dirty="0" smtClean="0">
                <a:effectLst/>
              </a:rPr>
              <a:t>Balizamento </a:t>
            </a:r>
            <a:r>
              <a:rPr lang="pt-BR" dirty="0">
                <a:effectLst/>
              </a:rPr>
              <a:t>provisório para desvio de um buraco na pista.</a:t>
            </a:r>
            <a:br>
              <a:rPr lang="pt-BR" dirty="0">
                <a:effectLst/>
              </a:rPr>
            </a:br>
            <a:endParaRPr lang="pt-BR" dirty="0"/>
          </a:p>
        </p:txBody>
      </p:sp>
      <p:pic>
        <p:nvPicPr>
          <p:cNvPr id="4" name="Espaço Reservado para Conteúdo 3" descr="C:\Users\rrribeiro\Desktop\Temporária\MATERIAL AVIAÇÃO\VIDEOS E FOTOS\Balizamento provisório.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634639"/>
            <a:ext cx="8229600" cy="4639646"/>
          </a:xfrm>
          <a:prstGeom prst="rect">
            <a:avLst/>
          </a:prstGeom>
          <a:noFill/>
          <a:ln>
            <a:noFill/>
          </a:ln>
        </p:spPr>
      </p:pic>
    </p:spTree>
    <p:extLst>
      <p:ext uri="{BB962C8B-B14F-4D97-AF65-F5344CB8AC3E}">
        <p14:creationId xmlns:p14="http://schemas.microsoft.com/office/powerpoint/2010/main" val="10242705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effectLst/>
              </a:rPr>
              <a:t/>
            </a:r>
            <a:br>
              <a:rPr lang="pt-BR" dirty="0" smtClean="0">
                <a:effectLst/>
              </a:rPr>
            </a:br>
            <a:r>
              <a:rPr lang="pt-BR" dirty="0" smtClean="0">
                <a:effectLst/>
              </a:rPr>
              <a:t>Marcação </a:t>
            </a:r>
            <a:r>
              <a:rPr lang="pt-BR" dirty="0">
                <a:effectLst/>
              </a:rPr>
              <a:t>confusa na interseção “L” que dá acesso as pontes.</a:t>
            </a:r>
            <a:br>
              <a:rPr lang="pt-BR" dirty="0">
                <a:effectLst/>
              </a:rPr>
            </a:br>
            <a:endParaRPr lang="pt-BR" dirty="0"/>
          </a:p>
        </p:txBody>
      </p:sp>
      <p:sp>
        <p:nvSpPr>
          <p:cNvPr id="3" name="Espaço Reservado para Conteúdo 2"/>
          <p:cNvSpPr>
            <a:spLocks noGrp="1"/>
          </p:cNvSpPr>
          <p:nvPr>
            <p:ph idx="1"/>
          </p:nvPr>
        </p:nvSpPr>
        <p:spPr/>
        <p:txBody>
          <a:bodyPr/>
          <a:lstStyle/>
          <a:p>
            <a:endParaRPr lang="pt-B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556792"/>
            <a:ext cx="8496944"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19718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effectLst/>
              </a:rPr>
              <a:t/>
            </a:r>
            <a:br>
              <a:rPr lang="pt-BR" dirty="0" smtClean="0">
                <a:effectLst/>
              </a:rPr>
            </a:br>
            <a:r>
              <a:rPr lang="pt-BR" dirty="0" smtClean="0">
                <a:effectLst/>
              </a:rPr>
              <a:t>Corte </a:t>
            </a:r>
            <a:r>
              <a:rPr lang="pt-BR" dirty="0">
                <a:effectLst/>
              </a:rPr>
              <a:t>provocado na roda principal.</a:t>
            </a:r>
            <a:br>
              <a:rPr lang="pt-BR" dirty="0">
                <a:effectLst/>
              </a:rPr>
            </a:br>
            <a:endParaRPr lang="pt-BR" dirty="0"/>
          </a:p>
        </p:txBody>
      </p:sp>
      <p:pic>
        <p:nvPicPr>
          <p:cNvPr id="4" name="Espaço Reservado para Conteúdo 3" descr="C:\Users\rrribeiro\Desktop\Temporária\MATERIAL AVIAÇÃO\VIDEOS E FOTOS\Roda PR-VBL com corte.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944783" y="1853420"/>
            <a:ext cx="3254433" cy="4202084"/>
          </a:xfrm>
          <a:prstGeom prst="rect">
            <a:avLst/>
          </a:prstGeom>
          <a:noFill/>
          <a:ln>
            <a:noFill/>
          </a:ln>
        </p:spPr>
      </p:pic>
    </p:spTree>
    <p:extLst>
      <p:ext uri="{BB962C8B-B14F-4D97-AF65-F5344CB8AC3E}">
        <p14:creationId xmlns:p14="http://schemas.microsoft.com/office/powerpoint/2010/main" val="1819436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Para refletir !!!</a:t>
            </a:r>
            <a:endParaRPr lang="pt-BR" dirty="0"/>
          </a:p>
        </p:txBody>
      </p:sp>
      <p:sp>
        <p:nvSpPr>
          <p:cNvPr id="3" name="Espaço Reservado para Conteúdo 2"/>
          <p:cNvSpPr>
            <a:spLocks noGrp="1"/>
          </p:cNvSpPr>
          <p:nvPr>
            <p:ph idx="1"/>
          </p:nvPr>
        </p:nvSpPr>
        <p:spPr>
          <a:xfrm>
            <a:off x="457200" y="1600200"/>
            <a:ext cx="8229600" cy="1108720"/>
          </a:xfrm>
        </p:spPr>
        <p:txBody>
          <a:bodyPr/>
          <a:lstStyle/>
          <a:p>
            <a:pPr marL="137160" indent="0" algn="ctr">
              <a:buNone/>
            </a:pPr>
            <a:r>
              <a:rPr lang="pt-BR" b="1" dirty="0"/>
              <a:t>"ACIDENTES AERONÁUTICOS QUASE SEMPRE COMEÇAM NO SOLO."</a:t>
            </a:r>
            <a:endParaRPr lang="pt-BR" dirty="0"/>
          </a:p>
          <a:p>
            <a:pPr marL="137160" indent="0">
              <a:buNone/>
            </a:pPr>
            <a:endParaRPr lang="pt-BR" dirty="0" smtClean="0"/>
          </a:p>
          <a:p>
            <a:pPr marL="137160" indent="0">
              <a:buNone/>
            </a:pPr>
            <a:endParaRPr lang="pt-BR" dirty="0"/>
          </a:p>
          <a:p>
            <a:pPr marL="137160" indent="0">
              <a:buNone/>
            </a:pPr>
            <a:endParaRPr lang="pt-BR" dirty="0"/>
          </a:p>
        </p:txBody>
      </p:sp>
      <p:sp>
        <p:nvSpPr>
          <p:cNvPr id="4" name="Espaço Reservado para Conteúdo 2"/>
          <p:cNvSpPr txBox="1">
            <a:spLocks/>
          </p:cNvSpPr>
          <p:nvPr/>
        </p:nvSpPr>
        <p:spPr>
          <a:xfrm>
            <a:off x="609600" y="3212976"/>
            <a:ext cx="8229600" cy="1108720"/>
          </a:xfrm>
          <a:prstGeom prst="rect">
            <a:avLst/>
          </a:prstGeom>
        </p:spPr>
        <p:txBody>
          <a:bodyPr vert="horz">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137160" indent="0">
              <a:buFont typeface="Wingdings 2"/>
              <a:buNone/>
            </a:pPr>
            <a:endParaRPr lang="pt-BR" dirty="0"/>
          </a:p>
        </p:txBody>
      </p:sp>
      <p:pic>
        <p:nvPicPr>
          <p:cNvPr id="5" name="Imagem 4" descr="cid:ii_i6ibqbmn0_14bb82b2267f277c"/>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547664" y="3501008"/>
            <a:ext cx="5976664" cy="2088232"/>
          </a:xfrm>
          <a:prstGeom prst="rect">
            <a:avLst/>
          </a:prstGeom>
          <a:noFill/>
          <a:ln>
            <a:noFill/>
          </a:ln>
        </p:spPr>
      </p:pic>
    </p:spTree>
    <p:extLst>
      <p:ext uri="{BB962C8B-B14F-4D97-AF65-F5344CB8AC3E}">
        <p14:creationId xmlns:p14="http://schemas.microsoft.com/office/powerpoint/2010/main" val="10059562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Qual a sua formação?</a:t>
            </a:r>
            <a:endParaRPr lang="pt-BR" dirty="0"/>
          </a:p>
        </p:txBody>
      </p:sp>
      <p:sp>
        <p:nvSpPr>
          <p:cNvPr id="3" name="Espaço Reservado para Conteúdo 2"/>
          <p:cNvSpPr>
            <a:spLocks noGrp="1"/>
          </p:cNvSpPr>
          <p:nvPr>
            <p:ph idx="1"/>
          </p:nvPr>
        </p:nvSpPr>
        <p:spPr/>
        <p:txBody>
          <a:bodyPr>
            <a:normAutofit/>
          </a:bodyPr>
          <a:lstStyle/>
          <a:p>
            <a:r>
              <a:rPr lang="pt-BR" dirty="0" smtClean="0"/>
              <a:t>Regulamentação RBAC 65 – CEL, GMP, AVI</a:t>
            </a:r>
          </a:p>
          <a:p>
            <a:r>
              <a:rPr lang="pt-BR" dirty="0" smtClean="0"/>
              <a:t>Escola especialista da Aeronáutica</a:t>
            </a:r>
          </a:p>
          <a:p>
            <a:r>
              <a:rPr lang="pt-BR" dirty="0" smtClean="0"/>
              <a:t>EAPAC</a:t>
            </a:r>
          </a:p>
          <a:p>
            <a:r>
              <a:rPr lang="pt-BR" dirty="0" smtClean="0"/>
              <a:t>Escolas de formação VARIG, VASP e TRANSBRASIL</a:t>
            </a:r>
          </a:p>
          <a:p>
            <a:r>
              <a:rPr lang="pt-BR" dirty="0" smtClean="0"/>
              <a:t>Convênios Escolas Técnicas Federais PAMA-REC, </a:t>
            </a:r>
            <a:r>
              <a:rPr lang="pt-BR" dirty="0" smtClean="0"/>
              <a:t>BEL/DAC/IAC/ICAO</a:t>
            </a:r>
          </a:p>
          <a:p>
            <a:r>
              <a:rPr lang="pt-BR" dirty="0" smtClean="0"/>
              <a:t>Difusão </a:t>
            </a:r>
            <a:r>
              <a:rPr lang="pt-BR" dirty="0" smtClean="0"/>
              <a:t>de novas escolas ao redor do Brasil</a:t>
            </a:r>
          </a:p>
          <a:p>
            <a:endParaRPr lang="pt-BR" dirty="0" smtClean="0"/>
          </a:p>
          <a:p>
            <a:endParaRPr lang="pt-BR" dirty="0"/>
          </a:p>
        </p:txBody>
      </p:sp>
    </p:spTree>
    <p:extLst>
      <p:ext uri="{BB962C8B-B14F-4D97-AF65-F5344CB8AC3E}">
        <p14:creationId xmlns:p14="http://schemas.microsoft.com/office/powerpoint/2010/main" val="5215486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Onde ele atua?</a:t>
            </a:r>
            <a:endParaRPr lang="pt-BR" dirty="0"/>
          </a:p>
        </p:txBody>
      </p:sp>
      <p:sp>
        <p:nvSpPr>
          <p:cNvPr id="3" name="Espaço Reservado para Conteúdo 2"/>
          <p:cNvSpPr>
            <a:spLocks noGrp="1"/>
          </p:cNvSpPr>
          <p:nvPr>
            <p:ph idx="1"/>
          </p:nvPr>
        </p:nvSpPr>
        <p:spPr/>
        <p:txBody>
          <a:bodyPr/>
          <a:lstStyle/>
          <a:p>
            <a:r>
              <a:rPr lang="pt-BR" dirty="0" smtClean="0"/>
              <a:t>Hangares, escolas de formação</a:t>
            </a:r>
          </a:p>
          <a:p>
            <a:r>
              <a:rPr lang="pt-BR" dirty="0" smtClean="0"/>
              <a:t>Oficinas reparadoras de componentes</a:t>
            </a:r>
          </a:p>
          <a:p>
            <a:r>
              <a:rPr lang="pt-BR" dirty="0" smtClean="0"/>
              <a:t>Órgãos públicos que tem setor de aviação</a:t>
            </a:r>
          </a:p>
          <a:p>
            <a:r>
              <a:rPr lang="pt-BR" dirty="0" smtClean="0"/>
              <a:t>ANAC</a:t>
            </a:r>
          </a:p>
          <a:p>
            <a:r>
              <a:rPr lang="pt-BR" dirty="0" smtClean="0"/>
              <a:t>No pátio dos aeroportos/Aviação comercial.</a:t>
            </a:r>
          </a:p>
          <a:p>
            <a:r>
              <a:rPr lang="pt-BR" dirty="0" smtClean="0"/>
              <a:t>Aviação militar</a:t>
            </a:r>
            <a:endParaRPr lang="pt-BR" dirty="0"/>
          </a:p>
        </p:txBody>
      </p:sp>
    </p:spTree>
    <p:extLst>
      <p:ext uri="{BB962C8B-B14F-4D97-AF65-F5344CB8AC3E}">
        <p14:creationId xmlns:p14="http://schemas.microsoft.com/office/powerpoint/2010/main" val="3205151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De que forma ele atua?</a:t>
            </a:r>
            <a:endParaRPr lang="pt-BR" dirty="0"/>
          </a:p>
        </p:txBody>
      </p:sp>
      <p:sp>
        <p:nvSpPr>
          <p:cNvPr id="3" name="Espaço Reservado para Conteúdo 2"/>
          <p:cNvSpPr>
            <a:spLocks noGrp="1"/>
          </p:cNvSpPr>
          <p:nvPr>
            <p:ph idx="1"/>
          </p:nvPr>
        </p:nvSpPr>
        <p:spPr/>
        <p:txBody>
          <a:bodyPr/>
          <a:lstStyle/>
          <a:p>
            <a:r>
              <a:rPr lang="pt-BR" dirty="0" smtClean="0">
                <a:solidFill>
                  <a:srgbClr val="FF0000"/>
                </a:solidFill>
              </a:rPr>
              <a:t>Inspeção de trânsito – “</a:t>
            </a:r>
            <a:r>
              <a:rPr lang="pt-BR" dirty="0" err="1" smtClean="0">
                <a:solidFill>
                  <a:srgbClr val="FF0000"/>
                </a:solidFill>
              </a:rPr>
              <a:t>walk</a:t>
            </a:r>
            <a:r>
              <a:rPr lang="pt-BR" dirty="0" smtClean="0">
                <a:solidFill>
                  <a:srgbClr val="FF0000"/>
                </a:solidFill>
              </a:rPr>
              <a:t> </a:t>
            </a:r>
            <a:r>
              <a:rPr lang="pt-BR" dirty="0" err="1" smtClean="0">
                <a:solidFill>
                  <a:srgbClr val="FF0000"/>
                </a:solidFill>
              </a:rPr>
              <a:t>around</a:t>
            </a:r>
            <a:r>
              <a:rPr lang="pt-BR" dirty="0" smtClean="0">
                <a:solidFill>
                  <a:srgbClr val="FF0000"/>
                </a:solidFill>
              </a:rPr>
              <a:t>”</a:t>
            </a:r>
          </a:p>
          <a:p>
            <a:r>
              <a:rPr lang="pt-BR" dirty="0" smtClean="0"/>
              <a:t>Daily </a:t>
            </a:r>
            <a:r>
              <a:rPr lang="pt-BR" dirty="0" err="1" smtClean="0"/>
              <a:t>Check</a:t>
            </a:r>
            <a:r>
              <a:rPr lang="pt-BR" dirty="0"/>
              <a:t>  ou Service </a:t>
            </a:r>
            <a:r>
              <a:rPr lang="pt-BR" dirty="0" err="1"/>
              <a:t>check</a:t>
            </a:r>
            <a:endParaRPr lang="pt-BR" dirty="0"/>
          </a:p>
          <a:p>
            <a:r>
              <a:rPr lang="pt-BR" dirty="0" err="1" smtClean="0"/>
              <a:t>Weekly</a:t>
            </a:r>
            <a:r>
              <a:rPr lang="pt-BR" dirty="0" smtClean="0"/>
              <a:t> </a:t>
            </a:r>
            <a:r>
              <a:rPr lang="pt-BR" dirty="0" err="1" smtClean="0"/>
              <a:t>Check</a:t>
            </a:r>
            <a:r>
              <a:rPr lang="pt-BR" dirty="0"/>
              <a:t> ou </a:t>
            </a:r>
            <a:r>
              <a:rPr lang="pt-BR" dirty="0" err="1"/>
              <a:t>Periodic</a:t>
            </a:r>
            <a:r>
              <a:rPr lang="pt-BR" dirty="0"/>
              <a:t> </a:t>
            </a:r>
            <a:r>
              <a:rPr lang="pt-BR" dirty="0" err="1"/>
              <a:t>check</a:t>
            </a:r>
            <a:endParaRPr lang="pt-BR" dirty="0" smtClean="0"/>
          </a:p>
          <a:p>
            <a:r>
              <a:rPr lang="pt-BR" dirty="0" smtClean="0"/>
              <a:t>Service </a:t>
            </a:r>
            <a:r>
              <a:rPr lang="pt-BR" dirty="0" err="1" smtClean="0"/>
              <a:t>Check</a:t>
            </a:r>
            <a:r>
              <a:rPr lang="pt-BR" dirty="0"/>
              <a:t> ou </a:t>
            </a:r>
            <a:r>
              <a:rPr lang="pt-BR" dirty="0" err="1"/>
              <a:t>Complementary</a:t>
            </a:r>
            <a:r>
              <a:rPr lang="pt-BR" dirty="0"/>
              <a:t> </a:t>
            </a:r>
            <a:r>
              <a:rPr lang="pt-BR" dirty="0" err="1"/>
              <a:t>check</a:t>
            </a:r>
            <a:endParaRPr lang="pt-BR" dirty="0" smtClean="0"/>
          </a:p>
          <a:p>
            <a:r>
              <a:rPr lang="pt-BR" dirty="0" err="1" smtClean="0"/>
              <a:t>Check</a:t>
            </a:r>
            <a:r>
              <a:rPr lang="pt-BR" dirty="0" smtClean="0"/>
              <a:t> A</a:t>
            </a:r>
          </a:p>
          <a:p>
            <a:r>
              <a:rPr lang="pt-BR" dirty="0" err="1" smtClean="0"/>
              <a:t>Check</a:t>
            </a:r>
            <a:r>
              <a:rPr lang="pt-BR" dirty="0" smtClean="0"/>
              <a:t> C</a:t>
            </a:r>
          </a:p>
          <a:p>
            <a:r>
              <a:rPr lang="pt-BR" dirty="0" err="1" smtClean="0"/>
              <a:t>Check</a:t>
            </a:r>
            <a:r>
              <a:rPr lang="pt-BR" dirty="0" smtClean="0"/>
              <a:t> D </a:t>
            </a:r>
          </a:p>
          <a:p>
            <a:endParaRPr lang="pt-BR" dirty="0" smtClean="0"/>
          </a:p>
        </p:txBody>
      </p:sp>
    </p:spTree>
    <p:extLst>
      <p:ext uri="{BB962C8B-B14F-4D97-AF65-F5344CB8AC3E}">
        <p14:creationId xmlns:p14="http://schemas.microsoft.com/office/powerpoint/2010/main" val="1651013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O que é a inspeção de trânsito – </a:t>
            </a:r>
            <a:r>
              <a:rPr lang="pt-BR" dirty="0" err="1" smtClean="0"/>
              <a:t>walk</a:t>
            </a:r>
            <a:r>
              <a:rPr lang="pt-BR" dirty="0" smtClean="0"/>
              <a:t> </a:t>
            </a:r>
            <a:r>
              <a:rPr lang="pt-BR" dirty="0" err="1" smtClean="0"/>
              <a:t>around</a:t>
            </a:r>
            <a:r>
              <a:rPr lang="pt-BR" dirty="0" smtClean="0"/>
              <a:t>?</a:t>
            </a:r>
            <a:endParaRPr lang="pt-BR"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4149080"/>
            <a:ext cx="3405453" cy="2310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545960"/>
            <a:ext cx="3405454" cy="2257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952" y="4149080"/>
            <a:ext cx="4153180"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8978" y="1545957"/>
            <a:ext cx="3835128" cy="2257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83174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Inspeção de trânsito</a:t>
            </a:r>
            <a:endParaRPr lang="pt-BR" dirty="0"/>
          </a:p>
        </p:txBody>
      </p:sp>
      <p:sp>
        <p:nvSpPr>
          <p:cNvPr id="3" name="Espaço Reservado para Conteúdo 2"/>
          <p:cNvSpPr>
            <a:spLocks noGrp="1"/>
          </p:cNvSpPr>
          <p:nvPr>
            <p:ph idx="1"/>
          </p:nvPr>
        </p:nvSpPr>
        <p:spPr/>
        <p:txBody>
          <a:bodyPr>
            <a:normAutofit/>
          </a:bodyPr>
          <a:lstStyle/>
          <a:p>
            <a:pPr algn="just"/>
            <a:r>
              <a:rPr lang="pt-BR" dirty="0" smtClean="0"/>
              <a:t>Varredura de FO</a:t>
            </a:r>
          </a:p>
          <a:p>
            <a:pPr algn="just"/>
            <a:r>
              <a:rPr lang="pt-BR" dirty="0" smtClean="0"/>
              <a:t>Inspeção visual de:</a:t>
            </a:r>
          </a:p>
          <a:p>
            <a:pPr marL="137160" indent="0" algn="just">
              <a:buNone/>
            </a:pPr>
            <a:r>
              <a:rPr lang="pt-BR" dirty="0" smtClean="0"/>
              <a:t>Motores, Rodas, freios, amortecedores, portas e janelas, fuselagem, asa, </a:t>
            </a:r>
            <a:r>
              <a:rPr lang="pt-BR" dirty="0" err="1" smtClean="0"/>
              <a:t>empenagem</a:t>
            </a:r>
            <a:r>
              <a:rPr lang="pt-BR" dirty="0" smtClean="0"/>
              <a:t>, acessos, evidências de vazamento de fluidos hidráulicos, lubrificantes e combustível, níveis de óleo.</a:t>
            </a:r>
          </a:p>
          <a:p>
            <a:pPr algn="just"/>
            <a:r>
              <a:rPr lang="pt-BR" dirty="0" smtClean="0"/>
              <a:t>Abastecimento de combustível.</a:t>
            </a:r>
          </a:p>
          <a:p>
            <a:pPr algn="just"/>
            <a:r>
              <a:rPr lang="pt-BR" dirty="0" err="1" smtClean="0"/>
              <a:t>Push-back</a:t>
            </a:r>
            <a:r>
              <a:rPr lang="pt-BR" dirty="0" smtClean="0"/>
              <a:t>/Fonia</a:t>
            </a:r>
            <a:endParaRPr lang="pt-BR" dirty="0"/>
          </a:p>
        </p:txBody>
      </p:sp>
    </p:spTree>
    <p:extLst>
      <p:ext uri="{BB962C8B-B14F-4D97-AF65-F5344CB8AC3E}">
        <p14:creationId xmlns:p14="http://schemas.microsoft.com/office/powerpoint/2010/main" val="34187901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Nossa demanda</a:t>
            </a:r>
            <a:endParaRPr lang="pt-BR" dirty="0"/>
          </a:p>
        </p:txBody>
      </p:sp>
      <p:sp>
        <p:nvSpPr>
          <p:cNvPr id="3" name="Espaço Reservado para Conteúdo 2"/>
          <p:cNvSpPr>
            <a:spLocks noGrp="1"/>
          </p:cNvSpPr>
          <p:nvPr>
            <p:ph idx="1"/>
          </p:nvPr>
        </p:nvSpPr>
        <p:spPr>
          <a:xfrm>
            <a:off x="467544" y="1412776"/>
            <a:ext cx="8229600" cy="4525963"/>
          </a:xfrm>
        </p:spPr>
        <p:txBody>
          <a:bodyPr>
            <a:normAutofit/>
          </a:bodyPr>
          <a:lstStyle/>
          <a:p>
            <a:pPr algn="just"/>
            <a:r>
              <a:rPr lang="pt-BR" sz="2800" dirty="0"/>
              <a:t>Modificar </a:t>
            </a:r>
            <a:r>
              <a:rPr lang="pt-BR" sz="2800"/>
              <a:t>a </a:t>
            </a:r>
            <a:r>
              <a:rPr lang="pt-BR" sz="2800" u="sng" smtClean="0">
                <a:solidFill>
                  <a:srgbClr val="0000FF"/>
                </a:solidFill>
              </a:rPr>
              <a:t>RBAC </a:t>
            </a:r>
            <a:r>
              <a:rPr lang="pt-BR" sz="2800" smtClean="0">
                <a:solidFill>
                  <a:srgbClr val="0000FF"/>
                </a:solidFill>
              </a:rPr>
              <a:t>121 </a:t>
            </a:r>
            <a:r>
              <a:rPr lang="pt-BR" sz="2800" smtClean="0"/>
              <a:t>incluindo </a:t>
            </a:r>
            <a:r>
              <a:rPr lang="pt-BR" sz="2800" dirty="0"/>
              <a:t>a obrigatoriedade de um Técnico de Manutenção de Aeronave habilitado </a:t>
            </a:r>
            <a:r>
              <a:rPr lang="pt-BR" sz="2800" dirty="0" smtClean="0"/>
              <a:t>com CHT (Certificado de Habilitação Técnica) para </a:t>
            </a:r>
            <a:r>
              <a:rPr lang="pt-BR" sz="2800" dirty="0"/>
              <a:t>cada aeronave em solo, já que este profissional é o responsável pela Inspeção de </a:t>
            </a:r>
            <a:r>
              <a:rPr lang="pt-BR" sz="2800" dirty="0" smtClean="0"/>
              <a:t>Transito, abastecimento de combustível e </a:t>
            </a:r>
            <a:r>
              <a:rPr lang="pt-BR" sz="2800" dirty="0" err="1" smtClean="0"/>
              <a:t>push</a:t>
            </a:r>
            <a:r>
              <a:rPr lang="pt-BR" sz="2800" dirty="0" smtClean="0"/>
              <a:t> </a:t>
            </a:r>
            <a:r>
              <a:rPr lang="pt-BR" sz="2800" dirty="0" err="1" smtClean="0"/>
              <a:t>back</a:t>
            </a:r>
            <a:r>
              <a:rPr lang="pt-BR" sz="2800" dirty="0" smtClean="0"/>
              <a:t> das aeronaves. </a:t>
            </a:r>
          </a:p>
          <a:p>
            <a:pPr algn="just"/>
            <a:r>
              <a:rPr lang="pt-BR" sz="2800" dirty="0" smtClean="0"/>
              <a:t>Incluir </a:t>
            </a:r>
            <a:r>
              <a:rPr lang="pt-BR" sz="2800" dirty="0"/>
              <a:t>na </a:t>
            </a:r>
            <a:r>
              <a:rPr lang="pt-BR" sz="2800" dirty="0" smtClean="0">
                <a:hlinkClick r:id="rId2"/>
              </a:rPr>
              <a:t>RBHA 65</a:t>
            </a:r>
            <a:r>
              <a:rPr lang="pt-BR" sz="2800" dirty="0" smtClean="0"/>
              <a:t> </a:t>
            </a:r>
            <a:r>
              <a:rPr lang="pt-BR" sz="2800" dirty="0"/>
              <a:t>a exigência de curso técnico reconhecido pelo CREA como parte dos requisitos de habilitação do mesmo.</a:t>
            </a:r>
          </a:p>
          <a:p>
            <a:endParaRPr lang="pt-BR" dirty="0"/>
          </a:p>
        </p:txBody>
      </p:sp>
    </p:spTree>
    <p:extLst>
      <p:ext uri="{BB962C8B-B14F-4D97-AF65-F5344CB8AC3E}">
        <p14:creationId xmlns:p14="http://schemas.microsoft.com/office/powerpoint/2010/main" val="30454865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O que justifica essa demanda?</a:t>
            </a:r>
            <a:endParaRPr lang="pt-BR" dirty="0"/>
          </a:p>
        </p:txBody>
      </p:sp>
      <p:sp>
        <p:nvSpPr>
          <p:cNvPr id="3" name="Espaço Reservado para Conteúdo 2"/>
          <p:cNvSpPr>
            <a:spLocks noGrp="1"/>
          </p:cNvSpPr>
          <p:nvPr>
            <p:ph idx="1"/>
          </p:nvPr>
        </p:nvSpPr>
        <p:spPr/>
        <p:txBody>
          <a:bodyPr>
            <a:normAutofit/>
          </a:bodyPr>
          <a:lstStyle/>
          <a:p>
            <a:pPr algn="just"/>
            <a:r>
              <a:rPr lang="pt-BR" sz="2800" dirty="0" smtClean="0"/>
              <a:t>Segurança operacional – SAFETY/SGSO</a:t>
            </a:r>
          </a:p>
          <a:p>
            <a:pPr algn="just"/>
            <a:r>
              <a:rPr lang="pt-BR" sz="2800" dirty="0" smtClean="0"/>
              <a:t>Segurança contra atos ilícitos – SECURITY/AVSEC</a:t>
            </a:r>
          </a:p>
          <a:p>
            <a:pPr algn="just"/>
            <a:r>
              <a:rPr lang="pt-BR" sz="2800" dirty="0" smtClean="0"/>
              <a:t>Entendemos </a:t>
            </a:r>
            <a:r>
              <a:rPr lang="pt-BR" sz="2800" dirty="0"/>
              <a:t>que </a:t>
            </a:r>
            <a:r>
              <a:rPr lang="pt-BR" sz="2800" dirty="0" smtClean="0"/>
              <a:t>é indispensável a </a:t>
            </a:r>
            <a:r>
              <a:rPr lang="pt-BR" sz="2800" dirty="0"/>
              <a:t>exigência </a:t>
            </a:r>
            <a:r>
              <a:rPr lang="pt-BR" sz="2800" dirty="0" smtClean="0"/>
              <a:t>de um  </a:t>
            </a:r>
            <a:r>
              <a:rPr lang="pt-BR" sz="2800" dirty="0"/>
              <a:t>Técnico de </a:t>
            </a:r>
            <a:r>
              <a:rPr lang="pt-BR" sz="2800" dirty="0" smtClean="0"/>
              <a:t>Manutenção de Aeronaves – MMA, </a:t>
            </a:r>
            <a:r>
              <a:rPr lang="pt-BR" sz="2800" dirty="0"/>
              <a:t>junto </a:t>
            </a:r>
            <a:r>
              <a:rPr lang="pt-BR" sz="2800" dirty="0" smtClean="0"/>
              <a:t>a cada aeronave </a:t>
            </a:r>
            <a:r>
              <a:rPr lang="pt-BR" sz="2800" dirty="0"/>
              <a:t>em solo brasileiro, a fim de garantir a segurança do transporte </a:t>
            </a:r>
            <a:r>
              <a:rPr lang="pt-BR" sz="2800" dirty="0" smtClean="0"/>
              <a:t>aéreo.</a:t>
            </a:r>
            <a:endParaRPr lang="pt-BR" dirty="0"/>
          </a:p>
        </p:txBody>
      </p:sp>
    </p:spTree>
    <p:extLst>
      <p:ext uri="{BB962C8B-B14F-4D97-AF65-F5344CB8AC3E}">
        <p14:creationId xmlns:p14="http://schemas.microsoft.com/office/powerpoint/2010/main" val="2187217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Ápice">
  <a:themeElements>
    <a:clrScheme name="Ápice">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Ápice">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Ápice">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541</TotalTime>
  <Words>896</Words>
  <Application>Microsoft Office PowerPoint</Application>
  <PresentationFormat>Apresentação na tela (4:3)</PresentationFormat>
  <Paragraphs>89</Paragraphs>
  <Slides>26</Slides>
  <Notes>5</Notes>
  <HiddenSlides>1</HiddenSlides>
  <MMClips>0</MMClips>
  <ScaleCrop>false</ScaleCrop>
  <HeadingPairs>
    <vt:vector size="6" baseType="variant">
      <vt:variant>
        <vt:lpstr>Tema</vt:lpstr>
      </vt:variant>
      <vt:variant>
        <vt:i4>1</vt:i4>
      </vt:variant>
      <vt:variant>
        <vt:lpstr>Servidores OLE incorporados</vt:lpstr>
      </vt:variant>
      <vt:variant>
        <vt:i4>1</vt:i4>
      </vt:variant>
      <vt:variant>
        <vt:lpstr>Títulos de slides</vt:lpstr>
      </vt:variant>
      <vt:variant>
        <vt:i4>26</vt:i4>
      </vt:variant>
    </vt:vector>
  </HeadingPairs>
  <TitlesOfParts>
    <vt:vector size="28" baseType="lpstr">
      <vt:lpstr>Ápice</vt:lpstr>
      <vt:lpstr>Objeto de Shell de Gerenciador</vt:lpstr>
      <vt:lpstr>Mecânico de Manutenção de Aeronaves</vt:lpstr>
      <vt:lpstr>Quem é esse profissional?</vt:lpstr>
      <vt:lpstr>Qual a sua formação?</vt:lpstr>
      <vt:lpstr>Onde ele atua?</vt:lpstr>
      <vt:lpstr>De que forma ele atua?</vt:lpstr>
      <vt:lpstr>O que é a inspeção de trânsito – walk around?</vt:lpstr>
      <vt:lpstr>Inspeção de trânsito</vt:lpstr>
      <vt:lpstr>Nossa demanda</vt:lpstr>
      <vt:lpstr>O que justifica essa demanda?</vt:lpstr>
      <vt:lpstr>OS FUROS DO QUEIJO</vt:lpstr>
      <vt:lpstr>A TEORIA DO ALINHAMENTO DOS FUROS</vt:lpstr>
      <vt:lpstr>Apresentação do PowerPoint</vt:lpstr>
      <vt:lpstr>Cabo comando rompido</vt:lpstr>
      <vt:lpstr>Apresentação do PowerPoint</vt:lpstr>
      <vt:lpstr>Apresentação do PowerPoint</vt:lpstr>
      <vt:lpstr>Pátio aeroporto e pit de abastecimento de combustível</vt:lpstr>
      <vt:lpstr>Apresentação do PowerPoint</vt:lpstr>
      <vt:lpstr>Apresentação do PowerPoint</vt:lpstr>
      <vt:lpstr>  RESUMO DOS PROCEDIMENTOS DE MANUTENÇÃO DE AERONAVE EM TRANSITO ACORDO AMM </vt:lpstr>
      <vt:lpstr>Considerações:</vt:lpstr>
      <vt:lpstr> Resumo dos relatórios do CENIPA </vt:lpstr>
      <vt:lpstr>EVENTO</vt:lpstr>
      <vt:lpstr> Balizamento provisório para desvio de um buraco na pista. </vt:lpstr>
      <vt:lpstr> Marcação confusa na interseção “L” que dá acesso as pontes. </vt:lpstr>
      <vt:lpstr> Corte provocado na roda principal. </vt:lpstr>
      <vt:lpstr>Para refletir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Home</dc:creator>
  <cp:lastModifiedBy>Home</cp:lastModifiedBy>
  <cp:revision>65</cp:revision>
  <dcterms:created xsi:type="dcterms:W3CDTF">2016-07-04T01:49:12Z</dcterms:created>
  <dcterms:modified xsi:type="dcterms:W3CDTF">2016-07-26T22:44:55Z</dcterms:modified>
</cp:coreProperties>
</file>