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7" r:id="rId2"/>
    <p:sldId id="434" r:id="rId3"/>
    <p:sldId id="436" r:id="rId4"/>
    <p:sldId id="346" r:id="rId5"/>
    <p:sldId id="440" r:id="rId6"/>
    <p:sldId id="397" r:id="rId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66"/>
    <a:srgbClr val="FF9900"/>
    <a:srgbClr val="3366CC"/>
    <a:srgbClr val="4F81BD"/>
    <a:srgbClr val="FF3300"/>
    <a:srgbClr val="FF3737"/>
    <a:srgbClr val="CC0000"/>
    <a:srgbClr val="8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6155" autoAdjust="0"/>
    <p:restoredTop sz="99736" autoAdjust="0"/>
  </p:normalViewPr>
  <p:slideViewPr>
    <p:cSldViewPr snapToGrid="0" snapToObjects="1">
      <p:cViewPr>
        <p:scale>
          <a:sx n="70" d="100"/>
          <a:sy n="70" d="100"/>
        </p:scale>
        <p:origin x="-1504" y="-64"/>
      </p:cViewPr>
      <p:guideLst>
        <p:guide orient="horz" pos="227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C302-954C-4200-89D7-4BD59BAD304B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76698-D2B7-4C97-B1BB-59F7BA65C5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75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C8C6D-27A2-42DD-9326-ED4AE9269FCB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400AE-A0C6-4BC7-A3CA-B6FBAD7A46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53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79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00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B76846-0A93-6249-BC1B-D39458F5A7C6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5024-5BC8-0740-921A-D25CD77EDA0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6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77" y="236388"/>
            <a:ext cx="7132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4753069"/>
            <a:ext cx="9144000" cy="21049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20" y="4967456"/>
            <a:ext cx="2688160" cy="1676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4" name="Retângulo 3"/>
          <p:cNvSpPr/>
          <p:nvPr/>
        </p:nvSpPr>
        <p:spPr>
          <a:xfrm>
            <a:off x="543207" y="492824"/>
            <a:ext cx="81481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Audiência Pública na </a:t>
            </a:r>
            <a:endParaRPr lang="pt-BR" sz="2800" b="1" dirty="0" smtClean="0"/>
          </a:p>
          <a:p>
            <a:pPr algn="ctr"/>
            <a:r>
              <a:rPr lang="pt-BR" sz="2800" b="1" dirty="0"/>
              <a:t>Comissão de </a:t>
            </a:r>
            <a:r>
              <a:rPr lang="pt-BR" sz="2800" b="1" dirty="0" smtClean="0"/>
              <a:t>Viação e Transportes </a:t>
            </a:r>
          </a:p>
          <a:p>
            <a:pPr algn="ctr"/>
            <a:r>
              <a:rPr lang="pt-BR" sz="2800" b="1" dirty="0" smtClean="0"/>
              <a:t>Câmara dos Deputados</a:t>
            </a:r>
            <a:endParaRPr lang="pt-BR" sz="2800" b="1" dirty="0"/>
          </a:p>
          <a:p>
            <a:pPr algn="ctr"/>
            <a:endParaRPr lang="pt-BR" sz="2200" dirty="0" smtClean="0"/>
          </a:p>
          <a:p>
            <a:pPr algn="ctr"/>
            <a:r>
              <a:rPr lang="pt-BR" sz="2200" b="1" dirty="0"/>
              <a:t>Audiência Pública sobre os Projetos de Lei </a:t>
            </a:r>
            <a:endParaRPr lang="pt-BR" sz="2200" b="1" dirty="0" smtClean="0"/>
          </a:p>
          <a:p>
            <a:pPr algn="ctr"/>
            <a:r>
              <a:rPr lang="pt-BR" sz="2200" b="1" dirty="0" smtClean="0"/>
              <a:t>nº </a:t>
            </a:r>
            <a:r>
              <a:rPr lang="pt-BR" sz="2200" b="1" dirty="0"/>
              <a:t>7796/2014 e nº </a:t>
            </a:r>
            <a:r>
              <a:rPr lang="pt-BR" sz="2200" b="1" dirty="0" smtClean="0"/>
              <a:t>3217/2015</a:t>
            </a:r>
          </a:p>
          <a:p>
            <a:pPr algn="ctr"/>
            <a:r>
              <a:rPr lang="pt-BR" sz="2200" b="1" dirty="0" smtClean="0"/>
              <a:t>Limita </a:t>
            </a:r>
            <a:r>
              <a:rPr lang="pt-BR" sz="2200" b="1" dirty="0"/>
              <a:t>o valor da tarifa básica de </a:t>
            </a:r>
            <a:r>
              <a:rPr lang="pt-BR" sz="2200" b="1" dirty="0" smtClean="0"/>
              <a:t>pedágio </a:t>
            </a:r>
            <a:endParaRPr lang="pt-BR" sz="2200" b="1" dirty="0"/>
          </a:p>
          <a:p>
            <a:pPr algn="ctr"/>
            <a:endParaRPr lang="pt-BR" sz="2200" b="1" dirty="0"/>
          </a:p>
          <a:p>
            <a:pPr algn="ctr"/>
            <a:r>
              <a:rPr lang="pt-BR" sz="2200" b="1" dirty="0"/>
              <a:t>Luiz Ugeda</a:t>
            </a:r>
          </a:p>
          <a:p>
            <a:pPr algn="ctr"/>
            <a:r>
              <a:rPr lang="pt-BR" sz="2200" b="1" dirty="0"/>
              <a:t>Diretor de </a:t>
            </a:r>
            <a:r>
              <a:rPr lang="pt-BR" sz="2200" b="1" dirty="0" smtClean="0"/>
              <a:t>Regulação</a:t>
            </a:r>
            <a:endParaRPr lang="pt-BR" sz="2200" b="1" dirty="0"/>
          </a:p>
          <a:p>
            <a:pPr algn="ctr"/>
            <a:r>
              <a:rPr lang="pt-BR" sz="2200" b="1" dirty="0"/>
              <a:t>Brasília, </a:t>
            </a:r>
            <a:r>
              <a:rPr lang="pt-BR" sz="2200" b="1" dirty="0" smtClean="0"/>
              <a:t>9 de agosto </a:t>
            </a:r>
            <a:r>
              <a:rPr lang="pt-BR" sz="2200" b="1" dirty="0"/>
              <a:t>de 2016.</a:t>
            </a:r>
          </a:p>
        </p:txBody>
      </p:sp>
    </p:spTree>
    <p:extLst>
      <p:ext uri="{BB962C8B-B14F-4D97-AF65-F5344CB8AC3E}">
        <p14:creationId xmlns:p14="http://schemas.microsoft.com/office/powerpoint/2010/main" val="22317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25391" r="1"/>
          <a:stretch/>
        </p:blipFill>
        <p:spPr>
          <a:xfrm>
            <a:off x="220618" y="1151596"/>
            <a:ext cx="5309938" cy="570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220618" y="93499"/>
            <a:ext cx="76698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buAutoNum type="arabicPlain" startAt="20"/>
            </a:pPr>
            <a:r>
              <a:rPr lang="es-ES" sz="1600" b="1" dirty="0" smtClean="0">
                <a:latin typeface="Arial"/>
                <a:cs typeface="Arial"/>
              </a:rPr>
              <a:t>ANOS  DE  CONCESSÕES RODOVIÁRIAS NO BRASIL</a:t>
            </a:r>
          </a:p>
          <a:p>
            <a:r>
              <a:rPr lang="es-ES" sz="3200" b="1" dirty="0" err="1" smtClean="0">
                <a:latin typeface="Arial"/>
                <a:cs typeface="Arial"/>
              </a:rPr>
              <a:t>Presença</a:t>
            </a:r>
            <a:r>
              <a:rPr lang="es-ES" sz="3200" b="1" dirty="0" smtClean="0">
                <a:latin typeface="Arial"/>
                <a:cs typeface="Arial"/>
              </a:rPr>
              <a:t> </a:t>
            </a:r>
            <a:r>
              <a:rPr lang="es-ES" sz="3200" b="1" dirty="0" err="1" smtClean="0">
                <a:latin typeface="Arial"/>
                <a:cs typeface="Arial"/>
              </a:rPr>
              <a:t>em</a:t>
            </a:r>
            <a:r>
              <a:rPr lang="es-ES" sz="3200" b="1" dirty="0" smtClean="0">
                <a:latin typeface="Arial"/>
                <a:cs typeface="Arial"/>
              </a:rPr>
              <a:t> 12 estados + DF</a:t>
            </a:r>
            <a:endParaRPr lang="es-ES" sz="1400" dirty="0" smtClean="0">
              <a:latin typeface="Arial"/>
              <a:cs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06255" y="6491350"/>
            <a:ext cx="1301959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</a:pPr>
            <a:r>
              <a:rPr lang="pt-BR" altLang="pt-BR" sz="1000" b="1" dirty="0" smtClean="0">
                <a:latin typeface="Arial" panose="020B0604020202020204" pitchFamily="34" charset="0"/>
              </a:rPr>
              <a:t>Fonte</a:t>
            </a:r>
            <a:r>
              <a:rPr lang="pt-BR" altLang="pt-BR" sz="1000" b="1" dirty="0">
                <a:latin typeface="Arial" panose="020B0604020202020204" pitchFamily="34" charset="0"/>
              </a:rPr>
              <a:t>: </a:t>
            </a:r>
            <a:r>
              <a:rPr lang="pt-BR" altLang="pt-BR" sz="1000" b="1" dirty="0" smtClean="0">
                <a:latin typeface="Arial" panose="020B0604020202020204" pitchFamily="34" charset="0"/>
              </a:rPr>
              <a:t>ABCR 2015</a:t>
            </a:r>
            <a:endParaRPr lang="pt-BR" altLang="pt-BR" sz="1000" b="1" dirty="0"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146" t="31650" r="62388"/>
          <a:stretch/>
        </p:blipFill>
        <p:spPr>
          <a:xfrm>
            <a:off x="3152476" y="5517143"/>
            <a:ext cx="553779" cy="9136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706255" y="5543074"/>
            <a:ext cx="16738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RODOVIAS FEDERAIS CONCEDIDAS</a:t>
            </a:r>
          </a:p>
          <a:p>
            <a:endParaRPr lang="pt-BR" sz="1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RODOVIAS ESTADUAIS CONCEDIDAS </a:t>
            </a:r>
            <a:endParaRPr lang="pt-BR" sz="1000" dirty="0"/>
          </a:p>
        </p:txBody>
      </p:sp>
      <p:sp>
        <p:nvSpPr>
          <p:cNvPr id="12" name="Retângulo 11"/>
          <p:cNvSpPr/>
          <p:nvPr/>
        </p:nvSpPr>
        <p:spPr>
          <a:xfrm>
            <a:off x="5720678" y="1151596"/>
            <a:ext cx="3260360" cy="12926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59 </a:t>
            </a:r>
          </a:p>
          <a:p>
            <a:r>
              <a:rPr lang="pt-BR" dirty="0"/>
              <a:t>ASSOCIADAS</a:t>
            </a:r>
          </a:p>
          <a:p>
            <a:r>
              <a:rPr lang="pt-BR" dirty="0"/>
              <a:t>20 federais / 37 estaduais /</a:t>
            </a:r>
          </a:p>
          <a:p>
            <a:r>
              <a:rPr lang="pt-BR" dirty="0"/>
              <a:t>2 municipais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20678" y="2587152"/>
            <a:ext cx="3278289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19.030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kms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pt-BR" dirty="0"/>
              <a:t>MALHA CONCEDIDA</a:t>
            </a:r>
          </a:p>
          <a:p>
            <a:r>
              <a:rPr lang="pt-BR" dirty="0"/>
              <a:t>9,3 % das rodovias pavimentadas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720678" y="3773094"/>
            <a:ext cx="3278289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R$ 50 bilhões </a:t>
            </a:r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dirty="0" smtClean="0"/>
              <a:t>INVESTIDOS </a:t>
            </a:r>
            <a:r>
              <a:rPr lang="pt-BR" dirty="0"/>
              <a:t>EM MELHORIA (desde 1995, estimado)</a:t>
            </a:r>
          </a:p>
          <a:p>
            <a:r>
              <a:rPr lang="pt-BR" dirty="0"/>
              <a:t>Recuperação, ampliação e melhoria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720678" y="5517143"/>
            <a:ext cx="3278289" cy="127727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R$ 49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bilhões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1700" dirty="0"/>
              <a:t>A SEREM INVESTIDOS </a:t>
            </a:r>
            <a:r>
              <a:rPr lang="pt-BR" sz="1700" dirty="0" smtClean="0"/>
              <a:t>EM 5 ANOS</a:t>
            </a:r>
            <a:endParaRPr lang="pt-BR" sz="1700" dirty="0"/>
          </a:p>
          <a:p>
            <a:r>
              <a:rPr lang="pt-BR" dirty="0"/>
              <a:t>Previsão nos contratos já </a:t>
            </a:r>
            <a:r>
              <a:rPr lang="pt-BR" dirty="0" smtClean="0"/>
              <a:t>existentes (estimado)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20618" y="93499"/>
            <a:ext cx="766985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3200" b="1" dirty="0" smtClean="0">
                <a:latin typeface="Arial"/>
                <a:cs typeface="Arial"/>
              </a:rPr>
              <a:t>Vídeo ilustrativo do </a:t>
            </a:r>
            <a:r>
              <a:rPr lang="es-ES" sz="3200" b="1" dirty="0" err="1" smtClean="0">
                <a:latin typeface="Arial"/>
                <a:cs typeface="Arial"/>
              </a:rPr>
              <a:t>setor</a:t>
            </a:r>
            <a:r>
              <a:rPr lang="es-ES" sz="3200" b="1" dirty="0" smtClean="0">
                <a:latin typeface="Arial"/>
                <a:cs typeface="Arial"/>
              </a:rPr>
              <a:t> de </a:t>
            </a:r>
            <a:r>
              <a:rPr lang="es-ES" sz="3200" b="1" dirty="0" err="1" smtClean="0">
                <a:latin typeface="Arial"/>
                <a:cs typeface="Arial"/>
              </a:rPr>
              <a:t>concessão</a:t>
            </a:r>
            <a:r>
              <a:rPr lang="es-ES" sz="3200" b="1" dirty="0" smtClean="0">
                <a:latin typeface="Arial"/>
                <a:cs typeface="Arial"/>
              </a:rPr>
              <a:t> de </a:t>
            </a:r>
            <a:r>
              <a:rPr lang="es-ES" sz="3200" b="1" dirty="0" err="1" smtClean="0">
                <a:latin typeface="Arial"/>
                <a:cs typeface="Arial"/>
              </a:rPr>
              <a:t>rodovias</a:t>
            </a:r>
            <a:endParaRPr lang="es-ES" sz="1400" dirty="0" smtClean="0">
              <a:latin typeface="Arial"/>
              <a:cs typeface="Arial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90527" y="2661719"/>
            <a:ext cx="4635374" cy="1176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ACESSAR VÍDEO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3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tângulo 86"/>
          <p:cNvSpPr/>
          <p:nvPr/>
        </p:nvSpPr>
        <p:spPr>
          <a:xfrm>
            <a:off x="8177757" y="6614857"/>
            <a:ext cx="984565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</a:pPr>
            <a:r>
              <a:rPr lang="pt-BR" altLang="pt-BR" sz="1000" b="1" dirty="0">
                <a:solidFill>
                  <a:schemeClr val="tx2"/>
                </a:solidFill>
                <a:latin typeface="Arial" panose="020B0604020202020204" pitchFamily="34" charset="0"/>
              </a:rPr>
              <a:t>Fonte: ABCR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482467" y="290252"/>
            <a:ext cx="766985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800" b="1" dirty="0" smtClean="0">
                <a:latin typeface="Arial"/>
                <a:cs typeface="Arial"/>
              </a:rPr>
              <a:t>Lógica da </a:t>
            </a:r>
            <a:r>
              <a:rPr lang="es-ES" sz="2800" b="1" dirty="0" err="1" smtClean="0">
                <a:latin typeface="Arial"/>
                <a:cs typeface="Arial"/>
              </a:rPr>
              <a:t>Concessão</a:t>
            </a:r>
            <a:r>
              <a:rPr lang="es-ES" sz="2800" b="1" dirty="0" smtClean="0">
                <a:latin typeface="Arial"/>
                <a:cs typeface="Arial"/>
              </a:rPr>
              <a:t> de </a:t>
            </a:r>
            <a:r>
              <a:rPr lang="es-ES" sz="2800" b="1" dirty="0" err="1" smtClean="0">
                <a:latin typeface="Arial"/>
                <a:cs typeface="Arial"/>
              </a:rPr>
              <a:t>Serviço</a:t>
            </a:r>
            <a:r>
              <a:rPr lang="es-ES" sz="2800" b="1" dirty="0" smtClean="0">
                <a:latin typeface="Arial"/>
                <a:cs typeface="Arial"/>
              </a:rPr>
              <a:t> Público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9" y="1201003"/>
            <a:ext cx="8018132" cy="541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5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14779" y="208771"/>
            <a:ext cx="766985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800" b="1" dirty="0" err="1" smtClean="0">
                <a:cs typeface="Arial"/>
              </a:rPr>
              <a:t>Reflexões</a:t>
            </a:r>
            <a:r>
              <a:rPr lang="es-ES" sz="2800" b="1" dirty="0" smtClean="0">
                <a:cs typeface="Arial"/>
              </a:rPr>
              <a:t> sobre o modelo </a:t>
            </a:r>
            <a:r>
              <a:rPr lang="es-ES" sz="2800" b="1" dirty="0" err="1" smtClean="0">
                <a:cs typeface="Arial"/>
              </a:rPr>
              <a:t>proposto</a:t>
            </a:r>
            <a:r>
              <a:rPr lang="es-ES" sz="2800" b="1" dirty="0" smtClean="0">
                <a:cs typeface="Arial"/>
              </a:rPr>
              <a:t> pelo</a:t>
            </a:r>
          </a:p>
          <a:p>
            <a:r>
              <a:rPr lang="pt-BR" sz="2800" b="1" dirty="0"/>
              <a:t>Projeto de Lei nº 2.102/15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414778" y="4282289"/>
            <a:ext cx="8421402" cy="248970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Alternativas propostas: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xtensão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do prazo contratual: OK, a ANTT já regula.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edução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encargos contratuais: Ver TCU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Ampliação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do número de praças de cobrança de pedágio: OK, a ANTT já regula.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Modificação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do sistema de cobrança: Não há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legislação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. Altíssimo nível de fraude do licenciamento veicular. 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riação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receita acessória: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Nem todos os contratos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permitem.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“Se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inviável o reequilíbrio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econômico-financeiro do contrato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proceder-se-á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à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encampação” (art. 4º,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§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2º). Quem define o que é “viável”?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4782" y="3270019"/>
            <a:ext cx="84214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b="1" dirty="0" smtClean="0">
                <a:solidFill>
                  <a:srgbClr val="4F81BD">
                    <a:lumMod val="50000"/>
                  </a:srgbClr>
                </a:solidFill>
              </a:rPr>
              <a:t>Competência do Poder Executivo: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Congresso Nacional elimina a discricionariedade do aumento de tarifa. Fixação de tarifa-teto quilométrica deve ser o Executivo, e não do Legislativo. </a:t>
            </a:r>
            <a:r>
              <a:rPr lang="pt-BR" u="sng" dirty="0" smtClean="0">
                <a:solidFill>
                  <a:srgbClr val="4F81BD">
                    <a:lumMod val="50000"/>
                  </a:srgbClr>
                </a:solidFill>
              </a:rPr>
              <a:t>Problema de constitucionalidade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.</a:t>
            </a:r>
            <a:endParaRPr lang="pt-BR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4780" y="1237767"/>
            <a:ext cx="842140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4F81BD">
                    <a:lumMod val="50000"/>
                  </a:srgbClr>
                </a:solidFill>
              </a:rPr>
              <a:t>Instituto do Reequilíbrio Econômico-Financeiro: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Novas obrigações não previstas em contrato acarretarão </a:t>
            </a:r>
            <a:r>
              <a:rPr lang="pt-BR" dirty="0">
                <a:solidFill>
                  <a:srgbClr val="4F81BD">
                    <a:lumMod val="50000"/>
                  </a:srgbClr>
                </a:solidFill>
              </a:rPr>
              <a:t>em nova redistribuição de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ônus (aumento de tarifa).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14778" y="1979223"/>
            <a:ext cx="84214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b="1" dirty="0" smtClean="0">
                <a:solidFill>
                  <a:srgbClr val="4F81BD">
                    <a:lumMod val="50000"/>
                  </a:srgbClr>
                </a:solidFill>
              </a:rPr>
              <a:t>Afirmações categóricas em lei engessam o setor. É adequado que a ANTT avalie caso a caso, </a:t>
            </a:r>
            <a:r>
              <a:rPr lang="pt-BR" b="1" u="sng" dirty="0" smtClean="0">
                <a:solidFill>
                  <a:srgbClr val="4F81BD">
                    <a:lumMod val="50000"/>
                  </a:srgbClr>
                </a:solidFill>
              </a:rPr>
              <a:t>como já o faz</a:t>
            </a:r>
            <a:r>
              <a:rPr lang="pt-BR" b="1" dirty="0" smtClean="0">
                <a:solidFill>
                  <a:srgbClr val="4F81BD">
                    <a:lumMod val="50000"/>
                  </a:srgbClr>
                </a:solidFill>
              </a:rPr>
              <a:t>: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A lei pretende </a:t>
            </a:r>
            <a:r>
              <a:rPr lang="pt-BR" u="sng" dirty="0" smtClean="0">
                <a:solidFill>
                  <a:srgbClr val="4F81BD">
                    <a:lumMod val="50000"/>
                  </a:srgbClr>
                </a:solidFill>
              </a:rPr>
              <a:t>fixar preço da tarifa-teto quilométrica em R$0,05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. P. ex., uma concessão de uma ponte, de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um trecho de rodovia em serra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ou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em planície </a:t>
            </a:r>
            <a:r>
              <a:rPr lang="pt-BR" dirty="0" smtClean="0">
                <a:solidFill>
                  <a:srgbClr val="4F81BD">
                    <a:lumMod val="50000"/>
                  </a:srgbClr>
                </a:solidFill>
              </a:rPr>
              <a:t>terão o mesmo teto de remuneração. Dificulta concessões atuais e futuras.</a:t>
            </a:r>
            <a:endParaRPr lang="pt-BR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4753069"/>
            <a:ext cx="9144000" cy="21049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20" y="4967456"/>
            <a:ext cx="2688160" cy="16761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2" name="Retângulo 1"/>
          <p:cNvSpPr/>
          <p:nvPr/>
        </p:nvSpPr>
        <p:spPr>
          <a:xfrm>
            <a:off x="0" y="3026792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OBRIGADO!</a:t>
            </a:r>
          </a:p>
          <a:p>
            <a:pPr algn="ctr"/>
            <a:endParaRPr lang="pt-BR" b="1" dirty="0"/>
          </a:p>
          <a:p>
            <a:pPr algn="ctr"/>
            <a:r>
              <a:rPr lang="pt-BR" sz="2400" b="1" dirty="0" smtClean="0"/>
              <a:t>Luiz Ugeda</a:t>
            </a:r>
          </a:p>
          <a:p>
            <a:pPr algn="ctr"/>
            <a:r>
              <a:rPr lang="pt-BR" sz="2400" b="1" dirty="0" smtClean="0"/>
              <a:t>luiz.ugeda@abcr.org.br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979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6865</TotalTime>
  <Words>376</Words>
  <Application>Microsoft Office PowerPoint</Application>
  <PresentationFormat>Apresentação na tela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Barreto</dc:creator>
  <cp:lastModifiedBy>Microsoft</cp:lastModifiedBy>
  <cp:revision>760</cp:revision>
  <cp:lastPrinted>2016-02-24T12:40:01Z</cp:lastPrinted>
  <dcterms:created xsi:type="dcterms:W3CDTF">2014-09-19T01:50:16Z</dcterms:created>
  <dcterms:modified xsi:type="dcterms:W3CDTF">2016-08-08T19:00:20Z</dcterms:modified>
</cp:coreProperties>
</file>