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22"/>
  </p:notesMasterIdLst>
  <p:handoutMasterIdLst>
    <p:handoutMasterId r:id="rId23"/>
  </p:handoutMasterIdLst>
  <p:sldIdLst>
    <p:sldId id="376" r:id="rId2"/>
    <p:sldId id="534" r:id="rId3"/>
    <p:sldId id="574" r:id="rId4"/>
    <p:sldId id="575" r:id="rId5"/>
    <p:sldId id="576" r:id="rId6"/>
    <p:sldId id="577" r:id="rId7"/>
    <p:sldId id="536" r:id="rId8"/>
    <p:sldId id="538" r:id="rId9"/>
    <p:sldId id="561" r:id="rId10"/>
    <p:sldId id="562" r:id="rId11"/>
    <p:sldId id="569" r:id="rId12"/>
    <p:sldId id="545" r:id="rId13"/>
    <p:sldId id="526" r:id="rId14"/>
    <p:sldId id="570" r:id="rId15"/>
    <p:sldId id="528" r:id="rId16"/>
    <p:sldId id="571" r:id="rId17"/>
    <p:sldId id="549" r:id="rId18"/>
    <p:sldId id="572" r:id="rId19"/>
    <p:sldId id="568" r:id="rId20"/>
    <p:sldId id="578" r:id="rId21"/>
  </p:sldIdLst>
  <p:sldSz cx="1058545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3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99FF"/>
    <a:srgbClr val="0000FF"/>
    <a:srgbClr val="14320C"/>
    <a:srgbClr val="5A4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2" autoAdjust="0"/>
    <p:restoredTop sz="97425" autoAdjust="0"/>
  </p:normalViewPr>
  <p:slideViewPr>
    <p:cSldViewPr>
      <p:cViewPr varScale="1">
        <p:scale>
          <a:sx n="63" d="100"/>
          <a:sy n="63" d="100"/>
        </p:scale>
        <p:origin x="-1392" y="-108"/>
      </p:cViewPr>
      <p:guideLst>
        <p:guide orient="horz" pos="2160"/>
        <p:guide pos="33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10F48-A564-4E52-8E3D-ADD1E4D0EC60}" type="datetimeFigureOut">
              <a:rPr lang="pt-BR" smtClean="0"/>
              <a:t>30/06/2015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7A084-B54E-4E88-8BCF-D6898FEE1A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79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7D608A-67EC-4EED-9E00-FAECC1B737BC}" type="datetimeFigureOut">
              <a:rPr lang="pt-BR"/>
              <a:pPr>
                <a:defRPr/>
              </a:pPr>
              <a:t>30/06/2015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527050" y="744538"/>
            <a:ext cx="57435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D55C775-4900-4AAA-98F7-0B00E9A1D0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539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5C775-4900-4AAA-98F7-0B00E9A1D0FF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71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55C775-4900-4AAA-98F7-0B00E9A1D0FF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0583999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145" y="1520788"/>
            <a:ext cx="5760640" cy="1836204"/>
          </a:xfrm>
        </p:spPr>
        <p:txBody>
          <a:bodyPr/>
          <a:lstStyle>
            <a:lvl1pPr algn="l">
              <a:defRPr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2145" y="3323879"/>
            <a:ext cx="5760640" cy="864096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80157" y="6448266"/>
            <a:ext cx="2469938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616700" y="6448266"/>
            <a:ext cx="3352059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935355" y="6448266"/>
            <a:ext cx="2469938" cy="365125"/>
          </a:xfrm>
        </p:spPr>
        <p:txBody>
          <a:bodyPr/>
          <a:lstStyle/>
          <a:p>
            <a:pPr>
              <a:defRPr/>
            </a:pPr>
            <a:fld id="{40BAABEE-413D-4D07-829D-2EF51F715EDE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2165" y="1196752"/>
            <a:ext cx="4464496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52165" y="1908521"/>
            <a:ext cx="4464496" cy="381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04695" y="1196752"/>
            <a:ext cx="4477025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04695" y="1908521"/>
            <a:ext cx="4477025" cy="381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pic>
        <p:nvPicPr>
          <p:cNvPr id="20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108150" y="116632"/>
            <a:ext cx="8280920" cy="792088"/>
          </a:xfrm>
        </p:spPr>
        <p:txBody>
          <a:bodyPr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108150" y="872720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80158" y="1124744"/>
            <a:ext cx="3816424" cy="46085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Imagem 5"/>
          <p:cNvSpPr>
            <a:spLocks noGrp="1"/>
          </p:cNvSpPr>
          <p:nvPr>
            <p:ph type="pic" sz="quarter" idx="13"/>
          </p:nvPr>
        </p:nvSpPr>
        <p:spPr>
          <a:xfrm>
            <a:off x="4212606" y="980728"/>
            <a:ext cx="5184575" cy="5877272"/>
          </a:xfrm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  <p:pic>
        <p:nvPicPr>
          <p:cNvPr id="18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108150" y="872720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08150" y="116632"/>
            <a:ext cx="8280920" cy="792088"/>
          </a:xfrm>
        </p:spPr>
        <p:txBody>
          <a:bodyPr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08150" y="116632"/>
            <a:ext cx="8280920" cy="792088"/>
          </a:xfrm>
        </p:spPr>
        <p:txBody>
          <a:bodyPr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108150" y="872720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24175" y="1124744"/>
            <a:ext cx="8568953" cy="4176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068588" y="5445224"/>
            <a:ext cx="4407054" cy="12241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pic>
        <p:nvPicPr>
          <p:cNvPr id="15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108150" y="872720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08150" y="116632"/>
            <a:ext cx="8280920" cy="792088"/>
          </a:xfrm>
        </p:spPr>
        <p:txBody>
          <a:bodyPr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40198" y="1196755"/>
            <a:ext cx="8867904" cy="452596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pic>
        <p:nvPicPr>
          <p:cNvPr id="13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08150" y="116632"/>
            <a:ext cx="8280920" cy="792088"/>
          </a:xfrm>
        </p:spPr>
        <p:txBody>
          <a:bodyPr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08150" y="872720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7343" y="44626"/>
            <a:ext cx="2251728" cy="5563493"/>
          </a:xfrm>
        </p:spPr>
        <p:txBody>
          <a:bodyPr vert="eaVert"/>
          <a:lstStyle>
            <a:lvl1pPr>
              <a:defRPr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52166" y="44626"/>
            <a:ext cx="6968755" cy="556349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pic>
        <p:nvPicPr>
          <p:cNvPr id="13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26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9613205" cy="5445224"/>
          </a:xfrm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  <p:pic>
        <p:nvPicPr>
          <p:cNvPr id="10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SmartArt 9"/>
          <p:cNvSpPr>
            <a:spLocks noGrp="1"/>
          </p:cNvSpPr>
          <p:nvPr>
            <p:ph type="dgm" sz="quarter" idx="10"/>
          </p:nvPr>
        </p:nvSpPr>
        <p:spPr>
          <a:xfrm>
            <a:off x="2" y="0"/>
            <a:ext cx="9613205" cy="5589588"/>
          </a:xfrm>
        </p:spPr>
        <p:txBody>
          <a:bodyPr/>
          <a:lstStyle/>
          <a:p>
            <a:r>
              <a:rPr lang="pt-BR" smtClean="0"/>
              <a:t>Clique no ícone para adicionar elemento gráfico SmartArt</a:t>
            </a:r>
            <a:endParaRPr lang="pt-BR"/>
          </a:p>
        </p:txBody>
      </p:sp>
      <p:pic>
        <p:nvPicPr>
          <p:cNvPr id="11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abela 10"/>
          <p:cNvSpPr>
            <a:spLocks noGrp="1"/>
          </p:cNvSpPr>
          <p:nvPr>
            <p:ph type="tbl" sz="quarter" idx="10"/>
          </p:nvPr>
        </p:nvSpPr>
        <p:spPr>
          <a:xfrm>
            <a:off x="2" y="3"/>
            <a:ext cx="9613205" cy="5732463"/>
          </a:xfrm>
        </p:spPr>
        <p:txBody>
          <a:bodyPr/>
          <a:lstStyle/>
          <a:p>
            <a:r>
              <a:rPr lang="pt-BR" smtClean="0"/>
              <a:t>Clique no ícone para adicionar tabela</a:t>
            </a:r>
            <a:endParaRPr lang="pt-BR"/>
          </a:p>
        </p:txBody>
      </p:sp>
      <p:pic>
        <p:nvPicPr>
          <p:cNvPr id="10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ço Reservado para Texto 2"/>
          <p:cNvSpPr>
            <a:spLocks noGrp="1"/>
          </p:cNvSpPr>
          <p:nvPr>
            <p:ph type="body" idx="19" hasCustomPrompt="1"/>
          </p:nvPr>
        </p:nvSpPr>
        <p:spPr>
          <a:xfrm>
            <a:off x="684214" y="1304841"/>
            <a:ext cx="8712968" cy="68400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normAutofit/>
          </a:bodyPr>
          <a:lstStyle>
            <a:lvl1pPr marL="457200" indent="-457200">
              <a:buFont typeface="+mj-lt"/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23" name="Espaço Reservado para Texto 2"/>
          <p:cNvSpPr>
            <a:spLocks noGrp="1"/>
          </p:cNvSpPr>
          <p:nvPr>
            <p:ph type="body" idx="20"/>
          </p:nvPr>
        </p:nvSpPr>
        <p:spPr>
          <a:xfrm>
            <a:off x="684214" y="2456968"/>
            <a:ext cx="8712968" cy="68400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normAutofit/>
          </a:bodyPr>
          <a:lstStyle>
            <a:lvl1pPr marL="457200" indent="-457200">
              <a:buFont typeface="+mj-lt"/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4" name="Espaço Reservado para Texto 2"/>
          <p:cNvSpPr>
            <a:spLocks noGrp="1"/>
          </p:cNvSpPr>
          <p:nvPr>
            <p:ph type="body" idx="21"/>
          </p:nvPr>
        </p:nvSpPr>
        <p:spPr>
          <a:xfrm>
            <a:off x="684214" y="3537089"/>
            <a:ext cx="8712968" cy="68400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normAutofit/>
          </a:bodyPr>
          <a:lstStyle>
            <a:lvl1pPr marL="457200" indent="-457200">
              <a:buFont typeface="+mj-lt"/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Espaço Reservado para Texto 2"/>
          <p:cNvSpPr>
            <a:spLocks noGrp="1"/>
          </p:cNvSpPr>
          <p:nvPr>
            <p:ph type="body" idx="22"/>
          </p:nvPr>
        </p:nvSpPr>
        <p:spPr>
          <a:xfrm>
            <a:off x="684214" y="4689217"/>
            <a:ext cx="8712968" cy="68400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>
            <a:normAutofit/>
          </a:bodyPr>
          <a:lstStyle>
            <a:lvl1pPr marL="457200" indent="-457200">
              <a:buFont typeface="+mj-lt"/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pic>
        <p:nvPicPr>
          <p:cNvPr id="13" name="Imagem 12" descr="LOGO_VALEC_sem_s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  <p:graphicFrame>
        <p:nvGraphicFramePr>
          <p:cNvPr id="11" name="Tabela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01946946"/>
              </p:ext>
            </p:extLst>
          </p:nvPr>
        </p:nvGraphicFramePr>
        <p:xfrm>
          <a:off x="10265461" y="692696"/>
          <a:ext cx="319989" cy="6165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989"/>
              </a:tblGrid>
              <a:tr h="61653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vert="vert" anchor="ctr">
                    <a:lnL w="762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tângulo 13"/>
          <p:cNvSpPr/>
          <p:nvPr userDrawn="1"/>
        </p:nvSpPr>
        <p:spPr>
          <a:xfrm>
            <a:off x="1069" y="764704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porte ferroviário At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189" y="1268760"/>
            <a:ext cx="9073009" cy="496855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Título 1"/>
          <p:cNvSpPr>
            <a:spLocks noGrp="1"/>
          </p:cNvSpPr>
          <p:nvPr>
            <p:ph type="title" hasCustomPrompt="1"/>
          </p:nvPr>
        </p:nvSpPr>
        <p:spPr>
          <a:xfrm>
            <a:off x="36141" y="-27384"/>
            <a:ext cx="9577063" cy="792088"/>
          </a:xfrm>
        </p:spPr>
        <p:txBody>
          <a:bodyPr anchor="b"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108150" y="764704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LOGO_VALEC_sem_s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  <p:pic>
        <p:nvPicPr>
          <p:cNvPr id="7" name="Imagem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vo modelo de concess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189" y="1268760"/>
            <a:ext cx="9073009" cy="496855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Título 1"/>
          <p:cNvSpPr>
            <a:spLocks noGrp="1"/>
          </p:cNvSpPr>
          <p:nvPr>
            <p:ph type="title" hasCustomPrompt="1"/>
          </p:nvPr>
        </p:nvSpPr>
        <p:spPr>
          <a:xfrm>
            <a:off x="36141" y="-27384"/>
            <a:ext cx="9577063" cy="792088"/>
          </a:xfrm>
        </p:spPr>
        <p:txBody>
          <a:bodyPr anchor="b"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108150" y="764704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LOGO_VALEC_sem_s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7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l da VAL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189" y="1268760"/>
            <a:ext cx="9073009" cy="496855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Título 1"/>
          <p:cNvSpPr>
            <a:spLocks noGrp="1"/>
          </p:cNvSpPr>
          <p:nvPr>
            <p:ph type="title" hasCustomPrompt="1"/>
          </p:nvPr>
        </p:nvSpPr>
        <p:spPr>
          <a:xfrm>
            <a:off x="36141" y="-27384"/>
            <a:ext cx="9577063" cy="792088"/>
          </a:xfrm>
        </p:spPr>
        <p:txBody>
          <a:bodyPr anchor="b"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108150" y="764704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LOGO_VALEC_sem_s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62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 papel da VALE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108150" y="872720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8150" y="116632"/>
            <a:ext cx="8280919" cy="792088"/>
          </a:xfrm>
        </p:spPr>
        <p:txBody>
          <a:bodyPr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pic>
        <p:nvPicPr>
          <p:cNvPr id="6" name="Imagem 5" descr="LOGO_VALEC_sem_s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3" y="2"/>
            <a:ext cx="960388" cy="565423"/>
          </a:xfrm>
          <a:prstGeom prst="rect">
            <a:avLst/>
          </a:prstGeom>
        </p:spPr>
      </p:pic>
      <p:pic>
        <p:nvPicPr>
          <p:cNvPr id="7" name="Imagem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7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ário Juríd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189" y="1268760"/>
            <a:ext cx="9073009" cy="496855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Título 1"/>
          <p:cNvSpPr>
            <a:spLocks noGrp="1"/>
          </p:cNvSpPr>
          <p:nvPr>
            <p:ph type="title" hasCustomPrompt="1"/>
          </p:nvPr>
        </p:nvSpPr>
        <p:spPr>
          <a:xfrm>
            <a:off x="36141" y="-27384"/>
            <a:ext cx="9577063" cy="792088"/>
          </a:xfrm>
        </p:spPr>
        <p:txBody>
          <a:bodyPr anchor="b"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108150" y="764704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LOGO_VALEC_sem_sit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9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2170" y="1161264"/>
            <a:ext cx="4464493" cy="464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76701" y="1161264"/>
            <a:ext cx="4536504" cy="464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pic>
        <p:nvPicPr>
          <p:cNvPr id="17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03380"/>
            <a:ext cx="2772437" cy="1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108150" y="116632"/>
            <a:ext cx="8280920" cy="792088"/>
          </a:xfrm>
        </p:spPr>
        <p:txBody>
          <a:bodyPr>
            <a:noAutofit/>
          </a:bodyPr>
          <a:lstStyle>
            <a:lvl1pPr algn="l">
              <a:defRPr sz="3200" b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108150" y="872720"/>
            <a:ext cx="8388000" cy="36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LOGO_VALEC_sem_s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064" y="3"/>
            <a:ext cx="960388" cy="565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834BB-303E-4357-83CD-BA57FFE60097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29277" y="274638"/>
            <a:ext cx="95269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29277" y="1600206"/>
            <a:ext cx="952690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29273" y="6356366"/>
            <a:ext cx="2469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616700" y="6356366"/>
            <a:ext cx="3352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586239" y="6356366"/>
            <a:ext cx="2469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834BB-303E-4357-83CD-BA57FFE60097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992" r:id="rId4"/>
    <p:sldLayoutId id="2147483993" r:id="rId5"/>
    <p:sldLayoutId id="2147483995" r:id="rId6"/>
    <p:sldLayoutId id="2147483994" r:id="rId7"/>
    <p:sldLayoutId id="2147483785" r:id="rId8"/>
    <p:sldLayoutId id="2147483979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hyperlink" Target="file:///\\redecamara\dfsdata\COVIT\CVT2015\EVENTOS%20-%20AP%20Forum%20Mesa%20Redonda%20e%20Semin&#225;rio\Audi&#234;ncia%20P&#250;blica\AP%2030-06-15-Req.031-39-15-DepHugoLeal\Apresenta&#231;&#245;es\Dist&#226;ncia%20Frenagem%20Trem%20de%20Carga%20Fant&#225;stico%20Rede%20Globo.wmv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4173" y="2123564"/>
            <a:ext cx="6552728" cy="151216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OPERACIONAL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b="0" dirty="0" smtClean="0"/>
              <a:t>Ferrovia Norte Sul - VALEC</a:t>
            </a:r>
            <a:endParaRPr lang="pt-BR" sz="2800" b="0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3324" y="6237312"/>
            <a:ext cx="1404156" cy="321145"/>
          </a:xfrm>
        </p:spPr>
        <p:txBody>
          <a:bodyPr/>
          <a:lstStyle/>
          <a:p>
            <a:pPr algn="l"/>
            <a:r>
              <a:rPr lang="pt-BR" sz="1600" dirty="0" smtClean="0"/>
              <a:t>Junho/2015</a:t>
            </a:r>
          </a:p>
          <a:p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179388" y="263138"/>
            <a:ext cx="2449041" cy="1293654"/>
            <a:chOff x="179388" y="115888"/>
            <a:chExt cx="2449041" cy="1293654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24" t="21423" r="7628" b="22578"/>
            <a:stretch/>
          </p:blipFill>
          <p:spPr>
            <a:xfrm>
              <a:off x="324173" y="596276"/>
              <a:ext cx="2304256" cy="81326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63" t="24326" r="5047" b="56048"/>
            <a:stretch/>
          </p:blipFill>
          <p:spPr bwMode="auto">
            <a:xfrm>
              <a:off x="179388" y="115888"/>
              <a:ext cx="2333625" cy="5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CaixaDeTexto 2"/>
          <p:cNvSpPr txBox="1"/>
          <p:nvPr/>
        </p:nvSpPr>
        <p:spPr>
          <a:xfrm>
            <a:off x="252165" y="3789040"/>
            <a:ext cx="359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7313"/>
            <a:r>
              <a:rPr lang="pt-BR" dirty="0" smtClean="0"/>
              <a:t>Diretoria de Operações - DIROP</a:t>
            </a:r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AABEE-413D-4D07-829D-2EF51F715ED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CRITÉRIOS DE SEGURANÇA ADOTADOS PARA A CONSTRUÇÃO </a:t>
            </a:r>
            <a:r>
              <a:rPr lang="pt-BR" sz="1900" dirty="0"/>
              <a:t>E/OU </a:t>
            </a:r>
            <a:r>
              <a:rPr lang="pt-BR" sz="1900" dirty="0" smtClean="0"/>
              <a:t>AVALIAÇÃO DE PASSAGEM EM NÍVEL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6181" y="1011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00437" y="6408018"/>
            <a:ext cx="105854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12" name="Grupo 11"/>
          <p:cNvGrpSpPr/>
          <p:nvPr/>
        </p:nvGrpSpPr>
        <p:grpSpPr>
          <a:xfrm>
            <a:off x="129697" y="1631508"/>
            <a:ext cx="9774101" cy="2517571"/>
            <a:chOff x="129697" y="1631508"/>
            <a:chExt cx="9774101" cy="2517571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2"/>
            <a:srcRect l="14158" t="69840" r="28076" b="2691"/>
            <a:stretch/>
          </p:blipFill>
          <p:spPr>
            <a:xfrm>
              <a:off x="129697" y="1631508"/>
              <a:ext cx="9774101" cy="2517571"/>
            </a:xfrm>
            <a:prstGeom prst="rect">
              <a:avLst/>
            </a:prstGeom>
          </p:spPr>
        </p:pic>
        <p:sp>
          <p:nvSpPr>
            <p:cNvPr id="6" name="CaixaDeTexto 5"/>
            <p:cNvSpPr txBox="1"/>
            <p:nvPr/>
          </p:nvSpPr>
          <p:spPr>
            <a:xfrm>
              <a:off x="1633481" y="1730552"/>
              <a:ext cx="7529724" cy="43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PROJETO PN - SEGURANÇA DA FERROVIA PARA A RODOVIA</a:t>
              </a:r>
            </a:p>
            <a:p>
              <a:endParaRPr lang="pt-BR" dirty="0" smtClean="0"/>
            </a:p>
            <a:p>
              <a:endParaRPr lang="pt-BR" dirty="0" smtClean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pt-BR" dirty="0" smtClean="0"/>
            </a:p>
          </p:txBody>
        </p:sp>
      </p:grpSp>
      <p:sp>
        <p:nvSpPr>
          <p:cNvPr id="22" name="Elipse 21"/>
          <p:cNvSpPr/>
          <p:nvPr/>
        </p:nvSpPr>
        <p:spPr>
          <a:xfrm>
            <a:off x="252165" y="2663021"/>
            <a:ext cx="1549931" cy="148605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8064002" y="2090148"/>
            <a:ext cx="1549931" cy="148605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4139999" y="2261596"/>
            <a:ext cx="1549931" cy="148605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27557" t="59100" r="65946" b="31100"/>
          <a:stretch/>
        </p:blipFill>
        <p:spPr>
          <a:xfrm rot="16200000">
            <a:off x="3112872" y="4411751"/>
            <a:ext cx="2159895" cy="183263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/>
          <a:srcRect l="41420" t="59100" r="52810" b="31100"/>
          <a:stretch/>
        </p:blipFill>
        <p:spPr>
          <a:xfrm rot="16200000">
            <a:off x="6712345" y="4416567"/>
            <a:ext cx="2304256" cy="22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03357" y="2149012"/>
            <a:ext cx="6682148" cy="900000"/>
            <a:chOff x="3291097" y="844712"/>
            <a:chExt cx="6682148" cy="1105200"/>
          </a:xfrm>
        </p:grpSpPr>
        <p:sp>
          <p:nvSpPr>
            <p:cNvPr id="13" name="Forma livre 12"/>
            <p:cNvSpPr/>
            <p:nvPr/>
          </p:nvSpPr>
          <p:spPr>
            <a:xfrm>
              <a:off x="4418488" y="1040014"/>
              <a:ext cx="5554757" cy="714597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/>
                <a:t>C</a:t>
              </a:r>
              <a:r>
                <a:rPr lang="pt-BR" sz="1800" kern="1200" dirty="0" smtClean="0"/>
                <a:t>ritérios de segurança adotados para a construç</a:t>
              </a:r>
              <a:r>
                <a:rPr lang="pt-BR" dirty="0" smtClean="0"/>
                <a:t>ão e/ou avaliação</a:t>
              </a:r>
              <a:r>
                <a:rPr lang="pt-BR" sz="1800" kern="1200" dirty="0" smtClean="0"/>
                <a:t> de passagem em nível</a:t>
              </a:r>
              <a:endParaRPr lang="pt-BR" sz="1800" kern="1200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3291097" y="844712"/>
              <a:ext cx="1303200" cy="1105200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upo 2"/>
          <p:cNvGrpSpPr/>
          <p:nvPr/>
        </p:nvGrpSpPr>
        <p:grpSpPr>
          <a:xfrm>
            <a:off x="1323493" y="3066828"/>
            <a:ext cx="6682147" cy="900000"/>
            <a:chOff x="3291097" y="2069956"/>
            <a:chExt cx="6682147" cy="1105200"/>
          </a:xfrm>
        </p:grpSpPr>
        <p:sp>
          <p:nvSpPr>
            <p:cNvPr id="15" name="Forma livre 14"/>
            <p:cNvSpPr/>
            <p:nvPr/>
          </p:nvSpPr>
          <p:spPr>
            <a:xfrm>
              <a:off x="4418487" y="228805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b="1" dirty="0"/>
                <a:t>Campanha de Segurança, Proteção e Conscientização em passagens em nível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3291097" y="2069956"/>
              <a:ext cx="1303200" cy="11052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upo 3"/>
          <p:cNvGrpSpPr/>
          <p:nvPr/>
        </p:nvGrpSpPr>
        <p:grpSpPr>
          <a:xfrm>
            <a:off x="2141957" y="3968644"/>
            <a:ext cx="6682147" cy="900000"/>
            <a:chOff x="3291097" y="3295200"/>
            <a:chExt cx="6682147" cy="1105200"/>
          </a:xfrm>
        </p:grpSpPr>
        <p:sp>
          <p:nvSpPr>
            <p:cNvPr id="17" name="Forma livre 16"/>
            <p:cNvSpPr/>
            <p:nvPr/>
          </p:nvSpPr>
          <p:spPr>
            <a:xfrm>
              <a:off x="4418487" y="3516673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escolas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3291097" y="3295200"/>
              <a:ext cx="1303200" cy="110520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" name="Grupo 5"/>
          <p:cNvGrpSpPr/>
          <p:nvPr/>
        </p:nvGrpSpPr>
        <p:grpSpPr>
          <a:xfrm>
            <a:off x="2866170" y="4940180"/>
            <a:ext cx="6682147" cy="900000"/>
            <a:chOff x="3291097" y="4520444"/>
            <a:chExt cx="6682147" cy="1105200"/>
          </a:xfrm>
        </p:grpSpPr>
        <p:sp>
          <p:nvSpPr>
            <p:cNvPr id="19" name="Forma livre 18"/>
            <p:cNvSpPr/>
            <p:nvPr/>
          </p:nvSpPr>
          <p:spPr>
            <a:xfrm>
              <a:off x="4418487" y="474191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Divulgação da Campanha de Segurança, Proteção e Conscientização em Emissoras de Rádios locais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3291097" y="4520444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Título 2"/>
          <p:cNvSpPr txBox="1">
            <a:spLocks/>
          </p:cNvSpPr>
          <p:nvPr/>
        </p:nvSpPr>
        <p:spPr>
          <a:xfrm>
            <a:off x="113571" y="28620"/>
            <a:ext cx="957164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SEGURANÇA OPERACIONAL – FERROVIA NORTE SUL (FNS – VALEC)</a:t>
            </a:r>
            <a:endParaRPr lang="pt-BR" sz="1900" dirty="0"/>
          </a:p>
        </p:txBody>
      </p:sp>
      <p:grpSp>
        <p:nvGrpSpPr>
          <p:cNvPr id="7" name="Grupo 6"/>
          <p:cNvGrpSpPr/>
          <p:nvPr/>
        </p:nvGrpSpPr>
        <p:grpSpPr>
          <a:xfrm>
            <a:off x="51308" y="1157590"/>
            <a:ext cx="6682146" cy="900000"/>
            <a:chOff x="3291097" y="5745688"/>
            <a:chExt cx="6682146" cy="1105200"/>
          </a:xfrm>
        </p:grpSpPr>
        <p:sp>
          <p:nvSpPr>
            <p:cNvPr id="21" name="Forma livre 20"/>
            <p:cNvSpPr/>
            <p:nvPr/>
          </p:nvSpPr>
          <p:spPr>
            <a:xfrm>
              <a:off x="4418486" y="5967161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Segurança em números: Ferrovia e Rodovia</a:t>
              </a:r>
              <a:endParaRPr lang="pt-BR" dirty="0"/>
            </a:p>
          </p:txBody>
        </p:sp>
        <p:pic>
          <p:nvPicPr>
            <p:cNvPr id="5" name="Imagem 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1097" y="5745688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  <p:grpSp>
        <p:nvGrpSpPr>
          <p:cNvPr id="10" name="Grupo 9"/>
          <p:cNvGrpSpPr/>
          <p:nvPr/>
        </p:nvGrpSpPr>
        <p:grpSpPr>
          <a:xfrm>
            <a:off x="3458394" y="5919739"/>
            <a:ext cx="6730875" cy="893637"/>
            <a:chOff x="3026346" y="4615439"/>
            <a:chExt cx="6730875" cy="893637"/>
          </a:xfrm>
        </p:grpSpPr>
        <p:sp>
          <p:nvSpPr>
            <p:cNvPr id="23" name="Forma livre 22"/>
            <p:cNvSpPr/>
            <p:nvPr/>
          </p:nvSpPr>
          <p:spPr>
            <a:xfrm>
              <a:off x="4202464" y="4771299"/>
              <a:ext cx="5554757" cy="581919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Regulamento de Operações Ferroviárias – </a:t>
              </a:r>
              <a:r>
                <a:rPr lang="pt-BR" dirty="0" err="1" smtClean="0"/>
                <a:t>ROF</a:t>
              </a:r>
              <a:endParaRPr lang="pt-BR" dirty="0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7"/>
            <a:srcRect l="12505" t="9064" r="50109" b="1427"/>
            <a:stretch/>
          </p:blipFill>
          <p:spPr>
            <a:xfrm>
              <a:off x="3026346" y="4615439"/>
              <a:ext cx="1303200" cy="893637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</p:spTree>
    <p:extLst>
      <p:ext uri="{BB962C8B-B14F-4D97-AF65-F5344CB8AC3E}">
        <p14:creationId xmlns:p14="http://schemas.microsoft.com/office/powerpoint/2010/main" val="23216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6181" y="1011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988469" y="5154364"/>
            <a:ext cx="3240360" cy="5040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lvl="1" algn="ctr">
              <a:spcBef>
                <a:spcPts val="600"/>
              </a:spcBef>
              <a:spcAft>
                <a:spcPts val="1200"/>
              </a:spcAft>
            </a:pPr>
            <a:r>
              <a:rPr lang="pt-BR" sz="1500" b="1" dirty="0" smtClean="0">
                <a:solidFill>
                  <a:sysClr val="windowText" lastClr="000000"/>
                </a:solidFill>
              </a:rPr>
              <a:t>CARTAZ / FOLDER / PANFLETOS</a:t>
            </a:r>
            <a:endParaRPr lang="pt-BR" sz="1500" dirty="0">
              <a:solidFill>
                <a:sysClr val="windowText" lastClr="000000"/>
              </a:solidFill>
            </a:endParaRP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pt-BR" sz="1900" dirty="0" smtClean="0"/>
              <a:t>CAMPANHA DE SEGURANÇA, PROTEÇÃO E CONSCIENTIZAÇÃO EM PASSAGENS EM NÍVEL</a:t>
            </a:r>
            <a:endParaRPr lang="pt-BR" sz="1900" dirty="0"/>
          </a:p>
        </p:txBody>
      </p:sp>
      <p:grpSp>
        <p:nvGrpSpPr>
          <p:cNvPr id="7" name="Grupo 13"/>
          <p:cNvGrpSpPr>
            <a:grpSpLocks noChangeAspect="1"/>
          </p:cNvGrpSpPr>
          <p:nvPr/>
        </p:nvGrpSpPr>
        <p:grpSpPr>
          <a:xfrm>
            <a:off x="6471006" y="908720"/>
            <a:ext cx="3667402" cy="2376000"/>
            <a:chOff x="180157" y="764704"/>
            <a:chExt cx="8208912" cy="5812949"/>
          </a:xfrm>
        </p:grpSpPr>
        <p:pic>
          <p:nvPicPr>
            <p:cNvPr id="8" name="Imagem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157" y="764704"/>
              <a:ext cx="4102443" cy="5811033"/>
            </a:xfrm>
            <a:prstGeom prst="rect">
              <a:avLst/>
            </a:prstGeom>
          </p:spPr>
        </p:pic>
        <p:pic>
          <p:nvPicPr>
            <p:cNvPr id="9" name="Imagem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1928" y="764704"/>
              <a:ext cx="4097141" cy="5812949"/>
            </a:xfrm>
            <a:prstGeom prst="rect">
              <a:avLst/>
            </a:prstGeom>
          </p:spPr>
        </p:pic>
      </p:grpSp>
      <p:grpSp>
        <p:nvGrpSpPr>
          <p:cNvPr id="10" name="Grupo 1"/>
          <p:cNvGrpSpPr>
            <a:grpSpLocks noChangeAspect="1"/>
          </p:cNvGrpSpPr>
          <p:nvPr/>
        </p:nvGrpSpPr>
        <p:grpSpPr>
          <a:xfrm>
            <a:off x="6478437" y="3284104"/>
            <a:ext cx="3664800" cy="2374316"/>
            <a:chOff x="540197" y="548680"/>
            <a:chExt cx="8339944" cy="5857728"/>
          </a:xfrm>
        </p:grpSpPr>
        <p:pic>
          <p:nvPicPr>
            <p:cNvPr id="11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197" y="548680"/>
              <a:ext cx="4185594" cy="5857728"/>
            </a:xfrm>
            <a:prstGeom prst="rect">
              <a:avLst/>
            </a:prstGeom>
          </p:spPr>
        </p:pic>
        <p:pic>
          <p:nvPicPr>
            <p:cNvPr id="13" name="Imagem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523" y="548680"/>
              <a:ext cx="4170618" cy="5857728"/>
            </a:xfrm>
            <a:prstGeom prst="rect">
              <a:avLst/>
            </a:prstGeom>
          </p:spPr>
        </p:pic>
      </p:grpSp>
      <p:pic>
        <p:nvPicPr>
          <p:cNvPr id="14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2" y="916720"/>
            <a:ext cx="498285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4" b="12595"/>
          <a:stretch/>
        </p:blipFill>
        <p:spPr>
          <a:xfrm>
            <a:off x="7436702" y="838964"/>
            <a:ext cx="2664296" cy="2061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pt-BR" sz="1900" dirty="0" smtClean="0"/>
              <a:t>CAMPANHA DE SEGURANÇA, PROTEÇÃO E CONSCIENTIZAÇÃO EM PASSAGENS EM NÍVEL</a:t>
            </a:r>
            <a:endParaRPr lang="pt-BR" sz="19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13" y="854104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o 5"/>
          <p:cNvGrpSpPr/>
          <p:nvPr/>
        </p:nvGrpSpPr>
        <p:grpSpPr>
          <a:xfrm>
            <a:off x="-31395" y="836744"/>
            <a:ext cx="3632547" cy="3871829"/>
            <a:chOff x="6556722" y="882432"/>
            <a:chExt cx="3632547" cy="3871829"/>
          </a:xfrm>
        </p:grpSpPr>
        <p:grpSp>
          <p:nvGrpSpPr>
            <p:cNvPr id="5" name="Grupo 4"/>
            <p:cNvGrpSpPr/>
            <p:nvPr/>
          </p:nvGrpSpPr>
          <p:grpSpPr>
            <a:xfrm>
              <a:off x="6662592" y="882432"/>
              <a:ext cx="3526677" cy="3871829"/>
              <a:chOff x="6542857" y="3246787"/>
              <a:chExt cx="3526677" cy="3871829"/>
            </a:xfrm>
          </p:grpSpPr>
          <p:grpSp>
            <p:nvGrpSpPr>
              <p:cNvPr id="4" name="Grupo 3"/>
              <p:cNvGrpSpPr/>
              <p:nvPr/>
            </p:nvGrpSpPr>
            <p:grpSpPr>
              <a:xfrm>
                <a:off x="6542857" y="3659729"/>
                <a:ext cx="3526677" cy="3458887"/>
                <a:chOff x="6542857" y="3659729"/>
                <a:chExt cx="3526677" cy="3458887"/>
              </a:xfrm>
            </p:grpSpPr>
            <p:sp>
              <p:nvSpPr>
                <p:cNvPr id="26" name="CaixaDeTexto 25"/>
                <p:cNvSpPr txBox="1"/>
                <p:nvPr/>
              </p:nvSpPr>
              <p:spPr>
                <a:xfrm>
                  <a:off x="6542857" y="6112584"/>
                  <a:ext cx="3526677" cy="1006032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>
                  <a:noAutofit/>
                </a:bodyPr>
                <a:lstStyle/>
                <a:p>
                  <a:pPr marL="0" lvl="1" algn="ctr">
                    <a:spcAft>
                      <a:spcPts val="1200"/>
                    </a:spcAft>
                  </a:pPr>
                  <a:r>
                    <a:rPr lang="pt-BR" sz="1500" b="1" dirty="0" smtClean="0">
                      <a:solidFill>
                        <a:sysClr val="windowText" lastClr="000000"/>
                      </a:solidFill>
                    </a:rPr>
                    <a:t>Fluxo </a:t>
                  </a:r>
                </a:p>
                <a:p>
                  <a:pPr algn="ctr"/>
                  <a:r>
                    <a:rPr lang="pt-BR" sz="1500" b="1" dirty="0" smtClean="0">
                      <a:solidFill>
                        <a:sysClr val="windowText" lastClr="000000"/>
                      </a:solidFill>
                    </a:rPr>
                    <a:t>60 veículos/dia</a:t>
                  </a:r>
                </a:p>
                <a:p>
                  <a:pPr algn="ctr"/>
                  <a:r>
                    <a:rPr lang="pt-BR" sz="1500" b="1" dirty="0" smtClean="0">
                      <a:solidFill>
                        <a:sysClr val="windowText" lastClr="000000"/>
                      </a:solidFill>
                    </a:rPr>
                    <a:t>104 pessoas/dia</a:t>
                  </a:r>
                  <a:endParaRPr lang="pt-BR" sz="1500" b="1" dirty="0">
                    <a:solidFill>
                      <a:sysClr val="windowText" lastClr="000000"/>
                    </a:solidFill>
                  </a:endParaRPr>
                </a:p>
              </p:txBody>
            </p:sp>
            <p:pic>
              <p:nvPicPr>
                <p:cNvPr id="2" name="Imagem 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42857" y="3659729"/>
                  <a:ext cx="3526677" cy="2448272"/>
                </a:xfrm>
                <a:prstGeom prst="rect">
                  <a:avLst/>
                </a:prstGeom>
                <a:ln>
                  <a:solidFill>
                    <a:schemeClr val="bg2"/>
                  </a:solidFill>
                </a:ln>
              </p:spPr>
            </p:pic>
          </p:grpSp>
          <p:sp>
            <p:nvSpPr>
              <p:cNvPr id="30" name="CaixaDeTexto 29"/>
              <p:cNvSpPr txBox="1"/>
              <p:nvPr/>
            </p:nvSpPr>
            <p:spPr>
              <a:xfrm>
                <a:off x="6542857" y="3246787"/>
                <a:ext cx="3526677" cy="408359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pt-BR" sz="1600" b="1" dirty="0" smtClean="0">
                    <a:solidFill>
                      <a:schemeClr val="tx2"/>
                    </a:solidFill>
                  </a:rPr>
                  <a:t>Pesquisa em campo</a:t>
                </a:r>
                <a:endParaRPr lang="pt-BR" sz="16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" name="CaixaDeTexto 2"/>
            <p:cNvSpPr txBox="1"/>
            <p:nvPr/>
          </p:nvSpPr>
          <p:spPr>
            <a:xfrm rot="19592889">
              <a:off x="6556722" y="3588214"/>
              <a:ext cx="2386208" cy="8019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lvl="0" defTabSz="800100" eaLnBrk="1" latinLnBrk="0" hangingPunct="1">
                <a:lnSpc>
                  <a:spcPct val="90000"/>
                </a:lnSpc>
                <a:spcAft>
                  <a:spcPct val="35000"/>
                </a:spcAft>
                <a:buNone/>
                <a:defRPr sz="1900" b="1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pt-BR" sz="1500" dirty="0"/>
                <a:t>Km </a:t>
              </a:r>
              <a:r>
                <a:rPr lang="pt-BR" sz="1500" dirty="0" smtClean="0"/>
                <a:t>943+080</a:t>
              </a:r>
            </a:p>
            <a:p>
              <a:r>
                <a:rPr lang="pt-BR" sz="1500" dirty="0" smtClean="0"/>
                <a:t>GURUPI</a:t>
              </a:r>
              <a:endParaRPr lang="pt-BR" sz="1500" dirty="0"/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13" y="4508880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02" y="4508880"/>
            <a:ext cx="2879725" cy="215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r="18108" b="37051"/>
          <a:stretch/>
        </p:blipFill>
        <p:spPr>
          <a:xfrm>
            <a:off x="5724773" y="2276872"/>
            <a:ext cx="388843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1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03357" y="2149012"/>
            <a:ext cx="6682148" cy="900000"/>
            <a:chOff x="3291097" y="844712"/>
            <a:chExt cx="6682148" cy="1105200"/>
          </a:xfrm>
        </p:grpSpPr>
        <p:sp>
          <p:nvSpPr>
            <p:cNvPr id="13" name="Forma livre 12"/>
            <p:cNvSpPr/>
            <p:nvPr/>
          </p:nvSpPr>
          <p:spPr>
            <a:xfrm>
              <a:off x="4418488" y="1040014"/>
              <a:ext cx="5554757" cy="714597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/>
                <a:t>C</a:t>
              </a:r>
              <a:r>
                <a:rPr lang="pt-BR" sz="1800" kern="1200" dirty="0" smtClean="0"/>
                <a:t>ritérios de segurança adotados para a construç</a:t>
              </a:r>
              <a:r>
                <a:rPr lang="pt-BR" dirty="0" smtClean="0"/>
                <a:t>ão e/ou avaliação</a:t>
              </a:r>
              <a:r>
                <a:rPr lang="pt-BR" sz="1800" kern="1200" dirty="0" smtClean="0"/>
                <a:t> de passagem em nível</a:t>
              </a:r>
              <a:endParaRPr lang="pt-BR" sz="1800" kern="1200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3291097" y="844712"/>
              <a:ext cx="1303200" cy="1105200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upo 2"/>
          <p:cNvGrpSpPr/>
          <p:nvPr/>
        </p:nvGrpSpPr>
        <p:grpSpPr>
          <a:xfrm>
            <a:off x="1323493" y="3066828"/>
            <a:ext cx="6682147" cy="900000"/>
            <a:chOff x="3291097" y="2069956"/>
            <a:chExt cx="6682147" cy="1105200"/>
          </a:xfrm>
        </p:grpSpPr>
        <p:sp>
          <p:nvSpPr>
            <p:cNvPr id="15" name="Forma livre 14"/>
            <p:cNvSpPr/>
            <p:nvPr/>
          </p:nvSpPr>
          <p:spPr>
            <a:xfrm>
              <a:off x="4418487" y="228805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passagens em nível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3291097" y="2069956"/>
              <a:ext cx="1303200" cy="11052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upo 3"/>
          <p:cNvGrpSpPr/>
          <p:nvPr/>
        </p:nvGrpSpPr>
        <p:grpSpPr>
          <a:xfrm>
            <a:off x="2141957" y="3968644"/>
            <a:ext cx="6682147" cy="900000"/>
            <a:chOff x="3291097" y="3295200"/>
            <a:chExt cx="6682147" cy="1105200"/>
          </a:xfrm>
        </p:grpSpPr>
        <p:sp>
          <p:nvSpPr>
            <p:cNvPr id="17" name="Forma livre 16"/>
            <p:cNvSpPr/>
            <p:nvPr/>
          </p:nvSpPr>
          <p:spPr>
            <a:xfrm>
              <a:off x="4418487" y="3516673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b="1" dirty="0"/>
                <a:t>Campanha de Segurança, Proteção e Conscientização em escolas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3291097" y="3295200"/>
              <a:ext cx="1303200" cy="110520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" name="Grupo 5"/>
          <p:cNvGrpSpPr/>
          <p:nvPr/>
        </p:nvGrpSpPr>
        <p:grpSpPr>
          <a:xfrm>
            <a:off x="2866170" y="4940180"/>
            <a:ext cx="6682147" cy="900000"/>
            <a:chOff x="3291097" y="4520444"/>
            <a:chExt cx="6682147" cy="1105200"/>
          </a:xfrm>
        </p:grpSpPr>
        <p:sp>
          <p:nvSpPr>
            <p:cNvPr id="19" name="Forma livre 18"/>
            <p:cNvSpPr/>
            <p:nvPr/>
          </p:nvSpPr>
          <p:spPr>
            <a:xfrm>
              <a:off x="4418487" y="474191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Divulgação da Campanha de Segurança, Proteção e Conscientização em Emissoras de Rádios locais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3291097" y="4520444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Título 2"/>
          <p:cNvSpPr txBox="1">
            <a:spLocks/>
          </p:cNvSpPr>
          <p:nvPr/>
        </p:nvSpPr>
        <p:spPr>
          <a:xfrm>
            <a:off x="113571" y="28620"/>
            <a:ext cx="957164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SEGURANÇA OPERACIONAL – FERROVIA NORTE SUL (FNS – VALEC)</a:t>
            </a:r>
            <a:endParaRPr lang="pt-BR" sz="1900" dirty="0"/>
          </a:p>
        </p:txBody>
      </p:sp>
      <p:grpSp>
        <p:nvGrpSpPr>
          <p:cNvPr id="7" name="Grupo 6"/>
          <p:cNvGrpSpPr/>
          <p:nvPr/>
        </p:nvGrpSpPr>
        <p:grpSpPr>
          <a:xfrm>
            <a:off x="51308" y="1157590"/>
            <a:ext cx="6682146" cy="900000"/>
            <a:chOff x="3291097" y="5745688"/>
            <a:chExt cx="6682146" cy="1105200"/>
          </a:xfrm>
        </p:grpSpPr>
        <p:sp>
          <p:nvSpPr>
            <p:cNvPr id="21" name="Forma livre 20"/>
            <p:cNvSpPr/>
            <p:nvPr/>
          </p:nvSpPr>
          <p:spPr>
            <a:xfrm>
              <a:off x="4418486" y="5967161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Segurança em números: Ferrovia e Rodovia</a:t>
              </a:r>
              <a:endParaRPr lang="pt-BR" dirty="0"/>
            </a:p>
          </p:txBody>
        </p:sp>
        <p:pic>
          <p:nvPicPr>
            <p:cNvPr id="5" name="Imagem 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1097" y="5745688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  <p:grpSp>
        <p:nvGrpSpPr>
          <p:cNvPr id="10" name="Grupo 9"/>
          <p:cNvGrpSpPr/>
          <p:nvPr/>
        </p:nvGrpSpPr>
        <p:grpSpPr>
          <a:xfrm>
            <a:off x="3458394" y="5919739"/>
            <a:ext cx="6730875" cy="893637"/>
            <a:chOff x="3026346" y="4615439"/>
            <a:chExt cx="6730875" cy="893637"/>
          </a:xfrm>
        </p:grpSpPr>
        <p:sp>
          <p:nvSpPr>
            <p:cNvPr id="23" name="Forma livre 22"/>
            <p:cNvSpPr/>
            <p:nvPr/>
          </p:nvSpPr>
          <p:spPr>
            <a:xfrm>
              <a:off x="4202464" y="4771299"/>
              <a:ext cx="5554757" cy="581919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Regulamento de Operações Ferroviárias – </a:t>
              </a:r>
              <a:r>
                <a:rPr lang="pt-BR" dirty="0" err="1" smtClean="0"/>
                <a:t>ROF</a:t>
              </a:r>
              <a:endParaRPr lang="pt-BR" dirty="0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7"/>
            <a:srcRect l="12505" t="9064" r="50109" b="1427"/>
            <a:stretch/>
          </p:blipFill>
          <p:spPr>
            <a:xfrm>
              <a:off x="3026346" y="4615439"/>
              <a:ext cx="1303200" cy="893637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</p:spTree>
    <p:extLst>
      <p:ext uri="{BB962C8B-B14F-4D97-AF65-F5344CB8AC3E}">
        <p14:creationId xmlns:p14="http://schemas.microsoft.com/office/powerpoint/2010/main" val="6526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20150408_10430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086" y="1370385"/>
            <a:ext cx="388843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 descr="20150408_10552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5013" y="3897614"/>
            <a:ext cx="1944216" cy="277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702501" y="753797"/>
            <a:ext cx="4176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smtClean="0">
                <a:solidFill>
                  <a:schemeClr val="tx2"/>
                </a:solidFill>
              </a:rPr>
              <a:t>Escola Municipal Prof. Luzia Tavares</a:t>
            </a:r>
          </a:p>
          <a:p>
            <a:r>
              <a:rPr lang="pt-BR" sz="1500" b="1" dirty="0">
                <a:solidFill>
                  <a:schemeClr val="tx2"/>
                </a:solidFill>
              </a:rPr>
              <a:t>Paraíso do Tocantins </a:t>
            </a:r>
            <a:r>
              <a:rPr lang="pt-BR" sz="1500" b="1" dirty="0" smtClean="0">
                <a:solidFill>
                  <a:schemeClr val="tx2"/>
                </a:solidFill>
              </a:rPr>
              <a:t>TO</a:t>
            </a:r>
            <a:endParaRPr lang="pt-BR" sz="1500" b="1" dirty="0">
              <a:solidFill>
                <a:schemeClr val="tx2"/>
              </a:solidFill>
            </a:endParaRP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pt-BR" sz="1900" dirty="0" smtClean="0"/>
              <a:t>CAMPANHA DE SEGURANÇA, PROTEÇÃO E CONSCIENTIZAÇÃO EM ESCOLAS</a:t>
            </a:r>
            <a:endParaRPr lang="pt-BR" sz="1900" dirty="0"/>
          </a:p>
        </p:txBody>
      </p:sp>
      <p:sp>
        <p:nvSpPr>
          <p:cNvPr id="7" name="CaixaDeTexto 8"/>
          <p:cNvSpPr txBox="1"/>
          <p:nvPr/>
        </p:nvSpPr>
        <p:spPr>
          <a:xfrm>
            <a:off x="-2754" y="3905624"/>
            <a:ext cx="277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smtClean="0">
                <a:solidFill>
                  <a:schemeClr val="tx2"/>
                </a:solidFill>
              </a:rPr>
              <a:t>Escola Estadual Prof. Adélia Aguiar Barbosa</a:t>
            </a:r>
          </a:p>
          <a:p>
            <a:r>
              <a:rPr lang="pt-BR" sz="1500" b="1" dirty="0" smtClean="0">
                <a:solidFill>
                  <a:schemeClr val="tx2"/>
                </a:solidFill>
              </a:rPr>
              <a:t>Paraíso do Tocantins TO</a:t>
            </a:r>
            <a:endParaRPr lang="pt-BR" sz="1500" b="1" dirty="0">
              <a:solidFill>
                <a:schemeClr val="tx2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69797" y="920191"/>
            <a:ext cx="334400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Paraíso </a:t>
            </a:r>
            <a:r>
              <a:rPr lang="pt-BR" sz="11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 </a:t>
            </a: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Tocantins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Mun. Professora Adélia Aguiar Barbosa</a:t>
            </a:r>
            <a:endParaRPr lang="pt-BR" sz="11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Mun. Professora Luzia </a:t>
            </a:r>
            <a:r>
              <a:rPr lang="pt-BR" sz="1100" b="1" dirty="0" err="1" smtClean="0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Tavarez</a:t>
            </a:r>
            <a:endParaRPr lang="pt-BR" sz="1100" b="1" dirty="0" smtClean="0">
              <a:solidFill>
                <a:schemeClr val="bg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sz="1100" b="1" i="1" dirty="0" err="1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Pugmil</a:t>
            </a:r>
            <a:endParaRPr lang="pt-BR" sz="1100" b="1" i="1" dirty="0" smtClean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Estadual Darcy Ribeiro</a:t>
            </a:r>
          </a:p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Fátima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Estadual Tancredo de Almeida Neves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Estadual Conceição Brito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Oliveira </a:t>
            </a:r>
            <a:r>
              <a:rPr lang="pt-BR" sz="11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 </a:t>
            </a: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Fátima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Mun. Comandante Silvino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Nova </a:t>
            </a:r>
            <a:r>
              <a:rPr lang="pt-BR" sz="1100" b="1" i="1" dirty="0" err="1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Rosalândia</a:t>
            </a:r>
            <a:endParaRPr lang="pt-BR" sz="1100" b="1" i="1" dirty="0" smtClean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Colégio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Vereador Pedro Xavier Teixeira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Paraíso </a:t>
            </a:r>
            <a:r>
              <a:rPr lang="pt-BR" sz="11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 </a:t>
            </a: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Tocantins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Mun. Pedro Ludovico Teixeira</a:t>
            </a:r>
          </a:p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Aliança </a:t>
            </a:r>
            <a:r>
              <a:rPr lang="pt-BR" sz="11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 </a:t>
            </a: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Tocantins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Mun. Duque de Caxias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Gurupi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Mun. Professor Valmir de Souza Soares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Mun. Gilberto Rezende Rocha Filho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Mun. Odair Lúcio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Mun. Domingos de </a:t>
            </a: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Amorim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</a:t>
            </a:r>
            <a:r>
              <a:rPr lang="pt-BR" sz="11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Valnir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Souza Soares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Domingos Barreira de Amorim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Gilberto Rezende Rocha Filho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</a:t>
            </a:r>
            <a:r>
              <a:rPr lang="pt-BR" sz="11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Lenival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Correia Ferreira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Odair Lúcio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Vila Nova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</a:t>
            </a:r>
            <a:r>
              <a:rPr lang="pt-BR" sz="11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Drº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Ulisses Guimarães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Antônio de Almeida Veras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Prof. Joel Ferreira Soares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</a:t>
            </a:r>
            <a:r>
              <a:rPr lang="pt-BR" sz="11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Orlindo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Pereira da Mota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Agripino de Souza Galvão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Antônio Lino de Souza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</a:t>
            </a:r>
            <a:r>
              <a:rPr lang="pt-BR" sz="11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Profª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BR" sz="11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Ilsa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Borges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772220" y="923088"/>
            <a:ext cx="2767945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Alvorada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Profª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Filomena Rocha Soares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Geraldo de Oliveira Costa</a:t>
            </a:r>
          </a:p>
          <a:p>
            <a:pPr algn="ctr">
              <a:spcAft>
                <a:spcPts val="0"/>
              </a:spcAft>
            </a:pPr>
            <a:r>
              <a:rPr lang="pt-BR" sz="1100" b="1" i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Figueirópolis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endParaRPr lang="pt-BR" sz="1100" b="1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Estadual Dr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Ludovico Teixeira</a:t>
            </a:r>
          </a:p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Brejinho de Nazaré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Wanda Ferreira da Cunha</a:t>
            </a:r>
          </a:p>
          <a:p>
            <a:pPr algn="ctr">
              <a:spcAft>
                <a:spcPts val="0"/>
              </a:spcAft>
            </a:pPr>
            <a:r>
              <a:rPr lang="pt-BR" sz="1100" b="1" i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Crixás do Tocantins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Municipal Peri Marques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11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Escola </a:t>
            </a:r>
            <a:r>
              <a:rPr lang="pt-BR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Estadual Olavo </a:t>
            </a:r>
            <a:r>
              <a:rPr lang="pt-BR" sz="11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Bilak</a:t>
            </a:r>
            <a:endParaRPr lang="pt-BR" sz="11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7840437" y="920191"/>
            <a:ext cx="0" cy="5749169"/>
          </a:xfrm>
          <a:prstGeom prst="line">
            <a:avLst/>
          </a:prstGeom>
          <a:ln w="412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/>
          <p:cNvSpPr/>
          <p:nvPr/>
        </p:nvSpPr>
        <p:spPr>
          <a:xfrm rot="19122106">
            <a:off x="7653934" y="4230498"/>
            <a:ext cx="2803155" cy="1255520"/>
          </a:xfrm>
          <a:prstGeom prst="ellipse">
            <a:avLst/>
          </a:prstGeom>
          <a:solidFill>
            <a:srgbClr val="FFFF00"/>
          </a:solidFill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 smtClean="0">
                <a:solidFill>
                  <a:schemeClr val="tx2"/>
                </a:solidFill>
              </a:rPr>
              <a:t>MAIS DE </a:t>
            </a:r>
            <a:r>
              <a:rPr lang="pt-BR" sz="1700" b="1" dirty="0" smtClean="0">
                <a:solidFill>
                  <a:srgbClr val="0099FF"/>
                </a:solidFill>
              </a:rPr>
              <a:t>4.000</a:t>
            </a:r>
            <a:r>
              <a:rPr lang="pt-BR" sz="1700" b="1" dirty="0" smtClean="0">
                <a:solidFill>
                  <a:schemeClr val="tx2"/>
                </a:solidFill>
              </a:rPr>
              <a:t> ALUNOS PARTICIPANTES </a:t>
            </a:r>
            <a:endParaRPr lang="pt-BR" sz="17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5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03357" y="2149012"/>
            <a:ext cx="6682148" cy="900000"/>
            <a:chOff x="3291097" y="844712"/>
            <a:chExt cx="6682148" cy="1105200"/>
          </a:xfrm>
        </p:grpSpPr>
        <p:sp>
          <p:nvSpPr>
            <p:cNvPr id="13" name="Forma livre 12"/>
            <p:cNvSpPr/>
            <p:nvPr/>
          </p:nvSpPr>
          <p:spPr>
            <a:xfrm>
              <a:off x="4418488" y="1040014"/>
              <a:ext cx="5554757" cy="714597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/>
                <a:t>C</a:t>
              </a:r>
              <a:r>
                <a:rPr lang="pt-BR" sz="1800" kern="1200" dirty="0" smtClean="0"/>
                <a:t>ritérios de segurança adotados para a construç</a:t>
              </a:r>
              <a:r>
                <a:rPr lang="pt-BR" dirty="0" smtClean="0"/>
                <a:t>ão e/ou avaliação</a:t>
              </a:r>
              <a:r>
                <a:rPr lang="pt-BR" sz="1800" kern="1200" dirty="0" smtClean="0"/>
                <a:t> de passagem em nível</a:t>
              </a:r>
              <a:endParaRPr lang="pt-BR" sz="1800" kern="1200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3291097" y="844712"/>
              <a:ext cx="1303200" cy="1105200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upo 2"/>
          <p:cNvGrpSpPr/>
          <p:nvPr/>
        </p:nvGrpSpPr>
        <p:grpSpPr>
          <a:xfrm>
            <a:off x="1323493" y="3066828"/>
            <a:ext cx="6682147" cy="900000"/>
            <a:chOff x="3291097" y="2069956"/>
            <a:chExt cx="6682147" cy="1105200"/>
          </a:xfrm>
        </p:grpSpPr>
        <p:sp>
          <p:nvSpPr>
            <p:cNvPr id="15" name="Forma livre 14"/>
            <p:cNvSpPr/>
            <p:nvPr/>
          </p:nvSpPr>
          <p:spPr>
            <a:xfrm>
              <a:off x="4418487" y="228805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passagens em nível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3291097" y="2069956"/>
              <a:ext cx="1303200" cy="11052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upo 3"/>
          <p:cNvGrpSpPr/>
          <p:nvPr/>
        </p:nvGrpSpPr>
        <p:grpSpPr>
          <a:xfrm>
            <a:off x="2141957" y="3968644"/>
            <a:ext cx="6682147" cy="900000"/>
            <a:chOff x="3291097" y="3295200"/>
            <a:chExt cx="6682147" cy="1105200"/>
          </a:xfrm>
        </p:grpSpPr>
        <p:sp>
          <p:nvSpPr>
            <p:cNvPr id="17" name="Forma livre 16"/>
            <p:cNvSpPr/>
            <p:nvPr/>
          </p:nvSpPr>
          <p:spPr>
            <a:xfrm>
              <a:off x="4418487" y="3516673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escolas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3291097" y="3295200"/>
              <a:ext cx="1303200" cy="110520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" name="Grupo 5"/>
          <p:cNvGrpSpPr/>
          <p:nvPr/>
        </p:nvGrpSpPr>
        <p:grpSpPr>
          <a:xfrm>
            <a:off x="2866170" y="4940180"/>
            <a:ext cx="6682147" cy="900000"/>
            <a:chOff x="3291097" y="4520444"/>
            <a:chExt cx="6682147" cy="1105200"/>
          </a:xfrm>
        </p:grpSpPr>
        <p:sp>
          <p:nvSpPr>
            <p:cNvPr id="19" name="Forma livre 18"/>
            <p:cNvSpPr/>
            <p:nvPr/>
          </p:nvSpPr>
          <p:spPr>
            <a:xfrm>
              <a:off x="4418487" y="474191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b="1" dirty="0"/>
                <a:t>Divulgação da Campanha de Segurança, Proteção e Conscientização em Emissoras de Rádios locais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3291097" y="4520444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Título 2"/>
          <p:cNvSpPr txBox="1">
            <a:spLocks/>
          </p:cNvSpPr>
          <p:nvPr/>
        </p:nvSpPr>
        <p:spPr>
          <a:xfrm>
            <a:off x="113571" y="28620"/>
            <a:ext cx="957164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SEGURANÇA OPERACIONAL – FERROVIA NORTE SUL (FNS – VALEC)</a:t>
            </a:r>
            <a:endParaRPr lang="pt-BR" sz="1900" dirty="0"/>
          </a:p>
        </p:txBody>
      </p:sp>
      <p:grpSp>
        <p:nvGrpSpPr>
          <p:cNvPr id="7" name="Grupo 6"/>
          <p:cNvGrpSpPr/>
          <p:nvPr/>
        </p:nvGrpSpPr>
        <p:grpSpPr>
          <a:xfrm>
            <a:off x="51308" y="1157590"/>
            <a:ext cx="6682146" cy="900000"/>
            <a:chOff x="3291097" y="5745688"/>
            <a:chExt cx="6682146" cy="1105200"/>
          </a:xfrm>
        </p:grpSpPr>
        <p:sp>
          <p:nvSpPr>
            <p:cNvPr id="21" name="Forma livre 20"/>
            <p:cNvSpPr/>
            <p:nvPr/>
          </p:nvSpPr>
          <p:spPr>
            <a:xfrm>
              <a:off x="4418486" y="5967161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Segurança em números: Ferrovia e Rodovia</a:t>
              </a:r>
              <a:endParaRPr lang="pt-BR" dirty="0"/>
            </a:p>
          </p:txBody>
        </p:sp>
        <p:pic>
          <p:nvPicPr>
            <p:cNvPr id="5" name="Imagem 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1097" y="5745688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  <p:grpSp>
        <p:nvGrpSpPr>
          <p:cNvPr id="10" name="Grupo 9"/>
          <p:cNvGrpSpPr/>
          <p:nvPr/>
        </p:nvGrpSpPr>
        <p:grpSpPr>
          <a:xfrm>
            <a:off x="3458394" y="5919739"/>
            <a:ext cx="6730875" cy="893637"/>
            <a:chOff x="3026346" y="4615439"/>
            <a:chExt cx="6730875" cy="893637"/>
          </a:xfrm>
        </p:grpSpPr>
        <p:sp>
          <p:nvSpPr>
            <p:cNvPr id="23" name="Forma livre 22"/>
            <p:cNvSpPr/>
            <p:nvPr/>
          </p:nvSpPr>
          <p:spPr>
            <a:xfrm>
              <a:off x="4202464" y="4771299"/>
              <a:ext cx="5554757" cy="581919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Regulamento de Operações Ferroviárias – </a:t>
              </a:r>
              <a:r>
                <a:rPr lang="pt-BR" dirty="0" err="1" smtClean="0"/>
                <a:t>ROF</a:t>
              </a:r>
              <a:endParaRPr lang="pt-BR" dirty="0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7"/>
            <a:srcRect l="12505" t="9064" r="50109" b="1427"/>
            <a:stretch/>
          </p:blipFill>
          <p:spPr>
            <a:xfrm>
              <a:off x="3026346" y="4615439"/>
              <a:ext cx="1303200" cy="893637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</p:spTree>
    <p:extLst>
      <p:ext uri="{BB962C8B-B14F-4D97-AF65-F5344CB8AC3E}">
        <p14:creationId xmlns:p14="http://schemas.microsoft.com/office/powerpoint/2010/main" val="29822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35476" y="2198474"/>
            <a:ext cx="27114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1300" b="1" dirty="0" smtClean="0">
                <a:solidFill>
                  <a:schemeClr val="tx2"/>
                </a:solidFill>
              </a:rPr>
              <a:t>Rádios</a:t>
            </a:r>
          </a:p>
          <a:p>
            <a:r>
              <a:rPr lang="pt-BR" sz="1300" b="1" dirty="0" err="1" smtClean="0">
                <a:solidFill>
                  <a:schemeClr val="tx2"/>
                </a:solidFill>
              </a:rPr>
              <a:t>Lider</a:t>
            </a:r>
            <a:r>
              <a:rPr lang="pt-BR" sz="1300" b="1" dirty="0" smtClean="0">
                <a:solidFill>
                  <a:schemeClr val="tx2"/>
                </a:solidFill>
              </a:rPr>
              <a:t> </a:t>
            </a:r>
            <a:r>
              <a:rPr lang="pt-BR" sz="1300" b="1" dirty="0">
                <a:solidFill>
                  <a:schemeClr val="tx2"/>
                </a:solidFill>
              </a:rPr>
              <a:t>FM </a:t>
            </a:r>
            <a:r>
              <a:rPr lang="pt-BR" sz="1300" b="1" dirty="0" smtClean="0">
                <a:solidFill>
                  <a:schemeClr val="tx2"/>
                </a:solidFill>
              </a:rPr>
              <a:t>- Paraíso </a:t>
            </a:r>
            <a:r>
              <a:rPr lang="pt-BR" sz="1300" b="1" dirty="0">
                <a:solidFill>
                  <a:schemeClr val="tx2"/>
                </a:solidFill>
              </a:rPr>
              <a:t>do </a:t>
            </a:r>
            <a:r>
              <a:rPr lang="pt-BR" sz="1300" b="1" dirty="0" smtClean="0">
                <a:solidFill>
                  <a:schemeClr val="tx2"/>
                </a:solidFill>
              </a:rPr>
              <a:t>Tocantins</a:t>
            </a:r>
            <a:endParaRPr lang="pt-BR" sz="1300" b="1" dirty="0">
              <a:solidFill>
                <a:schemeClr val="tx2"/>
              </a:solidFill>
            </a:endParaRPr>
          </a:p>
          <a:p>
            <a:r>
              <a:rPr lang="pt-BR" sz="1300" b="1" dirty="0">
                <a:solidFill>
                  <a:schemeClr val="tx2"/>
                </a:solidFill>
              </a:rPr>
              <a:t>Fatima FM </a:t>
            </a:r>
            <a:r>
              <a:rPr lang="pt-BR" sz="1300" b="1" dirty="0" smtClean="0">
                <a:solidFill>
                  <a:schemeClr val="tx2"/>
                </a:solidFill>
              </a:rPr>
              <a:t>- Fátima</a:t>
            </a:r>
            <a:endParaRPr lang="pt-BR" sz="1300" b="1" dirty="0">
              <a:solidFill>
                <a:schemeClr val="tx2"/>
              </a:solidFill>
            </a:endParaRPr>
          </a:p>
          <a:p>
            <a:r>
              <a:rPr lang="pt-BR" sz="1300" b="1" dirty="0">
                <a:solidFill>
                  <a:schemeClr val="tx2"/>
                </a:solidFill>
              </a:rPr>
              <a:t>Cultura FM </a:t>
            </a:r>
            <a:r>
              <a:rPr lang="pt-BR" sz="1300" b="1" dirty="0" smtClean="0">
                <a:solidFill>
                  <a:schemeClr val="tx2"/>
                </a:solidFill>
              </a:rPr>
              <a:t>- Nova </a:t>
            </a:r>
            <a:r>
              <a:rPr lang="pt-BR" sz="1300" b="1" dirty="0" err="1" smtClean="0">
                <a:solidFill>
                  <a:schemeClr val="tx2"/>
                </a:solidFill>
              </a:rPr>
              <a:t>Rosalândia</a:t>
            </a:r>
            <a:endParaRPr lang="pt-BR" sz="1300" b="1" dirty="0" smtClean="0">
              <a:solidFill>
                <a:schemeClr val="tx2"/>
              </a:solidFill>
            </a:endParaRPr>
          </a:p>
          <a:p>
            <a:r>
              <a:rPr lang="pt-BR" sz="1300" b="1" dirty="0" smtClean="0">
                <a:solidFill>
                  <a:schemeClr val="tx2"/>
                </a:solidFill>
              </a:rPr>
              <a:t>Rádio Goiás - Ceres</a:t>
            </a:r>
            <a:endParaRPr lang="pt-BR" sz="1300" b="1" dirty="0">
              <a:solidFill>
                <a:schemeClr val="tx2"/>
              </a:solidFill>
            </a:endParaRPr>
          </a:p>
          <a:p>
            <a:endParaRPr lang="pt-BR" sz="1300" b="1" dirty="0">
              <a:solidFill>
                <a:schemeClr val="tx2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27479" y="980728"/>
            <a:ext cx="30572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300" b="1" dirty="0" smtClean="0">
                <a:solidFill>
                  <a:schemeClr val="tx2"/>
                </a:solidFill>
              </a:rPr>
              <a:t>Horário de divulgação da campanha</a:t>
            </a:r>
          </a:p>
          <a:p>
            <a:pPr algn="ctr"/>
            <a:endParaRPr lang="pt-BR" sz="1300" b="1" dirty="0" smtClean="0">
              <a:solidFill>
                <a:schemeClr val="tx2"/>
              </a:solidFill>
            </a:endParaRPr>
          </a:p>
          <a:p>
            <a:pPr algn="ctr"/>
            <a:r>
              <a:rPr lang="pt-BR" sz="1300" b="1" dirty="0" smtClean="0">
                <a:solidFill>
                  <a:schemeClr val="tx2"/>
                </a:solidFill>
              </a:rPr>
              <a:t>11:30 – 12:00</a:t>
            </a:r>
          </a:p>
          <a:p>
            <a:pPr algn="ctr"/>
            <a:r>
              <a:rPr lang="pt-BR" sz="1300" b="1" dirty="0" smtClean="0">
                <a:solidFill>
                  <a:schemeClr val="tx2"/>
                </a:solidFill>
              </a:rPr>
              <a:t>13:00 – 15:00</a:t>
            </a:r>
            <a:endParaRPr lang="pt-BR" sz="1300" b="1" dirty="0">
              <a:solidFill>
                <a:schemeClr val="tx2"/>
              </a:solidFill>
            </a:endParaRPr>
          </a:p>
        </p:txBody>
      </p:sp>
      <p:pic>
        <p:nvPicPr>
          <p:cNvPr id="5" name="Imagem 4" descr="C:\Users\valec\Desktop\Fotos dia 08-04\20150408_101047.jpg"/>
          <p:cNvPicPr/>
          <p:nvPr/>
        </p:nvPicPr>
        <p:blipFill>
          <a:blip r:embed="rId4" cstate="print">
            <a:lum bright="11000"/>
          </a:blip>
          <a:srcRect/>
          <a:stretch>
            <a:fillRect/>
          </a:stretch>
        </p:blipFill>
        <p:spPr bwMode="auto">
          <a:xfrm>
            <a:off x="3844565" y="1356345"/>
            <a:ext cx="2859092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20150408_14131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64933" y="1356345"/>
            <a:ext cx="2761620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4" y="3728964"/>
            <a:ext cx="3096119" cy="232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VALECENGENHAR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6993" y="6194995"/>
            <a:ext cx="609600" cy="609600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pt-BR" sz="1900" dirty="0" smtClean="0"/>
              <a:t>CAMPANHA DE SEGURANÇA, PROTEÇÃO E CONSCIENTIZAÇÃO EM EMISSORAS DE RÁDIOS LOCAIS</a:t>
            </a:r>
            <a:endParaRPr lang="pt-BR" sz="1900" dirty="0"/>
          </a:p>
        </p:txBody>
      </p:sp>
    </p:spTree>
    <p:extLst>
      <p:ext uri="{BB962C8B-B14F-4D97-AF65-F5344CB8AC3E}">
        <p14:creationId xmlns:p14="http://schemas.microsoft.com/office/powerpoint/2010/main" val="26576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03357" y="2149012"/>
            <a:ext cx="6682148" cy="900000"/>
            <a:chOff x="3291097" y="844712"/>
            <a:chExt cx="6682148" cy="1105200"/>
          </a:xfrm>
        </p:grpSpPr>
        <p:sp>
          <p:nvSpPr>
            <p:cNvPr id="13" name="Forma livre 12"/>
            <p:cNvSpPr/>
            <p:nvPr/>
          </p:nvSpPr>
          <p:spPr>
            <a:xfrm>
              <a:off x="4418488" y="1040014"/>
              <a:ext cx="5554757" cy="714597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/>
                <a:t>C</a:t>
              </a:r>
              <a:r>
                <a:rPr lang="pt-BR" sz="1800" kern="1200" dirty="0" smtClean="0"/>
                <a:t>ritérios de segurança adotados para a construç</a:t>
              </a:r>
              <a:r>
                <a:rPr lang="pt-BR" dirty="0" smtClean="0"/>
                <a:t>ão e/ou avaliação</a:t>
              </a:r>
              <a:r>
                <a:rPr lang="pt-BR" sz="1800" kern="1200" dirty="0" smtClean="0"/>
                <a:t> de passagem em nível</a:t>
              </a:r>
              <a:endParaRPr lang="pt-BR" sz="1800" kern="1200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3291097" y="844712"/>
              <a:ext cx="1303200" cy="1105200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upo 2"/>
          <p:cNvGrpSpPr/>
          <p:nvPr/>
        </p:nvGrpSpPr>
        <p:grpSpPr>
          <a:xfrm>
            <a:off x="1323493" y="3066828"/>
            <a:ext cx="6682147" cy="900000"/>
            <a:chOff x="3291097" y="2069956"/>
            <a:chExt cx="6682147" cy="1105200"/>
          </a:xfrm>
        </p:grpSpPr>
        <p:sp>
          <p:nvSpPr>
            <p:cNvPr id="15" name="Forma livre 14"/>
            <p:cNvSpPr/>
            <p:nvPr/>
          </p:nvSpPr>
          <p:spPr>
            <a:xfrm>
              <a:off x="4418487" y="228805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passagens em nível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3291097" y="2069956"/>
              <a:ext cx="1303200" cy="11052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upo 3"/>
          <p:cNvGrpSpPr/>
          <p:nvPr/>
        </p:nvGrpSpPr>
        <p:grpSpPr>
          <a:xfrm>
            <a:off x="2141957" y="3968644"/>
            <a:ext cx="6682147" cy="900000"/>
            <a:chOff x="3291097" y="3295200"/>
            <a:chExt cx="6682147" cy="1105200"/>
          </a:xfrm>
        </p:grpSpPr>
        <p:sp>
          <p:nvSpPr>
            <p:cNvPr id="17" name="Forma livre 16"/>
            <p:cNvSpPr/>
            <p:nvPr/>
          </p:nvSpPr>
          <p:spPr>
            <a:xfrm>
              <a:off x="4418487" y="3516673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escolas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3291097" y="3295200"/>
              <a:ext cx="1303200" cy="110520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" name="Grupo 5"/>
          <p:cNvGrpSpPr/>
          <p:nvPr/>
        </p:nvGrpSpPr>
        <p:grpSpPr>
          <a:xfrm>
            <a:off x="2866170" y="4940180"/>
            <a:ext cx="6682147" cy="900000"/>
            <a:chOff x="3291097" y="4520444"/>
            <a:chExt cx="6682147" cy="1105200"/>
          </a:xfrm>
        </p:grpSpPr>
        <p:sp>
          <p:nvSpPr>
            <p:cNvPr id="19" name="Forma livre 18"/>
            <p:cNvSpPr/>
            <p:nvPr/>
          </p:nvSpPr>
          <p:spPr>
            <a:xfrm>
              <a:off x="4418487" y="474191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Divulgação da Campanha de Segurança, Proteção e Conscientização em Emissoras de Rádios locais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3291097" y="4520444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Título 2"/>
          <p:cNvSpPr txBox="1">
            <a:spLocks/>
          </p:cNvSpPr>
          <p:nvPr/>
        </p:nvSpPr>
        <p:spPr>
          <a:xfrm>
            <a:off x="113571" y="28620"/>
            <a:ext cx="957164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SEGURANÇA OPERACIONAL – FERROVIA NORTE SUL (FNS – VALEC)</a:t>
            </a:r>
            <a:endParaRPr lang="pt-BR" sz="1900" dirty="0"/>
          </a:p>
        </p:txBody>
      </p:sp>
      <p:grpSp>
        <p:nvGrpSpPr>
          <p:cNvPr id="7" name="Grupo 6"/>
          <p:cNvGrpSpPr/>
          <p:nvPr/>
        </p:nvGrpSpPr>
        <p:grpSpPr>
          <a:xfrm>
            <a:off x="51308" y="1157590"/>
            <a:ext cx="6682146" cy="900000"/>
            <a:chOff x="3291097" y="5745688"/>
            <a:chExt cx="6682146" cy="1105200"/>
          </a:xfrm>
        </p:grpSpPr>
        <p:sp>
          <p:nvSpPr>
            <p:cNvPr id="21" name="Forma livre 20"/>
            <p:cNvSpPr/>
            <p:nvPr/>
          </p:nvSpPr>
          <p:spPr>
            <a:xfrm>
              <a:off x="4418486" y="5967161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Segurança em números: Ferrovia e Rodovia</a:t>
              </a:r>
              <a:endParaRPr lang="pt-BR" dirty="0"/>
            </a:p>
          </p:txBody>
        </p:sp>
        <p:pic>
          <p:nvPicPr>
            <p:cNvPr id="5" name="Imagem 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1097" y="5745688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  <p:grpSp>
        <p:nvGrpSpPr>
          <p:cNvPr id="10" name="Grupo 9"/>
          <p:cNvGrpSpPr/>
          <p:nvPr/>
        </p:nvGrpSpPr>
        <p:grpSpPr>
          <a:xfrm>
            <a:off x="3458394" y="5919739"/>
            <a:ext cx="6730875" cy="893637"/>
            <a:chOff x="3026346" y="4615439"/>
            <a:chExt cx="6730875" cy="893637"/>
          </a:xfrm>
        </p:grpSpPr>
        <p:sp>
          <p:nvSpPr>
            <p:cNvPr id="23" name="Forma livre 22"/>
            <p:cNvSpPr/>
            <p:nvPr/>
          </p:nvSpPr>
          <p:spPr>
            <a:xfrm>
              <a:off x="4202464" y="4771299"/>
              <a:ext cx="5554757" cy="581919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b="1" dirty="0" smtClean="0"/>
                <a:t>Regulamento de Operações Ferroviárias – </a:t>
              </a:r>
              <a:r>
                <a:rPr lang="pt-BR" b="1" dirty="0" err="1" smtClean="0"/>
                <a:t>ROF</a:t>
              </a:r>
              <a:endParaRPr lang="pt-BR" b="1" dirty="0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7"/>
            <a:srcRect l="12505" t="9064" r="50109" b="1427"/>
            <a:stretch/>
          </p:blipFill>
          <p:spPr>
            <a:xfrm>
              <a:off x="3026346" y="4615439"/>
              <a:ext cx="1303200" cy="893637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</p:spTree>
    <p:extLst>
      <p:ext uri="{BB962C8B-B14F-4D97-AF65-F5344CB8AC3E}">
        <p14:creationId xmlns:p14="http://schemas.microsoft.com/office/powerpoint/2010/main" val="22817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pt-BR" sz="1900" dirty="0" smtClean="0"/>
              <a:t>REGULAMENTO DE OPERAÇÕES FERROVIÁRIAS – </a:t>
            </a:r>
            <a:r>
              <a:rPr lang="pt-BR" sz="1900" dirty="0" err="1" smtClean="0"/>
              <a:t>ROF</a:t>
            </a:r>
            <a:r>
              <a:rPr lang="pt-BR" sz="1900" dirty="0" smtClean="0"/>
              <a:t> VALEC</a:t>
            </a:r>
            <a:endParaRPr lang="pt-BR" sz="1900" dirty="0"/>
          </a:p>
        </p:txBody>
      </p:sp>
      <p:pic>
        <p:nvPicPr>
          <p:cNvPr id="5" name="Imagem 4" descr="CAPA CINZ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1" y="970536"/>
            <a:ext cx="2605361" cy="3682600"/>
          </a:xfrm>
          <a:prstGeom prst="rect">
            <a:avLst/>
          </a:prstGeom>
          <a:noFill/>
          <a:ln>
            <a:noFill/>
          </a:ln>
          <a:effectLst>
            <a:outerShdw dist="25400" dir="5400000" algn="ctr" rotWithShape="0">
              <a:srgbClr val="808080"/>
            </a:outerShdw>
          </a:effectLst>
        </p:spPr>
      </p:pic>
      <p:sp>
        <p:nvSpPr>
          <p:cNvPr id="7" name="Seta para a direita 6"/>
          <p:cNvSpPr/>
          <p:nvPr/>
        </p:nvSpPr>
        <p:spPr>
          <a:xfrm>
            <a:off x="7020917" y="1484784"/>
            <a:ext cx="504056" cy="259228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2916461" y="1484784"/>
            <a:ext cx="504056" cy="259228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24" y="1404840"/>
            <a:ext cx="3456385" cy="1816174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 rot="19486158">
            <a:off x="5744862" y="1075895"/>
            <a:ext cx="1368152" cy="504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 smtClean="0">
                <a:solidFill>
                  <a:schemeClr val="bg2"/>
                </a:solidFill>
              </a:rPr>
              <a:t>226 Pessoas Treinadas</a:t>
            </a:r>
            <a:endParaRPr lang="pt-BR" sz="1000" b="1" dirty="0">
              <a:solidFill>
                <a:schemeClr val="bg2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304" y="3645024"/>
            <a:ext cx="3360373" cy="201622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36949" t="12963" r="39041"/>
          <a:stretch/>
        </p:blipFill>
        <p:spPr>
          <a:xfrm>
            <a:off x="7596981" y="1052736"/>
            <a:ext cx="2592288" cy="5090084"/>
          </a:xfrm>
          <a:prstGeom prst="rect">
            <a:avLst/>
          </a:prstGeom>
        </p:spPr>
      </p:pic>
      <p:sp>
        <p:nvSpPr>
          <p:cNvPr id="16" name="Texto Explicativo 1 15"/>
          <p:cNvSpPr/>
          <p:nvPr/>
        </p:nvSpPr>
        <p:spPr>
          <a:xfrm>
            <a:off x="8605093" y="2311955"/>
            <a:ext cx="576064" cy="371620"/>
          </a:xfrm>
          <a:prstGeom prst="borderCallout1">
            <a:avLst>
              <a:gd name="adj1" fmla="val 28592"/>
              <a:gd name="adj2" fmla="val 105954"/>
              <a:gd name="adj3" fmla="val 137106"/>
              <a:gd name="adj4" fmla="val 12992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 smtClean="0">
                <a:solidFill>
                  <a:srgbClr val="FF0000"/>
                </a:solidFill>
              </a:rPr>
              <a:t>6</a:t>
            </a:r>
            <a:endParaRPr lang="pt-BR" sz="1300" b="1" dirty="0">
              <a:solidFill>
                <a:srgbClr val="FF0000"/>
              </a:solidFill>
            </a:endParaRPr>
          </a:p>
        </p:txBody>
      </p:sp>
      <p:sp>
        <p:nvSpPr>
          <p:cNvPr id="17" name="Texto Explicativo 1 16"/>
          <p:cNvSpPr/>
          <p:nvPr/>
        </p:nvSpPr>
        <p:spPr>
          <a:xfrm>
            <a:off x="9613205" y="3597276"/>
            <a:ext cx="576064" cy="371620"/>
          </a:xfrm>
          <a:prstGeom prst="borderCallout1">
            <a:avLst>
              <a:gd name="adj1" fmla="val 18750"/>
              <a:gd name="adj2" fmla="val -8333"/>
              <a:gd name="adj3" fmla="val 107579"/>
              <a:gd name="adj4" fmla="val -3992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 smtClean="0">
                <a:solidFill>
                  <a:srgbClr val="FF0000"/>
                </a:solidFill>
              </a:rPr>
              <a:t>75</a:t>
            </a:r>
            <a:endParaRPr lang="pt-BR" sz="1300" b="1" dirty="0">
              <a:solidFill>
                <a:srgbClr val="FF0000"/>
              </a:solidFill>
            </a:endParaRPr>
          </a:p>
        </p:txBody>
      </p:sp>
      <p:sp>
        <p:nvSpPr>
          <p:cNvPr id="18" name="Texto Explicativo 1 17"/>
          <p:cNvSpPr/>
          <p:nvPr/>
        </p:nvSpPr>
        <p:spPr>
          <a:xfrm>
            <a:off x="7813005" y="2924944"/>
            <a:ext cx="576064" cy="371620"/>
          </a:xfrm>
          <a:prstGeom prst="borderCallout1">
            <a:avLst>
              <a:gd name="adj1" fmla="val 28592"/>
              <a:gd name="adj2" fmla="val 105954"/>
              <a:gd name="adj3" fmla="val 122342"/>
              <a:gd name="adj4" fmla="val 16643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 smtClean="0">
                <a:solidFill>
                  <a:srgbClr val="FF0000"/>
                </a:solidFill>
              </a:rPr>
              <a:t>56</a:t>
            </a:r>
            <a:endParaRPr lang="pt-BR" sz="1300" b="1" dirty="0">
              <a:solidFill>
                <a:srgbClr val="FF0000"/>
              </a:solidFill>
            </a:endParaRPr>
          </a:p>
        </p:txBody>
      </p:sp>
      <p:sp>
        <p:nvSpPr>
          <p:cNvPr id="19" name="Texto Explicativo 1 18"/>
          <p:cNvSpPr/>
          <p:nvPr/>
        </p:nvSpPr>
        <p:spPr>
          <a:xfrm>
            <a:off x="9613205" y="3109642"/>
            <a:ext cx="576064" cy="371620"/>
          </a:xfrm>
          <a:prstGeom prst="borderCallout1">
            <a:avLst>
              <a:gd name="adj1" fmla="val 8907"/>
              <a:gd name="adj2" fmla="val -6746"/>
              <a:gd name="adj3" fmla="val 23919"/>
              <a:gd name="adj4" fmla="val -5420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 smtClean="0">
                <a:solidFill>
                  <a:srgbClr val="FF0000"/>
                </a:solidFill>
              </a:rPr>
              <a:t>23</a:t>
            </a:r>
            <a:endParaRPr lang="pt-BR" sz="1300" b="1" dirty="0">
              <a:solidFill>
                <a:srgbClr val="FF0000"/>
              </a:solidFill>
            </a:endParaRPr>
          </a:p>
        </p:txBody>
      </p:sp>
      <p:sp>
        <p:nvSpPr>
          <p:cNvPr id="20" name="Texto Explicativo 1 19"/>
          <p:cNvSpPr/>
          <p:nvPr/>
        </p:nvSpPr>
        <p:spPr>
          <a:xfrm>
            <a:off x="8231273" y="4188871"/>
            <a:ext cx="576064" cy="371620"/>
          </a:xfrm>
          <a:prstGeom prst="borderCallout1">
            <a:avLst>
              <a:gd name="adj1" fmla="val -8316"/>
              <a:gd name="adj2" fmla="val 32937"/>
              <a:gd name="adj3" fmla="val -54819"/>
              <a:gd name="adj4" fmla="val 12516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 smtClean="0">
                <a:solidFill>
                  <a:srgbClr val="FF0000"/>
                </a:solidFill>
              </a:rPr>
              <a:t>39</a:t>
            </a:r>
            <a:endParaRPr lang="pt-BR" sz="1300" b="1" dirty="0">
              <a:solidFill>
                <a:srgbClr val="FF0000"/>
              </a:solidFill>
            </a:endParaRPr>
          </a:p>
        </p:txBody>
      </p:sp>
      <p:sp>
        <p:nvSpPr>
          <p:cNvPr id="21" name="Texto Explicativo 1 20"/>
          <p:cNvSpPr/>
          <p:nvPr/>
        </p:nvSpPr>
        <p:spPr>
          <a:xfrm>
            <a:off x="7499743" y="3481262"/>
            <a:ext cx="576064" cy="371620"/>
          </a:xfrm>
          <a:prstGeom prst="borderCallout1">
            <a:avLst>
              <a:gd name="adj1" fmla="val 21211"/>
              <a:gd name="adj2" fmla="val 110716"/>
              <a:gd name="adj3" fmla="val 48525"/>
              <a:gd name="adj4" fmla="val 22198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 smtClean="0">
                <a:solidFill>
                  <a:srgbClr val="FF0000"/>
                </a:solidFill>
              </a:rPr>
              <a:t>24</a:t>
            </a:r>
            <a:endParaRPr lang="pt-BR" sz="1300" b="1" dirty="0">
              <a:solidFill>
                <a:srgbClr val="FF0000"/>
              </a:solidFill>
            </a:endParaRPr>
          </a:p>
        </p:txBody>
      </p:sp>
      <p:sp>
        <p:nvSpPr>
          <p:cNvPr id="22" name="Texto Explicativo 1 21"/>
          <p:cNvSpPr/>
          <p:nvPr/>
        </p:nvSpPr>
        <p:spPr>
          <a:xfrm>
            <a:off x="9131373" y="4448692"/>
            <a:ext cx="576064" cy="371620"/>
          </a:xfrm>
          <a:prstGeom prst="borderCallout1">
            <a:avLst>
              <a:gd name="adj1" fmla="val -10777"/>
              <a:gd name="adj2" fmla="val 9127"/>
              <a:gd name="adj3" fmla="val -62201"/>
              <a:gd name="adj4" fmla="val 6008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 smtClean="0">
                <a:solidFill>
                  <a:srgbClr val="FF0000"/>
                </a:solidFill>
              </a:rPr>
              <a:t>3</a:t>
            </a:r>
            <a:endParaRPr lang="pt-BR" sz="1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5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03357" y="2149012"/>
            <a:ext cx="6682148" cy="900000"/>
            <a:chOff x="3291097" y="844712"/>
            <a:chExt cx="6682148" cy="1105200"/>
          </a:xfrm>
        </p:grpSpPr>
        <p:sp>
          <p:nvSpPr>
            <p:cNvPr id="13" name="Forma livre 12"/>
            <p:cNvSpPr/>
            <p:nvPr/>
          </p:nvSpPr>
          <p:spPr>
            <a:xfrm>
              <a:off x="4418488" y="1040014"/>
              <a:ext cx="5554757" cy="714597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/>
                <a:t>C</a:t>
              </a:r>
              <a:r>
                <a:rPr lang="pt-BR" sz="1800" kern="1200" dirty="0" smtClean="0"/>
                <a:t>ritérios de segurança adotados para a construç</a:t>
              </a:r>
              <a:r>
                <a:rPr lang="pt-BR" dirty="0" smtClean="0"/>
                <a:t>ão e/ou avaliação</a:t>
              </a:r>
              <a:r>
                <a:rPr lang="pt-BR" sz="1800" kern="1200" dirty="0" smtClean="0"/>
                <a:t> de passagem em nível</a:t>
              </a:r>
              <a:endParaRPr lang="pt-BR" sz="1800" kern="1200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3291097" y="844712"/>
              <a:ext cx="1303200" cy="1105200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upo 2"/>
          <p:cNvGrpSpPr/>
          <p:nvPr/>
        </p:nvGrpSpPr>
        <p:grpSpPr>
          <a:xfrm>
            <a:off x="1323493" y="3066828"/>
            <a:ext cx="6682147" cy="900000"/>
            <a:chOff x="3291097" y="2069956"/>
            <a:chExt cx="6682147" cy="1105200"/>
          </a:xfrm>
        </p:grpSpPr>
        <p:sp>
          <p:nvSpPr>
            <p:cNvPr id="15" name="Forma livre 14"/>
            <p:cNvSpPr/>
            <p:nvPr/>
          </p:nvSpPr>
          <p:spPr>
            <a:xfrm>
              <a:off x="4418487" y="228805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passagens em nível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3291097" y="2069956"/>
              <a:ext cx="1303200" cy="11052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upo 3"/>
          <p:cNvGrpSpPr/>
          <p:nvPr/>
        </p:nvGrpSpPr>
        <p:grpSpPr>
          <a:xfrm>
            <a:off x="2141957" y="3968644"/>
            <a:ext cx="6682147" cy="900000"/>
            <a:chOff x="3291097" y="3295200"/>
            <a:chExt cx="6682147" cy="1105200"/>
          </a:xfrm>
        </p:grpSpPr>
        <p:sp>
          <p:nvSpPr>
            <p:cNvPr id="17" name="Forma livre 16"/>
            <p:cNvSpPr/>
            <p:nvPr/>
          </p:nvSpPr>
          <p:spPr>
            <a:xfrm>
              <a:off x="4418487" y="3516673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escolas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3291097" y="3295200"/>
              <a:ext cx="1303200" cy="110520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" name="Grupo 5"/>
          <p:cNvGrpSpPr/>
          <p:nvPr/>
        </p:nvGrpSpPr>
        <p:grpSpPr>
          <a:xfrm>
            <a:off x="2866170" y="4940180"/>
            <a:ext cx="6682147" cy="900000"/>
            <a:chOff x="3291097" y="4520444"/>
            <a:chExt cx="6682147" cy="1105200"/>
          </a:xfrm>
        </p:grpSpPr>
        <p:sp>
          <p:nvSpPr>
            <p:cNvPr id="19" name="Forma livre 18"/>
            <p:cNvSpPr/>
            <p:nvPr/>
          </p:nvSpPr>
          <p:spPr>
            <a:xfrm>
              <a:off x="4418487" y="474191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Divulgação da Campanha de Segurança, Proteção e Conscientização em Emissoras de Rádios locais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3291097" y="4520444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Título 2"/>
          <p:cNvSpPr txBox="1">
            <a:spLocks/>
          </p:cNvSpPr>
          <p:nvPr/>
        </p:nvSpPr>
        <p:spPr>
          <a:xfrm>
            <a:off x="113571" y="28620"/>
            <a:ext cx="957164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SEGURANÇA OPERACIONAL – FERROVIA NORTE SUL (FNS – VALEC)</a:t>
            </a:r>
            <a:endParaRPr lang="pt-BR" sz="1900" dirty="0"/>
          </a:p>
        </p:txBody>
      </p:sp>
      <p:grpSp>
        <p:nvGrpSpPr>
          <p:cNvPr id="7" name="Grupo 6"/>
          <p:cNvGrpSpPr/>
          <p:nvPr/>
        </p:nvGrpSpPr>
        <p:grpSpPr>
          <a:xfrm>
            <a:off x="51308" y="1157590"/>
            <a:ext cx="6682146" cy="900000"/>
            <a:chOff x="3291097" y="5745688"/>
            <a:chExt cx="6682146" cy="1105200"/>
          </a:xfrm>
        </p:grpSpPr>
        <p:sp>
          <p:nvSpPr>
            <p:cNvPr id="21" name="Forma livre 20"/>
            <p:cNvSpPr/>
            <p:nvPr/>
          </p:nvSpPr>
          <p:spPr>
            <a:xfrm>
              <a:off x="4418486" y="5967161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b="1" dirty="0" smtClean="0"/>
                <a:t>Segurança em números: Ferrovia e Rodovia</a:t>
              </a:r>
              <a:endParaRPr lang="pt-BR" b="1" dirty="0"/>
            </a:p>
          </p:txBody>
        </p:sp>
        <p:pic>
          <p:nvPicPr>
            <p:cNvPr id="5" name="Imagem 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1097" y="5745688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  <p:grpSp>
        <p:nvGrpSpPr>
          <p:cNvPr id="10" name="Grupo 9"/>
          <p:cNvGrpSpPr/>
          <p:nvPr/>
        </p:nvGrpSpPr>
        <p:grpSpPr>
          <a:xfrm>
            <a:off x="3458394" y="5919739"/>
            <a:ext cx="6730875" cy="893637"/>
            <a:chOff x="3026346" y="4615439"/>
            <a:chExt cx="6730875" cy="893637"/>
          </a:xfrm>
        </p:grpSpPr>
        <p:sp>
          <p:nvSpPr>
            <p:cNvPr id="23" name="Forma livre 22"/>
            <p:cNvSpPr/>
            <p:nvPr/>
          </p:nvSpPr>
          <p:spPr>
            <a:xfrm>
              <a:off x="4202464" y="4771299"/>
              <a:ext cx="5554757" cy="581919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Regulamento de Operações Ferroviárias – </a:t>
              </a:r>
              <a:r>
                <a:rPr lang="pt-BR" dirty="0" err="1" smtClean="0"/>
                <a:t>ROF</a:t>
              </a:r>
              <a:endParaRPr lang="pt-BR" dirty="0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7"/>
            <a:srcRect l="12505" t="9064" r="50109" b="1427"/>
            <a:stretch/>
          </p:blipFill>
          <p:spPr>
            <a:xfrm>
              <a:off x="3026346" y="4615439"/>
              <a:ext cx="1303200" cy="893637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</p:spTree>
    <p:extLst>
      <p:ext uri="{BB962C8B-B14F-4D97-AF65-F5344CB8AC3E}">
        <p14:creationId xmlns:p14="http://schemas.microsoft.com/office/powerpoint/2010/main" val="696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492525" y="2090172"/>
            <a:ext cx="322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latin typeface="Arial Black" panose="020B0A04020102020204" pitchFamily="34" charset="0"/>
              </a:rPr>
              <a:t>VALEC</a:t>
            </a:r>
            <a:endParaRPr lang="pt-BR" sz="6000" dirty="0">
              <a:latin typeface="Arial Black" panose="020B0A040201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398875" y="3429000"/>
            <a:ext cx="3550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Diretoria </a:t>
            </a:r>
            <a:r>
              <a:rPr lang="pt-BR" dirty="0"/>
              <a:t>de </a:t>
            </a:r>
            <a:r>
              <a:rPr lang="pt-BR" dirty="0" smtClean="0"/>
              <a:t>Operações - DIROP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54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pt-BR" sz="1900" dirty="0" smtClean="0"/>
              <a:t>SEGURANÇA EM NÚMEROS: FERROVIA E RODOVIA</a:t>
            </a:r>
            <a:r>
              <a:rPr lang="pt-BR" sz="1900" dirty="0"/>
              <a:t> </a:t>
            </a:r>
            <a:r>
              <a:rPr lang="pt-BR" sz="1900" dirty="0" smtClean="0"/>
              <a:t>– CARGAS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0" y="836712"/>
            <a:ext cx="10041509" cy="504056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284613" y="6525344"/>
            <a:ext cx="59340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algn="r"/>
            <a:r>
              <a:rPr lang="pt-BR" sz="700" b="1" i="1" dirty="0" smtClean="0"/>
              <a:t>Fonte: Sítio Eletrônico </a:t>
            </a:r>
            <a:r>
              <a:rPr lang="pt-BR" sz="700" b="1" i="1" dirty="0" err="1" smtClean="0"/>
              <a:t>ANTT</a:t>
            </a:r>
            <a:r>
              <a:rPr lang="pt-BR" sz="700" b="1" i="1" dirty="0" smtClean="0"/>
              <a:t> e </a:t>
            </a:r>
            <a:r>
              <a:rPr lang="pt-BR" sz="700" b="1" i="1" dirty="0" err="1" smtClean="0"/>
              <a:t>DNIT</a:t>
            </a:r>
            <a:r>
              <a:rPr lang="pt-BR" sz="700" b="1" i="1" dirty="0" smtClean="0"/>
              <a:t>.</a:t>
            </a:r>
            <a:endParaRPr lang="pt-BR" sz="700" b="1" i="1" dirty="0"/>
          </a:p>
        </p:txBody>
      </p:sp>
    </p:spTree>
    <p:extLst>
      <p:ext uri="{BB962C8B-B14F-4D97-AF65-F5344CB8AC3E}">
        <p14:creationId xmlns:p14="http://schemas.microsoft.com/office/powerpoint/2010/main" val="12287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" y="827920"/>
            <a:ext cx="6609524" cy="3971429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pt-BR" sz="1900" dirty="0" smtClean="0"/>
              <a:t>SEGURANÇA EM DETALHES: FERROVIA</a:t>
            </a:r>
            <a:endParaRPr lang="pt-BR" sz="1900" dirty="0"/>
          </a:p>
        </p:txBody>
      </p:sp>
      <p:sp>
        <p:nvSpPr>
          <p:cNvPr id="10" name="CaixaDeTexto 8"/>
          <p:cNvSpPr txBox="1"/>
          <p:nvPr/>
        </p:nvSpPr>
        <p:spPr>
          <a:xfrm>
            <a:off x="6300837" y="1772816"/>
            <a:ext cx="39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Transporte Ferroviário de Cargas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 rot="16200000">
            <a:off x="-827953" y="2492896"/>
            <a:ext cx="3024336" cy="576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cima 14"/>
          <p:cNvSpPr/>
          <p:nvPr/>
        </p:nvSpPr>
        <p:spPr>
          <a:xfrm>
            <a:off x="104075" y="4509120"/>
            <a:ext cx="1152128" cy="504056"/>
          </a:xfrm>
          <a:prstGeom prst="up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5796781" y="4293096"/>
            <a:ext cx="4420536" cy="2504368"/>
            <a:chOff x="5419646" y="3789040"/>
            <a:chExt cx="4608512" cy="2736304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3"/>
            <a:srcRect l="5472" t="3234" r="1455" b="4839"/>
            <a:stretch/>
          </p:blipFill>
          <p:spPr>
            <a:xfrm>
              <a:off x="5419646" y="3789040"/>
              <a:ext cx="4608512" cy="2736304"/>
            </a:xfrm>
            <a:prstGeom prst="rect">
              <a:avLst/>
            </a:prstGeom>
          </p:spPr>
        </p:pic>
        <p:sp>
          <p:nvSpPr>
            <p:cNvPr id="14" name="Elipse 13"/>
            <p:cNvSpPr/>
            <p:nvPr/>
          </p:nvSpPr>
          <p:spPr>
            <a:xfrm>
              <a:off x="5508749" y="4574005"/>
              <a:ext cx="1368151" cy="5760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Seta para cima 15"/>
            <p:cNvSpPr/>
            <p:nvPr/>
          </p:nvSpPr>
          <p:spPr>
            <a:xfrm rot="10800000">
              <a:off x="5616760" y="3990856"/>
              <a:ext cx="1152128" cy="504056"/>
            </a:xfrm>
            <a:prstGeom prst="upArrow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60226" y="6669360"/>
            <a:ext cx="40803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algn="r"/>
            <a:r>
              <a:rPr lang="pt-BR" sz="700" b="1" i="1" dirty="0" smtClean="0"/>
              <a:t>Fonte: Sítio Eletrônico </a:t>
            </a:r>
            <a:r>
              <a:rPr lang="pt-BR" sz="700" b="1" i="1" dirty="0" err="1" smtClean="0"/>
              <a:t>ANTT</a:t>
            </a:r>
            <a:r>
              <a:rPr lang="pt-BR" sz="700" b="1" i="1" dirty="0" smtClean="0"/>
              <a:t>.</a:t>
            </a:r>
            <a:endParaRPr lang="pt-BR" sz="700" b="1" i="1" dirty="0"/>
          </a:p>
        </p:txBody>
      </p:sp>
    </p:spTree>
    <p:extLst>
      <p:ext uri="{BB962C8B-B14F-4D97-AF65-F5344CB8AC3E}">
        <p14:creationId xmlns:p14="http://schemas.microsoft.com/office/powerpoint/2010/main" val="39287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03357" y="2149012"/>
            <a:ext cx="6682148" cy="900000"/>
            <a:chOff x="3291097" y="844712"/>
            <a:chExt cx="6682148" cy="1105200"/>
          </a:xfrm>
        </p:grpSpPr>
        <p:sp>
          <p:nvSpPr>
            <p:cNvPr id="13" name="Forma livre 12"/>
            <p:cNvSpPr/>
            <p:nvPr/>
          </p:nvSpPr>
          <p:spPr>
            <a:xfrm>
              <a:off x="4418488" y="1040014"/>
              <a:ext cx="5554757" cy="714597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/>
                <a:t>C</a:t>
              </a:r>
              <a:r>
                <a:rPr lang="pt-BR" sz="1800" b="1" kern="1200" dirty="0" smtClean="0"/>
                <a:t>ritérios de segurança adotados para a construç</a:t>
              </a:r>
              <a:r>
                <a:rPr lang="pt-BR" b="1" dirty="0" smtClean="0"/>
                <a:t>ão e/ou avaliação</a:t>
              </a:r>
              <a:r>
                <a:rPr lang="pt-BR" sz="1800" b="1" kern="1200" dirty="0" smtClean="0"/>
                <a:t> de passagem em nível</a:t>
              </a:r>
              <a:endParaRPr lang="pt-BR" sz="1800" b="1" kern="1200" dirty="0"/>
            </a:p>
          </p:txBody>
        </p:sp>
        <p:sp>
          <p:nvSpPr>
            <p:cNvPr id="14" name="Elipse 13"/>
            <p:cNvSpPr/>
            <p:nvPr/>
          </p:nvSpPr>
          <p:spPr>
            <a:xfrm>
              <a:off x="3291097" y="844712"/>
              <a:ext cx="1303200" cy="1105200"/>
            </a:xfrm>
            <a:prstGeom prst="ellipse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upo 2"/>
          <p:cNvGrpSpPr/>
          <p:nvPr/>
        </p:nvGrpSpPr>
        <p:grpSpPr>
          <a:xfrm>
            <a:off x="1323493" y="3066828"/>
            <a:ext cx="6682147" cy="900000"/>
            <a:chOff x="3291097" y="2069956"/>
            <a:chExt cx="6682147" cy="1105200"/>
          </a:xfrm>
        </p:grpSpPr>
        <p:sp>
          <p:nvSpPr>
            <p:cNvPr id="15" name="Forma livre 14"/>
            <p:cNvSpPr/>
            <p:nvPr/>
          </p:nvSpPr>
          <p:spPr>
            <a:xfrm>
              <a:off x="4418487" y="228805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passagens em nível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3291097" y="2069956"/>
              <a:ext cx="1303200" cy="1105200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upo 3"/>
          <p:cNvGrpSpPr/>
          <p:nvPr/>
        </p:nvGrpSpPr>
        <p:grpSpPr>
          <a:xfrm>
            <a:off x="2141957" y="3968644"/>
            <a:ext cx="6682147" cy="900000"/>
            <a:chOff x="3291097" y="3295200"/>
            <a:chExt cx="6682147" cy="1105200"/>
          </a:xfrm>
        </p:grpSpPr>
        <p:sp>
          <p:nvSpPr>
            <p:cNvPr id="17" name="Forma livre 16"/>
            <p:cNvSpPr/>
            <p:nvPr/>
          </p:nvSpPr>
          <p:spPr>
            <a:xfrm>
              <a:off x="4418487" y="3516673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Campanha de Segurança, Proteção e Conscientização em escolas</a:t>
              </a:r>
            </a:p>
          </p:txBody>
        </p:sp>
        <p:sp>
          <p:nvSpPr>
            <p:cNvPr id="18" name="Elipse 17"/>
            <p:cNvSpPr/>
            <p:nvPr/>
          </p:nvSpPr>
          <p:spPr>
            <a:xfrm>
              <a:off x="3291097" y="3295200"/>
              <a:ext cx="1303200" cy="1105200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" name="Grupo 5"/>
          <p:cNvGrpSpPr/>
          <p:nvPr/>
        </p:nvGrpSpPr>
        <p:grpSpPr>
          <a:xfrm>
            <a:off x="2866170" y="4940180"/>
            <a:ext cx="6682147" cy="900000"/>
            <a:chOff x="3291097" y="4520444"/>
            <a:chExt cx="6682147" cy="1105200"/>
          </a:xfrm>
        </p:grpSpPr>
        <p:sp>
          <p:nvSpPr>
            <p:cNvPr id="19" name="Forma livre 18"/>
            <p:cNvSpPr/>
            <p:nvPr/>
          </p:nvSpPr>
          <p:spPr>
            <a:xfrm>
              <a:off x="4418487" y="4741917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/>
                <a:t>Divulgação da Campanha de Segurança, Proteção e Conscientização em Emissoras de Rádios locais</a:t>
              </a:r>
            </a:p>
          </p:txBody>
        </p:sp>
        <p:sp>
          <p:nvSpPr>
            <p:cNvPr id="20" name="Elipse 19"/>
            <p:cNvSpPr/>
            <p:nvPr/>
          </p:nvSpPr>
          <p:spPr>
            <a:xfrm>
              <a:off x="3291097" y="4520444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Título 2"/>
          <p:cNvSpPr txBox="1">
            <a:spLocks/>
          </p:cNvSpPr>
          <p:nvPr/>
        </p:nvSpPr>
        <p:spPr>
          <a:xfrm>
            <a:off x="113571" y="28620"/>
            <a:ext cx="957164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SEGURANÇA OPERACIONAL – FERROVIA NORTE SUL (FNS – VALEC)</a:t>
            </a:r>
            <a:endParaRPr lang="pt-BR" sz="1900" dirty="0"/>
          </a:p>
        </p:txBody>
      </p:sp>
      <p:grpSp>
        <p:nvGrpSpPr>
          <p:cNvPr id="7" name="Grupo 6"/>
          <p:cNvGrpSpPr/>
          <p:nvPr/>
        </p:nvGrpSpPr>
        <p:grpSpPr>
          <a:xfrm>
            <a:off x="51308" y="1157590"/>
            <a:ext cx="6682146" cy="900000"/>
            <a:chOff x="3291097" y="5745688"/>
            <a:chExt cx="6682146" cy="1105200"/>
          </a:xfrm>
        </p:grpSpPr>
        <p:sp>
          <p:nvSpPr>
            <p:cNvPr id="21" name="Forma livre 20"/>
            <p:cNvSpPr/>
            <p:nvPr/>
          </p:nvSpPr>
          <p:spPr>
            <a:xfrm>
              <a:off x="4418486" y="5967161"/>
              <a:ext cx="5554757" cy="714596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Segurança em números: Ferrovia e Rodovia</a:t>
              </a:r>
              <a:endParaRPr lang="pt-BR" dirty="0"/>
            </a:p>
          </p:txBody>
        </p:sp>
        <p:pic>
          <p:nvPicPr>
            <p:cNvPr id="5" name="Imagem 4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1097" y="5745688"/>
              <a:ext cx="1303200" cy="1105200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  <p:grpSp>
        <p:nvGrpSpPr>
          <p:cNvPr id="10" name="Grupo 9"/>
          <p:cNvGrpSpPr/>
          <p:nvPr/>
        </p:nvGrpSpPr>
        <p:grpSpPr>
          <a:xfrm>
            <a:off x="3458394" y="5919739"/>
            <a:ext cx="6730875" cy="893637"/>
            <a:chOff x="3026346" y="4615439"/>
            <a:chExt cx="6730875" cy="893637"/>
          </a:xfrm>
        </p:grpSpPr>
        <p:sp>
          <p:nvSpPr>
            <p:cNvPr id="23" name="Forma livre 22"/>
            <p:cNvSpPr/>
            <p:nvPr/>
          </p:nvSpPr>
          <p:spPr>
            <a:xfrm>
              <a:off x="4202464" y="4771299"/>
              <a:ext cx="5554757" cy="581919"/>
            </a:xfrm>
            <a:custGeom>
              <a:avLst/>
              <a:gdLst>
                <a:gd name="connsiteX0" fmla="*/ 0 w 5554757"/>
                <a:gd name="connsiteY0" fmla="*/ 0 h 714595"/>
                <a:gd name="connsiteX1" fmla="*/ 5197460 w 5554757"/>
                <a:gd name="connsiteY1" fmla="*/ 0 h 714595"/>
                <a:gd name="connsiteX2" fmla="*/ 5554757 w 5554757"/>
                <a:gd name="connsiteY2" fmla="*/ 357298 h 714595"/>
                <a:gd name="connsiteX3" fmla="*/ 5197460 w 5554757"/>
                <a:gd name="connsiteY3" fmla="*/ 714595 h 714595"/>
                <a:gd name="connsiteX4" fmla="*/ 0 w 5554757"/>
                <a:gd name="connsiteY4" fmla="*/ 714595 h 714595"/>
                <a:gd name="connsiteX5" fmla="*/ 0 w 5554757"/>
                <a:gd name="connsiteY5" fmla="*/ 0 h 71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57" h="714595">
                  <a:moveTo>
                    <a:pt x="5554757" y="714594"/>
                  </a:moveTo>
                  <a:lnTo>
                    <a:pt x="357297" y="714594"/>
                  </a:lnTo>
                  <a:lnTo>
                    <a:pt x="0" y="357297"/>
                  </a:lnTo>
                  <a:lnTo>
                    <a:pt x="357297" y="1"/>
                  </a:lnTo>
                  <a:lnTo>
                    <a:pt x="5554757" y="1"/>
                  </a:lnTo>
                  <a:lnTo>
                    <a:pt x="5554757" y="71459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3766" tIns="68581" rIns="128016" bIns="68580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pt-BR" dirty="0" smtClean="0"/>
                <a:t>Regulamento de Operações Ferroviárias – </a:t>
              </a:r>
              <a:r>
                <a:rPr lang="pt-BR" dirty="0" err="1" smtClean="0"/>
                <a:t>ROF</a:t>
              </a:r>
              <a:endParaRPr lang="pt-BR" dirty="0"/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7"/>
            <a:srcRect l="12505" t="9064" r="50109" b="1427"/>
            <a:stretch/>
          </p:blipFill>
          <p:spPr>
            <a:xfrm>
              <a:off x="3026346" y="4615439"/>
              <a:ext cx="1303200" cy="893637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</p:pic>
      </p:grpSp>
    </p:spTree>
    <p:extLst>
      <p:ext uri="{BB962C8B-B14F-4D97-AF65-F5344CB8AC3E}">
        <p14:creationId xmlns:p14="http://schemas.microsoft.com/office/powerpoint/2010/main" val="31423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CRITÉRIOS DE SEGURANÇA ADOTADOS PARA A CONSTRUÇÃO </a:t>
            </a:r>
            <a:r>
              <a:rPr lang="pt-BR" sz="1900" dirty="0"/>
              <a:t>E/OU </a:t>
            </a:r>
            <a:r>
              <a:rPr lang="pt-BR" sz="1900" dirty="0" smtClean="0"/>
              <a:t>AVALIAÇÃO DE PASSAGEM EM NÍVEL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548" y="1974981"/>
            <a:ext cx="1734011" cy="19961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4259" y="3501008"/>
            <a:ext cx="3525500" cy="4456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3325" y="5723838"/>
            <a:ext cx="936104" cy="84509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356621" y="491069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650m</a:t>
            </a:r>
          </a:p>
          <a:p>
            <a:pPr algn="ctr"/>
            <a:r>
              <a:rPr lang="pt-BR" dirty="0" smtClean="0"/>
              <a:t>51s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692325" y="5539172"/>
            <a:ext cx="230425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Aplicar Emergência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012805" y="5539172"/>
            <a:ext cx="936104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r>
              <a:rPr lang="pt-BR" dirty="0"/>
              <a:t>Parar</a:t>
            </a:r>
          </a:p>
        </p:txBody>
      </p:sp>
      <p:sp>
        <p:nvSpPr>
          <p:cNvPr id="14" name="Seta para cima 13"/>
          <p:cNvSpPr/>
          <p:nvPr/>
        </p:nvSpPr>
        <p:spPr>
          <a:xfrm>
            <a:off x="6354843" y="4737360"/>
            <a:ext cx="252028" cy="7160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cima 15"/>
          <p:cNvSpPr/>
          <p:nvPr/>
        </p:nvSpPr>
        <p:spPr>
          <a:xfrm>
            <a:off x="2816833" y="4737600"/>
            <a:ext cx="252028" cy="7160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/>
          <p:cNvCxnSpPr/>
          <p:nvPr/>
        </p:nvCxnSpPr>
        <p:spPr>
          <a:xfrm>
            <a:off x="3276501" y="5095364"/>
            <a:ext cx="11548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5148709" y="5095364"/>
            <a:ext cx="11548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8706" y="3476568"/>
            <a:ext cx="3525500" cy="438878"/>
          </a:xfrm>
          <a:prstGeom prst="rect">
            <a:avLst/>
          </a:prstGeom>
        </p:spPr>
      </p:pic>
      <p:cxnSp>
        <p:nvCxnSpPr>
          <p:cNvPr id="3" name="Conector reto 2"/>
          <p:cNvCxnSpPr/>
          <p:nvPr/>
        </p:nvCxnSpPr>
        <p:spPr>
          <a:xfrm>
            <a:off x="0" y="3946667"/>
            <a:ext cx="101892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lipse 4"/>
          <p:cNvSpPr/>
          <p:nvPr/>
        </p:nvSpPr>
        <p:spPr>
          <a:xfrm>
            <a:off x="6379846" y="3097294"/>
            <a:ext cx="65007" cy="797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6606871" y="3097294"/>
            <a:ext cx="83226" cy="7200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7855564" y="2032273"/>
            <a:ext cx="69236" cy="67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7855564" y="2131485"/>
            <a:ext cx="83226" cy="72008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 24"/>
          <p:cNvSpPr/>
          <p:nvPr/>
        </p:nvSpPr>
        <p:spPr>
          <a:xfrm>
            <a:off x="6653349" y="3971109"/>
            <a:ext cx="3622765" cy="2377440"/>
          </a:xfrm>
          <a:custGeom>
            <a:avLst/>
            <a:gdLst>
              <a:gd name="connsiteX0" fmla="*/ 0 w 3622765"/>
              <a:gd name="connsiteY0" fmla="*/ 0 h 2377440"/>
              <a:gd name="connsiteX1" fmla="*/ 1088571 w 3622765"/>
              <a:gd name="connsiteY1" fmla="*/ 1567542 h 2377440"/>
              <a:gd name="connsiteX2" fmla="*/ 3622765 w 3622765"/>
              <a:gd name="connsiteY2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2765" h="2377440">
                <a:moveTo>
                  <a:pt x="0" y="0"/>
                </a:moveTo>
                <a:cubicBezTo>
                  <a:pt x="242388" y="585651"/>
                  <a:pt x="484777" y="1171302"/>
                  <a:pt x="1088571" y="1567542"/>
                </a:cubicBezTo>
                <a:cubicBezTo>
                  <a:pt x="1692365" y="1963782"/>
                  <a:pt x="3213462" y="2249714"/>
                  <a:pt x="3622765" y="2377440"/>
                </a:cubicBezTo>
              </a:path>
            </a:pathLst>
          </a:cu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 25"/>
          <p:cNvSpPr/>
          <p:nvPr/>
        </p:nvSpPr>
        <p:spPr>
          <a:xfrm>
            <a:off x="7916091" y="3988526"/>
            <a:ext cx="2316480" cy="1436914"/>
          </a:xfrm>
          <a:custGeom>
            <a:avLst/>
            <a:gdLst>
              <a:gd name="connsiteX0" fmla="*/ 0 w 2316480"/>
              <a:gd name="connsiteY0" fmla="*/ 0 h 1436914"/>
              <a:gd name="connsiteX1" fmla="*/ 696686 w 2316480"/>
              <a:gd name="connsiteY1" fmla="*/ 879565 h 1436914"/>
              <a:gd name="connsiteX2" fmla="*/ 2316480 w 2316480"/>
              <a:gd name="connsiteY2" fmla="*/ 1436914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6480" h="1436914">
                <a:moveTo>
                  <a:pt x="0" y="0"/>
                </a:moveTo>
                <a:cubicBezTo>
                  <a:pt x="155303" y="320039"/>
                  <a:pt x="310606" y="640079"/>
                  <a:pt x="696686" y="879565"/>
                </a:cubicBezTo>
                <a:cubicBezTo>
                  <a:pt x="1082766" y="1119051"/>
                  <a:pt x="2050869" y="1345474"/>
                  <a:pt x="2316480" y="1436914"/>
                </a:cubicBezTo>
              </a:path>
            </a:pathLst>
          </a:cu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760" y="938531"/>
            <a:ext cx="5870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De 300m a 650m dependendo do tamanho do trem</a:t>
            </a:r>
            <a:endParaRPr lang="pt-BR" sz="1600" dirty="0"/>
          </a:p>
        </p:txBody>
      </p:sp>
      <p:sp>
        <p:nvSpPr>
          <p:cNvPr id="2" name="Botão de ação: Filme 1">
            <a:hlinkClick r:id="rId7" action="ppaction://hlinkfile" highlightClick="1"/>
          </p:cNvPr>
          <p:cNvSpPr/>
          <p:nvPr/>
        </p:nvSpPr>
        <p:spPr>
          <a:xfrm>
            <a:off x="9541197" y="6568932"/>
            <a:ext cx="576064" cy="289068"/>
          </a:xfrm>
          <a:prstGeom prst="actionButtonMovie">
            <a:avLst/>
          </a:prstGeom>
          <a:solidFill>
            <a:srgbClr val="CCE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buzina-trem-mc-smith-vida-bandida-parte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69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561967"/>
            <a:ext cx="396181" cy="396181"/>
          </a:xfrm>
          <a:prstGeom prst="rect">
            <a:avLst/>
          </a:prstGeom>
        </p:spPr>
      </p:pic>
      <p:pic>
        <p:nvPicPr>
          <p:cNvPr id="27" name="buzina-trem-mc-smith-vida-bandida-parte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69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30" y="6558609"/>
            <a:ext cx="396181" cy="396181"/>
          </a:xfrm>
          <a:prstGeom prst="rect">
            <a:avLst/>
          </a:prstGeom>
        </p:spPr>
      </p:pic>
      <p:pic>
        <p:nvPicPr>
          <p:cNvPr id="28" name="buzina-trem-mc-smith-vida-bandida-parte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69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71" y="6561967"/>
            <a:ext cx="396181" cy="3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3C02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3C02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3C02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3C02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50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9 -0.00439 L 0.2941 -0.004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 -0.03195 L -0.21086 -0.12223 L -0.32604 -0.21505 L -0.35888 -0.37871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1" y="-1733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3800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504E-6 1.11111E-6 L 0.31133 1.11111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9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8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9" repeatCount="3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CRITÉRIOS DE SEGURANÇA ADOTADOS PARA A CONSTRUÇÃO </a:t>
            </a:r>
            <a:r>
              <a:rPr lang="pt-BR" sz="1900" dirty="0"/>
              <a:t>E/OU </a:t>
            </a:r>
            <a:r>
              <a:rPr lang="pt-BR" sz="1900" dirty="0" smtClean="0"/>
              <a:t>AVALIAÇÃO DE PASSAGEM EM NÍVEL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6181" y="1011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9573" y="796732"/>
            <a:ext cx="4781104" cy="18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700" b="1" dirty="0" smtClean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t-BR" sz="1700" b="1" dirty="0" smtClean="0">
                <a:solidFill>
                  <a:schemeClr val="bg2"/>
                </a:solidFill>
              </a:rPr>
              <a:t>Para a construção e/ou avaliação de implantação de Passagem em Nível – PN, </a:t>
            </a:r>
            <a:r>
              <a:rPr lang="pt-BR" sz="1700" b="1" dirty="0">
                <a:solidFill>
                  <a:schemeClr val="bg2"/>
                </a:solidFill>
              </a:rPr>
              <a:t>visando a máxima segurança de </a:t>
            </a:r>
            <a:r>
              <a:rPr lang="pt-BR" sz="1700" b="1" dirty="0" smtClean="0">
                <a:solidFill>
                  <a:schemeClr val="bg2"/>
                </a:solidFill>
              </a:rPr>
              <a:t>todos, é utilizado um conjunto de Normas:</a:t>
            </a:r>
          </a:p>
          <a:p>
            <a:endParaRPr lang="pt-BR" sz="1700" b="1" dirty="0" smtClean="0">
              <a:solidFill>
                <a:schemeClr val="bg2"/>
              </a:solidFill>
            </a:endParaRPr>
          </a:p>
          <a:p>
            <a:endParaRPr lang="pt-BR" sz="1700" b="1" dirty="0">
              <a:solidFill>
                <a:schemeClr val="bg2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734765" y="3397444"/>
            <a:ext cx="1800000" cy="1800000"/>
          </a:xfrm>
          <a:prstGeom prst="ellipse">
            <a:avLst/>
          </a:prstGeom>
          <a:noFill/>
          <a:ln w="412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2073821" y="3397444"/>
            <a:ext cx="1800000" cy="1800000"/>
          </a:xfrm>
          <a:prstGeom prst="ellipse">
            <a:avLst/>
          </a:prstGeom>
          <a:noFill/>
          <a:ln w="412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404293" y="2780928"/>
            <a:ext cx="1800000" cy="1800000"/>
          </a:xfrm>
          <a:prstGeom prst="ellipse">
            <a:avLst/>
          </a:prstGeom>
          <a:noFill/>
          <a:ln w="412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081765" y="4058837"/>
            <a:ext cx="4523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500" b="1" i="1" dirty="0">
                <a:solidFill>
                  <a:schemeClr val="bg2"/>
                </a:solidFill>
              </a:rPr>
              <a:t>PN</a:t>
            </a:r>
            <a:endParaRPr lang="pt-BR" sz="1500" i="1" dirty="0"/>
          </a:p>
        </p:txBody>
      </p:sp>
      <p:pic>
        <p:nvPicPr>
          <p:cNvPr id="1026" name="Picture 2" descr="http://www.jornalistasconcurseiros.com.br/blog/wp-content/uploads/2012/09/vale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1" b="20576"/>
          <a:stretch/>
        </p:blipFill>
        <p:spPr bwMode="auto">
          <a:xfrm>
            <a:off x="1860340" y="2993542"/>
            <a:ext cx="887905" cy="4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eja.abril.com.br/blog/radar-on-line/files/2014/10/concurso-dnit-500x5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7" b="36497"/>
          <a:stretch/>
        </p:blipFill>
        <p:spPr bwMode="auto">
          <a:xfrm>
            <a:off x="996727" y="4500686"/>
            <a:ext cx="863613" cy="2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arcelotulman.files.wordpress.com/2014/05/logo-ab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308" y="4500686"/>
            <a:ext cx="813970" cy="34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5212877" y="2708920"/>
            <a:ext cx="5256584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 smtClean="0">
                <a:solidFill>
                  <a:schemeClr val="tx2"/>
                </a:solidFill>
              </a:rPr>
              <a:t>CRITÉRIOS DE SEGURANÇA ADOTADOS</a:t>
            </a:r>
          </a:p>
          <a:p>
            <a:endParaRPr lang="pt-BR" sz="1700" dirty="0" smtClean="0">
              <a:solidFill>
                <a:schemeClr val="tx2"/>
              </a:solidFill>
            </a:endParaRPr>
          </a:p>
          <a:p>
            <a:pPr marL="720725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 smtClean="0">
                <a:solidFill>
                  <a:schemeClr val="tx2"/>
                </a:solidFill>
              </a:rPr>
              <a:t>Viabilidade de implantação</a:t>
            </a:r>
          </a:p>
          <a:p>
            <a:pPr marL="720725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 smtClean="0">
                <a:solidFill>
                  <a:schemeClr val="tx2"/>
                </a:solidFill>
              </a:rPr>
              <a:t>Identificação da passagem em nível</a:t>
            </a:r>
          </a:p>
          <a:p>
            <a:pPr marL="720725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 smtClean="0">
                <a:solidFill>
                  <a:schemeClr val="tx2"/>
                </a:solidFill>
              </a:rPr>
              <a:t>Limites de influência </a:t>
            </a:r>
          </a:p>
          <a:p>
            <a:pPr marL="720725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 smtClean="0">
                <a:solidFill>
                  <a:schemeClr val="tx2"/>
                </a:solidFill>
              </a:rPr>
              <a:t>Característica das vias ferroviária e rodoviária</a:t>
            </a:r>
          </a:p>
          <a:p>
            <a:pPr marL="720725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 smtClean="0">
                <a:solidFill>
                  <a:schemeClr val="tx2"/>
                </a:solidFill>
              </a:rPr>
              <a:t>Densidade do tráfego na rodovia</a:t>
            </a:r>
          </a:p>
          <a:p>
            <a:pPr marL="720725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 smtClean="0">
                <a:solidFill>
                  <a:schemeClr val="tx2"/>
                </a:solidFill>
              </a:rPr>
              <a:t>Sinalização ferroviária e rodoviária</a:t>
            </a:r>
          </a:p>
          <a:p>
            <a:pPr marL="720725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700" dirty="0" smtClean="0">
                <a:solidFill>
                  <a:schemeClr val="tx2"/>
                </a:solidFill>
              </a:rPr>
              <a:t>Visibilidade dos condutores ferroviário e  rodoviário</a:t>
            </a:r>
          </a:p>
          <a:p>
            <a:r>
              <a:rPr lang="pt-BR" sz="1700" dirty="0" smtClean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7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CRITÉRIOS DE SEGURANÇA ADOTADOS PARA A CONSTRUÇÃO </a:t>
            </a:r>
            <a:r>
              <a:rPr lang="pt-BR" sz="1900" dirty="0"/>
              <a:t>E/OU </a:t>
            </a:r>
            <a:r>
              <a:rPr lang="pt-BR" sz="1900" dirty="0" smtClean="0"/>
              <a:t>AVALIAÇÃO DE PASSAGEM EM NÍVEL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90564" y="908721"/>
            <a:ext cx="5247793" cy="4464496"/>
            <a:chOff x="378597" y="908721"/>
            <a:chExt cx="5247793" cy="446449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/>
            <a:srcRect b="23147"/>
            <a:stretch/>
          </p:blipFill>
          <p:spPr>
            <a:xfrm>
              <a:off x="567840" y="908721"/>
              <a:ext cx="4896544" cy="4464496"/>
            </a:xfrm>
            <a:prstGeom prst="rect">
              <a:avLst/>
            </a:prstGeom>
          </p:spPr>
        </p:pic>
        <p:sp>
          <p:nvSpPr>
            <p:cNvPr id="2" name="Seta para a direita 1"/>
            <p:cNvSpPr/>
            <p:nvPr/>
          </p:nvSpPr>
          <p:spPr>
            <a:xfrm>
              <a:off x="378597" y="1700808"/>
              <a:ext cx="504056" cy="93610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Seta para a direita 13"/>
            <p:cNvSpPr/>
            <p:nvPr/>
          </p:nvSpPr>
          <p:spPr>
            <a:xfrm>
              <a:off x="378597" y="4131496"/>
              <a:ext cx="504056" cy="93610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Seta para a direita 14"/>
            <p:cNvSpPr/>
            <p:nvPr/>
          </p:nvSpPr>
          <p:spPr>
            <a:xfrm rot="10800000">
              <a:off x="5113541" y="1700808"/>
              <a:ext cx="504056" cy="93610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Seta para a direita 15"/>
            <p:cNvSpPr/>
            <p:nvPr/>
          </p:nvSpPr>
          <p:spPr>
            <a:xfrm rot="10800000">
              <a:off x="5122334" y="4131496"/>
              <a:ext cx="504056" cy="93610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Seta para a direita 16"/>
            <p:cNvSpPr/>
            <p:nvPr/>
          </p:nvSpPr>
          <p:spPr>
            <a:xfrm>
              <a:off x="711856" y="2933865"/>
              <a:ext cx="504056" cy="93610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Seta para a direita 17"/>
            <p:cNvSpPr/>
            <p:nvPr/>
          </p:nvSpPr>
          <p:spPr>
            <a:xfrm rot="10800000">
              <a:off x="4816312" y="2907585"/>
              <a:ext cx="504056" cy="936104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3"/>
          <a:stretch/>
        </p:blipFill>
        <p:spPr>
          <a:xfrm>
            <a:off x="5806326" y="908721"/>
            <a:ext cx="990551" cy="2160000"/>
          </a:xfrm>
          <a:prstGeom prst="rect">
            <a:avLst/>
          </a:prstGeom>
        </p:spPr>
      </p:pic>
      <p:pic>
        <p:nvPicPr>
          <p:cNvPr id="6" name="Imagem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26" y="4599548"/>
            <a:ext cx="990000" cy="2160000"/>
          </a:xfrm>
          <a:prstGeom prst="rect">
            <a:avLst/>
          </a:prstGeom>
        </p:spPr>
      </p:pic>
      <p:pic>
        <p:nvPicPr>
          <p:cNvPr id="7" name="Imagem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029" y="2759955"/>
            <a:ext cx="990000" cy="2160000"/>
          </a:xfrm>
          <a:prstGeom prst="rect">
            <a:avLst/>
          </a:prstGeom>
        </p:spPr>
      </p:pic>
      <p:pic>
        <p:nvPicPr>
          <p:cNvPr id="8" name="Imagem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29" y="2763690"/>
            <a:ext cx="990000" cy="2160000"/>
          </a:xfrm>
          <a:prstGeom prst="rect">
            <a:avLst/>
          </a:prstGeom>
        </p:spPr>
      </p:pic>
      <p:pic>
        <p:nvPicPr>
          <p:cNvPr id="9" name="Imagem 8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2"/>
          <a:stretch/>
        </p:blipFill>
        <p:spPr>
          <a:xfrm>
            <a:off x="9106381" y="908721"/>
            <a:ext cx="990000" cy="2160000"/>
          </a:xfrm>
          <a:prstGeom prst="rect">
            <a:avLst/>
          </a:prstGeom>
        </p:spPr>
      </p:pic>
      <p:pic>
        <p:nvPicPr>
          <p:cNvPr id="10" name="Imagem 9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81" y="4599548"/>
            <a:ext cx="99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1" y="4817028"/>
            <a:ext cx="2664296" cy="189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21" y="4817028"/>
            <a:ext cx="2896895" cy="181933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3" name="Título 2"/>
          <p:cNvSpPr txBox="1">
            <a:spLocks/>
          </p:cNvSpPr>
          <p:nvPr/>
        </p:nvSpPr>
        <p:spPr>
          <a:xfrm>
            <a:off x="113571" y="28620"/>
            <a:ext cx="949963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 eaLnBrk="1" latinLnBrk="0" hangingPunct="1">
              <a:buNone/>
              <a:def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sz="1900" dirty="0" smtClean="0"/>
              <a:t>CRITÉRIOS DE SEGURANÇA ADOTADOS PARA A CONSTRUÇÃO </a:t>
            </a:r>
            <a:r>
              <a:rPr lang="pt-BR" sz="1900" dirty="0"/>
              <a:t>E/OU </a:t>
            </a:r>
            <a:r>
              <a:rPr lang="pt-BR" sz="1900" dirty="0" smtClean="0"/>
              <a:t>AVALIAÇÃO DE PASSAGEM EM NÍVEL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6181" y="1011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b="1" dirty="0">
              <a:solidFill>
                <a:schemeClr val="tx2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3485" y="918820"/>
            <a:ext cx="7488832" cy="3796871"/>
            <a:chOff x="0" y="1227928"/>
            <a:chExt cx="9973245" cy="5009384"/>
          </a:xfrm>
        </p:grpSpPr>
        <p:grpSp>
          <p:nvGrpSpPr>
            <p:cNvPr id="16" name="Grupo 15"/>
            <p:cNvGrpSpPr/>
            <p:nvPr/>
          </p:nvGrpSpPr>
          <p:grpSpPr>
            <a:xfrm>
              <a:off x="91361" y="1268760"/>
              <a:ext cx="9881884" cy="4968552"/>
              <a:chOff x="82216" y="1268760"/>
              <a:chExt cx="7942857" cy="4032448"/>
            </a:xfrm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 rotWithShape="1">
              <a:blip r:embed="rId5"/>
              <a:srcRect t="3197" b="7288"/>
              <a:stretch/>
            </p:blipFill>
            <p:spPr>
              <a:xfrm>
                <a:off x="82216" y="1268760"/>
                <a:ext cx="7942857" cy="4032448"/>
              </a:xfrm>
              <a:prstGeom prst="rect">
                <a:avLst/>
              </a:prstGeom>
            </p:spPr>
          </p:pic>
          <p:sp>
            <p:nvSpPr>
              <p:cNvPr id="9" name="Elipse 8"/>
              <p:cNvSpPr/>
              <p:nvPr/>
            </p:nvSpPr>
            <p:spPr>
              <a:xfrm>
                <a:off x="4874061" y="2997631"/>
                <a:ext cx="536259" cy="54030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2916461" y="4386079"/>
                <a:ext cx="1080120" cy="62709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" name="CaixaDeTexto 5"/>
            <p:cNvSpPr txBox="1"/>
            <p:nvPr/>
          </p:nvSpPr>
          <p:spPr>
            <a:xfrm>
              <a:off x="0" y="1227928"/>
              <a:ext cx="765539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PROJETO PN - SEGURANÇA DA RODOVIA PARA A FERROVIA </a:t>
              </a:r>
              <a:endParaRPr lang="pt-BR" dirty="0" smtClean="0"/>
            </a:p>
            <a:p>
              <a:endParaRPr lang="pt-BR" dirty="0" smtClean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pt-BR" dirty="0" smtClean="0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21" y="3034701"/>
            <a:ext cx="2930052" cy="16481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/>
          <p:cNvSpPr/>
          <p:nvPr/>
        </p:nvSpPr>
        <p:spPr>
          <a:xfrm>
            <a:off x="8632813" y="3341689"/>
            <a:ext cx="900000" cy="90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5541788" y="4844752"/>
            <a:ext cx="900000" cy="146456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9" y="4817028"/>
            <a:ext cx="2530268" cy="192434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1" name="Elipse 20"/>
          <p:cNvSpPr/>
          <p:nvPr/>
        </p:nvSpPr>
        <p:spPr>
          <a:xfrm>
            <a:off x="2764026" y="2571889"/>
            <a:ext cx="500974" cy="504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1842876" y="3488820"/>
            <a:ext cx="500974" cy="504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9216916" y="5085184"/>
            <a:ext cx="900000" cy="90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2264773" y="5231265"/>
            <a:ext cx="900000" cy="90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0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_DIROP">
  <a:themeElements>
    <a:clrScheme name="Apresentação Presidente TCU">
      <a:dk1>
        <a:srgbClr val="4D4D4D"/>
      </a:dk1>
      <a:lt1>
        <a:srgbClr val="FFFFFF"/>
      </a:lt1>
      <a:dk2>
        <a:srgbClr val="000000"/>
      </a:dk2>
      <a:lt2>
        <a:srgbClr val="1C1C1C"/>
      </a:lt2>
      <a:accent1>
        <a:srgbClr val="716B56"/>
      </a:accent1>
      <a:accent2>
        <a:srgbClr val="F5CB03"/>
      </a:accent2>
      <a:accent3>
        <a:srgbClr val="FFFFFF"/>
      </a:accent3>
      <a:accent4>
        <a:srgbClr val="404040"/>
      </a:accent4>
      <a:accent5>
        <a:srgbClr val="BBBAB4"/>
      </a:accent5>
      <a:accent6>
        <a:srgbClr val="DEB802"/>
      </a:accent6>
      <a:hlink>
        <a:srgbClr val="3B5120"/>
      </a:hlink>
      <a:folHlink>
        <a:srgbClr val="EAEAEA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7993</TotalTime>
  <Words>946</Words>
  <Application>Microsoft Office PowerPoint</Application>
  <PresentationFormat>Personalizar</PresentationFormat>
  <Paragraphs>159</Paragraphs>
  <Slides>20</Slides>
  <Notes>2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Tema_DIROP</vt:lpstr>
      <vt:lpstr>SEGURANÇA OPERACIONAL Ferrovia Norte Sul - VALEC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PANORAMA DO SETOR FERROVIÁRIO NO BRASIL</dc:title>
  <dc:creator>Huber Ribeiro Tokunaga</dc:creator>
  <cp:lastModifiedBy>Graziela Pontes Veloso</cp:lastModifiedBy>
  <cp:revision>617</cp:revision>
  <cp:lastPrinted>2015-06-23T14:33:32Z</cp:lastPrinted>
  <dcterms:created xsi:type="dcterms:W3CDTF">2012-08-31T14:07:34Z</dcterms:created>
  <dcterms:modified xsi:type="dcterms:W3CDTF">2015-06-30T13:35:27Z</dcterms:modified>
</cp:coreProperties>
</file>