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19" r:id="rId3"/>
  </p:sldMasterIdLst>
  <p:notesMasterIdLst>
    <p:notesMasterId r:id="rId61"/>
  </p:notesMasterIdLst>
  <p:sldIdLst>
    <p:sldId id="440" r:id="rId4"/>
    <p:sldId id="441" r:id="rId5"/>
    <p:sldId id="381" r:id="rId6"/>
    <p:sldId id="453" r:id="rId7"/>
    <p:sldId id="444" r:id="rId8"/>
    <p:sldId id="445" r:id="rId9"/>
    <p:sldId id="454" r:id="rId10"/>
    <p:sldId id="449" r:id="rId11"/>
    <p:sldId id="450" r:id="rId12"/>
    <p:sldId id="451" r:id="rId13"/>
    <p:sldId id="452" r:id="rId14"/>
    <p:sldId id="475" r:id="rId15"/>
    <p:sldId id="471" r:id="rId16"/>
    <p:sldId id="472" r:id="rId17"/>
    <p:sldId id="473" r:id="rId18"/>
    <p:sldId id="478" r:id="rId19"/>
    <p:sldId id="479" r:id="rId20"/>
    <p:sldId id="480" r:id="rId21"/>
    <p:sldId id="481" r:id="rId22"/>
    <p:sldId id="482" r:id="rId23"/>
    <p:sldId id="483" r:id="rId24"/>
    <p:sldId id="484" r:id="rId25"/>
    <p:sldId id="485" r:id="rId26"/>
    <p:sldId id="474" r:id="rId27"/>
    <p:sldId id="477" r:id="rId28"/>
    <p:sldId id="458" r:id="rId29"/>
    <p:sldId id="448" r:id="rId30"/>
    <p:sldId id="455" r:id="rId31"/>
    <p:sldId id="456" r:id="rId32"/>
    <p:sldId id="457" r:id="rId33"/>
    <p:sldId id="429" r:id="rId34"/>
    <p:sldId id="486" r:id="rId35"/>
    <p:sldId id="425" r:id="rId36"/>
    <p:sldId id="422" r:id="rId37"/>
    <p:sldId id="417" r:id="rId38"/>
    <p:sldId id="418" r:id="rId39"/>
    <p:sldId id="419" r:id="rId40"/>
    <p:sldId id="400" r:id="rId41"/>
    <p:sldId id="463" r:id="rId42"/>
    <p:sldId id="464" r:id="rId43"/>
    <p:sldId id="465" r:id="rId44"/>
    <p:sldId id="466" r:id="rId45"/>
    <p:sldId id="467" r:id="rId46"/>
    <p:sldId id="462" r:id="rId47"/>
    <p:sldId id="459" r:id="rId48"/>
    <p:sldId id="461" r:id="rId49"/>
    <p:sldId id="382" r:id="rId50"/>
    <p:sldId id="468" r:id="rId51"/>
    <p:sldId id="384" r:id="rId52"/>
    <p:sldId id="383" r:id="rId53"/>
    <p:sldId id="402" r:id="rId54"/>
    <p:sldId id="403" r:id="rId55"/>
    <p:sldId id="404" r:id="rId56"/>
    <p:sldId id="439" r:id="rId57"/>
    <p:sldId id="476" r:id="rId58"/>
    <p:sldId id="460" r:id="rId59"/>
    <p:sldId id="393" r:id="rId60"/>
  </p:sldIdLst>
  <p:sldSz cx="9144000" cy="6858000" type="screen4x3"/>
  <p:notesSz cx="6858000" cy="9144000"/>
  <p:defaultTextStyle>
    <a:defPPr>
      <a:defRPr lang="pt-BR"/>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6600"/>
    <a:srgbClr val="FFCC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55" autoAdjust="0"/>
    <p:restoredTop sz="73535" autoAdjust="0"/>
  </p:normalViewPr>
  <p:slideViewPr>
    <p:cSldViewPr>
      <p:cViewPr varScale="1">
        <p:scale>
          <a:sx n="40" d="100"/>
          <a:sy n="40" d="100"/>
        </p:scale>
        <p:origin x="-810" y="-102"/>
      </p:cViewPr>
      <p:guideLst>
        <p:guide orient="horz" pos="436"/>
        <p:guide pos="204"/>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tdvulatka\AppData\Local\Microsoft\Windows\Temporary%20Internet%20Files\Content.Outlook\ZJVTO07P\Ocorr&#234;ncias%20FRM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a:t>Occurrence Numbers by Event Descriptors (Category level)</a:t>
            </a:r>
          </a:p>
        </c:rich>
      </c:tx>
      <c:layout/>
      <c:overlay val="0"/>
    </c:title>
    <c:autoTitleDeleted val="0"/>
    <c:view3D>
      <c:rotX val="15"/>
      <c:rotY val="20"/>
      <c:depthPercent val="350"/>
      <c:rAngAx val="1"/>
    </c:view3D>
    <c:floor>
      <c:thickness val="0"/>
    </c:floor>
    <c:sideWall>
      <c:thickness val="0"/>
    </c:sideWall>
    <c:backWall>
      <c:thickness val="0"/>
    </c:backWall>
    <c:plotArea>
      <c:layout>
        <c:manualLayout>
          <c:xMode val="edge"/>
          <c:yMode val="edge"/>
          <c:x val="3.446575307283143E-2"/>
          <c:y val="8.8539506637685172E-2"/>
          <c:w val="0.92066364832595582"/>
          <c:h val="0.75071837875356129"/>
        </c:manualLayout>
      </c:layout>
      <c:bar3DChart>
        <c:barDir val="col"/>
        <c:grouping val="clustered"/>
        <c:varyColors val="0"/>
        <c:ser>
          <c:idx val="0"/>
          <c:order val="0"/>
          <c:tx>
            <c:strRef>
              <c:f>'POR TIPO'!$A$2</c:f>
              <c:strCache>
                <c:ptCount val="1"/>
                <c:pt idx="0">
                  <c:v>Apresentaηγo Anti-Horαrio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TIPO'!$B$2:$H$2</c:f>
              <c:numCache>
                <c:formatCode>General</c:formatCode>
                <c:ptCount val="7"/>
                <c:pt idx="2" formatCode="ge\r\a\l">
                  <c:v>6</c:v>
                </c:pt>
                <c:pt idx="3" formatCode="ge\r\a\l">
                  <c:v>6</c:v>
                </c:pt>
                <c:pt idx="4" formatCode="ge\r\a\l">
                  <c:v>2</c:v>
                </c:pt>
                <c:pt idx="5" formatCode="ge\r\a\l">
                  <c:v>2</c:v>
                </c:pt>
                <c:pt idx="6" formatCode="ge\r\a\l">
                  <c:v>9</c:v>
                </c:pt>
              </c:numCache>
            </c:numRef>
          </c:val>
        </c:ser>
        <c:ser>
          <c:idx val="1"/>
          <c:order val="1"/>
          <c:tx>
            <c:strRef>
              <c:f>'POR TIPO'!$A$3</c:f>
              <c:strCache>
                <c:ptCount val="1"/>
                <c:pt idx="0">
                  <c:v>Commuting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TIPO'!$B$3:$H$3</c:f>
              <c:numCache>
                <c:formatCode>General</c:formatCode>
                <c:ptCount val="7"/>
                <c:pt idx="2" formatCode="ge\r\a\l">
                  <c:v>2</c:v>
                </c:pt>
                <c:pt idx="4" formatCode="ge\r\a\l">
                  <c:v>1</c:v>
                </c:pt>
                <c:pt idx="6" formatCode="ge\r\a\l">
                  <c:v>1</c:v>
                </c:pt>
              </c:numCache>
            </c:numRef>
          </c:val>
        </c:ser>
        <c:ser>
          <c:idx val="2"/>
          <c:order val="2"/>
          <c:tx>
            <c:strRef>
              <c:f>'POR TIPO'!$A$4</c:f>
              <c:strCache>
                <c:ptCount val="1"/>
                <c:pt idx="0">
                  <c:v>Descanso Diurno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TIPO'!$B$4:$H$4</c:f>
              <c:numCache>
                <c:formatCode>General</c:formatCode>
                <c:ptCount val="7"/>
                <c:pt idx="2" formatCode="ge\r\a\l">
                  <c:v>7</c:v>
                </c:pt>
                <c:pt idx="3" formatCode="ge\r\a\l">
                  <c:v>9</c:v>
                </c:pt>
                <c:pt idx="4" formatCode="ge\r\a\l">
                  <c:v>2</c:v>
                </c:pt>
                <c:pt idx="6" formatCode="ge\r\a\l">
                  <c:v>8</c:v>
                </c:pt>
              </c:numCache>
            </c:numRef>
          </c:val>
        </c:ser>
        <c:ser>
          <c:idx val="3"/>
          <c:order val="3"/>
          <c:tx>
            <c:strRef>
              <c:f>'POR TIPO'!$A$5</c:f>
              <c:strCache>
                <c:ptCount val="1"/>
                <c:pt idx="0">
                  <c:v>Descanso Insuficiente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TIPO'!$B$5:$H$5</c:f>
              <c:numCache>
                <c:formatCode>General</c:formatCode>
                <c:ptCount val="7"/>
                <c:pt idx="0" formatCode="ge\r\a\l">
                  <c:v>1</c:v>
                </c:pt>
                <c:pt idx="2" formatCode="ge\r\a\l">
                  <c:v>9</c:v>
                </c:pt>
                <c:pt idx="3" formatCode="ge\r\a\l">
                  <c:v>12</c:v>
                </c:pt>
                <c:pt idx="4" formatCode="ge\r\a\l">
                  <c:v>2</c:v>
                </c:pt>
                <c:pt idx="5" formatCode="ge\r\a\l">
                  <c:v>4</c:v>
                </c:pt>
                <c:pt idx="6" formatCode="ge\r\a\l">
                  <c:v>9</c:v>
                </c:pt>
              </c:numCache>
            </c:numRef>
          </c:val>
        </c:ser>
        <c:ser>
          <c:idx val="4"/>
          <c:order val="4"/>
          <c:tx>
            <c:strRef>
              <c:f>'POR TIPO'!$A$6</c:f>
              <c:strCache>
                <c:ptCount val="1"/>
                <c:pt idx="0">
                  <c:v>Extensa Jornada / Multiple Sectors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TIPO'!$B$6:$H$6</c:f>
              <c:numCache>
                <c:formatCode>General</c:formatCode>
                <c:ptCount val="7"/>
                <c:pt idx="0" formatCode="ge\r\a\l">
                  <c:v>1</c:v>
                </c:pt>
                <c:pt idx="2" formatCode="ge\r\a\l">
                  <c:v>5</c:v>
                </c:pt>
                <c:pt idx="3" formatCode="ge\r\a\l">
                  <c:v>12</c:v>
                </c:pt>
                <c:pt idx="5" formatCode="ge\r\a\l">
                  <c:v>3</c:v>
                </c:pt>
                <c:pt idx="6" formatCode="ge\r\a\l">
                  <c:v>6</c:v>
                </c:pt>
              </c:numCache>
            </c:numRef>
          </c:val>
        </c:ser>
        <c:ser>
          <c:idx val="5"/>
          <c:order val="5"/>
          <c:tx>
            <c:strRef>
              <c:f>'POR TIPO'!$A$7</c:f>
              <c:strCache>
                <c:ptCount val="1"/>
                <c:pt idx="0">
                  <c:v>Extensa Jornada Madrugada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TIPO'!$B$7:$H$7</c:f>
              <c:numCache>
                <c:formatCode>General</c:formatCode>
                <c:ptCount val="7"/>
                <c:pt idx="2" formatCode="ge\r\a\l">
                  <c:v>9</c:v>
                </c:pt>
                <c:pt idx="3" formatCode="ge\r\a\l">
                  <c:v>8</c:v>
                </c:pt>
                <c:pt idx="4" formatCode="ge\r\a\l">
                  <c:v>2</c:v>
                </c:pt>
                <c:pt idx="5" formatCode="ge\r\a\l">
                  <c:v>5</c:v>
                </c:pt>
                <c:pt idx="6" formatCode="ge\r\a\l">
                  <c:v>19</c:v>
                </c:pt>
              </c:numCache>
            </c:numRef>
          </c:val>
        </c:ser>
        <c:ser>
          <c:idx val="6"/>
          <c:order val="6"/>
          <c:tx>
            <c:strRef>
              <c:f>'POR TIPO'!$A$8</c:f>
              <c:strCache>
                <c:ptCount val="1"/>
                <c:pt idx="0">
                  <c:v>Folga Simples Nγo Reparadora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TIPO'!$B$8:$H$8</c:f>
              <c:numCache>
                <c:formatCode>General</c:formatCode>
                <c:ptCount val="7"/>
                <c:pt idx="2" formatCode="ge\r\a\l">
                  <c:v>4</c:v>
                </c:pt>
                <c:pt idx="3" formatCode="ge\r\a\l">
                  <c:v>3</c:v>
                </c:pt>
                <c:pt idx="5" formatCode="ge\r\a\l">
                  <c:v>4</c:v>
                </c:pt>
                <c:pt idx="6" formatCode="ge\r\a\l">
                  <c:v>8</c:v>
                </c:pt>
              </c:numCache>
            </c:numRef>
          </c:val>
        </c:ser>
        <c:ser>
          <c:idx val="7"/>
          <c:order val="7"/>
          <c:tx>
            <c:strRef>
              <c:f>'POR TIPO'!$A$9</c:f>
              <c:strCache>
                <c:ptCount val="1"/>
                <c:pt idx="0">
                  <c:v>Sequencia de Apresentaηυes em Madrugadas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TIPO'!$B$9:$H$9</c:f>
              <c:numCache>
                <c:formatCode>General</c:formatCode>
                <c:ptCount val="7"/>
                <c:pt idx="2" formatCode="ge\r\a\l">
                  <c:v>7</c:v>
                </c:pt>
                <c:pt idx="3" formatCode="ge\r\a\l">
                  <c:v>10</c:v>
                </c:pt>
                <c:pt idx="4" formatCode="ge\r\a\l">
                  <c:v>3</c:v>
                </c:pt>
                <c:pt idx="5" formatCode="ge\r\a\l">
                  <c:v>4</c:v>
                </c:pt>
                <c:pt idx="6" formatCode="ge\r\a\l">
                  <c:v>8</c:v>
                </c:pt>
              </c:numCache>
            </c:numRef>
          </c:val>
        </c:ser>
        <c:ser>
          <c:idx val="8"/>
          <c:order val="8"/>
          <c:tx>
            <c:strRef>
              <c:f>'POR TIPO'!$A$10</c:f>
              <c:strCache>
                <c:ptCount val="1"/>
                <c:pt idx="0">
                  <c:v>Shift Work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TIPO'!$B$10:$H$10</c:f>
              <c:numCache>
                <c:formatCode>General</c:formatCode>
                <c:ptCount val="7"/>
                <c:pt idx="2" formatCode="ge\r\a\l">
                  <c:v>5</c:v>
                </c:pt>
                <c:pt idx="3" formatCode="ge\r\a\l">
                  <c:v>7</c:v>
                </c:pt>
                <c:pt idx="4" formatCode="ge\r\a\l">
                  <c:v>1</c:v>
                </c:pt>
                <c:pt idx="5" formatCode="ge\r\a\l">
                  <c:v>1</c:v>
                </c:pt>
                <c:pt idx="6" formatCode="ge\r\a\l">
                  <c:v>11</c:v>
                </c:pt>
              </c:numCache>
            </c:numRef>
          </c:val>
        </c:ser>
        <c:ser>
          <c:idx val="9"/>
          <c:order val="9"/>
          <c:tx>
            <c:strRef>
              <c:f>'POR TIPO'!$A$11</c:f>
              <c:strCache>
                <c:ptCount val="1"/>
                <c:pt idx="0">
                  <c:v>Tempo em Solo </c:v>
                </c:pt>
              </c:strCache>
            </c:strRef>
          </c:tx>
          <c:invertIfNegative val="0"/>
          <c:cat>
            <c:strRef>
              <c:f>'POR TIPO'!$B$1:$H$1</c:f>
              <c:strCache>
                <c:ptCount val="7"/>
                <c:pt idx="0">
                  <c:v>13/10</c:v>
                </c:pt>
                <c:pt idx="1">
                  <c:v>13/11</c:v>
                </c:pt>
                <c:pt idx="2">
                  <c:v>13/12</c:v>
                </c:pt>
                <c:pt idx="3">
                  <c:v>14/01</c:v>
                </c:pt>
                <c:pt idx="4">
                  <c:v>14/02</c:v>
                </c:pt>
                <c:pt idx="5">
                  <c:v>14/03</c:v>
                </c:pt>
                <c:pt idx="6">
                  <c:v>14/04</c:v>
                </c:pt>
              </c:strCache>
            </c:strRef>
          </c:cat>
          <c:val>
            <c:numRef>
              <c:f>'POR TIPO'!$B$11:$H$11</c:f>
              <c:numCache>
                <c:formatCode>General</c:formatCode>
                <c:ptCount val="7"/>
                <c:pt idx="2" formatCode="ge\r\a\l">
                  <c:v>7</c:v>
                </c:pt>
                <c:pt idx="3" formatCode="ge\r\a\l">
                  <c:v>11</c:v>
                </c:pt>
                <c:pt idx="4" formatCode="ge\r\a\l">
                  <c:v>2</c:v>
                </c:pt>
                <c:pt idx="5" formatCode="ge\r\a\l">
                  <c:v>2</c:v>
                </c:pt>
                <c:pt idx="6" formatCode="ge\r\a\l">
                  <c:v>11</c:v>
                </c:pt>
              </c:numCache>
            </c:numRef>
          </c:val>
        </c:ser>
        <c:dLbls>
          <c:showLegendKey val="0"/>
          <c:showVal val="0"/>
          <c:showCatName val="0"/>
          <c:showSerName val="0"/>
          <c:showPercent val="0"/>
          <c:showBubbleSize val="0"/>
        </c:dLbls>
        <c:gapWidth val="150"/>
        <c:shape val="box"/>
        <c:axId val="73939584"/>
        <c:axId val="73958144"/>
        <c:axId val="0"/>
      </c:bar3DChart>
      <c:catAx>
        <c:axId val="73939584"/>
        <c:scaling>
          <c:orientation val="minMax"/>
        </c:scaling>
        <c:delete val="0"/>
        <c:axPos val="b"/>
        <c:title>
          <c:tx>
            <c:rich>
              <a:bodyPr/>
              <a:lstStyle/>
              <a:p>
                <a:pPr>
                  <a:defRPr/>
                </a:pPr>
                <a:endParaRPr lang="pt-BR"/>
              </a:p>
            </c:rich>
          </c:tx>
          <c:layout/>
          <c:overlay val="0"/>
        </c:title>
        <c:numFmt formatCode="ge\r\a\l" sourceLinked="1"/>
        <c:majorTickMark val="out"/>
        <c:minorTickMark val="none"/>
        <c:tickLblPos val="nextTo"/>
        <c:crossAx val="73958144"/>
        <c:crosses val="autoZero"/>
        <c:auto val="1"/>
        <c:lblAlgn val="ctr"/>
        <c:lblOffset val="100"/>
        <c:noMultiLvlLbl val="0"/>
      </c:catAx>
      <c:valAx>
        <c:axId val="73958144"/>
        <c:scaling>
          <c:orientation val="minMax"/>
        </c:scaling>
        <c:delete val="0"/>
        <c:axPos val="l"/>
        <c:title>
          <c:tx>
            <c:rich>
              <a:bodyPr/>
              <a:lstStyle/>
              <a:p>
                <a:pPr>
                  <a:defRPr/>
                </a:pPr>
                <a:endParaRPr lang="pt-BR"/>
              </a:p>
            </c:rich>
          </c:tx>
          <c:layout/>
          <c:overlay val="0"/>
        </c:title>
        <c:numFmt formatCode="General" sourceLinked="1"/>
        <c:majorTickMark val="out"/>
        <c:minorTickMark val="none"/>
        <c:tickLblPos val="nextTo"/>
        <c:crossAx val="73939584"/>
        <c:crosses val="autoZero"/>
        <c:crossBetween val="between"/>
      </c:valAx>
      <c:spPr>
        <a:noFill/>
        <a:ln w="25400">
          <a:noFill/>
        </a:ln>
      </c:spPr>
    </c:plotArea>
    <c:legend>
      <c:legendPos val="r"/>
      <c:layout>
        <c:manualLayout>
          <c:xMode val="edge"/>
          <c:yMode val="edge"/>
          <c:x val="0.11176407490031175"/>
          <c:y val="9.3051762517027181E-2"/>
          <c:w val="0.27007599370907864"/>
          <c:h val="0.3814296156018474"/>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B4132-FF94-4A0E-9E62-B3B5EB342A8B}" type="datetimeFigureOut">
              <a:rPr lang="pt-BR" smtClean="0"/>
              <a:pPr/>
              <a:t>27/04/2015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603A3-892E-4D72-81A6-231F8A10C31A}" type="slidenum">
              <a:rPr lang="pt-BR" smtClean="0"/>
              <a:pPr/>
              <a:t>‹nº›</a:t>
            </a:fld>
            <a:endParaRPr lang="pt-BR"/>
          </a:p>
        </p:txBody>
      </p:sp>
    </p:spTree>
    <p:extLst>
      <p:ext uri="{BB962C8B-B14F-4D97-AF65-F5344CB8AC3E}">
        <p14:creationId xmlns:p14="http://schemas.microsoft.com/office/powerpoint/2010/main" val="990239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14</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15</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16</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17</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18</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19</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20</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21</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22</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23</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26</a:t>
            </a:fld>
            <a:endParaRPr lang="pt-B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27</a:t>
            </a:fld>
            <a:endParaRPr lang="pt-B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39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7</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43</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49</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Tempo: máximo 10 minutos </a:t>
            </a:r>
          </a:p>
          <a:p>
            <a:endParaRPr lang="pt-BR" dirty="0" smtClean="0"/>
          </a:p>
          <a:p>
            <a:r>
              <a:rPr lang="pt-BR" dirty="0" smtClean="0"/>
              <a:t>Focos:</a:t>
            </a:r>
          </a:p>
          <a:p>
            <a:endParaRPr lang="pt-BR" dirty="0" smtClean="0"/>
          </a:p>
          <a:p>
            <a:r>
              <a:rPr lang="pt-BR" dirty="0" smtClean="0"/>
              <a:t>• Apresentar</a:t>
            </a:r>
            <a:r>
              <a:rPr lang="pt-BR" baseline="0" dirty="0" smtClean="0"/>
              <a:t> o Histórico do acidente e qual foi a contribuição do fator fadiga</a:t>
            </a:r>
            <a:r>
              <a:rPr lang="pt-BR" dirty="0" smtClean="0"/>
              <a:t>.</a:t>
            </a:r>
          </a:p>
          <a:p>
            <a:endParaRPr lang="pt-BR" dirty="0" smtClean="0"/>
          </a:p>
          <a:p>
            <a:r>
              <a:rPr lang="pt-BR" dirty="0" smtClean="0"/>
              <a:t>Instruções: Tratava-se de um voo cargueiro partindo</a:t>
            </a:r>
            <a:r>
              <a:rPr lang="pt-BR" baseline="0" dirty="0" smtClean="0"/>
              <a:t> de Norfolk – USA para </a:t>
            </a:r>
            <a:r>
              <a:rPr lang="pt-BR" baseline="0" dirty="0" err="1" smtClean="0"/>
              <a:t>Guantanamo</a:t>
            </a:r>
            <a:r>
              <a:rPr lang="pt-BR" baseline="0" dirty="0" smtClean="0"/>
              <a:t> </a:t>
            </a:r>
            <a:r>
              <a:rPr lang="pt-BR" baseline="0" dirty="0" err="1" smtClean="0"/>
              <a:t>Bay</a:t>
            </a:r>
            <a:r>
              <a:rPr lang="pt-BR" baseline="0" dirty="0" smtClean="0"/>
              <a:t> – Cuba com dois pilotos a bordo e um engenheiro de voo. Na aproximação final para pouso, o avião </a:t>
            </a:r>
            <a:r>
              <a:rPr lang="pt-BR" baseline="0" dirty="0" err="1" smtClean="0"/>
              <a:t>estolou</a:t>
            </a:r>
            <a:r>
              <a:rPr lang="pt-BR" baseline="0" dirty="0" smtClean="0"/>
              <a:t> e houve contato com o terreno. O avião ficou completamente destruído  e os ocupantes tiveram ferimentos não letais. Após a investigação pelo NTSB, constatou-se que a fadiga foi um dos fatores contribuintes para o acidente. Os pilotos estavam em jornada por mais de 13 horas e foi solicitado extensão de jornada quando da chegada do voo.</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solidFill>
                  <a:prstClr val="black"/>
                </a:solidFill>
              </a:rPr>
              <a:pPr/>
              <a:t>8</a:t>
            </a:fld>
            <a:endParaRPr lang="pt-BR"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Tempo: máximo 25 minutos </a:t>
            </a:r>
          </a:p>
          <a:p>
            <a:endParaRPr lang="pt-BR" dirty="0" smtClean="0"/>
          </a:p>
          <a:p>
            <a:r>
              <a:rPr lang="pt-BR" dirty="0" smtClean="0"/>
              <a:t>Focos:</a:t>
            </a:r>
          </a:p>
          <a:p>
            <a:endParaRPr lang="pt-BR" dirty="0" smtClean="0"/>
          </a:p>
          <a:p>
            <a:r>
              <a:rPr lang="pt-BR" dirty="0" smtClean="0"/>
              <a:t>• Apresentar</a:t>
            </a:r>
            <a:r>
              <a:rPr lang="pt-BR" baseline="0" dirty="0" smtClean="0"/>
              <a:t> o Histórico do acidente e qual foi a contribuição do fator fadiga</a:t>
            </a:r>
            <a:r>
              <a:rPr lang="pt-BR" dirty="0" smtClean="0"/>
              <a:t>.</a:t>
            </a:r>
          </a:p>
          <a:p>
            <a:endParaRPr lang="pt-BR" dirty="0" smtClean="0"/>
          </a:p>
          <a:p>
            <a:r>
              <a:rPr lang="pt-BR" dirty="0" smtClean="0"/>
              <a:t>Instruções: Apresentar vídeo </a:t>
            </a:r>
            <a:r>
              <a:rPr lang="pt-BR" dirty="0" err="1" smtClean="0"/>
              <a:t>Natgeo</a:t>
            </a:r>
            <a:r>
              <a:rPr lang="pt-BR" baseline="0" dirty="0" smtClean="0"/>
              <a:t> – </a:t>
            </a:r>
            <a:r>
              <a:rPr lang="pt-BR" baseline="0" dirty="0" err="1" smtClean="0"/>
              <a:t>Dead</a:t>
            </a:r>
            <a:r>
              <a:rPr lang="pt-BR" baseline="0" dirty="0" smtClean="0"/>
              <a:t> </a:t>
            </a:r>
            <a:r>
              <a:rPr lang="pt-BR" baseline="0" dirty="0" err="1" smtClean="0"/>
              <a:t>Tired</a:t>
            </a:r>
            <a:r>
              <a:rPr lang="pt-BR" baseline="0" dirty="0" smtClean="0"/>
              <a:t>, episódio que trata sobre o acidente e mostra os fatores humanos e de fadiga presentes e contribuintes na ocasião. Descrever os erros cometidos pela tripulação não condizentes com a fase de voo e com a condição adversa enfrentada. Falha no reconhecimento do Estol.</a:t>
            </a:r>
          </a:p>
          <a:p>
            <a:endParaRPr lang="pt-BR" baseline="0" dirty="0" smtClean="0"/>
          </a:p>
          <a:p>
            <a:r>
              <a:rPr lang="pt-BR" baseline="0" dirty="0" smtClean="0"/>
              <a:t>Falar sobre as particularidades brasileiras: São Paulo (Congonhas, Guarulhos), Rio (Galeão, Santos Dumont) e Campinas.</a:t>
            </a:r>
            <a:endParaRPr lang="pt-BR" dirty="0" smtClean="0"/>
          </a:p>
          <a:p>
            <a:endParaRPr lang="pt-BR" dirty="0" smtClean="0"/>
          </a:p>
          <a:p>
            <a:r>
              <a:rPr lang="pt-BR" dirty="0" smtClean="0"/>
              <a:t>Reforçar</a:t>
            </a:r>
            <a:r>
              <a:rPr lang="pt-BR" baseline="0" dirty="0" smtClean="0"/>
              <a:t> que a Fadiga foi o principal contribuinte para este acidente pela própria investigação do NTSB.</a:t>
            </a:r>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solidFill>
                  <a:prstClr val="black"/>
                </a:solidFill>
              </a:rPr>
              <a:pPr/>
              <a:t>9</a:t>
            </a:fld>
            <a:endParaRPr lang="pt-BR">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Tempo: máximo 10 minutos </a:t>
            </a:r>
          </a:p>
          <a:p>
            <a:endParaRPr lang="pt-BR" dirty="0" smtClean="0"/>
          </a:p>
          <a:p>
            <a:r>
              <a:rPr lang="pt-BR" dirty="0" smtClean="0"/>
              <a:t>Focos:</a:t>
            </a:r>
          </a:p>
          <a:p>
            <a:endParaRPr lang="pt-BR" dirty="0" smtClean="0"/>
          </a:p>
          <a:p>
            <a:r>
              <a:rPr lang="pt-BR" dirty="0" smtClean="0"/>
              <a:t>• Apresentar</a:t>
            </a:r>
            <a:r>
              <a:rPr lang="pt-BR" baseline="0" dirty="0" smtClean="0"/>
              <a:t> o Histórico do acidente e qual foi a contribuição do fator fadiga</a:t>
            </a:r>
            <a:r>
              <a:rPr lang="pt-BR" dirty="0" smtClean="0"/>
              <a:t>.</a:t>
            </a:r>
          </a:p>
          <a:p>
            <a:endParaRPr lang="pt-BR" dirty="0" smtClean="0"/>
          </a:p>
          <a:p>
            <a:r>
              <a:rPr lang="pt-BR" dirty="0" smtClean="0"/>
              <a:t>Instruções: Abordar que nesse acidente foi a primeira vez em uma investigação em que o investigador ouviu nos</a:t>
            </a:r>
            <a:r>
              <a:rPr lang="pt-BR" baseline="0" dirty="0" smtClean="0"/>
              <a:t> gravadores de voo o ronco de um piloto na cabine de comando. Ficou constatado a fadiga como fator contribuinte e em razão desse aspecto, a compulsão pelo pouso por parte do Comandante da aeronave.</a:t>
            </a:r>
          </a:p>
          <a:p>
            <a:r>
              <a:rPr lang="pt-BR" baseline="0" dirty="0" smtClean="0"/>
              <a:t>Abordar sobre os efeitos de “</a:t>
            </a:r>
            <a:r>
              <a:rPr lang="pt-BR" baseline="0" dirty="0" err="1" smtClean="0"/>
              <a:t>sleep</a:t>
            </a:r>
            <a:r>
              <a:rPr lang="pt-BR" baseline="0" dirty="0" smtClean="0"/>
              <a:t> </a:t>
            </a:r>
            <a:r>
              <a:rPr lang="pt-BR" baseline="0" dirty="0" err="1" smtClean="0"/>
              <a:t>inertia</a:t>
            </a:r>
            <a:r>
              <a:rPr lang="pt-BR" baseline="0" dirty="0" smtClean="0"/>
              <a:t>”.</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solidFill>
                  <a:prstClr val="black"/>
                </a:solidFill>
              </a:rPr>
              <a:pPr/>
              <a:t>10</a:t>
            </a:fld>
            <a:endParaRPr lang="pt-B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Tempo: máximo 10 minutos </a:t>
            </a:r>
          </a:p>
          <a:p>
            <a:endParaRPr lang="pt-BR" dirty="0" smtClean="0"/>
          </a:p>
          <a:p>
            <a:r>
              <a:rPr lang="pt-BR" dirty="0" smtClean="0"/>
              <a:t>Focos:</a:t>
            </a:r>
          </a:p>
          <a:p>
            <a:endParaRPr lang="pt-BR" dirty="0" smtClean="0"/>
          </a:p>
          <a:p>
            <a:r>
              <a:rPr lang="pt-BR" dirty="0" smtClean="0"/>
              <a:t>• Apresentar</a:t>
            </a:r>
            <a:r>
              <a:rPr lang="pt-BR" baseline="0" dirty="0" smtClean="0"/>
              <a:t> o Histórico do acidente e qual foi a contribuição do fator fadiga</a:t>
            </a:r>
            <a:r>
              <a:rPr lang="pt-BR" dirty="0" smtClean="0"/>
              <a:t>.</a:t>
            </a:r>
          </a:p>
          <a:p>
            <a:endParaRPr lang="pt-BR" dirty="0" smtClean="0"/>
          </a:p>
          <a:p>
            <a:r>
              <a:rPr lang="pt-BR" dirty="0" smtClean="0"/>
              <a:t>Instruções: Este acidente ocorreu num período de</a:t>
            </a:r>
            <a:r>
              <a:rPr lang="pt-BR" baseline="0" dirty="0" smtClean="0"/>
              <a:t> baixo nível de alerta. Na análise das gravações da caixa-preta contatou-se que ambos os pilotos falaram da falta de oportunidade de descanso suficiente antes do voo. A aeronave ficou completamente destruída após impacto e posterior incêndio. Ambos os pilotos a bordo morreram.</a:t>
            </a:r>
          </a:p>
          <a:p>
            <a:endParaRPr lang="pt-BR" baseline="0" dirty="0" smtClean="0"/>
          </a:p>
          <a:p>
            <a:r>
              <a:rPr lang="pt-BR" baseline="0" dirty="0" smtClean="0"/>
              <a:t>Importante falar que já está implementada a fadiga na legislação americana para linhas aéreas. Esta legislação não contempla a aviação cargueira.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solidFill>
                  <a:prstClr val="black"/>
                </a:solidFill>
              </a:rPr>
              <a:pPr/>
              <a:t>11</a:t>
            </a:fld>
            <a:endParaRPr lang="pt-B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12</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24603A3-892E-4D72-81A6-231F8A10C31A}" type="slidenum">
              <a:rPr lang="pt-BR" smtClean="0"/>
              <a:pPr/>
              <a:t>13</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fld id="{E9CD9653-480C-49FB-85E7-7E0424C6A66D}" type="datetimeFigureOut">
              <a:rPr lang="pt-B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B8EE6E6A-146E-478C-B915-79D0492C22A5}" type="slidenum">
              <a:rPr lang="pt-BR"/>
              <a:pPr/>
              <a:t>‹nº›</a:t>
            </a:fld>
            <a:endParaRPr lang="pt-BR"/>
          </a:p>
        </p:txBody>
      </p:sp>
    </p:spTree>
    <p:extLst>
      <p:ext uri="{BB962C8B-B14F-4D97-AF65-F5344CB8AC3E}">
        <p14:creationId xmlns:p14="http://schemas.microsoft.com/office/powerpoint/2010/main" val="14297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F39CF5E2-9D03-41C8-B505-8855282E1CF8}" type="datetimeFigureOut">
              <a:rPr lang="pt-B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DC3D542-96DA-4C52-9CF0-2F5B62F771B0}" type="slidenum">
              <a:rPr lang="pt-BR"/>
              <a:pPr/>
              <a:t>‹nº›</a:t>
            </a:fld>
            <a:endParaRPr lang="pt-BR"/>
          </a:p>
        </p:txBody>
      </p:sp>
    </p:spTree>
    <p:extLst>
      <p:ext uri="{BB962C8B-B14F-4D97-AF65-F5344CB8AC3E}">
        <p14:creationId xmlns:p14="http://schemas.microsoft.com/office/powerpoint/2010/main" val="16827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6A6F4BEA-1331-426E-8788-27C250342F58}" type="datetimeFigureOut">
              <a:rPr lang="pt-B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9F85544D-F50E-410A-ACAB-3F1DD570BB9F}" type="slidenum">
              <a:rPr lang="pt-BR"/>
              <a:pPr/>
              <a:t>‹nº›</a:t>
            </a:fld>
            <a:endParaRPr lang="pt-BR"/>
          </a:p>
        </p:txBody>
      </p:sp>
    </p:spTree>
    <p:extLst>
      <p:ext uri="{BB962C8B-B14F-4D97-AF65-F5344CB8AC3E}">
        <p14:creationId xmlns:p14="http://schemas.microsoft.com/office/powerpoint/2010/main" val="561091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82031B09-D046-471D-BF80-A718376814ED}" type="datetimeFigureOut">
              <a:rPr lang="pt-BR"/>
              <a:pPr>
                <a:defRP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1C23496E-5329-4E67-B4B4-1B6EB9461CE7}" type="slidenum">
              <a:rPr lang="pt-BR"/>
              <a:pPr>
                <a:defRPr/>
              </a:pPr>
              <a:t>‹nº›</a:t>
            </a:fld>
            <a:endParaRPr lang="pt-BR"/>
          </a:p>
        </p:txBody>
      </p:sp>
    </p:spTree>
    <p:extLst>
      <p:ext uri="{BB962C8B-B14F-4D97-AF65-F5344CB8AC3E}">
        <p14:creationId xmlns:p14="http://schemas.microsoft.com/office/powerpoint/2010/main" val="10406946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274FAEBC-6099-4A71-AA81-72FABA58B107}" type="datetimeFigureOut">
              <a:rPr lang="pt-BR"/>
              <a:pPr>
                <a:defRP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9D9D07BD-F3B7-4A43-8724-5324DD1BCF99}" type="slidenum">
              <a:rPr lang="pt-BR"/>
              <a:pPr>
                <a:defRPr/>
              </a:pPr>
              <a:t>‹nº›</a:t>
            </a:fld>
            <a:endParaRPr lang="pt-BR"/>
          </a:p>
        </p:txBody>
      </p:sp>
    </p:spTree>
    <p:extLst>
      <p:ext uri="{BB962C8B-B14F-4D97-AF65-F5344CB8AC3E}">
        <p14:creationId xmlns:p14="http://schemas.microsoft.com/office/powerpoint/2010/main" val="1898766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53EDF61A-5C04-4F7B-8D63-A523E2C113B4}" type="datetimeFigureOut">
              <a:rPr lang="pt-BR"/>
              <a:pPr>
                <a:defRP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D6EFE44D-4372-4385-A5CA-25BADB41FAF7}" type="slidenum">
              <a:rPr lang="pt-BR"/>
              <a:pPr>
                <a:defRPr/>
              </a:pPr>
              <a:t>‹nº›</a:t>
            </a:fld>
            <a:endParaRPr lang="pt-BR"/>
          </a:p>
        </p:txBody>
      </p:sp>
    </p:spTree>
    <p:extLst>
      <p:ext uri="{BB962C8B-B14F-4D97-AF65-F5344CB8AC3E}">
        <p14:creationId xmlns:p14="http://schemas.microsoft.com/office/powerpoint/2010/main" val="18796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6BA77D53-78E0-4D34-8385-8881612B5DA7}" type="datetimeFigureOut">
              <a:rPr lang="pt-BR"/>
              <a:pPr>
                <a:defRP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8E17BA03-A05A-4491-9893-576F8434338B}" type="slidenum">
              <a:rPr lang="pt-BR"/>
              <a:pPr>
                <a:defRPr/>
              </a:pPr>
              <a:t>‹nº›</a:t>
            </a:fld>
            <a:endParaRPr lang="pt-BR"/>
          </a:p>
        </p:txBody>
      </p:sp>
    </p:spTree>
    <p:extLst>
      <p:ext uri="{BB962C8B-B14F-4D97-AF65-F5344CB8AC3E}">
        <p14:creationId xmlns:p14="http://schemas.microsoft.com/office/powerpoint/2010/main" val="243690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55F7EAF1-50D1-4C2C-9B9B-26A03450ADED}" type="datetimeFigureOut">
              <a:rPr lang="pt-BR"/>
              <a:pPr>
                <a:defRPr/>
              </a:pPr>
              <a:t>27/04/2015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B1A03CC2-C1DA-44BA-9A25-EE2E9B75ED99}" type="slidenum">
              <a:rPr lang="pt-BR"/>
              <a:pPr>
                <a:defRPr/>
              </a:pPr>
              <a:t>‹nº›</a:t>
            </a:fld>
            <a:endParaRPr lang="pt-BR"/>
          </a:p>
        </p:txBody>
      </p:sp>
    </p:spTree>
    <p:extLst>
      <p:ext uri="{BB962C8B-B14F-4D97-AF65-F5344CB8AC3E}">
        <p14:creationId xmlns:p14="http://schemas.microsoft.com/office/powerpoint/2010/main" val="2245353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9354FC1C-FA90-4CAD-99EA-B5ACE348BCDC}" type="datetimeFigureOut">
              <a:rPr lang="pt-BR"/>
              <a:pPr>
                <a:defRPr/>
              </a:pPr>
              <a:t>27/04/2015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98B2A159-1674-4B1A-8BBE-DF0414B8EC9E}" type="slidenum">
              <a:rPr lang="pt-BR"/>
              <a:pPr>
                <a:defRPr/>
              </a:pPr>
              <a:t>‹nº›</a:t>
            </a:fld>
            <a:endParaRPr lang="pt-BR"/>
          </a:p>
        </p:txBody>
      </p:sp>
    </p:spTree>
    <p:extLst>
      <p:ext uri="{BB962C8B-B14F-4D97-AF65-F5344CB8AC3E}">
        <p14:creationId xmlns:p14="http://schemas.microsoft.com/office/powerpoint/2010/main" val="135757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FA8E88CF-AF4B-4A6B-A22D-558F85FBFD0D}" type="datetimeFigureOut">
              <a:rPr lang="pt-BR"/>
              <a:pPr>
                <a:defRPr/>
              </a:pPr>
              <a:t>27/04/2015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79F19E54-9E62-480F-9585-9D774E032EBB}" type="slidenum">
              <a:rPr lang="pt-BR"/>
              <a:pPr>
                <a:defRPr/>
              </a:pPr>
              <a:t>‹nº›</a:t>
            </a:fld>
            <a:endParaRPr lang="pt-BR"/>
          </a:p>
        </p:txBody>
      </p:sp>
    </p:spTree>
    <p:extLst>
      <p:ext uri="{BB962C8B-B14F-4D97-AF65-F5344CB8AC3E}">
        <p14:creationId xmlns:p14="http://schemas.microsoft.com/office/powerpoint/2010/main" val="1785165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972BF4BF-AE1B-4BB5-B33F-F3A3BFAB84BB}" type="datetimeFigureOut">
              <a:rPr lang="pt-BR"/>
              <a:pPr>
                <a:defRP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B26495A-C242-48A2-BB31-C04214EC8991}" type="slidenum">
              <a:rPr lang="pt-BR"/>
              <a:pPr>
                <a:defRPr/>
              </a:pPr>
              <a:t>‹nº›</a:t>
            </a:fld>
            <a:endParaRPr lang="pt-BR"/>
          </a:p>
        </p:txBody>
      </p:sp>
    </p:spTree>
    <p:extLst>
      <p:ext uri="{BB962C8B-B14F-4D97-AF65-F5344CB8AC3E}">
        <p14:creationId xmlns:p14="http://schemas.microsoft.com/office/powerpoint/2010/main" val="415067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C8C2FDC2-6FCC-4355-8742-BED0529974EB}" type="datetimeFigureOut">
              <a:rPr lang="pt-B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0F2087FD-80BD-424D-A412-B6393CA5EB37}" type="slidenum">
              <a:rPr lang="pt-BR"/>
              <a:pPr/>
              <a:t>‹nº›</a:t>
            </a:fld>
            <a:endParaRPr lang="pt-BR"/>
          </a:p>
        </p:txBody>
      </p:sp>
    </p:spTree>
    <p:extLst>
      <p:ext uri="{BB962C8B-B14F-4D97-AF65-F5344CB8AC3E}">
        <p14:creationId xmlns:p14="http://schemas.microsoft.com/office/powerpoint/2010/main" val="3518421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D5BAEAB2-673A-4B99-A3D3-943C4D67799F}" type="datetimeFigureOut">
              <a:rPr lang="pt-BR"/>
              <a:pPr>
                <a:defRP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D7DD2B77-2FA0-489C-87F1-2BE87B13A3A9}" type="slidenum">
              <a:rPr lang="pt-BR"/>
              <a:pPr>
                <a:defRPr/>
              </a:pPr>
              <a:t>‹nº›</a:t>
            </a:fld>
            <a:endParaRPr lang="pt-BR"/>
          </a:p>
        </p:txBody>
      </p:sp>
    </p:spTree>
    <p:extLst>
      <p:ext uri="{BB962C8B-B14F-4D97-AF65-F5344CB8AC3E}">
        <p14:creationId xmlns:p14="http://schemas.microsoft.com/office/powerpoint/2010/main" val="246084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098736BC-4719-4379-8A33-F0B89D596366}" type="datetimeFigureOut">
              <a:rPr lang="pt-BR"/>
              <a:pPr>
                <a:defRP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2FA9CDC2-BE2A-4D3F-B1FB-F8CB32AFE0C7}" type="slidenum">
              <a:rPr lang="pt-BR"/>
              <a:pPr>
                <a:defRPr/>
              </a:pPr>
              <a:t>‹nº›</a:t>
            </a:fld>
            <a:endParaRPr lang="pt-BR"/>
          </a:p>
        </p:txBody>
      </p:sp>
    </p:spTree>
    <p:extLst>
      <p:ext uri="{BB962C8B-B14F-4D97-AF65-F5344CB8AC3E}">
        <p14:creationId xmlns:p14="http://schemas.microsoft.com/office/powerpoint/2010/main" val="4110994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2A2F377-7B82-4C5B-9871-EB88C0064744}" type="datetimeFigureOut">
              <a:rPr lang="pt-BR"/>
              <a:pPr>
                <a:defRP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4616FFEA-277B-4979-8339-98CA9AD5FC86}" type="slidenum">
              <a:rPr lang="pt-BR"/>
              <a:pPr>
                <a:defRPr/>
              </a:pPr>
              <a:t>‹nº›</a:t>
            </a:fld>
            <a:endParaRPr lang="pt-BR"/>
          </a:p>
        </p:txBody>
      </p:sp>
    </p:spTree>
    <p:extLst>
      <p:ext uri="{BB962C8B-B14F-4D97-AF65-F5344CB8AC3E}">
        <p14:creationId xmlns:p14="http://schemas.microsoft.com/office/powerpoint/2010/main" val="2735599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0" name="Triângulo retângu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ítu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t-BR" smtClean="0"/>
              <a:t>Clique para editar o título mestre</a:t>
            </a:r>
            <a:endParaRPr kumimoji="0" lang="en-US"/>
          </a:p>
        </p:txBody>
      </p:sp>
      <p:sp>
        <p:nvSpPr>
          <p:cNvPr id="17" name="Subtítu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smtClean="0"/>
              <a:t>Clique para editar o estilo do subtítulo mestre</a:t>
            </a:r>
            <a:endParaRPr kumimoji="0" lang="en-US"/>
          </a:p>
        </p:txBody>
      </p:sp>
      <p:grpSp>
        <p:nvGrpSpPr>
          <p:cNvPr id="2" name="Grupo 1"/>
          <p:cNvGrpSpPr/>
          <p:nvPr/>
        </p:nvGrpSpPr>
        <p:grpSpPr>
          <a:xfrm>
            <a:off x="-3765" y="4953000"/>
            <a:ext cx="9147765" cy="1912088"/>
            <a:chOff x="-3765" y="4832896"/>
            <a:chExt cx="9147765" cy="2032192"/>
          </a:xfrm>
        </p:grpSpPr>
        <p:sp>
          <p:nvSpPr>
            <p:cNvPr id="7" name="Forma liv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orma liv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orma liv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ector reto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ço Reservado para Data 29"/>
          <p:cNvSpPr>
            <a:spLocks noGrp="1"/>
          </p:cNvSpPr>
          <p:nvPr>
            <p:ph type="dt" sz="half" idx="10"/>
          </p:nvPr>
        </p:nvSpPr>
        <p:spPr/>
        <p:txBody>
          <a:bodyPr/>
          <a:lstStyle>
            <a:lvl1pPr>
              <a:defRPr>
                <a:solidFill>
                  <a:srgbClr val="FFFFFF"/>
                </a:solidFill>
              </a:defRPr>
            </a:lvl1pPr>
            <a:extLst/>
          </a:lstStyle>
          <a:p>
            <a:fld id="{E9CD9653-480C-49FB-85E7-7E0424C6A66D}" type="datetimeFigureOut">
              <a:rPr lang="pt-BR" smtClean="0"/>
              <a:pPr/>
              <a:t>27/04/2015</a:t>
            </a:fld>
            <a:endParaRPr lang="pt-BR"/>
          </a:p>
        </p:txBody>
      </p:sp>
      <p:sp>
        <p:nvSpPr>
          <p:cNvPr id="19" name="Espaço Reservado para Rodapé 18"/>
          <p:cNvSpPr>
            <a:spLocks noGrp="1"/>
          </p:cNvSpPr>
          <p:nvPr>
            <p:ph type="ftr" sz="quarter" idx="11"/>
          </p:nvPr>
        </p:nvSpPr>
        <p:spPr/>
        <p:txBody>
          <a:bodyPr/>
          <a:lstStyle>
            <a:lvl1pPr>
              <a:defRPr>
                <a:solidFill>
                  <a:schemeClr val="accent1">
                    <a:tint val="20000"/>
                  </a:schemeClr>
                </a:solidFill>
              </a:defRPr>
            </a:lvl1pPr>
            <a:extLst/>
          </a:lstStyle>
          <a:p>
            <a:pPr>
              <a:defRPr/>
            </a:pPr>
            <a:endParaRPr lang="pt-BR"/>
          </a:p>
        </p:txBody>
      </p:sp>
      <p:sp>
        <p:nvSpPr>
          <p:cNvPr id="27" name="Espaço Reservado para Número de Slide 26"/>
          <p:cNvSpPr>
            <a:spLocks noGrp="1"/>
          </p:cNvSpPr>
          <p:nvPr>
            <p:ph type="sldNum" sz="quarter" idx="12"/>
          </p:nvPr>
        </p:nvSpPr>
        <p:spPr/>
        <p:txBody>
          <a:bodyPr/>
          <a:lstStyle>
            <a:lvl1pPr>
              <a:defRPr>
                <a:solidFill>
                  <a:srgbClr val="FFFFFF"/>
                </a:solidFill>
              </a:defRPr>
            </a:lvl1pPr>
            <a:extLst/>
          </a:lstStyle>
          <a:p>
            <a:fld id="{B8EE6E6A-146E-478C-B915-79D0492C22A5}" type="slidenum">
              <a:rPr lang="pt-BR" smtClean="0"/>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C8C2FDC2-6FCC-4355-8742-BED0529974EB}" type="datetimeFigureOut">
              <a:rPr lang="pt-BR" smtClean="0"/>
              <a:pPr/>
              <a:t>27/04/2015</a:t>
            </a:fld>
            <a:endParaRPr lang="pt-BR"/>
          </a:p>
        </p:txBody>
      </p:sp>
      <p:sp>
        <p:nvSpPr>
          <p:cNvPr id="5" name="Espaço Reservado para Rodapé 4"/>
          <p:cNvSpPr>
            <a:spLocks noGrp="1"/>
          </p:cNvSpPr>
          <p:nvPr>
            <p:ph type="ftr" sz="quarter" idx="11"/>
          </p:nvPr>
        </p:nvSpPr>
        <p:spPr/>
        <p:txBody>
          <a:bodyPr/>
          <a:lstStyle>
            <a:extLst/>
          </a:lstStyle>
          <a:p>
            <a:pPr>
              <a:defRPr/>
            </a:pPr>
            <a:endParaRPr lang="pt-BR"/>
          </a:p>
        </p:txBody>
      </p:sp>
      <p:sp>
        <p:nvSpPr>
          <p:cNvPr id="6" name="Espaço Reservado para Número de Slide 5"/>
          <p:cNvSpPr>
            <a:spLocks noGrp="1"/>
          </p:cNvSpPr>
          <p:nvPr>
            <p:ph type="sldNum" sz="quarter" idx="12"/>
          </p:nvPr>
        </p:nvSpPr>
        <p:spPr/>
        <p:txBody>
          <a:bodyPr/>
          <a:lstStyle>
            <a:extLst/>
          </a:lstStyle>
          <a:p>
            <a:fld id="{0F2087FD-80BD-424D-A412-B6393CA5EB37}" type="slidenum">
              <a:rPr lang="pt-BR" smtClean="0"/>
              <a:pPr/>
              <a:t>‹nº›</a:t>
            </a:fld>
            <a:endParaRPr lang="pt-BR"/>
          </a:p>
        </p:txBody>
      </p:sp>
      <p:sp>
        <p:nvSpPr>
          <p:cNvPr id="7" name="Título 6"/>
          <p:cNvSpPr>
            <a:spLocks noGrp="1"/>
          </p:cNvSpPr>
          <p:nvPr>
            <p:ph type="title"/>
          </p:nvPr>
        </p:nvSpPr>
        <p:spPr/>
        <p:txBody>
          <a:bodyPr rtlCol="0"/>
          <a:lstStyle>
            <a:extLst/>
          </a:lstStyle>
          <a:p>
            <a:r>
              <a:rPr kumimoji="0" lang="pt-BR" smtClean="0"/>
              <a:t>Clique para editar o título mestre</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extLst/>
          </a:lstStyle>
          <a:p>
            <a:fld id="{64E87D65-D589-4EB3-9CD2-FE0318BF0A7E}" type="datetimeFigureOut">
              <a:rPr lang="pt-BR" smtClean="0"/>
              <a:pPr/>
              <a:t>27/04/2015</a:t>
            </a:fld>
            <a:endParaRPr lang="pt-BR"/>
          </a:p>
        </p:txBody>
      </p:sp>
      <p:sp>
        <p:nvSpPr>
          <p:cNvPr id="5" name="Espaço Reservado para Rodapé 4"/>
          <p:cNvSpPr>
            <a:spLocks noGrp="1"/>
          </p:cNvSpPr>
          <p:nvPr>
            <p:ph type="ftr" sz="quarter" idx="11"/>
          </p:nvPr>
        </p:nvSpPr>
        <p:spPr/>
        <p:txBody>
          <a:bodyPr/>
          <a:lstStyle>
            <a:extLst/>
          </a:lstStyle>
          <a:p>
            <a:pPr>
              <a:defRPr/>
            </a:pPr>
            <a:endParaRPr lang="pt-BR"/>
          </a:p>
        </p:txBody>
      </p:sp>
      <p:sp>
        <p:nvSpPr>
          <p:cNvPr id="6" name="Espaço Reservado para Número de Slide 5"/>
          <p:cNvSpPr>
            <a:spLocks noGrp="1"/>
          </p:cNvSpPr>
          <p:nvPr>
            <p:ph type="sldNum" sz="quarter" idx="12"/>
          </p:nvPr>
        </p:nvSpPr>
        <p:spPr/>
        <p:txBody>
          <a:bodyPr/>
          <a:lstStyle>
            <a:extLst/>
          </a:lstStyle>
          <a:p>
            <a:fld id="{7BD71E83-3ED8-4763-BE47-C54CB94246B1}" type="slidenum">
              <a:rPr lang="pt-BR" smtClean="0"/>
              <a:pPr/>
              <a:t>‹nº›</a:t>
            </a:fld>
            <a:endParaRPr lang="pt-BR"/>
          </a:p>
        </p:txBody>
      </p:sp>
      <p:sp>
        <p:nvSpPr>
          <p:cNvPr id="7" name="Divisa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Divisa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bg>
      <p:bgRef idx="1002">
        <a:schemeClr val="bg1"/>
      </p:bgRef>
    </p:bg>
    <p:spTree>
      <p:nvGrpSpPr>
        <p:cNvPr id="1" name=""/>
        <p:cNvGrpSpPr/>
        <p:nvPr/>
      </p:nvGrpSpPr>
      <p:grpSpPr>
        <a:xfrm>
          <a:off x="0" y="0"/>
          <a:ext cx="0" cy="0"/>
          <a:chOff x="0" y="0"/>
          <a:chExt cx="0" cy="0"/>
        </a:xfrm>
      </p:grpSpPr>
      <p:sp>
        <p:nvSpPr>
          <p:cNvPr id="3" name="Espaço Reservado para Conteúd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fld id="{33EF690D-5EF0-4025-9D34-12C2C2803611}" type="datetimeFigureOut">
              <a:rPr lang="pt-BR" smtClean="0"/>
              <a:pPr/>
              <a:t>27/04/2015</a:t>
            </a:fld>
            <a:endParaRPr lang="pt-BR"/>
          </a:p>
        </p:txBody>
      </p:sp>
      <p:sp>
        <p:nvSpPr>
          <p:cNvPr id="6" name="Espaço Reservado para Rodapé 5"/>
          <p:cNvSpPr>
            <a:spLocks noGrp="1"/>
          </p:cNvSpPr>
          <p:nvPr>
            <p:ph type="ftr" sz="quarter" idx="11"/>
          </p:nvPr>
        </p:nvSpPr>
        <p:spPr/>
        <p:txBody>
          <a:bodyPr/>
          <a:lstStyle>
            <a:extLst/>
          </a:lstStyle>
          <a:p>
            <a:pPr>
              <a:defRPr/>
            </a:pPr>
            <a:endParaRPr lang="pt-BR"/>
          </a:p>
        </p:txBody>
      </p:sp>
      <p:sp>
        <p:nvSpPr>
          <p:cNvPr id="7" name="Espaço Reservado para Número de Slide 6"/>
          <p:cNvSpPr>
            <a:spLocks noGrp="1"/>
          </p:cNvSpPr>
          <p:nvPr>
            <p:ph type="sldNum" sz="quarter" idx="12"/>
          </p:nvPr>
        </p:nvSpPr>
        <p:spPr/>
        <p:txBody>
          <a:bodyPr/>
          <a:lstStyle>
            <a:extLst/>
          </a:lstStyle>
          <a:p>
            <a:fld id="{326BD11F-5A79-4DA9-8E7D-3309FCF79283}" type="slidenum">
              <a:rPr lang="pt-BR" smtClean="0"/>
              <a:pPr/>
              <a:t>‹nº›</a:t>
            </a:fld>
            <a:endParaRPr lang="pt-BR"/>
          </a:p>
        </p:txBody>
      </p:sp>
      <p:sp>
        <p:nvSpPr>
          <p:cNvPr id="8" name="Título 7"/>
          <p:cNvSpPr>
            <a:spLocks noGrp="1"/>
          </p:cNvSpPr>
          <p:nvPr>
            <p:ph type="title"/>
          </p:nvPr>
        </p:nvSpPr>
        <p:spPr/>
        <p:txBody>
          <a:bodyPr rtlCol="0"/>
          <a:lstStyle>
            <a:extLst/>
          </a:lstStyle>
          <a:p>
            <a:r>
              <a:rPr kumimoji="0" lang="pt-BR" smtClean="0"/>
              <a:t>Clique para editar o título mestre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Ref idx="1003">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extLst/>
          </a:lstStyle>
          <a:p>
            <a:fld id="{6EF69027-9D30-4ECD-809B-8CEEB43F4DDA}" type="datetimeFigureOut">
              <a:rPr lang="pt-BR" smtClean="0"/>
              <a:pPr/>
              <a:t>27/04/2015</a:t>
            </a:fld>
            <a:endParaRPr lang="pt-BR"/>
          </a:p>
        </p:txBody>
      </p:sp>
      <p:sp>
        <p:nvSpPr>
          <p:cNvPr id="8" name="Espaço Reservado para Rodapé 7"/>
          <p:cNvSpPr>
            <a:spLocks noGrp="1"/>
          </p:cNvSpPr>
          <p:nvPr>
            <p:ph type="ftr" sz="quarter" idx="11"/>
          </p:nvPr>
        </p:nvSpPr>
        <p:spPr/>
        <p:txBody>
          <a:bodyPr/>
          <a:lstStyle>
            <a:extLst/>
          </a:lstStyle>
          <a:p>
            <a:pPr>
              <a:defRPr/>
            </a:pPr>
            <a:endParaRPr lang="pt-BR"/>
          </a:p>
        </p:txBody>
      </p:sp>
      <p:sp>
        <p:nvSpPr>
          <p:cNvPr id="9" name="Espaço Reservado para Número de Slide 8"/>
          <p:cNvSpPr>
            <a:spLocks noGrp="1"/>
          </p:cNvSpPr>
          <p:nvPr>
            <p:ph type="sldNum" sz="quarter" idx="12"/>
          </p:nvPr>
        </p:nvSpPr>
        <p:spPr/>
        <p:txBody>
          <a:bodyPr/>
          <a:lstStyle>
            <a:extLst/>
          </a:lstStyle>
          <a:p>
            <a:fld id="{C0D14B31-2A54-4A81-84B5-C6A7B4499D68}"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bg>
      <p:bgRef idx="1002">
        <a:schemeClr val="bg1"/>
      </p:bgRef>
    </p:bg>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extLst/>
          </a:lstStyle>
          <a:p>
            <a:fld id="{EE9C676E-13D4-4F86-8BB7-C7ED44596DAE}" type="datetimeFigureOut">
              <a:rPr lang="pt-BR" smtClean="0"/>
              <a:pPr/>
              <a:t>27/04/2015</a:t>
            </a:fld>
            <a:endParaRPr lang="pt-BR"/>
          </a:p>
        </p:txBody>
      </p:sp>
      <p:sp>
        <p:nvSpPr>
          <p:cNvPr id="4" name="Espaço Reservado para Rodapé 3"/>
          <p:cNvSpPr>
            <a:spLocks noGrp="1"/>
          </p:cNvSpPr>
          <p:nvPr>
            <p:ph type="ftr" sz="quarter" idx="11"/>
          </p:nvPr>
        </p:nvSpPr>
        <p:spPr/>
        <p:txBody>
          <a:bodyPr/>
          <a:lstStyle>
            <a:extLst/>
          </a:lstStyle>
          <a:p>
            <a:pPr>
              <a:defRPr/>
            </a:pPr>
            <a:endParaRPr lang="pt-BR"/>
          </a:p>
        </p:txBody>
      </p:sp>
      <p:sp>
        <p:nvSpPr>
          <p:cNvPr id="5" name="Espaço Reservado para Número de Slide 4"/>
          <p:cNvSpPr>
            <a:spLocks noGrp="1"/>
          </p:cNvSpPr>
          <p:nvPr>
            <p:ph type="sldNum" sz="quarter" idx="12"/>
          </p:nvPr>
        </p:nvSpPr>
        <p:spPr/>
        <p:txBody>
          <a:bodyPr/>
          <a:lstStyle>
            <a:extLst/>
          </a:lstStyle>
          <a:p>
            <a:fld id="{83C77F3A-4DFE-4B32-907D-6B173DB2A475}" type="slidenum">
              <a:rPr lang="pt-BR" smtClean="0"/>
              <a:pPr/>
              <a:t>‹nº›</a:t>
            </a:fld>
            <a:endParaRPr lang="pt-BR"/>
          </a:p>
        </p:txBody>
      </p:sp>
      <p:sp>
        <p:nvSpPr>
          <p:cNvPr id="6" name="Título 5"/>
          <p:cNvSpPr>
            <a:spLocks noGrp="1"/>
          </p:cNvSpPr>
          <p:nvPr>
            <p:ph type="title"/>
          </p:nvPr>
        </p:nvSpPr>
        <p:spPr/>
        <p:txBody>
          <a:bodyPr rtlCol="0"/>
          <a:lstStyle>
            <a:extLst/>
          </a:lstStyle>
          <a:p>
            <a:r>
              <a:rPr kumimoji="0" lang="pt-BR" smtClean="0"/>
              <a:t>Clique para editar o título mestre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extLst/>
          </a:lstStyle>
          <a:p>
            <a:fld id="{723A8B6E-62DE-4FB2-A684-6CDC91479050}" type="datetimeFigureOut">
              <a:rPr lang="pt-BR" smtClean="0"/>
              <a:pPr/>
              <a:t>27/04/2015</a:t>
            </a:fld>
            <a:endParaRPr lang="pt-BR"/>
          </a:p>
        </p:txBody>
      </p:sp>
      <p:sp>
        <p:nvSpPr>
          <p:cNvPr id="3" name="Espaço Reservado para Rodapé 2"/>
          <p:cNvSpPr>
            <a:spLocks noGrp="1"/>
          </p:cNvSpPr>
          <p:nvPr>
            <p:ph type="ftr" sz="quarter" idx="11"/>
          </p:nvPr>
        </p:nvSpPr>
        <p:spPr/>
        <p:txBody>
          <a:bodyPr/>
          <a:lstStyle>
            <a:extLst/>
          </a:lstStyle>
          <a:p>
            <a:pPr>
              <a:defRPr/>
            </a:pPr>
            <a:endParaRPr lang="pt-BR"/>
          </a:p>
        </p:txBody>
      </p:sp>
      <p:sp>
        <p:nvSpPr>
          <p:cNvPr id="4" name="Espaço Reservado para Número de Slide 3"/>
          <p:cNvSpPr>
            <a:spLocks noGrp="1"/>
          </p:cNvSpPr>
          <p:nvPr>
            <p:ph type="sldNum" sz="quarter" idx="12"/>
          </p:nvPr>
        </p:nvSpPr>
        <p:spPr/>
        <p:txBody>
          <a:bodyPr/>
          <a:lstStyle>
            <a:extLst/>
          </a:lstStyle>
          <a:p>
            <a:fld id="{0351E2C2-DD57-46D8-9E3D-2D102D4D8D57}"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fld id="{64E87D65-D589-4EB3-9CD2-FE0318BF0A7E}" type="datetimeFigureOut">
              <a:rPr lang="pt-BR"/>
              <a:pPr/>
              <a:t>27/04/2015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BD71E83-3ED8-4763-BE47-C54CB94246B1}" type="slidenum">
              <a:rPr lang="pt-BR"/>
              <a:pPr/>
              <a:t>‹nº›</a:t>
            </a:fld>
            <a:endParaRPr lang="pt-BR"/>
          </a:p>
        </p:txBody>
      </p:sp>
    </p:spTree>
    <p:extLst>
      <p:ext uri="{BB962C8B-B14F-4D97-AF65-F5344CB8AC3E}">
        <p14:creationId xmlns:p14="http://schemas.microsoft.com/office/powerpoint/2010/main" val="2553454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Ref idx="1003">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a:xfrm>
            <a:off x="6727032" y="6407944"/>
            <a:ext cx="1920240" cy="365760"/>
          </a:xfrm>
        </p:spPr>
        <p:txBody>
          <a:bodyPr/>
          <a:lstStyle>
            <a:extLst/>
          </a:lstStyle>
          <a:p>
            <a:fld id="{8C78F03E-6F20-472E-BA4F-788330813115}" type="datetimeFigureOut">
              <a:rPr lang="pt-BR" smtClean="0"/>
              <a:pPr/>
              <a:t>27/04/2015</a:t>
            </a:fld>
            <a:endParaRPr lang="pt-BR"/>
          </a:p>
        </p:txBody>
      </p:sp>
      <p:sp>
        <p:nvSpPr>
          <p:cNvPr id="6" name="Espaço Reservado para Rodapé 5"/>
          <p:cNvSpPr>
            <a:spLocks noGrp="1"/>
          </p:cNvSpPr>
          <p:nvPr>
            <p:ph type="ftr" sz="quarter" idx="11"/>
          </p:nvPr>
        </p:nvSpPr>
        <p:spPr/>
        <p:txBody>
          <a:bodyPr/>
          <a:lstStyle>
            <a:extLst/>
          </a:lstStyle>
          <a:p>
            <a:pPr>
              <a:defRPr/>
            </a:pPr>
            <a:endParaRPr lang="pt-BR"/>
          </a:p>
        </p:txBody>
      </p:sp>
      <p:sp>
        <p:nvSpPr>
          <p:cNvPr id="7" name="Espaço Reservado para Número de Slide 6"/>
          <p:cNvSpPr>
            <a:spLocks noGrp="1"/>
          </p:cNvSpPr>
          <p:nvPr>
            <p:ph type="sldNum" sz="quarter" idx="12"/>
          </p:nvPr>
        </p:nvSpPr>
        <p:spPr/>
        <p:txBody>
          <a:bodyPr/>
          <a:lstStyle>
            <a:extLst/>
          </a:lstStyle>
          <a:p>
            <a:fld id="{7BF3DB06-1031-40D7-97BF-34892F5449CC}"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2">
        <a:schemeClr val="bg1"/>
      </p:bgRef>
    </p:bg>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t-BR" smtClean="0"/>
              <a:t>Clique para editar o texto mestre</a:t>
            </a:r>
          </a:p>
        </p:txBody>
      </p:sp>
      <p:sp>
        <p:nvSpPr>
          <p:cNvPr id="3" name="Espaço Reservado para Imagem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t-BR" smtClean="0"/>
              <a:t>Clique no ícone para adicionar uma imagem</a:t>
            </a:r>
            <a:endParaRPr kumimoji="0" lang="en-US" dirty="0"/>
          </a:p>
        </p:txBody>
      </p:sp>
      <p:sp>
        <p:nvSpPr>
          <p:cNvPr id="5" name="Espaço Reservado para Data 4"/>
          <p:cNvSpPr>
            <a:spLocks noGrp="1"/>
          </p:cNvSpPr>
          <p:nvPr>
            <p:ph type="dt" sz="half" idx="10"/>
          </p:nvPr>
        </p:nvSpPr>
        <p:spPr/>
        <p:txBody>
          <a:bodyPr/>
          <a:lstStyle>
            <a:lvl1pPr>
              <a:defRPr>
                <a:solidFill>
                  <a:schemeClr val="tx1"/>
                </a:solidFill>
              </a:defRPr>
            </a:lvl1pPr>
            <a:extLst/>
          </a:lstStyle>
          <a:p>
            <a:fld id="{08D0491D-E69A-4BAF-A456-1089443273B4}" type="datetimeFigureOut">
              <a:rPr lang="pt-BR" smtClean="0"/>
              <a:pPr/>
              <a:t>27/04/2015</a:t>
            </a:fld>
            <a:endParaRPr lang="pt-BR"/>
          </a:p>
        </p:txBody>
      </p:sp>
      <p:sp>
        <p:nvSpPr>
          <p:cNvPr id="6" name="Espaço Reservado para Rodapé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pt-BR"/>
          </a:p>
        </p:txBody>
      </p:sp>
      <p:sp>
        <p:nvSpPr>
          <p:cNvPr id="7" name="Espaço Reservado para Número de Slide 6"/>
          <p:cNvSpPr>
            <a:spLocks noGrp="1"/>
          </p:cNvSpPr>
          <p:nvPr>
            <p:ph type="sldNum" sz="quarter" idx="12"/>
          </p:nvPr>
        </p:nvSpPr>
        <p:spPr/>
        <p:txBody>
          <a:bodyPr/>
          <a:lstStyle>
            <a:lvl1pPr>
              <a:defRPr>
                <a:solidFill>
                  <a:schemeClr val="tx1"/>
                </a:solidFill>
              </a:defRPr>
            </a:lvl1pPr>
            <a:extLst/>
          </a:lstStyle>
          <a:p>
            <a:fld id="{9A521A70-0CF0-4719-8566-07F2D42E91BD}" type="slidenum">
              <a:rPr lang="pt-BR" smtClean="0"/>
              <a:pPr/>
              <a:t>‹nº›</a:t>
            </a:fld>
            <a:endParaRPr lang="pt-BR"/>
          </a:p>
        </p:txBody>
      </p:sp>
      <p:sp>
        <p:nvSpPr>
          <p:cNvPr id="2" name="Títu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t-BR" smtClean="0"/>
              <a:t>Clique para editar o título mestre</a:t>
            </a:r>
            <a:endParaRPr kumimoji="0" lang="en-US"/>
          </a:p>
        </p:txBody>
      </p:sp>
      <p:sp>
        <p:nvSpPr>
          <p:cNvPr id="8" name="Forma livre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orma livre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ângulo retângulo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ector reto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Divisa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Divisa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1481329"/>
            <a:ext cx="8229600" cy="4386071"/>
          </a:xfrm>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F39CF5E2-9D03-41C8-B505-8855282E1CF8}" type="datetimeFigureOut">
              <a:rPr lang="pt-BR" smtClean="0"/>
              <a:pPr/>
              <a:t>27/04/2015</a:t>
            </a:fld>
            <a:endParaRPr lang="pt-BR"/>
          </a:p>
        </p:txBody>
      </p:sp>
      <p:sp>
        <p:nvSpPr>
          <p:cNvPr id="5" name="Espaço Reservado para Rodapé 4"/>
          <p:cNvSpPr>
            <a:spLocks noGrp="1"/>
          </p:cNvSpPr>
          <p:nvPr>
            <p:ph type="ftr" sz="quarter" idx="11"/>
          </p:nvPr>
        </p:nvSpPr>
        <p:spPr/>
        <p:txBody>
          <a:bodyPr/>
          <a:lstStyle>
            <a:extLst/>
          </a:lstStyle>
          <a:p>
            <a:pPr>
              <a:defRPr/>
            </a:pPr>
            <a:endParaRPr lang="pt-BR"/>
          </a:p>
        </p:txBody>
      </p:sp>
      <p:sp>
        <p:nvSpPr>
          <p:cNvPr id="6" name="Espaço Reservado para Número de Slide 5"/>
          <p:cNvSpPr>
            <a:spLocks noGrp="1"/>
          </p:cNvSpPr>
          <p:nvPr>
            <p:ph type="sldNum" sz="quarter" idx="12"/>
          </p:nvPr>
        </p:nvSpPr>
        <p:spPr/>
        <p:txBody>
          <a:bodyPr/>
          <a:lstStyle>
            <a:extLst/>
          </a:lstStyle>
          <a:p>
            <a:fld id="{CDC3D542-96DA-4C52-9CF0-2F5B62F771B0}" type="slidenum">
              <a:rPr lang="pt-BR" smtClean="0"/>
              <a:pPr/>
              <a:t>‹nº›</a:t>
            </a:fld>
            <a:endParaRPr lang="pt-B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44013" y="274640"/>
            <a:ext cx="1777470" cy="5592761"/>
          </a:xfrm>
        </p:spPr>
        <p:txBody>
          <a:bodyPr vert="eaVert"/>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41"/>
            <a:ext cx="6324600" cy="5592760"/>
          </a:xfrm>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6A6F4BEA-1331-426E-8788-27C250342F58}" type="datetimeFigureOut">
              <a:rPr lang="pt-BR" smtClean="0"/>
              <a:pPr/>
              <a:t>27/04/2015</a:t>
            </a:fld>
            <a:endParaRPr lang="pt-BR"/>
          </a:p>
        </p:txBody>
      </p:sp>
      <p:sp>
        <p:nvSpPr>
          <p:cNvPr id="5" name="Espaço Reservado para Rodapé 4"/>
          <p:cNvSpPr>
            <a:spLocks noGrp="1"/>
          </p:cNvSpPr>
          <p:nvPr>
            <p:ph type="ftr" sz="quarter" idx="11"/>
          </p:nvPr>
        </p:nvSpPr>
        <p:spPr/>
        <p:txBody>
          <a:bodyPr/>
          <a:lstStyle>
            <a:extLst/>
          </a:lstStyle>
          <a:p>
            <a:pPr>
              <a:defRPr/>
            </a:pPr>
            <a:endParaRPr lang="pt-BR"/>
          </a:p>
        </p:txBody>
      </p:sp>
      <p:sp>
        <p:nvSpPr>
          <p:cNvPr id="6" name="Espaço Reservado para Número de Slide 5"/>
          <p:cNvSpPr>
            <a:spLocks noGrp="1"/>
          </p:cNvSpPr>
          <p:nvPr>
            <p:ph type="sldNum" sz="quarter" idx="12"/>
          </p:nvPr>
        </p:nvSpPr>
        <p:spPr/>
        <p:txBody>
          <a:bodyPr/>
          <a:lstStyle>
            <a:extLst/>
          </a:lstStyle>
          <a:p>
            <a:fld id="{9F85544D-F50E-410A-ACAB-3F1DD570BB9F}"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fld id="{33EF690D-5EF0-4025-9D34-12C2C2803611}" type="datetimeFigureOut">
              <a:rPr lang="pt-B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326BD11F-5A79-4DA9-8E7D-3309FCF79283}" type="slidenum">
              <a:rPr lang="pt-BR"/>
              <a:pPr/>
              <a:t>‹nº›</a:t>
            </a:fld>
            <a:endParaRPr lang="pt-BR"/>
          </a:p>
        </p:txBody>
      </p:sp>
    </p:spTree>
    <p:extLst>
      <p:ext uri="{BB962C8B-B14F-4D97-AF65-F5344CB8AC3E}">
        <p14:creationId xmlns:p14="http://schemas.microsoft.com/office/powerpoint/2010/main" val="3273489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fld id="{6EF69027-9D30-4ECD-809B-8CEEB43F4DDA}" type="datetimeFigureOut">
              <a:rPr lang="pt-BR"/>
              <a:pPr/>
              <a:t>27/04/2015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C0D14B31-2A54-4A81-84B5-C6A7B4499D68}" type="slidenum">
              <a:rPr lang="pt-BR"/>
              <a:pPr/>
              <a:t>‹nº›</a:t>
            </a:fld>
            <a:endParaRPr lang="pt-BR"/>
          </a:p>
        </p:txBody>
      </p:sp>
    </p:spTree>
    <p:extLst>
      <p:ext uri="{BB962C8B-B14F-4D97-AF65-F5344CB8AC3E}">
        <p14:creationId xmlns:p14="http://schemas.microsoft.com/office/powerpoint/2010/main" val="43635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fld id="{EE9C676E-13D4-4F86-8BB7-C7ED44596DAE}" type="datetimeFigureOut">
              <a:rPr lang="pt-BR"/>
              <a:pPr/>
              <a:t>27/04/2015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83C77F3A-4DFE-4B32-907D-6B173DB2A475}" type="slidenum">
              <a:rPr lang="pt-BR"/>
              <a:pPr/>
              <a:t>‹nº›</a:t>
            </a:fld>
            <a:endParaRPr lang="pt-BR"/>
          </a:p>
        </p:txBody>
      </p:sp>
    </p:spTree>
    <p:extLst>
      <p:ext uri="{BB962C8B-B14F-4D97-AF65-F5344CB8AC3E}">
        <p14:creationId xmlns:p14="http://schemas.microsoft.com/office/powerpoint/2010/main" val="62771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fld id="{723A8B6E-62DE-4FB2-A684-6CDC91479050}" type="datetimeFigureOut">
              <a:rPr lang="pt-BR"/>
              <a:pPr/>
              <a:t>27/04/2015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0351E2C2-DD57-46D8-9E3D-2D102D4D8D57}" type="slidenum">
              <a:rPr lang="pt-BR"/>
              <a:pPr/>
              <a:t>‹nº›</a:t>
            </a:fld>
            <a:endParaRPr lang="pt-BR"/>
          </a:p>
        </p:txBody>
      </p:sp>
    </p:spTree>
    <p:extLst>
      <p:ext uri="{BB962C8B-B14F-4D97-AF65-F5344CB8AC3E}">
        <p14:creationId xmlns:p14="http://schemas.microsoft.com/office/powerpoint/2010/main" val="39820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fld id="{8C78F03E-6F20-472E-BA4F-788330813115}" type="datetimeFigureOut">
              <a:rPr lang="pt-B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7BF3DB06-1031-40D7-97BF-34892F5449CC}" type="slidenum">
              <a:rPr lang="pt-BR"/>
              <a:pPr/>
              <a:t>‹nº›</a:t>
            </a:fld>
            <a:endParaRPr lang="pt-BR"/>
          </a:p>
        </p:txBody>
      </p:sp>
    </p:spTree>
    <p:extLst>
      <p:ext uri="{BB962C8B-B14F-4D97-AF65-F5344CB8AC3E}">
        <p14:creationId xmlns:p14="http://schemas.microsoft.com/office/powerpoint/2010/main" val="187209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fld id="{08D0491D-E69A-4BAF-A456-1089443273B4}" type="datetimeFigureOut">
              <a:rPr lang="pt-BR"/>
              <a:pPr/>
              <a:t>27/04/2015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9A521A70-0CF0-4719-8566-07F2D42E91BD}" type="slidenum">
              <a:rPr lang="pt-BR"/>
              <a:pPr/>
              <a:t>‹nº›</a:t>
            </a:fld>
            <a:endParaRPr lang="pt-BR"/>
          </a:p>
        </p:txBody>
      </p:sp>
    </p:spTree>
    <p:extLst>
      <p:ext uri="{BB962C8B-B14F-4D97-AF65-F5344CB8AC3E}">
        <p14:creationId xmlns:p14="http://schemas.microsoft.com/office/powerpoint/2010/main" val="3225484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051"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B070B0DF-23F8-4A76-9437-CF8453161AF3}" type="datetimeFigureOut">
              <a:rPr lang="pt-BR"/>
              <a:pPr/>
              <a:t>27/04/2015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D004599-68EC-4B68-B742-61F01B398BC8}"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051"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a:defRPr/>
            </a:pPr>
            <a:fld id="{C98BB1A6-392F-4A00-8007-FD655C192058}" type="datetimeFigureOut">
              <a:rPr lang="pt-BR">
                <a:ea typeface="+mn-ea"/>
              </a:rPr>
              <a:pPr>
                <a:defRPr/>
              </a:pPr>
              <a:t>27/04/2015</a:t>
            </a:fld>
            <a:endParaRPr lang="pt-BR">
              <a:ea typeface="+mn-ea"/>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a:defRPr/>
            </a:pPr>
            <a:fld id="{AE700809-0976-44FA-95B0-3D913C5804B6}" type="slidenum">
              <a:rPr lang="pt-BR">
                <a:ea typeface="+mn-ea"/>
              </a:rPr>
              <a:pPr>
                <a:defRPr/>
              </a:pPr>
              <a:t>‹nº›</a:t>
            </a:fld>
            <a:endParaRPr lang="pt-BR">
              <a:ea typeface="+mn-ea"/>
            </a:endParaRPr>
          </a:p>
        </p:txBody>
      </p:sp>
    </p:spTree>
    <p:extLst>
      <p:ext uri="{BB962C8B-B14F-4D97-AF65-F5344CB8AC3E}">
        <p14:creationId xmlns:p14="http://schemas.microsoft.com/office/powerpoint/2010/main" val="40967157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a livre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orma livre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ângulo retângulo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ector reto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ço Reservado para Títu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t-BR" smtClean="0"/>
              <a:t>Clique para editar o título mestre</a:t>
            </a:r>
            <a:endParaRPr kumimoji="0" lang="en-US"/>
          </a:p>
        </p:txBody>
      </p:sp>
      <p:sp>
        <p:nvSpPr>
          <p:cNvPr id="30" name="Espaço Reservado para Tex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Espaço Reservado para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070B0DF-23F8-4A76-9437-CF8453161AF3}" type="datetimeFigureOut">
              <a:rPr lang="pt-BR" smtClean="0"/>
              <a:pPr/>
              <a:t>27/04/2015</a:t>
            </a:fld>
            <a:endParaRPr lang="pt-BR"/>
          </a:p>
        </p:txBody>
      </p:sp>
      <p:sp>
        <p:nvSpPr>
          <p:cNvPr id="22" name="Espaço Reservado para Rodapé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pt-BR"/>
          </a:p>
        </p:txBody>
      </p:sp>
      <p:sp>
        <p:nvSpPr>
          <p:cNvPr id="18" name="Espaço Reservado para Número de Slid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D004599-68EC-4B68-B742-61F01B398BC8}"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0.xml"/><Relationship Id="rId7" Type="http://schemas.openxmlformats.org/officeDocument/2006/relationships/image" Target="../media/image6.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8.xml"/><Relationship Id="rId4"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9.xml"/><Relationship Id="rId4" Type="http://schemas.openxmlformats.org/officeDocument/2006/relationships/slideLayout" Target="../slideLayouts/slideLayout24.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4.xml"/><Relationship Id="rId7" Type="http://schemas.openxmlformats.org/officeDocument/2006/relationships/image" Target="../media/image6.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11.xml"/><Relationship Id="rId4"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6.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12.xml"/><Relationship Id="rId4"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3.xml"/><Relationship Id="rId4"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6.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4.xml"/><Relationship Id="rId4"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6.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15.xml"/><Relationship Id="rId4"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6.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16.xml"/><Relationship Id="rId4"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6.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17.xml"/><Relationship Id="rId4"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8.xml"/><Relationship Id="rId7" Type="http://schemas.openxmlformats.org/officeDocument/2006/relationships/image" Target="../media/image6.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18.xml"/><Relationship Id="rId10" Type="http://schemas.openxmlformats.org/officeDocument/2006/relationships/image" Target="cid:image001.png@01CF2D95.C56DD400" TargetMode="External"/><Relationship Id="rId4" Type="http://schemas.openxmlformats.org/officeDocument/2006/relationships/slideLayout" Target="../slideLayouts/slideLayout24.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tags" Target="../tags/tag30.xml"/><Relationship Id="rId7" Type="http://schemas.openxmlformats.org/officeDocument/2006/relationships/image" Target="../media/image6.emf"/><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19.xml"/><Relationship Id="rId4" Type="http://schemas.openxmlformats.org/officeDocument/2006/relationships/slideLayout" Target="../slideLayouts/slideLayout24.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6.emf"/><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20.xml"/><Relationship Id="rId4"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hyperlink" Target="http://www.crewresourcemanagement.net/5/31.html" TargetMode="External"/><Relationship Id="rId3" Type="http://schemas.openxmlformats.org/officeDocument/2006/relationships/tags" Target="../tags/tag2.xml"/><Relationship Id="rId7" Type="http://schemas.openxmlformats.org/officeDocument/2006/relationships/image" Target="../media/image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24.xml"/><Relationship Id="rId9" Type="http://schemas.openxmlformats.org/officeDocument/2006/relationships/hyperlink" Target="http://aulete.uol.com.br/"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6.emf"/><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22.xml"/><Relationship Id="rId4"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6.emf"/><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notesSlide" Target="../notesSlides/notesSlide28.xml"/><Relationship Id="rId4"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6.emf"/><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29.xml"/><Relationship Id="rId4"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6.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6.e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30.xml"/><Relationship Id="rId4"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6.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notesSlide" Target="../notesSlides/notesSlide31.xml"/><Relationship Id="rId4"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6.emf"/><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32.xml"/><Relationship Id="rId4"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6.emf"/><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33.xml"/><Relationship Id="rId4"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image" Target="../media/image6.emf"/><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34.xml"/><Relationship Id="rId10" Type="http://schemas.openxmlformats.org/officeDocument/2006/relationships/image" Target="cid:image001.png@01CF2D95.C56DD400" TargetMode="External"/><Relationship Id="rId4" Type="http://schemas.openxmlformats.org/officeDocument/2006/relationships/slideLayout" Target="../slideLayouts/slideLayout24.xml"/><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tags" Target="../tags/tag50.xml"/><Relationship Id="rId7" Type="http://schemas.openxmlformats.org/officeDocument/2006/relationships/image" Target="../media/image6.emf"/><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35.xml"/><Relationship Id="rId4" Type="http://schemas.openxmlformats.org/officeDocument/2006/relationships/slideLayout" Target="../slideLayouts/slideLayout24.xml"/><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52.xml"/><Relationship Id="rId7" Type="http://schemas.openxmlformats.org/officeDocument/2006/relationships/image" Target="../media/image6.emf"/><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36.xml"/><Relationship Id="rId4"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23.png"/><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6.emf"/><Relationship Id="rId5" Type="http://schemas.openxmlformats.org/officeDocument/2006/relationships/oleObject" Target="../embeddings/oleObject27.bin"/><Relationship Id="rId4"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41.pn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6.emf"/><Relationship Id="rId5" Type="http://schemas.openxmlformats.org/officeDocument/2006/relationships/oleObject" Target="../embeddings/oleObject28.bin"/><Relationship Id="rId4"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8.xml"/><Relationship Id="rId7" Type="http://schemas.openxmlformats.org/officeDocument/2006/relationships/oleObject" Target="../embeddings/oleObject29.bin"/><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image" Target="../media/image42.png"/><Relationship Id="rId5" Type="http://schemas.openxmlformats.org/officeDocument/2006/relationships/notesSlide" Target="../notesSlides/notesSlide37.xml"/><Relationship Id="rId4"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43.png"/><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image" Target="../media/image6.emf"/><Relationship Id="rId5" Type="http://schemas.openxmlformats.org/officeDocument/2006/relationships/oleObject" Target="../embeddings/oleObject30.bin"/><Relationship Id="rId4"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6.emf"/><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image" Target="../media/image44.png"/><Relationship Id="rId4"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45.png"/><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6.emf"/><Relationship Id="rId5" Type="http://schemas.openxmlformats.org/officeDocument/2006/relationships/oleObject" Target="../embeddings/oleObject32.bin"/><Relationship Id="rId4"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6.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6.emf"/><Relationship Id="rId11" Type="http://schemas.openxmlformats.org/officeDocument/2006/relationships/image" Target="../media/image50.png"/><Relationship Id="rId5" Type="http://schemas.openxmlformats.org/officeDocument/2006/relationships/oleObject" Target="../embeddings/oleObject33.bin"/><Relationship Id="rId10" Type="http://schemas.openxmlformats.org/officeDocument/2006/relationships/image" Target="../media/image49.png"/><Relationship Id="rId4" Type="http://schemas.openxmlformats.org/officeDocument/2006/relationships/slideLayout" Target="../slideLayouts/slideLayout24.xml"/><Relationship Id="rId9"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8.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6.emf"/><Relationship Id="rId11" Type="http://schemas.openxmlformats.org/officeDocument/2006/relationships/image" Target="../media/image50.png"/><Relationship Id="rId5" Type="http://schemas.openxmlformats.org/officeDocument/2006/relationships/oleObject" Target="../embeddings/oleObject34.bin"/><Relationship Id="rId10" Type="http://schemas.openxmlformats.org/officeDocument/2006/relationships/image" Target="../media/image49.png"/><Relationship Id="rId4" Type="http://schemas.openxmlformats.org/officeDocument/2006/relationships/slideLayout" Target="../slideLayouts/slideLayout24.xml"/><Relationship Id="rId9"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53.jpeg"/><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6.emf"/><Relationship Id="rId5" Type="http://schemas.openxmlformats.org/officeDocument/2006/relationships/oleObject" Target="../embeddings/oleObject35.bin"/><Relationship Id="rId4"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6.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xml"/><Relationship Id="rId4"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8.xml"/><Relationship Id="rId7" Type="http://schemas.openxmlformats.org/officeDocument/2006/relationships/oleObject" Target="../embeddings/oleObject4.bin"/><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24.xml"/><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hyperlink" Target="file:///C:\Users\rsachilles\Desktop\FRMS\FRMS1\Colgan%203407%20NTSB%20Animation%20with%20Tower%20Radio%20_%20Cockpit%20Audio.mp4" TargetMode="External"/><Relationship Id="rId4" Type="http://schemas.openxmlformats.org/officeDocument/2006/relationships/hyperlink" Target="Colgan%203407%20NTSB%20Animation%20with%20Tower%20Radio%20_%20Cockpit%20Audio.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20888"/>
            <a:ext cx="8229600" cy="1143000"/>
          </a:xfrm>
        </p:spPr>
        <p:txBody>
          <a:bodyPr>
            <a:noAutofit/>
          </a:bodyPr>
          <a:lstStyle/>
          <a:p>
            <a:r>
              <a:rPr lang="pt-BR" sz="4000" dirty="0" smtClean="0">
                <a:solidFill>
                  <a:schemeClr val="tx1"/>
                </a:solidFill>
                <a:effectLst/>
              </a:rPr>
              <a:t>Fadiga &amp; FRMS</a:t>
            </a:r>
            <a:r>
              <a:rPr lang="pt-BR" sz="4000" dirty="0">
                <a:solidFill>
                  <a:schemeClr val="tx1"/>
                </a:solidFill>
              </a:rPr>
              <a:t/>
            </a:r>
            <a:br>
              <a:rPr lang="pt-BR" sz="4000" dirty="0">
                <a:solidFill>
                  <a:schemeClr val="tx1"/>
                </a:solidFill>
              </a:rPr>
            </a:br>
            <a:endParaRPr lang="pt-BR" sz="4000" dirty="0">
              <a:solidFill>
                <a:schemeClr val="tx1"/>
              </a:solidFill>
            </a:endParaRPr>
          </a:p>
        </p:txBody>
      </p:sp>
      <p:sp>
        <p:nvSpPr>
          <p:cNvPr id="3" name="Espaço Reservado para Conteúdo 2"/>
          <p:cNvSpPr>
            <a:spLocks noGrp="1"/>
          </p:cNvSpPr>
          <p:nvPr>
            <p:ph idx="1"/>
          </p:nvPr>
        </p:nvSpPr>
        <p:spPr>
          <a:xfrm>
            <a:off x="5364088" y="4725144"/>
            <a:ext cx="3106688" cy="608931"/>
          </a:xfrm>
        </p:spPr>
        <p:txBody>
          <a:bodyPr>
            <a:normAutofit fontScale="85000" lnSpcReduction="10000"/>
          </a:bodyPr>
          <a:lstStyle/>
          <a:p>
            <a:r>
              <a:rPr lang="pt-BR" i="1" dirty="0" err="1" smtClean="0"/>
              <a:t>Cmte</a:t>
            </a:r>
            <a:r>
              <a:rPr lang="pt-BR" i="1" dirty="0" smtClean="0"/>
              <a:t> Raul </a:t>
            </a:r>
            <a:r>
              <a:rPr lang="pt-BR" i="1" dirty="0" err="1" smtClean="0"/>
              <a:t>Bocces</a:t>
            </a:r>
            <a:endParaRPr lang="pt-BR" i="1" dirty="0"/>
          </a:p>
        </p:txBody>
      </p:sp>
    </p:spTree>
    <p:extLst>
      <p:ext uri="{BB962C8B-B14F-4D97-AF65-F5344CB8AC3E}">
        <p14:creationId xmlns:p14="http://schemas.microsoft.com/office/powerpoint/2010/main" val="3346310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7563" y="5733256"/>
            <a:ext cx="5778077" cy="461665"/>
          </a:xfrm>
          <a:prstGeom prst="rect">
            <a:avLst/>
          </a:prstGeom>
          <a:noFill/>
        </p:spPr>
        <p:txBody>
          <a:bodyPr wrap="square" rtlCol="0">
            <a:spAutoFit/>
          </a:bodyPr>
          <a:lstStyle/>
          <a:p>
            <a:r>
              <a:rPr lang="pt-BR" sz="1200" dirty="0">
                <a:solidFill>
                  <a:prstClr val="black"/>
                </a:solidFill>
                <a:latin typeface="Calibri"/>
              </a:rPr>
              <a:t>Air </a:t>
            </a:r>
            <a:r>
              <a:rPr lang="pt-BR" sz="1200" dirty="0" err="1">
                <a:solidFill>
                  <a:prstClr val="black"/>
                </a:solidFill>
                <a:latin typeface="Calibri"/>
              </a:rPr>
              <a:t>India</a:t>
            </a:r>
            <a:r>
              <a:rPr lang="pt-BR" sz="1200" dirty="0">
                <a:solidFill>
                  <a:prstClr val="black"/>
                </a:solidFill>
                <a:latin typeface="Calibri"/>
              </a:rPr>
              <a:t> Express </a:t>
            </a:r>
            <a:r>
              <a:rPr lang="pt-BR" sz="1200" dirty="0" smtClean="0">
                <a:solidFill>
                  <a:prstClr val="black"/>
                </a:solidFill>
                <a:latin typeface="Calibri"/>
              </a:rPr>
              <a:t>IX-812 – </a:t>
            </a:r>
            <a:r>
              <a:rPr lang="pt-BR" sz="1200" dirty="0" err="1" smtClean="0">
                <a:solidFill>
                  <a:prstClr val="black"/>
                </a:solidFill>
                <a:latin typeface="Calibri"/>
              </a:rPr>
              <a:t>Mangalore</a:t>
            </a:r>
            <a:r>
              <a:rPr lang="en-US" sz="1200" dirty="0" smtClean="0">
                <a:solidFill>
                  <a:prstClr val="black"/>
                </a:solidFill>
                <a:latin typeface="Calibri"/>
              </a:rPr>
              <a:t>	</a:t>
            </a:r>
            <a:endParaRPr lang="en-US" sz="1200" dirty="0">
              <a:solidFill>
                <a:prstClr val="black"/>
              </a:solidFill>
              <a:latin typeface="Calibri"/>
            </a:endParaRPr>
          </a:p>
          <a:p>
            <a:r>
              <a:rPr lang="en-US" sz="1200" dirty="0" smtClean="0">
                <a:solidFill>
                  <a:prstClr val="black"/>
                </a:solidFill>
                <a:latin typeface="Calibri"/>
              </a:rPr>
              <a:t>May 22, 2010</a:t>
            </a:r>
          </a:p>
        </p:txBody>
      </p:sp>
      <p:sp>
        <p:nvSpPr>
          <p:cNvPr id="7"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a:t>
            </a:r>
            <a:endParaRPr lang="pt-BR" sz="3600" b="1" dirty="0">
              <a:latin typeface="Calibri" pitchFamily="34" charset="0"/>
            </a:endParaRPr>
          </a:p>
        </p:txBody>
      </p:sp>
      <p:cxnSp>
        <p:nvCxnSpPr>
          <p:cNvPr id="8" name="Conector reto 7"/>
          <p:cNvCxnSpPr/>
          <p:nvPr/>
        </p:nvCxnSpPr>
        <p:spPr>
          <a:xfrm>
            <a:off x="367753" y="836712"/>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52302" y="908720"/>
            <a:ext cx="7460058" cy="1015663"/>
          </a:xfrm>
          <a:prstGeom prst="rect">
            <a:avLst/>
          </a:prstGeom>
          <a:noFill/>
        </p:spPr>
        <p:txBody>
          <a:bodyPr wrap="square" rtlCol="0">
            <a:spAutoFit/>
          </a:bodyPr>
          <a:lstStyle/>
          <a:p>
            <a:r>
              <a:rPr lang="pt-BR" sz="2000" dirty="0">
                <a:solidFill>
                  <a:prstClr val="black"/>
                </a:solidFill>
              </a:rPr>
              <a:t>O piloto </a:t>
            </a:r>
            <a:r>
              <a:rPr lang="pt-BR" sz="2000" dirty="0" smtClean="0">
                <a:solidFill>
                  <a:prstClr val="black"/>
                </a:solidFill>
              </a:rPr>
              <a:t>do </a:t>
            </a:r>
            <a:r>
              <a:rPr lang="pt-BR" sz="2000" dirty="0">
                <a:solidFill>
                  <a:prstClr val="black"/>
                </a:solidFill>
              </a:rPr>
              <a:t>jato da Air </a:t>
            </a:r>
            <a:r>
              <a:rPr lang="pt-BR" sz="2000" dirty="0" err="1">
                <a:solidFill>
                  <a:prstClr val="black"/>
                </a:solidFill>
              </a:rPr>
              <a:t>India</a:t>
            </a:r>
            <a:r>
              <a:rPr lang="pt-BR" sz="2000" dirty="0">
                <a:solidFill>
                  <a:prstClr val="black"/>
                </a:solidFill>
              </a:rPr>
              <a:t> </a:t>
            </a:r>
            <a:r>
              <a:rPr lang="pt-BR" sz="2000" dirty="0" smtClean="0">
                <a:solidFill>
                  <a:prstClr val="black"/>
                </a:solidFill>
              </a:rPr>
              <a:t>estava </a:t>
            </a:r>
            <a:r>
              <a:rPr lang="pt-BR" sz="2000" dirty="0">
                <a:solidFill>
                  <a:prstClr val="black"/>
                </a:solidFill>
              </a:rPr>
              <a:t>dormindo durante a maior parte do voo e, em seguida, cometeu erros críticos </a:t>
            </a:r>
            <a:r>
              <a:rPr lang="pt-BR" sz="2000" dirty="0" smtClean="0">
                <a:solidFill>
                  <a:prstClr val="black"/>
                </a:solidFill>
              </a:rPr>
              <a:t>pois ficou </a:t>
            </a:r>
            <a:r>
              <a:rPr lang="pt-BR" sz="2000" dirty="0">
                <a:solidFill>
                  <a:prstClr val="black"/>
                </a:solidFill>
              </a:rPr>
              <a:t>desorientado </a:t>
            </a:r>
            <a:r>
              <a:rPr lang="pt-BR" sz="2000" dirty="0" smtClean="0">
                <a:solidFill>
                  <a:prstClr val="black"/>
                </a:solidFill>
              </a:rPr>
              <a:t>após acordar.</a:t>
            </a:r>
            <a:endParaRPr lang="pt-BR" sz="2000" dirty="0">
              <a:solidFill>
                <a:prstClr val="black"/>
              </a:solidFill>
            </a:endParaRPr>
          </a:p>
        </p:txBody>
      </p:sp>
      <p:pic>
        <p:nvPicPr>
          <p:cNvPr id="12" name="Imagem 11" descr="Recorte de Tela"/>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67544" y="1924383"/>
            <a:ext cx="6033600" cy="3787200"/>
          </a:xfrm>
          <a:prstGeom prst="rect">
            <a:avLst/>
          </a:prstGeom>
        </p:spPr>
      </p:pic>
      <p:pic>
        <p:nvPicPr>
          <p:cNvPr id="13" name="Imagem 12" descr="Recorte de Tela"/>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468489" y="1922944"/>
            <a:ext cx="6032655" cy="3788639"/>
          </a:xfrm>
          <a:prstGeom prst="rect">
            <a:avLst/>
          </a:prstGeom>
        </p:spPr>
      </p:pic>
      <p:pic>
        <p:nvPicPr>
          <p:cNvPr id="14" name="Imagem 13" descr="Recorte de Tela"/>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68489" y="1922944"/>
            <a:ext cx="6033600" cy="3787200"/>
          </a:xfrm>
          <a:prstGeom prst="rect">
            <a:avLst/>
          </a:prstGeom>
        </p:spPr>
      </p:pic>
    </p:spTree>
    <p:extLst>
      <p:ext uri="{BB962C8B-B14F-4D97-AF65-F5344CB8AC3E}">
        <p14:creationId xmlns:p14="http://schemas.microsoft.com/office/powerpoint/2010/main" val="41087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2000"/>
                            </p:stCondLst>
                            <p:childTnLst>
                              <p:par>
                                <p:cTn id="13" presetID="21" presetClass="entr" presetSubtype="1" fill="hold" nodeType="afterEffect">
                                  <p:stCondLst>
                                    <p:cond delay="400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irbus A300F4-622R aircraft picture"/>
          <p:cNvPicPr preferRelativeResize="0">
            <a:picLocks noChangeArrowheads="1"/>
          </p:cNvPicPr>
          <p:nvPr/>
        </p:nvPicPr>
        <p:blipFill>
          <a:blip r:embed="rId3" cstate="print"/>
          <a:srcRect b="2243"/>
          <a:stretch>
            <a:fillRect/>
          </a:stretch>
        </p:blipFill>
        <p:spPr bwMode="auto">
          <a:xfrm>
            <a:off x="367754" y="1628800"/>
            <a:ext cx="5911200" cy="3560400"/>
          </a:xfrm>
          <a:prstGeom prst="rect">
            <a:avLst/>
          </a:prstGeom>
          <a:noFill/>
        </p:spPr>
      </p:pic>
      <p:sp>
        <p:nvSpPr>
          <p:cNvPr id="5" name="CaixaDeTexto 4"/>
          <p:cNvSpPr txBox="1"/>
          <p:nvPr/>
        </p:nvSpPr>
        <p:spPr>
          <a:xfrm>
            <a:off x="367754" y="5280739"/>
            <a:ext cx="5778077" cy="584775"/>
          </a:xfrm>
          <a:prstGeom prst="rect">
            <a:avLst/>
          </a:prstGeom>
          <a:noFill/>
        </p:spPr>
        <p:txBody>
          <a:bodyPr wrap="square" rtlCol="0">
            <a:spAutoFit/>
          </a:bodyPr>
          <a:lstStyle/>
          <a:p>
            <a:r>
              <a:rPr lang="pt-BR" sz="1200" dirty="0" smtClean="0">
                <a:solidFill>
                  <a:prstClr val="black"/>
                </a:solidFill>
                <a:latin typeface="Calibri"/>
              </a:rPr>
              <a:t>UPS 1354 – Birmingham, Alabama</a:t>
            </a:r>
          </a:p>
          <a:p>
            <a:r>
              <a:rPr lang="pt-BR" sz="1200" dirty="0" smtClean="0">
                <a:solidFill>
                  <a:prstClr val="black"/>
                </a:solidFill>
                <a:latin typeface="Calibri"/>
              </a:rPr>
              <a:t>August </a:t>
            </a:r>
            <a:r>
              <a:rPr lang="pt-BR" sz="1200" dirty="0">
                <a:solidFill>
                  <a:prstClr val="black"/>
                </a:solidFill>
                <a:latin typeface="Calibri"/>
              </a:rPr>
              <a:t>14, 2013</a:t>
            </a:r>
            <a:r>
              <a:rPr lang="en-US" sz="1200" b="1" dirty="0" smtClean="0">
                <a:solidFill>
                  <a:prstClr val="black"/>
                </a:solidFill>
                <a:latin typeface="Calibri"/>
              </a:rPr>
              <a:t>	</a:t>
            </a:r>
          </a:p>
          <a:p>
            <a:endParaRPr lang="en-US" sz="800" dirty="0">
              <a:solidFill>
                <a:prstClr val="black"/>
              </a:solidFill>
              <a:latin typeface="Calibri"/>
            </a:endParaRPr>
          </a:p>
        </p:txBody>
      </p:sp>
      <p:sp>
        <p:nvSpPr>
          <p:cNvPr id="7"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 Recente</a:t>
            </a:r>
            <a:endParaRPr lang="pt-BR" sz="3600" b="1" dirty="0">
              <a:latin typeface="Calibri" pitchFamily="34" charset="0"/>
            </a:endParaRPr>
          </a:p>
        </p:txBody>
      </p:sp>
      <p:cxnSp>
        <p:nvCxnSpPr>
          <p:cNvPr id="8" name="Conector reto 7"/>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Imagem 18"/>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93402" y="1571655"/>
            <a:ext cx="5932800" cy="3560400"/>
          </a:xfrm>
          <a:prstGeom prst="rect">
            <a:avLst/>
          </a:prstGeom>
        </p:spPr>
      </p:pic>
      <p:sp>
        <p:nvSpPr>
          <p:cNvPr id="21" name="Retângulo 20"/>
          <p:cNvSpPr/>
          <p:nvPr/>
        </p:nvSpPr>
        <p:spPr>
          <a:xfrm>
            <a:off x="349527" y="5216140"/>
            <a:ext cx="7467003" cy="923330"/>
          </a:xfrm>
          <a:prstGeom prst="rect">
            <a:avLst/>
          </a:prstGeom>
          <a:solidFill>
            <a:schemeClr val="bg1"/>
          </a:solidFill>
        </p:spPr>
        <p:txBody>
          <a:bodyPr wrap="square">
            <a:spAutoFit/>
          </a:bodyPr>
          <a:lstStyle/>
          <a:p>
            <a:pPr algn="just"/>
            <a:r>
              <a:rPr lang="en-US" sz="1800" dirty="0" err="1" smtClean="0">
                <a:solidFill>
                  <a:prstClr val="black"/>
                </a:solidFill>
                <a:latin typeface="Calibri"/>
              </a:rPr>
              <a:t>Partes</a:t>
            </a:r>
            <a:r>
              <a:rPr lang="en-US" sz="1800" dirty="0" smtClean="0">
                <a:solidFill>
                  <a:prstClr val="black"/>
                </a:solidFill>
                <a:latin typeface="Calibri"/>
              </a:rPr>
              <a:t> da </a:t>
            </a:r>
            <a:r>
              <a:rPr lang="en-US" sz="1800" dirty="0" err="1" smtClean="0">
                <a:solidFill>
                  <a:prstClr val="black"/>
                </a:solidFill>
                <a:latin typeface="Calibri"/>
              </a:rPr>
              <a:t>gravação</a:t>
            </a:r>
            <a:r>
              <a:rPr lang="en-US" sz="1800" dirty="0" smtClean="0">
                <a:solidFill>
                  <a:prstClr val="black"/>
                </a:solidFill>
                <a:latin typeface="Calibri"/>
              </a:rPr>
              <a:t> da </a:t>
            </a:r>
            <a:r>
              <a:rPr lang="en-US" sz="1800" dirty="0" err="1" smtClean="0">
                <a:solidFill>
                  <a:prstClr val="black"/>
                </a:solidFill>
                <a:latin typeface="Calibri"/>
              </a:rPr>
              <a:t>caixa-preta</a:t>
            </a:r>
            <a:r>
              <a:rPr lang="en-US" sz="1800" dirty="0" smtClean="0">
                <a:solidFill>
                  <a:prstClr val="black"/>
                </a:solidFill>
                <a:latin typeface="Calibri"/>
              </a:rPr>
              <a:t> </a:t>
            </a:r>
            <a:r>
              <a:rPr lang="en-US" sz="1800" dirty="0" err="1" smtClean="0">
                <a:solidFill>
                  <a:prstClr val="black"/>
                </a:solidFill>
                <a:latin typeface="Calibri"/>
              </a:rPr>
              <a:t>apresentadas</a:t>
            </a:r>
            <a:r>
              <a:rPr lang="en-US" sz="1800" dirty="0" smtClean="0">
                <a:solidFill>
                  <a:prstClr val="black"/>
                </a:solidFill>
                <a:latin typeface="Calibri"/>
              </a:rPr>
              <a:t> </a:t>
            </a:r>
            <a:r>
              <a:rPr lang="en-US" sz="1800" dirty="0" err="1" smtClean="0">
                <a:solidFill>
                  <a:prstClr val="black"/>
                </a:solidFill>
                <a:latin typeface="Calibri"/>
              </a:rPr>
              <a:t>mostraram</a:t>
            </a:r>
            <a:r>
              <a:rPr lang="en-US" sz="1800" dirty="0" smtClean="0">
                <a:solidFill>
                  <a:prstClr val="black"/>
                </a:solidFill>
                <a:latin typeface="Calibri"/>
              </a:rPr>
              <a:t> </a:t>
            </a:r>
            <a:r>
              <a:rPr lang="en-US" sz="1800" dirty="0" err="1" smtClean="0">
                <a:solidFill>
                  <a:prstClr val="black"/>
                </a:solidFill>
                <a:latin typeface="Calibri"/>
              </a:rPr>
              <a:t>que</a:t>
            </a:r>
            <a:r>
              <a:rPr lang="en-US" sz="1800" dirty="0" smtClean="0">
                <a:solidFill>
                  <a:prstClr val="black"/>
                </a:solidFill>
                <a:latin typeface="Calibri"/>
              </a:rPr>
              <a:t> </a:t>
            </a:r>
            <a:r>
              <a:rPr lang="en-US" sz="1800" dirty="0" err="1" smtClean="0">
                <a:solidFill>
                  <a:prstClr val="black"/>
                </a:solidFill>
                <a:latin typeface="Calibri"/>
              </a:rPr>
              <a:t>momentos</a:t>
            </a:r>
            <a:r>
              <a:rPr lang="en-US" sz="1800" dirty="0" smtClean="0">
                <a:solidFill>
                  <a:prstClr val="black"/>
                </a:solidFill>
                <a:latin typeface="Calibri"/>
              </a:rPr>
              <a:t> antes do </a:t>
            </a:r>
            <a:r>
              <a:rPr lang="en-US" sz="1800" dirty="0" err="1" smtClean="0">
                <a:solidFill>
                  <a:prstClr val="black"/>
                </a:solidFill>
                <a:latin typeface="Calibri"/>
              </a:rPr>
              <a:t>acidente</a:t>
            </a:r>
            <a:r>
              <a:rPr lang="en-US" sz="1800" dirty="0" smtClean="0">
                <a:solidFill>
                  <a:prstClr val="black"/>
                </a:solidFill>
                <a:latin typeface="Calibri"/>
              </a:rPr>
              <a:t> ambos </a:t>
            </a:r>
            <a:r>
              <a:rPr lang="en-US" sz="1800" dirty="0" err="1" smtClean="0">
                <a:solidFill>
                  <a:prstClr val="black"/>
                </a:solidFill>
                <a:latin typeface="Calibri"/>
              </a:rPr>
              <a:t>os</a:t>
            </a:r>
            <a:r>
              <a:rPr lang="en-US" sz="1800" dirty="0" smtClean="0">
                <a:solidFill>
                  <a:prstClr val="black"/>
                </a:solidFill>
                <a:latin typeface="Calibri"/>
              </a:rPr>
              <a:t> </a:t>
            </a:r>
            <a:r>
              <a:rPr lang="en-US" sz="1800" dirty="0" err="1" smtClean="0">
                <a:solidFill>
                  <a:prstClr val="black"/>
                </a:solidFill>
                <a:latin typeface="Calibri"/>
              </a:rPr>
              <a:t>pilotos</a:t>
            </a:r>
            <a:r>
              <a:rPr lang="en-US" sz="1800" dirty="0" smtClean="0">
                <a:solidFill>
                  <a:prstClr val="black"/>
                </a:solidFill>
                <a:latin typeface="Calibri"/>
              </a:rPr>
              <a:t> </a:t>
            </a:r>
            <a:r>
              <a:rPr lang="en-US" sz="1800" dirty="0" err="1" smtClean="0">
                <a:solidFill>
                  <a:prstClr val="black"/>
                </a:solidFill>
                <a:latin typeface="Calibri"/>
              </a:rPr>
              <a:t>conversavam</a:t>
            </a:r>
            <a:r>
              <a:rPr lang="en-US" sz="1800" dirty="0" smtClean="0">
                <a:solidFill>
                  <a:prstClr val="black"/>
                </a:solidFill>
                <a:latin typeface="Calibri"/>
              </a:rPr>
              <a:t> a </a:t>
            </a:r>
            <a:r>
              <a:rPr lang="en-US" sz="1800" dirty="0" err="1" smtClean="0">
                <a:solidFill>
                  <a:prstClr val="black"/>
                </a:solidFill>
                <a:latin typeface="Calibri"/>
              </a:rPr>
              <a:t>respeito</a:t>
            </a:r>
            <a:r>
              <a:rPr lang="en-US" sz="1800" dirty="0" smtClean="0">
                <a:solidFill>
                  <a:prstClr val="black"/>
                </a:solidFill>
                <a:latin typeface="Calibri"/>
              </a:rPr>
              <a:t> da </a:t>
            </a:r>
            <a:r>
              <a:rPr lang="en-US" sz="1800" dirty="0" err="1" smtClean="0">
                <a:solidFill>
                  <a:prstClr val="black"/>
                </a:solidFill>
                <a:latin typeface="Calibri"/>
              </a:rPr>
              <a:t>falta</a:t>
            </a:r>
            <a:r>
              <a:rPr lang="en-US" sz="1800" dirty="0" smtClean="0">
                <a:solidFill>
                  <a:prstClr val="black"/>
                </a:solidFill>
                <a:latin typeface="Calibri"/>
              </a:rPr>
              <a:t> de </a:t>
            </a:r>
            <a:r>
              <a:rPr lang="en-US" sz="1800" dirty="0" err="1" smtClean="0">
                <a:solidFill>
                  <a:prstClr val="black"/>
                </a:solidFill>
                <a:latin typeface="Calibri"/>
              </a:rPr>
              <a:t>descanso</a:t>
            </a:r>
            <a:r>
              <a:rPr lang="en-US" sz="1800" dirty="0" smtClean="0">
                <a:solidFill>
                  <a:prstClr val="black"/>
                </a:solidFill>
                <a:latin typeface="Calibri"/>
              </a:rPr>
              <a:t> </a:t>
            </a:r>
            <a:r>
              <a:rPr lang="en-US" sz="1800" dirty="0" err="1" smtClean="0">
                <a:solidFill>
                  <a:prstClr val="black"/>
                </a:solidFill>
                <a:latin typeface="Calibri"/>
              </a:rPr>
              <a:t>suficiente</a:t>
            </a:r>
            <a:r>
              <a:rPr lang="en-US" sz="1800" dirty="0" smtClean="0">
                <a:solidFill>
                  <a:prstClr val="black"/>
                </a:solidFill>
                <a:latin typeface="Calibri"/>
              </a:rPr>
              <a:t> antes do </a:t>
            </a:r>
            <a:r>
              <a:rPr lang="en-US" sz="1800" dirty="0" err="1" smtClean="0">
                <a:solidFill>
                  <a:prstClr val="black"/>
                </a:solidFill>
                <a:latin typeface="Calibri"/>
              </a:rPr>
              <a:t>voo</a:t>
            </a:r>
            <a:r>
              <a:rPr lang="en-US" sz="1800" dirty="0" smtClean="0">
                <a:solidFill>
                  <a:prstClr val="black"/>
                </a:solidFill>
                <a:latin typeface="Calibri"/>
              </a:rPr>
              <a:t>. </a:t>
            </a:r>
            <a:endParaRPr lang="en-US" sz="1800" dirty="0">
              <a:solidFill>
                <a:prstClr val="black"/>
              </a:solidFill>
              <a:latin typeface="Calibri"/>
            </a:endParaRPr>
          </a:p>
        </p:txBody>
      </p:sp>
      <p:sp>
        <p:nvSpPr>
          <p:cNvPr id="2" name="CaixaDeTexto 1"/>
          <p:cNvSpPr txBox="1"/>
          <p:nvPr/>
        </p:nvSpPr>
        <p:spPr>
          <a:xfrm>
            <a:off x="338026" y="863769"/>
            <a:ext cx="8375237" cy="707886"/>
          </a:xfrm>
          <a:prstGeom prst="rect">
            <a:avLst/>
          </a:prstGeom>
          <a:noFill/>
        </p:spPr>
        <p:txBody>
          <a:bodyPr wrap="square" rtlCol="0">
            <a:spAutoFit/>
          </a:bodyPr>
          <a:lstStyle/>
          <a:p>
            <a:pPr algn="just"/>
            <a:r>
              <a:rPr lang="pt-BR" sz="2000" dirty="0">
                <a:solidFill>
                  <a:prstClr val="black"/>
                </a:solidFill>
              </a:rPr>
              <a:t>Voar à noite é um desafio maior porque é provável que os pilotos tentem manter uma rotina normal durante o dia quando não estão </a:t>
            </a:r>
            <a:r>
              <a:rPr lang="pt-BR" sz="2000" dirty="0" smtClean="0">
                <a:solidFill>
                  <a:prstClr val="black"/>
                </a:solidFill>
              </a:rPr>
              <a:t>trabalhando.</a:t>
            </a:r>
            <a:endParaRPr lang="pt-BR" sz="2000" dirty="0">
              <a:solidFill>
                <a:prstClr val="black"/>
              </a:solidFill>
              <a:latin typeface="Calibri"/>
            </a:endParaRPr>
          </a:p>
        </p:txBody>
      </p:sp>
    </p:spTree>
    <p:extLst>
      <p:ext uri="{BB962C8B-B14F-4D97-AF65-F5344CB8AC3E}">
        <p14:creationId xmlns:p14="http://schemas.microsoft.com/office/powerpoint/2010/main" val="3569012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7811933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38"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O que é fadiga?</a:t>
            </a:r>
            <a:endParaRPr lang="pt-BR" sz="3600" b="1" dirty="0">
              <a:latin typeface="Calibri" pitchFamily="34" charset="0"/>
            </a:endParaRPr>
          </a:p>
        </p:txBody>
      </p:sp>
      <p:cxnSp>
        <p:nvCxnSpPr>
          <p:cNvPr id="15" name="Conector reto 14"/>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1151731" y="1340768"/>
            <a:ext cx="7551744" cy="5116998"/>
            <a:chOff x="1123949" y="1484784"/>
            <a:chExt cx="7551744" cy="5116998"/>
          </a:xfrm>
          <a:solidFill>
            <a:schemeClr val="bg1"/>
          </a:solidFill>
        </p:grpSpPr>
        <p:sp>
          <p:nvSpPr>
            <p:cNvPr id="18" name="Rectangle 130" descr="asdf"/>
            <p:cNvSpPr>
              <a:spLocks noChangeArrowheads="1"/>
            </p:cNvSpPr>
            <p:nvPr/>
          </p:nvSpPr>
          <p:spPr bwMode="ltGray">
            <a:xfrm>
              <a:off x="1123949" y="1484784"/>
              <a:ext cx="6940550" cy="193899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just"/>
              <a:r>
                <a:rPr lang="pt-BR" sz="1800" dirty="0"/>
                <a:t>Estado fisiológico de redução da capacidade de desempenho mental ou físico resultante da falta de sono ou vigília estendida, fase do ciclo circadiano, ou carga de trabalho (mental ou atividade física) que pode prejudicar o estado de alerta de um tripulante e a habilidade de operar com segurança uma aeronave ou desempenhar tarefas relativas à segurança</a:t>
              </a:r>
              <a:r>
                <a:rPr lang="pt-BR" sz="1800" dirty="0" smtClean="0"/>
                <a:t>.</a:t>
              </a:r>
              <a:endParaRPr lang="pt-BR" sz="1800" b="1" dirty="0" smtClean="0">
                <a:latin typeface="Calibri" pitchFamily="34" charset="0"/>
              </a:endParaRPr>
            </a:p>
            <a:p>
              <a:pPr algn="just" eaLnBrk="1" hangingPunct="1"/>
              <a:r>
                <a:rPr lang="pt-BR" sz="1050" b="1" dirty="0" smtClean="0">
                  <a:latin typeface="Calibri" pitchFamily="34" charset="0"/>
                </a:rPr>
                <a:t>Fonte: FRMS </a:t>
              </a:r>
              <a:r>
                <a:rPr lang="pt-BR" sz="1050" b="1" dirty="0" err="1" smtClean="0">
                  <a:latin typeface="Calibri" pitchFamily="34" charset="0"/>
                </a:rPr>
                <a:t>Implementation</a:t>
              </a:r>
              <a:r>
                <a:rPr lang="pt-BR" sz="1050" b="1" dirty="0" smtClean="0">
                  <a:latin typeface="Calibri" pitchFamily="34" charset="0"/>
                </a:rPr>
                <a:t> </a:t>
              </a:r>
              <a:r>
                <a:rPr lang="pt-BR" sz="1050" b="1" dirty="0" err="1" smtClean="0">
                  <a:latin typeface="Calibri" pitchFamily="34" charset="0"/>
                </a:rPr>
                <a:t>Guide</a:t>
              </a:r>
              <a:r>
                <a:rPr lang="pt-BR" sz="1050" b="1" dirty="0" smtClean="0">
                  <a:latin typeface="Calibri" pitchFamily="34" charset="0"/>
                </a:rPr>
                <a:t> for </a:t>
              </a:r>
              <a:r>
                <a:rPr lang="pt-BR" sz="1050" b="1" dirty="0" err="1" smtClean="0">
                  <a:latin typeface="Calibri" pitchFamily="34" charset="0"/>
                </a:rPr>
                <a:t>Operators</a:t>
              </a:r>
              <a:r>
                <a:rPr lang="pt-BR" sz="1050" b="1" dirty="0" smtClean="0">
                  <a:latin typeface="Calibri" pitchFamily="34" charset="0"/>
                </a:rPr>
                <a:t> 1st </a:t>
              </a:r>
              <a:r>
                <a:rPr lang="pt-BR" sz="1050" b="1" dirty="0" err="1" smtClean="0">
                  <a:latin typeface="Calibri" pitchFamily="34" charset="0"/>
                </a:rPr>
                <a:t>Edition</a:t>
              </a:r>
              <a:endParaRPr lang="pt-BR" sz="1050" dirty="0">
                <a:latin typeface="Calibri" pitchFamily="34" charset="0"/>
              </a:endParaRPr>
            </a:p>
          </p:txBody>
        </p:sp>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2170" y="3565758"/>
              <a:ext cx="4563523" cy="3036024"/>
            </a:xfrm>
            <a:prstGeom prst="rect">
              <a:avLst/>
            </a:prstGeom>
            <a:grpFill/>
          </p:spPr>
        </p:pic>
      </p:grpSp>
    </p:spTree>
    <p:custDataLst>
      <p:tags r:id="rId2"/>
    </p:custDataLst>
    <p:extLst>
      <p:ext uri="{BB962C8B-B14F-4D97-AF65-F5344CB8AC3E}">
        <p14:creationId xmlns:p14="http://schemas.microsoft.com/office/powerpoint/2010/main" val="2556314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4100249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89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a:latin typeface="Calibri" pitchFamily="34" charset="0"/>
              </a:rPr>
              <a:t>Ciclo Circadiano</a:t>
            </a:r>
          </a:p>
        </p:txBody>
      </p:sp>
      <p:cxnSp>
        <p:nvCxnSpPr>
          <p:cNvPr id="15" name="Conector reto 14"/>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1761068" y="5433839"/>
            <a:ext cx="1082739" cy="461665"/>
          </a:xfrm>
          <a:prstGeom prst="rect">
            <a:avLst/>
          </a:prstGeom>
          <a:noFill/>
        </p:spPr>
        <p:txBody>
          <a:bodyPr wrap="square" rtlCol="0">
            <a:spAutoFit/>
          </a:bodyPr>
          <a:lstStyle/>
          <a:p>
            <a:pPr algn="ctr"/>
            <a:r>
              <a:rPr lang="pt-BR" sz="1200" dirty="0" smtClean="0">
                <a:latin typeface="+mj-lt"/>
              </a:rPr>
              <a:t>Sono Profundo</a:t>
            </a:r>
            <a:endParaRPr lang="pt-BR" sz="1200" dirty="0">
              <a:latin typeface="+mj-lt"/>
            </a:endParaRPr>
          </a:p>
        </p:txBody>
      </p:sp>
      <p:grpSp>
        <p:nvGrpSpPr>
          <p:cNvPr id="4" name="Grupo 35843"/>
          <p:cNvGrpSpPr/>
          <p:nvPr/>
        </p:nvGrpSpPr>
        <p:grpSpPr>
          <a:xfrm>
            <a:off x="367754" y="1196977"/>
            <a:ext cx="7620589" cy="4745102"/>
            <a:chOff x="367754" y="1196977"/>
            <a:chExt cx="7620589" cy="4745102"/>
          </a:xfrm>
        </p:grpSpPr>
        <p:grpSp>
          <p:nvGrpSpPr>
            <p:cNvPr id="14" name="Grupo 35842"/>
            <p:cNvGrpSpPr/>
            <p:nvPr/>
          </p:nvGrpSpPr>
          <p:grpSpPr>
            <a:xfrm>
              <a:off x="367754" y="1196977"/>
              <a:ext cx="7408602" cy="4745102"/>
              <a:chOff x="367754" y="1196977"/>
              <a:chExt cx="7408602" cy="4745102"/>
            </a:xfrm>
          </p:grpSpPr>
          <p:pic>
            <p:nvPicPr>
              <p:cNvPr id="35869" name="Picture 29" descr="C:\Users\rsachilles\AppData\Local\Microsoft\Windows\Temporary Internet Files\Content.Outlook\WY45J6O7\ciclo-circadiano-textos_thumb_e.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544" y="1196977"/>
                <a:ext cx="7128792" cy="474510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689061" y="1340768"/>
                <a:ext cx="1944216" cy="276999"/>
              </a:xfrm>
              <a:prstGeom prst="rect">
                <a:avLst/>
              </a:prstGeom>
              <a:solidFill>
                <a:schemeClr val="bg1"/>
              </a:solidFill>
            </p:spPr>
            <p:txBody>
              <a:bodyPr wrap="square" rtlCol="0">
                <a:spAutoFit/>
              </a:bodyPr>
              <a:lstStyle/>
              <a:p>
                <a:pPr algn="ctr"/>
                <a:r>
                  <a:rPr lang="pt-BR" sz="1200" dirty="0" smtClean="0">
                    <a:latin typeface="+mj-lt"/>
                  </a:rPr>
                  <a:t>Estado de alerta Máximo</a:t>
                </a:r>
              </a:p>
            </p:txBody>
          </p:sp>
          <p:sp>
            <p:nvSpPr>
              <p:cNvPr id="5" name="CaixaDeTexto 4"/>
              <p:cNvSpPr txBox="1"/>
              <p:nvPr/>
            </p:nvSpPr>
            <p:spPr>
              <a:xfrm>
                <a:off x="6095805" y="1991698"/>
                <a:ext cx="1332148" cy="646331"/>
              </a:xfrm>
              <a:prstGeom prst="rect">
                <a:avLst/>
              </a:prstGeom>
              <a:solidFill>
                <a:schemeClr val="bg1"/>
              </a:solidFill>
            </p:spPr>
            <p:txBody>
              <a:bodyPr wrap="square" rtlCol="0">
                <a:spAutoFit/>
              </a:bodyPr>
              <a:lstStyle/>
              <a:p>
                <a:pPr algn="ctr"/>
                <a:endParaRPr lang="pt-BR" sz="1200" dirty="0" smtClean="0">
                  <a:latin typeface="+mj-lt"/>
                </a:endParaRPr>
              </a:p>
              <a:p>
                <a:pPr algn="ctr"/>
                <a:endParaRPr lang="pt-BR" sz="1200" dirty="0">
                  <a:latin typeface="+mj-lt"/>
                </a:endParaRPr>
              </a:p>
              <a:p>
                <a:pPr algn="ctr"/>
                <a:endParaRPr lang="pt-BR" sz="1200" dirty="0">
                  <a:latin typeface="+mj-lt"/>
                </a:endParaRPr>
              </a:p>
            </p:txBody>
          </p:sp>
          <p:sp>
            <p:nvSpPr>
              <p:cNvPr id="6" name="CaixaDeTexto 5"/>
              <p:cNvSpPr txBox="1"/>
              <p:nvPr/>
            </p:nvSpPr>
            <p:spPr>
              <a:xfrm>
                <a:off x="6300192" y="2564904"/>
                <a:ext cx="1296144" cy="720080"/>
              </a:xfrm>
              <a:prstGeom prst="rect">
                <a:avLst/>
              </a:prstGeom>
              <a:solidFill>
                <a:schemeClr val="bg1"/>
              </a:solidFill>
            </p:spPr>
            <p:txBody>
              <a:bodyPr wrap="square" rtlCol="0">
                <a:spAutoFit/>
              </a:bodyPr>
              <a:lstStyle/>
              <a:p>
                <a:endParaRPr lang="pt-BR" dirty="0"/>
              </a:p>
            </p:txBody>
          </p:sp>
          <p:sp>
            <p:nvSpPr>
              <p:cNvPr id="7" name="CaixaDeTexto 6"/>
              <p:cNvSpPr txBox="1"/>
              <p:nvPr/>
            </p:nvSpPr>
            <p:spPr>
              <a:xfrm>
                <a:off x="6341068" y="3707452"/>
                <a:ext cx="1048379" cy="461665"/>
              </a:xfrm>
              <a:prstGeom prst="rect">
                <a:avLst/>
              </a:prstGeom>
              <a:solidFill>
                <a:schemeClr val="bg1"/>
              </a:solidFill>
            </p:spPr>
            <p:txBody>
              <a:bodyPr wrap="square" rtlCol="0">
                <a:spAutoFit/>
              </a:bodyPr>
              <a:lstStyle/>
              <a:p>
                <a:endParaRPr lang="pt-BR" dirty="0"/>
              </a:p>
            </p:txBody>
          </p:sp>
          <p:sp>
            <p:nvSpPr>
              <p:cNvPr id="9" name="CaixaDeTexto 8"/>
              <p:cNvSpPr txBox="1"/>
              <p:nvPr/>
            </p:nvSpPr>
            <p:spPr>
              <a:xfrm>
                <a:off x="6120172" y="4255869"/>
                <a:ext cx="1656184" cy="461665"/>
              </a:xfrm>
              <a:prstGeom prst="rect">
                <a:avLst/>
              </a:prstGeom>
              <a:solidFill>
                <a:schemeClr val="bg1"/>
              </a:solidFill>
            </p:spPr>
            <p:txBody>
              <a:bodyPr wrap="square" rtlCol="0">
                <a:spAutoFit/>
              </a:bodyPr>
              <a:lstStyle/>
              <a:p>
                <a:pPr algn="ctr"/>
                <a:r>
                  <a:rPr lang="pt-BR" sz="1200" dirty="0" smtClean="0">
                    <a:latin typeface="+mj-lt"/>
                  </a:rPr>
                  <a:t>Máxima temperatura corporal</a:t>
                </a:r>
              </a:p>
            </p:txBody>
          </p:sp>
          <p:sp>
            <p:nvSpPr>
              <p:cNvPr id="10" name="CaixaDeTexto 9"/>
              <p:cNvSpPr txBox="1"/>
              <p:nvPr/>
            </p:nvSpPr>
            <p:spPr>
              <a:xfrm>
                <a:off x="5796136" y="4797152"/>
                <a:ext cx="1593311" cy="461665"/>
              </a:xfrm>
              <a:prstGeom prst="rect">
                <a:avLst/>
              </a:prstGeom>
              <a:solidFill>
                <a:schemeClr val="bg1"/>
              </a:solidFill>
            </p:spPr>
            <p:txBody>
              <a:bodyPr wrap="square" rtlCol="0">
                <a:spAutoFit/>
              </a:bodyPr>
              <a:lstStyle/>
              <a:p>
                <a:pPr algn="ctr"/>
                <a:r>
                  <a:rPr lang="pt-BR" sz="1200" dirty="0" smtClean="0">
                    <a:latin typeface="+mj-lt"/>
                  </a:rPr>
                  <a:t>Início da secreção de melatonina</a:t>
                </a:r>
                <a:endParaRPr lang="pt-BR" sz="1200" dirty="0">
                  <a:latin typeface="+mj-lt"/>
                </a:endParaRPr>
              </a:p>
            </p:txBody>
          </p:sp>
          <p:sp>
            <p:nvSpPr>
              <p:cNvPr id="12" name="CaixaDeTexto 11"/>
              <p:cNvSpPr txBox="1"/>
              <p:nvPr/>
            </p:nvSpPr>
            <p:spPr>
              <a:xfrm>
                <a:off x="467544" y="3707452"/>
                <a:ext cx="1512168" cy="461665"/>
              </a:xfrm>
              <a:prstGeom prst="rect">
                <a:avLst/>
              </a:prstGeom>
              <a:solidFill>
                <a:schemeClr val="bg1"/>
              </a:solidFill>
            </p:spPr>
            <p:txBody>
              <a:bodyPr wrap="square" rtlCol="0">
                <a:spAutoFit/>
              </a:bodyPr>
              <a:lstStyle/>
              <a:p>
                <a:endParaRPr lang="pt-BR" dirty="0"/>
              </a:p>
            </p:txBody>
          </p:sp>
          <p:sp>
            <p:nvSpPr>
              <p:cNvPr id="13" name="CaixaDeTexto 12"/>
              <p:cNvSpPr txBox="1"/>
              <p:nvPr/>
            </p:nvSpPr>
            <p:spPr>
              <a:xfrm>
                <a:off x="5148064" y="5433840"/>
                <a:ext cx="2011961" cy="461665"/>
              </a:xfrm>
              <a:prstGeom prst="rect">
                <a:avLst/>
              </a:prstGeom>
              <a:solidFill>
                <a:schemeClr val="bg1"/>
              </a:solidFill>
            </p:spPr>
            <p:txBody>
              <a:bodyPr wrap="square" rtlCol="0">
                <a:spAutoFit/>
              </a:bodyPr>
              <a:lstStyle/>
              <a:p>
                <a:pPr algn="ctr"/>
                <a:r>
                  <a:rPr lang="pt-BR" sz="1200" dirty="0" smtClean="0">
                    <a:latin typeface="+mj-lt"/>
                  </a:rPr>
                  <a:t>Diminuição dos movimentos intestinais</a:t>
                </a:r>
                <a:endParaRPr lang="pt-BR" sz="1200" dirty="0">
                  <a:latin typeface="+mj-lt"/>
                </a:endParaRPr>
              </a:p>
            </p:txBody>
          </p:sp>
          <p:sp>
            <p:nvSpPr>
              <p:cNvPr id="22" name="Retângulo 21"/>
              <p:cNvSpPr/>
              <p:nvPr/>
            </p:nvSpPr>
            <p:spPr>
              <a:xfrm>
                <a:off x="1689061" y="5478408"/>
                <a:ext cx="1226755" cy="378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489060" y="4566319"/>
                <a:ext cx="1512168" cy="461665"/>
              </a:xfrm>
              <a:prstGeom prst="rect">
                <a:avLst/>
              </a:prstGeom>
              <a:solidFill>
                <a:schemeClr val="bg1"/>
              </a:solidFill>
            </p:spPr>
            <p:txBody>
              <a:bodyPr wrap="square" rtlCol="0">
                <a:spAutoFit/>
              </a:bodyPr>
              <a:lstStyle/>
              <a:p>
                <a:pPr algn="ctr"/>
                <a:r>
                  <a:rPr lang="pt-BR" sz="1200" dirty="0" smtClean="0">
                    <a:latin typeface="+mj-lt"/>
                  </a:rPr>
                  <a:t>Mínima temperatura corporal</a:t>
                </a:r>
                <a:endParaRPr lang="pt-BR" sz="1200" dirty="0">
                  <a:latin typeface="+mj-lt"/>
                </a:endParaRPr>
              </a:p>
            </p:txBody>
          </p:sp>
          <p:sp>
            <p:nvSpPr>
              <p:cNvPr id="25" name="CaixaDeTexto 24"/>
              <p:cNvSpPr txBox="1"/>
              <p:nvPr/>
            </p:nvSpPr>
            <p:spPr>
              <a:xfrm>
                <a:off x="367754" y="3144623"/>
                <a:ext cx="1533684" cy="461665"/>
              </a:xfrm>
              <a:prstGeom prst="rect">
                <a:avLst/>
              </a:prstGeom>
              <a:noFill/>
            </p:spPr>
            <p:txBody>
              <a:bodyPr wrap="square" rtlCol="0">
                <a:spAutoFit/>
              </a:bodyPr>
              <a:lstStyle/>
              <a:p>
                <a:pPr algn="ctr"/>
                <a:r>
                  <a:rPr lang="pt-BR" sz="1200" dirty="0" smtClean="0">
                    <a:latin typeface="+mj-lt"/>
                  </a:rPr>
                  <a:t>Aumento da pressão sanguínea</a:t>
                </a:r>
                <a:endParaRPr lang="pt-BR" sz="1200" dirty="0">
                  <a:latin typeface="+mj-lt"/>
                </a:endParaRPr>
              </a:p>
            </p:txBody>
          </p:sp>
          <p:sp>
            <p:nvSpPr>
              <p:cNvPr id="26" name="Retângulo 25"/>
              <p:cNvSpPr/>
              <p:nvPr/>
            </p:nvSpPr>
            <p:spPr>
              <a:xfrm>
                <a:off x="467544" y="2492896"/>
                <a:ext cx="153368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489060" y="1617767"/>
                <a:ext cx="1850692" cy="371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367754" y="1844824"/>
                <a:ext cx="182798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a:off x="2195737" y="1844824"/>
                <a:ext cx="360039"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840" name="CaixaDeTexto 35839"/>
              <p:cNvSpPr txBox="1"/>
              <p:nvPr/>
            </p:nvSpPr>
            <p:spPr>
              <a:xfrm>
                <a:off x="755576" y="1700808"/>
                <a:ext cx="1440160" cy="461665"/>
              </a:xfrm>
              <a:prstGeom prst="rect">
                <a:avLst/>
              </a:prstGeom>
              <a:noFill/>
            </p:spPr>
            <p:txBody>
              <a:bodyPr wrap="square" rtlCol="0">
                <a:spAutoFit/>
              </a:bodyPr>
              <a:lstStyle/>
              <a:p>
                <a:pPr algn="ctr"/>
                <a:r>
                  <a:rPr lang="pt-BR" sz="1200" dirty="0" smtClean="0">
                    <a:latin typeface="+mj-lt"/>
                  </a:rPr>
                  <a:t>Máxima secreção de Testosterona</a:t>
                </a:r>
                <a:endParaRPr lang="pt-BR" sz="1200" dirty="0">
                  <a:latin typeface="+mj-lt"/>
                </a:endParaRPr>
              </a:p>
            </p:txBody>
          </p:sp>
          <p:sp>
            <p:nvSpPr>
              <p:cNvPr id="35842" name="CaixaDeTexto 35841"/>
              <p:cNvSpPr txBox="1"/>
              <p:nvPr/>
            </p:nvSpPr>
            <p:spPr>
              <a:xfrm>
                <a:off x="5650390" y="1654641"/>
                <a:ext cx="1657914" cy="461665"/>
              </a:xfrm>
              <a:prstGeom prst="rect">
                <a:avLst/>
              </a:prstGeom>
              <a:solidFill>
                <a:schemeClr val="bg1"/>
              </a:solidFill>
            </p:spPr>
            <p:txBody>
              <a:bodyPr wrap="square" rtlCol="0">
                <a:spAutoFit/>
              </a:bodyPr>
              <a:lstStyle/>
              <a:p>
                <a:pPr algn="ctr"/>
                <a:r>
                  <a:rPr lang="pt-BR" sz="1200" dirty="0" smtClean="0">
                    <a:latin typeface="+mj-lt"/>
                  </a:rPr>
                  <a:t>Janela de soneca da tarde</a:t>
                </a:r>
              </a:p>
            </p:txBody>
          </p:sp>
        </p:grpSp>
        <p:sp>
          <p:nvSpPr>
            <p:cNvPr id="38" name="CaixaDeTexto 37"/>
            <p:cNvSpPr txBox="1"/>
            <p:nvPr/>
          </p:nvSpPr>
          <p:spPr>
            <a:xfrm>
              <a:off x="6454659" y="3054151"/>
              <a:ext cx="1533684" cy="461665"/>
            </a:xfrm>
            <a:prstGeom prst="rect">
              <a:avLst/>
            </a:prstGeom>
            <a:noFill/>
          </p:spPr>
          <p:txBody>
            <a:bodyPr wrap="square" rtlCol="0">
              <a:spAutoFit/>
            </a:bodyPr>
            <a:lstStyle/>
            <a:p>
              <a:pPr algn="ctr"/>
              <a:r>
                <a:rPr lang="pt-BR" sz="1200" dirty="0" smtClean="0">
                  <a:latin typeface="+mj-lt"/>
                </a:rPr>
                <a:t>Aumento da pressão sanguínea</a:t>
              </a:r>
              <a:endParaRPr lang="pt-BR" sz="1200" dirty="0">
                <a:latin typeface="+mj-lt"/>
              </a:endParaRPr>
            </a:p>
          </p:txBody>
        </p:sp>
      </p:grpSp>
      <p:sp>
        <p:nvSpPr>
          <p:cNvPr id="27" name="CaixaDeTexto 26"/>
          <p:cNvSpPr txBox="1"/>
          <p:nvPr/>
        </p:nvSpPr>
        <p:spPr>
          <a:xfrm>
            <a:off x="100111" y="2334071"/>
            <a:ext cx="1660957" cy="461665"/>
          </a:xfrm>
          <a:prstGeom prst="rect">
            <a:avLst/>
          </a:prstGeom>
          <a:solidFill>
            <a:schemeClr val="bg1"/>
          </a:solidFill>
        </p:spPr>
        <p:txBody>
          <a:bodyPr wrap="square" rtlCol="0">
            <a:spAutoFit/>
          </a:bodyPr>
          <a:lstStyle/>
          <a:p>
            <a:pPr algn="ctr"/>
            <a:r>
              <a:rPr lang="pt-BR" sz="1200" dirty="0" smtClean="0">
                <a:latin typeface="+mj-lt"/>
              </a:rPr>
              <a:t>Início dos movimentos intestinais</a:t>
            </a:r>
          </a:p>
        </p:txBody>
      </p:sp>
    </p:spTree>
    <p:custDataLst>
      <p:tags r:id="rId2"/>
    </p:custDataLst>
    <p:extLst>
      <p:ext uri="{BB962C8B-B14F-4D97-AF65-F5344CB8AC3E}">
        <p14:creationId xmlns:p14="http://schemas.microsoft.com/office/powerpoint/2010/main" val="809509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icroslee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907704" y="2276872"/>
            <a:ext cx="6048672" cy="3896108"/>
          </a:xfrm>
          <a:prstGeom prst="rect">
            <a:avLst/>
          </a:prstGeom>
        </p:spPr>
      </p:pic>
      <p:sp>
        <p:nvSpPr>
          <p:cNvPr id="7" name="CaixaDeTexto 6"/>
          <p:cNvSpPr txBox="1"/>
          <p:nvPr/>
        </p:nvSpPr>
        <p:spPr>
          <a:xfrm>
            <a:off x="282509" y="1027746"/>
            <a:ext cx="8492926" cy="923330"/>
          </a:xfrm>
          <a:prstGeom prst="rect">
            <a:avLst/>
          </a:prstGeom>
          <a:noFill/>
        </p:spPr>
        <p:txBody>
          <a:bodyPr wrap="square" rtlCol="0">
            <a:spAutoFit/>
          </a:bodyPr>
          <a:lstStyle/>
          <a:p>
            <a:r>
              <a:rPr lang="pt-BR" sz="1800" dirty="0" smtClean="0">
                <a:latin typeface="+mn-lt"/>
              </a:rPr>
              <a:t>Eventualmente, a pressão por sono  se torna tão grande a ponto de as pessoas dormirem por breves períodos de forma incontrolável. Nessa situação, o cérebro se desconecta do mundo, deixando de processar imagens e sons.</a:t>
            </a:r>
            <a:endParaRPr lang="pt-BR" sz="1800" dirty="0">
              <a:latin typeface="+mn-lt"/>
            </a:endParaRPr>
          </a:p>
        </p:txBody>
      </p:sp>
      <p:sp>
        <p:nvSpPr>
          <p:cNvPr id="6"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Micro </a:t>
            </a:r>
            <a:r>
              <a:rPr lang="pt-BR" sz="3600" b="1" dirty="0" err="1" smtClean="0">
                <a:latin typeface="Calibri" pitchFamily="34" charset="0"/>
              </a:rPr>
              <a:t>Sleep</a:t>
            </a:r>
            <a:endParaRPr lang="pt-BR" sz="3600" b="1" dirty="0">
              <a:latin typeface="Calibri" pitchFamily="34" charset="0"/>
            </a:endParaRPr>
          </a:p>
        </p:txBody>
      </p:sp>
      <p:cxnSp>
        <p:nvCxnSpPr>
          <p:cNvPr id="8" name="Conector reto 7"/>
          <p:cNvCxnSpPr/>
          <p:nvPr/>
        </p:nvCxnSpPr>
        <p:spPr>
          <a:xfrm>
            <a:off x="366951" y="830312"/>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128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video>
              <p:cMediaNode vol="80000" mute="1">
                <p:cTn id="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766366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915"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Fadiga X BAC</a:t>
            </a:r>
            <a:endParaRPr lang="pt-BR" sz="3600" b="1" dirty="0">
              <a:latin typeface="Calibri" pitchFamily="34" charset="0"/>
            </a:endParaRPr>
          </a:p>
        </p:txBody>
      </p:sp>
      <p:sp>
        <p:nvSpPr>
          <p:cNvPr id="18" name="Rectangle 130" descr="asdf"/>
          <p:cNvSpPr>
            <a:spLocks noChangeArrowheads="1"/>
          </p:cNvSpPr>
          <p:nvPr/>
        </p:nvSpPr>
        <p:spPr bwMode="ltGray">
          <a:xfrm>
            <a:off x="384635" y="1124744"/>
            <a:ext cx="69405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just"/>
            <a:r>
              <a:rPr lang="pt-BR" sz="1600" dirty="0" smtClean="0">
                <a:solidFill>
                  <a:prstClr val="black"/>
                </a:solidFill>
                <a:latin typeface="Calibri"/>
                <a:cs typeface="Calibri"/>
              </a:rPr>
              <a:t>A redução da performance (Estado de Alerta) provocada pela fadiga é similar a redução da performance provocada pelo consumo de álcool.</a:t>
            </a:r>
          </a:p>
          <a:p>
            <a:pPr algn="just"/>
            <a:endParaRPr lang="pt-BR" sz="1600" dirty="0" smtClean="0">
              <a:solidFill>
                <a:prstClr val="black"/>
              </a:solidFill>
              <a:latin typeface="Calibri"/>
              <a:cs typeface="Calibri"/>
            </a:endParaRPr>
          </a:p>
          <a:p>
            <a:pPr algn="just"/>
            <a:r>
              <a:rPr lang="pt-BR" sz="1600" dirty="0" smtClean="0">
                <a:solidFill>
                  <a:prstClr val="black"/>
                </a:solidFill>
                <a:latin typeface="Calibri"/>
                <a:cs typeface="Calibri"/>
              </a:rPr>
              <a:t>17 </a:t>
            </a:r>
            <a:r>
              <a:rPr lang="pt-BR" sz="1600" dirty="0" err="1" smtClean="0">
                <a:solidFill>
                  <a:prstClr val="black"/>
                </a:solidFill>
                <a:latin typeface="Calibri"/>
                <a:cs typeface="Calibri"/>
              </a:rPr>
              <a:t>hrs</a:t>
            </a:r>
            <a:r>
              <a:rPr lang="pt-BR" sz="1600" dirty="0" smtClean="0">
                <a:solidFill>
                  <a:prstClr val="black"/>
                </a:solidFill>
                <a:latin typeface="Calibri"/>
                <a:cs typeface="Calibri"/>
              </a:rPr>
              <a:t> acordado = 0,05% BAC – Concentração de Álcool no Sangue</a:t>
            </a:r>
          </a:p>
          <a:p>
            <a:pPr algn="just"/>
            <a:endParaRPr lang="pt-BR" sz="1600" dirty="0" smtClean="0">
              <a:solidFill>
                <a:prstClr val="black"/>
              </a:solidFill>
              <a:latin typeface="Calibri"/>
              <a:cs typeface="Calibri"/>
            </a:endParaRPr>
          </a:p>
          <a:p>
            <a:pPr algn="just"/>
            <a:r>
              <a:rPr lang="pt-BR" sz="1600" dirty="0" smtClean="0">
                <a:solidFill>
                  <a:prstClr val="black"/>
                </a:solidFill>
                <a:latin typeface="Calibri"/>
                <a:cs typeface="Calibri"/>
              </a:rPr>
              <a:t>As normas da FAA e da ANAC – (RBHA 91.17), proíbem a operação de aeronaves quando esse índice é igual ou superior a 0,04%. </a:t>
            </a:r>
          </a:p>
          <a:p>
            <a:pPr algn="just"/>
            <a:endParaRPr lang="pt-BR" sz="1600" dirty="0">
              <a:solidFill>
                <a:prstClr val="black"/>
              </a:solidFill>
              <a:latin typeface="Calibri"/>
              <a:cs typeface="Calibri"/>
            </a:endParaRPr>
          </a:p>
        </p:txBody>
      </p:sp>
      <p:cxnSp>
        <p:nvCxnSpPr>
          <p:cNvPr id="15" name="Conector reto 14"/>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3"/>
          <p:cNvGrpSpPr/>
          <p:nvPr/>
        </p:nvGrpSpPr>
        <p:grpSpPr>
          <a:xfrm>
            <a:off x="1199307" y="3049699"/>
            <a:ext cx="6845397" cy="3096344"/>
            <a:chOff x="367754" y="2996952"/>
            <a:chExt cx="6192687" cy="3024336"/>
          </a:xfrm>
        </p:grpSpPr>
        <p:pic>
          <p:nvPicPr>
            <p:cNvPr id="10" name="Imagem 9"/>
            <p:cNvPicPr/>
            <p:nvPr/>
          </p:nvPicPr>
          <p:blipFill>
            <a:blip r:embed="rId8" cstate="print"/>
            <a:srcRect/>
            <a:stretch>
              <a:fillRect/>
            </a:stretch>
          </p:blipFill>
          <p:spPr bwMode="auto">
            <a:xfrm>
              <a:off x="367754" y="2996952"/>
              <a:ext cx="6192687"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upo 1"/>
            <p:cNvGrpSpPr/>
            <p:nvPr/>
          </p:nvGrpSpPr>
          <p:grpSpPr>
            <a:xfrm>
              <a:off x="907813" y="2996952"/>
              <a:ext cx="5112568" cy="2592288"/>
              <a:chOff x="907813" y="2996952"/>
              <a:chExt cx="5112568" cy="2592288"/>
            </a:xfrm>
          </p:grpSpPr>
          <p:cxnSp>
            <p:nvCxnSpPr>
              <p:cNvPr id="9" name="Conector reto 8"/>
              <p:cNvCxnSpPr/>
              <p:nvPr/>
            </p:nvCxnSpPr>
            <p:spPr>
              <a:xfrm>
                <a:off x="4716016" y="2996952"/>
                <a:ext cx="0" cy="2592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flipH="1">
                <a:off x="907813" y="4149080"/>
                <a:ext cx="5112568" cy="0"/>
              </a:xfrm>
              <a:prstGeom prst="line">
                <a:avLst/>
              </a:prstGeom>
            </p:spPr>
            <p:style>
              <a:lnRef idx="1">
                <a:schemeClr val="accent1"/>
              </a:lnRef>
              <a:fillRef idx="0">
                <a:schemeClr val="accent1"/>
              </a:fillRef>
              <a:effectRef idx="0">
                <a:schemeClr val="accent1"/>
              </a:effectRef>
              <a:fontRef idx="minor">
                <a:schemeClr val="tx1"/>
              </a:fontRef>
            </p:style>
          </p:cxnSp>
        </p:grpSp>
      </p:grpSp>
    </p:spTree>
    <p:custDataLst>
      <p:tags r:id="rId2"/>
    </p:custDataLst>
    <p:extLst>
      <p:ext uri="{BB962C8B-B14F-4D97-AF65-F5344CB8AC3E}">
        <p14:creationId xmlns:p14="http://schemas.microsoft.com/office/powerpoint/2010/main" val="2339018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0031562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95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O que precisamos saber!</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395288" y="2132856"/>
            <a:ext cx="7777112" cy="1938992"/>
          </a:xfrm>
          <a:prstGeom prst="rect">
            <a:avLst/>
          </a:prstGeom>
          <a:noFill/>
        </p:spPr>
        <p:txBody>
          <a:bodyPr wrap="square" rtlCol="0">
            <a:spAutoFit/>
          </a:bodyPr>
          <a:lstStyle/>
          <a:p>
            <a:pPr marL="342900" indent="-342900">
              <a:buFont typeface="Arial" panose="020B0604020202020204" pitchFamily="34" charset="0"/>
              <a:buChar char="•"/>
            </a:pPr>
            <a:r>
              <a:rPr lang="pt-BR" dirty="0" smtClean="0"/>
              <a:t>Causas da Fadiga e Fatores de Risco</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Sintomas da Fadiga</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O que os Operadores e Tripulantes devem fazer?</a:t>
            </a:r>
            <a:endParaRPr lang="en-US" dirty="0"/>
          </a:p>
        </p:txBody>
      </p:sp>
    </p:spTree>
    <p:custDataLst>
      <p:tags r:id="rId2"/>
    </p:custDataLst>
    <p:extLst>
      <p:ext uri="{BB962C8B-B14F-4D97-AF65-F5344CB8AC3E}">
        <p14:creationId xmlns:p14="http://schemas.microsoft.com/office/powerpoint/2010/main" val="2432512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7765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976"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Causas da </a:t>
            </a:r>
            <a:r>
              <a:rPr lang="pt-BR" sz="3600" b="1" dirty="0" smtClean="0">
                <a:latin typeface="Calibri" pitchFamily="34" charset="0"/>
              </a:rPr>
              <a:t>Fadiga</a:t>
            </a:r>
            <a:endParaRPr lang="pt-BR" sz="3600" b="1" dirty="0">
              <a:latin typeface="Calibri" pitchFamily="34" charset="0"/>
            </a:endParaRP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547664" y="1553725"/>
            <a:ext cx="7777112" cy="3416320"/>
          </a:xfrm>
          <a:prstGeom prst="rect">
            <a:avLst/>
          </a:prstGeom>
          <a:noFill/>
        </p:spPr>
        <p:txBody>
          <a:bodyPr wrap="square" rtlCol="0">
            <a:spAutoFit/>
          </a:bodyPr>
          <a:lstStyle/>
          <a:p>
            <a:pPr marL="342900" indent="-342900">
              <a:buFont typeface="Arial" panose="020B0604020202020204" pitchFamily="34" charset="0"/>
              <a:buChar char="•"/>
            </a:pPr>
            <a:r>
              <a:rPr lang="pt-BR" dirty="0" smtClean="0"/>
              <a:t>Falta de sono</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Stress</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Ansiedade</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smtClean="0"/>
              <a:t>Quebra do Ciclo Circadiano</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smtClean="0"/>
              <a:t>Saúde</a:t>
            </a:r>
            <a:endParaRPr lang="en-US" dirty="0"/>
          </a:p>
        </p:txBody>
      </p:sp>
    </p:spTree>
    <p:custDataLst>
      <p:tags r:id="rId2"/>
    </p:custDataLst>
    <p:extLst>
      <p:ext uri="{BB962C8B-B14F-4D97-AF65-F5344CB8AC3E}">
        <p14:creationId xmlns:p14="http://schemas.microsoft.com/office/powerpoint/2010/main" val="3125918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42157160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000"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Fatores </a:t>
            </a:r>
            <a:r>
              <a:rPr lang="pt-BR" sz="3600" b="1" dirty="0">
                <a:latin typeface="Calibri" pitchFamily="34" charset="0"/>
              </a:rPr>
              <a:t>de Risco</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366888" y="860481"/>
            <a:ext cx="7777112" cy="5909310"/>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Jornada de trabalho prolongada </a:t>
            </a:r>
          </a:p>
          <a:p>
            <a:pPr marL="342900" indent="-342900">
              <a:buFont typeface="Arial" panose="020B0604020202020204" pitchFamily="34" charset="0"/>
              <a:buChar char="•"/>
            </a:pPr>
            <a:endParaRPr lang="pt-BR" sz="1800" dirty="0" smtClean="0"/>
          </a:p>
          <a:p>
            <a:pPr marL="342900" indent="-342900">
              <a:buFont typeface="Arial" panose="020B0604020202020204" pitchFamily="34" charset="0"/>
              <a:buChar char="•"/>
            </a:pPr>
            <a:r>
              <a:rPr lang="pt-BR" sz="1800" dirty="0" smtClean="0"/>
              <a:t>Escala de trabalho em turnos</a:t>
            </a:r>
          </a:p>
          <a:p>
            <a:pPr marL="342900" indent="-342900">
              <a:buFont typeface="Arial" panose="020B0604020202020204" pitchFamily="34" charset="0"/>
              <a:buChar char="•"/>
            </a:pPr>
            <a:endParaRPr lang="pt-BR" sz="1800" dirty="0" smtClean="0"/>
          </a:p>
          <a:p>
            <a:pPr marL="342900" indent="-342900">
              <a:buFont typeface="Arial" panose="020B0604020202020204" pitchFamily="34" charset="0"/>
              <a:buChar char="•"/>
            </a:pPr>
            <a:r>
              <a:rPr lang="pt-BR" sz="1800" dirty="0" smtClean="0"/>
              <a:t>Períodos de sono/trabalho conflitando com o ritmo circadiano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Mudanças ou rotação de escala de trabalho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Escalas de trabalho imprevisíveis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Falta de períodos de sono durante o trabalho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Sono interrompido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Oportunidades inadequadas para prática de exercícios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Alimentação pobre</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Elementos estressores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3248280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7937397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024"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Sintomas da Fadiga</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2411760" y="1011238"/>
            <a:ext cx="7777112" cy="6186309"/>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Reações lentas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do Alerta Situacional</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na capacidade de concentração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Fixação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memória recente</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Tomada de decisão prejudicada ou erros de julgamento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Distração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da percepção visual</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iniciativa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Humor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2609255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tx1"/>
                </a:solidFill>
                <a:effectLst/>
              </a:rPr>
              <a:t>Introdução</a:t>
            </a:r>
            <a:endParaRPr lang="pt-BR" dirty="0">
              <a:solidFill>
                <a:schemeClr val="tx1"/>
              </a:solidFill>
              <a:effectLst/>
            </a:endParaRP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2858265108"/>
              </p:ext>
            </p:extLst>
          </p:nvPr>
        </p:nvGraphicFramePr>
        <p:xfrm>
          <a:off x="971598" y="1628800"/>
          <a:ext cx="7560841" cy="1285240"/>
        </p:xfrm>
        <a:graphic>
          <a:graphicData uri="http://schemas.openxmlformats.org/drawingml/2006/table">
            <a:tbl>
              <a:tblPr firstRow="1" bandRow="1">
                <a:tableStyleId>{5C22544A-7EE6-4342-B048-85BDC9FD1C3A}</a:tableStyleId>
              </a:tblPr>
              <a:tblGrid>
                <a:gridCol w="1531101"/>
                <a:gridCol w="629139"/>
                <a:gridCol w="627834"/>
                <a:gridCol w="1532407"/>
                <a:gridCol w="518443"/>
                <a:gridCol w="983793"/>
                <a:gridCol w="1738124"/>
              </a:tblGrid>
              <a:tr h="370840">
                <a:tc>
                  <a:txBody>
                    <a:bodyPr/>
                    <a:lstStyle/>
                    <a:p>
                      <a:pPr algn="ctr"/>
                      <a:r>
                        <a:rPr lang="pt-BR" dirty="0" smtClean="0"/>
                        <a:t>1</a:t>
                      </a:r>
                      <a:endParaRPr lang="pt-BR" dirty="0"/>
                    </a:p>
                  </a:txBody>
                  <a:tcPr/>
                </a:tc>
                <a:tc>
                  <a:txBody>
                    <a:bodyPr/>
                    <a:lstStyle/>
                    <a:p>
                      <a:pPr algn="ctr"/>
                      <a:r>
                        <a:rPr lang="pt-BR" dirty="0" smtClean="0"/>
                        <a:t>2</a:t>
                      </a:r>
                      <a:endParaRPr lang="pt-BR" dirty="0"/>
                    </a:p>
                  </a:txBody>
                  <a:tcPr/>
                </a:tc>
                <a:tc>
                  <a:txBody>
                    <a:bodyPr/>
                    <a:lstStyle/>
                    <a:p>
                      <a:pPr algn="ctr"/>
                      <a:r>
                        <a:rPr lang="pt-BR" dirty="0" smtClean="0"/>
                        <a:t>3</a:t>
                      </a:r>
                      <a:endParaRPr lang="pt-BR" dirty="0"/>
                    </a:p>
                  </a:txBody>
                  <a:tcPr/>
                </a:tc>
                <a:tc>
                  <a:txBody>
                    <a:bodyPr/>
                    <a:lstStyle/>
                    <a:p>
                      <a:pPr algn="ctr"/>
                      <a:r>
                        <a:rPr lang="pt-BR" dirty="0" smtClean="0"/>
                        <a:t>4</a:t>
                      </a:r>
                      <a:endParaRPr lang="pt-BR" dirty="0"/>
                    </a:p>
                  </a:txBody>
                  <a:tcPr/>
                </a:tc>
                <a:tc>
                  <a:txBody>
                    <a:bodyPr/>
                    <a:lstStyle/>
                    <a:p>
                      <a:pPr algn="ctr"/>
                      <a:r>
                        <a:rPr lang="pt-BR" dirty="0" smtClean="0"/>
                        <a:t>5</a:t>
                      </a:r>
                      <a:endParaRPr lang="pt-BR" dirty="0"/>
                    </a:p>
                  </a:txBody>
                  <a:tcPr/>
                </a:tc>
                <a:tc>
                  <a:txBody>
                    <a:bodyPr/>
                    <a:lstStyle/>
                    <a:p>
                      <a:pPr algn="ctr"/>
                      <a:r>
                        <a:rPr lang="pt-BR" dirty="0" smtClean="0"/>
                        <a:t>6</a:t>
                      </a:r>
                      <a:endParaRPr lang="pt-BR" dirty="0"/>
                    </a:p>
                  </a:txBody>
                  <a:tcPr/>
                </a:tc>
                <a:tc>
                  <a:txBody>
                    <a:bodyPr/>
                    <a:lstStyle/>
                    <a:p>
                      <a:pPr algn="ctr"/>
                      <a:r>
                        <a:rPr lang="pt-BR" dirty="0" smtClean="0"/>
                        <a:t>7</a:t>
                      </a:r>
                      <a:endParaRPr lang="pt-BR" dirty="0"/>
                    </a:p>
                  </a:txBody>
                  <a:tcPr/>
                </a:tc>
              </a:tr>
              <a:tr h="370840">
                <a:tc>
                  <a:txBody>
                    <a:bodyPr/>
                    <a:lstStyle/>
                    <a:p>
                      <a:r>
                        <a:rPr lang="pt-BR" dirty="0" smtClean="0"/>
                        <a:t>Muito Alerta</a:t>
                      </a:r>
                      <a:endParaRPr lang="pt-BR" dirty="0"/>
                    </a:p>
                  </a:txBody>
                  <a:tcPr/>
                </a:tc>
                <a:tc>
                  <a:txBody>
                    <a:bodyPr/>
                    <a:lstStyle/>
                    <a:p>
                      <a:endParaRPr lang="pt-BR"/>
                    </a:p>
                  </a:txBody>
                  <a:tcPr/>
                </a:tc>
                <a:tc>
                  <a:txBody>
                    <a:bodyPr/>
                    <a:lstStyle/>
                    <a:p>
                      <a:endParaRPr lang="pt-BR" dirty="0"/>
                    </a:p>
                  </a:txBody>
                  <a:tcPr/>
                </a:tc>
                <a:tc>
                  <a:txBody>
                    <a:bodyPr/>
                    <a:lstStyle/>
                    <a:p>
                      <a:r>
                        <a:rPr lang="pt-BR" dirty="0" smtClean="0"/>
                        <a:t>Nem alerta nem sonolento</a:t>
                      </a:r>
                      <a:endParaRPr lang="pt-BR" dirty="0"/>
                    </a:p>
                  </a:txBody>
                  <a:tcPr/>
                </a:tc>
                <a:tc>
                  <a:txBody>
                    <a:bodyPr/>
                    <a:lstStyle/>
                    <a:p>
                      <a:endParaRPr lang="pt-BR"/>
                    </a:p>
                  </a:txBody>
                  <a:tcPr/>
                </a:tc>
                <a:tc>
                  <a:txBody>
                    <a:bodyPr/>
                    <a:lstStyle/>
                    <a:p>
                      <a:endParaRPr lang="pt-BR"/>
                    </a:p>
                  </a:txBody>
                  <a:tcPr/>
                </a:tc>
                <a:tc>
                  <a:txBody>
                    <a:bodyPr/>
                    <a:lstStyle/>
                    <a:p>
                      <a:r>
                        <a:rPr lang="pt-BR" dirty="0" smtClean="0"/>
                        <a:t>Muito</a:t>
                      </a:r>
                      <a:r>
                        <a:rPr lang="pt-BR" baseline="0" dirty="0" smtClean="0"/>
                        <a:t> Sono</a:t>
                      </a:r>
                      <a:endParaRPr lang="pt-BR" dirty="0"/>
                    </a:p>
                  </a:txBody>
                  <a:tcPr/>
                </a:tc>
              </a:tr>
            </a:tbl>
          </a:graphicData>
        </a:graphic>
      </p:graphicFrame>
      <p:pic>
        <p:nvPicPr>
          <p:cNvPr id="1026" name="Picture 2" descr="http://super.abril.com.br/blogs/cienciamaluca/files/2010/12/4739608314_915a8aa5b8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499" y="3717032"/>
            <a:ext cx="3560147" cy="2379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evqr9AXhYGI/TWP1pC8EXMI/AAAAAAAABGA/frnOWSY-Mcg/s1600/bebe-li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3600400" cy="240326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to 6"/>
          <p:cNvCxnSpPr/>
          <p:nvPr/>
        </p:nvCxnSpPr>
        <p:spPr>
          <a:xfrm>
            <a:off x="525661" y="1124744"/>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919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257090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48"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O que os Operadores </a:t>
            </a:r>
            <a:r>
              <a:rPr lang="pt-BR" sz="3600" b="1" dirty="0" smtClean="0">
                <a:latin typeface="Calibri" pitchFamily="34" charset="0"/>
              </a:rPr>
              <a:t>devem </a:t>
            </a:r>
            <a:r>
              <a:rPr lang="pt-BR" sz="3600" b="1" dirty="0">
                <a:latin typeface="Calibri" pitchFamily="34" charset="0"/>
              </a:rPr>
              <a:t>fazer?</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539552" y="1268760"/>
            <a:ext cx="7777112" cy="6186309"/>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Atenção especial quando escalando tripulantes para programações que adentrem a madrugada ou muito cedo.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Planeje um tempo adequado para o descanso do tripulante, sem interrupções.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Não mude constantemente a programação para facilitar o planejamento do tripulante para o seu descanso.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Não utilize o descanso regulamentar como sendo suficiente para mitigar o risco de fadiga.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Esteja preparado para as contingências, possíveis atrasos.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Promover treinamentos sobre fadiga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Atenção a higiene do sono quando contratar hotéis.</a:t>
            </a:r>
          </a:p>
          <a:p>
            <a:endParaRPr lang="pt-BR" sz="1800" dirty="0" smtClean="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3980981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0811346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7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O que os </a:t>
            </a:r>
            <a:r>
              <a:rPr lang="pt-BR" sz="3600" b="1" dirty="0" smtClean="0">
                <a:latin typeface="Calibri" pitchFamily="34" charset="0"/>
              </a:rPr>
              <a:t>Tripulantes devem </a:t>
            </a:r>
            <a:r>
              <a:rPr lang="pt-BR" sz="3600" b="1" dirty="0">
                <a:latin typeface="Calibri" pitchFamily="34" charset="0"/>
              </a:rPr>
              <a:t>fazer?</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539552" y="1268760"/>
            <a:ext cx="7777112" cy="5078313"/>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Atenção especial quando escalado para programações que adentrem a madrugada ou muito cedo.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Evite o uso de cafeína e outros estimulantes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Evite bebidas alcóolicas antes de dormir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Comida pesada, gordurosas.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Crie um ambiente adequado para o sono, iluminação.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Quando no pernoite atenção especial ao ruído </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Quando for dormir tente relaxar.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1952263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8421597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096"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Análise e Visualização de Fadiga</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Cenário Duty maior que 9 - noturno 1 no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830" y="1263777"/>
            <a:ext cx="5962650" cy="3547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177602" y="925223"/>
            <a:ext cx="7346726" cy="338554"/>
          </a:xfrm>
          <a:prstGeom prst="rect">
            <a:avLst/>
          </a:prstGeom>
          <a:noFill/>
        </p:spPr>
        <p:txBody>
          <a:bodyPr wrap="square" rtlCol="0">
            <a:spAutoFit/>
          </a:bodyPr>
          <a:lstStyle/>
          <a:p>
            <a:pPr marL="342900" indent="-342900">
              <a:buFont typeface="Wingdings" pitchFamily="2" charset="2"/>
              <a:buChar char="ü"/>
            </a:pPr>
            <a:r>
              <a:rPr lang="pt-BR" sz="1600" dirty="0" smtClean="0">
                <a:latin typeface="+mn-lt"/>
              </a:rPr>
              <a:t>FAST (Fatigue </a:t>
            </a:r>
            <a:r>
              <a:rPr lang="pt-BR" sz="1600" dirty="0" err="1" smtClean="0">
                <a:latin typeface="+mn-lt"/>
              </a:rPr>
              <a:t>Avoidance</a:t>
            </a:r>
            <a:r>
              <a:rPr lang="pt-BR" sz="1600" dirty="0" smtClean="0">
                <a:latin typeface="+mn-lt"/>
              </a:rPr>
              <a:t> </a:t>
            </a:r>
            <a:r>
              <a:rPr lang="pt-BR" sz="1600" dirty="0" err="1" smtClean="0">
                <a:latin typeface="+mn-lt"/>
              </a:rPr>
              <a:t>Scheduling</a:t>
            </a:r>
            <a:r>
              <a:rPr lang="pt-BR" sz="1600" dirty="0" smtClean="0">
                <a:latin typeface="+mn-lt"/>
              </a:rPr>
              <a:t> Tool)</a:t>
            </a:r>
          </a:p>
        </p:txBody>
      </p:sp>
      <p:sp>
        <p:nvSpPr>
          <p:cNvPr id="9" name="Retângulo 8"/>
          <p:cNvSpPr/>
          <p:nvPr/>
        </p:nvSpPr>
        <p:spPr>
          <a:xfrm>
            <a:off x="250824" y="4811733"/>
            <a:ext cx="2471639" cy="338554"/>
          </a:xfrm>
          <a:prstGeom prst="rect">
            <a:avLst/>
          </a:prstGeom>
        </p:spPr>
        <p:txBody>
          <a:bodyPr wrap="none">
            <a:spAutoFit/>
          </a:bodyPr>
          <a:lstStyle/>
          <a:p>
            <a:pPr marL="342900" indent="-342900">
              <a:buFont typeface="Wingdings" pitchFamily="2" charset="2"/>
              <a:buChar char="ü"/>
            </a:pPr>
            <a:r>
              <a:rPr lang="pt-BR" sz="1600" dirty="0" err="1">
                <a:latin typeface="+mn-lt"/>
              </a:rPr>
              <a:t>NetLine</a:t>
            </a:r>
            <a:r>
              <a:rPr lang="pt-BR" sz="1600" dirty="0">
                <a:latin typeface="+mn-lt"/>
              </a:rPr>
              <a:t> Fatigue </a:t>
            </a:r>
            <a:r>
              <a:rPr lang="pt-BR" sz="1600" dirty="0" err="1" smtClean="0">
                <a:latin typeface="+mn-lt"/>
              </a:rPr>
              <a:t>Model</a:t>
            </a:r>
            <a:endParaRPr lang="pt-BR" sz="1600" dirty="0">
              <a:latin typeface="+mn-lt"/>
            </a:endParaRPr>
          </a:p>
        </p:txBody>
      </p:sp>
      <p:pic>
        <p:nvPicPr>
          <p:cNvPr id="10" name="Imagem 1" descr="cid:image001.png@01CF2D95.C56DD400"/>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l="21516" t="51807" b="13254"/>
          <a:stretch>
            <a:fillRect/>
          </a:stretch>
        </p:blipFill>
        <p:spPr bwMode="auto">
          <a:xfrm>
            <a:off x="794830" y="5166237"/>
            <a:ext cx="5962650" cy="87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81807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885202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20"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Análise e Visualização de Fadiga</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88" y="2320809"/>
            <a:ext cx="5368197" cy="3024336"/>
          </a:xfrm>
          <a:prstGeom prst="rect">
            <a:avLst/>
          </a:prstGeom>
        </p:spPr>
      </p:pic>
      <p:pic>
        <p:nvPicPr>
          <p:cNvPr id="686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1533525"/>
            <a:ext cx="18859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395288" y="1533525"/>
            <a:ext cx="4536752" cy="461665"/>
          </a:xfrm>
          <a:prstGeom prst="rect">
            <a:avLst/>
          </a:prstGeom>
          <a:noFill/>
        </p:spPr>
        <p:txBody>
          <a:bodyPr wrap="square" rtlCol="0">
            <a:spAutoFit/>
          </a:bodyPr>
          <a:lstStyle/>
          <a:p>
            <a:r>
              <a:rPr lang="pt-BR" dirty="0" err="1" smtClean="0"/>
              <a:t>CrewAlert</a:t>
            </a:r>
            <a:r>
              <a:rPr lang="pt-BR" dirty="0" smtClean="0"/>
              <a:t> APP</a:t>
            </a:r>
            <a:endParaRPr lang="en-US" dirty="0"/>
          </a:p>
        </p:txBody>
      </p:sp>
    </p:spTree>
    <p:custDataLst>
      <p:tags r:id="rId2"/>
    </p:custDataLst>
    <p:extLst>
      <p:ext uri="{BB962C8B-B14F-4D97-AF65-F5344CB8AC3E}">
        <p14:creationId xmlns:p14="http://schemas.microsoft.com/office/powerpoint/2010/main" val="1953655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1685" y="1023111"/>
            <a:ext cx="8229600" cy="4525963"/>
          </a:xfrm>
        </p:spPr>
        <p:txBody>
          <a:bodyPr>
            <a:normAutofit lnSpcReduction="10000"/>
          </a:bodyPr>
          <a:lstStyle/>
          <a:p>
            <a:pPr lvl="0"/>
            <a:r>
              <a:rPr lang="pt-BR" sz="1600" dirty="0"/>
              <a:t>Segundo o Anexo 6, Parte 1, Apêndice 8, seção 1.1.3 a política do FRMS deve, dentre outros requisitos</a:t>
            </a:r>
            <a:r>
              <a:rPr lang="pt-BR" sz="1600" dirty="0" smtClean="0"/>
              <a:t>:</a:t>
            </a:r>
          </a:p>
          <a:p>
            <a:pPr lvl="0"/>
            <a:endParaRPr lang="pt-BR" sz="1600" dirty="0"/>
          </a:p>
          <a:p>
            <a:pPr lvl="0"/>
            <a:r>
              <a:rPr lang="pt-BR" sz="1600" dirty="0"/>
              <a:t>Demonstrar a responsabilidade compartilhada do gerenciamento da fadiga para a tripulação e outras pessoas </a:t>
            </a:r>
            <a:r>
              <a:rPr lang="pt-BR" sz="1600" dirty="0" err="1"/>
              <a:t>envolidas</a:t>
            </a:r>
            <a:r>
              <a:rPr lang="pt-BR" sz="1600" dirty="0"/>
              <a:t>.</a:t>
            </a:r>
          </a:p>
          <a:p>
            <a:pPr marL="0" indent="0">
              <a:buNone/>
            </a:pPr>
            <a:endParaRPr lang="pt-BR" sz="1600" dirty="0" smtClean="0"/>
          </a:p>
          <a:p>
            <a:pPr marL="0" indent="0">
              <a:buNone/>
            </a:pPr>
            <a:endParaRPr lang="pt-BR" sz="1600" dirty="0"/>
          </a:p>
          <a:p>
            <a:pPr marL="0" lvl="0" indent="0">
              <a:buNone/>
            </a:pPr>
            <a:r>
              <a:rPr lang="pt-BR" sz="1600" b="1" dirty="0" smtClean="0"/>
              <a:t>	Responsabilidades </a:t>
            </a:r>
            <a:r>
              <a:rPr lang="pt-BR" sz="1600" b="1" dirty="0"/>
              <a:t>do operador:</a:t>
            </a:r>
          </a:p>
          <a:p>
            <a:r>
              <a:rPr lang="pt-BR" sz="1600" dirty="0"/>
              <a:t>		O operador deve prover escalas que permitam a operação de suas tripulações com elevado nível de alerta. </a:t>
            </a:r>
          </a:p>
          <a:p>
            <a:pPr lvl="0"/>
            <a:endParaRPr lang="pt-BR" sz="1600" dirty="0" smtClean="0"/>
          </a:p>
          <a:p>
            <a:pPr lvl="0"/>
            <a:endParaRPr lang="pt-BR" sz="1600" dirty="0"/>
          </a:p>
          <a:p>
            <a:pPr lvl="0"/>
            <a:endParaRPr lang="pt-BR" sz="1600" dirty="0" smtClean="0"/>
          </a:p>
          <a:p>
            <a:pPr marL="0" lvl="0" indent="0">
              <a:buNone/>
            </a:pPr>
            <a:r>
              <a:rPr lang="pt-BR" sz="1600" dirty="0"/>
              <a:t>	</a:t>
            </a:r>
            <a:r>
              <a:rPr lang="pt-BR" sz="1600" b="1" dirty="0" smtClean="0"/>
              <a:t>Responsabilidades </a:t>
            </a:r>
            <a:r>
              <a:rPr lang="pt-BR" sz="1600" b="1" dirty="0"/>
              <a:t>da tripulação:</a:t>
            </a:r>
          </a:p>
          <a:p>
            <a:r>
              <a:rPr lang="pt-BR" sz="1600" dirty="0"/>
              <a:t>		A tripulação tem responsabilidade individual porque pode escolher o que fazer com o tempo disponível durante o período de pernoite.</a:t>
            </a:r>
          </a:p>
          <a:p>
            <a:pPr marL="0" indent="0">
              <a:buNone/>
            </a:pPr>
            <a:endParaRPr lang="pt-BR" sz="1600" dirty="0"/>
          </a:p>
        </p:txBody>
      </p:sp>
      <p:sp>
        <p:nvSpPr>
          <p:cNvPr id="6"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Responsabilidade Compartilhada</a:t>
            </a:r>
            <a:endParaRPr lang="pt-BR" sz="3600" b="1" dirty="0">
              <a:latin typeface="Calibri" pitchFamily="34" charset="0"/>
            </a:endParaRPr>
          </a:p>
        </p:txBody>
      </p:sp>
      <p:cxnSp>
        <p:nvCxnSpPr>
          <p:cNvPr id="7" name="Conector reto 6"/>
          <p:cNvCxnSpPr/>
          <p:nvPr/>
        </p:nvCxnSpPr>
        <p:spPr>
          <a:xfrm>
            <a:off x="332941" y="836712"/>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310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O que é o FRMS</a:t>
            </a:r>
            <a:endParaRPr lang="pt-BR" sz="3600" b="1" dirty="0">
              <a:latin typeface="Calibri" pitchFamily="34" charset="0"/>
            </a:endParaRPr>
          </a:p>
        </p:txBody>
      </p:sp>
      <p:cxnSp>
        <p:nvCxnSpPr>
          <p:cNvPr id="7" name="Conector reto 6"/>
          <p:cNvCxnSpPr/>
          <p:nvPr/>
        </p:nvCxnSpPr>
        <p:spPr>
          <a:xfrm>
            <a:off x="332941" y="836712"/>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Espaço Reservado para Conteúdo 1"/>
          <p:cNvSpPr>
            <a:spLocks noGrp="1"/>
          </p:cNvSpPr>
          <p:nvPr>
            <p:ph idx="1"/>
          </p:nvPr>
        </p:nvSpPr>
        <p:spPr/>
        <p:txBody>
          <a:bodyPr/>
          <a:lstStyle/>
          <a:p>
            <a:r>
              <a:rPr lang="pt-BR" dirty="0" smtClean="0"/>
              <a:t>É uma metodologia baseada em princípios científicos que permite aos operadores gerenciar os riscos relacionados a fadiga.</a:t>
            </a:r>
          </a:p>
          <a:p>
            <a:endParaRPr lang="pt-BR" dirty="0"/>
          </a:p>
          <a:p>
            <a:r>
              <a:rPr lang="pt-BR" dirty="0" smtClean="0"/>
              <a:t>Seus componentes devem ser utilizados como um </a:t>
            </a:r>
            <a:r>
              <a:rPr lang="pt-BR" sz="2400" b="1" dirty="0" smtClean="0"/>
              <a:t>COMPLEMENTO</a:t>
            </a:r>
            <a:r>
              <a:rPr lang="pt-BR" dirty="0" smtClean="0"/>
              <a:t> para gestão e planejamento de escalas.</a:t>
            </a:r>
            <a:endParaRPr lang="pt-BR" dirty="0"/>
          </a:p>
        </p:txBody>
      </p:sp>
    </p:spTree>
    <p:extLst>
      <p:ext uri="{BB962C8B-B14F-4D97-AF65-F5344CB8AC3E}">
        <p14:creationId xmlns:p14="http://schemas.microsoft.com/office/powerpoint/2010/main" val="665589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8710135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618"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a:latin typeface="Calibri" pitchFamily="34" charset="0"/>
              </a:rPr>
              <a:t>Por que implantar o FRMS?</a:t>
            </a:r>
          </a:p>
        </p:txBody>
      </p:sp>
      <p:cxnSp>
        <p:nvCxnSpPr>
          <p:cNvPr id="7" name="Conector reto 6"/>
          <p:cNvCxnSpPr/>
          <p:nvPr/>
        </p:nvCxnSpPr>
        <p:spPr>
          <a:xfrm>
            <a:off x="32352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949598" y="1412776"/>
            <a:ext cx="7344816" cy="4031873"/>
          </a:xfrm>
          <a:prstGeom prst="rect">
            <a:avLst/>
          </a:prstGeom>
          <a:noFill/>
        </p:spPr>
        <p:txBody>
          <a:bodyPr wrap="square" rtlCol="0">
            <a:spAutoFit/>
          </a:bodyPr>
          <a:lstStyle/>
          <a:p>
            <a:pPr marL="457200" indent="-457200" algn="ctr">
              <a:buFont typeface="Arial" pitchFamily="34" charset="0"/>
              <a:buChar char="•"/>
            </a:pPr>
            <a:r>
              <a:rPr lang="pt-BR" sz="3200" dirty="0">
                <a:solidFill>
                  <a:schemeClr val="tx2">
                    <a:lumMod val="50000"/>
                  </a:schemeClr>
                </a:solidFill>
              </a:rPr>
              <a:t>Nós temos que aceitar que os seres humanos não funcionam bem o tempo todo.</a:t>
            </a:r>
          </a:p>
          <a:p>
            <a:pPr marL="457200" indent="-457200" algn="ctr">
              <a:buFont typeface="Arial" pitchFamily="34" charset="0"/>
              <a:buChar char="•"/>
            </a:pPr>
            <a:endParaRPr lang="pt-BR" sz="3200" dirty="0">
              <a:solidFill>
                <a:schemeClr val="tx2">
                  <a:lumMod val="50000"/>
                </a:schemeClr>
              </a:solidFill>
            </a:endParaRPr>
          </a:p>
          <a:p>
            <a:pPr marL="457200" indent="-457200" algn="ctr">
              <a:buFont typeface="Arial" pitchFamily="34" charset="0"/>
              <a:buChar char="•"/>
            </a:pPr>
            <a:r>
              <a:rPr lang="pt-BR" sz="3200" dirty="0">
                <a:solidFill>
                  <a:schemeClr val="tx2">
                    <a:lumMod val="50000"/>
                  </a:schemeClr>
                </a:solidFill>
              </a:rPr>
              <a:t>Nós temos que aceitar que somos responsáveis ​​pelo gerenciamento dos riscos de fadiga em nossas operações</a:t>
            </a:r>
            <a:endParaRPr lang="pt-BR" sz="3200" dirty="0"/>
          </a:p>
        </p:txBody>
      </p:sp>
    </p:spTree>
    <p:custDataLst>
      <p:tags r:id="rId2"/>
    </p:custDataLst>
    <p:extLst>
      <p:ext uri="{BB962C8B-B14F-4D97-AF65-F5344CB8AC3E}">
        <p14:creationId xmlns:p14="http://schemas.microsoft.com/office/powerpoint/2010/main" val="3854369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pt-BR" sz="3600" b="1" dirty="0">
              <a:latin typeface="Calibri" pitchFamily="34" charset="0"/>
            </a:endParaRPr>
          </a:p>
        </p:txBody>
      </p:sp>
      <p:sp>
        <p:nvSpPr>
          <p:cNvPr id="14" name="Título 1"/>
          <p:cNvSpPr txBox="1">
            <a:spLocks/>
          </p:cNvSpPr>
          <p:nvPr/>
        </p:nvSpPr>
        <p:spPr>
          <a:xfrm>
            <a:off x="704065" y="754861"/>
            <a:ext cx="77460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pt-BR" dirty="0">
              <a:solidFill>
                <a:srgbClr val="1F497D">
                  <a:lumMod val="50000"/>
                </a:srgbClr>
              </a:solidFill>
              <a:latin typeface="Calibri"/>
            </a:endParaRPr>
          </a:p>
        </p:txBody>
      </p:sp>
      <p:grpSp>
        <p:nvGrpSpPr>
          <p:cNvPr id="15" name="Grupo 14"/>
          <p:cNvGrpSpPr/>
          <p:nvPr/>
        </p:nvGrpSpPr>
        <p:grpSpPr>
          <a:xfrm>
            <a:off x="189563" y="1365051"/>
            <a:ext cx="8743302" cy="4436821"/>
            <a:chOff x="404482" y="884828"/>
            <a:chExt cx="8743302" cy="4436821"/>
          </a:xfrm>
        </p:grpSpPr>
        <p:grpSp>
          <p:nvGrpSpPr>
            <p:cNvPr id="16" name="Grupo 15"/>
            <p:cNvGrpSpPr/>
            <p:nvPr/>
          </p:nvGrpSpPr>
          <p:grpSpPr>
            <a:xfrm>
              <a:off x="2037248" y="2099018"/>
              <a:ext cx="1296144" cy="1800200"/>
              <a:chOff x="2051720" y="3441120"/>
              <a:chExt cx="1296144" cy="1800200"/>
            </a:xfrm>
          </p:grpSpPr>
          <p:sp>
            <p:nvSpPr>
              <p:cNvPr id="48" name="Cubo 47"/>
              <p:cNvSpPr/>
              <p:nvPr/>
            </p:nvSpPr>
            <p:spPr>
              <a:xfrm>
                <a:off x="2051720" y="3441120"/>
                <a:ext cx="1296144" cy="1800200"/>
              </a:xfrm>
              <a:prstGeom prst="cube">
                <a:avLst>
                  <a:gd name="adj" fmla="val 12118"/>
                </a:avLst>
              </a:prstGeom>
              <a:solidFill>
                <a:srgbClr val="4F81BD">
                  <a:lumMod val="75000"/>
                </a:srgbClr>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9" name="Cubo 48"/>
              <p:cNvSpPr/>
              <p:nvPr/>
            </p:nvSpPr>
            <p:spPr>
              <a:xfrm flipH="1" flipV="1">
                <a:off x="2548392" y="4215206"/>
                <a:ext cx="216024" cy="252028"/>
              </a:xfrm>
              <a:prstGeom prst="cube">
                <a:avLst>
                  <a:gd name="adj" fmla="val 12118"/>
                </a:avLst>
              </a:prstGeom>
              <a:solidFill>
                <a:sysClr val="window" lastClr="FFFFFF">
                  <a:lumMod val="75000"/>
                </a:sysClr>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23" name="Grupo 22"/>
            <p:cNvGrpSpPr/>
            <p:nvPr/>
          </p:nvGrpSpPr>
          <p:grpSpPr>
            <a:xfrm>
              <a:off x="3436212" y="2099018"/>
              <a:ext cx="1296144" cy="1800200"/>
              <a:chOff x="3491880" y="3441120"/>
              <a:chExt cx="1296144" cy="1800200"/>
            </a:xfrm>
          </p:grpSpPr>
          <p:sp>
            <p:nvSpPr>
              <p:cNvPr id="46" name="Cubo 45"/>
              <p:cNvSpPr/>
              <p:nvPr/>
            </p:nvSpPr>
            <p:spPr>
              <a:xfrm>
                <a:off x="3491880" y="3441120"/>
                <a:ext cx="1296144" cy="1800200"/>
              </a:xfrm>
              <a:prstGeom prst="cube">
                <a:avLst>
                  <a:gd name="adj" fmla="val 12118"/>
                </a:avLst>
              </a:prstGeom>
              <a:solidFill>
                <a:srgbClr val="4F81BD">
                  <a:lumMod val="75000"/>
                </a:srgbClr>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7" name="Cubo 46"/>
              <p:cNvSpPr/>
              <p:nvPr/>
            </p:nvSpPr>
            <p:spPr>
              <a:xfrm flipH="1" flipV="1">
                <a:off x="3995936" y="4215203"/>
                <a:ext cx="223988" cy="265797"/>
              </a:xfrm>
              <a:prstGeom prst="cube">
                <a:avLst>
                  <a:gd name="adj" fmla="val 12118"/>
                </a:avLst>
              </a:prstGeom>
              <a:solidFill>
                <a:sysClr val="window" lastClr="FFFFFF">
                  <a:lumMod val="75000"/>
                </a:sysClr>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24" name="Grupo 23"/>
            <p:cNvGrpSpPr/>
            <p:nvPr/>
          </p:nvGrpSpPr>
          <p:grpSpPr>
            <a:xfrm>
              <a:off x="4835176" y="2099018"/>
              <a:ext cx="1296144" cy="1800200"/>
              <a:chOff x="4788024" y="3441120"/>
              <a:chExt cx="1296144" cy="1800200"/>
            </a:xfrm>
          </p:grpSpPr>
          <p:sp>
            <p:nvSpPr>
              <p:cNvPr id="44" name="Cubo 43"/>
              <p:cNvSpPr/>
              <p:nvPr/>
            </p:nvSpPr>
            <p:spPr>
              <a:xfrm>
                <a:off x="4788024" y="3441120"/>
                <a:ext cx="1296144" cy="1800200"/>
              </a:xfrm>
              <a:prstGeom prst="cube">
                <a:avLst>
                  <a:gd name="adj" fmla="val 12118"/>
                </a:avLst>
              </a:prstGeom>
              <a:solidFill>
                <a:srgbClr val="4F81BD">
                  <a:lumMod val="75000"/>
                </a:srgbClr>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5" name="Cubo 44"/>
              <p:cNvSpPr/>
              <p:nvPr/>
            </p:nvSpPr>
            <p:spPr>
              <a:xfrm flipH="1" flipV="1">
                <a:off x="5148064" y="4005064"/>
                <a:ext cx="504056" cy="792088"/>
              </a:xfrm>
              <a:prstGeom prst="cube">
                <a:avLst>
                  <a:gd name="adj" fmla="val 12118"/>
                </a:avLst>
              </a:prstGeom>
              <a:solidFill>
                <a:schemeClr val="bg1"/>
              </a:soli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25" name="Cubo 24"/>
            <p:cNvSpPr/>
            <p:nvPr/>
          </p:nvSpPr>
          <p:spPr>
            <a:xfrm>
              <a:off x="6234139" y="2099018"/>
              <a:ext cx="1296144" cy="1800200"/>
            </a:xfrm>
            <a:prstGeom prst="cube">
              <a:avLst>
                <a:gd name="adj" fmla="val 12118"/>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50000" t="50000" r="50000" b="50000"/>
              </a:path>
              <a:tileRect/>
            </a:gradFill>
            <a:ln w="25400" cap="flat" cmpd="sng" algn="ctr">
              <a:solidFill>
                <a:sysClr val="windowText" lastClr="000000"/>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6" name="Cubo 25"/>
            <p:cNvSpPr/>
            <p:nvPr/>
          </p:nvSpPr>
          <p:spPr>
            <a:xfrm flipH="1" flipV="1">
              <a:off x="6357728" y="2302922"/>
              <a:ext cx="936104" cy="1482224"/>
            </a:xfrm>
            <a:prstGeom prst="cube">
              <a:avLst>
                <a:gd name="adj" fmla="val 12118"/>
              </a:avLst>
            </a:prstGeom>
            <a:solidFill>
              <a:schemeClr val="bg1"/>
            </a:solidFill>
            <a:ln w="25400" cap="flat" cmpd="sng" algn="ctr">
              <a:solidFill>
                <a:sysClr val="windowText" lastClr="000000"/>
              </a:solidFill>
              <a:prstDash val="solid"/>
            </a:ln>
            <a:effectLst>
              <a:outerShdw dist="50800" dir="5400000" sx="1000" sy="1000" algn="ctr" rotWithShape="0">
                <a:srgbClr val="000000"/>
              </a:outerShdw>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7" name="Seta para a direita 26"/>
            <p:cNvSpPr/>
            <p:nvPr/>
          </p:nvSpPr>
          <p:spPr>
            <a:xfrm>
              <a:off x="2037248" y="2873104"/>
              <a:ext cx="604684" cy="265794"/>
            </a:xfrm>
            <a:prstGeom prst="rightArrow">
              <a:avLst>
                <a:gd name="adj1" fmla="val 40003"/>
                <a:gd name="adj2" fmla="val 86002"/>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8" name="Seta para a direita 27"/>
            <p:cNvSpPr/>
            <p:nvPr/>
          </p:nvSpPr>
          <p:spPr>
            <a:xfrm>
              <a:off x="3189376" y="2859338"/>
              <a:ext cx="874108" cy="265794"/>
            </a:xfrm>
            <a:prstGeom prst="rightArrow">
              <a:avLst>
                <a:gd name="adj1" fmla="val 40003"/>
                <a:gd name="adj2" fmla="val 86002"/>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9" name="Seta para a direita 28"/>
            <p:cNvSpPr/>
            <p:nvPr/>
          </p:nvSpPr>
          <p:spPr>
            <a:xfrm>
              <a:off x="4609140" y="2873104"/>
              <a:ext cx="956500" cy="265794"/>
            </a:xfrm>
            <a:prstGeom prst="rightArrow">
              <a:avLst>
                <a:gd name="adj1" fmla="val 40003"/>
                <a:gd name="adj2" fmla="val 86002"/>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0" name="Seta para a direita 29"/>
            <p:cNvSpPr/>
            <p:nvPr/>
          </p:nvSpPr>
          <p:spPr>
            <a:xfrm>
              <a:off x="5997688" y="2873104"/>
              <a:ext cx="1090132" cy="265794"/>
            </a:xfrm>
            <a:prstGeom prst="rightArrow">
              <a:avLst>
                <a:gd name="adj1" fmla="val 40003"/>
                <a:gd name="adj2" fmla="val 86002"/>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1" name="Seta para a direita 30"/>
            <p:cNvSpPr/>
            <p:nvPr/>
          </p:nvSpPr>
          <p:spPr>
            <a:xfrm>
              <a:off x="7396838" y="2859338"/>
              <a:ext cx="545066" cy="265794"/>
            </a:xfrm>
            <a:prstGeom prst="rightArrow">
              <a:avLst>
                <a:gd name="adj1" fmla="val 40003"/>
                <a:gd name="adj2" fmla="val 86002"/>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2" name="CaixaDeTexto 31"/>
            <p:cNvSpPr txBox="1"/>
            <p:nvPr/>
          </p:nvSpPr>
          <p:spPr>
            <a:xfrm>
              <a:off x="3719238" y="884828"/>
              <a:ext cx="1368152" cy="369332"/>
            </a:xfrm>
            <a:prstGeom prst="rect">
              <a:avLst/>
            </a:prstGeom>
            <a:no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prstClr val="black"/>
                  </a:solidFill>
                  <a:effectLst/>
                  <a:uLnTx/>
                  <a:uFillTx/>
                  <a:latin typeface="Calibri"/>
                  <a:ea typeface="+mn-ea"/>
                </a:rPr>
                <a:t>BARREIRAS</a:t>
              </a:r>
            </a:p>
          </p:txBody>
        </p:sp>
        <p:sp>
          <p:nvSpPr>
            <p:cNvPr id="33" name="CaixaDeTexto 32"/>
            <p:cNvSpPr txBox="1"/>
            <p:nvPr/>
          </p:nvSpPr>
          <p:spPr>
            <a:xfrm>
              <a:off x="5902434" y="1444656"/>
              <a:ext cx="136815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black"/>
                </a:solidFill>
                <a:effectLst/>
                <a:uLnTx/>
                <a:uFillTx/>
                <a:latin typeface="Calibri"/>
                <a:ea typeface="+mn-ea"/>
              </a:endParaRPr>
            </a:p>
          </p:txBody>
        </p:sp>
        <p:sp>
          <p:nvSpPr>
            <p:cNvPr id="34" name="Explosão 2 33"/>
            <p:cNvSpPr/>
            <p:nvPr/>
          </p:nvSpPr>
          <p:spPr>
            <a:xfrm>
              <a:off x="7797888" y="2302922"/>
              <a:ext cx="1331640" cy="1368152"/>
            </a:xfrm>
            <a:prstGeom prst="irregularSeal2">
              <a:avLst/>
            </a:prstGeom>
            <a:gradFill>
              <a:gsLst>
                <a:gs pos="0">
                  <a:srgbClr val="FFF200"/>
                </a:gs>
                <a:gs pos="37000">
                  <a:srgbClr val="FF7A00"/>
                </a:gs>
                <a:gs pos="61000">
                  <a:srgbClr val="FF0300"/>
                </a:gs>
                <a:gs pos="100000">
                  <a:srgbClr val="4D0808"/>
                </a:gs>
              </a:gsLst>
              <a:lin ang="5400000" scaled="0"/>
            </a:gra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5" name="CaixaDeTexto 34"/>
            <p:cNvSpPr txBox="1"/>
            <p:nvPr/>
          </p:nvSpPr>
          <p:spPr>
            <a:xfrm>
              <a:off x="7779632" y="1830451"/>
              <a:ext cx="136815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rPr>
                <a:t>Acidente</a:t>
              </a:r>
            </a:p>
          </p:txBody>
        </p:sp>
        <p:pic>
          <p:nvPicPr>
            <p:cNvPr id="36" name="Picture 2" descr="C:\Users\RAUL\AppData\Local\Microsoft\Windows\Temporary Internet Files\Content.IE5\2AN1W6V3\MC90044170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68259" flipH="1">
              <a:off x="404482" y="2151915"/>
              <a:ext cx="1566285" cy="1566285"/>
            </a:xfrm>
            <a:prstGeom prst="rect">
              <a:avLst/>
            </a:prstGeom>
            <a:noFill/>
            <a:extLst>
              <a:ext uri="{909E8E84-426E-40DD-AFC4-6F175D3DCCD1}">
                <a14:hiddenFill xmlns:a14="http://schemas.microsoft.com/office/drawing/2010/main">
                  <a:solidFill>
                    <a:srgbClr val="FFFFFF"/>
                  </a:solidFill>
                </a14:hiddenFill>
              </a:ext>
            </a:extLst>
          </p:spPr>
        </p:pic>
        <p:sp>
          <p:nvSpPr>
            <p:cNvPr id="37" name="Seta em curva para baixo 36"/>
            <p:cNvSpPr/>
            <p:nvPr/>
          </p:nvSpPr>
          <p:spPr>
            <a:xfrm rot="16751652">
              <a:off x="4883603" y="3496891"/>
              <a:ext cx="864096" cy="389984"/>
            </a:xfrm>
            <a:prstGeom prst="curvedDownArrow">
              <a:avLst>
                <a:gd name="adj1" fmla="val 25000"/>
                <a:gd name="adj2" fmla="val 26901"/>
                <a:gd name="adj3" fmla="val 25000"/>
              </a:avLst>
            </a:prstGeom>
            <a:solidFill>
              <a:sysClr val="windowText" lastClr="00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38" name="CaixaDeTexto 37"/>
            <p:cNvSpPr txBox="1"/>
            <p:nvPr/>
          </p:nvSpPr>
          <p:spPr>
            <a:xfrm>
              <a:off x="6573752" y="4121320"/>
              <a:ext cx="136815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prstClr val="black"/>
                  </a:solidFill>
                  <a:effectLst/>
                  <a:uLnTx/>
                  <a:uFillTx/>
                  <a:latin typeface="Calibri"/>
                  <a:ea typeface="+mn-ea"/>
                </a:rPr>
                <a:t>SORTE</a:t>
              </a:r>
            </a:p>
          </p:txBody>
        </p:sp>
        <p:cxnSp>
          <p:nvCxnSpPr>
            <p:cNvPr id="39" name="Conector de seta reta 38"/>
            <p:cNvCxnSpPr>
              <a:stCxn id="32" idx="1"/>
            </p:cNvCxnSpPr>
            <p:nvPr/>
          </p:nvCxnSpPr>
          <p:spPr>
            <a:xfrm flipH="1">
              <a:off x="2641932" y="1069494"/>
              <a:ext cx="1077306" cy="1013033"/>
            </a:xfrm>
            <a:prstGeom prst="straightConnector1">
              <a:avLst/>
            </a:prstGeom>
            <a:noFill/>
            <a:ln w="38100" cap="flat" cmpd="sng" algn="ctr">
              <a:solidFill>
                <a:sysClr val="windowText" lastClr="000000"/>
              </a:solidFill>
              <a:prstDash val="solid"/>
              <a:tailEnd type="arrow"/>
            </a:ln>
            <a:effectLst/>
          </p:spPr>
        </p:cxnSp>
        <p:cxnSp>
          <p:nvCxnSpPr>
            <p:cNvPr id="40" name="Conector de seta reta 39"/>
            <p:cNvCxnSpPr/>
            <p:nvPr/>
          </p:nvCxnSpPr>
          <p:spPr>
            <a:xfrm flipH="1">
              <a:off x="3940268" y="1254159"/>
              <a:ext cx="463046" cy="828368"/>
            </a:xfrm>
            <a:prstGeom prst="straightConnector1">
              <a:avLst/>
            </a:prstGeom>
            <a:noFill/>
            <a:ln w="38100" cap="flat" cmpd="sng" algn="ctr">
              <a:solidFill>
                <a:sysClr val="windowText" lastClr="000000"/>
              </a:solidFill>
              <a:prstDash val="solid"/>
              <a:tailEnd type="arrow"/>
            </a:ln>
            <a:effectLst/>
          </p:spPr>
        </p:cxnSp>
        <p:cxnSp>
          <p:nvCxnSpPr>
            <p:cNvPr id="41" name="Conector de seta reta 40"/>
            <p:cNvCxnSpPr>
              <a:stCxn id="32" idx="2"/>
            </p:cNvCxnSpPr>
            <p:nvPr/>
          </p:nvCxnSpPr>
          <p:spPr>
            <a:xfrm>
              <a:off x="4403314" y="1254160"/>
              <a:ext cx="642870" cy="740732"/>
            </a:xfrm>
            <a:prstGeom prst="straightConnector1">
              <a:avLst/>
            </a:prstGeom>
            <a:noFill/>
            <a:ln w="38100" cap="flat" cmpd="sng" algn="ctr">
              <a:solidFill>
                <a:sysClr val="windowText" lastClr="000000"/>
              </a:solidFill>
              <a:prstDash val="solid"/>
              <a:tailEnd type="arrow"/>
            </a:ln>
            <a:effectLst/>
          </p:spPr>
        </p:cxnSp>
        <p:cxnSp>
          <p:nvCxnSpPr>
            <p:cNvPr id="42" name="Conector de seta reta 41"/>
            <p:cNvCxnSpPr>
              <a:stCxn id="32" idx="3"/>
            </p:cNvCxnSpPr>
            <p:nvPr/>
          </p:nvCxnSpPr>
          <p:spPr>
            <a:xfrm>
              <a:off x="5087390" y="1069494"/>
              <a:ext cx="1368152" cy="828367"/>
            </a:xfrm>
            <a:prstGeom prst="straightConnector1">
              <a:avLst/>
            </a:prstGeom>
            <a:noFill/>
            <a:ln w="38100" cap="flat" cmpd="sng" algn="ctr">
              <a:solidFill>
                <a:sysClr val="windowText" lastClr="000000"/>
              </a:solidFill>
              <a:prstDash val="solid"/>
              <a:tailEnd type="arrow"/>
            </a:ln>
            <a:effectLst/>
          </p:spPr>
        </p:cxnSp>
        <p:sp>
          <p:nvSpPr>
            <p:cNvPr id="43" name="CaixaDeTexto 42"/>
            <p:cNvSpPr txBox="1"/>
            <p:nvPr/>
          </p:nvSpPr>
          <p:spPr>
            <a:xfrm>
              <a:off x="5124665" y="4121320"/>
              <a:ext cx="1368152"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prstClr val="black"/>
                  </a:solidFill>
                  <a:effectLst/>
                  <a:uLnTx/>
                  <a:uFillTx/>
                  <a:latin typeface="Calibri"/>
                  <a:ea typeface="+mn-ea"/>
                </a:rPr>
                <a:t>Fadiga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prstClr val="black"/>
                  </a:solidFill>
                  <a:effectLst/>
                  <a:uLnTx/>
                  <a:uFillTx/>
                  <a:latin typeface="Calibri"/>
                  <a:ea typeface="+mn-ea"/>
                </a:rPr>
                <a:t>Aumenta Erros e Falhas </a:t>
              </a:r>
            </a:p>
          </p:txBody>
        </p:sp>
      </p:grpSp>
    </p:spTree>
    <p:extLst>
      <p:ext uri="{BB962C8B-B14F-4D97-AF65-F5344CB8AC3E}">
        <p14:creationId xmlns:p14="http://schemas.microsoft.com/office/powerpoint/2010/main" val="507923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187624" y="274638"/>
            <a:ext cx="7746064" cy="6034682"/>
            <a:chOff x="1187624" y="274638"/>
            <a:chExt cx="7746064" cy="6034682"/>
          </a:xfrm>
        </p:grpSpPr>
        <p:sp>
          <p:nvSpPr>
            <p:cNvPr id="5" name="Título 1"/>
            <p:cNvSpPr txBox="1">
              <a:spLocks/>
            </p:cNvSpPr>
            <p:nvPr/>
          </p:nvSpPr>
          <p:spPr>
            <a:xfrm>
              <a:off x="1187624" y="274638"/>
              <a:ext cx="77460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pt-BR" dirty="0">
                <a:solidFill>
                  <a:srgbClr val="1F497D">
                    <a:lumMod val="50000"/>
                  </a:srgbClr>
                </a:solidFill>
              </a:endParaRPr>
            </a:p>
          </p:txBody>
        </p:sp>
        <p:pic>
          <p:nvPicPr>
            <p:cNvPr id="2052" name="Picture 4" descr="C:\Users\RAUL\AppData\Local\Microsoft\Windows\Temporary Internet Files\Content.IE5\HRFU6JSW\MP9004092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88032"/>
              <a:ext cx="7746064" cy="6021288"/>
            </a:xfrm>
            <a:prstGeom prst="rect">
              <a:avLst/>
            </a:prstGeom>
            <a:noFill/>
            <a:extLst>
              <a:ext uri="{909E8E84-426E-40DD-AFC4-6F175D3DCCD1}">
                <a14:hiddenFill xmlns:a14="http://schemas.microsoft.com/office/drawing/2010/main">
                  <a:solidFill>
                    <a:srgbClr val="FFFFFF"/>
                  </a:solidFill>
                </a14:hiddenFill>
              </a:ext>
            </a:extLst>
          </p:spPr>
        </p:pic>
        <p:sp>
          <p:nvSpPr>
            <p:cNvPr id="17" name="Fluxograma: Disco magnético 16"/>
            <p:cNvSpPr/>
            <p:nvPr/>
          </p:nvSpPr>
          <p:spPr>
            <a:xfrm>
              <a:off x="1547664" y="4005064"/>
              <a:ext cx="1800200"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SEGURANÇA</a:t>
              </a:r>
              <a:endParaRPr lang="pt-BR" sz="1800" b="1" dirty="0">
                <a:solidFill>
                  <a:prstClr val="black"/>
                </a:solidFill>
              </a:endParaRPr>
            </a:p>
          </p:txBody>
        </p:sp>
        <p:sp>
          <p:nvSpPr>
            <p:cNvPr id="23" name="Fluxograma: Disco magnético 22"/>
            <p:cNvSpPr/>
            <p:nvPr/>
          </p:nvSpPr>
          <p:spPr>
            <a:xfrm>
              <a:off x="6516216" y="4149080"/>
              <a:ext cx="2160240"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PRODUTIVIDADE</a:t>
              </a:r>
              <a:endParaRPr lang="pt-BR" sz="1800" b="1" dirty="0">
                <a:solidFill>
                  <a:prstClr val="black"/>
                </a:solidFill>
              </a:endParaRPr>
            </a:p>
          </p:txBody>
        </p:sp>
      </p:grpSp>
    </p:spTree>
    <p:extLst>
      <p:ext uri="{BB962C8B-B14F-4D97-AF65-F5344CB8AC3E}">
        <p14:creationId xmlns:p14="http://schemas.microsoft.com/office/powerpoint/2010/main" val="3515543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167390" y="274638"/>
            <a:ext cx="7766298" cy="5981700"/>
            <a:chOff x="1167390" y="274638"/>
            <a:chExt cx="7766298" cy="5981700"/>
          </a:xfrm>
        </p:grpSpPr>
        <p:sp>
          <p:nvSpPr>
            <p:cNvPr id="5" name="Título 1"/>
            <p:cNvSpPr txBox="1">
              <a:spLocks/>
            </p:cNvSpPr>
            <p:nvPr/>
          </p:nvSpPr>
          <p:spPr>
            <a:xfrm>
              <a:off x="1187624" y="274638"/>
              <a:ext cx="77460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pt-BR" dirty="0">
                <a:solidFill>
                  <a:srgbClr val="1F497D">
                    <a:lumMod val="50000"/>
                  </a:srgbClr>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90" y="274638"/>
              <a:ext cx="77533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477547"/>
              <a:ext cx="25622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774" y="701134"/>
              <a:ext cx="26003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luxograma: Disco magnético 15"/>
            <p:cNvSpPr/>
            <p:nvPr/>
          </p:nvSpPr>
          <p:spPr>
            <a:xfrm>
              <a:off x="1704262" y="3136483"/>
              <a:ext cx="1681348"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SEGURANÇA</a:t>
              </a:r>
              <a:endParaRPr lang="pt-BR" sz="1800" b="1" dirty="0">
                <a:solidFill>
                  <a:prstClr val="black"/>
                </a:solidFill>
              </a:endParaRPr>
            </a:p>
          </p:txBody>
        </p:sp>
        <p:sp>
          <p:nvSpPr>
            <p:cNvPr id="18" name="Fluxograma: Disco magnético 17"/>
            <p:cNvSpPr/>
            <p:nvPr/>
          </p:nvSpPr>
          <p:spPr>
            <a:xfrm>
              <a:off x="6372200" y="5013176"/>
              <a:ext cx="2026468"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PRODUTIVIDADE</a:t>
              </a:r>
              <a:endParaRPr lang="pt-BR" sz="1800" b="1" dirty="0">
                <a:solidFill>
                  <a:prstClr val="black"/>
                </a:solidFill>
              </a:endParaRPr>
            </a:p>
          </p:txBody>
        </p:sp>
        <p:sp>
          <p:nvSpPr>
            <p:cNvPr id="19" name="Fluxograma: Disco magnético 18"/>
            <p:cNvSpPr/>
            <p:nvPr/>
          </p:nvSpPr>
          <p:spPr>
            <a:xfrm>
              <a:off x="6886500" y="4253959"/>
              <a:ext cx="1512168"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2800" b="1" dirty="0">
                  <a:solidFill>
                    <a:prstClr val="black"/>
                  </a:solidFill>
                </a:rPr>
                <a:t>+</a:t>
              </a:r>
              <a:endParaRPr lang="pt-BR" sz="1800" b="1" dirty="0">
                <a:solidFill>
                  <a:prstClr val="black"/>
                </a:solidFill>
              </a:endParaRPr>
            </a:p>
          </p:txBody>
        </p:sp>
      </p:gr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7629">
            <a:off x="2410255" y="448844"/>
            <a:ext cx="55911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2195736" y="-315416"/>
            <a:ext cx="2848329" cy="59005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sz="1800" dirty="0">
              <a:solidFill>
                <a:prstClr val="white"/>
              </a:solidFill>
            </a:endParaRPr>
          </a:p>
        </p:txBody>
      </p:sp>
    </p:spTree>
    <p:extLst>
      <p:ext uri="{BB962C8B-B14F-4D97-AF65-F5344CB8AC3E}">
        <p14:creationId xmlns:p14="http://schemas.microsoft.com/office/powerpoint/2010/main" val="2163700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6818358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08" name="think-cell Slide" r:id="rId6" imgW="360" imgH="360" progId="">
                  <p:embed/>
                </p:oleObj>
              </mc:Choice>
              <mc:Fallback>
                <p:oleObj name="think-cell Slide" r:id="rId6" imgW="360" imgH="360" progId="">
                  <p:embed/>
                  <p:pic>
                    <p:nvPicPr>
                      <p:cNvPr id="0" name="Picture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Stress &amp; Cansaço</a:t>
            </a:r>
            <a:endParaRPr lang="pt-BR" sz="3600" b="1" dirty="0">
              <a:latin typeface="Calibri" pitchFamily="34" charset="0"/>
            </a:endParaRPr>
          </a:p>
        </p:txBody>
      </p:sp>
      <p:cxnSp>
        <p:nvCxnSpPr>
          <p:cNvPr id="7" name="Conector reto 6"/>
          <p:cNvCxnSpPr/>
          <p:nvPr/>
        </p:nvCxnSpPr>
        <p:spPr>
          <a:xfrm>
            <a:off x="323528" y="833537"/>
            <a:ext cx="6940550" cy="3175"/>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405880" y="1124744"/>
            <a:ext cx="7344816" cy="4278094"/>
          </a:xfrm>
          <a:prstGeom prst="rect">
            <a:avLst/>
          </a:prstGeom>
          <a:noFill/>
        </p:spPr>
        <p:txBody>
          <a:bodyPr wrap="square" rtlCol="0">
            <a:spAutoFit/>
          </a:bodyPr>
          <a:lstStyle/>
          <a:p>
            <a:pPr algn="just"/>
            <a:r>
              <a:rPr lang="pt-BR" sz="1600" u="sng" dirty="0" smtClean="0"/>
              <a:t>STRESS</a:t>
            </a:r>
          </a:p>
          <a:p>
            <a:pPr algn="just"/>
            <a:endParaRPr lang="pt-BR" sz="1600" dirty="0"/>
          </a:p>
          <a:p>
            <a:pPr algn="just"/>
            <a:r>
              <a:rPr lang="pt-BR" sz="1600" dirty="0"/>
              <a:t>Do ponto de vista humano, o estresse resultante da imposição de qualquer exigência ou um conjunto de exigências que nos obrigam a reagir, adaptar ou se comportar de uma maneira particular, a fim de lidar com ou satisfazê-los. Até certo ponto, essas demandas são estimulante e útil, mas se as exigências estão além da nossa capacidade pessoal para lidar com eles, o estresse resultante é um problema.</a:t>
            </a:r>
          </a:p>
          <a:p>
            <a:pPr algn="just"/>
            <a:r>
              <a:rPr lang="pt-BR" sz="1600" dirty="0" smtClean="0"/>
              <a:t>Fonte </a:t>
            </a:r>
            <a:r>
              <a:rPr lang="pt-BR" sz="1600" dirty="0"/>
              <a:t>(</a:t>
            </a:r>
            <a:r>
              <a:rPr lang="pt-BR" sz="1600" u="sng" dirty="0">
                <a:solidFill>
                  <a:srgbClr val="00B0F0"/>
                </a:solidFill>
                <a:hlinkClick r:id="rId8"/>
              </a:rPr>
              <a:t>http://www.crewresourcemanagement.net/5/31.html</a:t>
            </a:r>
            <a:r>
              <a:rPr lang="pt-BR" sz="1600" dirty="0"/>
              <a:t>)</a:t>
            </a:r>
          </a:p>
          <a:p>
            <a:pPr algn="just"/>
            <a:endParaRPr lang="pt-BR" sz="1600" dirty="0" smtClean="0"/>
          </a:p>
          <a:p>
            <a:pPr algn="just"/>
            <a:r>
              <a:rPr lang="pt-BR" sz="1600" u="sng" dirty="0"/>
              <a:t>CANSAÇO</a:t>
            </a:r>
          </a:p>
          <a:p>
            <a:pPr algn="just"/>
            <a:endParaRPr lang="pt-BR" sz="1600" dirty="0"/>
          </a:p>
          <a:p>
            <a:pPr algn="just"/>
            <a:r>
              <a:rPr lang="pt-BR" sz="1600" dirty="0"/>
              <a:t>Estado físico ou mental de quem se cansou, de quem está </a:t>
            </a:r>
            <a:r>
              <a:rPr lang="pt-BR" sz="1600" dirty="0" smtClean="0"/>
              <a:t>sem </a:t>
            </a:r>
            <a:r>
              <a:rPr lang="pt-BR" sz="1600" dirty="0"/>
              <a:t>energia, </a:t>
            </a:r>
            <a:r>
              <a:rPr lang="pt-BR" sz="1600" dirty="0" smtClean="0"/>
              <a:t>disposição </a:t>
            </a:r>
            <a:r>
              <a:rPr lang="pt-BR" sz="1600" dirty="0"/>
              <a:t>ou de concentração, por ter feito grande esforço ou devido a </a:t>
            </a:r>
            <a:r>
              <a:rPr lang="pt-BR" sz="1600" dirty="0" smtClean="0"/>
              <a:t>doença</a:t>
            </a:r>
            <a:r>
              <a:rPr lang="pt-BR" sz="1600" dirty="0"/>
              <a:t>.</a:t>
            </a:r>
          </a:p>
          <a:p>
            <a:pPr algn="just"/>
            <a:r>
              <a:rPr lang="pt-BR" sz="1600" dirty="0"/>
              <a:t>(Fonte: </a:t>
            </a:r>
            <a:r>
              <a:rPr lang="pt-BR" sz="1600" u="sng" dirty="0">
                <a:solidFill>
                  <a:srgbClr val="00B0F0"/>
                </a:solidFill>
                <a:hlinkClick r:id="rId9"/>
              </a:rPr>
              <a:t>http://aulete.uol.com.br</a:t>
            </a:r>
            <a:r>
              <a:rPr lang="pt-BR" sz="1600" u="sng" dirty="0">
                <a:hlinkClick r:id="rId9"/>
              </a:rPr>
              <a:t>/</a:t>
            </a:r>
            <a:r>
              <a:rPr lang="pt-BR" sz="1600" dirty="0"/>
              <a:t>)           </a:t>
            </a:r>
          </a:p>
          <a:p>
            <a:pPr algn="just"/>
            <a:r>
              <a:rPr lang="pt-BR" sz="1600" dirty="0"/>
              <a:t>  </a:t>
            </a:r>
          </a:p>
        </p:txBody>
      </p:sp>
    </p:spTree>
    <p:custDataLst>
      <p:tags r:id="rId2"/>
    </p:custDataLst>
    <p:extLst>
      <p:ext uri="{BB962C8B-B14F-4D97-AF65-F5344CB8AC3E}">
        <p14:creationId xmlns:p14="http://schemas.microsoft.com/office/powerpoint/2010/main" val="411772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187624" y="274638"/>
            <a:ext cx="7746064" cy="6034682"/>
            <a:chOff x="1187624" y="274638"/>
            <a:chExt cx="7746064" cy="6034682"/>
          </a:xfrm>
        </p:grpSpPr>
        <p:sp>
          <p:nvSpPr>
            <p:cNvPr id="5" name="Título 1"/>
            <p:cNvSpPr txBox="1">
              <a:spLocks/>
            </p:cNvSpPr>
            <p:nvPr/>
          </p:nvSpPr>
          <p:spPr>
            <a:xfrm>
              <a:off x="1187624" y="274638"/>
              <a:ext cx="77460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pt-BR" dirty="0">
                <a:solidFill>
                  <a:srgbClr val="1F497D">
                    <a:lumMod val="50000"/>
                  </a:srgbClr>
                </a:solidFill>
              </a:endParaRPr>
            </a:p>
          </p:txBody>
        </p:sp>
        <p:pic>
          <p:nvPicPr>
            <p:cNvPr id="2052" name="Picture 4" descr="C:\Users\RAUL\AppData\Local\Microsoft\Windows\Temporary Internet Files\Content.IE5\HRFU6JSW\MP9004092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88032"/>
              <a:ext cx="7746064" cy="6021288"/>
            </a:xfrm>
            <a:prstGeom prst="rect">
              <a:avLst/>
            </a:prstGeom>
            <a:noFill/>
            <a:extLst>
              <a:ext uri="{909E8E84-426E-40DD-AFC4-6F175D3DCCD1}">
                <a14:hiddenFill xmlns:a14="http://schemas.microsoft.com/office/drawing/2010/main">
                  <a:solidFill>
                    <a:srgbClr val="FFFFFF"/>
                  </a:solidFill>
                </a14:hiddenFill>
              </a:ext>
            </a:extLst>
          </p:spPr>
        </p:pic>
        <p:sp>
          <p:nvSpPr>
            <p:cNvPr id="17" name="Fluxograma: Disco magnético 16"/>
            <p:cNvSpPr/>
            <p:nvPr/>
          </p:nvSpPr>
          <p:spPr>
            <a:xfrm>
              <a:off x="1547664" y="4005064"/>
              <a:ext cx="1800200"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SEGURANÇA</a:t>
              </a:r>
              <a:endParaRPr lang="pt-BR" sz="1800" b="1" dirty="0">
                <a:solidFill>
                  <a:prstClr val="black"/>
                </a:solidFill>
              </a:endParaRPr>
            </a:p>
          </p:txBody>
        </p:sp>
        <p:sp>
          <p:nvSpPr>
            <p:cNvPr id="23" name="Fluxograma: Disco magnético 22"/>
            <p:cNvSpPr/>
            <p:nvPr/>
          </p:nvSpPr>
          <p:spPr>
            <a:xfrm>
              <a:off x="6516216" y="4149080"/>
              <a:ext cx="2134294"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PRODUTIVIDADE</a:t>
              </a:r>
              <a:endParaRPr lang="pt-BR" sz="1800" b="1" dirty="0">
                <a:solidFill>
                  <a:prstClr val="black"/>
                </a:solidFill>
              </a:endParaRPr>
            </a:p>
          </p:txBody>
        </p:sp>
        <p:sp>
          <p:nvSpPr>
            <p:cNvPr id="8" name="Fluxograma: Disco magnético 7"/>
            <p:cNvSpPr/>
            <p:nvPr/>
          </p:nvSpPr>
          <p:spPr>
            <a:xfrm>
              <a:off x="6994326" y="3422719"/>
              <a:ext cx="1512168"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3200" b="1" dirty="0" smtClean="0">
                  <a:solidFill>
                    <a:prstClr val="black"/>
                  </a:solidFill>
                </a:rPr>
                <a:t>+</a:t>
              </a:r>
              <a:endParaRPr lang="pt-BR" sz="3200" b="1" dirty="0">
                <a:solidFill>
                  <a:prstClr val="black"/>
                </a:solidFill>
              </a:endParaRPr>
            </a:p>
          </p:txBody>
        </p:sp>
        <p:sp>
          <p:nvSpPr>
            <p:cNvPr id="9" name="Fluxograma: Disco magnético 8"/>
            <p:cNvSpPr/>
            <p:nvPr/>
          </p:nvSpPr>
          <p:spPr>
            <a:xfrm>
              <a:off x="1691680" y="3286100"/>
              <a:ext cx="1512168" cy="1008112"/>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800" b="1" dirty="0" smtClean="0">
                  <a:solidFill>
                    <a:prstClr val="black"/>
                  </a:solidFill>
                </a:rPr>
                <a:t>FRMS</a:t>
              </a:r>
              <a:endParaRPr lang="pt-BR" sz="1800" b="1" dirty="0">
                <a:solidFill>
                  <a:prstClr val="black"/>
                </a:solidFill>
              </a:endParaRPr>
            </a:p>
          </p:txBody>
        </p:sp>
      </p:grpSp>
    </p:spTree>
    <p:extLst>
      <p:ext uri="{BB962C8B-B14F-4D97-AF65-F5344CB8AC3E}">
        <p14:creationId xmlns:p14="http://schemas.microsoft.com/office/powerpoint/2010/main" val="823504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FRMS no Mundo</a:t>
            </a:r>
            <a:endParaRPr lang="pt-BR" sz="3600" b="1" dirty="0">
              <a:latin typeface="Calibri" pitchFamily="34" charset="0"/>
            </a:endParaRPr>
          </a:p>
        </p:txBody>
      </p:sp>
      <p:cxnSp>
        <p:nvCxnSpPr>
          <p:cNvPr id="6" name="Conector reto 5"/>
          <p:cNvCxnSpPr/>
          <p:nvPr/>
        </p:nvCxnSpPr>
        <p:spPr>
          <a:xfrm>
            <a:off x="282146" y="841215"/>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1" y="1124744"/>
            <a:ext cx="3287889" cy="2464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44236"/>
            <a:ext cx="3686175" cy="231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91" y="4077072"/>
            <a:ext cx="2277313" cy="1947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80" y="4581128"/>
            <a:ext cx="5121634" cy="1120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2931859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144"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Vantagens do FRMS.</a:t>
            </a:r>
            <a:endParaRPr lang="pt-BR" sz="3600" b="1" dirty="0">
              <a:latin typeface="Calibri" pitchFamily="34" charset="0"/>
            </a:endParaRP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241025" y="1700808"/>
            <a:ext cx="8993188" cy="72019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800" dirty="0" smtClean="0"/>
              <a:t>Aumento dos </a:t>
            </a:r>
            <a:r>
              <a:rPr lang="pt-BR" sz="2800" dirty="0" smtClean="0"/>
              <a:t>indicadores de segurança operacional.</a:t>
            </a:r>
          </a:p>
          <a:p>
            <a:pPr marL="342900" indent="-342900">
              <a:lnSpc>
                <a:spcPct val="150000"/>
              </a:lnSpc>
              <a:buFont typeface="Arial" panose="020B0604020202020204" pitchFamily="34" charset="0"/>
              <a:buChar char="•"/>
            </a:pPr>
            <a:r>
              <a:rPr lang="pt-BR" sz="2800" dirty="0" smtClean="0"/>
              <a:t>Redução do absenteísmo</a:t>
            </a:r>
          </a:p>
          <a:p>
            <a:pPr marL="342900" indent="-342900">
              <a:lnSpc>
                <a:spcPct val="150000"/>
              </a:lnSpc>
              <a:buFont typeface="Arial" panose="020B0604020202020204" pitchFamily="34" charset="0"/>
              <a:buChar char="•"/>
            </a:pPr>
            <a:r>
              <a:rPr lang="pt-BR" sz="2800" dirty="0" smtClean="0"/>
              <a:t>Aumento da produtividade</a:t>
            </a:r>
          </a:p>
          <a:p>
            <a:pPr marL="342900" indent="-342900">
              <a:lnSpc>
                <a:spcPct val="150000"/>
              </a:lnSpc>
              <a:buFont typeface="Arial" panose="020B0604020202020204" pitchFamily="34" charset="0"/>
              <a:buChar char="•"/>
            </a:pPr>
            <a:r>
              <a:rPr lang="pt-BR" sz="2800" dirty="0" smtClean="0"/>
              <a:t>Melhoria do Clima Organizacional</a:t>
            </a:r>
          </a:p>
          <a:p>
            <a:pPr marL="342900" indent="-342900">
              <a:lnSpc>
                <a:spcPct val="150000"/>
              </a:lnSpc>
              <a:buFont typeface="Arial" panose="020B0604020202020204" pitchFamily="34" charset="0"/>
              <a:buChar char="•"/>
            </a:pPr>
            <a:r>
              <a:rPr lang="pt-BR" sz="2800" dirty="0" smtClean="0"/>
              <a:t>Melhoria na vida social e de Saúde do tripulante</a:t>
            </a:r>
          </a:p>
          <a:p>
            <a:pPr marL="342900" indent="-342900">
              <a:lnSpc>
                <a:spcPct val="150000"/>
              </a:lnSpc>
              <a:buFont typeface="Arial" panose="020B0604020202020204" pitchFamily="34" charset="0"/>
              <a:buChar char="•"/>
            </a:pPr>
            <a:endParaRPr lang="pt-BR" sz="2800" dirty="0"/>
          </a:p>
          <a:p>
            <a:pPr>
              <a:lnSpc>
                <a:spcPct val="150000"/>
              </a:lnSpc>
            </a:pPr>
            <a:endParaRPr lang="pt-BR" sz="2800" dirty="0" smtClean="0"/>
          </a:p>
          <a:p>
            <a:pPr marL="342900" indent="-342900">
              <a:lnSpc>
                <a:spcPct val="150000"/>
              </a:lnSpc>
              <a:buFont typeface="Arial" panose="020B0604020202020204" pitchFamily="34" charset="0"/>
              <a:buChar char="•"/>
            </a:pPr>
            <a:endParaRPr lang="pt-BR" sz="2800" dirty="0"/>
          </a:p>
          <a:p>
            <a:pPr marL="342900" indent="-342900">
              <a:lnSpc>
                <a:spcPct val="150000"/>
              </a:lnSpc>
              <a:buFont typeface="Arial" panose="020B0604020202020204" pitchFamily="34" charset="0"/>
              <a:buChar char="•"/>
            </a:pPr>
            <a:endParaRPr lang="pt-BR" sz="2800" dirty="0"/>
          </a:p>
          <a:p>
            <a:pPr marL="342900" indent="-342900">
              <a:lnSpc>
                <a:spcPct val="150000"/>
              </a:lnSpc>
              <a:buFont typeface="Arial" panose="020B0604020202020204" pitchFamily="34" charset="0"/>
              <a:buChar char="•"/>
            </a:pPr>
            <a:endParaRPr lang="pt-BR" sz="2800" dirty="0"/>
          </a:p>
          <a:p>
            <a:pPr marL="342900" indent="-342900">
              <a:lnSpc>
                <a:spcPct val="150000"/>
              </a:lnSpc>
              <a:buFont typeface="Arial" panose="020B0604020202020204" pitchFamily="34" charset="0"/>
              <a:buChar char="•"/>
            </a:pPr>
            <a:endParaRPr lang="en-US" sz="2800" dirty="0"/>
          </a:p>
        </p:txBody>
      </p:sp>
    </p:spTree>
    <p:custDataLst>
      <p:tags r:id="rId2"/>
    </p:custDataLst>
    <p:extLst>
      <p:ext uri="{BB962C8B-B14F-4D97-AF65-F5344CB8AC3E}">
        <p14:creationId xmlns:p14="http://schemas.microsoft.com/office/powerpoint/2010/main" val="380250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solidFill>
                  <a:srgbClr val="7F7F7F"/>
                </a:solidFill>
                <a:latin typeface="Calibri" pitchFamily="34" charset="0"/>
              </a:rPr>
              <a:t>Responsabilidade Compartilhada</a:t>
            </a:r>
            <a:endParaRPr lang="pt-BR" sz="3600" b="1" dirty="0">
              <a:solidFill>
                <a:srgbClr val="7F7F7F"/>
              </a:solidFill>
              <a:latin typeface="Calibri" pitchFamily="34" charset="0"/>
            </a:endParaRPr>
          </a:p>
        </p:txBody>
      </p:sp>
      <p:cxnSp>
        <p:nvCxnSpPr>
          <p:cNvPr id="83" name="Conector reto 82"/>
          <p:cNvCxnSpPr/>
          <p:nvPr/>
        </p:nvCxnSpPr>
        <p:spPr>
          <a:xfrm>
            <a:off x="332941" y="836712"/>
            <a:ext cx="6940550" cy="3175"/>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086" name="Conector reto 3085"/>
          <p:cNvCxnSpPr>
            <a:stCxn id="47" idx="3"/>
            <a:endCxn id="46" idx="1"/>
          </p:cNvCxnSpPr>
          <p:nvPr/>
        </p:nvCxnSpPr>
        <p:spPr>
          <a:xfrm flipV="1">
            <a:off x="3571164" y="2034388"/>
            <a:ext cx="21602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Conector reto 3089"/>
          <p:cNvCxnSpPr>
            <a:stCxn id="47" idx="0"/>
            <a:endCxn id="4" idx="2"/>
          </p:cNvCxnSpPr>
          <p:nvPr/>
        </p:nvCxnSpPr>
        <p:spPr>
          <a:xfrm flipV="1">
            <a:off x="3031104" y="1622527"/>
            <a:ext cx="0" cy="181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Conector reto 3093"/>
          <p:cNvCxnSpPr>
            <a:stCxn id="47" idx="3"/>
            <a:endCxn id="42" idx="1"/>
          </p:cNvCxnSpPr>
          <p:nvPr/>
        </p:nvCxnSpPr>
        <p:spPr>
          <a:xfrm flipV="1">
            <a:off x="3571164" y="1391695"/>
            <a:ext cx="216024" cy="64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Conector reto 3096"/>
          <p:cNvCxnSpPr>
            <a:endCxn id="78" idx="3"/>
          </p:cNvCxnSpPr>
          <p:nvPr/>
        </p:nvCxnSpPr>
        <p:spPr>
          <a:xfrm flipH="1">
            <a:off x="1458107" y="3321173"/>
            <a:ext cx="1277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Conector reto 3100"/>
          <p:cNvCxnSpPr>
            <a:stCxn id="77" idx="0"/>
            <a:endCxn id="75" idx="2"/>
          </p:cNvCxnSpPr>
          <p:nvPr/>
        </p:nvCxnSpPr>
        <p:spPr>
          <a:xfrm flipH="1" flipV="1">
            <a:off x="873945" y="2873468"/>
            <a:ext cx="1218160" cy="188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5" name="Conector reto 3104"/>
          <p:cNvCxnSpPr>
            <a:endCxn id="76" idx="2"/>
          </p:cNvCxnSpPr>
          <p:nvPr/>
        </p:nvCxnSpPr>
        <p:spPr>
          <a:xfrm>
            <a:off x="2092104" y="2939770"/>
            <a:ext cx="1" cy="26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Conector reto 3106"/>
          <p:cNvCxnSpPr>
            <a:stCxn id="77" idx="2"/>
            <a:endCxn id="81" idx="0"/>
          </p:cNvCxnSpPr>
          <p:nvPr/>
        </p:nvCxnSpPr>
        <p:spPr>
          <a:xfrm>
            <a:off x="2092105" y="3523546"/>
            <a:ext cx="903" cy="77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Conector reto 3108"/>
          <p:cNvCxnSpPr>
            <a:stCxn id="77" idx="2"/>
            <a:endCxn id="80" idx="0"/>
          </p:cNvCxnSpPr>
          <p:nvPr/>
        </p:nvCxnSpPr>
        <p:spPr>
          <a:xfrm flipH="1">
            <a:off x="879750" y="3523546"/>
            <a:ext cx="1212355" cy="169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362545" y="5805263"/>
            <a:ext cx="2390619" cy="276999"/>
          </a:xfrm>
          <a:prstGeom prst="rect">
            <a:avLst/>
          </a:prstGeom>
          <a:noFill/>
        </p:spPr>
        <p:txBody>
          <a:bodyPr wrap="square" rtlCol="0">
            <a:spAutoFit/>
          </a:bodyPr>
          <a:lstStyle/>
          <a:p>
            <a:r>
              <a:rPr lang="pt-BR" sz="1200" dirty="0" err="1" smtClean="0">
                <a:latin typeface="+mj-lt"/>
              </a:rPr>
              <a:t>Adapted</a:t>
            </a:r>
            <a:r>
              <a:rPr lang="pt-BR" sz="1200" dirty="0" smtClean="0">
                <a:latin typeface="+mj-lt"/>
              </a:rPr>
              <a:t> </a:t>
            </a:r>
            <a:r>
              <a:rPr lang="pt-BR" sz="1200" dirty="0" err="1" smtClean="0">
                <a:latin typeface="+mj-lt"/>
              </a:rPr>
              <a:t>from</a:t>
            </a:r>
            <a:r>
              <a:rPr lang="pt-BR" sz="1200" dirty="0" smtClean="0">
                <a:latin typeface="+mj-lt"/>
              </a:rPr>
              <a:t> Sutton et al. (2003)</a:t>
            </a:r>
            <a:endParaRPr lang="pt-BR" sz="1200" dirty="0">
              <a:latin typeface="+mj-lt"/>
            </a:endParaRPr>
          </a:p>
        </p:txBody>
      </p:sp>
      <p:grpSp>
        <p:nvGrpSpPr>
          <p:cNvPr id="3116" name="Grupo 3115"/>
          <p:cNvGrpSpPr/>
          <p:nvPr/>
        </p:nvGrpSpPr>
        <p:grpSpPr>
          <a:xfrm>
            <a:off x="249910" y="1062165"/>
            <a:ext cx="8552037" cy="4760232"/>
            <a:chOff x="249910" y="1062165"/>
            <a:chExt cx="8552037" cy="4760232"/>
          </a:xfrm>
        </p:grpSpPr>
        <p:grpSp>
          <p:nvGrpSpPr>
            <p:cNvPr id="3076" name="Grupo 3075"/>
            <p:cNvGrpSpPr/>
            <p:nvPr/>
          </p:nvGrpSpPr>
          <p:grpSpPr>
            <a:xfrm>
              <a:off x="250825" y="1062165"/>
              <a:ext cx="8551122" cy="4760232"/>
              <a:chOff x="-18682" y="1062165"/>
              <a:chExt cx="8551122" cy="4760232"/>
            </a:xfrm>
          </p:grpSpPr>
          <p:sp>
            <p:nvSpPr>
              <p:cNvPr id="74" name="Retângulo 73"/>
              <p:cNvSpPr/>
              <p:nvPr/>
            </p:nvSpPr>
            <p:spPr>
              <a:xfrm>
                <a:off x="-18682" y="2444573"/>
                <a:ext cx="2448272" cy="2072554"/>
              </a:xfrm>
              <a:prstGeom prst="rect">
                <a:avLst/>
              </a:prstGeom>
              <a:solidFill>
                <a:srgbClr val="FF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CaixaDeTexto 74"/>
              <p:cNvSpPr txBox="1"/>
              <p:nvPr/>
            </p:nvSpPr>
            <p:spPr>
              <a:xfrm>
                <a:off x="20275" y="2596469"/>
                <a:ext cx="1168325" cy="276999"/>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Duração</a:t>
                </a:r>
              </a:p>
            </p:txBody>
          </p:sp>
          <p:sp>
            <p:nvSpPr>
              <p:cNvPr id="78" name="CaixaDeTexto 77"/>
              <p:cNvSpPr txBox="1"/>
              <p:nvPr/>
            </p:nvSpPr>
            <p:spPr>
              <a:xfrm>
                <a:off x="20275" y="3182674"/>
                <a:ext cx="1168325" cy="276999"/>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Rotação</a:t>
                </a:r>
              </a:p>
            </p:txBody>
          </p:sp>
          <p:sp>
            <p:nvSpPr>
              <p:cNvPr id="80" name="CaixaDeTexto 79"/>
              <p:cNvSpPr txBox="1"/>
              <p:nvPr/>
            </p:nvSpPr>
            <p:spPr>
              <a:xfrm>
                <a:off x="26080" y="3693052"/>
                <a:ext cx="1168325" cy="646331"/>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Descanso dentro da chave de voos </a:t>
                </a:r>
              </a:p>
            </p:txBody>
          </p:sp>
          <p:grpSp>
            <p:nvGrpSpPr>
              <p:cNvPr id="3074" name="Grupo 3073"/>
              <p:cNvGrpSpPr/>
              <p:nvPr/>
            </p:nvGrpSpPr>
            <p:grpSpPr>
              <a:xfrm>
                <a:off x="156344" y="1062165"/>
                <a:ext cx="8376096" cy="4760232"/>
                <a:chOff x="156344" y="1062165"/>
                <a:chExt cx="8376096" cy="4760232"/>
              </a:xfrm>
            </p:grpSpPr>
            <p:sp>
              <p:nvSpPr>
                <p:cNvPr id="53" name="CaixaDeTexto 52"/>
                <p:cNvSpPr txBox="1"/>
                <p:nvPr/>
              </p:nvSpPr>
              <p:spPr>
                <a:xfrm>
                  <a:off x="7199985" y="2482863"/>
                  <a:ext cx="1332455"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Tempo de Reação</a:t>
                  </a:r>
                  <a:endParaRPr lang="pt-BR" sz="1200" dirty="0">
                    <a:latin typeface="+mj-lt"/>
                  </a:endParaRPr>
                </a:p>
              </p:txBody>
            </p:sp>
            <p:grpSp>
              <p:nvGrpSpPr>
                <p:cNvPr id="3073" name="Grupo 3072"/>
                <p:cNvGrpSpPr/>
                <p:nvPr/>
              </p:nvGrpSpPr>
              <p:grpSpPr>
                <a:xfrm>
                  <a:off x="156344" y="1062165"/>
                  <a:ext cx="8045341" cy="4760232"/>
                  <a:chOff x="156344" y="1062165"/>
                  <a:chExt cx="8045341" cy="4760232"/>
                </a:xfrm>
              </p:grpSpPr>
              <p:cxnSp>
                <p:nvCxnSpPr>
                  <p:cNvPr id="14" name="Conector de seta reta 13"/>
                  <p:cNvCxnSpPr>
                    <a:stCxn id="3" idx="3"/>
                  </p:cNvCxnSpPr>
                  <p:nvPr/>
                </p:nvCxnSpPr>
                <p:spPr>
                  <a:xfrm flipV="1">
                    <a:off x="5076056" y="2762302"/>
                    <a:ext cx="432047" cy="7782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a:stCxn id="3" idx="3"/>
                  </p:cNvCxnSpPr>
                  <p:nvPr/>
                </p:nvCxnSpPr>
                <p:spPr>
                  <a:xfrm flipV="1">
                    <a:off x="5076056" y="3540512"/>
                    <a:ext cx="504056"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3" idx="3"/>
                  </p:cNvCxnSpPr>
                  <p:nvPr/>
                </p:nvCxnSpPr>
                <p:spPr>
                  <a:xfrm>
                    <a:off x="5076056" y="3540513"/>
                    <a:ext cx="455314" cy="6862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077" name="Grupo 3076"/>
                  <p:cNvGrpSpPr/>
                  <p:nvPr/>
                </p:nvGrpSpPr>
                <p:grpSpPr>
                  <a:xfrm>
                    <a:off x="5479629" y="2277766"/>
                    <a:ext cx="1108594" cy="484536"/>
                    <a:chOff x="5479630" y="2554419"/>
                    <a:chExt cx="1108594" cy="484536"/>
                  </a:xfrm>
                </p:grpSpPr>
                <p:sp>
                  <p:nvSpPr>
                    <p:cNvPr id="24" name="Retângulo 23"/>
                    <p:cNvSpPr/>
                    <p:nvPr/>
                  </p:nvSpPr>
                  <p:spPr>
                    <a:xfrm>
                      <a:off x="5479630" y="2554419"/>
                      <a:ext cx="1108593" cy="484536"/>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p:cNvSpPr txBox="1"/>
                    <p:nvPr/>
                  </p:nvSpPr>
                  <p:spPr>
                    <a:xfrm>
                      <a:off x="5508104" y="2574850"/>
                      <a:ext cx="1080120" cy="461665"/>
                    </a:xfrm>
                    <a:prstGeom prst="rect">
                      <a:avLst/>
                    </a:prstGeom>
                    <a:solidFill>
                      <a:srgbClr val="00B050"/>
                    </a:solidFill>
                  </p:spPr>
                  <p:txBody>
                    <a:bodyPr wrap="square" rtlCol="0">
                      <a:spAutoFit/>
                    </a:bodyPr>
                    <a:lstStyle/>
                    <a:p>
                      <a:pPr algn="ctr"/>
                      <a:r>
                        <a:rPr lang="pt-BR" sz="1200" dirty="0" smtClean="0">
                          <a:solidFill>
                            <a:schemeClr val="bg1"/>
                          </a:solidFill>
                          <a:latin typeface="+mj-lt"/>
                        </a:rPr>
                        <a:t>Performance Humana</a:t>
                      </a:r>
                      <a:endParaRPr lang="pt-BR" sz="1200" dirty="0">
                        <a:solidFill>
                          <a:schemeClr val="bg1"/>
                        </a:solidFill>
                        <a:latin typeface="+mj-lt"/>
                      </a:endParaRPr>
                    </a:p>
                  </p:txBody>
                </p:sp>
              </p:grpSp>
              <p:grpSp>
                <p:nvGrpSpPr>
                  <p:cNvPr id="39" name="Grupo 38"/>
                  <p:cNvGrpSpPr/>
                  <p:nvPr/>
                </p:nvGrpSpPr>
                <p:grpSpPr>
                  <a:xfrm>
                    <a:off x="5580112" y="3292714"/>
                    <a:ext cx="1108594" cy="484536"/>
                    <a:chOff x="5479630" y="2554419"/>
                    <a:chExt cx="1108594" cy="484536"/>
                  </a:xfrm>
                </p:grpSpPr>
                <p:sp>
                  <p:nvSpPr>
                    <p:cNvPr id="40" name="Retângulo 39"/>
                    <p:cNvSpPr/>
                    <p:nvPr/>
                  </p:nvSpPr>
                  <p:spPr>
                    <a:xfrm>
                      <a:off x="5479630" y="2554419"/>
                      <a:ext cx="1108593" cy="484536"/>
                    </a:xfrm>
                    <a:prstGeom prst="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p:cNvSpPr txBox="1"/>
                    <p:nvPr/>
                  </p:nvSpPr>
                  <p:spPr>
                    <a:xfrm>
                      <a:off x="5508104" y="2574850"/>
                      <a:ext cx="1080120" cy="461665"/>
                    </a:xfrm>
                    <a:prstGeom prst="rect">
                      <a:avLst/>
                    </a:prstGeom>
                    <a:solidFill>
                      <a:srgbClr val="7030A0"/>
                    </a:solidFill>
                  </p:spPr>
                  <p:txBody>
                    <a:bodyPr wrap="square" rtlCol="0">
                      <a:spAutoFit/>
                    </a:bodyPr>
                    <a:lstStyle/>
                    <a:p>
                      <a:pPr algn="ctr"/>
                      <a:r>
                        <a:rPr lang="pt-BR" sz="1200" dirty="0" smtClean="0">
                          <a:solidFill>
                            <a:schemeClr val="bg1"/>
                          </a:solidFill>
                          <a:latin typeface="+mj-lt"/>
                        </a:rPr>
                        <a:t>Performance Operacional</a:t>
                      </a:r>
                      <a:endParaRPr lang="pt-BR" sz="1200" dirty="0">
                        <a:solidFill>
                          <a:schemeClr val="bg1"/>
                        </a:solidFill>
                        <a:latin typeface="+mj-lt"/>
                      </a:endParaRPr>
                    </a:p>
                  </p:txBody>
                </p:sp>
              </p:grpSp>
              <p:grpSp>
                <p:nvGrpSpPr>
                  <p:cNvPr id="43" name="Grupo 42"/>
                  <p:cNvGrpSpPr/>
                  <p:nvPr/>
                </p:nvGrpSpPr>
                <p:grpSpPr>
                  <a:xfrm>
                    <a:off x="5531370" y="4226792"/>
                    <a:ext cx="1108594" cy="484536"/>
                    <a:chOff x="5479630" y="2554419"/>
                    <a:chExt cx="1108594" cy="484536"/>
                  </a:xfrm>
                </p:grpSpPr>
                <p:sp>
                  <p:nvSpPr>
                    <p:cNvPr id="44" name="Retângulo 43"/>
                    <p:cNvSpPr/>
                    <p:nvPr/>
                  </p:nvSpPr>
                  <p:spPr>
                    <a:xfrm>
                      <a:off x="5479630" y="2554419"/>
                      <a:ext cx="1108593" cy="484536"/>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CaixaDeTexto 44"/>
                    <p:cNvSpPr txBox="1"/>
                    <p:nvPr/>
                  </p:nvSpPr>
                  <p:spPr>
                    <a:xfrm>
                      <a:off x="5508104" y="2658187"/>
                      <a:ext cx="1080120" cy="276999"/>
                    </a:xfrm>
                    <a:prstGeom prst="rect">
                      <a:avLst/>
                    </a:prstGeom>
                    <a:solidFill>
                      <a:schemeClr val="accent2">
                        <a:lumMod val="75000"/>
                      </a:schemeClr>
                    </a:solidFill>
                  </p:spPr>
                  <p:txBody>
                    <a:bodyPr wrap="square" rtlCol="0">
                      <a:spAutoFit/>
                    </a:bodyPr>
                    <a:lstStyle/>
                    <a:p>
                      <a:pPr algn="ctr"/>
                      <a:r>
                        <a:rPr lang="pt-BR" sz="1200" dirty="0" smtClean="0">
                          <a:solidFill>
                            <a:schemeClr val="bg1"/>
                          </a:solidFill>
                          <a:latin typeface="+mj-lt"/>
                        </a:rPr>
                        <a:t>Saúde</a:t>
                      </a:r>
                      <a:endParaRPr lang="pt-BR" sz="1200" dirty="0">
                        <a:solidFill>
                          <a:schemeClr val="bg1"/>
                        </a:solidFill>
                        <a:latin typeface="+mj-lt"/>
                      </a:endParaRPr>
                    </a:p>
                  </p:txBody>
                </p:sp>
              </p:grpSp>
              <p:sp>
                <p:nvSpPr>
                  <p:cNvPr id="3081" name="CaixaDeTexto 3080"/>
                  <p:cNvSpPr txBox="1"/>
                  <p:nvPr/>
                </p:nvSpPr>
                <p:spPr>
                  <a:xfrm>
                    <a:off x="4933516" y="1752630"/>
                    <a:ext cx="789135"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Memória</a:t>
                    </a:r>
                    <a:endParaRPr lang="pt-BR" sz="1200" dirty="0">
                      <a:latin typeface="+mj-lt"/>
                    </a:endParaRPr>
                  </a:p>
                </p:txBody>
              </p:sp>
              <p:sp>
                <p:nvSpPr>
                  <p:cNvPr id="49" name="CaixaDeTexto 48"/>
                  <p:cNvSpPr txBox="1"/>
                  <p:nvPr/>
                </p:nvSpPr>
                <p:spPr>
                  <a:xfrm>
                    <a:off x="5206808" y="1340768"/>
                    <a:ext cx="789135"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Vigília</a:t>
                    </a:r>
                    <a:endParaRPr lang="pt-BR" sz="1200" dirty="0">
                      <a:latin typeface="+mj-lt"/>
                    </a:endParaRPr>
                  </a:p>
                </p:txBody>
              </p:sp>
              <p:sp>
                <p:nvSpPr>
                  <p:cNvPr id="50" name="CaixaDeTexto 49"/>
                  <p:cNvSpPr txBox="1"/>
                  <p:nvPr/>
                </p:nvSpPr>
                <p:spPr>
                  <a:xfrm>
                    <a:off x="6148646" y="1209294"/>
                    <a:ext cx="745165"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Atenção</a:t>
                    </a:r>
                    <a:endParaRPr lang="pt-BR" sz="1200" dirty="0">
                      <a:latin typeface="+mj-lt"/>
                    </a:endParaRPr>
                  </a:p>
                </p:txBody>
              </p:sp>
              <p:sp>
                <p:nvSpPr>
                  <p:cNvPr id="51" name="CaixaDeTexto 50"/>
                  <p:cNvSpPr txBox="1"/>
                  <p:nvPr/>
                </p:nvSpPr>
                <p:spPr>
                  <a:xfrm>
                    <a:off x="6804248" y="1614131"/>
                    <a:ext cx="1397437"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Tomada de Decisão</a:t>
                    </a:r>
                    <a:endParaRPr lang="pt-BR" sz="1200" dirty="0">
                      <a:latin typeface="+mj-lt"/>
                    </a:endParaRPr>
                  </a:p>
                </p:txBody>
              </p:sp>
              <p:sp>
                <p:nvSpPr>
                  <p:cNvPr id="52" name="CaixaDeTexto 51"/>
                  <p:cNvSpPr txBox="1"/>
                  <p:nvPr/>
                </p:nvSpPr>
                <p:spPr>
                  <a:xfrm>
                    <a:off x="7199400" y="2021198"/>
                    <a:ext cx="1002285" cy="276999"/>
                  </a:xfrm>
                  <a:prstGeom prst="rect">
                    <a:avLst/>
                  </a:prstGeom>
                  <a:solidFill>
                    <a:srgbClr val="92D050"/>
                  </a:solidFill>
                  <a:ln w="3175">
                    <a:solidFill>
                      <a:schemeClr val="tx1"/>
                    </a:solidFill>
                  </a:ln>
                </p:spPr>
                <p:txBody>
                  <a:bodyPr wrap="square" rtlCol="0">
                    <a:spAutoFit/>
                  </a:bodyPr>
                  <a:lstStyle/>
                  <a:p>
                    <a:pPr algn="ctr"/>
                    <a:r>
                      <a:rPr lang="pt-BR" sz="1200" dirty="0" smtClean="0">
                        <a:latin typeface="+mj-lt"/>
                      </a:rPr>
                      <a:t>Consciência</a:t>
                    </a:r>
                    <a:endParaRPr lang="pt-BR" sz="1200" dirty="0">
                      <a:latin typeface="+mj-lt"/>
                    </a:endParaRPr>
                  </a:p>
                </p:txBody>
              </p:sp>
              <p:cxnSp>
                <p:nvCxnSpPr>
                  <p:cNvPr id="3083" name="Conector reto 3082"/>
                  <p:cNvCxnSpPr/>
                  <p:nvPr/>
                </p:nvCxnSpPr>
                <p:spPr>
                  <a:xfrm>
                    <a:off x="5531370" y="2029629"/>
                    <a:ext cx="0" cy="24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Conector reto 3084"/>
                  <p:cNvCxnSpPr/>
                  <p:nvPr/>
                </p:nvCxnSpPr>
                <p:spPr>
                  <a:xfrm>
                    <a:off x="5868144" y="1617767"/>
                    <a:ext cx="0" cy="659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Conector reto 3086"/>
                  <p:cNvCxnSpPr/>
                  <p:nvPr/>
                </p:nvCxnSpPr>
                <p:spPr>
                  <a:xfrm>
                    <a:off x="6375324" y="1486293"/>
                    <a:ext cx="0" cy="791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9" name="Conector reto 3088"/>
                  <p:cNvCxnSpPr/>
                  <p:nvPr/>
                </p:nvCxnSpPr>
                <p:spPr>
                  <a:xfrm flipH="1">
                    <a:off x="6588223" y="1891129"/>
                    <a:ext cx="216025" cy="386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Conector reto 3090"/>
                  <p:cNvCxnSpPr>
                    <a:stCxn id="52" idx="1"/>
                    <a:endCxn id="24" idx="3"/>
                  </p:cNvCxnSpPr>
                  <p:nvPr/>
                </p:nvCxnSpPr>
                <p:spPr>
                  <a:xfrm flipH="1">
                    <a:off x="6588222" y="2159698"/>
                    <a:ext cx="611178" cy="360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Conector reto 3092"/>
                  <p:cNvCxnSpPr>
                    <a:stCxn id="53" idx="1"/>
                  </p:cNvCxnSpPr>
                  <p:nvPr/>
                </p:nvCxnSpPr>
                <p:spPr>
                  <a:xfrm flipH="1" flipV="1">
                    <a:off x="6588222" y="2621362"/>
                    <a:ext cx="61176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CaixaDeTexto 65"/>
                  <p:cNvSpPr txBox="1"/>
                  <p:nvPr/>
                </p:nvSpPr>
                <p:spPr>
                  <a:xfrm>
                    <a:off x="7199398" y="3148928"/>
                    <a:ext cx="868114" cy="276999"/>
                  </a:xfrm>
                  <a:prstGeom prst="rect">
                    <a:avLst/>
                  </a:prstGeom>
                  <a:solidFill>
                    <a:schemeClr val="accent4">
                      <a:lumMod val="60000"/>
                      <a:lumOff val="40000"/>
                    </a:schemeClr>
                  </a:solidFill>
                  <a:ln w="3175">
                    <a:solidFill>
                      <a:schemeClr val="tx1"/>
                    </a:solidFill>
                  </a:ln>
                </p:spPr>
                <p:txBody>
                  <a:bodyPr wrap="square" rtlCol="0">
                    <a:spAutoFit/>
                  </a:bodyPr>
                  <a:lstStyle/>
                  <a:p>
                    <a:pPr algn="ctr"/>
                    <a:r>
                      <a:rPr lang="pt-BR" sz="1200" dirty="0" smtClean="0">
                        <a:latin typeface="+mj-lt"/>
                      </a:rPr>
                      <a:t>Acidentes</a:t>
                    </a:r>
                    <a:endParaRPr lang="pt-BR" sz="1200" dirty="0">
                      <a:latin typeface="+mj-lt"/>
                    </a:endParaRPr>
                  </a:p>
                </p:txBody>
              </p:sp>
              <p:sp>
                <p:nvSpPr>
                  <p:cNvPr id="67" name="CaixaDeTexto 66"/>
                  <p:cNvSpPr txBox="1"/>
                  <p:nvPr/>
                </p:nvSpPr>
                <p:spPr>
                  <a:xfrm>
                    <a:off x="7199397" y="3600720"/>
                    <a:ext cx="1002288" cy="276999"/>
                  </a:xfrm>
                  <a:prstGeom prst="rect">
                    <a:avLst/>
                  </a:prstGeom>
                  <a:solidFill>
                    <a:schemeClr val="accent4">
                      <a:lumMod val="60000"/>
                      <a:lumOff val="40000"/>
                    </a:schemeClr>
                  </a:solidFill>
                  <a:ln w="3175">
                    <a:solidFill>
                      <a:schemeClr val="tx1"/>
                    </a:solidFill>
                  </a:ln>
                </p:spPr>
                <p:txBody>
                  <a:bodyPr wrap="square" rtlCol="0">
                    <a:spAutoFit/>
                  </a:bodyPr>
                  <a:lstStyle/>
                  <a:p>
                    <a:pPr algn="ctr"/>
                    <a:r>
                      <a:rPr lang="pt-BR" sz="1200" dirty="0" smtClean="0">
                        <a:latin typeface="+mj-lt"/>
                      </a:rPr>
                      <a:t>Absenteísmo</a:t>
                    </a:r>
                    <a:endParaRPr lang="pt-BR" sz="1200" dirty="0">
                      <a:latin typeface="+mj-lt"/>
                    </a:endParaRPr>
                  </a:p>
                </p:txBody>
              </p:sp>
              <p:sp>
                <p:nvSpPr>
                  <p:cNvPr id="68" name="CaixaDeTexto 67"/>
                  <p:cNvSpPr txBox="1"/>
                  <p:nvPr/>
                </p:nvSpPr>
                <p:spPr>
                  <a:xfrm>
                    <a:off x="7199985" y="4053561"/>
                    <a:ext cx="789135" cy="276999"/>
                  </a:xfrm>
                  <a:prstGeom prst="rect">
                    <a:avLst/>
                  </a:prstGeom>
                  <a:solidFill>
                    <a:schemeClr val="accent4">
                      <a:lumMod val="60000"/>
                      <a:lumOff val="40000"/>
                    </a:schemeClr>
                  </a:solidFill>
                  <a:ln w="3175">
                    <a:solidFill>
                      <a:schemeClr val="tx1"/>
                    </a:solidFill>
                  </a:ln>
                </p:spPr>
                <p:txBody>
                  <a:bodyPr wrap="square" rtlCol="0">
                    <a:spAutoFit/>
                  </a:bodyPr>
                  <a:lstStyle/>
                  <a:p>
                    <a:pPr algn="ctr"/>
                    <a:r>
                      <a:rPr lang="pt-BR" sz="1200" dirty="0" smtClean="0">
                        <a:latin typeface="+mj-lt"/>
                      </a:rPr>
                      <a:t>Custo</a:t>
                    </a:r>
                    <a:endParaRPr lang="pt-BR" sz="1200" dirty="0">
                      <a:latin typeface="+mj-lt"/>
                    </a:endParaRPr>
                  </a:p>
                </p:txBody>
              </p:sp>
              <p:cxnSp>
                <p:nvCxnSpPr>
                  <p:cNvPr id="3095" name="Conector reto 3094"/>
                  <p:cNvCxnSpPr>
                    <a:stCxn id="40" idx="3"/>
                    <a:endCxn id="66" idx="1"/>
                  </p:cNvCxnSpPr>
                  <p:nvPr/>
                </p:nvCxnSpPr>
                <p:spPr>
                  <a:xfrm flipV="1">
                    <a:off x="6688705" y="3287428"/>
                    <a:ext cx="510693" cy="247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Conector reto 3097"/>
                  <p:cNvCxnSpPr>
                    <a:stCxn id="67" idx="1"/>
                    <a:endCxn id="40" idx="3"/>
                  </p:cNvCxnSpPr>
                  <p:nvPr/>
                </p:nvCxnSpPr>
                <p:spPr>
                  <a:xfrm flipH="1" flipV="1">
                    <a:off x="6688705" y="3534982"/>
                    <a:ext cx="510692" cy="204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Conector reto 3099"/>
                  <p:cNvCxnSpPr>
                    <a:stCxn id="68" idx="1"/>
                    <a:endCxn id="40" idx="3"/>
                  </p:cNvCxnSpPr>
                  <p:nvPr/>
                </p:nvCxnSpPr>
                <p:spPr>
                  <a:xfrm flipH="1" flipV="1">
                    <a:off x="6688705" y="3534982"/>
                    <a:ext cx="511280" cy="657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upo 35"/>
                  <p:cNvGrpSpPr/>
                  <p:nvPr/>
                </p:nvGrpSpPr>
                <p:grpSpPr>
                  <a:xfrm>
                    <a:off x="2077520" y="1062165"/>
                    <a:ext cx="2495965" cy="1286959"/>
                    <a:chOff x="2123727" y="1011238"/>
                    <a:chExt cx="2495965" cy="1286959"/>
                  </a:xfrm>
                </p:grpSpPr>
                <p:sp>
                  <p:nvSpPr>
                    <p:cNvPr id="8" name="Retângulo 7"/>
                    <p:cNvSpPr/>
                    <p:nvPr/>
                  </p:nvSpPr>
                  <p:spPr>
                    <a:xfrm>
                      <a:off x="2123727" y="1011238"/>
                      <a:ext cx="2495965" cy="1286959"/>
                    </a:xfrm>
                    <a:prstGeom prst="rect">
                      <a:avLst/>
                    </a:prstGeom>
                    <a:solidFill>
                      <a:srgbClr val="FF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2267744" y="1109935"/>
                      <a:ext cx="1080120" cy="461665"/>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Carga de Trabalho</a:t>
                      </a:r>
                    </a:p>
                  </p:txBody>
                </p:sp>
                <p:sp>
                  <p:nvSpPr>
                    <p:cNvPr id="42" name="CaixaDeTexto 41"/>
                    <p:cNvSpPr txBox="1"/>
                    <p:nvPr/>
                  </p:nvSpPr>
                  <p:spPr>
                    <a:xfrm>
                      <a:off x="3563888" y="1109935"/>
                      <a:ext cx="936104" cy="461665"/>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Local de Trabalho</a:t>
                      </a:r>
                    </a:p>
                  </p:txBody>
                </p:sp>
                <p:sp>
                  <p:nvSpPr>
                    <p:cNvPr id="46" name="CaixaDeTexto 45"/>
                    <p:cNvSpPr txBox="1"/>
                    <p:nvPr/>
                  </p:nvSpPr>
                  <p:spPr>
                    <a:xfrm>
                      <a:off x="3563888" y="1844961"/>
                      <a:ext cx="936104" cy="276999"/>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Ergonomia</a:t>
                      </a:r>
                    </a:p>
                  </p:txBody>
                </p:sp>
                <p:sp>
                  <p:nvSpPr>
                    <p:cNvPr id="47" name="CaixaDeTexto 46"/>
                    <p:cNvSpPr txBox="1"/>
                    <p:nvPr/>
                  </p:nvSpPr>
                  <p:spPr>
                    <a:xfrm>
                      <a:off x="2267744" y="1752630"/>
                      <a:ext cx="1080120" cy="461665"/>
                    </a:xfrm>
                    <a:prstGeom prst="rect">
                      <a:avLst/>
                    </a:prstGeom>
                    <a:solidFill>
                      <a:srgbClr val="33CCFF"/>
                    </a:solidFill>
                    <a:ln w="3175">
                      <a:solidFill>
                        <a:schemeClr val="tx1"/>
                      </a:solidFill>
                    </a:ln>
                  </p:spPr>
                  <p:txBody>
                    <a:bodyPr wrap="square" rtlCol="0">
                      <a:spAutoFit/>
                    </a:bodyPr>
                    <a:lstStyle/>
                    <a:p>
                      <a:pPr algn="ctr"/>
                      <a:r>
                        <a:rPr lang="pt-BR" sz="1200" dirty="0" smtClean="0">
                          <a:latin typeface="+mj-lt"/>
                        </a:rPr>
                        <a:t>Características do trabalho</a:t>
                      </a:r>
                    </a:p>
                  </p:txBody>
                </p:sp>
              </p:grpSp>
              <p:sp>
                <p:nvSpPr>
                  <p:cNvPr id="30" name="CaixaDeTexto 29"/>
                  <p:cNvSpPr txBox="1"/>
                  <p:nvPr/>
                </p:nvSpPr>
                <p:spPr>
                  <a:xfrm>
                    <a:off x="2761597" y="3118802"/>
                    <a:ext cx="1224136" cy="461665"/>
                  </a:xfrm>
                  <a:prstGeom prst="rect">
                    <a:avLst/>
                  </a:prstGeom>
                  <a:gradFill>
                    <a:gsLst>
                      <a:gs pos="100000">
                        <a:srgbClr val="FF3399"/>
                      </a:gs>
                      <a:gs pos="100000">
                        <a:srgbClr val="FF6633"/>
                      </a:gs>
                      <a:gs pos="99000">
                        <a:srgbClr val="FFFF00"/>
                      </a:gs>
                      <a:gs pos="100000">
                        <a:srgbClr val="01A78F"/>
                      </a:gs>
                      <a:gs pos="14000">
                        <a:srgbClr val="3366FF"/>
                      </a:gs>
                    </a:gsLst>
                    <a:lin ang="5400000" scaled="0"/>
                  </a:gradFill>
                  <a:ln w="3175">
                    <a:solidFill>
                      <a:schemeClr val="tx1"/>
                    </a:solidFill>
                  </a:ln>
                </p:spPr>
                <p:txBody>
                  <a:bodyPr wrap="square" rtlCol="0">
                    <a:spAutoFit/>
                  </a:bodyPr>
                  <a:lstStyle/>
                  <a:p>
                    <a:pPr algn="ctr"/>
                    <a:r>
                      <a:rPr lang="pt-BR" sz="1200" dirty="0" smtClean="0">
                        <a:latin typeface="+mj-lt"/>
                      </a:rPr>
                      <a:t>Fatore Organizacionais</a:t>
                    </a:r>
                    <a:endParaRPr lang="pt-BR" sz="1200" dirty="0">
                      <a:latin typeface="+mj-lt"/>
                    </a:endParaRPr>
                  </a:p>
                </p:txBody>
              </p:sp>
              <p:sp>
                <p:nvSpPr>
                  <p:cNvPr id="61" name="CaixaDeTexto 60"/>
                  <p:cNvSpPr txBox="1"/>
                  <p:nvPr/>
                </p:nvSpPr>
                <p:spPr>
                  <a:xfrm>
                    <a:off x="2761597" y="3746703"/>
                    <a:ext cx="1224136" cy="461665"/>
                  </a:xfrm>
                  <a:prstGeom prst="rect">
                    <a:avLst/>
                  </a:prstGeom>
                  <a:solidFill>
                    <a:srgbClr val="FF99CC"/>
                  </a:solidFill>
                  <a:ln w="3175">
                    <a:solidFill>
                      <a:schemeClr val="tx1"/>
                    </a:solidFill>
                  </a:ln>
                </p:spPr>
                <p:txBody>
                  <a:bodyPr wrap="square" rtlCol="0">
                    <a:spAutoFit/>
                  </a:bodyPr>
                  <a:lstStyle/>
                  <a:p>
                    <a:pPr algn="ctr"/>
                    <a:r>
                      <a:rPr lang="pt-BR" sz="1200" dirty="0" smtClean="0">
                        <a:latin typeface="+mj-lt"/>
                      </a:rPr>
                      <a:t>Fatores Individuais</a:t>
                    </a:r>
                    <a:endParaRPr lang="pt-BR" sz="1200" dirty="0">
                      <a:latin typeface="+mj-lt"/>
                    </a:endParaRPr>
                  </a:p>
                </p:txBody>
              </p:sp>
              <p:cxnSp>
                <p:nvCxnSpPr>
                  <p:cNvPr id="38" name="Conector de seta reta 37"/>
                  <p:cNvCxnSpPr>
                    <a:stCxn id="47" idx="2"/>
                    <a:endCxn id="30" idx="0"/>
                  </p:cNvCxnSpPr>
                  <p:nvPr/>
                </p:nvCxnSpPr>
                <p:spPr>
                  <a:xfrm>
                    <a:off x="2761597" y="2265222"/>
                    <a:ext cx="612068" cy="8535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CaixaDeTexto 69"/>
                  <p:cNvSpPr txBox="1"/>
                  <p:nvPr/>
                </p:nvSpPr>
                <p:spPr>
                  <a:xfrm>
                    <a:off x="3557599" y="4916987"/>
                    <a:ext cx="1080120" cy="461665"/>
                  </a:xfrm>
                  <a:prstGeom prst="rect">
                    <a:avLst/>
                  </a:prstGeom>
                  <a:solidFill>
                    <a:srgbClr val="FFCC99"/>
                  </a:solidFill>
                  <a:ln w="3175">
                    <a:solidFill>
                      <a:schemeClr val="tx1"/>
                    </a:solidFill>
                  </a:ln>
                </p:spPr>
                <p:txBody>
                  <a:bodyPr wrap="square" rtlCol="0">
                    <a:spAutoFit/>
                  </a:bodyPr>
                  <a:lstStyle/>
                  <a:p>
                    <a:pPr algn="ctr"/>
                    <a:r>
                      <a:rPr lang="pt-BR" sz="1200" dirty="0" smtClean="0">
                        <a:latin typeface="+mj-lt"/>
                      </a:rPr>
                      <a:t>Estilo de vida</a:t>
                    </a:r>
                  </a:p>
                  <a:p>
                    <a:pPr algn="ctr"/>
                    <a:r>
                      <a:rPr lang="pt-BR" sz="1200" dirty="0" smtClean="0">
                        <a:latin typeface="+mj-lt"/>
                      </a:rPr>
                      <a:t>Lazer</a:t>
                    </a:r>
                  </a:p>
                </p:txBody>
              </p:sp>
              <p:sp>
                <p:nvSpPr>
                  <p:cNvPr id="71" name="CaixaDeTexto 70"/>
                  <p:cNvSpPr txBox="1"/>
                  <p:nvPr/>
                </p:nvSpPr>
                <p:spPr>
                  <a:xfrm>
                    <a:off x="278866" y="4824653"/>
                    <a:ext cx="1437697" cy="646331"/>
                  </a:xfrm>
                  <a:prstGeom prst="rect">
                    <a:avLst/>
                  </a:prstGeom>
                  <a:solidFill>
                    <a:srgbClr val="FFCC99"/>
                  </a:solidFill>
                  <a:ln w="3175">
                    <a:solidFill>
                      <a:schemeClr val="tx1"/>
                    </a:solidFill>
                  </a:ln>
                </p:spPr>
                <p:txBody>
                  <a:bodyPr wrap="square" rtlCol="0">
                    <a:spAutoFit/>
                  </a:bodyPr>
                  <a:lstStyle/>
                  <a:p>
                    <a:pPr algn="ctr"/>
                    <a:r>
                      <a:rPr lang="pt-BR" sz="1200" dirty="0" smtClean="0">
                        <a:latin typeface="+mj-lt"/>
                      </a:rPr>
                      <a:t>Medicamentos</a:t>
                    </a:r>
                  </a:p>
                  <a:p>
                    <a:pPr algn="ctr"/>
                    <a:r>
                      <a:rPr lang="pt-BR" sz="1200" dirty="0" smtClean="0">
                        <a:latin typeface="+mj-lt"/>
                      </a:rPr>
                      <a:t>Distúrbios do sono</a:t>
                    </a:r>
                  </a:p>
                  <a:p>
                    <a:pPr algn="ctr"/>
                    <a:r>
                      <a:rPr lang="pt-BR" sz="1200" dirty="0" err="1" smtClean="0">
                        <a:latin typeface="+mj-lt"/>
                      </a:rPr>
                      <a:t>Cronotipo</a:t>
                    </a:r>
                    <a:endParaRPr lang="pt-BR" sz="1200" dirty="0">
                      <a:latin typeface="+mj-lt"/>
                    </a:endParaRPr>
                  </a:p>
                </p:txBody>
              </p:sp>
              <p:sp>
                <p:nvSpPr>
                  <p:cNvPr id="72" name="CaixaDeTexto 71"/>
                  <p:cNvSpPr txBox="1"/>
                  <p:nvPr/>
                </p:nvSpPr>
                <p:spPr>
                  <a:xfrm>
                    <a:off x="1927649" y="4824653"/>
                    <a:ext cx="1454837" cy="646331"/>
                  </a:xfrm>
                  <a:prstGeom prst="rect">
                    <a:avLst/>
                  </a:prstGeom>
                  <a:solidFill>
                    <a:srgbClr val="FFCC99"/>
                  </a:solidFill>
                  <a:ln w="3175">
                    <a:solidFill>
                      <a:schemeClr val="tx1"/>
                    </a:solidFill>
                  </a:ln>
                </p:spPr>
                <p:txBody>
                  <a:bodyPr wrap="square" rtlCol="0">
                    <a:spAutoFit/>
                  </a:bodyPr>
                  <a:lstStyle/>
                  <a:p>
                    <a:pPr algn="ctr"/>
                    <a:r>
                      <a:rPr lang="pt-BR" sz="1200" dirty="0" smtClean="0">
                        <a:latin typeface="+mj-lt"/>
                      </a:rPr>
                      <a:t>Situação Familiar</a:t>
                    </a:r>
                  </a:p>
                  <a:p>
                    <a:pPr algn="ctr"/>
                    <a:r>
                      <a:rPr lang="pt-BR" sz="1200" dirty="0" smtClean="0">
                        <a:latin typeface="+mj-lt"/>
                      </a:rPr>
                      <a:t>Stress</a:t>
                    </a:r>
                  </a:p>
                  <a:p>
                    <a:pPr algn="ctr"/>
                    <a:r>
                      <a:rPr lang="pt-BR" sz="1200" dirty="0" smtClean="0">
                        <a:latin typeface="+mj-lt"/>
                      </a:rPr>
                      <a:t>Saúde</a:t>
                    </a:r>
                    <a:endParaRPr lang="pt-BR" sz="1200" dirty="0">
                      <a:latin typeface="+mj-lt"/>
                    </a:endParaRPr>
                  </a:p>
                </p:txBody>
              </p:sp>
              <p:sp>
                <p:nvSpPr>
                  <p:cNvPr id="76" name="CaixaDeTexto 75"/>
                  <p:cNvSpPr txBox="1"/>
                  <p:nvPr/>
                </p:nvSpPr>
                <p:spPr>
                  <a:xfrm>
                    <a:off x="1316323" y="2504137"/>
                    <a:ext cx="1012549" cy="461665"/>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Ciclo Circadiano</a:t>
                    </a:r>
                  </a:p>
                </p:txBody>
              </p:sp>
              <p:sp>
                <p:nvSpPr>
                  <p:cNvPr id="77" name="CaixaDeTexto 76"/>
                  <p:cNvSpPr txBox="1"/>
                  <p:nvPr/>
                </p:nvSpPr>
                <p:spPr>
                  <a:xfrm>
                    <a:off x="1316323" y="3061881"/>
                    <a:ext cx="1012549" cy="461665"/>
                  </a:xfrm>
                  <a:prstGeom prst="rect">
                    <a:avLst/>
                  </a:prstGeom>
                  <a:solidFill>
                    <a:srgbClr val="33CCFF"/>
                  </a:solidFill>
                  <a:ln w="3175">
                    <a:solidFill>
                      <a:schemeClr val="tx1"/>
                    </a:solidFill>
                  </a:ln>
                </p:spPr>
                <p:txBody>
                  <a:bodyPr wrap="square" rtlCol="0">
                    <a:spAutoFit/>
                  </a:bodyPr>
                  <a:lstStyle/>
                  <a:p>
                    <a:pPr algn="ctr"/>
                    <a:r>
                      <a:rPr lang="pt-BR" sz="1200" dirty="0" smtClean="0">
                        <a:latin typeface="+mj-lt"/>
                      </a:rPr>
                      <a:t>Sistema de Turnos</a:t>
                    </a:r>
                  </a:p>
                </p:txBody>
              </p:sp>
              <p:sp>
                <p:nvSpPr>
                  <p:cNvPr id="81" name="CaixaDeTexto 80"/>
                  <p:cNvSpPr txBox="1"/>
                  <p:nvPr/>
                </p:nvSpPr>
                <p:spPr>
                  <a:xfrm>
                    <a:off x="1317226" y="3600720"/>
                    <a:ext cx="1012549" cy="830997"/>
                  </a:xfrm>
                  <a:prstGeom prst="rect">
                    <a:avLst/>
                  </a:prstGeom>
                  <a:solidFill>
                    <a:schemeClr val="accent1">
                      <a:lumMod val="40000"/>
                      <a:lumOff val="60000"/>
                    </a:schemeClr>
                  </a:solidFill>
                  <a:ln w="3175">
                    <a:solidFill>
                      <a:schemeClr val="tx1"/>
                    </a:solidFill>
                  </a:ln>
                </p:spPr>
                <p:txBody>
                  <a:bodyPr wrap="square" rtlCol="0">
                    <a:spAutoFit/>
                  </a:bodyPr>
                  <a:lstStyle/>
                  <a:p>
                    <a:pPr algn="ctr"/>
                    <a:r>
                      <a:rPr lang="pt-BR" sz="1200" dirty="0" smtClean="0">
                        <a:latin typeface="+mj-lt"/>
                      </a:rPr>
                      <a:t>Descanso entre as chaves de voo</a:t>
                    </a:r>
                  </a:p>
                </p:txBody>
              </p:sp>
              <p:cxnSp>
                <p:nvCxnSpPr>
                  <p:cNvPr id="56" name="Conector de seta reta 55"/>
                  <p:cNvCxnSpPr>
                    <a:stCxn id="30" idx="3"/>
                    <a:endCxn id="107" idx="1"/>
                  </p:cNvCxnSpPr>
                  <p:nvPr/>
                </p:nvCxnSpPr>
                <p:spPr>
                  <a:xfrm>
                    <a:off x="3985733" y="3349635"/>
                    <a:ext cx="366766" cy="1831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ector de seta reta 57"/>
                  <p:cNvCxnSpPr>
                    <a:stCxn id="61" idx="3"/>
                    <a:endCxn id="107" idx="1"/>
                  </p:cNvCxnSpPr>
                  <p:nvPr/>
                </p:nvCxnSpPr>
                <p:spPr>
                  <a:xfrm flipV="1">
                    <a:off x="3985733" y="3532821"/>
                    <a:ext cx="366766" cy="4447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ector de seta reta 59"/>
                  <p:cNvCxnSpPr>
                    <a:stCxn id="72" idx="0"/>
                    <a:endCxn id="61" idx="2"/>
                  </p:cNvCxnSpPr>
                  <p:nvPr/>
                </p:nvCxnSpPr>
                <p:spPr>
                  <a:xfrm flipV="1">
                    <a:off x="2655068" y="4208368"/>
                    <a:ext cx="718597" cy="6162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ector de seta reta 64"/>
                  <p:cNvCxnSpPr>
                    <a:stCxn id="71" idx="0"/>
                    <a:endCxn id="61" idx="2"/>
                  </p:cNvCxnSpPr>
                  <p:nvPr/>
                </p:nvCxnSpPr>
                <p:spPr>
                  <a:xfrm flipV="1">
                    <a:off x="997715" y="4208368"/>
                    <a:ext cx="2375950" cy="6162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Conector de seta reta 83"/>
                  <p:cNvCxnSpPr>
                    <a:stCxn id="70" idx="0"/>
                    <a:endCxn id="61" idx="2"/>
                  </p:cNvCxnSpPr>
                  <p:nvPr/>
                </p:nvCxnSpPr>
                <p:spPr>
                  <a:xfrm flipH="1" flipV="1">
                    <a:off x="3373665" y="4208368"/>
                    <a:ext cx="723994" cy="7086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Conector de seta reta 92"/>
                  <p:cNvCxnSpPr>
                    <a:stCxn id="77" idx="3"/>
                    <a:endCxn id="30" idx="1"/>
                  </p:cNvCxnSpPr>
                  <p:nvPr/>
                </p:nvCxnSpPr>
                <p:spPr>
                  <a:xfrm>
                    <a:off x="2328872" y="3292714"/>
                    <a:ext cx="432725" cy="569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CaixaDeTexto 106"/>
                  <p:cNvSpPr txBox="1"/>
                  <p:nvPr/>
                </p:nvSpPr>
                <p:spPr>
                  <a:xfrm>
                    <a:off x="4352499" y="3394321"/>
                    <a:ext cx="828092" cy="276999"/>
                  </a:xfrm>
                  <a:prstGeom prst="rect">
                    <a:avLst/>
                  </a:prstGeom>
                  <a:solidFill>
                    <a:srgbClr val="FF0000"/>
                  </a:solidFill>
                  <a:ln w="3175">
                    <a:solidFill>
                      <a:schemeClr val="tx1"/>
                    </a:solidFill>
                  </a:ln>
                </p:spPr>
                <p:txBody>
                  <a:bodyPr wrap="square" rtlCol="0">
                    <a:spAutoFit/>
                  </a:bodyPr>
                  <a:lstStyle/>
                  <a:p>
                    <a:pPr algn="ctr"/>
                    <a:r>
                      <a:rPr lang="pt-BR" sz="1200" b="1" dirty="0" smtClean="0">
                        <a:solidFill>
                          <a:schemeClr val="bg1"/>
                        </a:solidFill>
                        <a:latin typeface="+mj-lt"/>
                      </a:rPr>
                      <a:t>FADIGA</a:t>
                    </a:r>
                    <a:endParaRPr lang="pt-BR" sz="1200" b="1" dirty="0">
                      <a:solidFill>
                        <a:schemeClr val="bg1"/>
                      </a:solidFill>
                      <a:latin typeface="+mj-lt"/>
                    </a:endParaRPr>
                  </a:p>
                </p:txBody>
              </p:sp>
              <p:cxnSp>
                <p:nvCxnSpPr>
                  <p:cNvPr id="98" name="Conector reto 97"/>
                  <p:cNvCxnSpPr>
                    <a:stCxn id="107" idx="0"/>
                  </p:cNvCxnSpPr>
                  <p:nvPr/>
                </p:nvCxnSpPr>
                <p:spPr>
                  <a:xfrm flipV="1">
                    <a:off x="4766545" y="1062165"/>
                    <a:ext cx="0" cy="2332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ector reto 100"/>
                  <p:cNvCxnSpPr>
                    <a:stCxn id="107" idx="2"/>
                  </p:cNvCxnSpPr>
                  <p:nvPr/>
                </p:nvCxnSpPr>
                <p:spPr>
                  <a:xfrm>
                    <a:off x="4766545" y="3671320"/>
                    <a:ext cx="0" cy="2151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tângulo 120"/>
                  <p:cNvSpPr/>
                  <p:nvPr/>
                </p:nvSpPr>
                <p:spPr>
                  <a:xfrm>
                    <a:off x="156344" y="4710095"/>
                    <a:ext cx="4546491" cy="877912"/>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sp>
          <p:nvSpPr>
            <p:cNvPr id="3113" name="CaixaDeTexto 3112"/>
            <p:cNvSpPr txBox="1"/>
            <p:nvPr/>
          </p:nvSpPr>
          <p:spPr>
            <a:xfrm>
              <a:off x="249910" y="1305825"/>
              <a:ext cx="717019" cy="360935"/>
            </a:xfrm>
            <a:prstGeom prst="rect">
              <a:avLst/>
            </a:prstGeom>
            <a:solidFill>
              <a:srgbClr val="FF6600"/>
            </a:solidFill>
            <a:ln>
              <a:solidFill>
                <a:schemeClr val="tx1"/>
              </a:solidFill>
            </a:ln>
          </p:spPr>
          <p:txBody>
            <a:bodyPr wrap="square" rtlCol="0">
              <a:spAutoFit/>
            </a:bodyPr>
            <a:lstStyle/>
            <a:p>
              <a:endParaRPr lang="pt-BR" sz="1200" dirty="0" smtClean="0">
                <a:latin typeface="+mj-lt"/>
              </a:endParaRPr>
            </a:p>
          </p:txBody>
        </p:sp>
        <p:sp>
          <p:nvSpPr>
            <p:cNvPr id="3115" name="CaixaDeTexto 3114"/>
            <p:cNvSpPr txBox="1"/>
            <p:nvPr/>
          </p:nvSpPr>
          <p:spPr>
            <a:xfrm>
              <a:off x="982760" y="1243979"/>
              <a:ext cx="1364267" cy="461665"/>
            </a:xfrm>
            <a:prstGeom prst="rect">
              <a:avLst/>
            </a:prstGeom>
            <a:noFill/>
          </p:spPr>
          <p:txBody>
            <a:bodyPr wrap="square" rtlCol="0">
              <a:spAutoFit/>
            </a:bodyPr>
            <a:lstStyle/>
            <a:p>
              <a:r>
                <a:rPr lang="pt-BR" sz="1200" dirty="0" smtClean="0">
                  <a:latin typeface="+mj-lt"/>
                </a:rPr>
                <a:t>= Causas de fadiga ligadas ao trabalho</a:t>
              </a:r>
            </a:p>
          </p:txBody>
        </p:sp>
      </p:grpSp>
    </p:spTree>
    <p:extLst>
      <p:ext uri="{BB962C8B-B14F-4D97-AF65-F5344CB8AC3E}">
        <p14:creationId xmlns:p14="http://schemas.microsoft.com/office/powerpoint/2010/main" val="401731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mercial Fadig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35690" y="1037982"/>
            <a:ext cx="6140566" cy="4719358"/>
          </a:xfrm>
          <a:prstGeom prst="rect">
            <a:avLst/>
          </a:prstGeom>
        </p:spPr>
      </p:pic>
      <p:sp>
        <p:nvSpPr>
          <p:cNvPr id="5"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solidFill>
                  <a:srgbClr val="7F7F7F"/>
                </a:solidFill>
                <a:latin typeface="Calibri" pitchFamily="34" charset="0"/>
              </a:rPr>
              <a:t>Precisamos de um sistema assim...</a:t>
            </a:r>
            <a:endParaRPr lang="pt-BR" sz="3600" b="1" dirty="0">
              <a:solidFill>
                <a:srgbClr val="7F7F7F"/>
              </a:solidFill>
              <a:latin typeface="Calibri" pitchFamily="34" charset="0"/>
            </a:endParaRPr>
          </a:p>
        </p:txBody>
      </p:sp>
      <p:cxnSp>
        <p:nvCxnSpPr>
          <p:cNvPr id="6" name="Conector reto 5"/>
          <p:cNvCxnSpPr/>
          <p:nvPr/>
        </p:nvCxnSpPr>
        <p:spPr>
          <a:xfrm>
            <a:off x="323528" y="833537"/>
            <a:ext cx="6940550" cy="3175"/>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84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9"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áfico 3" descr="image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8667750" cy="375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solidFill>
                  <a:schemeClr val="bg1">
                    <a:lumMod val="50000"/>
                  </a:schemeClr>
                </a:solidFill>
                <a:latin typeface="Calibri" pitchFamily="34" charset="0"/>
              </a:rPr>
              <a:t>Indicadores de Fadiga</a:t>
            </a:r>
            <a:endParaRPr lang="pt-BR" sz="3600" dirty="0"/>
          </a:p>
        </p:txBody>
      </p:sp>
      <p:cxnSp>
        <p:nvCxnSpPr>
          <p:cNvPr id="5" name="Conector reto 4"/>
          <p:cNvCxnSpPr/>
          <p:nvPr/>
        </p:nvCxnSpPr>
        <p:spPr>
          <a:xfrm>
            <a:off x="395288" y="833537"/>
            <a:ext cx="6940550" cy="3175"/>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32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áfico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28800"/>
            <a:ext cx="8753475" cy="414984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solidFill>
                  <a:schemeClr val="bg1">
                    <a:lumMod val="50000"/>
                  </a:schemeClr>
                </a:solidFill>
                <a:latin typeface="Calibri" pitchFamily="34" charset="0"/>
              </a:rPr>
              <a:t>Indicadores de Fadiga</a:t>
            </a:r>
            <a:endParaRPr lang="pt-BR" sz="3600" dirty="0"/>
          </a:p>
        </p:txBody>
      </p:sp>
      <p:cxnSp>
        <p:nvCxnSpPr>
          <p:cNvPr id="7" name="Conector reto 6"/>
          <p:cNvCxnSpPr/>
          <p:nvPr/>
        </p:nvCxnSpPr>
        <p:spPr>
          <a:xfrm>
            <a:off x="395288" y="833537"/>
            <a:ext cx="6940550" cy="3175"/>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71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Gráfico 3"/>
          <p:cNvGraphicFramePr>
            <a:graphicFrameLocks noGrp="1"/>
          </p:cNvGraphicFramePr>
          <p:nvPr>
            <p:extLst>
              <p:ext uri="{D42A27DB-BD31-4B8C-83A1-F6EECF244321}">
                <p14:modId xmlns:p14="http://schemas.microsoft.com/office/powerpoint/2010/main" val="1845362623"/>
              </p:ext>
            </p:extLst>
          </p:nvPr>
        </p:nvGraphicFramePr>
        <p:xfrm>
          <a:off x="-252536" y="852339"/>
          <a:ext cx="965835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solidFill>
                  <a:schemeClr val="bg1">
                    <a:lumMod val="50000"/>
                  </a:schemeClr>
                </a:solidFill>
                <a:latin typeface="Calibri" pitchFamily="34" charset="0"/>
              </a:rPr>
              <a:t>Indicadores de Fadiga - AQD</a:t>
            </a:r>
            <a:endParaRPr lang="pt-BR" sz="3600" dirty="0"/>
          </a:p>
        </p:txBody>
      </p:sp>
      <p:cxnSp>
        <p:nvCxnSpPr>
          <p:cNvPr id="7" name="Conector reto 6"/>
          <p:cNvCxnSpPr/>
          <p:nvPr/>
        </p:nvCxnSpPr>
        <p:spPr>
          <a:xfrm>
            <a:off x="395288" y="833537"/>
            <a:ext cx="6940550" cy="3175"/>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534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4049178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763" name="think-cell Slide" r:id="rId6" imgW="360" imgH="360" progId="">
                  <p:embed/>
                </p:oleObj>
              </mc:Choice>
              <mc:Fallback>
                <p:oleObj name="think-cell Slide" r:id="rId6" imgW="360" imgH="360" progId="">
                  <p:embed/>
                  <p:pic>
                    <p:nvPicPr>
                      <p:cNvPr id="0" name="Picture 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O que precisamos saber!</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395288" y="2132856"/>
            <a:ext cx="7777112" cy="1938992"/>
          </a:xfrm>
          <a:prstGeom prst="rect">
            <a:avLst/>
          </a:prstGeom>
          <a:noFill/>
        </p:spPr>
        <p:txBody>
          <a:bodyPr wrap="square" rtlCol="0">
            <a:spAutoFit/>
          </a:bodyPr>
          <a:lstStyle/>
          <a:p>
            <a:pPr marL="342900" indent="-342900">
              <a:buFont typeface="Arial" panose="020B0604020202020204" pitchFamily="34" charset="0"/>
              <a:buChar char="•"/>
            </a:pPr>
            <a:r>
              <a:rPr lang="pt-BR" dirty="0" smtClean="0"/>
              <a:t>Causas da Fadiga e Fatores de Risco</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Sintomas da Fadiga</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O que os Operadores e Tripulantes devem fazer?</a:t>
            </a:r>
            <a:endParaRPr lang="en-US" dirty="0"/>
          </a:p>
        </p:txBody>
      </p:sp>
    </p:spTree>
    <p:custDataLst>
      <p:tags r:id="rId2"/>
    </p:custDataLst>
    <p:extLst>
      <p:ext uri="{BB962C8B-B14F-4D97-AF65-F5344CB8AC3E}">
        <p14:creationId xmlns:p14="http://schemas.microsoft.com/office/powerpoint/2010/main" val="767549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6213155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63"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Causas da </a:t>
            </a:r>
            <a:r>
              <a:rPr lang="pt-BR" sz="3600" b="1" dirty="0" smtClean="0">
                <a:latin typeface="Calibri" pitchFamily="34" charset="0"/>
              </a:rPr>
              <a:t>Fadiga</a:t>
            </a:r>
            <a:endParaRPr lang="pt-BR" sz="3600" b="1" dirty="0">
              <a:latin typeface="Calibri" pitchFamily="34" charset="0"/>
            </a:endParaRP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547664" y="1553725"/>
            <a:ext cx="7777112" cy="3416320"/>
          </a:xfrm>
          <a:prstGeom prst="rect">
            <a:avLst/>
          </a:prstGeom>
          <a:noFill/>
        </p:spPr>
        <p:txBody>
          <a:bodyPr wrap="square" rtlCol="0">
            <a:spAutoFit/>
          </a:bodyPr>
          <a:lstStyle/>
          <a:p>
            <a:pPr marL="342900" indent="-342900">
              <a:buFont typeface="Arial" panose="020B0604020202020204" pitchFamily="34" charset="0"/>
              <a:buChar char="•"/>
            </a:pPr>
            <a:r>
              <a:rPr lang="pt-BR" dirty="0" smtClean="0"/>
              <a:t>Falta de sono</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Stress</a:t>
            </a:r>
          </a:p>
          <a:p>
            <a:pPr marL="342900" indent="-342900">
              <a:buFont typeface="Arial" panose="020B0604020202020204" pitchFamily="34" charset="0"/>
              <a:buChar char="•"/>
            </a:pPr>
            <a:endParaRPr lang="pt-BR" dirty="0" smtClean="0"/>
          </a:p>
          <a:p>
            <a:pPr marL="342900" indent="-342900">
              <a:buFont typeface="Arial" panose="020B0604020202020204" pitchFamily="34" charset="0"/>
              <a:buChar char="•"/>
            </a:pPr>
            <a:r>
              <a:rPr lang="pt-BR" dirty="0" smtClean="0"/>
              <a:t>Ansiedade</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smtClean="0"/>
              <a:t>Quebra do Ciclo Circadiano</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smtClean="0"/>
              <a:t>Saúde</a:t>
            </a:r>
            <a:endParaRPr lang="en-US" dirty="0"/>
          </a:p>
        </p:txBody>
      </p:sp>
    </p:spTree>
    <p:custDataLst>
      <p:tags r:id="rId2"/>
    </p:custDataLst>
    <p:extLst>
      <p:ext uri="{BB962C8B-B14F-4D97-AF65-F5344CB8AC3E}">
        <p14:creationId xmlns:p14="http://schemas.microsoft.com/office/powerpoint/2010/main" val="1506479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5622012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71"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a:t>
            </a:r>
            <a:endParaRPr lang="pt-BR" sz="3600" b="1" dirty="0">
              <a:latin typeface="Calibri" pitchFamily="34" charset="0"/>
            </a:endParaRPr>
          </a:p>
        </p:txBody>
      </p:sp>
      <p:cxnSp>
        <p:nvCxnSpPr>
          <p:cNvPr id="15" name="Conector reto 14"/>
          <p:cNvCxnSpPr/>
          <p:nvPr/>
        </p:nvCxnSpPr>
        <p:spPr>
          <a:xfrm>
            <a:off x="367754" y="833537"/>
            <a:ext cx="6940550" cy="3175"/>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1011238"/>
            <a:ext cx="6706616" cy="496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330639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2628023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34"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Fatores </a:t>
            </a:r>
            <a:r>
              <a:rPr lang="pt-BR" sz="3600" b="1" dirty="0">
                <a:latin typeface="Calibri" pitchFamily="34" charset="0"/>
              </a:rPr>
              <a:t>de Risco</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366888" y="860481"/>
            <a:ext cx="7777112" cy="5909310"/>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Jornada de trabalho prolongada </a:t>
            </a:r>
          </a:p>
          <a:p>
            <a:pPr marL="342900" indent="-342900">
              <a:buFont typeface="Arial" panose="020B0604020202020204" pitchFamily="34" charset="0"/>
              <a:buChar char="•"/>
            </a:pPr>
            <a:endParaRPr lang="pt-BR" sz="1800" dirty="0" smtClean="0"/>
          </a:p>
          <a:p>
            <a:pPr marL="342900" indent="-342900">
              <a:buFont typeface="Arial" panose="020B0604020202020204" pitchFamily="34" charset="0"/>
              <a:buChar char="•"/>
            </a:pPr>
            <a:r>
              <a:rPr lang="pt-BR" sz="1800" dirty="0" smtClean="0"/>
              <a:t>Escala de trabalho em turnos</a:t>
            </a:r>
          </a:p>
          <a:p>
            <a:pPr marL="342900" indent="-342900">
              <a:buFont typeface="Arial" panose="020B0604020202020204" pitchFamily="34" charset="0"/>
              <a:buChar char="•"/>
            </a:pPr>
            <a:endParaRPr lang="pt-BR" sz="1800" dirty="0" smtClean="0"/>
          </a:p>
          <a:p>
            <a:pPr marL="342900" indent="-342900">
              <a:buFont typeface="Arial" panose="020B0604020202020204" pitchFamily="34" charset="0"/>
              <a:buChar char="•"/>
            </a:pPr>
            <a:r>
              <a:rPr lang="pt-BR" sz="1800" dirty="0" smtClean="0"/>
              <a:t>Períodos de sono/trabalho conflitando com o ritmo circadiano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Mudanças ou rotação de escala de trabalho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Escalas de trabalho imprevisíveis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Falta de períodos de sono durante o trabalho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Sono interrompido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Oportunidades inadequadas para prática de exercícios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Alimentação pobre</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Elementos estressores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41423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42464813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57"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Sintomas da Fadiga</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2411760" y="1011238"/>
            <a:ext cx="7777112" cy="6186309"/>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Reações lentas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do Alerta Situacional</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na capacidade de concentração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Fixação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memória recente</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Tomada de decisão prejudicada ou erros de julgamento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Distração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Redução da percepção visual</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iniciativa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Perda de Humor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4244379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41313903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81"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O que os Operadores </a:t>
            </a:r>
            <a:r>
              <a:rPr lang="pt-BR" sz="3600" b="1" dirty="0" smtClean="0">
                <a:latin typeface="Calibri" pitchFamily="34" charset="0"/>
              </a:rPr>
              <a:t>devem </a:t>
            </a:r>
            <a:r>
              <a:rPr lang="pt-BR" sz="3600" b="1" dirty="0">
                <a:latin typeface="Calibri" pitchFamily="34" charset="0"/>
              </a:rPr>
              <a:t>fazer?</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539552" y="1268760"/>
            <a:ext cx="7777112" cy="6186309"/>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Atenção especial quando escalando tripulantes para programações que adentrem a madrugada ou muito cedo.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Planeje um tempo adequado para o descanso do tripulante, sem interrupções.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Não mude constantemente a programação para facilitar o planejamento do tripulante para o seu descanso.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Não utilize o descanso regulamentar como sendo suficiente para mitigar o risco de fadiga.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Esteja preparado para as contingências, possíveis atrasos.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Promover treinamentos sobre fadiga</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Atenção a higiene do sono quando contratar hotéis.</a:t>
            </a:r>
          </a:p>
          <a:p>
            <a:endParaRPr lang="pt-BR" sz="1800" dirty="0" smtClean="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234999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8519972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805"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a:latin typeface="Calibri" pitchFamily="34" charset="0"/>
              </a:rPr>
              <a:t>O que os </a:t>
            </a:r>
            <a:r>
              <a:rPr lang="pt-BR" sz="3600" b="1" dirty="0" smtClean="0">
                <a:latin typeface="Calibri" pitchFamily="34" charset="0"/>
              </a:rPr>
              <a:t>Tripulantes devem </a:t>
            </a:r>
            <a:r>
              <a:rPr lang="pt-BR" sz="3600" b="1" dirty="0">
                <a:latin typeface="Calibri" pitchFamily="34" charset="0"/>
              </a:rPr>
              <a:t>fazer?</a:t>
            </a:r>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539552" y="1268760"/>
            <a:ext cx="7777112" cy="5078313"/>
          </a:xfrm>
          <a:prstGeom prst="rect">
            <a:avLst/>
          </a:prstGeom>
          <a:noFill/>
        </p:spPr>
        <p:txBody>
          <a:bodyPr wrap="square" rtlCol="0">
            <a:spAutoFit/>
          </a:bodyPr>
          <a:lstStyle/>
          <a:p>
            <a:pPr marL="342900" indent="-342900">
              <a:buFont typeface="Arial" panose="020B0604020202020204" pitchFamily="34" charset="0"/>
              <a:buChar char="•"/>
            </a:pPr>
            <a:r>
              <a:rPr lang="pt-BR" sz="1800" dirty="0" smtClean="0"/>
              <a:t>Atenção especial quando escalado para programações que adentrem a madrugada ou muito cedo.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Evite o uso de cafeína e outros estimulantes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Evite bebidas alcóolicas antes de dormir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Comida pesada, gordurosas.</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Crie um ambiente adequado para o sono, iluminação.</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Quando no pernoite atenção especial ao ruído </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r>
              <a:rPr lang="pt-BR" sz="1800" dirty="0" smtClean="0"/>
              <a:t>Quando for dormir tente relaxar.</a:t>
            </a:r>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pt-BR" sz="1800" dirty="0"/>
          </a:p>
          <a:p>
            <a:pPr marL="342900" indent="-342900">
              <a:buFont typeface="Arial" panose="020B0604020202020204" pitchFamily="34" charset="0"/>
              <a:buChar char="•"/>
            </a:pPr>
            <a:endParaRPr lang="en-US" sz="1800" dirty="0"/>
          </a:p>
        </p:txBody>
      </p:sp>
    </p:spTree>
    <p:custDataLst>
      <p:tags r:id="rId2"/>
    </p:custDataLst>
    <p:extLst>
      <p:ext uri="{BB962C8B-B14F-4D97-AF65-F5344CB8AC3E}">
        <p14:creationId xmlns:p14="http://schemas.microsoft.com/office/powerpoint/2010/main" val="526747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3288207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87"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Análise e Visualização de Fadiga</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Cenário Duty maior que 9 - noturno 1 no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830" y="1263777"/>
            <a:ext cx="5962650" cy="3547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177602" y="925223"/>
            <a:ext cx="7346726" cy="338554"/>
          </a:xfrm>
          <a:prstGeom prst="rect">
            <a:avLst/>
          </a:prstGeom>
          <a:noFill/>
        </p:spPr>
        <p:txBody>
          <a:bodyPr wrap="square" rtlCol="0">
            <a:spAutoFit/>
          </a:bodyPr>
          <a:lstStyle/>
          <a:p>
            <a:pPr marL="342900" indent="-342900">
              <a:buFont typeface="Wingdings" pitchFamily="2" charset="2"/>
              <a:buChar char="ü"/>
            </a:pPr>
            <a:r>
              <a:rPr lang="pt-BR" sz="1600" dirty="0" smtClean="0">
                <a:latin typeface="+mn-lt"/>
              </a:rPr>
              <a:t>FAST (Fatigue </a:t>
            </a:r>
            <a:r>
              <a:rPr lang="pt-BR" sz="1600" dirty="0" err="1" smtClean="0">
                <a:latin typeface="+mn-lt"/>
              </a:rPr>
              <a:t>Avoidance</a:t>
            </a:r>
            <a:r>
              <a:rPr lang="pt-BR" sz="1600" dirty="0" smtClean="0">
                <a:latin typeface="+mn-lt"/>
              </a:rPr>
              <a:t> </a:t>
            </a:r>
            <a:r>
              <a:rPr lang="pt-BR" sz="1600" dirty="0" err="1" smtClean="0">
                <a:latin typeface="+mn-lt"/>
              </a:rPr>
              <a:t>Scheduling</a:t>
            </a:r>
            <a:r>
              <a:rPr lang="pt-BR" sz="1600" dirty="0" smtClean="0">
                <a:latin typeface="+mn-lt"/>
              </a:rPr>
              <a:t> Tool)</a:t>
            </a:r>
          </a:p>
        </p:txBody>
      </p:sp>
      <p:sp>
        <p:nvSpPr>
          <p:cNvPr id="9" name="Retângulo 8"/>
          <p:cNvSpPr/>
          <p:nvPr/>
        </p:nvSpPr>
        <p:spPr>
          <a:xfrm>
            <a:off x="250824" y="4811733"/>
            <a:ext cx="2471639" cy="338554"/>
          </a:xfrm>
          <a:prstGeom prst="rect">
            <a:avLst/>
          </a:prstGeom>
        </p:spPr>
        <p:txBody>
          <a:bodyPr wrap="none">
            <a:spAutoFit/>
          </a:bodyPr>
          <a:lstStyle/>
          <a:p>
            <a:pPr marL="342900" indent="-342900">
              <a:buFont typeface="Wingdings" pitchFamily="2" charset="2"/>
              <a:buChar char="ü"/>
            </a:pPr>
            <a:r>
              <a:rPr lang="pt-BR" sz="1600" dirty="0" err="1">
                <a:latin typeface="+mn-lt"/>
              </a:rPr>
              <a:t>NetLine</a:t>
            </a:r>
            <a:r>
              <a:rPr lang="pt-BR" sz="1600" dirty="0">
                <a:latin typeface="+mn-lt"/>
              </a:rPr>
              <a:t> Fatigue </a:t>
            </a:r>
            <a:r>
              <a:rPr lang="pt-BR" sz="1600" dirty="0" err="1" smtClean="0">
                <a:latin typeface="+mn-lt"/>
              </a:rPr>
              <a:t>Model</a:t>
            </a:r>
            <a:endParaRPr lang="pt-BR" sz="1600" dirty="0">
              <a:latin typeface="+mn-lt"/>
            </a:endParaRPr>
          </a:p>
        </p:txBody>
      </p:sp>
      <p:pic>
        <p:nvPicPr>
          <p:cNvPr id="10" name="Imagem 1" descr="cid:image001.png@01CF2D95.C56DD400"/>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l="21516" t="51807" b="13254"/>
          <a:stretch>
            <a:fillRect/>
          </a:stretch>
        </p:blipFill>
        <p:spPr bwMode="auto">
          <a:xfrm>
            <a:off x="794830" y="5166237"/>
            <a:ext cx="5962650" cy="87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2968451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2150452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43"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Análise e Visualização de Fadiga</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88" y="2320809"/>
            <a:ext cx="5368197" cy="3024336"/>
          </a:xfrm>
          <a:prstGeom prst="rect">
            <a:avLst/>
          </a:prstGeom>
        </p:spPr>
      </p:pic>
      <p:pic>
        <p:nvPicPr>
          <p:cNvPr id="686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1533525"/>
            <a:ext cx="18859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395288" y="1533525"/>
            <a:ext cx="4536752" cy="461665"/>
          </a:xfrm>
          <a:prstGeom prst="rect">
            <a:avLst/>
          </a:prstGeom>
          <a:noFill/>
        </p:spPr>
        <p:txBody>
          <a:bodyPr wrap="square" rtlCol="0">
            <a:spAutoFit/>
          </a:bodyPr>
          <a:lstStyle/>
          <a:p>
            <a:r>
              <a:rPr lang="pt-BR" dirty="0" err="1" smtClean="0"/>
              <a:t>CrewAlert</a:t>
            </a:r>
            <a:r>
              <a:rPr lang="pt-BR" dirty="0" smtClean="0"/>
              <a:t> APP</a:t>
            </a:r>
            <a:endParaRPr lang="en-US" dirty="0"/>
          </a:p>
        </p:txBody>
      </p:sp>
    </p:spTree>
    <p:custDataLst>
      <p:tags r:id="rId2"/>
    </p:custDataLst>
    <p:extLst>
      <p:ext uri="{BB962C8B-B14F-4D97-AF65-F5344CB8AC3E}">
        <p14:creationId xmlns:p14="http://schemas.microsoft.com/office/powerpoint/2010/main" val="4210036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6844847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1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3600" b="1" dirty="0" smtClean="0">
                <a:latin typeface="Calibri" pitchFamily="34" charset="0"/>
              </a:rPr>
              <a:t>Fadiga SNA</a:t>
            </a:r>
            <a:endParaRPr lang="pt-BR" sz="3600" dirty="0"/>
          </a:p>
        </p:txBody>
      </p:sp>
      <p:cxnSp>
        <p:nvCxnSpPr>
          <p:cNvPr id="7" name="Conector reto 6"/>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168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50" y="942975"/>
            <a:ext cx="81915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1852346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043829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53" name="think-cell Slide" r:id="rId5" imgW="360" imgH="360" progId="">
                  <p:embed/>
                </p:oleObj>
              </mc:Choice>
              <mc:Fallback>
                <p:oleObj name="think-cell Slide" r:id="rId5" imgW="360" imgH="360" progId="">
                  <p:embed/>
                  <p:pic>
                    <p:nvPicPr>
                      <p:cNvPr id="0" name="Picture 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Terceira Madrugada</a:t>
            </a:r>
            <a:endParaRPr lang="pt-BR" sz="3600" b="1" dirty="0">
              <a:latin typeface="Calibri" pitchFamily="34" charset="0"/>
            </a:endParaRP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enário Duty maior que 9 - noturno 1 no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735" y="1011238"/>
            <a:ext cx="8782874" cy="5226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1615779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8832903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28"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Overnights</a:t>
            </a:r>
            <a:endParaRPr lang="pt-BR" sz="3600" b="1" dirty="0">
              <a:latin typeface="Calibri" pitchFamily="34" charset="0"/>
            </a:endParaRP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536" y="1340768"/>
            <a:ext cx="9100529" cy="4361978"/>
          </a:xfrm>
          <a:prstGeom prst="rect">
            <a:avLst/>
          </a:prstGeom>
        </p:spPr>
      </p:pic>
    </p:spTree>
    <p:custDataLst>
      <p:tags r:id="rId2"/>
    </p:custDataLst>
    <p:extLst>
      <p:ext uri="{BB962C8B-B14F-4D97-AF65-F5344CB8AC3E}">
        <p14:creationId xmlns:p14="http://schemas.microsoft.com/office/powerpoint/2010/main" val="1831950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3" name="Imagem 4" descr="image00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941" r="1067" b="-88"/>
          <a:stretch/>
        </p:blipFill>
        <p:spPr bwMode="auto">
          <a:xfrm>
            <a:off x="38873" y="998256"/>
            <a:ext cx="8924296" cy="48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444052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02" name="think-cell Slide" r:id="rId7" imgW="360" imgH="360" progId="">
                  <p:embed/>
                </p:oleObj>
              </mc:Choice>
              <mc:Fallback>
                <p:oleObj name="think-cell Slide" r:id="rId7" imgW="360" imgH="360" progId="">
                  <p:embed/>
                  <p:pic>
                    <p:nvPicPr>
                      <p:cNvPr id="0" name="Picture 1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err="1" smtClean="0">
                <a:latin typeface="Calibri" pitchFamily="34" charset="0"/>
              </a:rPr>
              <a:t>Duty</a:t>
            </a:r>
            <a:r>
              <a:rPr lang="pt-BR" sz="3600" b="1" dirty="0" smtClean="0">
                <a:latin typeface="Calibri" pitchFamily="34" charset="0"/>
              </a:rPr>
              <a:t> &gt; 9:00 Madrugada</a:t>
            </a: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015198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23201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082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7038629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80" name="think-cell Slide" r:id="rId5" imgW="360" imgH="360" progId="">
                  <p:embed/>
                </p:oleObj>
              </mc:Choice>
              <mc:Fallback>
                <p:oleObj name="think-cell Slide" r:id="rId5" imgW="360" imgH="360" progId="">
                  <p:embed/>
                  <p:pic>
                    <p:nvPicPr>
                      <p:cNvPr id="0"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Mono Folga</a:t>
            </a:r>
            <a:endParaRPr lang="pt-BR" sz="3600" b="1" dirty="0">
              <a:latin typeface="Calibri" pitchFamily="34" charset="0"/>
            </a:endParaRPr>
          </a:p>
        </p:txBody>
      </p:sp>
      <p:sp>
        <p:nvSpPr>
          <p:cNvPr id="5" name="Retângulo 4"/>
          <p:cNvSpPr/>
          <p:nvPr/>
        </p:nvSpPr>
        <p:spPr>
          <a:xfrm>
            <a:off x="395288" y="1062207"/>
            <a:ext cx="6940550" cy="584775"/>
          </a:xfrm>
          <a:prstGeom prst="rect">
            <a:avLst/>
          </a:prstGeom>
        </p:spPr>
        <p:txBody>
          <a:bodyPr wrap="square">
            <a:spAutoFit/>
          </a:bodyPr>
          <a:lstStyle/>
          <a:p>
            <a:pPr algn="just">
              <a:defRPr/>
            </a:pPr>
            <a:r>
              <a:rPr lang="pt-BR" sz="1600" dirty="0">
                <a:latin typeface="Calibri" pitchFamily="34" charset="0"/>
              </a:rPr>
              <a:t>Mono folga, quando aplicada deve-se observar a programação posterior para que esta seja reparadora</a:t>
            </a:r>
            <a:r>
              <a:rPr lang="pt-BR" sz="1600" dirty="0" smtClean="0">
                <a:latin typeface="Calibri" pitchFamily="34" charset="0"/>
              </a:rPr>
              <a:t>.</a:t>
            </a: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326" name="Picture 1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702" y="1646982"/>
            <a:ext cx="8776452" cy="521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3760325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13" name="Imagem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0" r="1117"/>
          <a:stretch/>
        </p:blipFill>
        <p:spPr bwMode="auto">
          <a:xfrm>
            <a:off x="127756" y="1062207"/>
            <a:ext cx="8865432" cy="480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42639037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816" name="think-cell Slide" r:id="rId6" imgW="360" imgH="360" progId="">
                  <p:embed/>
                </p:oleObj>
              </mc:Choice>
              <mc:Fallback>
                <p:oleObj name="think-cell Slide" r:id="rId6" imgW="360" imgH="360" progId="">
                  <p:embed/>
                  <p:pic>
                    <p:nvPicPr>
                      <p:cNvPr id="0" name="Picture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Tempo de Solo Madrugada</a:t>
            </a: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58402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953754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43" name="think-cell Slide" r:id="rId5" imgW="360" imgH="360" progId="">
                  <p:embed/>
                </p:oleObj>
              </mc:Choice>
              <mc:Fallback>
                <p:oleObj name="think-cell Slide" r:id="rId5" imgW="360" imgH="360" progId="">
                  <p:embed/>
                  <p:pic>
                    <p:nvPicPr>
                      <p:cNvPr id="0" name="Picture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Descanso</a:t>
            </a:r>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0789" name="Picture 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96751"/>
            <a:ext cx="9167278" cy="544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2370555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9603592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69" name="think-cell Slide" r:id="rId5" imgW="360" imgH="360" progId="">
                  <p:embed/>
                </p:oleObj>
              </mc:Choice>
              <mc:Fallback>
                <p:oleObj name="think-cell Slide" r:id="rId5" imgW="360" imgH="36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err="1" smtClean="0">
                <a:latin typeface="Calibri" pitchFamily="34" charset="0"/>
              </a:rPr>
              <a:t>Counter</a:t>
            </a:r>
            <a:r>
              <a:rPr lang="pt-BR" sz="3600" b="1" dirty="0" smtClean="0">
                <a:latin typeface="Calibri" pitchFamily="34" charset="0"/>
              </a:rPr>
              <a:t> </a:t>
            </a:r>
            <a:r>
              <a:rPr lang="pt-BR" sz="3600" b="1" dirty="0" err="1" smtClean="0">
                <a:latin typeface="Calibri" pitchFamily="34" charset="0"/>
              </a:rPr>
              <a:t>Clockwise</a:t>
            </a:r>
            <a:endParaRPr lang="pt-BR" sz="3600" b="1" dirty="0" smtClean="0">
              <a:latin typeface="Calibri" pitchFamily="34" charset="0"/>
            </a:endParaRPr>
          </a:p>
        </p:txBody>
      </p:sp>
      <p:sp>
        <p:nvSpPr>
          <p:cNvPr id="5" name="Retângulo 4"/>
          <p:cNvSpPr/>
          <p:nvPr/>
        </p:nvSpPr>
        <p:spPr>
          <a:xfrm>
            <a:off x="395288" y="1062207"/>
            <a:ext cx="6940550" cy="584775"/>
          </a:xfrm>
          <a:prstGeom prst="rect">
            <a:avLst/>
          </a:prstGeom>
        </p:spPr>
        <p:txBody>
          <a:bodyPr wrap="square">
            <a:spAutoFit/>
          </a:bodyPr>
          <a:lstStyle/>
          <a:p>
            <a:r>
              <a:rPr lang="pt-BR" sz="1600" dirty="0" smtClean="0"/>
              <a:t>Escalas de trabalho em que as apresentações ocorrem no sentido contrario do relógio, diminuindo o período de descanso entre jornadas.</a:t>
            </a:r>
            <a:endParaRPr lang="pt-BR" sz="1600" dirty="0"/>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1297586" y="2222087"/>
            <a:ext cx="6310873" cy="3471272"/>
            <a:chOff x="637391" y="1398805"/>
            <a:chExt cx="7802064" cy="4226047"/>
          </a:xfrm>
        </p:grpSpPr>
        <p:grpSp>
          <p:nvGrpSpPr>
            <p:cNvPr id="7" name="Grupo 6"/>
            <p:cNvGrpSpPr/>
            <p:nvPr/>
          </p:nvGrpSpPr>
          <p:grpSpPr>
            <a:xfrm>
              <a:off x="637391" y="1995666"/>
              <a:ext cx="7802064" cy="3629186"/>
              <a:chOff x="637391" y="1995667"/>
              <a:chExt cx="4686300" cy="2991633"/>
            </a:xfrm>
          </p:grpSpPr>
          <p:pic>
            <p:nvPicPr>
              <p:cNvPr id="31790" name="Picture 4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91" y="1995667"/>
                <a:ext cx="4686300" cy="92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91"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391" y="2948950"/>
                <a:ext cx="4686300" cy="203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pic>
          <p:nvPicPr>
            <p:cNvPr id="2" name="Imagem 1" descr="Recorte de Tel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391" y="1398805"/>
              <a:ext cx="7802064" cy="596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0" name="Grupo 19"/>
          <p:cNvGrpSpPr/>
          <p:nvPr/>
        </p:nvGrpSpPr>
        <p:grpSpPr>
          <a:xfrm>
            <a:off x="323528" y="1916832"/>
            <a:ext cx="8280920" cy="3922321"/>
            <a:chOff x="50740" y="1996563"/>
            <a:chExt cx="9018328" cy="3922321"/>
          </a:xfrm>
        </p:grpSpPr>
        <p:pic>
          <p:nvPicPr>
            <p:cNvPr id="31793" name="Picture 4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12" t="10116"/>
            <a:stretch/>
          </p:blipFill>
          <p:spPr bwMode="auto">
            <a:xfrm>
              <a:off x="50740" y="1996563"/>
              <a:ext cx="9018328" cy="392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94" name="Picture 5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943" t="44022" r="25566" b="27989"/>
            <a:stretch/>
          </p:blipFill>
          <p:spPr bwMode="auto">
            <a:xfrm>
              <a:off x="3831421" y="3861048"/>
              <a:ext cx="1989097" cy="111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97" name="Picture 5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962" t="43903" r="12547" b="28048"/>
            <a:stretch/>
          </p:blipFill>
          <p:spPr bwMode="auto">
            <a:xfrm>
              <a:off x="6300192" y="4117624"/>
              <a:ext cx="1989097" cy="112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ector de seta reta 13"/>
            <p:cNvCxnSpPr/>
            <p:nvPr/>
          </p:nvCxnSpPr>
          <p:spPr>
            <a:xfrm flipV="1">
              <a:off x="3275856" y="2852936"/>
              <a:ext cx="2544662" cy="57606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p:nvPr/>
          </p:nvCxnSpPr>
          <p:spPr>
            <a:xfrm flipH="1">
              <a:off x="5820518" y="3140968"/>
              <a:ext cx="839714" cy="72008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7884368" y="3632993"/>
              <a:ext cx="0" cy="48463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ustDataLst>
      <p:tags r:id="rId2"/>
    </p:custDataLst>
    <p:extLst>
      <p:ext uri="{BB962C8B-B14F-4D97-AF65-F5344CB8AC3E}">
        <p14:creationId xmlns:p14="http://schemas.microsoft.com/office/powerpoint/2010/main" val="2707577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15061963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87"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Shift </a:t>
            </a:r>
            <a:r>
              <a:rPr lang="pt-BR" sz="3600" b="1" dirty="0" err="1" smtClean="0">
                <a:latin typeface="Calibri" pitchFamily="34" charset="0"/>
              </a:rPr>
              <a:t>Work</a:t>
            </a:r>
            <a:endParaRPr lang="pt-BR" sz="3600" b="1" dirty="0" smtClean="0">
              <a:latin typeface="Calibri" pitchFamily="34" charset="0"/>
            </a:endParaRPr>
          </a:p>
        </p:txBody>
      </p:sp>
      <p:sp>
        <p:nvSpPr>
          <p:cNvPr id="5" name="Retângulo 4"/>
          <p:cNvSpPr/>
          <p:nvPr/>
        </p:nvSpPr>
        <p:spPr>
          <a:xfrm>
            <a:off x="395288" y="1062207"/>
            <a:ext cx="6940550" cy="584775"/>
          </a:xfrm>
          <a:prstGeom prst="rect">
            <a:avLst/>
          </a:prstGeom>
        </p:spPr>
        <p:txBody>
          <a:bodyPr wrap="square">
            <a:spAutoFit/>
          </a:bodyPr>
          <a:lstStyle/>
          <a:p>
            <a:r>
              <a:rPr lang="pt-BR" sz="1600" dirty="0" smtClean="0"/>
              <a:t>Qualquer escala </a:t>
            </a:r>
            <a:r>
              <a:rPr lang="pt-BR" sz="1600" dirty="0"/>
              <a:t>de trabalho que exige </a:t>
            </a:r>
            <a:r>
              <a:rPr lang="pt-BR" sz="1600" dirty="0" smtClean="0"/>
              <a:t>de um </a:t>
            </a:r>
            <a:r>
              <a:rPr lang="pt-BR" sz="1600" dirty="0"/>
              <a:t>indivíduo </a:t>
            </a:r>
            <a:r>
              <a:rPr lang="pt-BR" sz="1600" dirty="0" smtClean="0"/>
              <a:t>estar acordado </a:t>
            </a:r>
            <a:r>
              <a:rPr lang="pt-BR" sz="1600" dirty="0"/>
              <a:t>quando normalmente </a:t>
            </a:r>
            <a:r>
              <a:rPr lang="pt-BR" sz="1600" dirty="0" smtClean="0"/>
              <a:t>estaria dormindo.</a:t>
            </a:r>
            <a:endParaRPr lang="pt-BR" sz="1600" dirty="0"/>
          </a:p>
        </p:txBody>
      </p:sp>
      <p:cxnSp>
        <p:nvCxnSpPr>
          <p:cNvPr id="10" name="Conector reto 9"/>
          <p:cNvCxnSpPr/>
          <p:nvPr/>
        </p:nvCxnSpPr>
        <p:spPr>
          <a:xfrm>
            <a:off x="395288"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1297586" y="2222087"/>
            <a:ext cx="6310873" cy="3471272"/>
            <a:chOff x="637391" y="1398805"/>
            <a:chExt cx="7802064" cy="4226047"/>
          </a:xfrm>
        </p:grpSpPr>
        <p:grpSp>
          <p:nvGrpSpPr>
            <p:cNvPr id="7" name="Grupo 6"/>
            <p:cNvGrpSpPr/>
            <p:nvPr/>
          </p:nvGrpSpPr>
          <p:grpSpPr>
            <a:xfrm>
              <a:off x="637391" y="1995666"/>
              <a:ext cx="7802064" cy="3629186"/>
              <a:chOff x="637391" y="1995667"/>
              <a:chExt cx="4686300" cy="2991633"/>
            </a:xfrm>
          </p:grpSpPr>
          <p:pic>
            <p:nvPicPr>
              <p:cNvPr id="31790" name="Picture 4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91" y="1995667"/>
                <a:ext cx="4686300" cy="92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91"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391" y="2948950"/>
                <a:ext cx="4686300" cy="203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pic>
          <p:nvPicPr>
            <p:cNvPr id="2" name="Imagem 1" descr="Recorte de Tel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391" y="1398805"/>
              <a:ext cx="7802064" cy="596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0" name="Grupo 19"/>
          <p:cNvGrpSpPr/>
          <p:nvPr/>
        </p:nvGrpSpPr>
        <p:grpSpPr>
          <a:xfrm>
            <a:off x="323528" y="1916832"/>
            <a:ext cx="8280920" cy="3922321"/>
            <a:chOff x="50740" y="1996563"/>
            <a:chExt cx="9018328" cy="3922321"/>
          </a:xfrm>
        </p:grpSpPr>
        <p:pic>
          <p:nvPicPr>
            <p:cNvPr id="31793" name="Picture 4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12" t="10116"/>
            <a:stretch/>
          </p:blipFill>
          <p:spPr bwMode="auto">
            <a:xfrm>
              <a:off x="50740" y="1996563"/>
              <a:ext cx="9018328" cy="392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94" name="Picture 5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943" t="44022" r="25566" b="27989"/>
            <a:stretch/>
          </p:blipFill>
          <p:spPr bwMode="auto">
            <a:xfrm>
              <a:off x="3831421" y="3861048"/>
              <a:ext cx="1989097" cy="111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97" name="Picture 5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962" t="43903" r="12547" b="28048"/>
            <a:stretch/>
          </p:blipFill>
          <p:spPr bwMode="auto">
            <a:xfrm>
              <a:off x="6300192" y="4117624"/>
              <a:ext cx="1989097" cy="112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ector de seta reta 13"/>
            <p:cNvCxnSpPr/>
            <p:nvPr/>
          </p:nvCxnSpPr>
          <p:spPr>
            <a:xfrm flipV="1">
              <a:off x="3275856" y="2852936"/>
              <a:ext cx="2544662" cy="57606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p:nvPr/>
          </p:nvCxnSpPr>
          <p:spPr>
            <a:xfrm flipH="1">
              <a:off x="5820518" y="3140968"/>
              <a:ext cx="839714" cy="72008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7884368" y="3632993"/>
              <a:ext cx="0" cy="48463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ustDataLst>
      <p:tags r:id="rId2"/>
    </p:custDataLst>
    <p:extLst>
      <p:ext uri="{BB962C8B-B14F-4D97-AF65-F5344CB8AC3E}">
        <p14:creationId xmlns:p14="http://schemas.microsoft.com/office/powerpoint/2010/main" val="3940429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en-US"/>
          </a:p>
        </p:txBody>
      </p:sp>
      <p:sp>
        <p:nvSpPr>
          <p:cNvPr id="3" name="Título 2"/>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94685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149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527330" y="1340768"/>
            <a:ext cx="2056974" cy="3770263"/>
          </a:xfrm>
          <a:prstGeom prst="rect">
            <a:avLst/>
          </a:prstGeom>
          <a:noFill/>
        </p:spPr>
        <p:txBody>
          <a:bodyPr wrap="none" lIns="91440" tIns="45720" rIns="91440" bIns="45720">
            <a:spAutoFit/>
          </a:bodyPr>
          <a:lstStyle/>
          <a:p>
            <a:pPr algn="ctr"/>
            <a:r>
              <a:rPr lang="pt-BR" sz="239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pt-BR" sz="239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94685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1203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28460144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00" name="think-cell Slide" r:id="rId5" imgW="360" imgH="360" progId="">
                  <p:embed/>
                </p:oleObj>
              </mc:Choice>
              <mc:Fallback>
                <p:oleObj name="think-cell Slide" r:id="rId5" imgW="360" imgH="360" progId="">
                  <p:embed/>
                  <p:pic>
                    <p:nvPicPr>
                      <p:cNvPr id="0" name="Picture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5" y="-747464"/>
            <a:ext cx="10176672" cy="7601094"/>
          </a:xfrm>
          <a:prstGeom prst="rect">
            <a:avLst/>
          </a:prstGeom>
        </p:spPr>
      </p:pic>
      <p:sp>
        <p:nvSpPr>
          <p:cNvPr id="8" name="Texto explicativo em forma de nuvem 7"/>
          <p:cNvSpPr/>
          <p:nvPr/>
        </p:nvSpPr>
        <p:spPr>
          <a:xfrm>
            <a:off x="5220072" y="2564904"/>
            <a:ext cx="4176464" cy="1584176"/>
          </a:xfrm>
          <a:prstGeom prst="cloudCallout">
            <a:avLst>
              <a:gd name="adj1" fmla="val -27594"/>
              <a:gd name="adj2" fmla="val 158621"/>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smtClean="0">
                <a:solidFill>
                  <a:schemeClr val="tx2">
                    <a:lumMod val="50000"/>
                  </a:schemeClr>
                </a:solidFill>
              </a:rPr>
              <a:t>OBRIGADO</a:t>
            </a:r>
          </a:p>
          <a:p>
            <a:pPr algn="ctr"/>
            <a:r>
              <a:rPr lang="pt-BR" sz="1600" b="1" i="1" u="sng" dirty="0" smtClean="0">
                <a:solidFill>
                  <a:srgbClr val="0635FE"/>
                </a:solidFill>
                <a:effectLst>
                  <a:outerShdw blurRad="38100" dist="38100" dir="2700000" algn="tl">
                    <a:srgbClr val="000000">
                      <a:alpha val="43137"/>
                    </a:srgbClr>
                  </a:outerShdw>
                </a:effectLst>
              </a:rPr>
              <a:t>raul.bocces@hotmail.com</a:t>
            </a:r>
            <a:endParaRPr lang="pt-BR" sz="1600" b="1" i="1" u="sng" dirty="0">
              <a:solidFill>
                <a:srgbClr val="0635FE"/>
              </a:solidFill>
              <a:effectLst>
                <a:outerShdw blurRad="38100" dist="38100" dir="2700000" algn="tl">
                  <a:srgbClr val="000000">
                    <a:alpha val="43137"/>
                  </a:srgbClr>
                </a:outerShdw>
              </a:effectLst>
            </a:endParaRPr>
          </a:p>
        </p:txBody>
      </p:sp>
    </p:spTree>
    <p:custDataLst>
      <p:tags r:id="rId2"/>
    </p:custDataLst>
    <p:extLst>
      <p:ext uri="{BB962C8B-B14F-4D97-AF65-F5344CB8AC3E}">
        <p14:creationId xmlns:p14="http://schemas.microsoft.com/office/powerpoint/2010/main" val="3216882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29" y="332656"/>
            <a:ext cx="8326651"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615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6569220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95"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a:t>
            </a:r>
            <a:endParaRPr lang="pt-BR" sz="3600" b="1" dirty="0">
              <a:latin typeface="Calibri" pitchFamily="34" charset="0"/>
            </a:endParaRPr>
          </a:p>
        </p:txBody>
      </p:sp>
      <p:cxnSp>
        <p:nvCxnSpPr>
          <p:cNvPr id="15" name="Conector reto 14"/>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611560" y="1007227"/>
            <a:ext cx="8381628" cy="830997"/>
          </a:xfrm>
          <a:prstGeom prst="rect">
            <a:avLst/>
          </a:prstGeom>
        </p:spPr>
        <p:txBody>
          <a:bodyPr wrap="square">
            <a:spAutoFit/>
          </a:bodyPr>
          <a:lstStyle/>
          <a:p>
            <a:r>
              <a:rPr lang="pt-BR" dirty="0">
                <a:solidFill>
                  <a:schemeClr val="tx2">
                    <a:lumMod val="50000"/>
                  </a:schemeClr>
                </a:solidFill>
              </a:rPr>
              <a:t>ACIDENTES FATAIS </a:t>
            </a:r>
          </a:p>
          <a:p>
            <a:r>
              <a:rPr lang="pt-BR" dirty="0">
                <a:solidFill>
                  <a:schemeClr val="tx2">
                    <a:lumMod val="50000"/>
                  </a:schemeClr>
                </a:solidFill>
              </a:rPr>
              <a:t>FATOR CONTRIBUINTE: FADIGA </a:t>
            </a:r>
          </a:p>
        </p:txBody>
      </p:sp>
      <p:sp>
        <p:nvSpPr>
          <p:cNvPr id="7" name="CaixaDeTexto 6"/>
          <p:cNvSpPr txBox="1"/>
          <p:nvPr/>
        </p:nvSpPr>
        <p:spPr>
          <a:xfrm>
            <a:off x="1152663" y="1916832"/>
            <a:ext cx="7744817" cy="3785652"/>
          </a:xfrm>
          <a:prstGeom prst="rect">
            <a:avLst/>
          </a:prstGeom>
          <a:noFill/>
        </p:spPr>
        <p:txBody>
          <a:bodyPr wrap="square" rtlCol="0" anchor="ctr">
            <a:spAutoFit/>
          </a:bodyPr>
          <a:lstStyle/>
          <a:p>
            <a:pPr fontAlgn="auto">
              <a:spcBef>
                <a:spcPts val="0"/>
              </a:spcBef>
              <a:spcAft>
                <a:spcPts val="0"/>
              </a:spcAft>
            </a:pPr>
            <a:r>
              <a:rPr lang="pt-BR" dirty="0">
                <a:solidFill>
                  <a:srgbClr val="1F497D">
                    <a:lumMod val="50000"/>
                  </a:srgbClr>
                </a:solidFill>
                <a:latin typeface="Calibri"/>
                <a:ea typeface="+mn-ea"/>
              </a:rPr>
              <a:t>•1993 </a:t>
            </a:r>
            <a:r>
              <a:rPr lang="pt-BR" dirty="0" err="1">
                <a:solidFill>
                  <a:srgbClr val="1F497D">
                    <a:lumMod val="50000"/>
                  </a:srgbClr>
                </a:solidFill>
                <a:latin typeface="Calibri"/>
                <a:ea typeface="+mn-ea"/>
              </a:rPr>
              <a:t>KalittaInternational</a:t>
            </a:r>
            <a:r>
              <a:rPr lang="pt-BR" dirty="0">
                <a:solidFill>
                  <a:srgbClr val="1F497D">
                    <a:lumMod val="50000"/>
                  </a:srgbClr>
                </a:solidFill>
                <a:latin typeface="Calibri"/>
                <a:ea typeface="+mn-ea"/>
              </a:rPr>
              <a:t> DC-8-61F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Guantanamo</a:t>
            </a:r>
            <a:r>
              <a:rPr lang="pt-BR" dirty="0">
                <a:solidFill>
                  <a:srgbClr val="1F497D">
                    <a:lumMod val="50000"/>
                  </a:srgbClr>
                </a:solidFill>
                <a:latin typeface="Calibri"/>
                <a:ea typeface="+mn-ea"/>
              </a:rPr>
              <a:t> </a:t>
            </a:r>
            <a:r>
              <a:rPr lang="pt-BR" dirty="0" err="1" smtClean="0">
                <a:solidFill>
                  <a:srgbClr val="1F497D">
                    <a:lumMod val="50000"/>
                  </a:srgbClr>
                </a:solidFill>
                <a:latin typeface="Calibri"/>
                <a:ea typeface="+mn-ea"/>
              </a:rPr>
              <a:t>Bay</a:t>
            </a:r>
            <a:endParaRPr lang="pt-BR" dirty="0" smtClean="0">
              <a:solidFill>
                <a:srgbClr val="1F497D">
                  <a:lumMod val="50000"/>
                </a:srgbClr>
              </a:solidFill>
              <a:latin typeface="Calibri"/>
              <a:ea typeface="+mn-ea"/>
            </a:endParaRP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1994 Air Algerie737-200F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Coventry, </a:t>
            </a:r>
            <a:r>
              <a:rPr lang="pt-BR" dirty="0" smtClean="0">
                <a:solidFill>
                  <a:srgbClr val="1F497D">
                    <a:lumMod val="50000"/>
                  </a:srgbClr>
                </a:solidFill>
                <a:latin typeface="Calibri"/>
                <a:ea typeface="+mn-ea"/>
              </a:rPr>
              <a:t>UK</a:t>
            </a: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1997 Korean Air 747-300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smtClean="0">
                <a:solidFill>
                  <a:srgbClr val="1F497D">
                    <a:lumMod val="50000"/>
                  </a:srgbClr>
                </a:solidFill>
                <a:latin typeface="Calibri"/>
                <a:ea typeface="+mn-ea"/>
              </a:rPr>
              <a:t>Guam</a:t>
            </a: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1999 American Airlines MD-82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Little Rock, </a:t>
            </a:r>
            <a:r>
              <a:rPr lang="pt-BR" dirty="0" smtClean="0">
                <a:solidFill>
                  <a:srgbClr val="1F497D">
                    <a:lumMod val="50000"/>
                  </a:srgbClr>
                </a:solidFill>
                <a:latin typeface="Calibri"/>
                <a:ea typeface="+mn-ea"/>
              </a:rPr>
              <a:t>USA</a:t>
            </a: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2001 CrossairBAe146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Zurich</a:t>
            </a:r>
            <a:r>
              <a:rPr lang="pt-BR" dirty="0">
                <a:solidFill>
                  <a:srgbClr val="1F497D">
                    <a:lumMod val="50000"/>
                  </a:srgbClr>
                </a:solidFill>
                <a:latin typeface="Calibri"/>
                <a:ea typeface="+mn-ea"/>
              </a:rPr>
              <a:t>, </a:t>
            </a:r>
            <a:r>
              <a:rPr lang="pt-BR" dirty="0" err="1" smtClean="0">
                <a:solidFill>
                  <a:srgbClr val="1F497D">
                    <a:lumMod val="50000"/>
                  </a:srgbClr>
                </a:solidFill>
                <a:latin typeface="Calibri"/>
                <a:ea typeface="+mn-ea"/>
              </a:rPr>
              <a:t>Switzerland</a:t>
            </a:r>
            <a:endParaRPr lang="pt-BR" dirty="0" smtClean="0">
              <a:solidFill>
                <a:srgbClr val="1F497D">
                  <a:lumMod val="50000"/>
                </a:srgbClr>
              </a:solidFill>
              <a:latin typeface="Calibri"/>
              <a:ea typeface="+mn-ea"/>
            </a:endParaRP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2002 </a:t>
            </a:r>
            <a:r>
              <a:rPr lang="pt-BR" dirty="0" err="1">
                <a:solidFill>
                  <a:srgbClr val="1F497D">
                    <a:lumMod val="50000"/>
                  </a:srgbClr>
                </a:solidFill>
                <a:latin typeface="Calibri"/>
                <a:ea typeface="+mn-ea"/>
              </a:rPr>
              <a:t>AgcoCorp</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Challenger</a:t>
            </a:r>
            <a:r>
              <a:rPr lang="pt-BR" dirty="0">
                <a:solidFill>
                  <a:srgbClr val="1F497D">
                    <a:lumMod val="50000"/>
                  </a:srgbClr>
                </a:solidFill>
                <a:latin typeface="Calibri"/>
                <a:ea typeface="+mn-ea"/>
              </a:rPr>
              <a:t> 604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Birmingham, </a:t>
            </a:r>
            <a:r>
              <a:rPr lang="pt-BR" dirty="0" smtClean="0">
                <a:solidFill>
                  <a:srgbClr val="1F497D">
                    <a:lumMod val="50000"/>
                  </a:srgbClr>
                </a:solidFill>
                <a:latin typeface="Calibri"/>
                <a:ea typeface="+mn-ea"/>
              </a:rPr>
              <a:t>UK</a:t>
            </a: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2004 MK Airlines 747-200F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err="1" smtClean="0">
                <a:solidFill>
                  <a:srgbClr val="1F497D">
                    <a:lumMod val="50000"/>
                  </a:srgbClr>
                </a:solidFill>
                <a:latin typeface="Calibri"/>
                <a:ea typeface="+mn-ea"/>
              </a:rPr>
              <a:t>Halifax</a:t>
            </a:r>
            <a:endParaRPr lang="pt-BR" dirty="0" smtClean="0">
              <a:solidFill>
                <a:srgbClr val="1F497D">
                  <a:lumMod val="50000"/>
                </a:srgbClr>
              </a:solidFill>
              <a:latin typeface="Calibri"/>
              <a:ea typeface="+mn-ea"/>
            </a:endParaRP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2004 Corporate Airlines BAeJetstream31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Kirksville</a:t>
            </a:r>
            <a:r>
              <a:rPr lang="pt-BR" dirty="0">
                <a:solidFill>
                  <a:srgbClr val="1F497D">
                    <a:lumMod val="50000"/>
                  </a:srgbClr>
                </a:solidFill>
                <a:latin typeface="Calibri"/>
                <a:ea typeface="+mn-ea"/>
              </a:rPr>
              <a:t>, </a:t>
            </a:r>
            <a:r>
              <a:rPr lang="pt-BR" dirty="0" smtClean="0">
                <a:solidFill>
                  <a:srgbClr val="1F497D">
                    <a:lumMod val="50000"/>
                  </a:srgbClr>
                </a:solidFill>
                <a:latin typeface="Calibri"/>
                <a:ea typeface="+mn-ea"/>
              </a:rPr>
              <a:t>USA</a:t>
            </a: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2004 </a:t>
            </a:r>
            <a:r>
              <a:rPr lang="pt-BR" dirty="0" err="1">
                <a:solidFill>
                  <a:srgbClr val="1F497D">
                    <a:lumMod val="50000"/>
                  </a:srgbClr>
                </a:solidFill>
                <a:latin typeface="Calibri"/>
                <a:ea typeface="+mn-ea"/>
              </a:rPr>
              <a:t>Med</a:t>
            </a:r>
            <a:r>
              <a:rPr lang="pt-BR" dirty="0">
                <a:solidFill>
                  <a:srgbClr val="1F497D">
                    <a:lumMod val="50000"/>
                  </a:srgbClr>
                </a:solidFill>
                <a:latin typeface="Calibri"/>
                <a:ea typeface="+mn-ea"/>
              </a:rPr>
              <a:t> Air Learjet35A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San </a:t>
            </a:r>
            <a:r>
              <a:rPr lang="pt-BR" dirty="0" err="1">
                <a:solidFill>
                  <a:srgbClr val="1F497D">
                    <a:lumMod val="50000"/>
                  </a:srgbClr>
                </a:solidFill>
                <a:latin typeface="Calibri"/>
                <a:ea typeface="+mn-ea"/>
              </a:rPr>
              <a:t>Bernadino</a:t>
            </a:r>
            <a:r>
              <a:rPr lang="pt-BR" dirty="0">
                <a:solidFill>
                  <a:srgbClr val="1F497D">
                    <a:lumMod val="50000"/>
                  </a:srgbClr>
                </a:solidFill>
                <a:latin typeface="Calibri"/>
                <a:ea typeface="+mn-ea"/>
              </a:rPr>
              <a:t>, </a:t>
            </a:r>
            <a:r>
              <a:rPr lang="pt-BR" dirty="0" err="1" smtClean="0">
                <a:solidFill>
                  <a:srgbClr val="1F497D">
                    <a:lumMod val="50000"/>
                  </a:srgbClr>
                </a:solidFill>
                <a:latin typeface="Calibri"/>
                <a:ea typeface="+mn-ea"/>
              </a:rPr>
              <a:t>California</a:t>
            </a:r>
            <a:endParaRPr lang="pt-BR" dirty="0" smtClean="0">
              <a:solidFill>
                <a:srgbClr val="1F497D">
                  <a:lumMod val="50000"/>
                </a:srgbClr>
              </a:solidFill>
              <a:latin typeface="Calibri"/>
              <a:ea typeface="+mn-ea"/>
            </a:endParaRPr>
          </a:p>
          <a:p>
            <a:pPr fontAlgn="auto">
              <a:spcBef>
                <a:spcPts val="0"/>
              </a:spcBef>
              <a:spcAft>
                <a:spcPts val="0"/>
              </a:spcAft>
            </a:pPr>
            <a:r>
              <a:rPr lang="pt-BR" dirty="0" smtClean="0">
                <a:solidFill>
                  <a:srgbClr val="1F497D">
                    <a:lumMod val="50000"/>
                  </a:srgbClr>
                </a:solidFill>
                <a:latin typeface="Calibri"/>
                <a:ea typeface="+mn-ea"/>
              </a:rPr>
              <a:t>•</a:t>
            </a:r>
            <a:r>
              <a:rPr lang="pt-BR" dirty="0">
                <a:solidFill>
                  <a:srgbClr val="1F497D">
                    <a:lumMod val="50000"/>
                  </a:srgbClr>
                </a:solidFill>
                <a:latin typeface="Calibri"/>
                <a:ea typeface="+mn-ea"/>
              </a:rPr>
              <a:t>2005 </a:t>
            </a:r>
            <a:r>
              <a:rPr lang="pt-BR" dirty="0" err="1">
                <a:solidFill>
                  <a:srgbClr val="1F497D">
                    <a:lumMod val="50000"/>
                  </a:srgbClr>
                </a:solidFill>
                <a:latin typeface="Calibri"/>
                <a:ea typeface="+mn-ea"/>
              </a:rPr>
              <a:t>LoganairB</a:t>
            </a:r>
            <a:r>
              <a:rPr lang="pt-BR" dirty="0">
                <a:solidFill>
                  <a:srgbClr val="1F497D">
                    <a:lumMod val="50000"/>
                  </a:srgbClr>
                </a:solidFill>
                <a:latin typeface="Calibri"/>
                <a:ea typeface="+mn-ea"/>
              </a:rPr>
              <a:t>-N </a:t>
            </a:r>
            <a:r>
              <a:rPr lang="pt-BR" dirty="0" err="1">
                <a:solidFill>
                  <a:srgbClr val="1F497D">
                    <a:lumMod val="50000"/>
                  </a:srgbClr>
                </a:solidFill>
                <a:latin typeface="Calibri"/>
                <a:ea typeface="+mn-ea"/>
              </a:rPr>
              <a:t>Islander</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at</a:t>
            </a:r>
            <a:r>
              <a:rPr lang="pt-BR" dirty="0">
                <a:solidFill>
                  <a:srgbClr val="1F497D">
                    <a:lumMod val="50000"/>
                  </a:srgbClr>
                </a:solidFill>
                <a:latin typeface="Calibri"/>
                <a:ea typeface="+mn-ea"/>
              </a:rPr>
              <a:t> </a:t>
            </a:r>
            <a:r>
              <a:rPr lang="pt-BR" dirty="0" err="1">
                <a:solidFill>
                  <a:srgbClr val="1F497D">
                    <a:lumMod val="50000"/>
                  </a:srgbClr>
                </a:solidFill>
                <a:latin typeface="Calibri"/>
                <a:ea typeface="+mn-ea"/>
              </a:rPr>
              <a:t>Machrihanish</a:t>
            </a:r>
            <a:r>
              <a:rPr lang="pt-BR" dirty="0">
                <a:solidFill>
                  <a:srgbClr val="1F497D">
                    <a:lumMod val="50000"/>
                  </a:srgbClr>
                </a:solidFill>
                <a:latin typeface="Calibri"/>
                <a:ea typeface="+mn-ea"/>
              </a:rPr>
              <a:t>, UK</a:t>
            </a:r>
          </a:p>
        </p:txBody>
      </p:sp>
    </p:spTree>
    <p:custDataLst>
      <p:tags r:id="rId2"/>
    </p:custDataLst>
    <p:extLst>
      <p:ext uri="{BB962C8B-B14F-4D97-AF65-F5344CB8AC3E}">
        <p14:creationId xmlns:p14="http://schemas.microsoft.com/office/powerpoint/2010/main" val="2965135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18" name="Picture 54" descr="http://cdn-www.airliners.net/aviation-photos/photos/1/7/2/0578271.jp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b="2962"/>
          <a:stretch/>
        </p:blipFill>
        <p:spPr bwMode="auto">
          <a:xfrm>
            <a:off x="271463" y="2277416"/>
            <a:ext cx="5727600" cy="343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39489751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48"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a:t>
            </a:r>
            <a:endParaRPr lang="pt-BR" sz="3600" b="1" dirty="0">
              <a:latin typeface="Calibri" pitchFamily="34" charset="0"/>
            </a:endParaRPr>
          </a:p>
        </p:txBody>
      </p:sp>
      <p:cxnSp>
        <p:nvCxnSpPr>
          <p:cNvPr id="15" name="Conector reto 14"/>
          <p:cNvCxnSpPr/>
          <p:nvPr/>
        </p:nvCxnSpPr>
        <p:spPr>
          <a:xfrm>
            <a:off x="367754" y="833537"/>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2"/>
          <p:cNvSpPr>
            <a:spLocks noGrp="1"/>
          </p:cNvSpPr>
          <p:nvPr>
            <p:ph idx="1"/>
          </p:nvPr>
        </p:nvSpPr>
        <p:spPr>
          <a:xfrm>
            <a:off x="224073" y="5661248"/>
            <a:ext cx="7227912" cy="504056"/>
          </a:xfrm>
        </p:spPr>
        <p:txBody>
          <a:bodyPr>
            <a:normAutofit fontScale="25000" lnSpcReduction="20000"/>
          </a:bodyPr>
          <a:lstStyle/>
          <a:p>
            <a:pPr marL="0" indent="0">
              <a:buNone/>
            </a:pPr>
            <a:r>
              <a:rPr lang="pt-BR" sz="1200" dirty="0"/>
              <a:t> </a:t>
            </a:r>
            <a:r>
              <a:rPr lang="pt-BR" sz="1200" dirty="0" err="1" smtClean="0"/>
              <a:t>Kalitta</a:t>
            </a:r>
            <a:r>
              <a:rPr lang="pt-BR" sz="1200" dirty="0" smtClean="0"/>
              <a:t> DC-8-61  –  Guantánamo </a:t>
            </a:r>
            <a:r>
              <a:rPr lang="pt-BR" sz="1200" dirty="0" err="1" smtClean="0"/>
              <a:t>Bay</a:t>
            </a:r>
            <a:r>
              <a:rPr lang="pt-BR" sz="1200" dirty="0" smtClean="0"/>
              <a:t>, Cuba </a:t>
            </a:r>
          </a:p>
          <a:p>
            <a:pPr marL="0" indent="0">
              <a:buNone/>
            </a:pPr>
            <a:r>
              <a:rPr lang="pt-BR" sz="1200" dirty="0" smtClean="0"/>
              <a:t>18 de Agosto de 1993</a:t>
            </a:r>
          </a:p>
          <a:p>
            <a:pPr marL="0" indent="0">
              <a:buNone/>
            </a:pPr>
            <a:endParaRPr lang="pt-BR" sz="1800" dirty="0">
              <a:solidFill>
                <a:srgbClr val="FFFF00"/>
              </a:solidFill>
            </a:endParaRPr>
          </a:p>
          <a:p>
            <a:pPr marL="0" indent="0">
              <a:buNone/>
            </a:pPr>
            <a:endParaRPr lang="pt-BR" sz="1800" dirty="0" smtClean="0">
              <a:solidFill>
                <a:srgbClr val="FFFF00"/>
              </a:solidFill>
            </a:endParaRPr>
          </a:p>
          <a:p>
            <a:pPr marL="0" indent="0">
              <a:buNone/>
            </a:pPr>
            <a:endParaRPr lang="pt-BR" sz="1800" dirty="0">
              <a:solidFill>
                <a:srgbClr val="FFFF00"/>
              </a:solidFill>
            </a:endParaRPr>
          </a:p>
          <a:p>
            <a:pPr marL="0" indent="0">
              <a:buNone/>
            </a:pPr>
            <a:endParaRPr lang="pt-BR" sz="1800" dirty="0" smtClean="0">
              <a:solidFill>
                <a:srgbClr val="FFFF00"/>
              </a:solidFill>
            </a:endParaRPr>
          </a:p>
          <a:p>
            <a:pPr marL="0" indent="0">
              <a:buNone/>
            </a:pPr>
            <a:r>
              <a:rPr lang="pt-BR" sz="1800" b="1" dirty="0" smtClean="0">
                <a:solidFill>
                  <a:srgbClr val="FFFF00"/>
                </a:solidFill>
              </a:rPr>
              <a:t>             </a:t>
            </a:r>
            <a:endParaRPr lang="pt-BR" sz="2800" b="1" dirty="0">
              <a:solidFill>
                <a:srgbClr val="FF0000"/>
              </a:solidFill>
              <a:latin typeface="Arial Black" panose="020B0A04020102020204" pitchFamily="34" charset="0"/>
            </a:endParaRPr>
          </a:p>
        </p:txBody>
      </p:sp>
      <p:sp>
        <p:nvSpPr>
          <p:cNvPr id="8" name="CaixaDeTexto 6"/>
          <p:cNvSpPr txBox="1"/>
          <p:nvPr/>
        </p:nvSpPr>
        <p:spPr>
          <a:xfrm>
            <a:off x="5969715" y="1949702"/>
            <a:ext cx="3070525" cy="4093428"/>
          </a:xfrm>
          <a:prstGeom prst="rect">
            <a:avLst/>
          </a:prstGeom>
          <a:noFill/>
        </p:spPr>
        <p:txBody>
          <a:bodyPr wrap="square" rtlCol="0">
            <a:spAutoFit/>
          </a:bodyPr>
          <a:lstStyle/>
          <a:p>
            <a:r>
              <a:rPr lang="pt-BR" sz="2000" dirty="0" smtClean="0">
                <a:solidFill>
                  <a:srgbClr val="FF0000"/>
                </a:solidFill>
                <a:latin typeface="Calibri"/>
              </a:rPr>
              <a:t>        </a:t>
            </a:r>
            <a:r>
              <a:rPr lang="pt-BR" sz="2000" b="1" u="sng" dirty="0" smtClean="0">
                <a:solidFill>
                  <a:srgbClr val="000000"/>
                </a:solidFill>
                <a:latin typeface="Calibri"/>
                <a:cs typeface="Calibri"/>
              </a:rPr>
              <a:t>Relatório Final NTSB</a:t>
            </a:r>
          </a:p>
          <a:p>
            <a:pPr marL="285750" indent="-285750">
              <a:buFont typeface="Wingdings" panose="05000000000000000000" pitchFamily="2" charset="2"/>
              <a:buChar char="ü"/>
            </a:pPr>
            <a:endParaRPr lang="pt-BR" sz="2000" dirty="0" smtClean="0">
              <a:solidFill>
                <a:srgbClr val="FF0000"/>
              </a:solidFill>
              <a:latin typeface="Calibri"/>
              <a:cs typeface="Calibri"/>
            </a:endParaRPr>
          </a:p>
          <a:p>
            <a:r>
              <a:rPr lang="pt-BR" sz="2000" dirty="0" smtClean="0">
                <a:solidFill>
                  <a:srgbClr val="FF0000"/>
                </a:solidFill>
                <a:latin typeface="Calibri"/>
                <a:cs typeface="Calibri"/>
              </a:rPr>
              <a:t>Débito de sono crônico</a:t>
            </a:r>
          </a:p>
          <a:p>
            <a:pPr marL="285750" indent="-285750">
              <a:buFont typeface="Wingdings" panose="05000000000000000000" pitchFamily="2" charset="2"/>
              <a:buChar char="ü"/>
            </a:pPr>
            <a:endParaRPr lang="pt-BR" sz="2000" dirty="0" smtClean="0">
              <a:solidFill>
                <a:srgbClr val="FF0000"/>
              </a:solidFill>
              <a:latin typeface="Calibri"/>
              <a:cs typeface="Calibri"/>
            </a:endParaRPr>
          </a:p>
          <a:p>
            <a:r>
              <a:rPr lang="en-US" sz="2000" dirty="0" smtClean="0">
                <a:solidFill>
                  <a:srgbClr val="FF0000"/>
                </a:solidFill>
                <a:latin typeface="Calibri"/>
                <a:cs typeface="Calibri"/>
              </a:rPr>
              <a:t>Débito de </a:t>
            </a:r>
            <a:r>
              <a:rPr lang="en-US" sz="2000" dirty="0" err="1" smtClean="0">
                <a:solidFill>
                  <a:srgbClr val="FF0000"/>
                </a:solidFill>
                <a:latin typeface="Calibri"/>
                <a:cs typeface="Calibri"/>
              </a:rPr>
              <a:t>sono</a:t>
            </a:r>
            <a:r>
              <a:rPr lang="en-US" sz="2000" dirty="0" smtClean="0">
                <a:solidFill>
                  <a:srgbClr val="FF0000"/>
                </a:solidFill>
                <a:latin typeface="Calibri"/>
                <a:cs typeface="Calibri"/>
              </a:rPr>
              <a:t> </a:t>
            </a:r>
            <a:r>
              <a:rPr lang="en-US" sz="2000" dirty="0" err="1" smtClean="0">
                <a:solidFill>
                  <a:srgbClr val="FF0000"/>
                </a:solidFill>
                <a:latin typeface="Calibri"/>
                <a:cs typeface="Calibri"/>
              </a:rPr>
              <a:t>recente</a:t>
            </a:r>
            <a:endParaRPr lang="pt-BR" sz="2000" dirty="0" smtClean="0">
              <a:solidFill>
                <a:srgbClr val="FF0000"/>
              </a:solidFill>
              <a:latin typeface="Calibri"/>
              <a:cs typeface="Calibri"/>
            </a:endParaRPr>
          </a:p>
          <a:p>
            <a:pPr marL="285750" indent="-285750">
              <a:buFont typeface="Wingdings" panose="05000000000000000000" pitchFamily="2" charset="2"/>
              <a:buChar char="ü"/>
            </a:pPr>
            <a:endParaRPr lang="pt-BR" sz="2000" dirty="0" smtClean="0">
              <a:solidFill>
                <a:srgbClr val="FF0000"/>
              </a:solidFill>
              <a:latin typeface="Calibri"/>
              <a:cs typeface="Calibri"/>
            </a:endParaRPr>
          </a:p>
          <a:p>
            <a:r>
              <a:rPr lang="en-US" sz="2000" dirty="0" smtClean="0">
                <a:solidFill>
                  <a:srgbClr val="FF0000"/>
                </a:solidFill>
                <a:latin typeface="Calibri"/>
                <a:cs typeface="Calibri"/>
              </a:rPr>
              <a:t>Quebra do rítmo circadiano</a:t>
            </a:r>
            <a:endParaRPr lang="pt-BR" sz="2000" dirty="0" smtClean="0">
              <a:solidFill>
                <a:srgbClr val="FF0000"/>
              </a:solidFill>
              <a:latin typeface="Calibri"/>
              <a:cs typeface="Calibri"/>
            </a:endParaRPr>
          </a:p>
          <a:p>
            <a:pPr marL="285750" indent="-285750"/>
            <a:endParaRPr lang="pt-BR" sz="2000" dirty="0" smtClean="0">
              <a:solidFill>
                <a:srgbClr val="FF0000"/>
              </a:solidFill>
              <a:latin typeface="Calibri"/>
              <a:cs typeface="Calibri"/>
            </a:endParaRPr>
          </a:p>
          <a:p>
            <a:r>
              <a:rPr lang="pt-BR" sz="2000" dirty="0" smtClean="0">
                <a:solidFill>
                  <a:srgbClr val="FF0000"/>
                </a:solidFill>
                <a:latin typeface="Calibri"/>
                <a:cs typeface="Calibri"/>
              </a:rPr>
              <a:t>Extensa FT/DT</a:t>
            </a:r>
          </a:p>
          <a:p>
            <a:pPr marL="285750" indent="-285750">
              <a:buFont typeface="Wingdings" panose="05000000000000000000" pitchFamily="2" charset="2"/>
              <a:buChar char="ü"/>
            </a:pPr>
            <a:endParaRPr lang="pt-BR" sz="2000" dirty="0">
              <a:solidFill>
                <a:srgbClr val="FF0000"/>
              </a:solidFill>
              <a:latin typeface="Calibri"/>
              <a:cs typeface="Calibri"/>
            </a:endParaRPr>
          </a:p>
          <a:p>
            <a:r>
              <a:rPr lang="pt-BR" sz="2000" dirty="0" smtClean="0">
                <a:solidFill>
                  <a:srgbClr val="FF0000"/>
                </a:solidFill>
                <a:latin typeface="Calibri"/>
                <a:cs typeface="Calibri"/>
              </a:rPr>
              <a:t>Julgamento prejudicado</a:t>
            </a:r>
          </a:p>
          <a:p>
            <a:pPr marL="285750" indent="-285750">
              <a:buFont typeface="Wingdings" panose="05000000000000000000" pitchFamily="2" charset="2"/>
              <a:buChar char="ü"/>
            </a:pPr>
            <a:endParaRPr lang="pt-BR" sz="2000" dirty="0">
              <a:solidFill>
                <a:srgbClr val="FF0000"/>
              </a:solidFill>
              <a:latin typeface="Calibri"/>
              <a:cs typeface="Calibri"/>
            </a:endParaRPr>
          </a:p>
          <a:p>
            <a:r>
              <a:rPr lang="pt-BR" sz="2000" dirty="0" smtClean="0">
                <a:solidFill>
                  <a:srgbClr val="FF0000"/>
                </a:solidFill>
                <a:latin typeface="Calibri"/>
                <a:cs typeface="Calibri"/>
              </a:rPr>
              <a:t>Tomada de decisão errônea</a:t>
            </a:r>
          </a:p>
        </p:txBody>
      </p:sp>
      <p:pic>
        <p:nvPicPr>
          <p:cNvPr id="7" name="Imagem 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73312" y="2276872"/>
            <a:ext cx="5725751" cy="3438544"/>
          </a:xfrm>
          <a:prstGeom prst="rect">
            <a:avLst/>
          </a:prstGeom>
        </p:spPr>
      </p:pic>
      <p:grpSp>
        <p:nvGrpSpPr>
          <p:cNvPr id="9" name="Grupo 8"/>
          <p:cNvGrpSpPr/>
          <p:nvPr/>
        </p:nvGrpSpPr>
        <p:grpSpPr>
          <a:xfrm rot="20418967">
            <a:off x="1800527" y="3272084"/>
            <a:ext cx="3045967" cy="747170"/>
            <a:chOff x="2566462" y="3640960"/>
            <a:chExt cx="1573490" cy="461665"/>
          </a:xfrm>
        </p:grpSpPr>
        <p:sp>
          <p:nvSpPr>
            <p:cNvPr id="4" name="CaixaDeTexto 3"/>
            <p:cNvSpPr txBox="1"/>
            <p:nvPr/>
          </p:nvSpPr>
          <p:spPr>
            <a:xfrm>
              <a:off x="2566462" y="3677082"/>
              <a:ext cx="1573490" cy="389424"/>
            </a:xfrm>
            <a:prstGeom prst="rect">
              <a:avLst/>
            </a:prstGeom>
            <a:noFill/>
          </p:spPr>
          <p:txBody>
            <a:bodyPr wrap="square" rtlCol="0">
              <a:spAutoFit/>
            </a:bodyPr>
            <a:lstStyle/>
            <a:p>
              <a:pPr algn="ctr"/>
              <a:r>
                <a:rPr lang="pt-BR" sz="3600" b="1" dirty="0" smtClean="0">
                  <a:solidFill>
                    <a:srgbClr val="FF0000"/>
                  </a:solidFill>
                  <a:latin typeface="Castellar" pitchFamily="18" charset="0"/>
                </a:rPr>
                <a:t>FADIGA</a:t>
              </a:r>
              <a:endParaRPr lang="pt-BR" sz="3600" b="1" dirty="0">
                <a:solidFill>
                  <a:srgbClr val="FF0000"/>
                </a:solidFill>
                <a:latin typeface="Castellar" pitchFamily="18" charset="0"/>
              </a:endParaRPr>
            </a:p>
          </p:txBody>
        </p:sp>
        <p:sp>
          <p:nvSpPr>
            <p:cNvPr id="5" name="Retângulo de cantos arredondados 4"/>
            <p:cNvSpPr/>
            <p:nvPr/>
          </p:nvSpPr>
          <p:spPr>
            <a:xfrm>
              <a:off x="2566462" y="3640960"/>
              <a:ext cx="1501482" cy="4616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grpSp>
      <p:sp>
        <p:nvSpPr>
          <p:cNvPr id="2" name="CaixaDeTexto 1"/>
          <p:cNvSpPr txBox="1"/>
          <p:nvPr/>
        </p:nvSpPr>
        <p:spPr>
          <a:xfrm>
            <a:off x="290151" y="870218"/>
            <a:ext cx="6940550" cy="1323439"/>
          </a:xfrm>
          <a:prstGeom prst="rect">
            <a:avLst/>
          </a:prstGeom>
          <a:noFill/>
        </p:spPr>
        <p:txBody>
          <a:bodyPr wrap="square" rtlCol="0">
            <a:spAutoFit/>
          </a:bodyPr>
          <a:lstStyle/>
          <a:p>
            <a:pPr algn="just"/>
            <a:r>
              <a:rPr lang="pt-BR" sz="2000" dirty="0" smtClean="0">
                <a:solidFill>
                  <a:prstClr val="black"/>
                </a:solidFill>
                <a:latin typeface="Calibri"/>
              </a:rPr>
              <a:t>Teve como fator contribuinte </a:t>
            </a:r>
            <a:r>
              <a:rPr lang="pt-PT" sz="2000" dirty="0">
                <a:solidFill>
                  <a:prstClr val="black"/>
                </a:solidFill>
                <a:latin typeface="Calibri"/>
              </a:rPr>
              <a:t>à dificuldade de raciocínio, tomada de decisão e habilidades de vôo </a:t>
            </a:r>
            <a:r>
              <a:rPr lang="pt-PT" sz="2000" dirty="0" smtClean="0">
                <a:solidFill>
                  <a:prstClr val="black"/>
                </a:solidFill>
                <a:latin typeface="Calibri"/>
              </a:rPr>
              <a:t>da tripulação afetados devido </a:t>
            </a:r>
            <a:r>
              <a:rPr lang="pt-PT" sz="2000" dirty="0">
                <a:solidFill>
                  <a:prstClr val="black"/>
                </a:solidFill>
                <a:latin typeface="Calibri"/>
              </a:rPr>
              <a:t>aos efeitos da </a:t>
            </a:r>
            <a:r>
              <a:rPr lang="pt-PT" sz="2000" dirty="0" smtClean="0">
                <a:solidFill>
                  <a:srgbClr val="FF0000"/>
                </a:solidFill>
                <a:latin typeface="Calibri"/>
              </a:rPr>
              <a:t>FADIGA</a:t>
            </a:r>
            <a:r>
              <a:rPr lang="pt-PT" sz="2000" dirty="0" smtClean="0">
                <a:solidFill>
                  <a:prstClr val="black"/>
                </a:solidFill>
                <a:latin typeface="Calibri"/>
              </a:rPr>
              <a:t> </a:t>
            </a:r>
            <a:r>
              <a:rPr lang="pt-PT" sz="2000" dirty="0">
                <a:solidFill>
                  <a:prstClr val="black"/>
                </a:solidFill>
                <a:latin typeface="Calibri"/>
              </a:rPr>
              <a:t>resultante de prolongadas horas de </a:t>
            </a:r>
            <a:r>
              <a:rPr lang="pt-PT" sz="2000" dirty="0" smtClean="0">
                <a:solidFill>
                  <a:prstClr val="black"/>
                </a:solidFill>
                <a:latin typeface="Calibri"/>
              </a:rPr>
              <a:t>vôo e jornada de trabalho.</a:t>
            </a:r>
            <a:endParaRPr lang="pt-BR" sz="2000" dirty="0">
              <a:solidFill>
                <a:prstClr val="black"/>
              </a:solidFill>
              <a:latin typeface="Calibri"/>
            </a:endParaRPr>
          </a:p>
        </p:txBody>
      </p:sp>
    </p:spTree>
    <p:custDataLst>
      <p:tags r:id="rId2"/>
    </p:custDataLst>
    <p:extLst>
      <p:ext uri="{BB962C8B-B14F-4D97-AF65-F5344CB8AC3E}">
        <p14:creationId xmlns:p14="http://schemas.microsoft.com/office/powerpoint/2010/main" val="3942647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0" presetClass="entr" presetSubtype="0" fill="hold" grpId="0" nodeType="afterEffect">
                                  <p:stCondLst>
                                    <p:cond delay="1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par>
                          <p:cTn id="28" fill="hold">
                            <p:stCondLst>
                              <p:cond delay="3750"/>
                            </p:stCondLst>
                            <p:childTnLst>
                              <p:par>
                                <p:cTn id="29" presetID="10" presetClass="entr" presetSubtype="0" fill="hold" grpId="0" nodeType="after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500"/>
                                        <p:tgtEl>
                                          <p:spTgt spid="8">
                                            <p:txEl>
                                              <p:pRg st="8" end="8"/>
                                            </p:txEl>
                                          </p:spTgt>
                                        </p:tgtEl>
                                      </p:cBhvr>
                                    </p:animEffect>
                                  </p:childTnLst>
                                </p:cTn>
                              </p:par>
                            </p:childTnLst>
                          </p:cTn>
                        </p:par>
                        <p:par>
                          <p:cTn id="32" fill="hold">
                            <p:stCondLst>
                              <p:cond delay="4250"/>
                            </p:stCondLst>
                            <p:childTnLst>
                              <p:par>
                                <p:cTn id="33" presetID="10" presetClass="entr" presetSubtype="0" fill="hold" grpId="0" nodeType="after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500"/>
                                        <p:tgtEl>
                                          <p:spTgt spid="8">
                                            <p:txEl>
                                              <p:pRg st="10" end="10"/>
                                            </p:txEl>
                                          </p:spTgt>
                                        </p:tgtEl>
                                      </p:cBhvr>
                                    </p:animEffect>
                                  </p:childTnLst>
                                </p:cTn>
                              </p:par>
                            </p:childTnLst>
                          </p:cTn>
                        </p:par>
                        <p:par>
                          <p:cTn id="36" fill="hold">
                            <p:stCondLst>
                              <p:cond delay="4750"/>
                            </p:stCondLst>
                            <p:childTnLst>
                              <p:par>
                                <p:cTn id="37" presetID="10" presetClass="entr" presetSubtype="0" fill="hold" grpId="0" nodeType="after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animEffect transition="in" filter="fade">
                                      <p:cBhvr>
                                        <p:cTn id="39" dur="500"/>
                                        <p:tgtEl>
                                          <p:spTgt spid="8">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par>
                          <p:cTn id="44" fill="hold">
                            <p:stCondLst>
                              <p:cond delay="0"/>
                            </p:stCondLst>
                            <p:childTnLst>
                              <p:par>
                                <p:cTn id="45" presetID="6" presetClass="emph" presetSubtype="0" fill="hold" nodeType="afterEffect">
                                  <p:stCondLst>
                                    <p:cond delay="0"/>
                                  </p:stCondLst>
                                  <p:childTnLst>
                                    <p:animScale>
                                      <p:cBhvr>
                                        <p:cTn id="4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7563" y="5733256"/>
            <a:ext cx="5778077" cy="461665"/>
          </a:xfrm>
          <a:prstGeom prst="rect">
            <a:avLst/>
          </a:prstGeom>
          <a:noFill/>
        </p:spPr>
        <p:txBody>
          <a:bodyPr wrap="square" rtlCol="0">
            <a:spAutoFit/>
          </a:bodyPr>
          <a:lstStyle/>
          <a:p>
            <a:r>
              <a:rPr lang="pt-BR" sz="1200" dirty="0" smtClean="0">
                <a:solidFill>
                  <a:prstClr val="black"/>
                </a:solidFill>
                <a:latin typeface="Calibri"/>
              </a:rPr>
              <a:t>Colgan Air </a:t>
            </a:r>
            <a:r>
              <a:rPr lang="pt-BR" sz="1200" dirty="0" err="1" smtClean="0">
                <a:solidFill>
                  <a:prstClr val="black"/>
                </a:solidFill>
                <a:latin typeface="Calibri"/>
              </a:rPr>
              <a:t>Flight</a:t>
            </a:r>
            <a:r>
              <a:rPr lang="pt-BR" sz="1200" dirty="0" smtClean="0">
                <a:solidFill>
                  <a:prstClr val="black"/>
                </a:solidFill>
                <a:latin typeface="Calibri"/>
              </a:rPr>
              <a:t> 3407 – </a:t>
            </a:r>
            <a:r>
              <a:rPr lang="en-US" sz="1200" dirty="0" smtClean="0">
                <a:solidFill>
                  <a:prstClr val="black"/>
                </a:solidFill>
                <a:latin typeface="Calibri"/>
              </a:rPr>
              <a:t>Buffalo, </a:t>
            </a:r>
            <a:r>
              <a:rPr lang="en-US" sz="1200" dirty="0">
                <a:solidFill>
                  <a:prstClr val="black"/>
                </a:solidFill>
                <a:latin typeface="Calibri"/>
              </a:rPr>
              <a:t>New </a:t>
            </a:r>
            <a:r>
              <a:rPr lang="en-US" sz="1200" dirty="0" smtClean="0">
                <a:solidFill>
                  <a:prstClr val="black"/>
                </a:solidFill>
                <a:latin typeface="Calibri"/>
              </a:rPr>
              <a:t>York	</a:t>
            </a:r>
            <a:endParaRPr lang="en-US" sz="1200" dirty="0">
              <a:solidFill>
                <a:prstClr val="black"/>
              </a:solidFill>
              <a:latin typeface="Calibri"/>
            </a:endParaRPr>
          </a:p>
          <a:p>
            <a:r>
              <a:rPr lang="en-US" sz="1200" dirty="0" smtClean="0">
                <a:solidFill>
                  <a:prstClr val="black"/>
                </a:solidFill>
                <a:latin typeface="Calibri"/>
              </a:rPr>
              <a:t>February </a:t>
            </a:r>
            <a:r>
              <a:rPr lang="en-US" sz="1200" dirty="0">
                <a:solidFill>
                  <a:prstClr val="black"/>
                </a:solidFill>
                <a:latin typeface="Calibri"/>
              </a:rPr>
              <a:t>12, </a:t>
            </a:r>
            <a:r>
              <a:rPr lang="en-US" sz="1200" dirty="0" smtClean="0">
                <a:solidFill>
                  <a:prstClr val="black"/>
                </a:solidFill>
                <a:latin typeface="Calibri"/>
              </a:rPr>
              <a:t>2009</a:t>
            </a:r>
          </a:p>
        </p:txBody>
      </p:sp>
      <p:sp>
        <p:nvSpPr>
          <p:cNvPr id="7" name="Retângulo 20"/>
          <p:cNvSpPr>
            <a:spLocks noChangeArrowheads="1"/>
          </p:cNvSpPr>
          <p:nvPr/>
        </p:nvSpPr>
        <p:spPr bwMode="auto">
          <a:xfrm>
            <a:off x="250825" y="147638"/>
            <a:ext cx="874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pt-BR" sz="3600" b="1" dirty="0" smtClean="0">
                <a:latin typeface="Calibri" pitchFamily="34" charset="0"/>
              </a:rPr>
              <a:t>Histórico</a:t>
            </a:r>
            <a:endParaRPr lang="pt-BR" sz="3600" b="1" dirty="0">
              <a:latin typeface="Calibri" pitchFamily="34" charset="0"/>
            </a:endParaRPr>
          </a:p>
        </p:txBody>
      </p:sp>
      <p:cxnSp>
        <p:nvCxnSpPr>
          <p:cNvPr id="8" name="Conector reto 7"/>
          <p:cNvCxnSpPr/>
          <p:nvPr/>
        </p:nvCxnSpPr>
        <p:spPr>
          <a:xfrm>
            <a:off x="367753" y="836712"/>
            <a:ext cx="6940550" cy="317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upo 10"/>
          <p:cNvGrpSpPr/>
          <p:nvPr/>
        </p:nvGrpSpPr>
        <p:grpSpPr>
          <a:xfrm>
            <a:off x="352302" y="1844824"/>
            <a:ext cx="7971042" cy="3965103"/>
            <a:chOff x="367753" y="1587489"/>
            <a:chExt cx="7971042" cy="3965103"/>
          </a:xfrm>
        </p:grpSpPr>
        <p:sp>
          <p:nvSpPr>
            <p:cNvPr id="3" name="CaixaDeTexto 2"/>
            <p:cNvSpPr txBox="1"/>
            <p:nvPr/>
          </p:nvSpPr>
          <p:spPr>
            <a:xfrm>
              <a:off x="5674499" y="1587489"/>
              <a:ext cx="2664296" cy="1908215"/>
            </a:xfrm>
            <a:prstGeom prst="rect">
              <a:avLst/>
            </a:prstGeom>
            <a:noFill/>
          </p:spPr>
          <p:txBody>
            <a:bodyPr wrap="square" rtlCol="0">
              <a:spAutoFit/>
            </a:bodyPr>
            <a:lstStyle/>
            <a:p>
              <a:r>
                <a:rPr lang="pt-BR" dirty="0">
                  <a:solidFill>
                    <a:srgbClr val="FF0000"/>
                  </a:solidFill>
                </a:rPr>
                <a:t> </a:t>
              </a:r>
              <a:r>
                <a:rPr lang="pt-BR" sz="2000" b="1" u="sng" dirty="0">
                  <a:solidFill>
                    <a:srgbClr val="1F497D"/>
                  </a:solidFill>
                  <a:latin typeface="Calibri"/>
                </a:rPr>
                <a:t>NTSB Final </a:t>
              </a:r>
              <a:r>
                <a:rPr lang="pt-BR" sz="2000" b="1" u="sng" dirty="0" err="1">
                  <a:solidFill>
                    <a:srgbClr val="1F497D"/>
                  </a:solidFill>
                  <a:latin typeface="Calibri"/>
                </a:rPr>
                <a:t>Report</a:t>
              </a:r>
              <a:r>
                <a:rPr lang="pt-BR" sz="2000" b="1" u="sng" dirty="0">
                  <a:solidFill>
                    <a:srgbClr val="1F497D"/>
                  </a:solidFill>
                  <a:latin typeface="Calibri"/>
                </a:rPr>
                <a:t>:</a:t>
              </a:r>
            </a:p>
            <a:p>
              <a:pPr marL="285750" indent="-285750">
                <a:buFont typeface="Wingdings" panose="05000000000000000000" pitchFamily="2" charset="2"/>
                <a:buChar char="ü"/>
              </a:pPr>
              <a:endParaRPr lang="pt-BR" sz="2000" dirty="0">
                <a:solidFill>
                  <a:srgbClr val="FF0000"/>
                </a:solidFill>
                <a:latin typeface="Calibri"/>
              </a:endParaRPr>
            </a:p>
            <a:p>
              <a:pPr marL="285750" indent="-285750">
                <a:buFont typeface="Wingdings" panose="05000000000000000000" pitchFamily="2" charset="2"/>
                <a:buChar char="ü"/>
              </a:pPr>
              <a:r>
                <a:rPr lang="pt-BR" sz="2000" dirty="0" err="1" smtClean="0">
                  <a:solidFill>
                    <a:srgbClr val="FF0000"/>
                  </a:solidFill>
                  <a:latin typeface="Calibri"/>
                </a:rPr>
                <a:t>Commuting</a:t>
              </a:r>
              <a:r>
                <a:rPr lang="pt-BR" sz="2000" dirty="0" smtClean="0">
                  <a:solidFill>
                    <a:srgbClr val="FF0000"/>
                  </a:solidFill>
                  <a:latin typeface="Calibri"/>
                </a:rPr>
                <a:t>;</a:t>
              </a:r>
              <a:endParaRPr lang="pt-BR" sz="2000" dirty="0">
                <a:solidFill>
                  <a:srgbClr val="FF0000"/>
                </a:solidFill>
                <a:latin typeface="Calibri"/>
              </a:endParaRPr>
            </a:p>
            <a:p>
              <a:pPr marL="285750" indent="-285750">
                <a:buFont typeface="Wingdings" panose="05000000000000000000" pitchFamily="2" charset="2"/>
                <a:buChar char="ü"/>
              </a:pPr>
              <a:endParaRPr lang="pt-BR" sz="1800" dirty="0">
                <a:solidFill>
                  <a:srgbClr val="FF0000"/>
                </a:solidFill>
                <a:latin typeface="Calibri"/>
              </a:endParaRPr>
            </a:p>
            <a:p>
              <a:pPr marL="285750" indent="-285750">
                <a:buFont typeface="Wingdings" panose="05000000000000000000" pitchFamily="2" charset="2"/>
                <a:buChar char="ü"/>
              </a:pPr>
              <a:endParaRPr lang="pt-BR" sz="1800" dirty="0">
                <a:solidFill>
                  <a:srgbClr val="FF0000"/>
                </a:solidFill>
                <a:latin typeface="Calibri"/>
              </a:endParaRPr>
            </a:p>
            <a:p>
              <a:pPr marL="285750" indent="-285750">
                <a:buFont typeface="Wingdings" panose="05000000000000000000" pitchFamily="2" charset="2"/>
                <a:buChar char="ü"/>
              </a:pPr>
              <a:endParaRPr lang="pt-BR" sz="1800" dirty="0">
                <a:solidFill>
                  <a:srgbClr val="FF0000"/>
                </a:solidFill>
                <a:latin typeface="Calibri"/>
              </a:endParaRPr>
            </a:p>
          </p:txBody>
        </p:sp>
        <p:pic>
          <p:nvPicPr>
            <p:cNvPr id="38914" name="Picture 2" descr="http://upload.wikimedia.org/wikipedia/commons/b/bf/Continental_Connection_Bombardier_Q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53" y="1587489"/>
              <a:ext cx="5288314" cy="39651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aixaDeTexto 1">
            <a:hlinkClick r:id="rId4" action="ppaction://hlinkfile"/>
          </p:cNvPr>
          <p:cNvSpPr txBox="1"/>
          <p:nvPr/>
        </p:nvSpPr>
        <p:spPr>
          <a:xfrm>
            <a:off x="3838029" y="5085184"/>
            <a:ext cx="1742083" cy="246221"/>
          </a:xfrm>
          <a:prstGeom prst="rect">
            <a:avLst/>
          </a:prstGeom>
          <a:noFill/>
        </p:spPr>
        <p:txBody>
          <a:bodyPr wrap="square" rtlCol="0">
            <a:spAutoFit/>
          </a:bodyPr>
          <a:lstStyle/>
          <a:p>
            <a:pPr algn="ctr"/>
            <a:r>
              <a:rPr lang="pt-BR" sz="1000" b="1" dirty="0" smtClean="0">
                <a:solidFill>
                  <a:srgbClr val="FF0000"/>
                </a:solidFill>
                <a:latin typeface="Calibri"/>
              </a:rPr>
              <a:t>CLIQUE AQUI (AUDIO/VIDEO)</a:t>
            </a:r>
          </a:p>
        </p:txBody>
      </p:sp>
      <p:sp>
        <p:nvSpPr>
          <p:cNvPr id="5" name="CaixaDeTexto 4"/>
          <p:cNvSpPr txBox="1"/>
          <p:nvPr/>
        </p:nvSpPr>
        <p:spPr>
          <a:xfrm>
            <a:off x="352302" y="908720"/>
            <a:ext cx="7460058" cy="707886"/>
          </a:xfrm>
          <a:prstGeom prst="rect">
            <a:avLst/>
          </a:prstGeom>
          <a:noFill/>
        </p:spPr>
        <p:txBody>
          <a:bodyPr wrap="square" rtlCol="0">
            <a:spAutoFit/>
          </a:bodyPr>
          <a:lstStyle/>
          <a:p>
            <a:pPr algn="just"/>
            <a:r>
              <a:rPr lang="pt-BR" sz="2000" dirty="0" smtClean="0">
                <a:solidFill>
                  <a:prstClr val="black"/>
                </a:solidFill>
                <a:latin typeface="Calibri"/>
              </a:rPr>
              <a:t>Este foi o primeiro acidente em que houve menção no Relatório Final de Investigação a </a:t>
            </a:r>
            <a:r>
              <a:rPr lang="pt-BR" sz="2000" dirty="0" smtClean="0">
                <a:solidFill>
                  <a:srgbClr val="FF0000"/>
                </a:solidFill>
                <a:latin typeface="Calibri"/>
              </a:rPr>
              <a:t>FADIGA</a:t>
            </a:r>
            <a:r>
              <a:rPr lang="pt-BR" sz="2000" dirty="0" smtClean="0">
                <a:solidFill>
                  <a:prstClr val="black"/>
                </a:solidFill>
                <a:latin typeface="Calibri"/>
              </a:rPr>
              <a:t> como </a:t>
            </a:r>
            <a:r>
              <a:rPr lang="pt-BR" sz="2000" dirty="0" smtClean="0">
                <a:solidFill>
                  <a:srgbClr val="FF0000"/>
                </a:solidFill>
                <a:latin typeface="Calibri"/>
              </a:rPr>
              <a:t>PRINCIPAL</a:t>
            </a:r>
            <a:r>
              <a:rPr lang="pt-BR" sz="2000" dirty="0" smtClean="0">
                <a:solidFill>
                  <a:prstClr val="black"/>
                </a:solidFill>
                <a:latin typeface="Calibri"/>
              </a:rPr>
              <a:t> fator contribuinte.</a:t>
            </a:r>
            <a:endParaRPr lang="pt-BR" sz="2000" dirty="0">
              <a:solidFill>
                <a:prstClr val="black"/>
              </a:solidFill>
              <a:latin typeface="Calibri"/>
            </a:endParaRPr>
          </a:p>
        </p:txBody>
      </p:sp>
      <p:sp>
        <p:nvSpPr>
          <p:cNvPr id="10" name="CaixaDeTexto 9"/>
          <p:cNvSpPr txBox="1"/>
          <p:nvPr/>
        </p:nvSpPr>
        <p:spPr>
          <a:xfrm>
            <a:off x="5735254" y="1916832"/>
            <a:ext cx="2797186" cy="3847207"/>
          </a:xfrm>
          <a:prstGeom prst="rect">
            <a:avLst/>
          </a:prstGeom>
          <a:solidFill>
            <a:schemeClr val="bg1"/>
          </a:solidFill>
        </p:spPr>
        <p:txBody>
          <a:bodyPr wrap="square" rtlCol="0">
            <a:spAutoFit/>
          </a:bodyPr>
          <a:lstStyle/>
          <a:p>
            <a:r>
              <a:rPr lang="pt-BR" sz="2000" dirty="0" smtClean="0">
                <a:solidFill>
                  <a:prstClr val="black"/>
                </a:solidFill>
                <a:latin typeface="Calibri"/>
              </a:rPr>
              <a:t>Resultado:</a:t>
            </a:r>
          </a:p>
          <a:p>
            <a:endParaRPr lang="pt-BR" sz="2000" dirty="0">
              <a:solidFill>
                <a:prstClr val="black"/>
              </a:solidFill>
              <a:latin typeface="Calibri"/>
            </a:endParaRPr>
          </a:p>
          <a:p>
            <a:r>
              <a:rPr lang="pt-BR" sz="2000" dirty="0" smtClean="0">
                <a:solidFill>
                  <a:srgbClr val="FF0000"/>
                </a:solidFill>
                <a:latin typeface="Calibri"/>
              </a:rPr>
              <a:t>2 pilotos mortos</a:t>
            </a:r>
          </a:p>
          <a:p>
            <a:endParaRPr lang="pt-BR" sz="2000" dirty="0">
              <a:solidFill>
                <a:srgbClr val="FF0000"/>
              </a:solidFill>
              <a:latin typeface="Calibri"/>
            </a:endParaRPr>
          </a:p>
          <a:p>
            <a:r>
              <a:rPr lang="pt-BR" sz="2000" dirty="0" smtClean="0">
                <a:solidFill>
                  <a:srgbClr val="FF0000"/>
                </a:solidFill>
                <a:latin typeface="Calibri"/>
              </a:rPr>
              <a:t>2 comissários mortos</a:t>
            </a:r>
          </a:p>
          <a:p>
            <a:endParaRPr lang="pt-BR" sz="2000" dirty="0">
              <a:solidFill>
                <a:srgbClr val="FF0000"/>
              </a:solidFill>
              <a:latin typeface="Calibri"/>
            </a:endParaRPr>
          </a:p>
          <a:p>
            <a:r>
              <a:rPr lang="pt-BR" sz="2000" dirty="0" smtClean="0">
                <a:solidFill>
                  <a:srgbClr val="FF0000"/>
                </a:solidFill>
                <a:latin typeface="Calibri"/>
              </a:rPr>
              <a:t>45 passageiros mortos</a:t>
            </a:r>
          </a:p>
          <a:p>
            <a:endParaRPr lang="pt-BR" sz="2000" dirty="0">
              <a:solidFill>
                <a:srgbClr val="FF0000"/>
              </a:solidFill>
              <a:latin typeface="Calibri"/>
            </a:endParaRPr>
          </a:p>
          <a:p>
            <a:r>
              <a:rPr lang="pt-BR" sz="2000" dirty="0" smtClean="0">
                <a:solidFill>
                  <a:srgbClr val="FF0000"/>
                </a:solidFill>
                <a:latin typeface="Calibri"/>
              </a:rPr>
              <a:t>1 pessoa no solo morta</a:t>
            </a:r>
          </a:p>
          <a:p>
            <a:endParaRPr lang="pt-BR" sz="2000" dirty="0">
              <a:solidFill>
                <a:srgbClr val="FF0000"/>
              </a:solidFill>
              <a:latin typeface="Calibri"/>
            </a:endParaRPr>
          </a:p>
          <a:p>
            <a:r>
              <a:rPr lang="pt-BR" sz="2000" dirty="0" smtClean="0">
                <a:solidFill>
                  <a:srgbClr val="FF0000"/>
                </a:solidFill>
                <a:latin typeface="Calibri"/>
              </a:rPr>
              <a:t>Perda total da Aeronave</a:t>
            </a:r>
          </a:p>
          <a:p>
            <a:endParaRPr lang="pt-BR" dirty="0" smtClean="0">
              <a:solidFill>
                <a:prstClr val="black"/>
              </a:solidFill>
              <a:latin typeface="Calibri"/>
            </a:endParaRPr>
          </a:p>
        </p:txBody>
      </p:sp>
      <p:pic>
        <p:nvPicPr>
          <p:cNvPr id="9" name="Imagem 8">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20" y="1844657"/>
            <a:ext cx="5288313" cy="3965270"/>
          </a:xfrm>
          <a:prstGeom prst="rect">
            <a:avLst/>
          </a:prstGeom>
        </p:spPr>
      </p:pic>
    </p:spTree>
    <p:extLst>
      <p:ext uri="{BB962C8B-B14F-4D97-AF65-F5344CB8AC3E}">
        <p14:creationId xmlns:p14="http://schemas.microsoft.com/office/powerpoint/2010/main" val="27246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500"/>
                                        <p:tgtEl>
                                          <p:spTgt spid="10">
                                            <p:bg/>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fade">
                                      <p:cBhvr>
                                        <p:cTn id="30" dur="500"/>
                                        <p:tgtEl>
                                          <p:spTgt spid="10">
                                            <p:txEl>
                                              <p:pRg st="6" end="6"/>
                                            </p:txEl>
                                          </p:spTgt>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animEffect transition="in" filter="fade">
                                      <p:cBhvr>
                                        <p:cTn id="38"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LAYOUT" val="ppLayoutObject"/>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LAYOUT" val="ppLayoutObject"/>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LAYOUT" val="ppLayoutObject"/>
</p:tagLst>
</file>

<file path=ppt/tags/tag7.xml><?xml version="1.0" encoding="utf-8"?>
<p:tagLst xmlns:a="http://schemas.openxmlformats.org/drawingml/2006/main" xmlns:r="http://schemas.openxmlformats.org/officeDocument/2006/relationships" xmlns:p="http://schemas.openxmlformats.org/presentationml/2006/main">
  <p:tag name="LAYOUT" val="ppLayoutObject"/>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LAYOUT" val="ppLayoutObject"/>
</p:tagLst>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oncurso">
  <a:themeElements>
    <a:clrScheme name="Concurso">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so">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s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PPT_gol</Template>
  <TotalTime>9469</TotalTime>
  <Words>2113</Words>
  <Application>Microsoft Office PowerPoint</Application>
  <PresentationFormat>Apresentação na tela (4:3)</PresentationFormat>
  <Paragraphs>478</Paragraphs>
  <Slides>57</Slides>
  <Notes>37</Notes>
  <HiddenSlides>35</HiddenSlides>
  <MMClips>2</MMClips>
  <ScaleCrop>false</ScaleCrop>
  <HeadingPairs>
    <vt:vector size="6" baseType="variant">
      <vt:variant>
        <vt:lpstr>Tema</vt:lpstr>
      </vt:variant>
      <vt:variant>
        <vt:i4>3</vt:i4>
      </vt:variant>
      <vt:variant>
        <vt:lpstr>Servidores OLE incorporados</vt:lpstr>
      </vt:variant>
      <vt:variant>
        <vt:i4>1</vt:i4>
      </vt:variant>
      <vt:variant>
        <vt:lpstr>Títulos de slides</vt:lpstr>
      </vt:variant>
      <vt:variant>
        <vt:i4>57</vt:i4>
      </vt:variant>
    </vt:vector>
  </HeadingPairs>
  <TitlesOfParts>
    <vt:vector size="61" baseType="lpstr">
      <vt:lpstr>Personalizar design</vt:lpstr>
      <vt:lpstr>1_Personalizar design</vt:lpstr>
      <vt:lpstr>Concurso</vt:lpstr>
      <vt:lpstr>think-cell Slide</vt:lpstr>
      <vt:lpstr>Fadiga &amp; FRMS </vt:lpstr>
      <vt:lpstr>Introdução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GOL Linhas Aereas Inteligentes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Raley, Stephanie (210075805)</dc:creator>
  <cp:lastModifiedBy>RAUL HENRIQUE BOCCES DE SOUZA</cp:lastModifiedBy>
  <cp:revision>363</cp:revision>
  <cp:lastPrinted>2012-10-04T12:28:31Z</cp:lastPrinted>
  <dcterms:created xsi:type="dcterms:W3CDTF">2012-09-10T19:31:07Z</dcterms:created>
  <dcterms:modified xsi:type="dcterms:W3CDTF">2015-04-28T03:18:30Z</dcterms:modified>
</cp:coreProperties>
</file>