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71" r:id="rId11"/>
    <p:sldId id="273" r:id="rId12"/>
    <p:sldId id="281" r:id="rId13"/>
    <p:sldId id="280" r:id="rId14"/>
    <p:sldId id="266" r:id="rId15"/>
    <p:sldId id="276" r:id="rId16"/>
    <p:sldId id="275" r:id="rId17"/>
    <p:sldId id="274" r:id="rId18"/>
    <p:sldId id="267" r:id="rId19"/>
    <p:sldId id="268" r:id="rId20"/>
  </p:sldIdLst>
  <p:sldSz cx="13004800" cy="9753600"/>
  <p:notesSz cx="6858000" cy="9144000"/>
  <p:defaultTextStyle>
    <a:lvl1pPr algn="ctr" defTabSz="584200">
      <a:defRPr sz="3600">
        <a:latin typeface="Helvetica Light"/>
        <a:ea typeface="Helvetica Light"/>
        <a:cs typeface="Helvetica Light"/>
        <a:sym typeface="Helvetica Light"/>
      </a:defRPr>
    </a:lvl1pPr>
    <a:lvl2pPr algn="ctr" defTabSz="584200">
      <a:defRPr sz="3600">
        <a:latin typeface="Helvetica Light"/>
        <a:ea typeface="Helvetica Light"/>
        <a:cs typeface="Helvetica Light"/>
        <a:sym typeface="Helvetica Light"/>
      </a:defRPr>
    </a:lvl2pPr>
    <a:lvl3pPr algn="ctr" defTabSz="584200">
      <a:defRPr sz="3600">
        <a:latin typeface="Helvetica Light"/>
        <a:ea typeface="Helvetica Light"/>
        <a:cs typeface="Helvetica Light"/>
        <a:sym typeface="Helvetica Light"/>
      </a:defRPr>
    </a:lvl3pPr>
    <a:lvl4pPr algn="ctr" defTabSz="584200">
      <a:defRPr sz="3600">
        <a:latin typeface="Helvetica Light"/>
        <a:ea typeface="Helvetica Light"/>
        <a:cs typeface="Helvetica Light"/>
        <a:sym typeface="Helvetica Light"/>
      </a:defRPr>
    </a:lvl4pPr>
    <a:lvl5pPr algn="ctr" defTabSz="584200">
      <a:defRPr sz="3600">
        <a:latin typeface="Helvetica Light"/>
        <a:ea typeface="Helvetica Light"/>
        <a:cs typeface="Helvetica Light"/>
        <a:sym typeface="Helvetica Light"/>
      </a:defRPr>
    </a:lvl5pPr>
    <a:lvl6pPr algn="ctr" defTabSz="584200">
      <a:defRPr sz="3600">
        <a:latin typeface="Helvetica Light"/>
        <a:ea typeface="Helvetica Light"/>
        <a:cs typeface="Helvetica Light"/>
        <a:sym typeface="Helvetica Light"/>
      </a:defRPr>
    </a:lvl6pPr>
    <a:lvl7pPr algn="ctr" defTabSz="584200">
      <a:defRPr sz="3600">
        <a:latin typeface="Helvetica Light"/>
        <a:ea typeface="Helvetica Light"/>
        <a:cs typeface="Helvetica Light"/>
        <a:sym typeface="Helvetica Light"/>
      </a:defRPr>
    </a:lvl7pPr>
    <a:lvl8pPr algn="ctr" defTabSz="584200">
      <a:defRPr sz="3600">
        <a:latin typeface="Helvetica Light"/>
        <a:ea typeface="Helvetica Light"/>
        <a:cs typeface="Helvetica Light"/>
        <a:sym typeface="Helvetica Light"/>
      </a:defRPr>
    </a:lvl8pPr>
    <a:lvl9pPr algn="ctr" defTabSz="584200">
      <a:defRPr sz="3600">
        <a:latin typeface="Helvetica Light"/>
        <a:ea typeface="Helvetica Light"/>
        <a:cs typeface="Helvetica Light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lastRow>
    <a:firstRow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firstCol>
    <a:lastRow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lastRow>
    <a:firstRow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firstCol>
    <a:lastRow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lastRow>
    <a:firstRow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45" autoAdjust="0"/>
  </p:normalViewPr>
  <p:slideViewPr>
    <p:cSldViewPr>
      <p:cViewPr varScale="1">
        <p:scale>
          <a:sx n="61" d="100"/>
          <a:sy n="61" d="100"/>
        </p:scale>
        <p:origin x="-654" y="168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8" name="Shape 3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="" xmlns:p14="http://schemas.microsoft.com/office/powerpoint/2010/main" val="61394198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2488846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131478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6892439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2913422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1387595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719857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5353959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8924181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240211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3947041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529467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952667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667215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691220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610238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463242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94849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060406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089295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3568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Nível de Corpo Um</a:t>
            </a:r>
          </a:p>
          <a:p>
            <a:pPr lvl="1">
              <a:defRPr sz="1800"/>
            </a:pPr>
            <a:r>
              <a:rPr sz="3200"/>
              <a:t>Nível de Corpo Dois</a:t>
            </a:r>
          </a:p>
          <a:p>
            <a:pPr lvl="2">
              <a:defRPr sz="1800"/>
            </a:pPr>
            <a:r>
              <a:rPr sz="3200"/>
              <a:t>Nível de Corpo Três</a:t>
            </a:r>
          </a:p>
          <a:p>
            <a:pPr lvl="3">
              <a:defRPr sz="1800"/>
            </a:pPr>
            <a:r>
              <a:rPr sz="3200"/>
              <a:t>Nível de Corpo Quatro</a:t>
            </a:r>
          </a:p>
          <a:p>
            <a:pPr lvl="4">
              <a:defRPr sz="1800"/>
            </a:pPr>
            <a:r>
              <a:rPr sz="3200"/>
              <a:t>Nível de Corpo Cinco</a:t>
            </a:r>
          </a:p>
        </p:txBody>
      </p:sp>
      <p:pic>
        <p:nvPicPr>
          <p:cNvPr id="6" name="image2.png"/>
          <p:cNvPicPr/>
          <p:nvPr/>
        </p:nvPicPr>
        <p:blipFill>
          <a:blip r:embed="rId2" cstate="print">
            <a:extLst/>
          </a:blip>
          <a:srcRect r="17220" b="17219"/>
          <a:stretch>
            <a:fillRect/>
          </a:stretch>
        </p:blipFill>
        <p:spPr>
          <a:xfrm>
            <a:off x="10591800" y="8563644"/>
            <a:ext cx="1885479" cy="763985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3.png"/>
          <p:cNvPicPr/>
          <p:nvPr/>
        </p:nvPicPr>
        <p:blipFill>
          <a:blip r:embed="rId3" cstate="print">
            <a:extLst/>
          </a:blip>
          <a:srcRect l="7616" t="5285" r="6701" b="33372"/>
          <a:stretch>
            <a:fillRect/>
          </a:stretch>
        </p:blipFill>
        <p:spPr>
          <a:xfrm>
            <a:off x="2044699" y="-980555"/>
            <a:ext cx="11142615" cy="360543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270000" y="0"/>
            <a:ext cx="10464800" cy="49403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Texto do Título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Nível de Corpo Um</a:t>
            </a:r>
          </a:p>
          <a:p>
            <a:pPr lvl="1">
              <a:defRPr sz="1800"/>
            </a:pPr>
            <a:r>
              <a:rPr sz="3600"/>
              <a:t>Nível de Corpo Dois</a:t>
            </a:r>
          </a:p>
          <a:p>
            <a:pPr lvl="2">
              <a:defRPr sz="1800"/>
            </a:pPr>
            <a:r>
              <a:rPr sz="3600"/>
              <a:t>Nível de Corpo Três</a:t>
            </a:r>
          </a:p>
          <a:p>
            <a:pPr lvl="3">
              <a:defRPr sz="1800"/>
            </a:pPr>
            <a:r>
              <a:rPr sz="3600"/>
              <a:t>Nível de Corpo Quatro</a:t>
            </a:r>
          </a:p>
          <a:p>
            <a:pPr lvl="4">
              <a:defRPr sz="1800"/>
            </a:pPr>
            <a:r>
              <a:rPr sz="3600"/>
              <a:t>Nível de Corpo Cinco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Ac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- Centro copi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4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138196" y="7377563"/>
            <a:ext cx="13142996" cy="29933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2.png"/>
          <p:cNvPicPr/>
          <p:nvPr/>
        </p:nvPicPr>
        <p:blipFill>
          <a:blip r:embed="rId3" cstate="print">
            <a:extLst/>
          </a:blip>
          <a:srcRect r="17220" b="17219"/>
          <a:stretch>
            <a:fillRect/>
          </a:stretch>
        </p:blipFill>
        <p:spPr>
          <a:xfrm>
            <a:off x="10591800" y="8031835"/>
            <a:ext cx="1885479" cy="7639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5.pn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0591800" y="8937521"/>
            <a:ext cx="1885555" cy="5528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- Centro copia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4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138196" y="7377563"/>
            <a:ext cx="13142996" cy="29933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1270000" y="4279900"/>
            <a:ext cx="10464800" cy="38608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Texto do Título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56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Nível de Corpo Um</a:t>
            </a:r>
          </a:p>
          <a:p>
            <a:pPr lvl="1">
              <a:defRPr sz="1800"/>
            </a:pPr>
            <a:r>
              <a:rPr sz="3200"/>
              <a:t>Nível de Corpo Dois</a:t>
            </a:r>
          </a:p>
          <a:p>
            <a:pPr lvl="2">
              <a:defRPr sz="1800"/>
            </a:pPr>
            <a:r>
              <a:rPr sz="3200"/>
              <a:t>Nível de Corpo Três</a:t>
            </a:r>
          </a:p>
          <a:p>
            <a:pPr lvl="3">
              <a:defRPr sz="1800"/>
            </a:pPr>
            <a:r>
              <a:rPr sz="3200"/>
              <a:t>Nível de Corpo Quatro</a:t>
            </a:r>
          </a:p>
          <a:p>
            <a:pPr lvl="4">
              <a:defRPr sz="1800"/>
            </a:pPr>
            <a:r>
              <a:rPr sz="3200"/>
              <a:t>Nível de Corpo Cinco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- Ce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Texto do Título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952500" y="0"/>
            <a:ext cx="5334000" cy="4622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Texto do Título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991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Nível de Corpo Um</a:t>
            </a:r>
          </a:p>
          <a:p>
            <a:pPr lvl="1">
              <a:defRPr sz="1800"/>
            </a:pPr>
            <a:r>
              <a:rPr sz="3200"/>
              <a:t>Nível de Corpo Dois</a:t>
            </a:r>
          </a:p>
          <a:p>
            <a:pPr lvl="2">
              <a:defRPr sz="1800"/>
            </a:pPr>
            <a:r>
              <a:rPr sz="3200"/>
              <a:t>Nível de Corpo Três</a:t>
            </a:r>
          </a:p>
          <a:p>
            <a:pPr lvl="3">
              <a:defRPr sz="1800"/>
            </a:pPr>
            <a:r>
              <a:rPr sz="3200"/>
              <a:t>Nível de Corpo Quatro</a:t>
            </a:r>
          </a:p>
          <a:p>
            <a:pPr lvl="4">
              <a:defRPr sz="1800"/>
            </a:pPr>
            <a:r>
              <a:rPr sz="3200"/>
              <a:t>Nível de Corpo Cinco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- Sup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952500" y="93506"/>
            <a:ext cx="11099800" cy="286098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Texto do Título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Texto do Título</a:t>
            </a:r>
          </a:p>
        </p:txBody>
      </p:sp>
      <p:sp>
        <p:nvSpPr>
          <p:cNvPr id="27" name="Shape 2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Nível de Corpo Um</a:t>
            </a:r>
          </a:p>
          <a:p>
            <a:pPr lvl="1">
              <a:defRPr sz="1800"/>
            </a:pPr>
            <a:r>
              <a:rPr sz="3600"/>
              <a:t>Nível de Corpo Dois</a:t>
            </a:r>
          </a:p>
          <a:p>
            <a:pPr lvl="2">
              <a:defRPr sz="1800"/>
            </a:pPr>
            <a:r>
              <a:rPr sz="3600"/>
              <a:t>Nível de Corpo Três</a:t>
            </a:r>
          </a:p>
          <a:p>
            <a:pPr lvl="3">
              <a:defRPr sz="1800"/>
            </a:pPr>
            <a:r>
              <a:rPr sz="3600"/>
              <a:t>Nível de Corpo Quatro</a:t>
            </a:r>
          </a:p>
          <a:p>
            <a:pPr lvl="4">
              <a:defRPr sz="1800"/>
            </a:pPr>
            <a:r>
              <a:rPr sz="3600"/>
              <a:t>Nível de Corpo Cinco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Marcadores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Texto do Título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Nível de Corpo Um</a:t>
            </a:r>
          </a:p>
          <a:p>
            <a:pPr lvl="1">
              <a:defRPr sz="1800"/>
            </a:pPr>
            <a:r>
              <a:rPr sz="2800"/>
              <a:t>Nível de Corpo Dois</a:t>
            </a:r>
          </a:p>
          <a:p>
            <a:pPr lvl="2">
              <a:defRPr sz="1800"/>
            </a:pPr>
            <a:r>
              <a:rPr sz="2800"/>
              <a:t>Nível de Corpo Três</a:t>
            </a:r>
          </a:p>
          <a:p>
            <a:pPr lvl="3">
              <a:defRPr sz="1800"/>
            </a:pPr>
            <a:r>
              <a:rPr sz="2800"/>
              <a:t>Nível de Corpo Quatro</a:t>
            </a:r>
          </a:p>
          <a:p>
            <a:pPr lvl="4">
              <a:defRPr sz="1800"/>
            </a:pPr>
            <a:r>
              <a:rPr sz="2800"/>
              <a:t>Nível de Corpo Cinco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8000"/>
              <a:t>Texto do Título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600"/>
              <a:t>Nível de Corpo Um</a:t>
            </a:r>
          </a:p>
          <a:p>
            <a:pPr lvl="1">
              <a:defRPr sz="1800"/>
            </a:pPr>
            <a:r>
              <a:rPr sz="3600"/>
              <a:t>Nível de Corpo Dois</a:t>
            </a:r>
          </a:p>
          <a:p>
            <a:pPr lvl="2">
              <a:defRPr sz="1800"/>
            </a:pPr>
            <a:r>
              <a:rPr sz="3600"/>
              <a:t>Nível de Corpo Três</a:t>
            </a:r>
          </a:p>
          <a:p>
            <a:pPr lvl="3">
              <a:defRPr sz="1800"/>
            </a:pPr>
            <a:r>
              <a:rPr sz="3600"/>
              <a:t>Nível de Corpo Quatro</a:t>
            </a:r>
          </a:p>
          <a:p>
            <a:pPr lvl="4">
              <a:defRPr sz="1800"/>
            </a:pPr>
            <a:r>
              <a:rPr sz="3600"/>
              <a:t>Nível de Corpo Cinco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584200">
        <a:defRPr sz="8000">
          <a:latin typeface="Helvetica Light"/>
          <a:ea typeface="Helvetica Light"/>
          <a:cs typeface="Helvetica Light"/>
          <a:sym typeface="Helvetica Light"/>
        </a:defRPr>
      </a:lvl1pPr>
      <a:lvl2pPr algn="ctr" defTabSz="584200">
        <a:defRPr sz="8000">
          <a:latin typeface="Helvetica Light"/>
          <a:ea typeface="Helvetica Light"/>
          <a:cs typeface="Helvetica Light"/>
          <a:sym typeface="Helvetica Light"/>
        </a:defRPr>
      </a:lvl2pPr>
      <a:lvl3pPr algn="ctr" defTabSz="584200">
        <a:defRPr sz="8000">
          <a:latin typeface="Helvetica Light"/>
          <a:ea typeface="Helvetica Light"/>
          <a:cs typeface="Helvetica Light"/>
          <a:sym typeface="Helvetica Light"/>
        </a:defRPr>
      </a:lvl3pPr>
      <a:lvl4pPr algn="ctr" defTabSz="584200">
        <a:defRPr sz="8000">
          <a:latin typeface="Helvetica Light"/>
          <a:ea typeface="Helvetica Light"/>
          <a:cs typeface="Helvetica Light"/>
          <a:sym typeface="Helvetica Light"/>
        </a:defRPr>
      </a:lvl4pPr>
      <a:lvl5pPr algn="ctr" defTabSz="584200">
        <a:defRPr sz="8000">
          <a:latin typeface="Helvetica Light"/>
          <a:ea typeface="Helvetica Light"/>
          <a:cs typeface="Helvetica Light"/>
          <a:sym typeface="Helvetica Light"/>
        </a:defRPr>
      </a:lvl5pPr>
      <a:lvl6pPr algn="ctr" defTabSz="584200">
        <a:defRPr sz="8000">
          <a:latin typeface="Helvetica Light"/>
          <a:ea typeface="Helvetica Light"/>
          <a:cs typeface="Helvetica Light"/>
          <a:sym typeface="Helvetica Light"/>
        </a:defRPr>
      </a:lvl6pPr>
      <a:lvl7pPr algn="ctr" defTabSz="584200">
        <a:defRPr sz="8000">
          <a:latin typeface="Helvetica Light"/>
          <a:ea typeface="Helvetica Light"/>
          <a:cs typeface="Helvetica Light"/>
          <a:sym typeface="Helvetica Light"/>
        </a:defRPr>
      </a:lvl7pPr>
      <a:lvl8pPr algn="ctr" defTabSz="584200">
        <a:defRPr sz="8000">
          <a:latin typeface="Helvetica Light"/>
          <a:ea typeface="Helvetica Light"/>
          <a:cs typeface="Helvetica Light"/>
          <a:sym typeface="Helvetica Light"/>
        </a:defRPr>
      </a:lvl8pPr>
      <a:lvl9pPr algn="ctr" defTabSz="584200">
        <a:defRPr sz="8000"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Helvetica Light"/>
          <a:ea typeface="Helvetica Light"/>
          <a:cs typeface="Helvetica Light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Helvetica Light"/>
          <a:ea typeface="Helvetica Light"/>
          <a:cs typeface="Helvetica Light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Helvetica Light"/>
          <a:ea typeface="Helvetica Light"/>
          <a:cs typeface="Helvetica Light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Helvetica Light"/>
          <a:ea typeface="Helvetica Light"/>
          <a:cs typeface="Helvetica Light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Helvetica Light"/>
          <a:ea typeface="Helvetica Light"/>
          <a:cs typeface="Helvetica Light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Helvetica Light"/>
          <a:ea typeface="Helvetica Light"/>
          <a:cs typeface="Helvetica Light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Helvetica Light"/>
          <a:ea typeface="Helvetica Light"/>
          <a:cs typeface="Helvetica Light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Helvetica Light"/>
          <a:ea typeface="Helvetica Light"/>
          <a:cs typeface="Helvetica Light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6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25301" y="-38103"/>
            <a:ext cx="13055404" cy="98298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4"/>
          <p:cNvSpPr txBox="1">
            <a:spLocks/>
          </p:cNvSpPr>
          <p:nvPr/>
        </p:nvSpPr>
        <p:spPr>
          <a:xfrm>
            <a:off x="685264" y="838200"/>
            <a:ext cx="10921891" cy="76080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>
            <a:normAutofit/>
          </a:bodyPr>
          <a:lstStyle>
            <a:lvl1pPr marL="235974" indent="-235974" defTabSz="584200">
              <a:spcBef>
                <a:spcPts val="0"/>
              </a:spcBef>
              <a:buSzPct val="100000"/>
              <a:buChar char="•"/>
              <a:defRPr sz="2800">
                <a:solidFill>
                  <a:srgbClr val="164F86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8890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3335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7780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2225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6670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31115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5560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40005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 algn="l">
              <a:buNone/>
              <a:defRPr sz="1800">
                <a:solidFill>
                  <a:srgbClr val="000000"/>
                </a:solidFill>
              </a:defRPr>
            </a:pPr>
            <a:r>
              <a:rPr lang="pt-BR" sz="2400" b="1" dirty="0">
                <a:solidFill>
                  <a:srgbClr val="0365C0"/>
                </a:solidFill>
                <a:latin typeface="Arial" charset="0"/>
                <a:cs typeface="Arial" charset="0"/>
              </a:rPr>
              <a:t>COMO MANTER A PRODUTIVIDADE?</a:t>
            </a:r>
          </a:p>
          <a:p>
            <a:pPr marL="0" indent="0" algn="l">
              <a:buNone/>
              <a:defRPr sz="1800">
                <a:solidFill>
                  <a:srgbClr val="000000"/>
                </a:solidFill>
              </a:defRPr>
            </a:pPr>
            <a:endParaRPr lang="pt-BR" sz="3200" b="1" dirty="0">
              <a:solidFill>
                <a:srgbClr val="0365C0"/>
              </a:solidFill>
              <a:latin typeface="Arial" charset="0"/>
              <a:cs typeface="Arial" charset="0"/>
            </a:endParaRPr>
          </a:p>
          <a:p>
            <a:pPr algn="l">
              <a:buNone/>
              <a:defRPr sz="1800">
                <a:solidFill>
                  <a:srgbClr val="000000"/>
                </a:solidFill>
              </a:defRPr>
            </a:pPr>
            <a:r>
              <a:rPr lang="pt-BR" sz="2400" dirty="0">
                <a:solidFill>
                  <a:srgbClr val="0365C0"/>
                </a:solidFill>
                <a:latin typeface="Arial" charset="0"/>
                <a:cs typeface="Arial" charset="0"/>
              </a:rPr>
              <a:t>Missão dos aeronautas: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711200" y="2514600"/>
          <a:ext cx="10820401" cy="5413223"/>
        </p:xfrm>
        <a:graphic>
          <a:graphicData uri="http://schemas.openxmlformats.org/drawingml/2006/table">
            <a:tbl>
              <a:tblPr/>
              <a:tblGrid>
                <a:gridCol w="3662290"/>
                <a:gridCol w="3745524"/>
                <a:gridCol w="3412587"/>
              </a:tblGrid>
              <a:tr h="6858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000000"/>
                          </a:solidFill>
                          <a:latin typeface="+mn-lt"/>
                          <a:ea typeface="Helvetica"/>
                        </a:rPr>
                        <a:t>O que foi flexibilizado no PL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000000"/>
                          </a:solidFill>
                          <a:latin typeface="+mn-lt"/>
                          <a:ea typeface="Helvetica"/>
                        </a:rPr>
                        <a:t>Lei atual 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000000"/>
                          </a:solidFill>
                          <a:latin typeface="+mn-lt"/>
                          <a:ea typeface="Helvetica"/>
                        </a:rPr>
                        <a:t>PL 8255/14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5311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2000" b="0" dirty="0">
                          <a:solidFill>
                            <a:schemeClr val="accent1"/>
                          </a:solidFill>
                          <a:latin typeface="+mn-lt"/>
                          <a:ea typeface="Arial Unicode MS"/>
                          <a:cs typeface="Arial Unicode MS"/>
                        </a:rPr>
                        <a:t>Limite de horas mensais </a:t>
                      </a:r>
                      <a:endParaRPr lang="pt-BR" sz="2000" b="0" dirty="0">
                        <a:solidFill>
                          <a:schemeClr val="accent1"/>
                        </a:solidFill>
                        <a:latin typeface="+mn-lt"/>
                        <a:ea typeface="Helvetica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2000" b="0">
                          <a:solidFill>
                            <a:schemeClr val="accent1"/>
                          </a:solidFill>
                          <a:latin typeface="+mn-lt"/>
                          <a:ea typeface="Arial Unicode MS"/>
                          <a:cs typeface="Arial Unicode MS"/>
                        </a:rPr>
                        <a:t>85/235/850 - mês/trim/ano</a:t>
                      </a:r>
                      <a:endParaRPr lang="pt-BR" sz="2000" b="0">
                        <a:solidFill>
                          <a:schemeClr val="accent1"/>
                        </a:solidFill>
                        <a:latin typeface="+mn-lt"/>
                        <a:ea typeface="Helvetica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2000" b="0">
                          <a:solidFill>
                            <a:schemeClr val="accent1"/>
                          </a:solidFill>
                          <a:latin typeface="+mn-lt"/>
                          <a:ea typeface="Arial Unicode MS"/>
                          <a:cs typeface="Arial Unicode MS"/>
                        </a:rPr>
                        <a:t>90/900 mês/ano </a:t>
                      </a:r>
                      <a:endParaRPr lang="pt-BR" sz="2000" b="0">
                        <a:solidFill>
                          <a:schemeClr val="accent1"/>
                        </a:solidFill>
                        <a:latin typeface="+mn-lt"/>
                        <a:ea typeface="Helvetica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64637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2000" b="0" dirty="0">
                          <a:solidFill>
                            <a:schemeClr val="accent1"/>
                          </a:solidFill>
                          <a:latin typeface="+mn-lt"/>
                          <a:ea typeface="Arial Unicode MS"/>
                          <a:cs typeface="Arial Unicode MS"/>
                        </a:rPr>
                        <a:t>Jornadas </a:t>
                      </a:r>
                      <a:endParaRPr lang="pt-BR" sz="2000" b="0" dirty="0">
                        <a:solidFill>
                          <a:schemeClr val="accent1"/>
                        </a:solidFill>
                        <a:latin typeface="+mn-lt"/>
                        <a:ea typeface="Helvetica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2000" b="0">
                          <a:solidFill>
                            <a:schemeClr val="accent1"/>
                          </a:solidFill>
                          <a:latin typeface="+mn-lt"/>
                          <a:ea typeface="Arial Unicode MS"/>
                          <a:cs typeface="Arial Unicode MS"/>
                        </a:rPr>
                        <a:t>Máximo 11 horas diárias  </a:t>
                      </a:r>
                      <a:endParaRPr lang="pt-BR" sz="2000" b="0">
                        <a:solidFill>
                          <a:schemeClr val="accent1"/>
                        </a:solidFill>
                        <a:latin typeface="+mn-lt"/>
                        <a:ea typeface="Helvetica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2000" b="0">
                          <a:solidFill>
                            <a:schemeClr val="accent1"/>
                          </a:solidFill>
                          <a:latin typeface="+mn-lt"/>
                          <a:ea typeface="Arial Unicode MS"/>
                          <a:cs typeface="Arial Unicode MS"/>
                        </a:rPr>
                        <a:t>De 9 à 12 </a:t>
                      </a:r>
                      <a:endParaRPr lang="pt-BR" sz="2000" b="0">
                        <a:solidFill>
                          <a:schemeClr val="accent1"/>
                        </a:solidFill>
                        <a:latin typeface="+mn-lt"/>
                        <a:ea typeface="Helvetica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8498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2000" b="0" dirty="0">
                          <a:solidFill>
                            <a:schemeClr val="accent1"/>
                          </a:solidFill>
                          <a:latin typeface="+mn-lt"/>
                          <a:ea typeface="Arial Unicode MS"/>
                          <a:cs typeface="Arial Unicode MS"/>
                        </a:rPr>
                        <a:t>FRMS </a:t>
                      </a:r>
                      <a:endParaRPr lang="pt-BR" sz="2000" b="0" dirty="0">
                        <a:solidFill>
                          <a:schemeClr val="accent1"/>
                        </a:solidFill>
                        <a:latin typeface="+mn-lt"/>
                        <a:ea typeface="Helvetica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2000" b="0" dirty="0">
                          <a:solidFill>
                            <a:schemeClr val="accent1"/>
                          </a:solidFill>
                          <a:latin typeface="+mn-lt"/>
                          <a:ea typeface="Arial Unicode MS"/>
                          <a:cs typeface="Arial Unicode MS"/>
                        </a:rPr>
                        <a:t>Rígido na lei </a:t>
                      </a:r>
                      <a:endParaRPr lang="pt-BR" sz="2000" b="0" dirty="0">
                        <a:solidFill>
                          <a:schemeClr val="accent1"/>
                        </a:solidFill>
                        <a:latin typeface="+mn-lt"/>
                        <a:ea typeface="Helvetica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2000" b="0">
                          <a:solidFill>
                            <a:schemeClr val="accent1"/>
                          </a:solidFill>
                          <a:latin typeface="+mn-lt"/>
                          <a:ea typeface="Arial Unicode MS"/>
                          <a:cs typeface="Arial Unicode MS"/>
                        </a:rPr>
                        <a:t>Previsão de flexibilização em necessidades específicas </a:t>
                      </a:r>
                      <a:endParaRPr lang="pt-BR" sz="2000" b="0">
                        <a:solidFill>
                          <a:schemeClr val="accent1"/>
                        </a:solidFill>
                        <a:latin typeface="+mn-lt"/>
                        <a:ea typeface="Helvetica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55311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2000" b="0">
                          <a:solidFill>
                            <a:schemeClr val="accent1"/>
                          </a:solidFill>
                          <a:latin typeface="+mn-lt"/>
                          <a:ea typeface="Arial Unicode MS"/>
                          <a:cs typeface="Arial Unicode MS"/>
                        </a:rPr>
                        <a:t>Resultados FRMS </a:t>
                      </a:r>
                      <a:endParaRPr lang="pt-BR" sz="2000" b="0">
                        <a:solidFill>
                          <a:schemeClr val="accent1"/>
                        </a:solidFill>
                        <a:latin typeface="+mn-lt"/>
                        <a:ea typeface="Helvetica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2000" b="0" dirty="0">
                          <a:solidFill>
                            <a:schemeClr val="accent1"/>
                          </a:solidFill>
                          <a:latin typeface="+mn-lt"/>
                          <a:ea typeface="Arial Unicode MS"/>
                          <a:cs typeface="Arial Unicode MS"/>
                        </a:rPr>
                        <a:t>Alto nível de absenteísmo </a:t>
                      </a:r>
                      <a:endParaRPr lang="pt-BR" sz="2000" b="0" dirty="0">
                        <a:solidFill>
                          <a:schemeClr val="accent1"/>
                        </a:solidFill>
                        <a:latin typeface="+mn-lt"/>
                        <a:ea typeface="Helvetica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2000" b="0">
                          <a:solidFill>
                            <a:schemeClr val="accent1"/>
                          </a:solidFill>
                          <a:latin typeface="+mn-lt"/>
                          <a:ea typeface="Arial Unicode MS"/>
                          <a:cs typeface="Arial Unicode MS"/>
                        </a:rPr>
                        <a:t>Redução 34% redução absent.</a:t>
                      </a:r>
                      <a:endParaRPr lang="pt-BR" sz="2000" b="0">
                        <a:solidFill>
                          <a:schemeClr val="accent1"/>
                        </a:solidFill>
                        <a:latin typeface="+mn-lt"/>
                        <a:ea typeface="Helvetica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5311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2000" b="0">
                          <a:solidFill>
                            <a:schemeClr val="accent1"/>
                          </a:solidFill>
                          <a:latin typeface="+mn-lt"/>
                          <a:ea typeface="Arial Unicode MS"/>
                          <a:cs typeface="Arial Unicode MS"/>
                        </a:rPr>
                        <a:t>Sazonalidade produtiva </a:t>
                      </a:r>
                      <a:endParaRPr lang="pt-BR" sz="2000" b="0">
                        <a:solidFill>
                          <a:schemeClr val="accent1"/>
                        </a:solidFill>
                        <a:latin typeface="+mn-lt"/>
                        <a:ea typeface="Helvetica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2000" b="0" dirty="0">
                          <a:solidFill>
                            <a:schemeClr val="accent1"/>
                          </a:solidFill>
                          <a:latin typeface="+mn-lt"/>
                          <a:ea typeface="Arial Unicode MS"/>
                          <a:cs typeface="Arial Unicode MS"/>
                        </a:rPr>
                        <a:t>Não considera </a:t>
                      </a:r>
                      <a:endParaRPr lang="pt-BR" sz="2000" b="0" dirty="0">
                        <a:solidFill>
                          <a:schemeClr val="accent1"/>
                        </a:solidFill>
                        <a:latin typeface="+mn-lt"/>
                        <a:ea typeface="Helvetica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2000" b="0">
                          <a:solidFill>
                            <a:schemeClr val="accent1"/>
                          </a:solidFill>
                          <a:latin typeface="+mn-lt"/>
                          <a:ea typeface="Arial Unicode MS"/>
                          <a:cs typeface="Arial Unicode MS"/>
                        </a:rPr>
                        <a:t>12/10 folgas meses de alta </a:t>
                      </a:r>
                      <a:endParaRPr lang="pt-BR" sz="2000" b="0">
                        <a:solidFill>
                          <a:schemeClr val="accent1"/>
                        </a:solidFill>
                        <a:latin typeface="+mn-lt"/>
                        <a:ea typeface="Helvetica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13786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0">
                          <a:solidFill>
                            <a:schemeClr val="accent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Calibri"/>
                          <a:cs typeface="Calibri"/>
                        </a:rPr>
                        <a:t>Ajustes Jurídicos/ reserva / tempo de solo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2000" b="0" dirty="0">
                          <a:solidFill>
                            <a:schemeClr val="accent1"/>
                          </a:solidFill>
                          <a:latin typeface="+mn-lt"/>
                          <a:ea typeface="Arial Unicode MS"/>
                        </a:rPr>
                        <a:t>Grande passivo trabalhista 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2000" b="0" dirty="0">
                          <a:solidFill>
                            <a:schemeClr val="accent1"/>
                          </a:solidFill>
                          <a:latin typeface="+mn-lt"/>
                          <a:ea typeface="Arial Unicode MS"/>
                        </a:rPr>
                        <a:t>Elimina o passivo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292784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4"/>
          <p:cNvSpPr txBox="1">
            <a:spLocks/>
          </p:cNvSpPr>
          <p:nvPr/>
        </p:nvSpPr>
        <p:spPr>
          <a:xfrm>
            <a:off x="693383" y="914400"/>
            <a:ext cx="11141075" cy="6160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>
            <a:normAutofit/>
          </a:bodyPr>
          <a:lstStyle>
            <a:lvl1pPr marL="235974" indent="-235974" defTabSz="584200">
              <a:spcBef>
                <a:spcPts val="0"/>
              </a:spcBef>
              <a:buSzPct val="100000"/>
              <a:buChar char="•"/>
              <a:defRPr sz="2800">
                <a:solidFill>
                  <a:srgbClr val="164F86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8890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3335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7780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2225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6670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31115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5560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40005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l">
              <a:buNone/>
              <a:defRPr sz="1800">
                <a:solidFill>
                  <a:srgbClr val="000000"/>
                </a:solidFill>
              </a:defRPr>
            </a:pPr>
            <a:r>
              <a:rPr lang="pt-BR" sz="2400" b="1" dirty="0" smtClean="0">
                <a:solidFill>
                  <a:srgbClr val="0365C0"/>
                </a:solidFill>
                <a:latin typeface="Arial" charset="0"/>
                <a:cs typeface="Arial" charset="0"/>
              </a:rPr>
              <a:t>COMO MANTER A PRODUTIVIDADE?</a:t>
            </a:r>
          </a:p>
          <a:p>
            <a:pPr algn="l">
              <a:buNone/>
              <a:defRPr sz="1800">
                <a:solidFill>
                  <a:srgbClr val="000000"/>
                </a:solidFill>
              </a:defRPr>
            </a:pPr>
            <a:endParaRPr lang="pt-BR" sz="2400" dirty="0" smtClean="0">
              <a:solidFill>
                <a:srgbClr val="0365C0"/>
              </a:solidFill>
              <a:latin typeface="Arial" charset="0"/>
              <a:cs typeface="Arial" charset="0"/>
            </a:endParaRPr>
          </a:p>
          <a:p>
            <a:pPr algn="l">
              <a:buNone/>
              <a:defRPr sz="1800">
                <a:solidFill>
                  <a:srgbClr val="000000"/>
                </a:solidFill>
              </a:defRPr>
            </a:pPr>
            <a:endParaRPr lang="pt-BR" sz="2400" dirty="0" smtClean="0">
              <a:solidFill>
                <a:srgbClr val="0365C0"/>
              </a:solidFill>
              <a:latin typeface="Arial" charset="0"/>
              <a:cs typeface="Arial" charset="0"/>
            </a:endParaRPr>
          </a:p>
          <a:p>
            <a:pPr algn="l">
              <a:buNone/>
              <a:defRPr sz="1800">
                <a:solidFill>
                  <a:srgbClr val="000000"/>
                </a:solidFill>
              </a:defRPr>
            </a:pPr>
            <a:r>
              <a:rPr lang="pt-BR" sz="2400" dirty="0" smtClean="0">
                <a:solidFill>
                  <a:srgbClr val="0365C0"/>
                </a:solidFill>
                <a:latin typeface="Arial" charset="0"/>
                <a:cs typeface="Arial" charset="0"/>
              </a:rPr>
              <a:t>Missão dos aeronautas:</a:t>
            </a:r>
          </a:p>
          <a:p>
            <a:pPr algn="l">
              <a:defRPr sz="1800">
                <a:solidFill>
                  <a:srgbClr val="000000"/>
                </a:solidFill>
              </a:defRPr>
            </a:pPr>
            <a:endParaRPr lang="pt-BR" sz="2400" dirty="0" smtClean="0">
              <a:solidFill>
                <a:srgbClr val="0365C0"/>
              </a:solidFill>
              <a:latin typeface="Arial" charset="0"/>
              <a:cs typeface="Arial" charset="0"/>
            </a:endParaRPr>
          </a:p>
          <a:p>
            <a:pPr algn="l">
              <a:defRPr sz="1800">
                <a:solidFill>
                  <a:srgbClr val="000000"/>
                </a:solidFill>
              </a:defRPr>
            </a:pPr>
            <a:r>
              <a:rPr lang="pt-BR" sz="2400" dirty="0" smtClean="0">
                <a:solidFill>
                  <a:srgbClr val="0365C0"/>
                </a:solidFill>
                <a:latin typeface="Arial" charset="0"/>
                <a:cs typeface="Arial" charset="0"/>
              </a:rPr>
              <a:t>Aumentar a eficiência e a produtividade</a:t>
            </a:r>
          </a:p>
          <a:p>
            <a:pPr algn="l">
              <a:defRPr sz="1800">
                <a:solidFill>
                  <a:srgbClr val="000000"/>
                </a:solidFill>
              </a:defRPr>
            </a:pPr>
            <a:endParaRPr lang="pt-BR" sz="2400" dirty="0" smtClean="0">
              <a:solidFill>
                <a:srgbClr val="0365C0"/>
              </a:solidFill>
              <a:latin typeface="Arial" charset="0"/>
              <a:cs typeface="Arial" charset="0"/>
            </a:endParaRPr>
          </a:p>
          <a:p>
            <a:pPr algn="l">
              <a:defRPr sz="1800">
                <a:solidFill>
                  <a:srgbClr val="000000"/>
                </a:solidFill>
              </a:defRPr>
            </a:pPr>
            <a:r>
              <a:rPr lang="pt-BR" sz="2400" dirty="0" smtClean="0">
                <a:solidFill>
                  <a:srgbClr val="0365C0"/>
                </a:solidFill>
                <a:latin typeface="Arial" charset="0"/>
                <a:cs typeface="Arial" charset="0"/>
              </a:rPr>
              <a:t>Otimizar software de confecção de escalas</a:t>
            </a:r>
          </a:p>
          <a:p>
            <a:pPr algn="l">
              <a:defRPr sz="1800">
                <a:solidFill>
                  <a:srgbClr val="000000"/>
                </a:solidFill>
              </a:defRPr>
            </a:pPr>
            <a:endParaRPr lang="pt-BR" sz="2400" dirty="0" smtClean="0">
              <a:solidFill>
                <a:srgbClr val="0365C0"/>
              </a:solidFill>
              <a:latin typeface="Arial" charset="0"/>
              <a:cs typeface="Arial" charset="0"/>
            </a:endParaRPr>
          </a:p>
          <a:p>
            <a:pPr algn="l">
              <a:defRPr sz="1800">
                <a:solidFill>
                  <a:srgbClr val="000000"/>
                </a:solidFill>
              </a:defRPr>
            </a:pPr>
            <a:r>
              <a:rPr lang="pt-BR" sz="2400" dirty="0" smtClean="0">
                <a:solidFill>
                  <a:srgbClr val="0365C0"/>
                </a:solidFill>
                <a:latin typeface="Arial" charset="0"/>
                <a:cs typeface="Arial" charset="0"/>
              </a:rPr>
              <a:t>Diminuir tempo de solo e voos improdutivos</a:t>
            </a:r>
          </a:p>
          <a:p>
            <a:pPr algn="l">
              <a:defRPr sz="1800">
                <a:solidFill>
                  <a:srgbClr val="000000"/>
                </a:solidFill>
              </a:defRPr>
            </a:pPr>
            <a:endParaRPr lang="pt-BR" sz="2400" dirty="0" smtClean="0">
              <a:solidFill>
                <a:srgbClr val="0365C0"/>
              </a:solidFill>
              <a:latin typeface="Arial" charset="0"/>
              <a:cs typeface="Arial" charset="0"/>
            </a:endParaRPr>
          </a:p>
          <a:p>
            <a:pPr algn="l">
              <a:defRPr sz="1800">
                <a:solidFill>
                  <a:srgbClr val="000000"/>
                </a:solidFill>
              </a:defRPr>
            </a:pPr>
            <a:r>
              <a:rPr lang="pt-BR" sz="2400" dirty="0" smtClean="0">
                <a:solidFill>
                  <a:srgbClr val="0365C0"/>
                </a:solidFill>
                <a:latin typeface="Arial" charset="0"/>
                <a:cs typeface="Arial" charset="0"/>
              </a:rPr>
              <a:t>Renegociação de seguros das aeronaves  </a:t>
            </a:r>
          </a:p>
          <a:p>
            <a:pPr algn="l">
              <a:defRPr sz="1800">
                <a:solidFill>
                  <a:srgbClr val="000000"/>
                </a:solidFill>
              </a:defRPr>
            </a:pPr>
            <a:endParaRPr lang="pt-BR" sz="2400" dirty="0" smtClean="0">
              <a:solidFill>
                <a:srgbClr val="0365C0"/>
              </a:solidFill>
              <a:latin typeface="Arial" charset="0"/>
              <a:cs typeface="Arial" charset="0"/>
            </a:endParaRPr>
          </a:p>
          <a:p>
            <a:pPr algn="l">
              <a:buNone/>
              <a:defRPr sz="1800">
                <a:solidFill>
                  <a:srgbClr val="000000"/>
                </a:solidFill>
              </a:defRPr>
            </a:pPr>
            <a:endParaRPr lang="pt-BR" sz="2400" dirty="0" smtClean="0">
              <a:solidFill>
                <a:srgbClr val="0365C0"/>
              </a:solidFill>
              <a:latin typeface="Arial" charset="0"/>
              <a:cs typeface="Arial" charset="0"/>
            </a:endParaRPr>
          </a:p>
          <a:p>
            <a:pPr algn="l">
              <a:defRPr sz="1800">
                <a:solidFill>
                  <a:srgbClr val="000000"/>
                </a:solidFill>
              </a:defRPr>
            </a:pPr>
            <a:endParaRPr lang="pt-BR" sz="2400" dirty="0" smtClean="0">
              <a:solidFill>
                <a:srgbClr val="0365C0"/>
              </a:solidFill>
              <a:latin typeface="Arial" charset="0"/>
              <a:cs typeface="Arial" charset="0"/>
            </a:endParaRPr>
          </a:p>
          <a:p>
            <a:pPr algn="l">
              <a:defRPr sz="1800">
                <a:solidFill>
                  <a:srgbClr val="000000"/>
                </a:solidFill>
              </a:defRPr>
            </a:pPr>
            <a:endParaRPr lang="pt-BR" sz="2400" dirty="0" smtClean="0">
              <a:solidFill>
                <a:srgbClr val="0365C0"/>
              </a:solidFill>
              <a:latin typeface="Arial" charset="0"/>
              <a:cs typeface="Arial" charset="0"/>
            </a:endParaRPr>
          </a:p>
          <a:p>
            <a:pPr algn="l">
              <a:buNone/>
              <a:defRPr sz="1800">
                <a:solidFill>
                  <a:srgbClr val="000000"/>
                </a:solidFill>
              </a:defRPr>
            </a:pPr>
            <a:endParaRPr lang="pt-BR" sz="2400" dirty="0" smtClean="0">
              <a:solidFill>
                <a:srgbClr val="0365C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25657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4"/>
          <p:cNvSpPr txBox="1">
            <a:spLocks/>
          </p:cNvSpPr>
          <p:nvPr/>
        </p:nvSpPr>
        <p:spPr>
          <a:xfrm>
            <a:off x="685264" y="609600"/>
            <a:ext cx="10921891" cy="78366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>
            <a:normAutofit/>
          </a:bodyPr>
          <a:lstStyle>
            <a:lvl1pPr marL="235974" indent="-235974" defTabSz="584200">
              <a:spcBef>
                <a:spcPts val="0"/>
              </a:spcBef>
              <a:buSzPct val="100000"/>
              <a:buChar char="•"/>
              <a:defRPr sz="2800">
                <a:solidFill>
                  <a:srgbClr val="164F86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8890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3335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7780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2225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6670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31115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5560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40005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 algn="l">
              <a:buNone/>
              <a:defRPr sz="1800">
                <a:solidFill>
                  <a:srgbClr val="000000"/>
                </a:solidFill>
              </a:defRPr>
            </a:pPr>
            <a:r>
              <a:rPr lang="pt-BR" sz="2400" b="1" dirty="0">
                <a:solidFill>
                  <a:srgbClr val="0365C0"/>
                </a:solidFill>
                <a:latin typeface="Arial" charset="0"/>
                <a:cs typeface="Arial" charset="0"/>
              </a:rPr>
              <a:t>COMO MANTER A PRODUTIVIDADE?</a:t>
            </a:r>
          </a:p>
          <a:p>
            <a:pPr marL="0" indent="0" algn="l">
              <a:buNone/>
              <a:defRPr sz="1800">
                <a:solidFill>
                  <a:srgbClr val="000000"/>
                </a:solidFill>
              </a:defRPr>
            </a:pPr>
            <a:endParaRPr lang="pt-BR" sz="2400" b="1" dirty="0">
              <a:solidFill>
                <a:srgbClr val="0365C0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0654" y="1371600"/>
            <a:ext cx="10714746" cy="6934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300402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44"/>
          <p:cNvSpPr txBox="1">
            <a:spLocks/>
          </p:cNvSpPr>
          <p:nvPr/>
        </p:nvSpPr>
        <p:spPr>
          <a:xfrm>
            <a:off x="685264" y="914400"/>
            <a:ext cx="10921891" cy="75204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>
            <a:normAutofit/>
          </a:bodyPr>
          <a:lstStyle>
            <a:lvl1pPr marL="235974" indent="-235974" defTabSz="584200">
              <a:spcBef>
                <a:spcPts val="0"/>
              </a:spcBef>
              <a:buSzPct val="100000"/>
              <a:buChar char="•"/>
              <a:defRPr sz="2800">
                <a:solidFill>
                  <a:srgbClr val="164F86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8890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3335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7780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2225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6670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31115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5560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40005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 algn="l">
              <a:buNone/>
              <a:defRPr sz="1800">
                <a:solidFill>
                  <a:srgbClr val="000000"/>
                </a:solidFill>
              </a:defRPr>
            </a:pPr>
            <a:r>
              <a:rPr lang="pt-BR" sz="2400" b="1" dirty="0">
                <a:solidFill>
                  <a:srgbClr val="0365C0"/>
                </a:solidFill>
                <a:latin typeface="Arial" charset="0"/>
                <a:cs typeface="Arial" charset="0"/>
              </a:rPr>
              <a:t>COMO MANTER A PRODUTIVIDADE</a:t>
            </a:r>
            <a:r>
              <a:rPr lang="pt-BR" sz="2400" b="1" dirty="0" smtClean="0">
                <a:solidFill>
                  <a:srgbClr val="0365C0"/>
                </a:solidFill>
                <a:latin typeface="Arial" charset="0"/>
                <a:cs typeface="Arial" charset="0"/>
              </a:rPr>
              <a:t>?</a:t>
            </a:r>
            <a:endParaRPr lang="pt-BR" sz="2400" b="1" dirty="0">
              <a:solidFill>
                <a:srgbClr val="0365C0"/>
              </a:solidFill>
              <a:latin typeface="Arial" charset="0"/>
              <a:cs typeface="Arial" charset="0"/>
            </a:endParaRPr>
          </a:p>
        </p:txBody>
      </p:sp>
      <p:pic>
        <p:nvPicPr>
          <p:cNvPr id="6" name="Imagem 5" descr="Captura de Tela 2015-04-27 às 16.42.5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2601" y="1600200"/>
            <a:ext cx="10744200" cy="6781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547231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4"/>
          <p:cNvSpPr txBox="1">
            <a:spLocks/>
          </p:cNvSpPr>
          <p:nvPr/>
        </p:nvSpPr>
        <p:spPr>
          <a:xfrm>
            <a:off x="693383" y="1219200"/>
            <a:ext cx="11141075" cy="670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>
            <a:normAutofit/>
          </a:bodyPr>
          <a:lstStyle>
            <a:lvl1pPr marL="235974" indent="-235974" defTabSz="584200">
              <a:spcBef>
                <a:spcPts val="0"/>
              </a:spcBef>
              <a:buSzPct val="100000"/>
              <a:buChar char="•"/>
              <a:defRPr sz="2800">
                <a:solidFill>
                  <a:srgbClr val="164F86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8890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3335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7780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2225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6670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31115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5560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40005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 algn="l"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lang="pt-BR" sz="2400" b="1" dirty="0" smtClean="0">
                <a:solidFill>
                  <a:schemeClr val="accent1"/>
                </a:solidFill>
                <a:latin typeface="Arial"/>
                <a:cs typeface="Arial"/>
              </a:rPr>
              <a:t>CENÁRIO ECONÔMICO</a:t>
            </a:r>
          </a:p>
          <a:p>
            <a:pPr marL="0" indent="0" algn="l">
              <a:buFontTx/>
              <a:buNone/>
              <a:defRPr sz="1800">
                <a:solidFill>
                  <a:srgbClr val="000000"/>
                </a:solidFill>
              </a:defRPr>
            </a:pPr>
            <a:endParaRPr lang="pt-BR" sz="2400" b="1" dirty="0" smtClean="0">
              <a:solidFill>
                <a:schemeClr val="accent1"/>
              </a:solidFill>
              <a:latin typeface="Arial"/>
              <a:cs typeface="Arial"/>
            </a:endParaRPr>
          </a:p>
          <a:p>
            <a:pPr marL="0" indent="0" algn="l">
              <a:buFontTx/>
              <a:buNone/>
              <a:defRPr sz="1800">
                <a:solidFill>
                  <a:srgbClr val="000000"/>
                </a:solidFill>
              </a:defRPr>
            </a:pPr>
            <a:endParaRPr lang="pt-BR" sz="2400" b="1" dirty="0" smtClean="0">
              <a:solidFill>
                <a:schemeClr val="accent1"/>
              </a:solidFill>
              <a:latin typeface="Arial"/>
              <a:cs typeface="Arial"/>
            </a:endParaRPr>
          </a:p>
          <a:p>
            <a:pPr marL="0" indent="0" algn="l">
              <a:defRPr sz="1800">
                <a:solidFill>
                  <a:srgbClr val="000000"/>
                </a:solidFill>
              </a:defRPr>
            </a:pPr>
            <a:r>
              <a:rPr lang="pt-BR" sz="2400" dirty="0" smtClean="0">
                <a:solidFill>
                  <a:schemeClr val="accent1"/>
                </a:solidFill>
                <a:latin typeface="Arial"/>
                <a:cs typeface="Arial"/>
              </a:rPr>
              <a:t> Cenário econômico na </a:t>
            </a:r>
            <a:r>
              <a:rPr lang="pt-BR" sz="2400" dirty="0" err="1" smtClean="0">
                <a:solidFill>
                  <a:schemeClr val="accent1"/>
                </a:solidFill>
                <a:latin typeface="Arial"/>
                <a:cs typeface="Arial"/>
              </a:rPr>
              <a:t>contra-mão</a:t>
            </a:r>
            <a:r>
              <a:rPr lang="pt-BR" sz="2400" dirty="0" smtClean="0">
                <a:solidFill>
                  <a:schemeClr val="accent1"/>
                </a:solidFill>
                <a:latin typeface="Arial"/>
                <a:cs typeface="Arial"/>
              </a:rPr>
              <a:t> da economia para 2015</a:t>
            </a:r>
          </a:p>
          <a:p>
            <a:pPr marL="0" indent="0" algn="l">
              <a:defRPr sz="1800">
                <a:solidFill>
                  <a:srgbClr val="000000"/>
                </a:solidFill>
              </a:defRPr>
            </a:pPr>
            <a:endParaRPr lang="pt-BR" sz="2400" dirty="0" smtClean="0">
              <a:solidFill>
                <a:schemeClr val="accent1"/>
              </a:solidFill>
              <a:latin typeface="Arial"/>
              <a:cs typeface="Arial"/>
            </a:endParaRPr>
          </a:p>
          <a:p>
            <a:pPr marL="0" indent="0" algn="l">
              <a:defRPr sz="1800">
                <a:solidFill>
                  <a:srgbClr val="000000"/>
                </a:solidFill>
              </a:defRPr>
            </a:pPr>
            <a:r>
              <a:rPr lang="pt-BR" sz="2400" dirty="0" smtClean="0">
                <a:solidFill>
                  <a:schemeClr val="accent1"/>
                </a:solidFill>
                <a:latin typeface="Arial"/>
                <a:cs typeface="Arial"/>
              </a:rPr>
              <a:t> Variação cambial acima da média?</a:t>
            </a:r>
          </a:p>
          <a:p>
            <a:pPr marL="0" indent="0" algn="l">
              <a:defRPr sz="1800">
                <a:solidFill>
                  <a:srgbClr val="000000"/>
                </a:solidFill>
              </a:defRPr>
            </a:pPr>
            <a:endParaRPr lang="pt-BR" sz="2400" b="1" dirty="0" smtClean="0">
              <a:solidFill>
                <a:schemeClr val="accent1"/>
              </a:solidFill>
              <a:latin typeface="Arial"/>
              <a:cs typeface="Arial"/>
            </a:endParaRPr>
          </a:p>
          <a:p>
            <a:pPr marL="0" indent="0" algn="l">
              <a:defRPr sz="1800">
                <a:solidFill>
                  <a:srgbClr val="000000"/>
                </a:solidFill>
              </a:defRPr>
            </a:pPr>
            <a:r>
              <a:rPr lang="pt-BR" sz="2400" b="1" dirty="0" smtClean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lang="pt-BR" sz="2400" dirty="0" smtClean="0">
                <a:solidFill>
                  <a:schemeClr val="accent1"/>
                </a:solidFill>
                <a:latin typeface="Arial"/>
                <a:cs typeface="Arial"/>
              </a:rPr>
              <a:t>Mas, a variação do petróleo que corresponde em média à 37% dos custos, também teve uma variação, só que negativa </a:t>
            </a:r>
          </a:p>
          <a:p>
            <a:pPr marL="0" indent="0" algn="l">
              <a:defRPr sz="1800">
                <a:solidFill>
                  <a:srgbClr val="000000"/>
                </a:solidFill>
              </a:defRPr>
            </a:pPr>
            <a:endParaRPr lang="pt-BR" sz="2400" b="1" dirty="0" smtClean="0">
              <a:solidFill>
                <a:schemeClr val="accent1"/>
              </a:solidFill>
              <a:latin typeface="Arial"/>
              <a:cs typeface="Arial"/>
            </a:endParaRPr>
          </a:p>
          <a:p>
            <a:pPr marL="0" indent="0" algn="l">
              <a:defRPr sz="1800">
                <a:solidFill>
                  <a:srgbClr val="000000"/>
                </a:solidFill>
              </a:defRPr>
            </a:pPr>
            <a:r>
              <a:rPr lang="pt-BR" sz="2400" b="1" dirty="0" smtClean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lang="pt-BR" sz="2400" dirty="0" smtClean="0">
                <a:solidFill>
                  <a:schemeClr val="accent1"/>
                </a:solidFill>
                <a:latin typeface="Arial"/>
                <a:cs typeface="Arial"/>
              </a:rPr>
              <a:t>Já está aprovado o </a:t>
            </a:r>
            <a:r>
              <a:rPr lang="pt-BR" sz="2400" dirty="0" err="1" smtClean="0">
                <a:solidFill>
                  <a:schemeClr val="accent1"/>
                </a:solidFill>
                <a:latin typeface="Arial"/>
                <a:cs typeface="Arial"/>
              </a:rPr>
              <a:t>Pdar</a:t>
            </a:r>
            <a:r>
              <a:rPr lang="pt-BR" sz="2400" dirty="0" smtClean="0">
                <a:solidFill>
                  <a:schemeClr val="accent1"/>
                </a:solidFill>
                <a:latin typeface="Arial"/>
                <a:cs typeface="Arial"/>
              </a:rPr>
              <a:t> (Programa de desenvolvimento da aviação regional)</a:t>
            </a:r>
          </a:p>
          <a:p>
            <a:pPr marL="0" indent="0" algn="l">
              <a:defRPr sz="1800">
                <a:solidFill>
                  <a:srgbClr val="000000"/>
                </a:solidFill>
              </a:defRPr>
            </a:pPr>
            <a:endParaRPr lang="pt-BR" sz="2400" dirty="0" smtClean="0">
              <a:solidFill>
                <a:schemeClr val="accent1"/>
              </a:solidFill>
              <a:latin typeface="Arial"/>
              <a:cs typeface="Arial"/>
            </a:endParaRPr>
          </a:p>
          <a:p>
            <a:pPr marL="0" indent="0" algn="l">
              <a:defRPr sz="1800">
                <a:solidFill>
                  <a:srgbClr val="000000"/>
                </a:solidFill>
              </a:defRPr>
            </a:pPr>
            <a:r>
              <a:rPr lang="pt-BR" sz="2400" dirty="0" smtClean="0">
                <a:solidFill>
                  <a:schemeClr val="accent1"/>
                </a:solidFill>
                <a:latin typeface="Arial"/>
                <a:cs typeface="Arial"/>
              </a:rPr>
              <a:t> Câmbio variou positivamente de, em média, R$ 2,40 em 2014, para R$ 3,00 em 2015</a:t>
            </a:r>
          </a:p>
          <a:p>
            <a:pPr marL="0" indent="0" algn="l">
              <a:defRPr sz="1800">
                <a:solidFill>
                  <a:srgbClr val="000000"/>
                </a:solidFill>
              </a:defRPr>
            </a:pPr>
            <a:endParaRPr lang="pt-BR" sz="2400" dirty="0" smtClean="0">
              <a:solidFill>
                <a:schemeClr val="accent1"/>
              </a:solidFill>
              <a:latin typeface="Arial"/>
              <a:cs typeface="Arial"/>
            </a:endParaRPr>
          </a:p>
          <a:p>
            <a:pPr marL="0" indent="0" algn="l">
              <a:defRPr sz="1800">
                <a:solidFill>
                  <a:srgbClr val="000000"/>
                </a:solidFill>
              </a:defRPr>
            </a:pPr>
            <a:r>
              <a:rPr lang="pt-BR" sz="2400" dirty="0" smtClean="0">
                <a:solidFill>
                  <a:schemeClr val="accent1"/>
                </a:solidFill>
                <a:latin typeface="Arial"/>
                <a:cs typeface="Arial"/>
              </a:rPr>
              <a:t> Petróleo teve queda de aproximadamente U$ 110 em 2013, para U$ 55 em 2015</a:t>
            </a:r>
          </a:p>
          <a:p>
            <a:pPr marL="0" indent="0" algn="l">
              <a:defRPr sz="1800">
                <a:solidFill>
                  <a:srgbClr val="000000"/>
                </a:solidFill>
              </a:defRPr>
            </a:pPr>
            <a:endParaRPr lang="pt-BR" sz="2400" b="1" dirty="0" smtClean="0">
              <a:solidFill>
                <a:schemeClr val="accent1"/>
              </a:solidFill>
              <a:latin typeface="Arial"/>
              <a:cs typeface="Arial"/>
            </a:endParaRPr>
          </a:p>
          <a:p>
            <a:pPr marL="0" indent="0" algn="l">
              <a:buNone/>
              <a:defRPr sz="1800">
                <a:solidFill>
                  <a:srgbClr val="000000"/>
                </a:solidFill>
              </a:defRPr>
            </a:pPr>
            <a:endParaRPr lang="pt-BR" sz="2400" b="1" dirty="0">
              <a:solidFill>
                <a:schemeClr val="accent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4"/>
          <p:cNvSpPr txBox="1">
            <a:spLocks/>
          </p:cNvSpPr>
          <p:nvPr/>
        </p:nvSpPr>
        <p:spPr>
          <a:xfrm>
            <a:off x="693383" y="1143000"/>
            <a:ext cx="11141075" cy="693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>
            <a:normAutofit/>
          </a:bodyPr>
          <a:lstStyle>
            <a:lvl1pPr marL="235974" indent="-235974" defTabSz="584200">
              <a:spcBef>
                <a:spcPts val="0"/>
              </a:spcBef>
              <a:buSzPct val="100000"/>
              <a:buChar char="•"/>
              <a:defRPr sz="2800">
                <a:solidFill>
                  <a:srgbClr val="164F86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8890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3335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7780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2225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6670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31115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5560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40005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 algn="l"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lang="pt-BR" sz="2400" b="1" dirty="0" smtClean="0">
                <a:solidFill>
                  <a:schemeClr val="accent1"/>
                </a:solidFill>
                <a:latin typeface="Arial"/>
                <a:cs typeface="Arial"/>
              </a:rPr>
              <a:t>CENÁRIO ECONÔMICO</a:t>
            </a:r>
          </a:p>
          <a:p>
            <a:pPr marL="0" indent="0" algn="l">
              <a:buFontTx/>
              <a:buNone/>
              <a:defRPr sz="1800">
                <a:solidFill>
                  <a:srgbClr val="000000"/>
                </a:solidFill>
              </a:defRPr>
            </a:pPr>
            <a:endParaRPr lang="pt-BR" sz="2400" b="1" dirty="0" smtClean="0">
              <a:solidFill>
                <a:schemeClr val="accent1"/>
              </a:solidFill>
              <a:latin typeface="Arial"/>
              <a:cs typeface="Arial"/>
            </a:endParaRPr>
          </a:p>
          <a:p>
            <a:pPr marL="0" indent="0" algn="l">
              <a:buFontTx/>
              <a:buNone/>
              <a:defRPr sz="1800">
                <a:solidFill>
                  <a:srgbClr val="000000"/>
                </a:solidFill>
              </a:defRPr>
            </a:pPr>
            <a:endParaRPr lang="pt-BR" sz="2400" b="1" dirty="0" smtClean="0">
              <a:solidFill>
                <a:schemeClr val="accent1"/>
              </a:solidFill>
              <a:latin typeface="Arial"/>
              <a:cs typeface="Arial"/>
            </a:endParaRPr>
          </a:p>
          <a:p>
            <a:pPr marL="0" indent="0" algn="l">
              <a:defRPr sz="1800">
                <a:solidFill>
                  <a:srgbClr val="000000"/>
                </a:solidFill>
              </a:defRPr>
            </a:pPr>
            <a:r>
              <a:rPr lang="pt-BR" sz="2400" b="1" dirty="0" smtClean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lang="pt-BR" sz="2400" dirty="0" smtClean="0">
                <a:solidFill>
                  <a:schemeClr val="accent1"/>
                </a:solidFill>
                <a:latin typeface="Arial"/>
                <a:cs typeface="Arial"/>
              </a:rPr>
              <a:t>Variação da taxa de câmbio:</a:t>
            </a:r>
          </a:p>
          <a:p>
            <a:pPr marL="0" indent="0" algn="l">
              <a:defRPr sz="1800">
                <a:solidFill>
                  <a:srgbClr val="000000"/>
                </a:solidFill>
              </a:defRPr>
            </a:pPr>
            <a:endParaRPr lang="pt-BR" sz="2400" b="1" dirty="0" smtClean="0">
              <a:solidFill>
                <a:schemeClr val="accent1"/>
              </a:solidFill>
              <a:latin typeface="Arial"/>
              <a:cs typeface="Arial"/>
            </a:endParaRPr>
          </a:p>
          <a:p>
            <a:pPr marL="0" indent="0" algn="l"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lang="pt-BR" sz="2400" dirty="0" smtClean="0">
                <a:solidFill>
                  <a:schemeClr val="accent1"/>
                </a:solidFill>
                <a:latin typeface="Arial"/>
                <a:cs typeface="Arial"/>
              </a:rPr>
              <a:t>Cada ponto percentual impacta em 60 </a:t>
            </a:r>
            <a:r>
              <a:rPr lang="pt-BR" sz="2400" dirty="0" err="1" smtClean="0">
                <a:solidFill>
                  <a:schemeClr val="accent1"/>
                </a:solidFill>
                <a:latin typeface="Arial"/>
                <a:cs typeface="Arial"/>
              </a:rPr>
              <a:t>millões</a:t>
            </a:r>
            <a:r>
              <a:rPr lang="pt-BR" sz="2400" dirty="0" smtClean="0">
                <a:solidFill>
                  <a:schemeClr val="accent1"/>
                </a:solidFill>
                <a:latin typeface="Arial"/>
                <a:cs typeface="Arial"/>
              </a:rPr>
              <a:t> para </a:t>
            </a:r>
            <a:r>
              <a:rPr lang="pt-BR" sz="2400" dirty="0" smtClean="0">
                <a:solidFill>
                  <a:schemeClr val="accent1"/>
                </a:solidFill>
                <a:latin typeface="Arial"/>
                <a:cs typeface="Arial"/>
              </a:rPr>
              <a:t>as empresas aéreas</a:t>
            </a:r>
          </a:p>
          <a:p>
            <a:pPr marL="0" indent="0" algn="l">
              <a:buNone/>
              <a:defRPr sz="1800">
                <a:solidFill>
                  <a:srgbClr val="000000"/>
                </a:solidFill>
              </a:defRPr>
            </a:pPr>
            <a:endParaRPr lang="pt-BR" sz="2400" dirty="0" smtClean="0">
              <a:solidFill>
                <a:schemeClr val="accent1"/>
              </a:solidFill>
              <a:latin typeface="Arial"/>
              <a:cs typeface="Arial"/>
            </a:endParaRPr>
          </a:p>
          <a:p>
            <a:pPr marL="0" indent="0" algn="l">
              <a:buFontTx/>
              <a:buChar char="-"/>
              <a:defRPr sz="1800">
                <a:solidFill>
                  <a:srgbClr val="000000"/>
                </a:solidFill>
              </a:defRPr>
            </a:pPr>
            <a:endParaRPr lang="pt-BR" sz="2400" b="1" dirty="0" smtClean="0">
              <a:solidFill>
                <a:schemeClr val="accent1"/>
              </a:solidFill>
              <a:latin typeface="Arial"/>
              <a:cs typeface="Arial"/>
            </a:endParaRPr>
          </a:p>
          <a:p>
            <a:pPr marL="0" indent="0" algn="l">
              <a:defRPr sz="1800">
                <a:solidFill>
                  <a:srgbClr val="000000"/>
                </a:solidFill>
              </a:defRPr>
            </a:pPr>
            <a:r>
              <a:rPr lang="pt-BR" sz="2400" b="1" dirty="0" smtClean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lang="pt-BR" sz="2400" dirty="0" smtClean="0">
                <a:solidFill>
                  <a:schemeClr val="accent1"/>
                </a:solidFill>
                <a:latin typeface="Arial"/>
                <a:cs typeface="Arial"/>
              </a:rPr>
              <a:t>Variação do petróleo:</a:t>
            </a:r>
          </a:p>
          <a:p>
            <a:pPr marL="0" indent="0" algn="l">
              <a:defRPr sz="1800">
                <a:solidFill>
                  <a:srgbClr val="000000"/>
                </a:solidFill>
              </a:defRPr>
            </a:pPr>
            <a:endParaRPr lang="pt-BR" sz="2400" b="1" dirty="0" smtClean="0">
              <a:solidFill>
                <a:schemeClr val="accent1"/>
              </a:solidFill>
              <a:latin typeface="Arial"/>
              <a:cs typeface="Arial"/>
            </a:endParaRPr>
          </a:p>
          <a:p>
            <a:pPr marL="0" indent="0" algn="l"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lang="pt-BR" sz="2400" dirty="0" smtClean="0">
                <a:solidFill>
                  <a:schemeClr val="accent1"/>
                </a:solidFill>
                <a:latin typeface="Arial"/>
                <a:cs typeface="Arial"/>
              </a:rPr>
              <a:t>Cada ponto percentual impacta em 180 </a:t>
            </a:r>
            <a:r>
              <a:rPr lang="pt-BR" sz="2400" dirty="0" smtClean="0">
                <a:solidFill>
                  <a:schemeClr val="accent1"/>
                </a:solidFill>
                <a:latin typeface="Arial"/>
                <a:cs typeface="Arial"/>
              </a:rPr>
              <a:t>milhões </a:t>
            </a:r>
            <a:r>
              <a:rPr lang="pt-BR" sz="2400" dirty="0" smtClean="0">
                <a:solidFill>
                  <a:schemeClr val="accent1"/>
                </a:solidFill>
                <a:latin typeface="Arial"/>
                <a:cs typeface="Arial"/>
              </a:rPr>
              <a:t>para as empresas aéreas </a:t>
            </a:r>
          </a:p>
          <a:p>
            <a:pPr marL="0" indent="0" algn="l">
              <a:buFontTx/>
              <a:buChar char="-"/>
              <a:defRPr sz="1800">
                <a:solidFill>
                  <a:srgbClr val="000000"/>
                </a:solidFill>
              </a:defRPr>
            </a:pPr>
            <a:endParaRPr lang="pt-BR" sz="2400" dirty="0" smtClean="0">
              <a:solidFill>
                <a:schemeClr val="accent1"/>
              </a:solidFill>
              <a:latin typeface="Arial"/>
              <a:cs typeface="Arial"/>
            </a:endParaRPr>
          </a:p>
          <a:p>
            <a:pPr marL="0" indent="0" algn="l">
              <a:buFontTx/>
              <a:buChar char="-"/>
              <a:defRPr sz="1800">
                <a:solidFill>
                  <a:srgbClr val="000000"/>
                </a:solidFill>
              </a:defRPr>
            </a:pPr>
            <a:endParaRPr lang="pt-BR" sz="2400" dirty="0" smtClean="0">
              <a:solidFill>
                <a:schemeClr val="accent1"/>
              </a:solidFill>
              <a:latin typeface="Arial"/>
              <a:cs typeface="Arial"/>
            </a:endParaRPr>
          </a:p>
          <a:p>
            <a:pPr marL="0" indent="0" algn="l">
              <a:defRPr sz="1800">
                <a:solidFill>
                  <a:srgbClr val="000000"/>
                </a:solidFill>
              </a:defRPr>
            </a:pPr>
            <a:r>
              <a:rPr lang="pt-BR" sz="2400" dirty="0" smtClean="0">
                <a:solidFill>
                  <a:schemeClr val="accent1"/>
                </a:solidFill>
                <a:latin typeface="Arial"/>
                <a:cs typeface="Arial"/>
              </a:rPr>
              <a:t> Custo total das empresas aéreas aproximadamente 35 </a:t>
            </a:r>
            <a:r>
              <a:rPr lang="pt-BR" sz="2400" dirty="0" err="1" smtClean="0">
                <a:solidFill>
                  <a:schemeClr val="accent1"/>
                </a:solidFill>
                <a:latin typeface="Arial"/>
                <a:cs typeface="Arial"/>
              </a:rPr>
              <a:t>bil</a:t>
            </a:r>
            <a:r>
              <a:rPr lang="pt-BR" sz="2400" dirty="0" smtClean="0">
                <a:solidFill>
                  <a:schemeClr val="accent1"/>
                </a:solidFill>
                <a:latin typeface="Arial"/>
                <a:cs typeface="Arial"/>
              </a:rPr>
              <a:t> ano  </a:t>
            </a:r>
          </a:p>
          <a:p>
            <a:pPr marL="0" indent="0" algn="l">
              <a:buNone/>
              <a:defRPr sz="1800">
                <a:solidFill>
                  <a:srgbClr val="000000"/>
                </a:solidFill>
              </a:defRPr>
            </a:pPr>
            <a:endParaRPr lang="pt-BR" sz="2400" b="1" dirty="0">
              <a:solidFill>
                <a:schemeClr val="accent1"/>
              </a:solidFill>
              <a:latin typeface="Arial"/>
              <a:cs typeface="Arial"/>
            </a:endParaRPr>
          </a:p>
          <a:p>
            <a:pPr marL="0" indent="0" algn="l"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lang="pt-BR" sz="2400" dirty="0" smtClean="0">
                <a:solidFill>
                  <a:schemeClr val="accent1"/>
                </a:solidFill>
                <a:latin typeface="Arial"/>
                <a:cs typeface="Arial"/>
              </a:rPr>
              <a:t> Resultado aproximado de 3 </a:t>
            </a:r>
            <a:r>
              <a:rPr lang="pt-BR" sz="2400" dirty="0" err="1" smtClean="0">
                <a:solidFill>
                  <a:schemeClr val="accent1"/>
                </a:solidFill>
                <a:latin typeface="Arial"/>
                <a:cs typeface="Arial"/>
              </a:rPr>
              <a:t>bil</a:t>
            </a:r>
            <a:r>
              <a:rPr lang="pt-BR" sz="2400" dirty="0" smtClean="0">
                <a:solidFill>
                  <a:schemeClr val="accent1"/>
                </a:solidFill>
                <a:latin typeface="Arial"/>
                <a:cs typeface="Arial"/>
              </a:rPr>
              <a:t> de economia para 2015</a:t>
            </a:r>
          </a:p>
        </p:txBody>
      </p:sp>
    </p:spTree>
    <p:extLst>
      <p:ext uri="{BB962C8B-B14F-4D97-AF65-F5344CB8AC3E}">
        <p14:creationId xmlns="" xmlns:p14="http://schemas.microsoft.com/office/powerpoint/2010/main" val="39124696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4"/>
          <p:cNvSpPr txBox="1">
            <a:spLocks/>
          </p:cNvSpPr>
          <p:nvPr/>
        </p:nvSpPr>
        <p:spPr>
          <a:xfrm>
            <a:off x="693383" y="1295400"/>
            <a:ext cx="11141075" cy="678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>
            <a:normAutofit/>
          </a:bodyPr>
          <a:lstStyle>
            <a:lvl1pPr marL="235974" indent="-235974" defTabSz="584200">
              <a:spcBef>
                <a:spcPts val="0"/>
              </a:spcBef>
              <a:buSzPct val="100000"/>
              <a:buChar char="•"/>
              <a:defRPr sz="2800">
                <a:solidFill>
                  <a:srgbClr val="164F86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8890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3335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7780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2225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6670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31115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5560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40005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 algn="l"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lang="pt-BR" sz="2400" b="1" dirty="0" smtClean="0">
                <a:solidFill>
                  <a:schemeClr val="accent1"/>
                </a:solidFill>
                <a:latin typeface="Arial"/>
                <a:cs typeface="Arial"/>
              </a:rPr>
              <a:t>CENÁRIO ECONÔMICO</a:t>
            </a:r>
          </a:p>
          <a:p>
            <a:pPr marL="0" indent="0" algn="l">
              <a:buFontTx/>
              <a:buNone/>
              <a:defRPr sz="1800">
                <a:solidFill>
                  <a:srgbClr val="000000"/>
                </a:solidFill>
              </a:defRPr>
            </a:pPr>
            <a:endParaRPr lang="pt-BR" sz="2400" b="1" dirty="0" smtClean="0">
              <a:solidFill>
                <a:schemeClr val="accent1"/>
              </a:solidFill>
              <a:latin typeface="Arial"/>
              <a:cs typeface="Arial"/>
            </a:endParaRPr>
          </a:p>
          <a:p>
            <a:pPr marL="0" indent="0" algn="l">
              <a:buFontTx/>
              <a:buNone/>
              <a:defRPr sz="1800">
                <a:solidFill>
                  <a:srgbClr val="000000"/>
                </a:solidFill>
              </a:defRPr>
            </a:pPr>
            <a:endParaRPr lang="pt-BR" sz="2400" b="1" dirty="0" smtClean="0">
              <a:solidFill>
                <a:schemeClr val="accent1"/>
              </a:solidFill>
              <a:latin typeface="Arial"/>
              <a:cs typeface="Arial"/>
            </a:endParaRPr>
          </a:p>
          <a:p>
            <a:pPr marL="0" indent="0" algn="l">
              <a:buFontTx/>
              <a:buNone/>
              <a:defRPr sz="1800">
                <a:solidFill>
                  <a:srgbClr val="000000"/>
                </a:solidFill>
              </a:defRPr>
            </a:pPr>
            <a:endParaRPr lang="pt-BR" sz="2400" b="1" dirty="0" smtClean="0">
              <a:solidFill>
                <a:schemeClr val="accent1"/>
              </a:solidFill>
              <a:latin typeface="Arial"/>
              <a:cs typeface="Arial"/>
            </a:endParaRPr>
          </a:p>
          <a:p>
            <a:pPr marL="0" indent="0" algn="l">
              <a:buFontTx/>
              <a:buNone/>
              <a:defRPr sz="1800">
                <a:solidFill>
                  <a:srgbClr val="000000"/>
                </a:solidFill>
              </a:defRPr>
            </a:pPr>
            <a:endParaRPr lang="pt-BR" sz="2400" b="1" dirty="0" smtClean="0">
              <a:solidFill>
                <a:schemeClr val="accent1"/>
              </a:solidFill>
              <a:latin typeface="Arial"/>
              <a:cs typeface="Arial"/>
            </a:endParaRP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400" y="2286000"/>
            <a:ext cx="105918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22281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4"/>
          <p:cNvSpPr txBox="1">
            <a:spLocks/>
          </p:cNvSpPr>
          <p:nvPr/>
        </p:nvSpPr>
        <p:spPr>
          <a:xfrm>
            <a:off x="693383" y="1600200"/>
            <a:ext cx="11141075" cy="624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>
            <a:normAutofit/>
          </a:bodyPr>
          <a:lstStyle>
            <a:lvl1pPr marL="235974" indent="-235974" defTabSz="584200">
              <a:spcBef>
                <a:spcPts val="0"/>
              </a:spcBef>
              <a:buSzPct val="100000"/>
              <a:buChar char="•"/>
              <a:defRPr sz="2800">
                <a:solidFill>
                  <a:srgbClr val="164F86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8890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3335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7780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2225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6670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31115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5560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40005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 algn="l"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lang="pt-BR" sz="2400" b="1" dirty="0" smtClean="0">
                <a:solidFill>
                  <a:schemeClr val="accent1"/>
                </a:solidFill>
                <a:latin typeface="Arial"/>
                <a:cs typeface="Arial"/>
              </a:rPr>
              <a:t>CONCLUSÃO</a:t>
            </a:r>
          </a:p>
          <a:p>
            <a:pPr marL="0" indent="0" algn="l">
              <a:buFontTx/>
              <a:buNone/>
              <a:defRPr sz="1800">
                <a:solidFill>
                  <a:srgbClr val="000000"/>
                </a:solidFill>
              </a:defRPr>
            </a:pPr>
            <a:endParaRPr lang="pt-BR" sz="2400" b="1" dirty="0" smtClean="0">
              <a:solidFill>
                <a:schemeClr val="accent1"/>
              </a:solidFill>
              <a:latin typeface="Arial"/>
              <a:cs typeface="Arial"/>
            </a:endParaRPr>
          </a:p>
          <a:p>
            <a:pPr marL="0" indent="0" algn="l">
              <a:defRPr sz="1800">
                <a:solidFill>
                  <a:srgbClr val="000000"/>
                </a:solidFill>
              </a:defRPr>
            </a:pPr>
            <a:r>
              <a:rPr lang="pt-BR" sz="2400" b="1" dirty="0" smtClean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lang="pt-BR" sz="2400" dirty="0" smtClean="0">
                <a:solidFill>
                  <a:schemeClr val="accent1"/>
                </a:solidFill>
                <a:latin typeface="Arial"/>
                <a:cs typeface="Arial"/>
              </a:rPr>
              <a:t>O que está </a:t>
            </a:r>
            <a:r>
              <a:rPr lang="pt-BR" sz="2400" smtClean="0">
                <a:solidFill>
                  <a:schemeClr val="accent1"/>
                </a:solidFill>
                <a:latin typeface="Arial"/>
                <a:cs typeface="Arial"/>
              </a:rPr>
              <a:t>sendo </a:t>
            </a:r>
            <a:r>
              <a:rPr lang="pt-BR" sz="2400" smtClean="0">
                <a:solidFill>
                  <a:schemeClr val="accent1"/>
                </a:solidFill>
                <a:latin typeface="Arial"/>
                <a:cs typeface="Arial"/>
              </a:rPr>
              <a:t>requerido </a:t>
            </a:r>
            <a:r>
              <a:rPr lang="pt-BR" sz="2400" dirty="0" smtClean="0">
                <a:solidFill>
                  <a:schemeClr val="accent1"/>
                </a:solidFill>
                <a:latin typeface="Arial"/>
                <a:cs typeface="Arial"/>
              </a:rPr>
              <a:t>é</a:t>
            </a:r>
            <a:r>
              <a:rPr lang="pt-BR" sz="2400" smtClean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lang="pt-BR" sz="2400" dirty="0" smtClean="0">
                <a:solidFill>
                  <a:schemeClr val="accent1"/>
                </a:solidFill>
                <a:latin typeface="Arial"/>
                <a:cs typeface="Arial"/>
              </a:rPr>
              <a:t>recomendação e defendido por órgãos renomados no mundo da aviação como a OACI, IATA, IFALPA.</a:t>
            </a:r>
          </a:p>
          <a:p>
            <a:pPr marL="0" indent="0" algn="l">
              <a:defRPr sz="1800">
                <a:solidFill>
                  <a:srgbClr val="000000"/>
                </a:solidFill>
              </a:defRPr>
            </a:pPr>
            <a:endParaRPr lang="pt-BR" sz="2400" dirty="0" smtClean="0">
              <a:solidFill>
                <a:schemeClr val="accent1"/>
              </a:solidFill>
              <a:latin typeface="Arial"/>
              <a:cs typeface="Arial"/>
            </a:endParaRPr>
          </a:p>
          <a:p>
            <a:pPr marL="0" indent="0" algn="l">
              <a:defRPr sz="1800">
                <a:solidFill>
                  <a:srgbClr val="000000"/>
                </a:solidFill>
              </a:defRPr>
            </a:pPr>
            <a:r>
              <a:rPr lang="pt-BR" sz="2400" dirty="0" smtClean="0">
                <a:solidFill>
                  <a:schemeClr val="accent1"/>
                </a:solidFill>
                <a:latin typeface="Arial"/>
                <a:cs typeface="Arial"/>
              </a:rPr>
              <a:t> Existem as medidas compensatórias, desde que cada parte faça sua parte, precisa-se sair da zona de conforto para reinventar a maneira de fazer, ou copiar de quem o faz  </a:t>
            </a:r>
          </a:p>
          <a:p>
            <a:pPr marL="0" indent="0" algn="l">
              <a:defRPr sz="1800">
                <a:solidFill>
                  <a:srgbClr val="000000"/>
                </a:solidFill>
              </a:defRPr>
            </a:pPr>
            <a:endParaRPr lang="pt-BR" sz="2400" dirty="0" smtClean="0">
              <a:solidFill>
                <a:schemeClr val="accent1"/>
              </a:solidFill>
              <a:latin typeface="Arial"/>
              <a:cs typeface="Arial"/>
            </a:endParaRPr>
          </a:p>
          <a:p>
            <a:pPr marL="0" indent="0" algn="l">
              <a:defRPr sz="1800">
                <a:solidFill>
                  <a:srgbClr val="000000"/>
                </a:solidFill>
              </a:defRPr>
            </a:pPr>
            <a:r>
              <a:rPr lang="pt-BR" sz="2400" dirty="0" smtClean="0">
                <a:solidFill>
                  <a:schemeClr val="accent1"/>
                </a:solidFill>
                <a:latin typeface="Arial"/>
                <a:cs typeface="Arial"/>
              </a:rPr>
              <a:t> Os conceitos do projeto trazem segurança aos usuários e sustentabilidade às empresas a médio e longo prazo </a:t>
            </a:r>
          </a:p>
          <a:p>
            <a:pPr marL="0" indent="0" algn="l">
              <a:defRPr sz="1800">
                <a:solidFill>
                  <a:srgbClr val="000000"/>
                </a:solidFill>
              </a:defRPr>
            </a:pPr>
            <a:endParaRPr lang="pt-BR" sz="2400" b="1" dirty="0" smtClean="0">
              <a:solidFill>
                <a:schemeClr val="accent1"/>
              </a:solidFill>
              <a:latin typeface="Arial"/>
              <a:cs typeface="Arial"/>
            </a:endParaRPr>
          </a:p>
          <a:p>
            <a:pPr marL="0" indent="0" algn="l">
              <a:defRPr sz="1800">
                <a:solidFill>
                  <a:srgbClr val="000000"/>
                </a:solidFill>
              </a:defRPr>
            </a:pPr>
            <a:r>
              <a:rPr lang="pt-BR" sz="2400" b="1" dirty="0" smtClean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lang="pt-BR" sz="2400" dirty="0" smtClean="0">
                <a:solidFill>
                  <a:schemeClr val="accent1"/>
                </a:solidFill>
                <a:latin typeface="Arial"/>
                <a:cs typeface="Arial"/>
              </a:rPr>
              <a:t>Se achamos que investir em segurança caro, </a:t>
            </a:r>
            <a:r>
              <a:rPr lang="pt-BR" sz="2400" dirty="0" smtClean="0">
                <a:solidFill>
                  <a:schemeClr val="accent1"/>
                </a:solidFill>
                <a:latin typeface="Arial"/>
                <a:cs typeface="Arial"/>
              </a:rPr>
              <a:t>experimentemos </a:t>
            </a:r>
            <a:r>
              <a:rPr lang="pt-BR" sz="2400" dirty="0" smtClean="0">
                <a:solidFill>
                  <a:schemeClr val="accent1"/>
                </a:solidFill>
                <a:latin typeface="Arial"/>
                <a:cs typeface="Arial"/>
              </a:rPr>
              <a:t>um acidente.</a:t>
            </a:r>
            <a:endParaRPr lang="pt-BR" sz="2400" b="1" dirty="0" smtClean="0">
              <a:solidFill>
                <a:schemeClr val="accent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50087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44"/>
          <p:cNvSpPr txBox="1">
            <a:spLocks/>
          </p:cNvSpPr>
          <p:nvPr/>
        </p:nvSpPr>
        <p:spPr>
          <a:xfrm>
            <a:off x="693383" y="369804"/>
            <a:ext cx="11141075" cy="6705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>
            <a:normAutofit/>
          </a:bodyPr>
          <a:lstStyle>
            <a:lvl1pPr marL="235974" indent="-235974" defTabSz="584200">
              <a:spcBef>
                <a:spcPts val="0"/>
              </a:spcBef>
              <a:buSzPct val="100000"/>
              <a:buChar char="•"/>
              <a:defRPr sz="2800">
                <a:solidFill>
                  <a:srgbClr val="164F86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8890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3335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7780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2225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6670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31115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5560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40005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 algn="l"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lang="pt-BR">
                <a:latin typeface="Arial"/>
                <a:cs typeface="Arial"/>
              </a:rPr>
              <a:t>Texto.....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2"/>
          <p:cNvGrpSpPr/>
          <p:nvPr/>
        </p:nvGrpSpPr>
        <p:grpSpPr>
          <a:xfrm>
            <a:off x="4499439" y="3595296"/>
            <a:ext cx="4005923" cy="2895565"/>
            <a:chOff x="0" y="0"/>
            <a:chExt cx="4005921" cy="2895563"/>
          </a:xfrm>
        </p:grpSpPr>
        <p:pic>
          <p:nvPicPr>
            <p:cNvPr id="80" name="image1.jpeg"/>
            <p:cNvPicPr/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302781" y="0"/>
              <a:ext cx="3400359" cy="14259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1" name="image5.png"/>
            <p:cNvPicPr/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0" y="1721099"/>
              <a:ext cx="4005922" cy="11744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3" name="Shape 83"/>
          <p:cNvSpPr/>
          <p:nvPr/>
        </p:nvSpPr>
        <p:spPr>
          <a:xfrm>
            <a:off x="4707037" y="1844583"/>
            <a:ext cx="359072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164F86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b="1">
                <a:solidFill>
                  <a:srgbClr val="164F86"/>
                </a:solidFill>
                <a:latin typeface="Arial"/>
                <a:cs typeface="Arial"/>
              </a:rPr>
              <a:t>Muito obrigado!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711200" y="958758"/>
            <a:ext cx="10820399" cy="70583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spcBef>
                <a:spcPts val="1200"/>
              </a:spcBef>
              <a:defRPr sz="7700">
                <a:solidFill>
                  <a:srgbClr val="02519A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pt-BR" sz="2400" b="1" dirty="0">
                <a:solidFill>
                  <a:srgbClr val="0365C0"/>
                </a:solidFill>
                <a:latin typeface="Arial" charset="0"/>
                <a:cs typeface="Arial" charset="0"/>
              </a:rPr>
              <a:t>BREVE HISTÓRICO PL 8255/14</a:t>
            </a:r>
            <a:r>
              <a:rPr lang="pt-BR" sz="2400" b="1" dirty="0" smtClean="0">
                <a:solidFill>
                  <a:srgbClr val="0365C0"/>
                </a:solidFill>
                <a:latin typeface="Arial" charset="0"/>
                <a:cs typeface="Arial" charset="0"/>
              </a:rPr>
              <a:t>: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lang="pt-BR" sz="2400" b="1" dirty="0" smtClean="0">
              <a:solidFill>
                <a:srgbClr val="0365C0"/>
              </a:solidFill>
              <a:latin typeface="Arial" charset="0"/>
              <a:cs typeface="Arial" charset="0"/>
            </a:endParaRPr>
          </a:p>
          <a:p>
            <a:pPr lvl="0">
              <a:buFont typeface="Arial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pt-BR" sz="2000" dirty="0" smtClean="0">
                <a:solidFill>
                  <a:srgbClr val="0365C0"/>
                </a:solidFill>
                <a:latin typeface="Arial" charset="0"/>
                <a:cs typeface="Arial" charset="0"/>
              </a:rPr>
              <a:t> </a:t>
            </a:r>
            <a:r>
              <a:rPr lang="pt-BR" sz="2400" dirty="0" smtClean="0">
                <a:solidFill>
                  <a:srgbClr val="0365C0"/>
                </a:solidFill>
                <a:latin typeface="Arial" charset="0"/>
                <a:cs typeface="Arial" charset="0"/>
              </a:rPr>
              <a:t>SNA – ASAGOL – ABRAPAC – ATT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lang="pt-BR" sz="2400" b="1" dirty="0">
              <a:solidFill>
                <a:srgbClr val="0365C0"/>
              </a:solidFill>
              <a:latin typeface="Arial" charset="0"/>
              <a:cs typeface="Arial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pt-BR" sz="2400" dirty="0">
                <a:solidFill>
                  <a:srgbClr val="0365C0"/>
                </a:solidFill>
                <a:latin typeface="Arial" charset="0"/>
                <a:cs typeface="Arial" charset="0"/>
              </a:rPr>
              <a:t>Iniciou como PLS 434/11 para alterar a lei. 7.183/84 </a:t>
            </a:r>
            <a:r>
              <a:rPr lang="pt-BR" sz="2400" dirty="0" smtClean="0">
                <a:solidFill>
                  <a:srgbClr val="0365C0"/>
                </a:solidFill>
                <a:latin typeface="Arial" charset="0"/>
                <a:cs typeface="Arial" charset="0"/>
              </a:rPr>
              <a:t>(</a:t>
            </a:r>
            <a:r>
              <a:rPr lang="pt-BR" sz="2400" dirty="0">
                <a:solidFill>
                  <a:srgbClr val="0365C0"/>
                </a:solidFill>
                <a:latin typeface="Arial" charset="0"/>
                <a:cs typeface="Arial" charset="0"/>
              </a:rPr>
              <a:t>Regulamentação do Aeronauta)  </a:t>
            </a:r>
            <a:r>
              <a:rPr lang="pt-BR" sz="1200" dirty="0">
                <a:solidFill>
                  <a:srgbClr val="0365C0"/>
                </a:solidFill>
                <a:latin typeface="Arial" charset="0"/>
                <a:cs typeface="Arial" charset="0"/>
              </a:rPr>
              <a:t/>
            </a:r>
            <a:br>
              <a:rPr lang="pt-BR" sz="1200" dirty="0">
                <a:solidFill>
                  <a:srgbClr val="0365C0"/>
                </a:solidFill>
                <a:latin typeface="Arial" charset="0"/>
                <a:cs typeface="Arial" charset="0"/>
              </a:rPr>
            </a:br>
            <a:r>
              <a:rPr lang="pt-BR" sz="2400" dirty="0">
                <a:solidFill>
                  <a:srgbClr val="0365C0"/>
                </a:solidFill>
                <a:latin typeface="Arial" charset="0"/>
                <a:cs typeface="Arial" charset="0"/>
              </a:rPr>
              <a:t>Autoria - Sen. Blairo Maggi</a:t>
            </a:r>
            <a:r>
              <a:rPr lang="pt-BR" sz="1200" dirty="0">
                <a:solidFill>
                  <a:srgbClr val="0365C0"/>
                </a:solidFill>
                <a:latin typeface="Arial" charset="0"/>
                <a:cs typeface="Arial" charset="0"/>
              </a:rPr>
              <a:t/>
            </a:r>
            <a:br>
              <a:rPr lang="pt-BR" sz="1200" dirty="0">
                <a:solidFill>
                  <a:srgbClr val="0365C0"/>
                </a:solidFill>
                <a:latin typeface="Arial" charset="0"/>
                <a:cs typeface="Arial" charset="0"/>
              </a:rPr>
            </a:br>
            <a:r>
              <a:rPr lang="pt-BR" sz="2400" dirty="0">
                <a:solidFill>
                  <a:srgbClr val="0365C0"/>
                </a:solidFill>
                <a:latin typeface="Arial" charset="0"/>
                <a:cs typeface="Arial" charset="0"/>
              </a:rPr>
              <a:t>Relatoria - Sen. Paulo Paim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endParaRPr lang="pt-BR" sz="1800" dirty="0">
              <a:solidFill>
                <a:srgbClr val="0365C0"/>
              </a:solidFill>
              <a:latin typeface="Arial" charset="0"/>
              <a:cs typeface="Arial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pt-BR" sz="2400" dirty="0">
                <a:solidFill>
                  <a:srgbClr val="0365C0"/>
                </a:solidFill>
                <a:latin typeface="Arial" charset="0"/>
                <a:cs typeface="Arial" charset="0"/>
              </a:rPr>
              <a:t>Aprovado por unanimidade na Comissão de Assuntos Sociais (CAS) 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endParaRPr lang="pt-BR" sz="1800" dirty="0">
              <a:solidFill>
                <a:srgbClr val="0365C0"/>
              </a:solidFill>
              <a:latin typeface="Arial" charset="0"/>
              <a:cs typeface="Arial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pt-BR" sz="2400" dirty="0">
                <a:solidFill>
                  <a:srgbClr val="0365C0"/>
                </a:solidFill>
                <a:latin typeface="Arial" charset="0"/>
                <a:cs typeface="Arial" charset="0"/>
              </a:rPr>
              <a:t>Hoje tramitando na nesta casa, lembrando que em 26 de Novembro de 2014</a:t>
            </a:r>
            <a:r>
              <a:rPr sz="2400" dirty="0">
                <a:solidFill>
                  <a:srgbClr val="0365C0"/>
                </a:solidFill>
                <a:latin typeface="Arial" charset="0"/>
                <a:cs typeface="Arial" charset="0"/>
              </a:rPr>
              <a:t>, </a:t>
            </a:r>
            <a:r>
              <a:rPr lang="pt-BR" sz="2400" dirty="0">
                <a:solidFill>
                  <a:srgbClr val="0365C0"/>
                </a:solidFill>
                <a:latin typeface="Arial" charset="0"/>
                <a:cs typeface="Arial" charset="0"/>
              </a:rPr>
              <a:t>passou pela CVT o PL 4824/12 de autoria do Dep. Jeronimo Georgen e relatoria do Dep. José Stedile</a:t>
            </a:r>
            <a:r>
              <a:rPr sz="2400" dirty="0">
                <a:solidFill>
                  <a:srgbClr val="0365C0"/>
                </a:solidFill>
                <a:latin typeface="Arial" charset="0"/>
                <a:cs typeface="Arial" charset="0"/>
              </a:rPr>
              <a:t>, </a:t>
            </a:r>
            <a:r>
              <a:rPr lang="pt-BR" sz="2400" dirty="0">
                <a:solidFill>
                  <a:srgbClr val="0365C0"/>
                </a:solidFill>
                <a:latin typeface="Arial" charset="0"/>
                <a:cs typeface="Arial" charset="0"/>
              </a:rPr>
              <a:t>com o mesmo texto e aprovado por unanimidade. </a:t>
            </a:r>
            <a:r>
              <a:rPr lang="pt-BR" sz="1200" dirty="0">
                <a:solidFill>
                  <a:srgbClr val="0365C0"/>
                </a:solidFill>
                <a:latin typeface="Arial" charset="0"/>
                <a:cs typeface="Arial" charset="0"/>
              </a:rPr>
              <a:t/>
            </a:r>
            <a:br>
              <a:rPr lang="pt-BR" sz="1200" dirty="0">
                <a:solidFill>
                  <a:srgbClr val="0365C0"/>
                </a:solidFill>
                <a:latin typeface="Arial" charset="0"/>
                <a:cs typeface="Arial" charset="0"/>
              </a:rPr>
            </a:br>
            <a:r>
              <a:rPr lang="pt-BR" sz="1200" dirty="0">
                <a:solidFill>
                  <a:srgbClr val="0365C0"/>
                </a:solidFill>
                <a:latin typeface="Arial" charset="0"/>
                <a:cs typeface="Arial" charset="0"/>
              </a:rPr>
              <a:t/>
            </a:r>
            <a:br>
              <a:rPr lang="pt-BR" sz="1200" dirty="0">
                <a:solidFill>
                  <a:srgbClr val="0365C0"/>
                </a:solidFill>
                <a:latin typeface="Arial" charset="0"/>
                <a:cs typeface="Arial" charset="0"/>
              </a:rPr>
            </a:br>
            <a:endParaRPr sz="1200" dirty="0">
              <a:solidFill>
                <a:srgbClr val="02519A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body" idx="4294967295"/>
          </p:nvPr>
        </p:nvSpPr>
        <p:spPr>
          <a:xfrm>
            <a:off x="693738" y="1371600"/>
            <a:ext cx="11141075" cy="5703888"/>
          </a:xfrm>
          <a:prstGeom prst="rect">
            <a:avLst/>
          </a:prstGeom>
        </p:spPr>
        <p:txBody>
          <a:bodyPr lIns="50800" tIns="50800" rIns="50800" bIns="50800" anchor="t">
            <a:normAutofit fontScale="92500" lnSpcReduction="20000"/>
          </a:bodyPr>
          <a:lstStyle>
            <a:lvl1pPr marL="235974" indent="-235974">
              <a:spcBef>
                <a:spcPts val="0"/>
              </a:spcBef>
              <a:buSzPct val="100000"/>
              <a:defRPr sz="2800">
                <a:solidFill>
                  <a:srgbClr val="164F86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lang="pt-BR" sz="2600" b="1" dirty="0">
                <a:solidFill>
                  <a:srgbClr val="0365C0"/>
                </a:solidFill>
                <a:latin typeface="Arial" charset="0"/>
                <a:cs typeface="Arial" charset="0"/>
              </a:rPr>
              <a:t>PORQUE APROVAR O PL 8255/14?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lang="pt-BR" sz="3200" b="1" dirty="0">
              <a:solidFill>
                <a:srgbClr val="0365C0"/>
              </a:solidFill>
              <a:latin typeface="Arial" charset="0"/>
              <a:cs typeface="Arial" charset="0"/>
            </a:endParaRP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pt-BR" sz="2600" dirty="0" smtClean="0">
                <a:solidFill>
                  <a:srgbClr val="0365C0"/>
                </a:solidFill>
                <a:latin typeface="Arial" charset="0"/>
                <a:cs typeface="Arial" charset="0"/>
              </a:rPr>
              <a:t>Outro projeto </a:t>
            </a:r>
            <a:r>
              <a:rPr lang="pt-BR" sz="2800" dirty="0" smtClean="0">
                <a:solidFill>
                  <a:srgbClr val="0365C0"/>
                </a:solidFill>
                <a:latin typeface="Arial" charset="0"/>
                <a:cs typeface="Arial" charset="0"/>
              </a:rPr>
              <a:t>(4824/12</a:t>
            </a:r>
            <a:r>
              <a:rPr lang="pt-BR" sz="2800" dirty="0">
                <a:solidFill>
                  <a:srgbClr val="0365C0"/>
                </a:solidFill>
                <a:latin typeface="Arial" charset="0"/>
                <a:cs typeface="Arial" charset="0"/>
              </a:rPr>
              <a:t>) com o mesmo texto </a:t>
            </a:r>
            <a:r>
              <a:rPr lang="pt-BR" sz="2800" dirty="0" smtClean="0">
                <a:solidFill>
                  <a:srgbClr val="0365C0"/>
                </a:solidFill>
                <a:latin typeface="Arial" charset="0"/>
                <a:cs typeface="Arial" charset="0"/>
              </a:rPr>
              <a:t>aprovado nesta </a:t>
            </a:r>
            <a:r>
              <a:rPr lang="pt-BR" sz="2800" dirty="0">
                <a:solidFill>
                  <a:srgbClr val="0365C0"/>
                </a:solidFill>
                <a:latin typeface="Arial" charset="0"/>
                <a:cs typeface="Arial" charset="0"/>
              </a:rPr>
              <a:t>casa </a:t>
            </a:r>
            <a:r>
              <a:rPr lang="pt-BR" sz="2800" dirty="0" smtClean="0">
                <a:solidFill>
                  <a:srgbClr val="0365C0"/>
                </a:solidFill>
                <a:latin typeface="Arial" charset="0"/>
                <a:cs typeface="Arial" charset="0"/>
              </a:rPr>
              <a:t>e nesta comissão</a:t>
            </a:r>
            <a:r>
              <a:rPr lang="pt-BR" sz="2800" dirty="0">
                <a:solidFill>
                  <a:srgbClr val="164F86"/>
                </a:solidFill>
                <a:latin typeface="Arial" charset="0"/>
                <a:cs typeface="Arial" charset="0"/>
              </a:rPr>
              <a:t/>
            </a:r>
            <a:br>
              <a:rPr lang="pt-BR" sz="2800" dirty="0">
                <a:solidFill>
                  <a:srgbClr val="164F86"/>
                </a:solidFill>
                <a:latin typeface="Arial" charset="0"/>
                <a:cs typeface="Arial" charset="0"/>
              </a:rPr>
            </a:br>
            <a:endParaRPr lang="pt-BR" sz="2800" dirty="0">
              <a:solidFill>
                <a:srgbClr val="164F86"/>
              </a:solidFill>
              <a:latin typeface="Arial" charset="0"/>
              <a:cs typeface="Arial" charset="0"/>
            </a:endParaRP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pt-BR" sz="2800" dirty="0">
                <a:solidFill>
                  <a:srgbClr val="0365C0"/>
                </a:solidFill>
                <a:latin typeface="Arial" charset="0"/>
                <a:cs typeface="Arial" charset="0"/>
              </a:rPr>
              <a:t>Lei atual (7.183/84) </a:t>
            </a:r>
            <a:r>
              <a:rPr lang="pt-BR" sz="2800" dirty="0">
                <a:solidFill>
                  <a:srgbClr val="164F86"/>
                </a:solidFill>
                <a:latin typeface="Arial" charset="0"/>
                <a:cs typeface="Arial" charset="0"/>
              </a:rPr>
              <a:t/>
            </a:r>
            <a:br>
              <a:rPr lang="pt-BR" sz="2800" dirty="0">
                <a:solidFill>
                  <a:srgbClr val="164F86"/>
                </a:solidFill>
                <a:latin typeface="Arial" charset="0"/>
                <a:cs typeface="Arial" charset="0"/>
              </a:rPr>
            </a:br>
            <a:endParaRPr lang="pt-BR" sz="2800" dirty="0">
              <a:solidFill>
                <a:srgbClr val="164F86"/>
              </a:solidFill>
              <a:latin typeface="Arial" charset="0"/>
              <a:cs typeface="Arial" charset="0"/>
            </a:endParaRP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pt-BR" sz="2800" dirty="0">
                <a:solidFill>
                  <a:srgbClr val="0365C0"/>
                </a:solidFill>
                <a:latin typeface="Arial" charset="0"/>
                <a:cs typeface="Arial" charset="0"/>
              </a:rPr>
              <a:t>Recomendação da Organização Internacional da Aviação Civil (OACI) desde 2011 para a aplicação do Gerenciamento de fadiga para a aviação (FRMS)</a:t>
            </a:r>
            <a:r>
              <a:rPr lang="pt-BR" sz="2800" dirty="0">
                <a:solidFill>
                  <a:srgbClr val="164F86"/>
                </a:solidFill>
                <a:latin typeface="Arial" charset="0"/>
                <a:cs typeface="Arial" charset="0"/>
              </a:rPr>
              <a:t/>
            </a:r>
            <a:br>
              <a:rPr lang="pt-BR" sz="2800" dirty="0">
                <a:solidFill>
                  <a:srgbClr val="164F86"/>
                </a:solidFill>
                <a:latin typeface="Arial" charset="0"/>
                <a:cs typeface="Arial" charset="0"/>
              </a:rPr>
            </a:br>
            <a:endParaRPr lang="pt-BR" sz="2800" dirty="0">
              <a:solidFill>
                <a:srgbClr val="164F86"/>
              </a:solidFill>
              <a:latin typeface="Arial" charset="0"/>
              <a:cs typeface="Arial" charset="0"/>
            </a:endParaRP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pt-BR" sz="2800" dirty="0">
                <a:solidFill>
                  <a:srgbClr val="0365C0"/>
                </a:solidFill>
                <a:latin typeface="Arial" charset="0"/>
                <a:cs typeface="Arial" charset="0"/>
              </a:rPr>
              <a:t>UE, USA, Austrália e Canadá já aplicam os conceitos recomendados pela OACI</a:t>
            </a:r>
            <a:r>
              <a:rPr lang="pt-BR" sz="2800" dirty="0">
                <a:solidFill>
                  <a:srgbClr val="164F86"/>
                </a:solidFill>
                <a:latin typeface="Arial" charset="0"/>
                <a:cs typeface="Arial" charset="0"/>
              </a:rPr>
              <a:t/>
            </a:r>
            <a:br>
              <a:rPr lang="pt-BR" sz="2800" dirty="0">
                <a:solidFill>
                  <a:srgbClr val="164F86"/>
                </a:solidFill>
                <a:latin typeface="Arial" charset="0"/>
                <a:cs typeface="Arial" charset="0"/>
              </a:rPr>
            </a:br>
            <a:endParaRPr lang="pt-BR" sz="2800" dirty="0">
              <a:solidFill>
                <a:srgbClr val="164F86"/>
              </a:solidFill>
              <a:latin typeface="Arial" charset="0"/>
              <a:cs typeface="Arial" charset="0"/>
            </a:endParaRP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pt-BR" sz="2800" dirty="0">
                <a:solidFill>
                  <a:srgbClr val="0365C0"/>
                </a:solidFill>
                <a:latin typeface="Arial" charset="0"/>
                <a:cs typeface="Arial" charset="0"/>
              </a:rPr>
              <a:t>20% dos acidentes no mundo tem a fadiga com fator contribuinte</a:t>
            </a:r>
            <a:r>
              <a:rPr lang="pt-BR" sz="2800" dirty="0">
                <a:solidFill>
                  <a:srgbClr val="164F86"/>
                </a:solidFill>
                <a:latin typeface="Arial" charset="0"/>
                <a:cs typeface="Arial" charset="0"/>
              </a:rPr>
              <a:t> </a:t>
            </a:r>
            <a:r>
              <a:rPr lang="pt-BR" sz="2800" dirty="0">
                <a:solidFill>
                  <a:srgbClr val="164F86"/>
                </a:solidFill>
                <a:latin typeface="Arial"/>
                <a:cs typeface="Arial"/>
              </a:rPr>
              <a:t/>
            </a:r>
            <a:br>
              <a:rPr lang="pt-BR" sz="2800" dirty="0">
                <a:solidFill>
                  <a:srgbClr val="164F86"/>
                </a:solidFill>
                <a:latin typeface="Arial"/>
                <a:cs typeface="Arial"/>
              </a:rPr>
            </a:br>
            <a:r>
              <a:rPr lang="pt-BR" sz="2800" dirty="0">
                <a:solidFill>
                  <a:srgbClr val="164F86"/>
                </a:solidFill>
                <a:latin typeface="Arial"/>
                <a:cs typeface="Arial"/>
              </a:rPr>
              <a:t/>
            </a:r>
            <a:br>
              <a:rPr lang="pt-BR" sz="2800" dirty="0">
                <a:solidFill>
                  <a:srgbClr val="164F86"/>
                </a:solidFill>
                <a:latin typeface="Arial"/>
                <a:cs typeface="Arial"/>
              </a:rPr>
            </a:br>
            <a:endParaRPr sz="2800" dirty="0">
              <a:solidFill>
                <a:srgbClr val="164F86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4"/>
          <p:cNvSpPr txBox="1">
            <a:spLocks/>
          </p:cNvSpPr>
          <p:nvPr/>
        </p:nvSpPr>
        <p:spPr>
          <a:xfrm>
            <a:off x="693383" y="1371600"/>
            <a:ext cx="11141075" cy="5703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>
            <a:normAutofit/>
          </a:bodyPr>
          <a:lstStyle>
            <a:lvl1pPr marL="235974" indent="-235974" defTabSz="584200">
              <a:spcBef>
                <a:spcPts val="0"/>
              </a:spcBef>
              <a:buSzPct val="100000"/>
              <a:buChar char="•"/>
              <a:defRPr sz="2800">
                <a:solidFill>
                  <a:srgbClr val="164F86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8890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3335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7780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2225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6670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31115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5560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40005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 algn="l"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lang="pt-BR" sz="2400" b="1" dirty="0">
                <a:solidFill>
                  <a:srgbClr val="0365C0"/>
                </a:solidFill>
                <a:latin typeface="Arial" charset="0"/>
                <a:cs typeface="Arial" charset="0"/>
              </a:rPr>
              <a:t>PORQUE APROVAR O PL 8255/14?</a:t>
            </a:r>
          </a:p>
          <a:p>
            <a:pPr marL="0" indent="0" algn="l">
              <a:buFontTx/>
              <a:buNone/>
              <a:defRPr sz="1800">
                <a:solidFill>
                  <a:srgbClr val="000000"/>
                </a:solidFill>
              </a:defRPr>
            </a:pPr>
            <a:endParaRPr lang="pt-BR" sz="3200" b="1" dirty="0">
              <a:solidFill>
                <a:srgbClr val="0365C0"/>
              </a:solidFill>
              <a:latin typeface="Arial" charset="0"/>
              <a:cs typeface="Arial" charset="0"/>
            </a:endParaRPr>
          </a:p>
          <a:p>
            <a:pPr algn="l">
              <a:defRPr sz="1800">
                <a:solidFill>
                  <a:srgbClr val="000000"/>
                </a:solidFill>
              </a:defRPr>
            </a:pPr>
            <a:r>
              <a:rPr lang="pt-BR" sz="2400" dirty="0">
                <a:solidFill>
                  <a:srgbClr val="0365C0"/>
                </a:solidFill>
                <a:latin typeface="Arial" charset="0"/>
                <a:cs typeface="Arial" charset="0"/>
              </a:rPr>
              <a:t>Pesquisa de empresa brasileira apontou que 78% dos erros de pilotos tinha a fadiga como fator contribuinte </a:t>
            </a:r>
            <a:r>
              <a:rPr lang="pt-BR" dirty="0">
                <a:latin typeface="Arial" charset="0"/>
                <a:cs typeface="Arial" charset="0"/>
              </a:rPr>
              <a:t/>
            </a:r>
            <a:br>
              <a:rPr lang="pt-BR" dirty="0">
                <a:latin typeface="Arial" charset="0"/>
                <a:cs typeface="Arial" charset="0"/>
              </a:rPr>
            </a:br>
            <a:endParaRPr lang="pt-BR" dirty="0">
              <a:latin typeface="Arial" charset="0"/>
              <a:cs typeface="Arial" charset="0"/>
            </a:endParaRPr>
          </a:p>
          <a:p>
            <a:pPr algn="l">
              <a:defRPr sz="1800">
                <a:solidFill>
                  <a:srgbClr val="000000"/>
                </a:solidFill>
              </a:defRPr>
            </a:pPr>
            <a:r>
              <a:rPr lang="pt-BR" sz="2400" dirty="0">
                <a:solidFill>
                  <a:srgbClr val="0365C0"/>
                </a:solidFill>
                <a:latin typeface="Arial" charset="0"/>
                <a:cs typeface="Arial" charset="0"/>
              </a:rPr>
              <a:t>CENIPA adota metodologia para investigação de acidentes aeronáuticos desde 2014 (Comissão Nacional de Fadiga Humana - CNFH apresentou ao Comitê Nacional de Prevenção de Acidentes Aeronáuticos - CNPAA)</a:t>
            </a:r>
            <a:r>
              <a:rPr lang="pt-BR" dirty="0">
                <a:latin typeface="Arial" charset="0"/>
                <a:cs typeface="Arial" charset="0"/>
              </a:rPr>
              <a:t/>
            </a:r>
            <a:br>
              <a:rPr lang="pt-BR" dirty="0">
                <a:latin typeface="Arial" charset="0"/>
                <a:cs typeface="Arial" charset="0"/>
              </a:rPr>
            </a:br>
            <a:endParaRPr lang="pt-BR" dirty="0">
              <a:latin typeface="Arial" charset="0"/>
              <a:cs typeface="Arial" charset="0"/>
            </a:endParaRPr>
          </a:p>
          <a:p>
            <a:pPr algn="l">
              <a:defRPr sz="1800">
                <a:solidFill>
                  <a:srgbClr val="000000"/>
                </a:solidFill>
              </a:defRPr>
            </a:pPr>
            <a:r>
              <a:rPr lang="pt-BR" sz="2400" dirty="0">
                <a:solidFill>
                  <a:srgbClr val="0365C0"/>
                </a:solidFill>
                <a:latin typeface="Arial" charset="0"/>
                <a:cs typeface="Arial" charset="0"/>
              </a:rPr>
              <a:t>Porque não estamos falando em nos adiantarmos, e sim corrigirmos fatores nocivos à segurança de voo e a sociedade, já somos retardatários</a:t>
            </a:r>
            <a:endParaRPr lang="pt-BR" dirty="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44"/>
          <p:cNvSpPr txBox="1">
            <a:spLocks/>
          </p:cNvSpPr>
          <p:nvPr/>
        </p:nvSpPr>
        <p:spPr>
          <a:xfrm>
            <a:off x="693383" y="1219200"/>
            <a:ext cx="11141075" cy="5856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>
            <a:normAutofit/>
          </a:bodyPr>
          <a:lstStyle>
            <a:lvl1pPr marL="235974" indent="-235974" defTabSz="584200">
              <a:spcBef>
                <a:spcPts val="0"/>
              </a:spcBef>
              <a:buSzPct val="100000"/>
              <a:buChar char="•"/>
              <a:defRPr sz="2800">
                <a:solidFill>
                  <a:srgbClr val="164F86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8890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3335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7780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2225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6670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31115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5560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40005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 algn="l"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lang="pt-BR" sz="2400" b="1" dirty="0">
                <a:solidFill>
                  <a:srgbClr val="0365C0"/>
                </a:solidFill>
                <a:latin typeface="Arial" charset="0"/>
                <a:cs typeface="Arial" charset="0"/>
              </a:rPr>
              <a:t>PORQUE APROVAR O PL 8255/14?</a:t>
            </a:r>
            <a:endParaRPr lang="pt-BR" sz="2400" dirty="0">
              <a:latin typeface="Arial"/>
              <a:cs typeface="Arial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787400" y="2286000"/>
          <a:ext cx="10896602" cy="4828879"/>
        </p:xfrm>
        <a:graphic>
          <a:graphicData uri="http://schemas.openxmlformats.org/drawingml/2006/table">
            <a:tbl>
              <a:tblPr/>
              <a:tblGrid>
                <a:gridCol w="5448301"/>
                <a:gridCol w="5448301"/>
              </a:tblGrid>
              <a:tr h="6096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000000"/>
                          </a:solidFill>
                          <a:latin typeface="Helvetica"/>
                          <a:ea typeface="Helvetica"/>
                        </a:rPr>
                        <a:t>BRASIL LEI ATUAL 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000000"/>
                          </a:solidFill>
                          <a:latin typeface="Helvetica"/>
                          <a:ea typeface="Helvetica"/>
                        </a:rPr>
                        <a:t>PR</a:t>
                      </a:r>
                      <a:r>
                        <a:rPr lang="pt-BR" sz="2000" b="1" dirty="0">
                          <a:solidFill>
                            <a:srgbClr val="000000"/>
                          </a:solidFill>
                          <a:latin typeface="Arial Unicode MS"/>
                          <a:ea typeface="Helvetica"/>
                          <a:cs typeface="Helvetica"/>
                        </a:rPr>
                        <a:t>Á</a:t>
                      </a:r>
                      <a:r>
                        <a:rPr lang="pt-BR" sz="2000" b="1" dirty="0">
                          <a:solidFill>
                            <a:srgbClr val="000000"/>
                          </a:solidFill>
                          <a:latin typeface="Helvetica"/>
                          <a:ea typeface="Helvetica"/>
                        </a:rPr>
                        <a:t>TICAS INTERNACIONAIS 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27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accent1"/>
                          </a:solidFill>
                          <a:latin typeface="Helvetica"/>
                          <a:ea typeface="Arial Unicode MS"/>
                          <a:cs typeface="Arial Unicode MS"/>
                        </a:rPr>
                        <a:t>At</a:t>
                      </a:r>
                      <a:r>
                        <a:rPr lang="pt-BR" sz="2000" dirty="0">
                          <a:solidFill>
                            <a:schemeClr val="accent1"/>
                          </a:solidFill>
                          <a:latin typeface="Arial Unicode MS"/>
                          <a:ea typeface="Helvetica"/>
                        </a:rPr>
                        <a:t>é </a:t>
                      </a:r>
                      <a:r>
                        <a:rPr lang="pt-BR" sz="2000" dirty="0">
                          <a:solidFill>
                            <a:schemeClr val="accent1"/>
                          </a:solidFill>
                          <a:latin typeface="Helvetica"/>
                          <a:ea typeface="Arial Unicode MS"/>
                          <a:cs typeface="Arial Unicode MS"/>
                        </a:rPr>
                        <a:t>06 madrugadas</a:t>
                      </a:r>
                      <a:endParaRPr lang="pt-BR" sz="2000" dirty="0">
                        <a:solidFill>
                          <a:schemeClr val="accent1"/>
                        </a:solidFill>
                        <a:latin typeface="Helvetica"/>
                        <a:ea typeface="Helvetica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accent1"/>
                          </a:solidFill>
                          <a:latin typeface="Helvetica"/>
                          <a:ea typeface="Arial Unicode MS"/>
                          <a:cs typeface="Arial Unicode MS"/>
                        </a:rPr>
                        <a:t>M</a:t>
                      </a:r>
                      <a:r>
                        <a:rPr lang="pt-BR" sz="2000" dirty="0">
                          <a:solidFill>
                            <a:schemeClr val="accent1"/>
                          </a:solidFill>
                          <a:latin typeface="Arial Unicode MS"/>
                          <a:ea typeface="Helvetica"/>
                        </a:rPr>
                        <a:t>á</a:t>
                      </a:r>
                      <a:r>
                        <a:rPr lang="pt-BR" sz="2000" dirty="0">
                          <a:solidFill>
                            <a:schemeClr val="accent1"/>
                          </a:solidFill>
                          <a:latin typeface="Helvetica"/>
                          <a:ea typeface="Arial Unicode MS"/>
                          <a:cs typeface="Arial Unicode MS"/>
                        </a:rPr>
                        <a:t>ximo 03 madrugadas </a:t>
                      </a:r>
                      <a:endParaRPr lang="pt-BR" sz="2000" dirty="0">
                        <a:solidFill>
                          <a:schemeClr val="accent1"/>
                        </a:solidFill>
                        <a:latin typeface="Helvetica"/>
                        <a:ea typeface="Helvetica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6027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accent1"/>
                          </a:solidFill>
                          <a:latin typeface="Helvetica"/>
                          <a:ea typeface="Arial Unicode MS"/>
                          <a:cs typeface="Arial Unicode MS"/>
                        </a:rPr>
                        <a:t>Sem limites de madrugas consecutivas </a:t>
                      </a:r>
                      <a:endParaRPr lang="pt-BR" sz="2000" dirty="0">
                        <a:solidFill>
                          <a:schemeClr val="accent1"/>
                        </a:solidFill>
                        <a:latin typeface="Helvetica"/>
                        <a:ea typeface="Helvetica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accent1"/>
                          </a:solidFill>
                          <a:latin typeface="Helvetica"/>
                          <a:ea typeface="Arial Unicode MS"/>
                          <a:cs typeface="Arial Unicode MS"/>
                        </a:rPr>
                        <a:t>S</a:t>
                      </a:r>
                      <a:r>
                        <a:rPr lang="pt-BR" sz="2000" dirty="0">
                          <a:solidFill>
                            <a:schemeClr val="accent1"/>
                          </a:solidFill>
                          <a:latin typeface="Arial Unicode MS"/>
                          <a:ea typeface="Helvetica"/>
                        </a:rPr>
                        <a:t>é</a:t>
                      </a:r>
                      <a:r>
                        <a:rPr lang="pt-BR" sz="2000" dirty="0">
                          <a:solidFill>
                            <a:schemeClr val="accent1"/>
                          </a:solidFill>
                          <a:latin typeface="Helvetica"/>
                          <a:ea typeface="Arial Unicode MS"/>
                          <a:cs typeface="Arial Unicode MS"/>
                        </a:rPr>
                        <a:t>rie de regras </a:t>
                      </a:r>
                      <a:r>
                        <a:rPr lang="pt-BR" sz="2000" dirty="0" err="1">
                          <a:solidFill>
                            <a:schemeClr val="accent1"/>
                          </a:solidFill>
                          <a:latin typeface="Helvetica"/>
                          <a:ea typeface="Arial Unicode MS"/>
                          <a:cs typeface="Arial Unicode MS"/>
                        </a:rPr>
                        <a:t>mitigat</a:t>
                      </a:r>
                      <a:r>
                        <a:rPr lang="pt-BR" sz="2000" dirty="0" err="1">
                          <a:solidFill>
                            <a:schemeClr val="accent1"/>
                          </a:solidFill>
                          <a:latin typeface="Arial Unicode MS"/>
                          <a:ea typeface="Helvetica"/>
                        </a:rPr>
                        <a:t>ó</a:t>
                      </a:r>
                      <a:r>
                        <a:rPr lang="pt-BR" sz="2000" dirty="0" err="1">
                          <a:solidFill>
                            <a:schemeClr val="accent1"/>
                          </a:solidFill>
                          <a:latin typeface="Helvetica"/>
                          <a:ea typeface="Arial Unicode MS"/>
                          <a:cs typeface="Arial Unicode MS"/>
                        </a:rPr>
                        <a:t>rias</a:t>
                      </a:r>
                      <a:r>
                        <a:rPr lang="pt-BR" sz="2000" dirty="0">
                          <a:solidFill>
                            <a:schemeClr val="accent1"/>
                          </a:solidFill>
                          <a:latin typeface="Helvetica"/>
                          <a:ea typeface="Arial Unicode MS"/>
                          <a:cs typeface="Arial Unicode MS"/>
                        </a:rPr>
                        <a:t> </a:t>
                      </a:r>
                      <a:endParaRPr lang="pt-BR" sz="2000" dirty="0">
                        <a:solidFill>
                          <a:schemeClr val="accent1"/>
                        </a:solidFill>
                        <a:latin typeface="Helvetica"/>
                        <a:ea typeface="Helvetica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27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accent1"/>
                          </a:solidFill>
                          <a:latin typeface="Helvetica"/>
                          <a:ea typeface="Arial Unicode MS"/>
                          <a:cs typeface="Arial Unicode MS"/>
                        </a:rPr>
                        <a:t>Jornada de 11 horas </a:t>
                      </a:r>
                      <a:endParaRPr lang="pt-BR" sz="2000" dirty="0">
                        <a:solidFill>
                          <a:schemeClr val="accent1"/>
                        </a:solidFill>
                        <a:latin typeface="Helvetica"/>
                        <a:ea typeface="Helvetica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accent1"/>
                          </a:solidFill>
                          <a:latin typeface="Helvetica"/>
                          <a:ea typeface="Arial Unicode MS"/>
                          <a:cs typeface="Arial Unicode MS"/>
                        </a:rPr>
                        <a:t>Jornada conceito FRMS 8 </a:t>
                      </a:r>
                      <a:r>
                        <a:rPr lang="pt-BR" sz="2000" dirty="0">
                          <a:solidFill>
                            <a:schemeClr val="accent1"/>
                          </a:solidFill>
                          <a:latin typeface="Arial Unicode MS"/>
                          <a:ea typeface="Helvetica"/>
                        </a:rPr>
                        <a:t>à </a:t>
                      </a:r>
                      <a:r>
                        <a:rPr lang="pt-BR" sz="2000" dirty="0">
                          <a:solidFill>
                            <a:schemeClr val="accent1"/>
                          </a:solidFill>
                          <a:latin typeface="Helvetica"/>
                          <a:ea typeface="Arial Unicode MS"/>
                          <a:cs typeface="Arial Unicode MS"/>
                        </a:rPr>
                        <a:t>14</a:t>
                      </a:r>
                      <a:endParaRPr lang="pt-BR" sz="2000" dirty="0">
                        <a:solidFill>
                          <a:schemeClr val="accent1"/>
                        </a:solidFill>
                        <a:latin typeface="Helvetica"/>
                        <a:ea typeface="Helvetica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6027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chemeClr val="accent1"/>
                          </a:solidFill>
                          <a:latin typeface="Helvetica"/>
                          <a:ea typeface="Arial Unicode MS"/>
                          <a:cs typeface="Arial Unicode MS"/>
                        </a:rPr>
                        <a:t>22 dias fora de casa, at</a:t>
                      </a:r>
                      <a:r>
                        <a:rPr lang="pt-BR" sz="2000">
                          <a:solidFill>
                            <a:schemeClr val="accent1"/>
                          </a:solidFill>
                          <a:latin typeface="Arial Unicode MS"/>
                          <a:ea typeface="Helvetica"/>
                        </a:rPr>
                        <a:t>é </a:t>
                      </a:r>
                      <a:r>
                        <a:rPr lang="pt-BR" sz="2000">
                          <a:solidFill>
                            <a:schemeClr val="accent1"/>
                          </a:solidFill>
                          <a:latin typeface="Helvetica"/>
                          <a:ea typeface="Arial Unicode MS"/>
                          <a:cs typeface="Arial Unicode MS"/>
                        </a:rPr>
                        <a:t>6 dias consecutivos </a:t>
                      </a:r>
                      <a:endParaRPr lang="pt-BR" sz="2000">
                        <a:solidFill>
                          <a:schemeClr val="accent1"/>
                        </a:solidFill>
                        <a:latin typeface="Helvetica"/>
                        <a:ea typeface="Helvetica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accent1"/>
                          </a:solidFill>
                          <a:latin typeface="Helvetica"/>
                          <a:ea typeface="Arial Unicode MS"/>
                          <a:cs typeface="Arial Unicode MS"/>
                        </a:rPr>
                        <a:t>Em m</a:t>
                      </a:r>
                      <a:r>
                        <a:rPr lang="pt-BR" sz="2000" dirty="0">
                          <a:solidFill>
                            <a:schemeClr val="accent1"/>
                          </a:solidFill>
                          <a:latin typeface="Arial Unicode MS"/>
                          <a:ea typeface="Helvetica"/>
                        </a:rPr>
                        <a:t>é</a:t>
                      </a:r>
                      <a:r>
                        <a:rPr lang="pt-BR" sz="2000" dirty="0">
                          <a:solidFill>
                            <a:schemeClr val="accent1"/>
                          </a:solidFill>
                          <a:latin typeface="Helvetica"/>
                          <a:ea typeface="Arial Unicode MS"/>
                          <a:cs typeface="Arial Unicode MS"/>
                        </a:rPr>
                        <a:t>dia 17 dias </a:t>
                      </a:r>
                      <a:endParaRPr lang="pt-BR" sz="2000" dirty="0">
                        <a:solidFill>
                          <a:schemeClr val="accent1"/>
                        </a:solidFill>
                        <a:latin typeface="Helvetica"/>
                        <a:ea typeface="Helvetica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27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chemeClr val="accent1"/>
                          </a:solidFill>
                          <a:latin typeface="Helvetica"/>
                          <a:ea typeface="Arial Unicode MS"/>
                          <a:cs typeface="Arial Unicode MS"/>
                        </a:rPr>
                        <a:t>06 dias em escala de voo, 01 folga </a:t>
                      </a:r>
                      <a:r>
                        <a:rPr lang="pt-BR" sz="2000">
                          <a:solidFill>
                            <a:schemeClr val="accent1"/>
                          </a:solidFill>
                          <a:latin typeface="Arial Unicode MS"/>
                          <a:ea typeface="Helvetica"/>
                        </a:rPr>
                        <a:t>ú</a:t>
                      </a:r>
                      <a:r>
                        <a:rPr lang="pt-BR" sz="2000">
                          <a:solidFill>
                            <a:schemeClr val="accent1"/>
                          </a:solidFill>
                          <a:latin typeface="Helvetica"/>
                          <a:ea typeface="Arial Unicode MS"/>
                          <a:cs typeface="Arial Unicode MS"/>
                        </a:rPr>
                        <a:t>nica </a:t>
                      </a:r>
                      <a:endParaRPr lang="pt-BR" sz="2000">
                        <a:solidFill>
                          <a:schemeClr val="accent1"/>
                        </a:solidFill>
                        <a:latin typeface="Helvetica"/>
                        <a:ea typeface="Helvetica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accent1"/>
                          </a:solidFill>
                          <a:latin typeface="Helvetica"/>
                          <a:ea typeface="Arial Unicode MS"/>
                          <a:cs typeface="Arial Unicode MS"/>
                        </a:rPr>
                        <a:t>Bloco de folgas, mitiga a folga </a:t>
                      </a:r>
                      <a:r>
                        <a:rPr lang="pt-BR" sz="2000" dirty="0">
                          <a:solidFill>
                            <a:schemeClr val="accent1"/>
                          </a:solidFill>
                          <a:latin typeface="Arial Unicode MS"/>
                          <a:ea typeface="Helvetica"/>
                        </a:rPr>
                        <a:t>ú</a:t>
                      </a:r>
                      <a:r>
                        <a:rPr lang="pt-BR" sz="2000" dirty="0">
                          <a:solidFill>
                            <a:schemeClr val="accent1"/>
                          </a:solidFill>
                          <a:latin typeface="Helvetica"/>
                          <a:ea typeface="Arial Unicode MS"/>
                          <a:cs typeface="Arial Unicode MS"/>
                        </a:rPr>
                        <a:t>nica </a:t>
                      </a:r>
                      <a:endParaRPr lang="pt-BR" sz="2000" dirty="0">
                        <a:solidFill>
                          <a:schemeClr val="accent1"/>
                        </a:solidFill>
                        <a:latin typeface="Helvetica"/>
                        <a:ea typeface="Helvetica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6027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chemeClr val="accent1"/>
                          </a:solidFill>
                          <a:latin typeface="Helvetica"/>
                          <a:ea typeface="Arial Unicode MS"/>
                          <a:cs typeface="Arial Unicode MS"/>
                        </a:rPr>
                        <a:t>Commuting m</a:t>
                      </a:r>
                      <a:r>
                        <a:rPr lang="pt-BR" sz="2000">
                          <a:solidFill>
                            <a:schemeClr val="accent1"/>
                          </a:solidFill>
                          <a:latin typeface="Arial Unicode MS"/>
                          <a:ea typeface="Helvetica"/>
                        </a:rPr>
                        <a:t>é</a:t>
                      </a:r>
                      <a:r>
                        <a:rPr lang="pt-BR" sz="2000">
                          <a:solidFill>
                            <a:schemeClr val="accent1"/>
                          </a:solidFill>
                          <a:latin typeface="Helvetica"/>
                          <a:ea typeface="Arial Unicode MS"/>
                          <a:cs typeface="Arial Unicode MS"/>
                        </a:rPr>
                        <a:t>dio 03 horas </a:t>
                      </a:r>
                      <a:endParaRPr lang="pt-BR" sz="2000">
                        <a:solidFill>
                          <a:schemeClr val="accent1"/>
                        </a:solidFill>
                        <a:latin typeface="Helvetica"/>
                        <a:ea typeface="Helvetica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2000" dirty="0" err="1">
                          <a:solidFill>
                            <a:schemeClr val="accent1"/>
                          </a:solidFill>
                          <a:latin typeface="Helvetica"/>
                          <a:ea typeface="Arial Unicode MS"/>
                          <a:cs typeface="Arial Unicode MS"/>
                        </a:rPr>
                        <a:t>Commuting</a:t>
                      </a:r>
                      <a:r>
                        <a:rPr lang="pt-BR" sz="2000" dirty="0">
                          <a:solidFill>
                            <a:schemeClr val="accent1"/>
                          </a:solidFill>
                          <a:latin typeface="Helvetica"/>
                          <a:ea typeface="Arial Unicode MS"/>
                          <a:cs typeface="Arial Unicode MS"/>
                        </a:rPr>
                        <a:t> m</a:t>
                      </a:r>
                      <a:r>
                        <a:rPr lang="pt-BR" sz="2000" dirty="0">
                          <a:solidFill>
                            <a:schemeClr val="accent1"/>
                          </a:solidFill>
                          <a:latin typeface="Arial Unicode MS"/>
                          <a:ea typeface="Helvetica"/>
                        </a:rPr>
                        <a:t>é</a:t>
                      </a:r>
                      <a:r>
                        <a:rPr lang="pt-BR" sz="2000" dirty="0">
                          <a:solidFill>
                            <a:schemeClr val="accent1"/>
                          </a:solidFill>
                          <a:latin typeface="Helvetica"/>
                          <a:ea typeface="Arial Unicode MS"/>
                          <a:cs typeface="Arial Unicode MS"/>
                        </a:rPr>
                        <a:t>dio 15 min.</a:t>
                      </a:r>
                      <a:endParaRPr lang="pt-BR" sz="2000" dirty="0">
                        <a:solidFill>
                          <a:schemeClr val="accent1"/>
                        </a:solidFill>
                        <a:latin typeface="Helvetica"/>
                        <a:ea typeface="Helvetica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27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chemeClr val="accent1"/>
                          </a:solidFill>
                          <a:latin typeface="Helvetica"/>
                          <a:ea typeface="Arial Unicode MS"/>
                          <a:cs typeface="Arial Unicode MS"/>
                        </a:rPr>
                        <a:t>02 aeroportos por base contratual </a:t>
                      </a:r>
                      <a:endParaRPr lang="pt-BR" sz="2000">
                        <a:solidFill>
                          <a:schemeClr val="accent1"/>
                        </a:solidFill>
                        <a:latin typeface="Helvetica"/>
                        <a:ea typeface="Helvetica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accent1"/>
                          </a:solidFill>
                          <a:latin typeface="Helvetica"/>
                          <a:ea typeface="Arial Unicode MS"/>
                          <a:cs typeface="Arial Unicode MS"/>
                        </a:rPr>
                        <a:t>01 aeroporto por base </a:t>
                      </a:r>
                      <a:endParaRPr lang="pt-BR" sz="2000" dirty="0">
                        <a:solidFill>
                          <a:schemeClr val="accent1"/>
                        </a:solidFill>
                        <a:latin typeface="Helvetica"/>
                        <a:ea typeface="Helvetica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4"/>
          <p:cNvSpPr txBox="1">
            <a:spLocks/>
          </p:cNvSpPr>
          <p:nvPr/>
        </p:nvSpPr>
        <p:spPr>
          <a:xfrm>
            <a:off x="693383" y="1143000"/>
            <a:ext cx="11141075" cy="593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>
            <a:normAutofit/>
          </a:bodyPr>
          <a:lstStyle>
            <a:lvl1pPr marL="235974" indent="-235974" defTabSz="584200">
              <a:spcBef>
                <a:spcPts val="0"/>
              </a:spcBef>
              <a:buSzPct val="100000"/>
              <a:buChar char="•"/>
              <a:defRPr sz="2800">
                <a:solidFill>
                  <a:srgbClr val="164F86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8890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3335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7780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2225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6670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31115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5560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40005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 algn="l"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lang="pt-BR" sz="2400" b="1" dirty="0">
                <a:solidFill>
                  <a:srgbClr val="0365C0"/>
                </a:solidFill>
                <a:latin typeface="Arial" charset="0"/>
                <a:cs typeface="Arial" charset="0"/>
              </a:rPr>
              <a:t>PORQUE APROVAR O PL 8255/14</a:t>
            </a:r>
            <a:r>
              <a:rPr lang="pt-BR" sz="2400" b="1" dirty="0" smtClean="0">
                <a:solidFill>
                  <a:srgbClr val="0365C0"/>
                </a:solidFill>
                <a:latin typeface="Arial" charset="0"/>
                <a:cs typeface="Arial" charset="0"/>
              </a:rPr>
              <a:t>?</a:t>
            </a:r>
          </a:p>
          <a:p>
            <a:pPr marL="0" indent="0" algn="l">
              <a:buFontTx/>
              <a:buNone/>
              <a:defRPr sz="1800">
                <a:solidFill>
                  <a:srgbClr val="000000"/>
                </a:solidFill>
              </a:defRPr>
            </a:pPr>
            <a:endParaRPr lang="pt-BR" sz="2400" b="1" dirty="0">
              <a:solidFill>
                <a:srgbClr val="0365C0"/>
              </a:solidFill>
              <a:latin typeface="Arial" charset="0"/>
              <a:cs typeface="Arial" charset="0"/>
            </a:endParaRPr>
          </a:p>
          <a:p>
            <a:pPr marL="0" indent="0" algn="l">
              <a:buFontTx/>
              <a:buNone/>
              <a:defRPr sz="1800">
                <a:solidFill>
                  <a:srgbClr val="000000"/>
                </a:solidFill>
              </a:defRPr>
            </a:pPr>
            <a:endParaRPr lang="pt-BR" sz="3200" dirty="0">
              <a:latin typeface="Arial" charset="0"/>
              <a:cs typeface="Arial" charset="0"/>
            </a:endParaRPr>
          </a:p>
          <a:p>
            <a:pPr algn="l">
              <a:defRPr sz="1800">
                <a:solidFill>
                  <a:srgbClr val="000000"/>
                </a:solidFill>
              </a:defRPr>
            </a:pPr>
            <a:r>
              <a:rPr lang="pt-BR" sz="2400" dirty="0" smtClean="0">
                <a:solidFill>
                  <a:srgbClr val="0365C0"/>
                </a:solidFill>
                <a:latin typeface="Arial" charset="0"/>
                <a:cs typeface="Arial" charset="0"/>
              </a:rPr>
              <a:t>Uso do sinto </a:t>
            </a:r>
            <a:r>
              <a:rPr lang="pt-BR" sz="2400" dirty="0">
                <a:solidFill>
                  <a:srgbClr val="0365C0"/>
                </a:solidFill>
                <a:latin typeface="Arial" charset="0"/>
                <a:cs typeface="Arial" charset="0"/>
              </a:rPr>
              <a:t>de </a:t>
            </a:r>
            <a:r>
              <a:rPr lang="pt-BR" sz="2400" dirty="0" smtClean="0">
                <a:solidFill>
                  <a:srgbClr val="0365C0"/>
                </a:solidFill>
                <a:latin typeface="Arial" charset="0"/>
                <a:cs typeface="Arial" charset="0"/>
              </a:rPr>
              <a:t>segurança nos automóveis  </a:t>
            </a:r>
          </a:p>
          <a:p>
            <a:pPr algn="l">
              <a:defRPr sz="1800">
                <a:solidFill>
                  <a:srgbClr val="000000"/>
                </a:solidFill>
              </a:defRPr>
            </a:pPr>
            <a:endParaRPr lang="pt-BR" sz="2400" dirty="0">
              <a:solidFill>
                <a:srgbClr val="0365C0"/>
              </a:solidFill>
              <a:latin typeface="Arial" charset="0"/>
              <a:cs typeface="Arial" charset="0"/>
            </a:endParaRPr>
          </a:p>
          <a:p>
            <a:pPr marL="0" indent="0" algn="l">
              <a:buNone/>
              <a:defRPr sz="1800">
                <a:solidFill>
                  <a:srgbClr val="000000"/>
                </a:solidFill>
              </a:defRPr>
            </a:pPr>
            <a:endParaRPr lang="pt-BR" sz="2400" dirty="0">
              <a:solidFill>
                <a:srgbClr val="0365C0"/>
              </a:solidFill>
              <a:latin typeface="Arial" charset="0"/>
              <a:cs typeface="Arial" charset="0"/>
            </a:endParaRPr>
          </a:p>
          <a:p>
            <a:pPr algn="l">
              <a:defRPr sz="1800">
                <a:solidFill>
                  <a:srgbClr val="000000"/>
                </a:solidFill>
              </a:defRPr>
            </a:pPr>
            <a:r>
              <a:rPr lang="pt-BR" sz="2400" dirty="0" smtClean="0">
                <a:solidFill>
                  <a:srgbClr val="0365C0"/>
                </a:solidFill>
                <a:latin typeface="Arial" charset="0"/>
                <a:cs typeface="Arial" charset="0"/>
              </a:rPr>
              <a:t>Aumentou a segurança?</a:t>
            </a:r>
          </a:p>
          <a:p>
            <a:pPr algn="l">
              <a:defRPr sz="1800">
                <a:solidFill>
                  <a:srgbClr val="000000"/>
                </a:solidFill>
              </a:defRPr>
            </a:pPr>
            <a:endParaRPr lang="pt-BR" sz="2400" dirty="0">
              <a:solidFill>
                <a:srgbClr val="0365C0"/>
              </a:solidFill>
              <a:latin typeface="Arial" charset="0"/>
              <a:cs typeface="Arial" charset="0"/>
            </a:endParaRPr>
          </a:p>
          <a:p>
            <a:pPr marL="0" indent="0" algn="l">
              <a:buNone/>
              <a:defRPr sz="1800">
                <a:solidFill>
                  <a:srgbClr val="000000"/>
                </a:solidFill>
              </a:defRPr>
            </a:pPr>
            <a:endParaRPr lang="pt-BR" sz="2400" dirty="0">
              <a:solidFill>
                <a:srgbClr val="0365C0"/>
              </a:solidFill>
              <a:latin typeface="Arial" charset="0"/>
              <a:cs typeface="Arial" charset="0"/>
            </a:endParaRPr>
          </a:p>
          <a:p>
            <a:pPr algn="l">
              <a:defRPr sz="1800">
                <a:solidFill>
                  <a:srgbClr val="000000"/>
                </a:solidFill>
              </a:defRPr>
            </a:pPr>
            <a:r>
              <a:rPr lang="pt-BR" sz="2400" dirty="0">
                <a:solidFill>
                  <a:srgbClr val="0365C0"/>
                </a:solidFill>
                <a:latin typeface="Arial" charset="0"/>
                <a:cs typeface="Arial" charset="0"/>
              </a:rPr>
              <a:t>Quantas </a:t>
            </a:r>
            <a:r>
              <a:rPr lang="pt-BR" sz="2400" dirty="0" smtClean="0">
                <a:solidFill>
                  <a:srgbClr val="0365C0"/>
                </a:solidFill>
                <a:latin typeface="Arial" charset="0"/>
                <a:cs typeface="Arial" charset="0"/>
              </a:rPr>
              <a:t>vidas o </a:t>
            </a:r>
            <a:r>
              <a:rPr lang="pt-BR" sz="2400" dirty="0">
                <a:solidFill>
                  <a:srgbClr val="0365C0"/>
                </a:solidFill>
                <a:latin typeface="Arial" charset="0"/>
                <a:cs typeface="Arial" charset="0"/>
              </a:rPr>
              <a:t>sinto de segurança salvou</a:t>
            </a:r>
            <a:r>
              <a:rPr lang="pt-BR" sz="2400" dirty="0" smtClean="0">
                <a:solidFill>
                  <a:srgbClr val="0365C0"/>
                </a:solidFill>
                <a:latin typeface="Arial" charset="0"/>
                <a:cs typeface="Arial" charset="0"/>
              </a:rPr>
              <a:t>?</a:t>
            </a:r>
          </a:p>
          <a:p>
            <a:pPr algn="l">
              <a:defRPr sz="1800">
                <a:solidFill>
                  <a:srgbClr val="000000"/>
                </a:solidFill>
              </a:defRPr>
            </a:pPr>
            <a:endParaRPr lang="pt-BR" sz="2400" dirty="0">
              <a:solidFill>
                <a:srgbClr val="0365C0"/>
              </a:solidFill>
              <a:latin typeface="Arial" charset="0"/>
              <a:cs typeface="Arial" charset="0"/>
            </a:endParaRPr>
          </a:p>
          <a:p>
            <a:pPr marL="0" indent="0" algn="l">
              <a:buNone/>
              <a:defRPr sz="1800">
                <a:solidFill>
                  <a:srgbClr val="000000"/>
                </a:solidFill>
              </a:defRPr>
            </a:pPr>
            <a:endParaRPr lang="pt-BR" sz="2400" dirty="0">
              <a:solidFill>
                <a:srgbClr val="0365C0"/>
              </a:solidFill>
              <a:latin typeface="Arial" charset="0"/>
              <a:cs typeface="Arial" charset="0"/>
            </a:endParaRPr>
          </a:p>
          <a:p>
            <a:pPr algn="l">
              <a:defRPr sz="1800">
                <a:solidFill>
                  <a:srgbClr val="000000"/>
                </a:solidFill>
              </a:defRPr>
            </a:pPr>
            <a:r>
              <a:rPr lang="pt-BR" sz="2400" dirty="0">
                <a:solidFill>
                  <a:srgbClr val="0365C0"/>
                </a:solidFill>
                <a:latin typeface="Arial" charset="0"/>
                <a:cs typeface="Arial" charset="0"/>
              </a:rPr>
              <a:t>(lei 7.183/84)</a:t>
            </a:r>
            <a:r>
              <a:rPr lang="pt-BR" sz="2400" dirty="0">
                <a:latin typeface="Arial"/>
                <a:cs typeface="Arial"/>
              </a:rPr>
              <a:t/>
            </a:r>
            <a:br>
              <a:rPr lang="pt-BR" sz="2400" dirty="0">
                <a:latin typeface="Arial"/>
                <a:cs typeface="Arial"/>
              </a:rPr>
            </a:br>
            <a:r>
              <a:rPr lang="pt-BR" sz="2400" dirty="0">
                <a:latin typeface="Arial"/>
                <a:cs typeface="Arial"/>
              </a:rPr>
              <a:t/>
            </a:r>
            <a:br>
              <a:rPr lang="pt-BR" sz="2400" dirty="0">
                <a:latin typeface="Arial"/>
                <a:cs typeface="Arial"/>
              </a:rPr>
            </a:br>
            <a:endParaRPr lang="pt-BR" sz="2400" dirty="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44"/>
          <p:cNvSpPr txBox="1">
            <a:spLocks/>
          </p:cNvSpPr>
          <p:nvPr/>
        </p:nvSpPr>
        <p:spPr>
          <a:xfrm>
            <a:off x="693738" y="1371600"/>
            <a:ext cx="11209578" cy="5981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>
            <a:normAutofit/>
          </a:bodyPr>
          <a:lstStyle>
            <a:lvl1pPr marL="235974" indent="-235974" defTabSz="584200">
              <a:spcBef>
                <a:spcPts val="0"/>
              </a:spcBef>
              <a:buSzPct val="100000"/>
              <a:buChar char="•"/>
              <a:defRPr sz="2800">
                <a:solidFill>
                  <a:srgbClr val="164F86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8890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3335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7780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2225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6670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31115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5560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40005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 algn="l"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lang="pt-BR" sz="2400" b="1" dirty="0">
                <a:solidFill>
                  <a:srgbClr val="0365C0"/>
                </a:solidFill>
                <a:latin typeface="Arial" charset="0"/>
                <a:cs typeface="Arial" charset="0"/>
              </a:rPr>
              <a:t>PORQUE APROVAR O PL 8255/14?</a:t>
            </a:r>
          </a:p>
          <a:p>
            <a:pPr marL="0" indent="0" algn="l">
              <a:buFontTx/>
              <a:buNone/>
              <a:defRPr sz="1800">
                <a:solidFill>
                  <a:srgbClr val="000000"/>
                </a:solidFill>
              </a:defRPr>
            </a:pPr>
            <a:endParaRPr lang="pt-BR" sz="3200" b="1" dirty="0">
              <a:solidFill>
                <a:srgbClr val="0365C0"/>
              </a:solidFill>
              <a:latin typeface="Arial" charset="0"/>
              <a:cs typeface="Arial" charset="0"/>
            </a:endParaRPr>
          </a:p>
          <a:p>
            <a:pPr algn="l">
              <a:defRPr sz="1800">
                <a:solidFill>
                  <a:srgbClr val="000000"/>
                </a:solidFill>
              </a:defRPr>
            </a:pPr>
            <a:r>
              <a:rPr lang="pt-BR" sz="2400" dirty="0">
                <a:solidFill>
                  <a:srgbClr val="0365C0"/>
                </a:solidFill>
                <a:latin typeface="Arial" charset="0"/>
                <a:cs typeface="Arial" charset="0"/>
              </a:rPr>
              <a:t>E depois do Airbag e Freios ABS?</a:t>
            </a:r>
          </a:p>
          <a:p>
            <a:pPr marL="0" indent="0" algn="l">
              <a:buFontTx/>
              <a:buNone/>
              <a:defRPr sz="1800">
                <a:solidFill>
                  <a:srgbClr val="000000"/>
                </a:solidFill>
              </a:defRPr>
            </a:pPr>
            <a:endParaRPr lang="pt-BR" sz="2400" b="1" dirty="0">
              <a:solidFill>
                <a:srgbClr val="0365C0"/>
              </a:solidFill>
              <a:latin typeface="Arial" charset="0"/>
              <a:cs typeface="Arial" charset="0"/>
            </a:endParaRPr>
          </a:p>
          <a:p>
            <a:pPr algn="l">
              <a:defRPr sz="1800">
                <a:solidFill>
                  <a:srgbClr val="000000"/>
                </a:solidFill>
              </a:defRPr>
            </a:pPr>
            <a:r>
              <a:rPr lang="pt-BR" sz="2400" dirty="0">
                <a:solidFill>
                  <a:srgbClr val="0365C0"/>
                </a:solidFill>
                <a:latin typeface="Arial" charset="0"/>
                <a:cs typeface="Arial" charset="0"/>
              </a:rPr>
              <a:t>O PL 8255/14 </a:t>
            </a:r>
            <a:r>
              <a:rPr lang="pt-BR" sz="2400" dirty="0" smtClean="0">
                <a:solidFill>
                  <a:srgbClr val="0365C0"/>
                </a:solidFill>
                <a:latin typeface="Arial" charset="0"/>
                <a:cs typeface="Arial" charset="0"/>
              </a:rPr>
              <a:t>é o </a:t>
            </a:r>
            <a:r>
              <a:rPr lang="pt-BR" sz="2400" dirty="0">
                <a:solidFill>
                  <a:srgbClr val="0365C0"/>
                </a:solidFill>
                <a:latin typeface="Arial" charset="0"/>
                <a:cs typeface="Arial" charset="0"/>
              </a:rPr>
              <a:t>"airbag e freios </a:t>
            </a:r>
            <a:r>
              <a:rPr lang="pt-BR" sz="2400" dirty="0" smtClean="0">
                <a:solidFill>
                  <a:srgbClr val="0365C0"/>
                </a:solidFill>
                <a:latin typeface="Arial" charset="0"/>
                <a:cs typeface="Arial" charset="0"/>
              </a:rPr>
              <a:t>ABS“ do usuário do transporte aéreo </a:t>
            </a:r>
            <a:endParaRPr lang="pt-BR" sz="2400" dirty="0">
              <a:solidFill>
                <a:srgbClr val="0365C0"/>
              </a:solidFill>
              <a:latin typeface="Arial" charset="0"/>
              <a:cs typeface="Arial" charset="0"/>
            </a:endParaRPr>
          </a:p>
          <a:p>
            <a:pPr algn="l">
              <a:defRPr sz="1800">
                <a:solidFill>
                  <a:srgbClr val="000000"/>
                </a:solidFill>
              </a:defRPr>
            </a:pPr>
            <a:endParaRPr lang="pt-BR" sz="2400" b="1" dirty="0">
              <a:solidFill>
                <a:srgbClr val="0365C0"/>
              </a:solidFill>
              <a:latin typeface="Arial" charset="0"/>
              <a:cs typeface="Arial" charset="0"/>
            </a:endParaRPr>
          </a:p>
          <a:p>
            <a:pPr algn="l">
              <a:defRPr sz="1800">
                <a:solidFill>
                  <a:srgbClr val="000000"/>
                </a:solidFill>
              </a:defRPr>
            </a:pPr>
            <a:r>
              <a:rPr lang="pt-BR" sz="2400" dirty="0">
                <a:solidFill>
                  <a:srgbClr val="0365C0"/>
                </a:solidFill>
                <a:latin typeface="Arial" charset="0"/>
                <a:cs typeface="Arial" charset="0"/>
              </a:rPr>
              <a:t>Há quanto tempo já existia o Airbag e Freios ABS?</a:t>
            </a:r>
          </a:p>
          <a:p>
            <a:pPr algn="l">
              <a:defRPr sz="1800">
                <a:solidFill>
                  <a:srgbClr val="000000"/>
                </a:solidFill>
              </a:defRPr>
            </a:pPr>
            <a:endParaRPr lang="pt-BR" sz="2400" b="1" dirty="0">
              <a:solidFill>
                <a:srgbClr val="0365C0"/>
              </a:solidFill>
              <a:latin typeface="Arial" charset="0"/>
              <a:cs typeface="Arial" charset="0"/>
            </a:endParaRPr>
          </a:p>
          <a:p>
            <a:pPr algn="l">
              <a:defRPr sz="1800">
                <a:solidFill>
                  <a:srgbClr val="000000"/>
                </a:solidFill>
              </a:defRPr>
            </a:pPr>
            <a:r>
              <a:rPr lang="pt-BR" sz="2400" dirty="0">
                <a:solidFill>
                  <a:srgbClr val="0365C0"/>
                </a:solidFill>
                <a:latin typeface="Arial" charset="0"/>
                <a:cs typeface="Arial" charset="0"/>
              </a:rPr>
              <a:t>Há quanto tempo o mundo fala em FRMS?</a:t>
            </a:r>
          </a:p>
          <a:p>
            <a:pPr marL="0" indent="0" algn="l">
              <a:buNone/>
              <a:defRPr sz="1800">
                <a:solidFill>
                  <a:srgbClr val="000000"/>
                </a:solidFill>
              </a:defRPr>
            </a:pPr>
            <a:endParaRPr lang="pt-BR" sz="2400" dirty="0">
              <a:solidFill>
                <a:srgbClr val="0365C0"/>
              </a:solidFill>
              <a:latin typeface="Arial" charset="0"/>
              <a:cs typeface="Arial" charset="0"/>
            </a:endParaRPr>
          </a:p>
          <a:p>
            <a:pPr algn="l">
              <a:defRPr sz="1800">
                <a:solidFill>
                  <a:srgbClr val="000000"/>
                </a:solidFill>
              </a:defRPr>
            </a:pPr>
            <a:r>
              <a:rPr lang="pt-BR" sz="2400" dirty="0">
                <a:solidFill>
                  <a:srgbClr val="0365C0"/>
                </a:solidFill>
                <a:latin typeface="Arial" charset="0"/>
                <a:cs typeface="Arial" charset="0"/>
              </a:rPr>
              <a:t>Quantas vidas salvaremos?</a:t>
            </a:r>
          </a:p>
          <a:p>
            <a:pPr marL="0" indent="0" algn="l">
              <a:buNone/>
              <a:defRPr sz="1800">
                <a:solidFill>
                  <a:srgbClr val="000000"/>
                </a:solidFill>
              </a:defRPr>
            </a:pPr>
            <a:endParaRPr lang="pt-BR" sz="2400" dirty="0">
              <a:solidFill>
                <a:srgbClr val="0365C0"/>
              </a:solidFill>
              <a:latin typeface="Arial" charset="0"/>
              <a:cs typeface="Arial" charset="0"/>
            </a:endParaRPr>
          </a:p>
          <a:p>
            <a:pPr algn="l">
              <a:defRPr sz="1800">
                <a:solidFill>
                  <a:srgbClr val="000000"/>
                </a:solidFill>
              </a:defRPr>
            </a:pPr>
            <a:r>
              <a:rPr lang="pt-BR" sz="2400" dirty="0">
                <a:solidFill>
                  <a:srgbClr val="0365C0"/>
                </a:solidFill>
                <a:latin typeface="Arial" charset="0"/>
                <a:cs typeface="Arial" charset="0"/>
              </a:rPr>
              <a:t>Se falamos em segurança e dignidade no trabalho, falamos em sustentabilidade!</a:t>
            </a:r>
            <a:endParaRPr lang="pt-BR" sz="24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4"/>
          <p:cNvSpPr txBox="1">
            <a:spLocks/>
          </p:cNvSpPr>
          <p:nvPr/>
        </p:nvSpPr>
        <p:spPr>
          <a:xfrm>
            <a:off x="693738" y="1295400"/>
            <a:ext cx="10921891" cy="7155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>
            <a:normAutofit/>
          </a:bodyPr>
          <a:lstStyle>
            <a:lvl1pPr marL="235974" indent="-235974" defTabSz="584200">
              <a:spcBef>
                <a:spcPts val="0"/>
              </a:spcBef>
              <a:buSzPct val="100000"/>
              <a:buChar char="•"/>
              <a:defRPr sz="2800">
                <a:solidFill>
                  <a:srgbClr val="164F86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8890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3335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7780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2225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6670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31115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5560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40005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 algn="l">
              <a:buNone/>
              <a:defRPr sz="1800">
                <a:solidFill>
                  <a:srgbClr val="000000"/>
                </a:solidFill>
              </a:defRPr>
            </a:pPr>
            <a:r>
              <a:rPr lang="pt-BR" sz="2400" b="1" dirty="0" smtClean="0">
                <a:solidFill>
                  <a:srgbClr val="0365C0"/>
                </a:solidFill>
                <a:latin typeface="Arial" charset="0"/>
                <a:cs typeface="Arial" charset="0"/>
              </a:rPr>
              <a:t> PRODUTIVIDADE</a:t>
            </a:r>
            <a:endParaRPr lang="pt-BR" sz="2400" b="1" dirty="0">
              <a:solidFill>
                <a:srgbClr val="0365C0"/>
              </a:solidFill>
              <a:latin typeface="Arial" charset="0"/>
              <a:cs typeface="Arial" charset="0"/>
            </a:endParaRPr>
          </a:p>
          <a:p>
            <a:pPr marL="0" indent="0" algn="l">
              <a:buNone/>
              <a:defRPr sz="1800">
                <a:solidFill>
                  <a:srgbClr val="000000"/>
                </a:solidFill>
              </a:defRPr>
            </a:pPr>
            <a:endParaRPr lang="pt-BR" sz="3200" b="1" dirty="0">
              <a:solidFill>
                <a:srgbClr val="0365C0"/>
              </a:solidFill>
              <a:latin typeface="Arial" charset="0"/>
              <a:cs typeface="Arial" charset="0"/>
            </a:endParaRPr>
          </a:p>
          <a:p>
            <a:pPr algn="l">
              <a:defRPr sz="1800">
                <a:solidFill>
                  <a:srgbClr val="000000"/>
                </a:solidFill>
              </a:defRPr>
            </a:pPr>
            <a:r>
              <a:rPr lang="pt-BR" sz="2400" dirty="0">
                <a:solidFill>
                  <a:srgbClr val="0365C0"/>
                </a:solidFill>
                <a:latin typeface="Arial" charset="0"/>
                <a:cs typeface="Arial" charset="0"/>
              </a:rPr>
              <a:t>Porque os aeronautas estariam preocupados com a produtividade</a:t>
            </a:r>
            <a:r>
              <a:rPr lang="pt-BR" sz="2400" dirty="0" smtClean="0">
                <a:solidFill>
                  <a:srgbClr val="0365C0"/>
                </a:solidFill>
                <a:latin typeface="Arial" charset="0"/>
                <a:cs typeface="Arial" charset="0"/>
              </a:rPr>
              <a:t>?</a:t>
            </a:r>
          </a:p>
          <a:p>
            <a:pPr algn="l">
              <a:defRPr sz="1800">
                <a:solidFill>
                  <a:srgbClr val="000000"/>
                </a:solidFill>
              </a:defRPr>
            </a:pPr>
            <a:endParaRPr lang="pt-BR" sz="2400" dirty="0">
              <a:solidFill>
                <a:srgbClr val="0365C0"/>
              </a:solidFill>
              <a:latin typeface="Arial"/>
              <a:cs typeface="Arial"/>
            </a:endParaRPr>
          </a:p>
          <a:p>
            <a:pPr algn="l">
              <a:defRPr sz="1800">
                <a:solidFill>
                  <a:srgbClr val="000000"/>
                </a:solidFill>
              </a:defRPr>
            </a:pPr>
            <a:endParaRPr lang="pt-BR" sz="2400" dirty="0">
              <a:solidFill>
                <a:srgbClr val="0365C0"/>
              </a:solidFill>
              <a:latin typeface="Arial" charset="0"/>
              <a:cs typeface="Arial" charset="0"/>
            </a:endParaRPr>
          </a:p>
          <a:p>
            <a:pPr algn="l">
              <a:defRPr sz="1800">
                <a:solidFill>
                  <a:srgbClr val="000000"/>
                </a:solidFill>
              </a:defRPr>
            </a:pPr>
            <a:r>
              <a:rPr lang="pt-BR" sz="2400" dirty="0">
                <a:solidFill>
                  <a:srgbClr val="0365C0"/>
                </a:solidFill>
                <a:latin typeface="Arial" charset="0"/>
                <a:cs typeface="Arial" charset="0"/>
              </a:rPr>
              <a:t>Os salários dos aeronautas são compostos por, em média, 50% de produtividade </a:t>
            </a:r>
            <a:endParaRPr lang="pt-BR" sz="2400" dirty="0" smtClean="0">
              <a:solidFill>
                <a:srgbClr val="0365C0"/>
              </a:solidFill>
              <a:latin typeface="Arial" charset="0"/>
              <a:cs typeface="Arial" charset="0"/>
            </a:endParaRPr>
          </a:p>
          <a:p>
            <a:pPr algn="l">
              <a:buNone/>
              <a:defRPr sz="1800">
                <a:solidFill>
                  <a:srgbClr val="000000"/>
                </a:solidFill>
              </a:defRPr>
            </a:pPr>
            <a:endParaRPr lang="pt-BR" sz="2400" dirty="0">
              <a:solidFill>
                <a:srgbClr val="0365C0"/>
              </a:solidFill>
              <a:latin typeface="Arial" charset="0"/>
              <a:cs typeface="Arial" charset="0"/>
            </a:endParaRPr>
          </a:p>
          <a:p>
            <a:pPr algn="l">
              <a:defRPr sz="1800">
                <a:solidFill>
                  <a:srgbClr val="000000"/>
                </a:solidFill>
              </a:defRPr>
            </a:pPr>
            <a:endParaRPr lang="pt-BR" sz="2400" dirty="0">
              <a:solidFill>
                <a:srgbClr val="0365C0"/>
              </a:solidFill>
              <a:latin typeface="Arial" charset="0"/>
              <a:cs typeface="Arial" charset="0"/>
            </a:endParaRPr>
          </a:p>
          <a:p>
            <a:pPr algn="l">
              <a:defRPr sz="1800">
                <a:solidFill>
                  <a:srgbClr val="000000"/>
                </a:solidFill>
              </a:defRPr>
            </a:pPr>
            <a:r>
              <a:rPr lang="pt-BR" sz="2400" dirty="0">
                <a:solidFill>
                  <a:srgbClr val="0365C0"/>
                </a:solidFill>
                <a:latin typeface="Arial" charset="0"/>
                <a:cs typeface="Arial" charset="0"/>
              </a:rPr>
              <a:t>Um impacto significativo na produtividade, seria sentido imediatamente pelo próprio aeronauta</a:t>
            </a:r>
            <a:endParaRPr lang="pt-BR" sz="2400" dirty="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4"/>
          <p:cNvSpPr txBox="1">
            <a:spLocks/>
          </p:cNvSpPr>
          <p:nvPr/>
        </p:nvSpPr>
        <p:spPr>
          <a:xfrm>
            <a:off x="685264" y="1371600"/>
            <a:ext cx="10921891" cy="70746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>
            <a:normAutofit/>
          </a:bodyPr>
          <a:lstStyle>
            <a:lvl1pPr marL="235974" indent="-235974" defTabSz="584200">
              <a:spcBef>
                <a:spcPts val="0"/>
              </a:spcBef>
              <a:buSzPct val="100000"/>
              <a:buChar char="•"/>
              <a:defRPr sz="2800">
                <a:solidFill>
                  <a:srgbClr val="164F86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8890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3335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7780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2225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6670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31115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5560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40005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 algn="l">
              <a:buNone/>
              <a:defRPr sz="1800">
                <a:solidFill>
                  <a:srgbClr val="000000"/>
                </a:solidFill>
              </a:defRPr>
            </a:pPr>
            <a:r>
              <a:rPr lang="pt-BR" sz="2400" b="1" dirty="0">
                <a:solidFill>
                  <a:srgbClr val="0365C0"/>
                </a:solidFill>
                <a:latin typeface="Arial" charset="0"/>
                <a:cs typeface="Arial" charset="0"/>
              </a:rPr>
              <a:t>COMO MANTER A PRODUTIVIDADE?</a:t>
            </a:r>
          </a:p>
          <a:p>
            <a:pPr marL="0" indent="0" algn="l">
              <a:buNone/>
              <a:defRPr sz="1800">
                <a:solidFill>
                  <a:srgbClr val="000000"/>
                </a:solidFill>
              </a:defRPr>
            </a:pPr>
            <a:endParaRPr lang="pt-BR" sz="3200" b="1" dirty="0">
              <a:solidFill>
                <a:srgbClr val="0365C0"/>
              </a:solidFill>
              <a:latin typeface="Arial" charset="0"/>
              <a:cs typeface="Arial" charset="0"/>
            </a:endParaRPr>
          </a:p>
          <a:p>
            <a:pPr algn="l">
              <a:buNone/>
              <a:defRPr sz="1800">
                <a:solidFill>
                  <a:srgbClr val="000000"/>
                </a:solidFill>
              </a:defRPr>
            </a:pPr>
            <a:r>
              <a:rPr lang="pt-BR" sz="2400" dirty="0">
                <a:solidFill>
                  <a:srgbClr val="0365C0"/>
                </a:solidFill>
                <a:latin typeface="Arial" charset="0"/>
                <a:cs typeface="Arial" charset="0"/>
              </a:rPr>
              <a:t>Situação </a:t>
            </a:r>
            <a:r>
              <a:rPr lang="pt-BR" sz="2400" dirty="0" smtClean="0">
                <a:solidFill>
                  <a:srgbClr val="0365C0"/>
                </a:solidFill>
                <a:latin typeface="Arial" charset="0"/>
                <a:cs typeface="Arial" charset="0"/>
              </a:rPr>
              <a:t>atual</a:t>
            </a:r>
          </a:p>
          <a:p>
            <a:pPr algn="l">
              <a:buNone/>
              <a:defRPr sz="1800">
                <a:solidFill>
                  <a:srgbClr val="000000"/>
                </a:solidFill>
              </a:defRPr>
            </a:pPr>
            <a:endParaRPr lang="pt-BR" sz="2400" dirty="0">
              <a:latin typeface="Arial"/>
              <a:cs typeface="Arial"/>
            </a:endParaRPr>
          </a:p>
        </p:txBody>
      </p:sp>
      <p:pic>
        <p:nvPicPr>
          <p:cNvPr id="2" name="Imagem 1" descr="Captura de Tela 2015-04-27 às 16.36.0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2600" y="3048000"/>
            <a:ext cx="10744200" cy="43430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512413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674</Words>
  <Application>Microsoft Office PowerPoint</Application>
  <PresentationFormat>Personalizar</PresentationFormat>
  <Paragraphs>161</Paragraphs>
  <Slides>19</Slides>
  <Notes>19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Default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ANA NEIFE</cp:lastModifiedBy>
  <cp:revision>14</cp:revision>
  <dcterms:modified xsi:type="dcterms:W3CDTF">2015-04-28T11:13:47Z</dcterms:modified>
</cp:coreProperties>
</file>