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8" r:id="rId4"/>
    <p:sldId id="273" r:id="rId5"/>
    <p:sldId id="272" r:id="rId6"/>
    <p:sldId id="269" r:id="rId7"/>
    <p:sldId id="275" r:id="rId8"/>
    <p:sldId id="276" r:id="rId9"/>
    <p:sldId id="274" r:id="rId10"/>
    <p:sldId id="267" r:id="rId11"/>
  </p:sldIdLst>
  <p:sldSz cx="13003213" cy="9752013"/>
  <p:notesSz cx="6858000" cy="9144000"/>
  <p:defaultTextStyle>
    <a:defPPr>
      <a:defRPr lang="en-GB"/>
    </a:defPPr>
    <a:lvl1pPr algn="ctr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600" kern="1200">
        <a:solidFill>
          <a:schemeClr val="bg1"/>
        </a:solidFill>
        <a:latin typeface="Helvetica Light" charset="0"/>
        <a:ea typeface="+mn-ea"/>
        <a:cs typeface="+mn-cs"/>
      </a:defRPr>
    </a:lvl1pPr>
    <a:lvl2pPr marL="742950" indent="-285750" algn="ctr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600" kern="1200">
        <a:solidFill>
          <a:schemeClr val="bg1"/>
        </a:solidFill>
        <a:latin typeface="Helvetica Light" charset="0"/>
        <a:ea typeface="+mn-ea"/>
        <a:cs typeface="+mn-cs"/>
      </a:defRPr>
    </a:lvl2pPr>
    <a:lvl3pPr marL="1143000" indent="-228600" algn="ctr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600" kern="1200">
        <a:solidFill>
          <a:schemeClr val="bg1"/>
        </a:solidFill>
        <a:latin typeface="Helvetica Light" charset="0"/>
        <a:ea typeface="+mn-ea"/>
        <a:cs typeface="+mn-cs"/>
      </a:defRPr>
    </a:lvl3pPr>
    <a:lvl4pPr marL="1600200" indent="-228600" algn="ctr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600" kern="1200">
        <a:solidFill>
          <a:schemeClr val="bg1"/>
        </a:solidFill>
        <a:latin typeface="Helvetica Light" charset="0"/>
        <a:ea typeface="+mn-ea"/>
        <a:cs typeface="+mn-cs"/>
      </a:defRPr>
    </a:lvl4pPr>
    <a:lvl5pPr marL="2057400" indent="-228600" algn="ctr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600" kern="1200">
        <a:solidFill>
          <a:schemeClr val="bg1"/>
        </a:solidFill>
        <a:latin typeface="Helvetica Light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bg1"/>
        </a:solidFill>
        <a:latin typeface="Helvetica Light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bg1"/>
        </a:solidFill>
        <a:latin typeface="Helvetica Light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bg1"/>
        </a:solidFill>
        <a:latin typeface="Helvetica Light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bg1"/>
        </a:solidFill>
        <a:latin typeface="Helvetica Light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F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7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32072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" y="685800"/>
            <a:ext cx="6623050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" y="685800"/>
            <a:ext cx="6623050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" y="685800"/>
            <a:ext cx="6623050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" y="685800"/>
            <a:ext cx="6623050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" y="685800"/>
            <a:ext cx="6623050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" y="685800"/>
            <a:ext cx="6623050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" y="685800"/>
            <a:ext cx="6623050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" y="685800"/>
            <a:ext cx="6623050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" y="685800"/>
            <a:ext cx="6623050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" y="685800"/>
            <a:ext cx="6623050" cy="496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87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82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600" y="1282700"/>
            <a:ext cx="2614613" cy="134969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70000" y="1282700"/>
            <a:ext cx="7696200" cy="134969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93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50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8259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4613" cy="975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7013" y="5029200"/>
            <a:ext cx="5156200" cy="975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79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85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09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78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10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6937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282700"/>
            <a:ext cx="10463213" cy="3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3213" cy="975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  <a:p>
            <a:pPr lvl="4"/>
            <a:r>
              <a:rPr lang="en-GB" smtClean="0"/>
              <a:t>8.º Nível da estrutura de tópicos</a:t>
            </a:r>
          </a:p>
          <a:p>
            <a:pPr lvl="4"/>
            <a:r>
              <a:rPr lang="en-GB" smtClean="0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9pPr>
    </p:titleStyle>
    <p:bodyStyle>
      <a:lvl1pPr marL="342900" indent="-342900" algn="l" defTabSz="449263" rtl="0" eaLnBrk="0" fontAlgn="base" hangingPunct="0">
        <a:spcBef>
          <a:spcPts val="4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99" y="31750"/>
            <a:ext cx="13039725" cy="972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92"/>
          <a:stretch/>
        </p:blipFill>
        <p:spPr>
          <a:xfrm>
            <a:off x="-57399" y="-92546"/>
            <a:ext cx="13060612" cy="4399333"/>
          </a:xfrm>
          <a:prstGeom prst="rect">
            <a:avLst/>
          </a:prstGeom>
        </p:spPr>
      </p:pic>
      <p:sp>
        <p:nvSpPr>
          <p:cNvPr id="4" name="Título 7"/>
          <p:cNvSpPr txBox="1">
            <a:spLocks/>
          </p:cNvSpPr>
          <p:nvPr/>
        </p:nvSpPr>
        <p:spPr bwMode="auto">
          <a:xfrm>
            <a:off x="740966" y="3075806"/>
            <a:ext cx="11665296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8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9pPr>
          </a:lstStyle>
          <a:p>
            <a:r>
              <a:rPr lang="pt-BR" sz="5500" b="1" i="1" dirty="0" smtClean="0"/>
              <a:t>Comissão de Viação e Transportes</a:t>
            </a:r>
            <a:endParaRPr lang="pt-BR" sz="5500" b="1" i="1" dirty="0"/>
          </a:p>
        </p:txBody>
      </p:sp>
      <p:sp>
        <p:nvSpPr>
          <p:cNvPr id="5" name="Subtítulo 8"/>
          <p:cNvSpPr txBox="1">
            <a:spLocks/>
          </p:cNvSpPr>
          <p:nvPr/>
        </p:nvSpPr>
        <p:spPr bwMode="auto">
          <a:xfrm>
            <a:off x="1245022" y="5327949"/>
            <a:ext cx="1094521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ctr"/>
            <a:r>
              <a:rPr lang="pt-BR" sz="4500" b="1" i="1" dirty="0" smtClean="0">
                <a:solidFill>
                  <a:schemeClr val="accent2">
                    <a:lumMod val="50000"/>
                  </a:schemeClr>
                </a:solidFill>
              </a:rPr>
              <a:t>Audiência Pública                                    Acidentes com vítimas fatais - BR 381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99" y="31750"/>
            <a:ext cx="13039725" cy="972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92"/>
          <a:stretch/>
        </p:blipFill>
        <p:spPr>
          <a:xfrm>
            <a:off x="-57399" y="-92546"/>
            <a:ext cx="13060612" cy="4399333"/>
          </a:xfrm>
          <a:prstGeom prst="rect">
            <a:avLst/>
          </a:prstGeom>
        </p:spPr>
      </p:pic>
      <p:sp>
        <p:nvSpPr>
          <p:cNvPr id="4" name="Título 7"/>
          <p:cNvSpPr txBox="1">
            <a:spLocks/>
          </p:cNvSpPr>
          <p:nvPr/>
        </p:nvSpPr>
        <p:spPr bwMode="auto">
          <a:xfrm>
            <a:off x="2397150" y="3247527"/>
            <a:ext cx="8636496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8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defRPr>
            </a:lvl9pPr>
          </a:lstStyle>
          <a:p>
            <a:r>
              <a:rPr lang="pt-BR" sz="6500" b="1" dirty="0" smtClean="0"/>
              <a:t>Reunião Delegacias</a:t>
            </a:r>
            <a:endParaRPr lang="pt-BR" sz="6500" b="1" dirty="0"/>
          </a:p>
        </p:txBody>
      </p:sp>
      <p:sp>
        <p:nvSpPr>
          <p:cNvPr id="5" name="Subtítulo 8"/>
          <p:cNvSpPr txBox="1">
            <a:spLocks/>
          </p:cNvSpPr>
          <p:nvPr/>
        </p:nvSpPr>
        <p:spPr bwMode="auto">
          <a:xfrm>
            <a:off x="2223318" y="5380062"/>
            <a:ext cx="881479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500" b="1" i="1" dirty="0" smtClean="0">
                <a:solidFill>
                  <a:schemeClr val="accent2">
                    <a:lumMod val="50000"/>
                  </a:schemeClr>
                </a:solidFill>
              </a:rPr>
              <a:t>Plano Tático - MG</a:t>
            </a:r>
            <a:endParaRPr lang="pt-BR" sz="45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8" t="26528" r="26881" b="12414"/>
          <a:stretch/>
        </p:blipFill>
        <p:spPr bwMode="auto">
          <a:xfrm>
            <a:off x="-68361" y="-24053"/>
            <a:ext cx="13071574" cy="978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1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37"/>
            <a:ext cx="13003213" cy="972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757190" y="577592"/>
            <a:ext cx="756084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3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endParaRPr lang="pt-BR" sz="3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81127" y="1868502"/>
            <a:ext cx="10441159" cy="62478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3000" b="1" dirty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381/MG - </a:t>
            </a:r>
            <a:r>
              <a:rPr lang="pt-BR" sz="30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Norte</a:t>
            </a:r>
            <a:endParaRPr lang="pt-BR" sz="3000" b="1" dirty="0">
              <a:ln w="0"/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500" b="1" dirty="0">
              <a:ln w="0"/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3000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Década de 50 - implantação:</a:t>
            </a:r>
          </a:p>
          <a:p>
            <a:pPr algn="l"/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destinada </a:t>
            </a:r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um tráfego de 200 veículos/dia;</a:t>
            </a:r>
          </a:p>
          <a:p>
            <a:pPr algn="l"/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predominância </a:t>
            </a:r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veículos leves; </a:t>
            </a:r>
          </a:p>
          <a:p>
            <a:pPr algn="l"/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ausência </a:t>
            </a:r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projetos de engenharia.</a:t>
            </a:r>
          </a:p>
          <a:p>
            <a:pPr algn="l"/>
            <a:endParaRPr lang="pt-BR" sz="15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3000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Década de 70 - melhorias:</a:t>
            </a:r>
          </a:p>
          <a:p>
            <a:pPr algn="l"/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grande </a:t>
            </a:r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 veículos pesados;</a:t>
            </a:r>
          </a:p>
          <a:p>
            <a:pPr algn="l"/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melhorias </a:t>
            </a:r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financiadas por empresas da região;</a:t>
            </a:r>
          </a:p>
          <a:p>
            <a:pPr algn="l"/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ausência </a:t>
            </a:r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projetos de engenharia.</a:t>
            </a:r>
          </a:p>
          <a:p>
            <a:pPr algn="l"/>
            <a:endParaRPr lang="pt-BR" sz="15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3000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e 2013 edital duplicação.</a:t>
            </a:r>
          </a:p>
          <a:p>
            <a:pPr algn="l"/>
            <a:endParaRPr lang="pt-BR" sz="15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3000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início das obras.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9309918" y="9340502"/>
            <a:ext cx="368883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3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Audiência Pública - BR381</a:t>
            </a:r>
            <a:endParaRPr lang="pt-BR" sz="23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06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37"/>
            <a:ext cx="13003213" cy="972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757190" y="577592"/>
            <a:ext cx="756084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3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Cenário atual</a:t>
            </a:r>
            <a:endParaRPr lang="pt-BR" sz="3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81127" y="1851670"/>
            <a:ext cx="10441159" cy="509370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30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381/MG </a:t>
            </a:r>
            <a:r>
              <a:rPr lang="pt-BR" sz="3000" b="1" dirty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0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Norte</a:t>
            </a:r>
          </a:p>
          <a:p>
            <a:pPr algn="l"/>
            <a:endParaRPr lang="pt-BR" sz="30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rodovia simples, com uma faixa em cada sentido;</a:t>
            </a:r>
          </a:p>
          <a:p>
            <a:pPr marL="457200" indent="-457200" algn="l">
              <a:buFontTx/>
              <a:buChar char="-"/>
            </a:pPr>
            <a:endParaRPr lang="pt-BR" sz="500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pt-BR" sz="500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montanhosa com elevado número de curvas;</a:t>
            </a:r>
          </a:p>
          <a:p>
            <a:pPr marL="457200" indent="-457200" algn="l">
              <a:buFontTx/>
              <a:buChar char="-"/>
            </a:pPr>
            <a:endParaRPr lang="pt-BR" sz="500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pt-BR" sz="500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velocidade de operação 80km/h e 60km/h;</a:t>
            </a:r>
          </a:p>
          <a:p>
            <a:pPr marL="457200" indent="-457200" algn="l">
              <a:buFontTx/>
              <a:buChar char="-"/>
            </a:pPr>
            <a:endParaRPr lang="pt-BR" sz="500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resença de radares de velocidade;</a:t>
            </a:r>
          </a:p>
          <a:p>
            <a:pPr marL="457200" indent="-457200" algn="l">
              <a:buFontTx/>
              <a:buChar char="-"/>
            </a:pPr>
            <a:endParaRPr lang="pt-BR" sz="500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pt-BR" sz="500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ários trechos em obra;</a:t>
            </a:r>
          </a:p>
          <a:p>
            <a:pPr marL="457200" indent="-457200" algn="l">
              <a:buFontTx/>
              <a:buChar char="-"/>
            </a:pPr>
            <a:endParaRPr lang="pt-BR" sz="5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pt-BR" sz="5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olume médio diário de 20.000 veículos;</a:t>
            </a:r>
          </a:p>
          <a:p>
            <a:pPr marL="457200" indent="-457200" algn="l">
              <a:buFontTx/>
              <a:buChar char="-"/>
            </a:pPr>
            <a:endParaRPr lang="pt-BR" sz="5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pt-BR" sz="500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umento da frota em 7% ao ano.</a:t>
            </a:r>
            <a:endParaRPr lang="pt-BR" sz="30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309918" y="9340502"/>
            <a:ext cx="368883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3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Audiência Pública - BR381</a:t>
            </a:r>
            <a:endParaRPr lang="pt-BR" sz="23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2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37"/>
            <a:ext cx="13003213" cy="972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757190" y="577592"/>
            <a:ext cx="756084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3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Método de trabalho</a:t>
            </a:r>
            <a:endParaRPr lang="pt-BR" sz="3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309918" y="9340502"/>
            <a:ext cx="368883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3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Audiência Pública - BR381</a:t>
            </a:r>
            <a:endParaRPr lang="pt-BR" sz="23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81127" y="1851670"/>
            <a:ext cx="10441159" cy="60170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30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381/MG </a:t>
            </a:r>
            <a:r>
              <a:rPr lang="pt-BR" sz="3000" b="1" dirty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0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01, 03 e 06</a:t>
            </a:r>
          </a:p>
          <a:p>
            <a:pPr algn="l"/>
            <a:endParaRPr lang="pt-BR" sz="30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t-BR" sz="30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UOPs</a:t>
            </a: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Sabará, João Monlevade, </a:t>
            </a:r>
            <a:r>
              <a:rPr lang="pt-BR" sz="30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Jaguaraçu</a:t>
            </a: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Governador Valadares;</a:t>
            </a:r>
          </a:p>
          <a:p>
            <a:pPr marL="457200" indent="-457200" algn="l">
              <a:buFontTx/>
              <a:buChar char="-"/>
            </a:pPr>
            <a:endParaRPr lang="pt-BR" sz="500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pt-BR" sz="500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300Kms;</a:t>
            </a:r>
          </a:p>
          <a:p>
            <a:pPr marL="457200" indent="-457200" algn="l">
              <a:buFontTx/>
              <a:buChar char="-"/>
            </a:pPr>
            <a:endParaRPr lang="pt-BR" sz="500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pt-BR" sz="500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diárias de policiamento, fiscalização de trânsito e educação;</a:t>
            </a:r>
          </a:p>
          <a:p>
            <a:pPr marL="457200" indent="-457200" algn="l">
              <a:buFontTx/>
              <a:buChar char="-"/>
            </a:pPr>
            <a:endParaRPr lang="pt-BR" sz="500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 estatístico das ocorrências</a:t>
            </a: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l">
              <a:buFontTx/>
              <a:buChar char="-"/>
            </a:pPr>
            <a:endParaRPr lang="pt-BR" sz="500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pt-BR" sz="500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rotinas operacionais - pontos críticos;</a:t>
            </a:r>
            <a:endParaRPr lang="pt-BR" sz="3000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pt-BR" sz="5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pt-BR" sz="5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mprego de tecnologia para otimizar o desempenho;</a:t>
            </a:r>
          </a:p>
          <a:p>
            <a:pPr marL="457200" indent="-457200" algn="l">
              <a:buFontTx/>
              <a:buChar char="-"/>
            </a:pPr>
            <a:endParaRPr lang="pt-BR" sz="5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pt-BR" sz="500" dirty="0" smtClean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t-BR" sz="3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3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iscalização completa.</a:t>
            </a:r>
            <a:endParaRPr lang="pt-BR" sz="30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7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37"/>
            <a:ext cx="13003213" cy="972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9309918" y="9340502"/>
            <a:ext cx="368883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3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Audiência Pública - BR381</a:t>
            </a:r>
            <a:endParaRPr lang="pt-BR" sz="23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757190" y="577592"/>
            <a:ext cx="756084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3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Esforço concentrado</a:t>
            </a:r>
            <a:endParaRPr lang="pt-BR" sz="3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53134" y="1873736"/>
            <a:ext cx="35605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pt-BR" sz="3000" b="1" dirty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381/MG - Norte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15" y="3042079"/>
            <a:ext cx="10923131" cy="132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30" y="4918928"/>
            <a:ext cx="7826787" cy="132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2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37"/>
            <a:ext cx="13003213" cy="972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757190" y="577592"/>
            <a:ext cx="756084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3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dos últimos cinco anos</a:t>
            </a:r>
            <a:endParaRPr lang="pt-BR" sz="3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61" y="5308054"/>
            <a:ext cx="611220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0113819" y="6100142"/>
            <a:ext cx="1656184" cy="1711062"/>
            <a:chOff x="10113819" y="6244158"/>
            <a:chExt cx="1656184" cy="1711062"/>
          </a:xfrm>
        </p:grpSpPr>
        <p:sp>
          <p:nvSpPr>
            <p:cNvPr id="2" name="Seta para baixo 1"/>
            <p:cNvSpPr/>
            <p:nvPr/>
          </p:nvSpPr>
          <p:spPr bwMode="auto">
            <a:xfrm>
              <a:off x="10653879" y="6947108"/>
              <a:ext cx="612067" cy="100811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pt-BR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 Light" charset="0"/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0113819" y="6244158"/>
              <a:ext cx="165618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500" b="1" dirty="0" smtClean="0">
                  <a:solidFill>
                    <a:schemeClr val="tx1"/>
                  </a:solidFill>
                </a:rPr>
                <a:t>- 29%</a:t>
              </a:r>
              <a:endParaRPr lang="pt-BR" sz="35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8901496" y="8426464"/>
            <a:ext cx="408083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15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381/MG - UOP Sabará Km 450 </a:t>
            </a:r>
          </a:p>
          <a:p>
            <a:pPr algn="l"/>
            <a:r>
              <a:rPr lang="pt-BR" sz="15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UOP João Monlevade Km 352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309918" y="9340502"/>
            <a:ext cx="368883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3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Audiência Pública - BR381</a:t>
            </a:r>
            <a:endParaRPr lang="pt-BR" sz="23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61" y="1419622"/>
            <a:ext cx="6112209" cy="377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10102006" y="2283718"/>
            <a:ext cx="1656184" cy="1711062"/>
            <a:chOff x="10113819" y="6244158"/>
            <a:chExt cx="1656184" cy="1711062"/>
          </a:xfrm>
        </p:grpSpPr>
        <p:sp>
          <p:nvSpPr>
            <p:cNvPr id="14" name="Seta para baixo 13"/>
            <p:cNvSpPr/>
            <p:nvPr/>
          </p:nvSpPr>
          <p:spPr bwMode="auto">
            <a:xfrm>
              <a:off x="10653879" y="6947108"/>
              <a:ext cx="612067" cy="100811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pt-BR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 Light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0113819" y="6244158"/>
              <a:ext cx="165618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500" b="1" dirty="0" smtClean="0">
                  <a:solidFill>
                    <a:schemeClr val="tx1"/>
                  </a:solidFill>
                </a:rPr>
                <a:t>- 25%</a:t>
              </a:r>
              <a:endParaRPr lang="pt-BR" sz="35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etângulo 15"/>
          <p:cNvSpPr/>
          <p:nvPr/>
        </p:nvSpPr>
        <p:spPr>
          <a:xfrm>
            <a:off x="8901496" y="4610040"/>
            <a:ext cx="408083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15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381/MG - UOP Sabará Km 450 </a:t>
            </a:r>
          </a:p>
          <a:p>
            <a:pPr algn="l"/>
            <a:r>
              <a:rPr lang="pt-BR" sz="15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UOP Gov. Valadares Km 143</a:t>
            </a:r>
          </a:p>
        </p:txBody>
      </p:sp>
    </p:spTree>
    <p:extLst>
      <p:ext uri="{BB962C8B-B14F-4D97-AF65-F5344CB8AC3E}">
        <p14:creationId xmlns:p14="http://schemas.microsoft.com/office/powerpoint/2010/main" val="1935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37"/>
            <a:ext cx="13003213" cy="972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757190" y="577592"/>
            <a:ext cx="756084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3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dos últimos cinco anos</a:t>
            </a:r>
            <a:endParaRPr lang="pt-BR" sz="3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113819" y="6100142"/>
            <a:ext cx="1656184" cy="1711062"/>
            <a:chOff x="10113819" y="6244158"/>
            <a:chExt cx="1656184" cy="1711062"/>
          </a:xfrm>
        </p:grpSpPr>
        <p:sp>
          <p:nvSpPr>
            <p:cNvPr id="2" name="Seta para baixo 1"/>
            <p:cNvSpPr/>
            <p:nvPr/>
          </p:nvSpPr>
          <p:spPr bwMode="auto">
            <a:xfrm>
              <a:off x="10653879" y="6947108"/>
              <a:ext cx="612067" cy="100811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pt-BR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 Light" charset="0"/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0113819" y="6244158"/>
              <a:ext cx="165618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500" b="1" dirty="0" smtClean="0">
                  <a:solidFill>
                    <a:schemeClr val="tx1"/>
                  </a:solidFill>
                </a:rPr>
                <a:t>- 20%</a:t>
              </a:r>
              <a:endParaRPr lang="pt-BR" sz="35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8901496" y="8426464"/>
            <a:ext cx="408083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15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381/MG - UOP Sabará Km 450 </a:t>
            </a:r>
          </a:p>
          <a:p>
            <a:pPr algn="l"/>
            <a:r>
              <a:rPr lang="pt-BR" sz="15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UOP João Monlevade Km 352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309918" y="9340502"/>
            <a:ext cx="368883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3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Audiência Pública - BR381</a:t>
            </a:r>
            <a:endParaRPr lang="pt-BR" sz="23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0102006" y="2283718"/>
            <a:ext cx="1656184" cy="1711062"/>
            <a:chOff x="10113819" y="6244158"/>
            <a:chExt cx="1656184" cy="1711062"/>
          </a:xfrm>
        </p:grpSpPr>
        <p:sp>
          <p:nvSpPr>
            <p:cNvPr id="14" name="Seta para baixo 13"/>
            <p:cNvSpPr/>
            <p:nvPr/>
          </p:nvSpPr>
          <p:spPr bwMode="auto">
            <a:xfrm>
              <a:off x="10653879" y="6947108"/>
              <a:ext cx="612067" cy="100811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pt-BR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 Light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0113819" y="6244158"/>
              <a:ext cx="165618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500" b="1" dirty="0" smtClean="0">
                  <a:solidFill>
                    <a:schemeClr val="tx1"/>
                  </a:solidFill>
                </a:rPr>
                <a:t>- 12%</a:t>
              </a:r>
              <a:endParaRPr lang="pt-BR" sz="35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etângulo 15"/>
          <p:cNvSpPr/>
          <p:nvPr/>
        </p:nvSpPr>
        <p:spPr>
          <a:xfrm>
            <a:off x="8901496" y="4610040"/>
            <a:ext cx="408083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15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381/MG - UOP Sabará Km 450 </a:t>
            </a:r>
          </a:p>
          <a:p>
            <a:pPr algn="l"/>
            <a:r>
              <a:rPr lang="pt-BR" sz="15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UOP Gov. Valadares Km 143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86" y="5288710"/>
            <a:ext cx="6054984" cy="36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98" y="1472286"/>
            <a:ext cx="6048672" cy="36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5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37"/>
            <a:ext cx="13003213" cy="972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757190" y="577592"/>
            <a:ext cx="756084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3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dos últimos cinco anos</a:t>
            </a:r>
            <a:endParaRPr lang="pt-BR" sz="3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113819" y="6100142"/>
            <a:ext cx="1656184" cy="1711062"/>
            <a:chOff x="10113819" y="6244158"/>
            <a:chExt cx="1656184" cy="1711062"/>
          </a:xfrm>
        </p:grpSpPr>
        <p:sp>
          <p:nvSpPr>
            <p:cNvPr id="2" name="Seta para baixo 1"/>
            <p:cNvSpPr/>
            <p:nvPr/>
          </p:nvSpPr>
          <p:spPr bwMode="auto">
            <a:xfrm>
              <a:off x="10653879" y="6947108"/>
              <a:ext cx="612067" cy="100811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pt-BR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 Light" charset="0"/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0113819" y="6244158"/>
              <a:ext cx="165618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500" b="1" dirty="0" smtClean="0">
                  <a:solidFill>
                    <a:schemeClr val="tx1"/>
                  </a:solidFill>
                </a:rPr>
                <a:t>- 53%</a:t>
              </a:r>
              <a:endParaRPr lang="pt-BR" sz="35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8901496" y="8426464"/>
            <a:ext cx="408083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15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381/MG - UOP Sabará Km 450 </a:t>
            </a:r>
          </a:p>
          <a:p>
            <a:pPr algn="l"/>
            <a:r>
              <a:rPr lang="pt-BR" sz="15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UOP João Monlevade Km 352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309918" y="9340502"/>
            <a:ext cx="368883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3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Audiência Pública - BR381</a:t>
            </a:r>
            <a:endParaRPr lang="pt-BR" sz="23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0102006" y="2283718"/>
            <a:ext cx="1656184" cy="1711062"/>
            <a:chOff x="10113819" y="6244158"/>
            <a:chExt cx="1656184" cy="1711062"/>
          </a:xfrm>
        </p:grpSpPr>
        <p:sp>
          <p:nvSpPr>
            <p:cNvPr id="14" name="Seta para baixo 13"/>
            <p:cNvSpPr/>
            <p:nvPr/>
          </p:nvSpPr>
          <p:spPr bwMode="auto">
            <a:xfrm>
              <a:off x="10653879" y="6947108"/>
              <a:ext cx="612067" cy="100811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pt-BR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 Light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0113819" y="6244158"/>
              <a:ext cx="165618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500" b="1" dirty="0" smtClean="0">
                  <a:solidFill>
                    <a:schemeClr val="tx1"/>
                  </a:solidFill>
                </a:rPr>
                <a:t>- 33%</a:t>
              </a:r>
              <a:endParaRPr lang="pt-BR" sz="35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etângulo 15"/>
          <p:cNvSpPr/>
          <p:nvPr/>
        </p:nvSpPr>
        <p:spPr>
          <a:xfrm>
            <a:off x="8901496" y="4610040"/>
            <a:ext cx="408083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15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381/MG - UOP Sabará Km 450 </a:t>
            </a:r>
          </a:p>
          <a:p>
            <a:pPr algn="l"/>
            <a:r>
              <a:rPr lang="pt-BR" sz="15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UOP Gov. Valadares Km 143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86" y="1526012"/>
            <a:ext cx="6054984" cy="363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98" y="5346228"/>
            <a:ext cx="6048672" cy="363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37"/>
            <a:ext cx="13003213" cy="972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757190" y="577592"/>
            <a:ext cx="756084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3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Cumprindo a Missão</a:t>
            </a:r>
            <a:endParaRPr lang="pt-BR" sz="3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309918" y="9340502"/>
            <a:ext cx="368883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3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Audiência Pública - BR381</a:t>
            </a:r>
            <a:endParaRPr lang="pt-BR" sz="23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33055" y="1851670"/>
            <a:ext cx="10801199" cy="65248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38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Missão: </a:t>
            </a:r>
            <a:r>
              <a:rPr lang="pt-BR" sz="3800" b="1" i="1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segurança com cidadania nas rodovias federais e nas área de interesse da União.</a:t>
            </a:r>
          </a:p>
          <a:p>
            <a:pPr algn="l"/>
            <a:endParaRPr lang="pt-BR" sz="3000" b="1" i="1" dirty="0" smtClean="0">
              <a:ln w="0"/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8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Principal resultado institucional: </a:t>
            </a:r>
            <a:r>
              <a:rPr lang="pt-BR" sz="3800" b="1" i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3800" b="1" i="1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eduzir a violência no trânsito das rodovias federais. </a:t>
            </a:r>
          </a:p>
          <a:p>
            <a:pPr algn="just"/>
            <a:endParaRPr lang="pt-BR" sz="3000" b="1" i="1" dirty="0">
              <a:ln w="0"/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8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Método: </a:t>
            </a:r>
            <a:r>
              <a:rPr lang="pt-BR" sz="3800" b="1" i="1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com foco no resultado e otimização dos ativos.</a:t>
            </a:r>
          </a:p>
          <a:p>
            <a:pPr algn="l"/>
            <a:endParaRPr lang="pt-BR" sz="3800" b="1" i="1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200" b="1" i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PRF - Orgulho de Pertencer</a:t>
            </a:r>
            <a:endParaRPr lang="pt-BR" sz="4200" i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Light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419</Words>
  <Application>Microsoft Office PowerPoint</Application>
  <PresentationFormat>Personalizar</PresentationFormat>
  <Paragraphs>101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supervisor</dc:creator>
  <cp:lastModifiedBy>Rita Rocha Fukuhara de Carvalho</cp:lastModifiedBy>
  <cp:revision>114</cp:revision>
  <cp:lastPrinted>1601-01-01T00:00:00Z</cp:lastPrinted>
  <dcterms:created xsi:type="dcterms:W3CDTF">1601-01-01T00:00:00Z</dcterms:created>
  <dcterms:modified xsi:type="dcterms:W3CDTF">2015-05-26T13:00:26Z</dcterms:modified>
</cp:coreProperties>
</file>